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2" r:id="rId3"/>
    <p:sldId id="274" r:id="rId4"/>
    <p:sldId id="275" r:id="rId5"/>
    <p:sldId id="276" r:id="rId6"/>
    <p:sldId id="277" r:id="rId7"/>
    <p:sldId id="283" r:id="rId8"/>
    <p:sldId id="264" r:id="rId9"/>
    <p:sldId id="278" r:id="rId10"/>
    <p:sldId id="279" r:id="rId11"/>
    <p:sldId id="280" r:id="rId12"/>
    <p:sldId id="281" r:id="rId13"/>
    <p:sldId id="282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9" d="100"/>
          <a:sy n="99" d="100"/>
        </p:scale>
        <p:origin x="994" y="-28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300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Higher-quality answers, clear provenance, and repeatable visuals for proposals/design reviews.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We bias to data fidelity and reproducibility over ASCII diagrams.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Simple operation and deterministic outputs suitable for handover.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Table‑first; figures are guidance to regenerate visuals as PNGs in ChatGPT.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Anchors enable precise citations and reproducible visuals.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gpt.com/share/e/68b6b8a4-5668-800a-a110-93d7b66670d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85163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B84055-029C-4E86-8844-D05D96C02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85164"/>
            <a:ext cx="9141714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A2842C0-6210-4FDB-B1FF-C14C92737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5164"/>
            <a:ext cx="9141714" cy="68623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99037F2-4CAF-446B-90DB-1480B247A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85164"/>
            <a:ext cx="9141714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28589C-AF3D-49CF-BD92-C1D1D2F53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883" y="2395164"/>
            <a:ext cx="7646805" cy="462923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9813" y="2833281"/>
            <a:ext cx="6151164" cy="2295748"/>
          </a:xfrm>
        </p:spPr>
        <p:txBody>
          <a:bodyPr anchor="b">
            <a:normAutofit/>
          </a:bodyPr>
          <a:lstStyle/>
          <a:p>
            <a:r>
              <a:rPr lang="en-US" sz="4200" b="1"/>
              <a:t>Knowledge Base Conversion CLI</a:t>
            </a:r>
            <a:endParaRPr lang="en-US" sz="4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3613" y="5352825"/>
            <a:ext cx="6151164" cy="1118764"/>
          </a:xfrm>
        </p:spPr>
        <p:txBody>
          <a:bodyPr anchor="t">
            <a:normAutofit/>
          </a:bodyPr>
          <a:lstStyle/>
          <a:p>
            <a:r>
              <a:rPr lang="en-US" sz="1700" b="0">
                <a:solidFill>
                  <a:schemeClr val="tx1">
                    <a:alpha val="70000"/>
                  </a:schemeClr>
                </a:solidFill>
              </a:rPr>
              <a:t>Your very own technical assistant gpt</a:t>
            </a:r>
            <a:endParaRPr lang="en-US" sz="1700" b="0" dirty="0">
              <a:solidFill>
                <a:schemeClr val="tx1">
                  <a:alpha val="70000"/>
                </a:schemeClr>
              </a:solidFill>
            </a:endParaRPr>
          </a:p>
        </p:txBody>
      </p:sp>
      <p:pic>
        <p:nvPicPr>
          <p:cNvPr id="4" name="Picture 3" descr="36084ba4-97e2-41b5-b1fc-ea3735b6d6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2851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12E268-3D2C-47E1-19F3-3549C426E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86" y="2390784"/>
            <a:ext cx="7714483" cy="27382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1FFABF-A8EB-B554-B2FF-6ED3C143F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B388C69-5006-D6E2-9A04-FC7BA97D2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0376" y="381929"/>
            <a:ext cx="3123248" cy="609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34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106623" y="610728"/>
            <a:ext cx="569713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108327" y="343079"/>
            <a:ext cx="36199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3" y="340424"/>
            <a:ext cx="3472603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BD6731-9432-7BC0-5399-E82A2C459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71563"/>
            <a:ext cx="3067499" cy="3706947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35" y="1071563"/>
            <a:ext cx="5467663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CF3BB7-BF85-790B-0B9C-68752789D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13250" t="6214" r="39167" b="12222"/>
          <a:stretch>
            <a:fillRect/>
          </a:stretch>
        </p:blipFill>
        <p:spPr>
          <a:xfrm>
            <a:off x="4242681" y="1508779"/>
            <a:ext cx="4497459" cy="43557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4D0223-CA73-87A5-FCC6-05350A3C8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873" y="344207"/>
            <a:ext cx="4277322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63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AC990-68C9-5629-0E5D-527DD35B8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F7355-5141-0FF6-940D-E02EA50BE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https://chatgpt.com/share/e/68b6b8a4-5668-800a-a110-93d7b66670de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298953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7ED1DE-2CFB-2B39-391A-EC6CE80F4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559" y="179295"/>
            <a:ext cx="4877481" cy="666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F59B8A-4F79-3241-40FD-FF9D8C645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70" y="1189557"/>
            <a:ext cx="4670841" cy="22394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D91CFC-F34F-FCE1-A932-8ED2FFE13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70" y="3484007"/>
            <a:ext cx="4670841" cy="23321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C474C7D-6BD8-D953-3285-08563FB081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3649" y="1459089"/>
            <a:ext cx="4970630" cy="17568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D14866-4F12-B7AA-1ADD-362BE84C1B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3649" y="3715830"/>
            <a:ext cx="5050351" cy="186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15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F6374-1EB3-E6B8-3A42-376F452FF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243D0-BFE9-3883-80E7-0F77F5743A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000" b="1">
                <a:solidFill>
                  <a:schemeClr val="tx1"/>
                </a:solidFill>
              </a:rP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200">
                <a:solidFill>
                  <a:schemeClr val="tx1"/>
                </a:solidFill>
              </a:rPr>
              <a:t>Single-file CLI converts PDFs, PPTX, DOCX, XLS/XLSX, and images into GPT‑ready text</a:t>
            </a:r>
          </a:p>
          <a:p>
            <a:pPr algn="l"/>
            <a:r>
              <a:rPr sz="2200">
                <a:solidFill>
                  <a:schemeClr val="tx1"/>
                </a:solidFill>
              </a:rPr>
              <a:t>Tables preserved as TSV; figures receive OCR + PromptSuggestion to recreate clean PNGs in ChatGPT</a:t>
            </a:r>
          </a:p>
          <a:p>
            <a:pPr algn="l"/>
            <a:r>
              <a:rPr sz="2200">
                <a:solidFill>
                  <a:schemeClr val="tx1"/>
                </a:solidFill>
              </a:rPr>
              <a:t>Outputs are auditable: [SOURCE] path + slide/page anchors in every file</a:t>
            </a:r>
          </a:p>
          <a:p>
            <a:pPr algn="l"/>
            <a:r>
              <a:rPr sz="2200">
                <a:solidFill>
                  <a:schemeClr val="tx1"/>
                </a:solidFill>
              </a:rPr>
              <a:t>Upload a small number of bundle files to maximize retrieval quality in the custom GPT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000" b="1">
                <a:solidFill>
                  <a:schemeClr val="tx1"/>
                </a:solidFill>
              </a:rPr>
              <a:t>What Changed Since v1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200">
                <a:solidFill>
                  <a:schemeClr val="tx1"/>
                </a:solidFill>
              </a:rPr>
              <a:t>Removed Mermaid output (inconsistent &amp; noisy across decks)</a:t>
            </a:r>
          </a:p>
          <a:p>
            <a:pPr algn="l"/>
            <a:r>
              <a:rPr sz="2200">
                <a:solidFill>
                  <a:schemeClr val="tx1"/>
                </a:solidFill>
              </a:rPr>
              <a:t>Confidence‑aware multi‑pass OCR (multi‑scale + PSM + per‑word confidence)</a:t>
            </a:r>
          </a:p>
          <a:p>
            <a:pPr algn="l"/>
            <a:r>
              <a:rPr sz="2200">
                <a:solidFill>
                  <a:schemeClr val="tx1"/>
                </a:solidFill>
              </a:rPr>
              <a:t>One .txt per source file (no token chunking by default)</a:t>
            </a:r>
          </a:p>
          <a:p>
            <a:pPr algn="l"/>
            <a:r>
              <a:rPr sz="2200">
                <a:solidFill>
                  <a:schemeClr val="tx1"/>
                </a:solidFill>
              </a:rPr>
              <a:t>Figure typing: PARAM_TABLE / FLOW_DIAGRAM / CHART_OR_GRAPH / GENERIC_FIGURE</a:t>
            </a:r>
          </a:p>
          <a:p>
            <a:pPr algn="l"/>
            <a:r>
              <a:rPr sz="2200">
                <a:solidFill>
                  <a:schemeClr val="tx1"/>
                </a:solidFill>
              </a:rPr>
              <a:t>PromptSuggestion matched to type (rebuild table/chart/flow as PNG)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000" b="1">
                <a:solidFill>
                  <a:schemeClr val="tx1"/>
                </a:solidFill>
              </a:rPr>
              <a:t>Solution Overview (CLI)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200">
                <a:solidFill>
                  <a:schemeClr val="tx1"/>
                </a:solidFill>
              </a:rPr>
              <a:t>Inputs: PDF, PPTX, DOCX, XLS/XLSX, PNG/JPG</a:t>
            </a:r>
          </a:p>
          <a:p>
            <a:pPr algn="l"/>
            <a:r>
              <a:rPr sz="2200">
                <a:solidFill>
                  <a:schemeClr val="tx1"/>
                </a:solidFill>
              </a:rPr>
              <a:t>Extract text + preserve tables (TSV)</a:t>
            </a:r>
          </a:p>
          <a:p>
            <a:pPr algn="l"/>
            <a:r>
              <a:rPr sz="2200">
                <a:solidFill>
                  <a:schemeClr val="tx1"/>
                </a:solidFill>
              </a:rPr>
              <a:t>OCR for scans &amp; pictures (confidence‑aware)</a:t>
            </a:r>
          </a:p>
          <a:p>
            <a:pPr algn="l"/>
            <a:r>
              <a:rPr sz="2200">
                <a:solidFill>
                  <a:schemeClr val="tx1"/>
                </a:solidFill>
              </a:rPr>
              <a:t>Tag figure blocks + add PromptSuggestion</a:t>
            </a:r>
          </a:p>
          <a:p>
            <a:pPr algn="l"/>
            <a:r>
              <a:rPr sz="2200">
                <a:solidFill>
                  <a:schemeClr val="tx1"/>
                </a:solidFill>
              </a:rPr>
              <a:t>Emit one .txt per file, then bundle for GPT upload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000" b="1">
                <a:solidFill>
                  <a:schemeClr val="tx1"/>
                </a:solidFill>
              </a:rPr>
              <a:t>Data Flow (Pipeline)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200">
                <a:solidFill>
                  <a:schemeClr val="tx1"/>
                </a:solidFill>
              </a:rPr>
              <a:t>Input → Extract text/tables → OCR scans &amp; pictures</a:t>
            </a:r>
          </a:p>
          <a:p>
            <a:pPr algn="l"/>
            <a:r>
              <a:rPr sz="2200">
                <a:solidFill>
                  <a:schemeClr val="tx1"/>
                </a:solidFill>
              </a:rPr>
              <a:t>Figure typing + PromptSuggestion → Clean/normalize</a:t>
            </a:r>
          </a:p>
          <a:p>
            <a:pPr algn="l"/>
            <a:r>
              <a:rPr sz="2200">
                <a:solidFill>
                  <a:schemeClr val="tx1"/>
                </a:solidFill>
              </a:rPr>
              <a:t>Write .txt per file → Bundle for GPT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000" b="1" dirty="0">
                <a:solidFill>
                  <a:schemeClr val="tx1"/>
                </a:solidFill>
              </a:rPr>
              <a:t>Output Format &amp; Guarantees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Traceable anchors</a:t>
            </a:r>
            <a:endParaRPr lang="en-US" dirty="0"/>
          </a:p>
          <a:p>
            <a:pPr lvl="1"/>
            <a:r>
              <a:rPr lang="en-US" dirty="0"/>
              <a:t>[SOURCE] &lt;full\path\to\file&gt;</a:t>
            </a:r>
          </a:p>
          <a:p>
            <a:pPr lvl="1"/>
            <a:r>
              <a:rPr lang="en-US" dirty="0"/>
              <a:t>=== Slide N === / === PDF Page N ===</a:t>
            </a:r>
          </a:p>
          <a:p>
            <a:r>
              <a:rPr lang="en-US" b="1" dirty="0"/>
              <a:t>Tables preserved</a:t>
            </a:r>
            <a:endParaRPr lang="en-US" dirty="0"/>
          </a:p>
          <a:p>
            <a:pPr lvl="1"/>
            <a:r>
              <a:rPr lang="en-US" dirty="0"/>
              <a:t>[Table N] followed by tab-separated rows (</a:t>
            </a:r>
            <a:r>
              <a:rPr lang="en-US" dirty="0" err="1"/>
              <a:t>DataFrame</a:t>
            </a:r>
            <a:r>
              <a:rPr lang="en-US" dirty="0"/>
              <a:t>-ready)</a:t>
            </a:r>
          </a:p>
          <a:p>
            <a:pPr lvl="1"/>
            <a:r>
              <a:rPr lang="en-US" dirty="0"/>
              <a:t>Original units retained; any conversions labeled separately</a:t>
            </a:r>
          </a:p>
          <a:p>
            <a:r>
              <a:rPr lang="en-US" b="1" dirty="0"/>
              <a:t>Figures captured</a:t>
            </a:r>
            <a:endParaRPr lang="en-US" dirty="0"/>
          </a:p>
          <a:p>
            <a:pPr lvl="1"/>
            <a:r>
              <a:rPr lang="en-US" dirty="0"/>
              <a:t>[Picture on Slide N | TYPE] with OCR summary + </a:t>
            </a:r>
            <a:r>
              <a:rPr lang="en-US" b="1" dirty="0" err="1"/>
              <a:t>PromptSuggestion</a:t>
            </a:r>
            <a:r>
              <a:rPr lang="en-US" dirty="0"/>
              <a:t> to recreate a clean PNG (chart/flow/illustration)</a:t>
            </a:r>
          </a:p>
          <a:p>
            <a:r>
              <a:rPr lang="en-US" b="1" dirty="0"/>
              <a:t>No Mermaid artifacts</a:t>
            </a:r>
            <a:endParaRPr lang="en-US" dirty="0"/>
          </a:p>
          <a:p>
            <a:pPr lvl="1"/>
            <a:r>
              <a:rPr lang="en-US" dirty="0"/>
              <a:t>Visuals are regenerated from text evidence inside ChatGPT</a:t>
            </a:r>
          </a:p>
          <a:p>
            <a:r>
              <a:rPr lang="en-US" b="1" dirty="0"/>
              <a:t>Audit &amp; compliance</a:t>
            </a:r>
            <a:endParaRPr lang="en-US" dirty="0"/>
          </a:p>
          <a:p>
            <a:pPr lvl="1"/>
            <a:r>
              <a:rPr lang="en-US" dirty="0"/>
              <a:t>Every answer </a:t>
            </a:r>
            <a:r>
              <a:rPr lang="en-US" b="1" dirty="0"/>
              <a:t>must end with Sources</a:t>
            </a:r>
            <a:r>
              <a:rPr lang="en-US" dirty="0"/>
              <a:t>: FILE → Slide N → [Table/ Picture | TYPE]</a:t>
            </a:r>
          </a:p>
          <a:p>
            <a:pPr lvl="1"/>
            <a:r>
              <a:rPr lang="en-US" dirty="0"/>
              <a:t>No external knowledge; unknowns flagged; conflicts reported transparently</a:t>
            </a:r>
          </a:p>
          <a:p>
            <a:pPr algn="l"/>
            <a:endParaRPr sz="2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2700" y="3984"/>
            <a:ext cx="7032474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7550" y="3985"/>
            <a:ext cx="7329573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36DE7AB-791A-0ED0-8A86-4481686ACC82}"/>
              </a:ext>
            </a:extLst>
          </p:cNvPr>
          <p:cNvSpPr/>
          <p:nvPr/>
        </p:nvSpPr>
        <p:spPr>
          <a:xfrm>
            <a:off x="2627048" y="1542402"/>
            <a:ext cx="3890131" cy="238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1F497D"/>
                </a:solidFill>
                <a:effectLst>
                  <a:outerShdw blurRad="12700" dist="38100" dir="2700000" algn="tl" rotWithShape="0">
                    <a:srgbClr val="4BACC6">
                      <a:lumMod val="60000"/>
                      <a:lumOff val="40000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USE CASES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28" y="-4155"/>
            <a:ext cx="1886210" cy="2174333"/>
            <a:chOff x="-305" y="-4155"/>
            <a:chExt cx="2514948" cy="2174333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264295" y="4683666"/>
            <a:ext cx="1886211" cy="2174333"/>
            <a:chOff x="-305" y="-4155"/>
            <a:chExt cx="2514948" cy="217433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990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7F55EAC-550A-4BDD-9099-3F20B8FA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C4F5A5F-493F-49AE-89B6-D5AF5EBC8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6724001 w 12192000"/>
              <a:gd name="connsiteY0" fmla="*/ 434021 h 6858000"/>
              <a:gd name="connsiteX1" fmla="*/ 6471155 w 12192000"/>
              <a:gd name="connsiteY1" fmla="*/ 434599 h 6858000"/>
              <a:gd name="connsiteX2" fmla="*/ 5384913 w 12192000"/>
              <a:gd name="connsiteY2" fmla="*/ 497971 h 6858000"/>
              <a:gd name="connsiteX3" fmla="*/ 4818280 w 12192000"/>
              <a:gd name="connsiteY3" fmla="*/ 541802 h 6858000"/>
              <a:gd name="connsiteX4" fmla="*/ 3965428 w 12192000"/>
              <a:gd name="connsiteY4" fmla="*/ 675942 h 6858000"/>
              <a:gd name="connsiteX5" fmla="*/ 3699528 w 12192000"/>
              <a:gd name="connsiteY5" fmla="*/ 770472 h 6858000"/>
              <a:gd name="connsiteX6" fmla="*/ 3438854 w 12192000"/>
              <a:gd name="connsiteY6" fmla="*/ 834899 h 6858000"/>
              <a:gd name="connsiteX7" fmla="*/ 3367443 w 12192000"/>
              <a:gd name="connsiteY7" fmla="*/ 893518 h 6858000"/>
              <a:gd name="connsiteX8" fmla="*/ 3467301 w 12192000"/>
              <a:gd name="connsiteY8" fmla="*/ 953722 h 6858000"/>
              <a:gd name="connsiteX9" fmla="*/ 3889955 w 12192000"/>
              <a:gd name="connsiteY9" fmla="*/ 977486 h 6858000"/>
              <a:gd name="connsiteX10" fmla="*/ 3502135 w 12192000"/>
              <a:gd name="connsiteY10" fmla="*/ 1054062 h 6858000"/>
              <a:gd name="connsiteX11" fmla="*/ 4072832 w 12192000"/>
              <a:gd name="connsiteY11" fmla="*/ 1017622 h 6858000"/>
              <a:gd name="connsiteX12" fmla="*/ 4244099 w 12192000"/>
              <a:gd name="connsiteY12" fmla="*/ 1030825 h 6858000"/>
              <a:gd name="connsiteX13" fmla="*/ 4095475 w 12192000"/>
              <a:gd name="connsiteY13" fmla="*/ 1092084 h 6858000"/>
              <a:gd name="connsiteX14" fmla="*/ 3327386 w 12192000"/>
              <a:gd name="connsiteY14" fmla="*/ 1215660 h 6858000"/>
              <a:gd name="connsiteX15" fmla="*/ 3254813 w 12192000"/>
              <a:gd name="connsiteY15" fmla="*/ 1226749 h 6858000"/>
              <a:gd name="connsiteX16" fmla="*/ 2776427 w 12192000"/>
              <a:gd name="connsiteY16" fmla="*/ 1401552 h 6858000"/>
              <a:gd name="connsiteX17" fmla="*/ 3063226 w 12192000"/>
              <a:gd name="connsiteY17" fmla="*/ 1384124 h 6858000"/>
              <a:gd name="connsiteX18" fmla="*/ 2754945 w 12192000"/>
              <a:gd name="connsiteY18" fmla="*/ 1495025 h 6858000"/>
              <a:gd name="connsiteX19" fmla="*/ 2381061 w 12192000"/>
              <a:gd name="connsiteY19" fmla="*/ 1619658 h 6858000"/>
              <a:gd name="connsiteX20" fmla="*/ 2008336 w 12192000"/>
              <a:gd name="connsiteY20" fmla="*/ 1814527 h 6858000"/>
              <a:gd name="connsiteX21" fmla="*/ 1740695 w 12192000"/>
              <a:gd name="connsiteY21" fmla="*/ 1914337 h 6858000"/>
              <a:gd name="connsiteX22" fmla="*/ 1787720 w 12192000"/>
              <a:gd name="connsiteY22" fmla="*/ 1991970 h 6858000"/>
              <a:gd name="connsiteX23" fmla="*/ 1754048 w 12192000"/>
              <a:gd name="connsiteY23" fmla="*/ 2078049 h 6858000"/>
              <a:gd name="connsiteX24" fmla="*/ 2228951 w 12192000"/>
              <a:gd name="connsiteY24" fmla="*/ 1996721 h 6858000"/>
              <a:gd name="connsiteX25" fmla="*/ 2054781 w 12192000"/>
              <a:gd name="connsiteY25" fmla="*/ 2053228 h 6858000"/>
              <a:gd name="connsiteX26" fmla="*/ 1985693 w 12192000"/>
              <a:gd name="connsiteY26" fmla="*/ 2109207 h 6858000"/>
              <a:gd name="connsiteX27" fmla="*/ 2061168 w 12192000"/>
              <a:gd name="connsiteY27" fmla="*/ 2130859 h 6858000"/>
              <a:gd name="connsiteX28" fmla="*/ 2388026 w 12192000"/>
              <a:gd name="connsiteY28" fmla="*/ 2184726 h 6858000"/>
              <a:gd name="connsiteX29" fmla="*/ 1560719 w 12192000"/>
              <a:gd name="connsiteY29" fmla="*/ 2384876 h 6858000"/>
              <a:gd name="connsiteX30" fmla="*/ 1679734 w 12192000"/>
              <a:gd name="connsiteY30" fmla="*/ 2400191 h 6858000"/>
              <a:gd name="connsiteX31" fmla="*/ 2882089 w 12192000"/>
              <a:gd name="connsiteY31" fmla="*/ 2383292 h 6858000"/>
              <a:gd name="connsiteX32" fmla="*/ 3116638 w 12192000"/>
              <a:gd name="connsiteY32" fmla="*/ 2359528 h 6858000"/>
              <a:gd name="connsiteX33" fmla="*/ 2897765 w 12192000"/>
              <a:gd name="connsiteY33" fmla="*/ 2758243 h 6858000"/>
              <a:gd name="connsiteX34" fmla="*/ 2981367 w 12192000"/>
              <a:gd name="connsiteY34" fmla="*/ 2829008 h 6858000"/>
              <a:gd name="connsiteX35" fmla="*/ 2682955 w 12192000"/>
              <a:gd name="connsiteY35" fmla="*/ 2846436 h 6858000"/>
              <a:gd name="connsiteX36" fmla="*/ 2099485 w 12192000"/>
              <a:gd name="connsiteY36" fmla="*/ 3066653 h 6858000"/>
              <a:gd name="connsiteX37" fmla="*/ 1807460 w 12192000"/>
              <a:gd name="connsiteY37" fmla="*/ 3454808 h 6858000"/>
              <a:gd name="connsiteX38" fmla="*/ 1921251 w 12192000"/>
              <a:gd name="connsiteY38" fmla="*/ 3540889 h 6858000"/>
              <a:gd name="connsiteX39" fmla="*/ 1453313 w 12192000"/>
              <a:gd name="connsiteY39" fmla="*/ 3637002 h 6858000"/>
              <a:gd name="connsiteX40" fmla="*/ 1686122 w 12192000"/>
              <a:gd name="connsiteY40" fmla="*/ 3667634 h 6858000"/>
              <a:gd name="connsiteX41" fmla="*/ 1513692 w 12192000"/>
              <a:gd name="connsiteY41" fmla="*/ 3725196 h 6858000"/>
              <a:gd name="connsiteX42" fmla="*/ 1369711 w 12192000"/>
              <a:gd name="connsiteY42" fmla="*/ 3826063 h 6858000"/>
              <a:gd name="connsiteX43" fmla="*/ 2051298 w 12192000"/>
              <a:gd name="connsiteY43" fmla="*/ 3754242 h 6858000"/>
              <a:gd name="connsiteX44" fmla="*/ 2245207 w 12192000"/>
              <a:gd name="connsiteY44" fmla="*/ 3797018 h 6858000"/>
              <a:gd name="connsiteX45" fmla="*/ 2353192 w 12192000"/>
              <a:gd name="connsiteY45" fmla="*/ 3796489 h 6858000"/>
              <a:gd name="connsiteX46" fmla="*/ 2490207 w 12192000"/>
              <a:gd name="connsiteY46" fmla="*/ 3801242 h 6858000"/>
              <a:gd name="connsiteX47" fmla="*/ 2375835 w 12192000"/>
              <a:gd name="connsiteY47" fmla="*/ 3839794 h 6858000"/>
              <a:gd name="connsiteX48" fmla="*/ 2522138 w 12192000"/>
              <a:gd name="connsiteY48" fmla="*/ 4009841 h 6858000"/>
              <a:gd name="connsiteX49" fmla="*/ 1998466 w 12192000"/>
              <a:gd name="connsiteY49" fmla="*/ 4130778 h 6858000"/>
              <a:gd name="connsiteX50" fmla="*/ 2114580 w 12192000"/>
              <a:gd name="connsiteY50" fmla="*/ 4154543 h 6858000"/>
              <a:gd name="connsiteX51" fmla="*/ 2177862 w 12192000"/>
              <a:gd name="connsiteY51" fmla="*/ 4189925 h 6858000"/>
              <a:gd name="connsiteX52" fmla="*/ 1868419 w 12192000"/>
              <a:gd name="connsiteY52" fmla="*/ 4382153 h 6858000"/>
              <a:gd name="connsiteX53" fmla="*/ 2279460 w 12192000"/>
              <a:gd name="connsiteY53" fmla="*/ 4356805 h 6858000"/>
              <a:gd name="connsiteX54" fmla="*/ 2029817 w 12192000"/>
              <a:gd name="connsiteY54" fmla="*/ 4468235 h 6858000"/>
              <a:gd name="connsiteX55" fmla="*/ 1560137 w 12192000"/>
              <a:gd name="connsiteY55" fmla="*/ 4730172 h 6858000"/>
              <a:gd name="connsiteX56" fmla="*/ 1956664 w 12192000"/>
              <a:gd name="connsiteY56" fmla="*/ 4820477 h 6858000"/>
              <a:gd name="connsiteX57" fmla="*/ 3268168 w 12192000"/>
              <a:gd name="connsiteY57" fmla="*/ 4852692 h 6858000"/>
              <a:gd name="connsiteX58" fmla="*/ 2807197 w 12192000"/>
              <a:gd name="connsiteY58" fmla="*/ 4939300 h 6858000"/>
              <a:gd name="connsiteX59" fmla="*/ 2721272 w 12192000"/>
              <a:gd name="connsiteY59" fmla="*/ 4970458 h 6858000"/>
              <a:gd name="connsiteX60" fmla="*/ 2802552 w 12192000"/>
              <a:gd name="connsiteY60" fmla="*/ 5014291 h 6858000"/>
              <a:gd name="connsiteX61" fmla="*/ 2537812 w 12192000"/>
              <a:gd name="connsiteY61" fmla="*/ 5053898 h 6858000"/>
              <a:gd name="connsiteX62" fmla="*/ 2569744 w 12192000"/>
              <a:gd name="connsiteY62" fmla="*/ 5153182 h 6858000"/>
              <a:gd name="connsiteX63" fmla="*/ 1987436 w 12192000"/>
              <a:gd name="connsiteY63" fmla="*/ 5334320 h 6858000"/>
              <a:gd name="connsiteX64" fmla="*/ 1972921 w 12192000"/>
              <a:gd name="connsiteY64" fmla="*/ 5382376 h 6858000"/>
              <a:gd name="connsiteX65" fmla="*/ 2341001 w 12192000"/>
              <a:gd name="connsiteY65" fmla="*/ 5360725 h 6858000"/>
              <a:gd name="connsiteX66" fmla="*/ 2710822 w 12192000"/>
              <a:gd name="connsiteY66" fmla="*/ 5418816 h 6858000"/>
              <a:gd name="connsiteX67" fmla="*/ 2833903 w 12192000"/>
              <a:gd name="connsiteY67" fmla="*/ 5413007 h 6858000"/>
              <a:gd name="connsiteX68" fmla="*/ 3011556 w 12192000"/>
              <a:gd name="connsiteY68" fmla="*/ 5399276 h 6858000"/>
              <a:gd name="connsiteX69" fmla="*/ 3254233 w 12192000"/>
              <a:gd name="connsiteY69" fmla="*/ 5439412 h 6858000"/>
              <a:gd name="connsiteX70" fmla="*/ 2792101 w 12192000"/>
              <a:gd name="connsiteY70" fmla="*/ 5471625 h 6858000"/>
              <a:gd name="connsiteX71" fmla="*/ 2977303 w 12192000"/>
              <a:gd name="connsiteY71" fmla="*/ 5539751 h 6858000"/>
              <a:gd name="connsiteX72" fmla="*/ 3656566 w 12192000"/>
              <a:gd name="connsiteY72" fmla="*/ 5678642 h 6858000"/>
              <a:gd name="connsiteX73" fmla="*/ 4858340 w 12192000"/>
              <a:gd name="connsiteY73" fmla="*/ 5969625 h 6858000"/>
              <a:gd name="connsiteX74" fmla="*/ 5296668 w 12192000"/>
              <a:gd name="connsiteY74" fmla="*/ 6043559 h 6858000"/>
              <a:gd name="connsiteX75" fmla="*/ 5456323 w 12192000"/>
              <a:gd name="connsiteY75" fmla="*/ 6042502 h 6858000"/>
              <a:gd name="connsiteX76" fmla="*/ 5267058 w 12192000"/>
              <a:gd name="connsiteY76" fmla="*/ 6100066 h 6858000"/>
              <a:gd name="connsiteX77" fmla="*/ 7095266 w 12192000"/>
              <a:gd name="connsiteY77" fmla="*/ 6287541 h 6858000"/>
              <a:gd name="connsiteX78" fmla="*/ 9707235 w 12192000"/>
              <a:gd name="connsiteY78" fmla="*/ 5994446 h 6858000"/>
              <a:gd name="connsiteX79" fmla="*/ 10083442 w 12192000"/>
              <a:gd name="connsiteY79" fmla="*/ 5678642 h 6858000"/>
              <a:gd name="connsiteX80" fmla="*/ 10338892 w 12192000"/>
              <a:gd name="connsiteY80" fmla="*/ 4650957 h 6858000"/>
              <a:gd name="connsiteX81" fmla="*/ 10628013 w 12192000"/>
              <a:gd name="connsiteY81" fmla="*/ 4411198 h 6858000"/>
              <a:gd name="connsiteX82" fmla="*/ 10802766 w 12192000"/>
              <a:gd name="connsiteY82" fmla="*/ 4258050 h 6858000"/>
              <a:gd name="connsiteX83" fmla="*/ 10614662 w 12192000"/>
              <a:gd name="connsiteY83" fmla="*/ 4150318 h 6858000"/>
              <a:gd name="connsiteX84" fmla="*/ 10681427 w 12192000"/>
              <a:gd name="connsiteY84" fmla="*/ 4054203 h 6858000"/>
              <a:gd name="connsiteX85" fmla="*/ 10520029 w 12192000"/>
              <a:gd name="connsiteY85" fmla="*/ 3804411 h 6858000"/>
              <a:gd name="connsiteX86" fmla="*/ 10568798 w 12192000"/>
              <a:gd name="connsiteY86" fmla="*/ 3466426 h 6858000"/>
              <a:gd name="connsiteX87" fmla="*/ 10499709 w 12192000"/>
              <a:gd name="connsiteY87" fmla="*/ 3166465 h 6858000"/>
              <a:gd name="connsiteX88" fmla="*/ 10489840 w 12192000"/>
              <a:gd name="connsiteY88" fmla="*/ 2546475 h 6858000"/>
              <a:gd name="connsiteX89" fmla="*/ 10584471 w 12192000"/>
              <a:gd name="connsiteY89" fmla="*/ 2512148 h 6858000"/>
              <a:gd name="connsiteX90" fmla="*/ 10695942 w 12192000"/>
              <a:gd name="connsiteY90" fmla="*/ 2358471 h 6858000"/>
              <a:gd name="connsiteX91" fmla="*/ 10732516 w 12192000"/>
              <a:gd name="connsiteY91" fmla="*/ 2287706 h 6858000"/>
              <a:gd name="connsiteX92" fmla="*/ 10731357 w 12192000"/>
              <a:gd name="connsiteY92" fmla="*/ 2137725 h 6858000"/>
              <a:gd name="connsiteX93" fmla="*/ 10678525 w 12192000"/>
              <a:gd name="connsiteY93" fmla="*/ 2070656 h 6858000"/>
              <a:gd name="connsiteX94" fmla="*/ 10735999 w 12192000"/>
              <a:gd name="connsiteY94" fmla="*/ 1956587 h 6858000"/>
              <a:gd name="connsiteX95" fmla="*/ 10824246 w 12192000"/>
              <a:gd name="connsiteY95" fmla="*/ 1862584 h 6858000"/>
              <a:gd name="connsiteX96" fmla="*/ 10773156 w 12192000"/>
              <a:gd name="connsiteY96" fmla="*/ 1768054 h 6858000"/>
              <a:gd name="connsiteX97" fmla="*/ 10716261 w 12192000"/>
              <a:gd name="connsiteY97" fmla="*/ 1678278 h 6858000"/>
              <a:gd name="connsiteX98" fmla="*/ 10554864 w 12192000"/>
              <a:gd name="connsiteY98" fmla="*/ 1477599 h 6858000"/>
              <a:gd name="connsiteX99" fmla="*/ 10267483 w 12192000"/>
              <a:gd name="connsiteY99" fmla="*/ 1324977 h 6858000"/>
              <a:gd name="connsiteX100" fmla="*/ 9913337 w 12192000"/>
              <a:gd name="connsiteY100" fmla="*/ 1202458 h 6858000"/>
              <a:gd name="connsiteX101" fmla="*/ 10024805 w 12192000"/>
              <a:gd name="connsiteY101" fmla="*/ 1124827 h 6858000"/>
              <a:gd name="connsiteX102" fmla="*/ 9411726 w 12192000"/>
              <a:gd name="connsiteY102" fmla="*/ 980655 h 6858000"/>
              <a:gd name="connsiteX103" fmla="*/ 9930753 w 12192000"/>
              <a:gd name="connsiteY103" fmla="*/ 901968 h 6858000"/>
              <a:gd name="connsiteX104" fmla="*/ 9894178 w 12192000"/>
              <a:gd name="connsiteY104" fmla="*/ 871339 h 6858000"/>
              <a:gd name="connsiteX105" fmla="*/ 9858182 w 12192000"/>
              <a:gd name="connsiteY105" fmla="*/ 839125 h 6858000"/>
              <a:gd name="connsiteX106" fmla="*/ 10131050 w 12192000"/>
              <a:gd name="connsiteY106" fmla="*/ 792652 h 6858000"/>
              <a:gd name="connsiteX107" fmla="*/ 10006808 w 12192000"/>
              <a:gd name="connsiteY107" fmla="*/ 731920 h 6858000"/>
              <a:gd name="connsiteX108" fmla="*/ 10233809 w 12192000"/>
              <a:gd name="connsiteY108" fmla="*/ 710268 h 6858000"/>
              <a:gd name="connsiteX109" fmla="*/ 10267483 w 12192000"/>
              <a:gd name="connsiteY109" fmla="*/ 628940 h 6858000"/>
              <a:gd name="connsiteX110" fmla="*/ 10136275 w 12192000"/>
              <a:gd name="connsiteY110" fmla="*/ 589333 h 6858000"/>
              <a:gd name="connsiteX111" fmla="*/ 9131312 w 12192000"/>
              <a:gd name="connsiteY111" fmla="*/ 480544 h 6858000"/>
              <a:gd name="connsiteX112" fmla="*/ 7479600 w 12192000"/>
              <a:gd name="connsiteY112" fmla="*/ 454667 h 6858000"/>
              <a:gd name="connsiteX113" fmla="*/ 6724001 w 12192000"/>
              <a:gd name="connsiteY113" fmla="*/ 434021 h 6858000"/>
              <a:gd name="connsiteX114" fmla="*/ 0 w 12192000"/>
              <a:gd name="connsiteY114" fmla="*/ 0 h 6858000"/>
              <a:gd name="connsiteX115" fmla="*/ 12192000 w 12192000"/>
              <a:gd name="connsiteY115" fmla="*/ 0 h 6858000"/>
              <a:gd name="connsiteX116" fmla="*/ 12192000 w 12192000"/>
              <a:gd name="connsiteY116" fmla="*/ 6858000 h 6858000"/>
              <a:gd name="connsiteX117" fmla="*/ 0 w 12192000"/>
              <a:gd name="connsiteY1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2192000" h="6858000">
                <a:moveTo>
                  <a:pt x="6724001" y="434021"/>
                </a:moveTo>
                <a:cubicBezTo>
                  <a:pt x="6639882" y="433113"/>
                  <a:pt x="6555627" y="433147"/>
                  <a:pt x="6471155" y="434599"/>
                </a:cubicBezTo>
                <a:cubicBezTo>
                  <a:pt x="6109461" y="440937"/>
                  <a:pt x="5748349" y="439351"/>
                  <a:pt x="5384913" y="497971"/>
                </a:cubicBezTo>
                <a:cubicBezTo>
                  <a:pt x="5199132" y="528072"/>
                  <a:pt x="5005803" y="518038"/>
                  <a:pt x="4818280" y="541802"/>
                </a:cubicBezTo>
                <a:cubicBezTo>
                  <a:pt x="4532641" y="578242"/>
                  <a:pt x="4247003" y="621019"/>
                  <a:pt x="3965428" y="675942"/>
                </a:cubicBezTo>
                <a:cubicBezTo>
                  <a:pt x="3877181" y="693369"/>
                  <a:pt x="3768034" y="703930"/>
                  <a:pt x="3699528" y="770472"/>
                </a:cubicBezTo>
                <a:cubicBezTo>
                  <a:pt x="3590961" y="728224"/>
                  <a:pt x="3523617" y="807966"/>
                  <a:pt x="3438854" y="834899"/>
                </a:cubicBezTo>
                <a:cubicBezTo>
                  <a:pt x="3405761" y="845462"/>
                  <a:pt x="3362218" y="860248"/>
                  <a:pt x="3367443" y="893518"/>
                </a:cubicBezTo>
                <a:cubicBezTo>
                  <a:pt x="3372089" y="935238"/>
                  <a:pt x="3420855" y="962172"/>
                  <a:pt x="3467301" y="953722"/>
                </a:cubicBezTo>
                <a:cubicBezTo>
                  <a:pt x="3611863" y="927317"/>
                  <a:pt x="3741328" y="986464"/>
                  <a:pt x="3889955" y="977486"/>
                </a:cubicBezTo>
                <a:cubicBezTo>
                  <a:pt x="3760488" y="1002836"/>
                  <a:pt x="3631601" y="1028713"/>
                  <a:pt x="3502135" y="1054062"/>
                </a:cubicBezTo>
                <a:cubicBezTo>
                  <a:pt x="3694303" y="1074129"/>
                  <a:pt x="3883568" y="1038218"/>
                  <a:pt x="4072832" y="1017622"/>
                </a:cubicBezTo>
                <a:cubicBezTo>
                  <a:pt x="4133792" y="1011285"/>
                  <a:pt x="4228424" y="962699"/>
                  <a:pt x="4244099" y="1030825"/>
                </a:cubicBezTo>
                <a:cubicBezTo>
                  <a:pt x="4254550" y="1076242"/>
                  <a:pt x="4152951" y="1079410"/>
                  <a:pt x="4095475" y="1092084"/>
                </a:cubicBezTo>
                <a:cubicBezTo>
                  <a:pt x="3841766" y="1146479"/>
                  <a:pt x="3583994" y="1178165"/>
                  <a:pt x="3327386" y="1215660"/>
                </a:cubicBezTo>
                <a:cubicBezTo>
                  <a:pt x="3303001" y="1219357"/>
                  <a:pt x="3271070" y="1216188"/>
                  <a:pt x="3254813" y="1226749"/>
                </a:cubicBezTo>
                <a:cubicBezTo>
                  <a:pt x="3123605" y="1311774"/>
                  <a:pt x="2957563" y="1339765"/>
                  <a:pt x="2776427" y="1401552"/>
                </a:cubicBezTo>
                <a:cubicBezTo>
                  <a:pt x="2890798" y="1430598"/>
                  <a:pt x="2968012" y="1370921"/>
                  <a:pt x="3063226" y="1384124"/>
                </a:cubicBezTo>
                <a:cubicBezTo>
                  <a:pt x="2966272" y="1448024"/>
                  <a:pt x="2853641" y="1460171"/>
                  <a:pt x="2754945" y="1495025"/>
                </a:cubicBezTo>
                <a:cubicBezTo>
                  <a:pt x="2684117" y="1519846"/>
                  <a:pt x="2421119" y="1597477"/>
                  <a:pt x="2381061" y="1619658"/>
                </a:cubicBezTo>
                <a:cubicBezTo>
                  <a:pt x="2260302" y="1688311"/>
                  <a:pt x="2107033" y="1720525"/>
                  <a:pt x="2008336" y="1814527"/>
                </a:cubicBezTo>
                <a:cubicBezTo>
                  <a:pt x="1938668" y="1880540"/>
                  <a:pt x="1822554" y="1868393"/>
                  <a:pt x="1740695" y="1914337"/>
                </a:cubicBezTo>
                <a:cubicBezTo>
                  <a:pt x="1711667" y="1957642"/>
                  <a:pt x="1767982" y="1968733"/>
                  <a:pt x="1787720" y="1991970"/>
                </a:cubicBezTo>
                <a:cubicBezTo>
                  <a:pt x="1813846" y="2023126"/>
                  <a:pt x="1767401" y="2040555"/>
                  <a:pt x="1754048" y="2078049"/>
                </a:cubicBezTo>
                <a:cubicBezTo>
                  <a:pt x="1907898" y="2035802"/>
                  <a:pt x="2054781" y="2010981"/>
                  <a:pt x="2228951" y="1996721"/>
                </a:cubicBezTo>
                <a:cubicBezTo>
                  <a:pt x="2171475" y="2057452"/>
                  <a:pt x="2101807" y="2031048"/>
                  <a:pt x="2054781" y="2053228"/>
                </a:cubicBezTo>
                <a:cubicBezTo>
                  <a:pt x="2024011" y="2067487"/>
                  <a:pt x="1976984" y="2073824"/>
                  <a:pt x="1985693" y="2109207"/>
                </a:cubicBezTo>
                <a:cubicBezTo>
                  <a:pt x="1992660" y="2137196"/>
                  <a:pt x="2032140" y="2133500"/>
                  <a:pt x="2061168" y="2130859"/>
                </a:cubicBezTo>
                <a:cubicBezTo>
                  <a:pt x="2172636" y="2120825"/>
                  <a:pt x="2281202" y="2117656"/>
                  <a:pt x="2388026" y="2184726"/>
                </a:cubicBezTo>
                <a:cubicBezTo>
                  <a:pt x="2116321" y="2282425"/>
                  <a:pt x="1803977" y="2241233"/>
                  <a:pt x="1560719" y="2384876"/>
                </a:cubicBezTo>
                <a:cubicBezTo>
                  <a:pt x="1594973" y="2429237"/>
                  <a:pt x="1643739" y="2405472"/>
                  <a:pt x="1679734" y="2400191"/>
                </a:cubicBezTo>
                <a:cubicBezTo>
                  <a:pt x="1916026" y="2364279"/>
                  <a:pt x="2760170" y="2428180"/>
                  <a:pt x="2882089" y="2383292"/>
                </a:cubicBezTo>
                <a:cubicBezTo>
                  <a:pt x="2956983" y="2355830"/>
                  <a:pt x="3035941" y="2342628"/>
                  <a:pt x="3116638" y="2359528"/>
                </a:cubicBezTo>
                <a:cubicBezTo>
                  <a:pt x="3194434" y="2375898"/>
                  <a:pt x="3174696" y="2605622"/>
                  <a:pt x="2897765" y="2758243"/>
                </a:cubicBezTo>
                <a:cubicBezTo>
                  <a:pt x="2858286" y="2779895"/>
                  <a:pt x="3034779" y="2811053"/>
                  <a:pt x="2981367" y="2829008"/>
                </a:cubicBezTo>
                <a:cubicBezTo>
                  <a:pt x="2939566" y="2843267"/>
                  <a:pt x="2734626" y="2835346"/>
                  <a:pt x="2682955" y="2846436"/>
                </a:cubicBezTo>
                <a:cubicBezTo>
                  <a:pt x="2662635" y="2851188"/>
                  <a:pt x="2040267" y="3029159"/>
                  <a:pt x="2099485" y="3066653"/>
                </a:cubicBezTo>
                <a:cubicBezTo>
                  <a:pt x="2276558" y="3179139"/>
                  <a:pt x="2869897" y="3385098"/>
                  <a:pt x="1807460" y="3454808"/>
                </a:cubicBezTo>
                <a:cubicBezTo>
                  <a:pt x="1841132" y="3495472"/>
                  <a:pt x="1934024" y="3469596"/>
                  <a:pt x="1921251" y="3540889"/>
                </a:cubicBezTo>
                <a:cubicBezTo>
                  <a:pt x="1780173" y="3579440"/>
                  <a:pt x="1617035" y="3577328"/>
                  <a:pt x="1453313" y="3637002"/>
                </a:cubicBezTo>
                <a:cubicBezTo>
                  <a:pt x="1527047" y="3680307"/>
                  <a:pt x="1611808" y="3653902"/>
                  <a:pt x="1686122" y="3667634"/>
                </a:cubicBezTo>
                <a:cubicBezTo>
                  <a:pt x="1644320" y="3722027"/>
                  <a:pt x="1572330" y="3713578"/>
                  <a:pt x="1513692" y="3725196"/>
                </a:cubicBezTo>
                <a:cubicBezTo>
                  <a:pt x="1459700" y="3736286"/>
                  <a:pt x="1345329" y="3830816"/>
                  <a:pt x="1369711" y="3826063"/>
                </a:cubicBezTo>
                <a:cubicBezTo>
                  <a:pt x="1595553" y="3783815"/>
                  <a:pt x="1824877" y="3795434"/>
                  <a:pt x="2051298" y="3754242"/>
                </a:cubicBezTo>
                <a:cubicBezTo>
                  <a:pt x="2126192" y="3740511"/>
                  <a:pt x="2210955" y="3714106"/>
                  <a:pt x="2245207" y="3797018"/>
                </a:cubicBezTo>
                <a:cubicBezTo>
                  <a:pt x="2255659" y="3821310"/>
                  <a:pt x="2248109" y="3829232"/>
                  <a:pt x="2353192" y="3796489"/>
                </a:cubicBezTo>
                <a:cubicBezTo>
                  <a:pt x="2394414" y="3783815"/>
                  <a:pt x="2448988" y="3770085"/>
                  <a:pt x="2490207" y="3801242"/>
                </a:cubicBezTo>
                <a:cubicBezTo>
                  <a:pt x="2464082" y="3840321"/>
                  <a:pt x="2413572" y="3828703"/>
                  <a:pt x="2375835" y="3839794"/>
                </a:cubicBezTo>
                <a:cubicBezTo>
                  <a:pt x="2275978" y="3868311"/>
                  <a:pt x="2619094" y="3977100"/>
                  <a:pt x="2522138" y="4009841"/>
                </a:cubicBezTo>
                <a:cubicBezTo>
                  <a:pt x="2323584" y="4076912"/>
                  <a:pt x="2199343" y="4057372"/>
                  <a:pt x="1998466" y="4130778"/>
                </a:cubicBezTo>
                <a:cubicBezTo>
                  <a:pt x="2066973" y="4129192"/>
                  <a:pt x="2046072" y="4154543"/>
                  <a:pt x="2114580" y="4154543"/>
                </a:cubicBezTo>
                <a:cubicBezTo>
                  <a:pt x="2145350" y="4154543"/>
                  <a:pt x="2177862" y="4160878"/>
                  <a:pt x="2177862" y="4189925"/>
                </a:cubicBezTo>
                <a:cubicBezTo>
                  <a:pt x="2177862" y="4217385"/>
                  <a:pt x="1817330" y="4367895"/>
                  <a:pt x="1868419" y="4382153"/>
                </a:cubicBezTo>
                <a:cubicBezTo>
                  <a:pt x="2007755" y="4420704"/>
                  <a:pt x="2365385" y="4302410"/>
                  <a:pt x="2279460" y="4356805"/>
                </a:cubicBezTo>
                <a:cubicBezTo>
                  <a:pt x="2148834" y="4439716"/>
                  <a:pt x="2129094" y="4456088"/>
                  <a:pt x="2029817" y="4468235"/>
                </a:cubicBezTo>
                <a:cubicBezTo>
                  <a:pt x="1944474" y="4478796"/>
                  <a:pt x="1644320" y="4710633"/>
                  <a:pt x="1560137" y="4730172"/>
                </a:cubicBezTo>
                <a:cubicBezTo>
                  <a:pt x="1485825" y="4747072"/>
                  <a:pt x="1774947" y="4800410"/>
                  <a:pt x="1956664" y="4820477"/>
                </a:cubicBezTo>
                <a:cubicBezTo>
                  <a:pt x="2130256" y="4840017"/>
                  <a:pt x="3101544" y="4789319"/>
                  <a:pt x="3268168" y="4852692"/>
                </a:cubicBezTo>
                <a:cubicBezTo>
                  <a:pt x="3111993" y="4878041"/>
                  <a:pt x="2970336" y="4953030"/>
                  <a:pt x="2807197" y="4939300"/>
                </a:cubicBezTo>
                <a:cubicBezTo>
                  <a:pt x="2773524" y="4936660"/>
                  <a:pt x="2724756" y="4930323"/>
                  <a:pt x="2721272" y="4970458"/>
                </a:cubicBezTo>
                <a:cubicBezTo>
                  <a:pt x="2718369" y="5005313"/>
                  <a:pt x="2788038" y="4981548"/>
                  <a:pt x="2802552" y="5014291"/>
                </a:cubicBezTo>
                <a:cubicBezTo>
                  <a:pt x="2719531" y="5060235"/>
                  <a:pt x="2621415" y="5018515"/>
                  <a:pt x="2537812" y="5053898"/>
                </a:cubicBezTo>
                <a:cubicBezTo>
                  <a:pt x="2491948" y="5099314"/>
                  <a:pt x="2589483" y="5107236"/>
                  <a:pt x="2569744" y="5153182"/>
                </a:cubicBezTo>
                <a:cubicBezTo>
                  <a:pt x="2301522" y="5193845"/>
                  <a:pt x="2252174" y="5268836"/>
                  <a:pt x="1987436" y="5334320"/>
                </a:cubicBezTo>
                <a:cubicBezTo>
                  <a:pt x="1971179" y="5338545"/>
                  <a:pt x="1958407" y="5352274"/>
                  <a:pt x="1972921" y="5382376"/>
                </a:cubicBezTo>
                <a:cubicBezTo>
                  <a:pt x="2087874" y="5396107"/>
                  <a:pt x="2215599" y="5373399"/>
                  <a:pt x="2341001" y="5360725"/>
                </a:cubicBezTo>
                <a:cubicBezTo>
                  <a:pt x="2537812" y="5340129"/>
                  <a:pt x="2533748" y="5339072"/>
                  <a:pt x="2710822" y="5418816"/>
                </a:cubicBezTo>
                <a:cubicBezTo>
                  <a:pt x="2743914" y="5433602"/>
                  <a:pt x="2801390" y="5438355"/>
                  <a:pt x="2833903" y="5413007"/>
                </a:cubicBezTo>
                <a:cubicBezTo>
                  <a:pt x="2896604" y="5364422"/>
                  <a:pt x="2950016" y="5368646"/>
                  <a:pt x="3011556" y="5399276"/>
                </a:cubicBezTo>
                <a:cubicBezTo>
                  <a:pt x="3077160" y="5432547"/>
                  <a:pt x="3171793" y="5391882"/>
                  <a:pt x="3254233" y="5439412"/>
                </a:cubicBezTo>
                <a:cubicBezTo>
                  <a:pt x="3099802" y="5473739"/>
                  <a:pt x="2957563" y="5473739"/>
                  <a:pt x="2792101" y="5471625"/>
                </a:cubicBezTo>
                <a:cubicBezTo>
                  <a:pt x="2846095" y="5537639"/>
                  <a:pt x="2914601" y="5536582"/>
                  <a:pt x="2977303" y="5539751"/>
                </a:cubicBezTo>
                <a:cubicBezTo>
                  <a:pt x="3214174" y="5551898"/>
                  <a:pt x="3601411" y="5660686"/>
                  <a:pt x="3656566" y="5678642"/>
                </a:cubicBezTo>
                <a:cubicBezTo>
                  <a:pt x="4280675" y="5879847"/>
                  <a:pt x="4178497" y="5898332"/>
                  <a:pt x="4858340" y="5969625"/>
                </a:cubicBezTo>
                <a:cubicBezTo>
                  <a:pt x="5261253" y="6011873"/>
                  <a:pt x="4887368" y="6032469"/>
                  <a:pt x="5296668" y="6043559"/>
                </a:cubicBezTo>
                <a:cubicBezTo>
                  <a:pt x="5349500" y="6045143"/>
                  <a:pt x="5402911" y="6044087"/>
                  <a:pt x="5456323" y="6042502"/>
                </a:cubicBezTo>
                <a:cubicBezTo>
                  <a:pt x="5368077" y="6073134"/>
                  <a:pt x="5267058" y="6100066"/>
                  <a:pt x="5267058" y="6100066"/>
                </a:cubicBezTo>
                <a:cubicBezTo>
                  <a:pt x="5267058" y="6100066"/>
                  <a:pt x="5318728" y="6208854"/>
                  <a:pt x="7095266" y="6287541"/>
                </a:cubicBezTo>
                <a:cubicBezTo>
                  <a:pt x="7422124" y="6302329"/>
                  <a:pt x="9563254" y="6024548"/>
                  <a:pt x="9707235" y="5994446"/>
                </a:cubicBezTo>
                <a:cubicBezTo>
                  <a:pt x="9844249" y="5966984"/>
                  <a:pt x="10002164" y="5671247"/>
                  <a:pt x="10083442" y="5678642"/>
                </a:cubicBezTo>
                <a:cubicBezTo>
                  <a:pt x="10103183" y="5653293"/>
                  <a:pt x="10283158" y="5139979"/>
                  <a:pt x="10338892" y="4650957"/>
                </a:cubicBezTo>
                <a:cubicBezTo>
                  <a:pt x="10448618" y="4580718"/>
                  <a:pt x="10551960" y="4503088"/>
                  <a:pt x="10628013" y="4411198"/>
                </a:cubicBezTo>
                <a:cubicBezTo>
                  <a:pt x="10675040" y="4354692"/>
                  <a:pt x="10718003" y="4298185"/>
                  <a:pt x="10802766" y="4258050"/>
                </a:cubicBezTo>
                <a:cubicBezTo>
                  <a:pt x="10755739" y="4203128"/>
                  <a:pt x="10675040" y="4190453"/>
                  <a:pt x="10614662" y="4150318"/>
                </a:cubicBezTo>
                <a:cubicBezTo>
                  <a:pt x="10610017" y="4117046"/>
                  <a:pt x="10705811" y="4127081"/>
                  <a:pt x="10681427" y="4054203"/>
                </a:cubicBezTo>
                <a:cubicBezTo>
                  <a:pt x="10648335" y="3957032"/>
                  <a:pt x="10684328" y="3846131"/>
                  <a:pt x="10520029" y="3804411"/>
                </a:cubicBezTo>
                <a:cubicBezTo>
                  <a:pt x="10476485" y="3709881"/>
                  <a:pt x="10464294" y="3558845"/>
                  <a:pt x="10568798" y="3466426"/>
                </a:cubicBezTo>
                <a:cubicBezTo>
                  <a:pt x="10724388" y="3328592"/>
                  <a:pt x="10699424" y="3240927"/>
                  <a:pt x="10499709" y="3166465"/>
                </a:cubicBezTo>
                <a:cubicBezTo>
                  <a:pt x="10474164" y="3156958"/>
                  <a:pt x="10501452" y="2570768"/>
                  <a:pt x="10489840" y="2546475"/>
                </a:cubicBezTo>
                <a:cubicBezTo>
                  <a:pt x="10508418" y="2513205"/>
                  <a:pt x="10551960" y="2521126"/>
                  <a:pt x="10584471" y="2512148"/>
                </a:cubicBezTo>
                <a:cubicBezTo>
                  <a:pt x="10726711" y="2474125"/>
                  <a:pt x="10731357" y="2474125"/>
                  <a:pt x="10695942" y="2358471"/>
                </a:cubicBezTo>
                <a:cubicBezTo>
                  <a:pt x="10685490" y="2323616"/>
                  <a:pt x="10709874" y="2309357"/>
                  <a:pt x="10732516" y="2287706"/>
                </a:cubicBezTo>
                <a:cubicBezTo>
                  <a:pt x="10817280" y="2206905"/>
                  <a:pt x="10817860" y="2205850"/>
                  <a:pt x="10731357" y="2137725"/>
                </a:cubicBezTo>
                <a:cubicBezTo>
                  <a:pt x="10706391" y="2118185"/>
                  <a:pt x="10689555" y="2097061"/>
                  <a:pt x="10678525" y="2070656"/>
                </a:cubicBezTo>
                <a:cubicBezTo>
                  <a:pt x="10658203" y="2022599"/>
                  <a:pt x="10658784" y="1982463"/>
                  <a:pt x="10735999" y="1956587"/>
                </a:cubicBezTo>
                <a:cubicBezTo>
                  <a:pt x="10789993" y="1938104"/>
                  <a:pt x="10820762" y="1916978"/>
                  <a:pt x="10824246" y="1862584"/>
                </a:cubicBezTo>
                <a:cubicBezTo>
                  <a:pt x="10826570" y="1817166"/>
                  <a:pt x="10832955" y="1787594"/>
                  <a:pt x="10773156" y="1768054"/>
                </a:cubicBezTo>
                <a:cubicBezTo>
                  <a:pt x="10724969" y="1752211"/>
                  <a:pt x="10711036" y="1718412"/>
                  <a:pt x="10716261" y="1678278"/>
                </a:cubicBezTo>
                <a:cubicBezTo>
                  <a:pt x="10728452" y="1580050"/>
                  <a:pt x="10662849" y="1522487"/>
                  <a:pt x="10554864" y="1477599"/>
                </a:cubicBezTo>
                <a:cubicBezTo>
                  <a:pt x="10452101" y="1434822"/>
                  <a:pt x="10362116" y="1377259"/>
                  <a:pt x="10267483" y="1324977"/>
                </a:cubicBezTo>
                <a:cubicBezTo>
                  <a:pt x="10162399" y="1266887"/>
                  <a:pt x="10040481" y="1232031"/>
                  <a:pt x="9913337" y="1202458"/>
                </a:cubicBezTo>
                <a:cubicBezTo>
                  <a:pt x="9936561" y="1160210"/>
                  <a:pt x="10016678" y="1183974"/>
                  <a:pt x="10024805" y="1124827"/>
                </a:cubicBezTo>
                <a:cubicBezTo>
                  <a:pt x="9826251" y="1074658"/>
                  <a:pt x="9636408" y="999139"/>
                  <a:pt x="9411726" y="980655"/>
                </a:cubicBezTo>
                <a:cubicBezTo>
                  <a:pt x="9593444" y="990161"/>
                  <a:pt x="9758326" y="922036"/>
                  <a:pt x="9930753" y="901968"/>
                </a:cubicBezTo>
                <a:cubicBezTo>
                  <a:pt x="9947008" y="868698"/>
                  <a:pt x="9909273" y="877147"/>
                  <a:pt x="9894178" y="871339"/>
                </a:cubicBezTo>
                <a:cubicBezTo>
                  <a:pt x="9879083" y="865001"/>
                  <a:pt x="9860506" y="862889"/>
                  <a:pt x="9858182" y="839125"/>
                </a:cubicBezTo>
                <a:cubicBezTo>
                  <a:pt x="9941205" y="804798"/>
                  <a:pt x="10045126" y="827506"/>
                  <a:pt x="10131050" y="792652"/>
                </a:cubicBezTo>
                <a:cubicBezTo>
                  <a:pt x="10111891" y="741954"/>
                  <a:pt x="10037578" y="772583"/>
                  <a:pt x="10006808" y="731920"/>
                </a:cubicBezTo>
                <a:cubicBezTo>
                  <a:pt x="10086927" y="724526"/>
                  <a:pt x="10161239" y="721357"/>
                  <a:pt x="10233809" y="710268"/>
                </a:cubicBezTo>
                <a:cubicBezTo>
                  <a:pt x="10290705" y="701818"/>
                  <a:pt x="10306380" y="658513"/>
                  <a:pt x="10267483" y="628940"/>
                </a:cubicBezTo>
                <a:cubicBezTo>
                  <a:pt x="10232648" y="602536"/>
                  <a:pt x="10181559" y="600422"/>
                  <a:pt x="10136275" y="589333"/>
                </a:cubicBezTo>
                <a:cubicBezTo>
                  <a:pt x="9813479" y="512230"/>
                  <a:pt x="9474428" y="487409"/>
                  <a:pt x="9131312" y="480544"/>
                </a:cubicBezTo>
                <a:cubicBezTo>
                  <a:pt x="8580936" y="469453"/>
                  <a:pt x="8028817" y="469982"/>
                  <a:pt x="7479600" y="454667"/>
                </a:cubicBezTo>
                <a:cubicBezTo>
                  <a:pt x="7227489" y="447934"/>
                  <a:pt x="6976357" y="436744"/>
                  <a:pt x="6724001" y="43402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D6BA53-5C50-69A9-FD05-1381ADF56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871" y="1622725"/>
            <a:ext cx="6982285" cy="349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39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AF0642E-45AC-AB23-B4A9-A02F2E391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399" y="392191"/>
            <a:ext cx="7835202" cy="607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63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438</Words>
  <Application>Microsoft Office PowerPoint</Application>
  <PresentationFormat>On-screen Show (4:3)</PresentationFormat>
  <Paragraphs>44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Knowledge Base Conversion CLI</vt:lpstr>
      <vt:lpstr>Executive Summary</vt:lpstr>
      <vt:lpstr>What Changed Since v1</vt:lpstr>
      <vt:lpstr>Solution Overview (CLI)</vt:lpstr>
      <vt:lpstr>Data Flow (Pipeline)</vt:lpstr>
      <vt:lpstr>Output Format &amp; Guarantees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Vishakha Maheshwari</dc:creator>
  <cp:keywords/>
  <dc:description>generated using python-pptx</dc:description>
  <cp:lastModifiedBy>Vishakha Maheshwari</cp:lastModifiedBy>
  <cp:revision>3</cp:revision>
  <dcterms:created xsi:type="dcterms:W3CDTF">2013-01-27T09:14:16Z</dcterms:created>
  <dcterms:modified xsi:type="dcterms:W3CDTF">2025-09-08T07:18:30Z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e96f655-6f87-4c2d-8157-bfc49d4d1476_Enabled">
    <vt:lpwstr>true</vt:lpwstr>
  </property>
  <property fmtid="{D5CDD505-2E9C-101B-9397-08002B2CF9AE}" pid="3" name="MSIP_Label_9e96f655-6f87-4c2d-8157-bfc49d4d1476_SetDate">
    <vt:lpwstr>2025-09-02T14:30:01Z</vt:lpwstr>
  </property>
  <property fmtid="{D5CDD505-2E9C-101B-9397-08002B2CF9AE}" pid="4" name="MSIP_Label_9e96f655-6f87-4c2d-8157-bfc49d4d1476_Method">
    <vt:lpwstr>Standard</vt:lpwstr>
  </property>
  <property fmtid="{D5CDD505-2E9C-101B-9397-08002B2CF9AE}" pid="5" name="MSIP_Label_9e96f655-6f87-4c2d-8157-bfc49d4d1476_Name">
    <vt:lpwstr>Gradiant Internal</vt:lpwstr>
  </property>
  <property fmtid="{D5CDD505-2E9C-101B-9397-08002B2CF9AE}" pid="6" name="MSIP_Label_9e96f655-6f87-4c2d-8157-bfc49d4d1476_SiteId">
    <vt:lpwstr>a7c5a34b-9bd3-4b96-a840-187e1a8350a2</vt:lpwstr>
  </property>
  <property fmtid="{D5CDD505-2E9C-101B-9397-08002B2CF9AE}" pid="7" name="MSIP_Label_9e96f655-6f87-4c2d-8157-bfc49d4d1476_ActionId">
    <vt:lpwstr>d588bc65-2ec0-496c-92a4-b3ad051e0f7a</vt:lpwstr>
  </property>
  <property fmtid="{D5CDD505-2E9C-101B-9397-08002B2CF9AE}" pid="8" name="MSIP_Label_9e96f655-6f87-4c2d-8157-bfc49d4d1476_ContentBits">
    <vt:lpwstr>0</vt:lpwstr>
  </property>
  <property fmtid="{D5CDD505-2E9C-101B-9397-08002B2CF9AE}" pid="9" name="MSIP_Label_9e96f655-6f87-4c2d-8157-bfc49d4d1476_Tag">
    <vt:lpwstr>10, 3, 0, 1</vt:lpwstr>
  </property>
</Properties>
</file>