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colors1.xml" ContentType="application/vnd.ms-office.chartcolorstyl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100" dirty="0"/>
              <a:t>Variation of pH with</a:t>
            </a:r>
            <a:r>
              <a:rPr lang="en-SG" sz="1100" baseline="0" dirty="0"/>
              <a:t> time due to dosing </a:t>
            </a:r>
          </a:p>
          <a:p>
            <a:pPr>
              <a:defRPr sz="1100"/>
            </a:pPr>
            <a:r>
              <a:rPr lang="en-SG" sz="1100" baseline="0" dirty="0"/>
              <a:t>of Ca(OH)2 &amp; CaCl2</a:t>
            </a:r>
            <a:endParaRPr lang="en-SG" sz="1100" dirty="0"/>
          </a:p>
        </c:rich>
      </c:tx>
      <c:layout>
        <c:manualLayout>
          <c:xMode val="edge"/>
          <c:yMode val="edge"/>
          <c:x val="0.24577262294842175"/>
          <c:y val="2.68244781459709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150543197893536E-2"/>
          <c:y val="0.18125285802141664"/>
          <c:w val="0.8772939632545933"/>
          <c:h val="0.51512926737816311"/>
        </c:manualLayout>
      </c:layout>
      <c:lineChart>
        <c:grouping val="standar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Case 1 pH @10000 Ca(OH)2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Sheet1!$I$15:$L$15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Sheet1!$I$16:$L$16</c:f>
              <c:numCache>
                <c:formatCode>General</c:formatCode>
                <c:ptCount val="4"/>
                <c:pt idx="0">
                  <c:v>2.8380000000000001</c:v>
                </c:pt>
                <c:pt idx="1">
                  <c:v>11.2</c:v>
                </c:pt>
                <c:pt idx="2">
                  <c:v>12.1</c:v>
                </c:pt>
                <c:pt idx="3">
                  <c:v>12.3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CC-4104-A8A5-C92776A74CF1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Case 2 Ph @6000 Ca(OH)2 &amp; 4000 CaCl2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Sheet1!$I$15:$L$15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Sheet1!$I$17:$L$17</c:f>
              <c:numCache>
                <c:formatCode>General</c:formatCode>
                <c:ptCount val="4"/>
                <c:pt idx="0">
                  <c:v>2.83</c:v>
                </c:pt>
                <c:pt idx="1">
                  <c:v>3.2</c:v>
                </c:pt>
                <c:pt idx="2">
                  <c:v>5.0999999999999996</c:v>
                </c:pt>
                <c:pt idx="3">
                  <c:v>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CC-4104-A8A5-C92776A74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1624895"/>
        <c:axId val="1401625311"/>
      </c:lineChart>
      <c:catAx>
        <c:axId val="1401624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Minutes</a:t>
                </a:r>
              </a:p>
            </c:rich>
          </c:tx>
          <c:layout>
            <c:manualLayout>
              <c:xMode val="edge"/>
              <c:yMode val="edge"/>
              <c:x val="0.43644096679981803"/>
              <c:y val="0.746648716091942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625311"/>
        <c:crosses val="autoZero"/>
        <c:auto val="1"/>
        <c:lblAlgn val="ctr"/>
        <c:lblOffset val="100"/>
        <c:noMultiLvlLbl val="0"/>
      </c:catAx>
      <c:valAx>
        <c:axId val="140162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100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624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7863887164918"/>
          <c:y val="0.83857575975521403"/>
          <c:w val="0.6424515202823029"/>
          <c:h val="7.83977612554528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206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100" b="0" i="0" baseline="0" dirty="0">
                <a:effectLst/>
              </a:rPr>
              <a:t>Variation of pH with time due to dosing </a:t>
            </a:r>
            <a:endParaRPr lang="en-SG" sz="1100" dirty="0">
              <a:effectLst/>
            </a:endParaRPr>
          </a:p>
          <a:p>
            <a:pPr>
              <a:defRPr/>
            </a:pPr>
            <a:r>
              <a:rPr lang="en-SG" sz="1100" b="0" i="0" baseline="0" dirty="0">
                <a:effectLst/>
              </a:rPr>
              <a:t>of SNF polymer (anionic) </a:t>
            </a:r>
            <a:endParaRPr lang="en-SG" sz="1100" dirty="0">
              <a:effectLst/>
            </a:endParaRPr>
          </a:p>
        </c:rich>
      </c:tx>
      <c:layout>
        <c:manualLayout>
          <c:xMode val="edge"/>
          <c:yMode val="edge"/>
          <c:x val="0.24447141834186212"/>
          <c:y val="8.078679981857956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37863492673386"/>
          <c:y val="0.14966804258672969"/>
          <c:w val="0.82507296341881986"/>
          <c:h val="0.57884574262062816"/>
        </c:manualLayout>
      </c:layout>
      <c:lineChart>
        <c:grouping val="standard"/>
        <c:varyColors val="0"/>
        <c:ser>
          <c:idx val="0"/>
          <c:order val="0"/>
          <c:tx>
            <c:strRef>
              <c:f>Sheet1!$H$22</c:f>
              <c:strCache>
                <c:ptCount val="1"/>
                <c:pt idx="0">
                  <c:v>Case 1 with SNF polymer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Sheet1!$I$21:$L$21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Sheet1!$I$22:$L$22</c:f>
              <c:numCache>
                <c:formatCode>General</c:formatCode>
                <c:ptCount val="4"/>
                <c:pt idx="0">
                  <c:v>12.3</c:v>
                </c:pt>
                <c:pt idx="1">
                  <c:v>12.4</c:v>
                </c:pt>
                <c:pt idx="2">
                  <c:v>12.45</c:v>
                </c:pt>
                <c:pt idx="3">
                  <c:v>12.43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DA-44E6-B4AC-BA962CDE663B}"/>
            </c:ext>
          </c:extLst>
        </c:ser>
        <c:ser>
          <c:idx val="1"/>
          <c:order val="1"/>
          <c:tx>
            <c:strRef>
              <c:f>Sheet1!$H$23</c:f>
              <c:strCache>
                <c:ptCount val="1"/>
                <c:pt idx="0">
                  <c:v>Case 2 with SNF polymer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Sheet1!$I$21:$L$21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Sheet1!$I$23:$L$23</c:f>
              <c:numCache>
                <c:formatCode>General</c:formatCode>
                <c:ptCount val="4"/>
                <c:pt idx="0">
                  <c:v>6.3</c:v>
                </c:pt>
                <c:pt idx="1">
                  <c:v>6.8</c:v>
                </c:pt>
                <c:pt idx="2">
                  <c:v>7.1</c:v>
                </c:pt>
                <c:pt idx="3">
                  <c:v>7.2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8DA-44E6-B4AC-BA962CDE66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91585887"/>
        <c:axId val="1291584639"/>
      </c:lineChart>
      <c:catAx>
        <c:axId val="1291585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Time in minutes</a:t>
                </a:r>
              </a:p>
            </c:rich>
          </c:tx>
          <c:layout>
            <c:manualLayout>
              <c:xMode val="edge"/>
              <c:yMode val="edge"/>
              <c:x val="0.39157180196550273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584639"/>
        <c:crosses val="autoZero"/>
        <c:auto val="1"/>
        <c:lblAlgn val="ctr"/>
        <c:lblOffset val="100"/>
        <c:noMultiLvlLbl val="0"/>
      </c:catAx>
      <c:valAx>
        <c:axId val="129158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/>
                  <a:t>pH</a:t>
                </a:r>
              </a:p>
            </c:rich>
          </c:tx>
          <c:layout>
            <c:manualLayout>
              <c:xMode val="edge"/>
              <c:yMode val="edge"/>
              <c:x val="1.6658614274377433E-2"/>
              <c:y val="0.403812467570926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1585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206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0B03-FB1E-47C7-A51D-F2EA2566D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CA4DC-36D1-46C3-B456-D15D15F60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51658-80D6-4B05-A6BF-0011778C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52BD-1F83-4F2F-A455-667CB43E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9A4C1-AF1A-4EC9-854C-2B3A1D7E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456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6BBC-9593-4571-96BB-E523C8C2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14A90-D31B-4D0C-9082-FD10A10A0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AC87-6C4D-49F2-BCB5-7ABAB6DB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59A76-CD2B-419C-92C7-761B390FB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77B9-0A6D-42C8-B47E-DF01CCB3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00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9B5A63-B145-4730-8CC3-AB3798F7C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EC0A9-5C3F-4D57-8CC0-16C984901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4C68B-1431-4947-91FF-4BE635025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1E345-2AA4-4810-BE75-C4DB7A33A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C5B7-2805-467A-B06E-0E2596DF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9073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BFC3E-F94A-4F14-A235-97229BB88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0ECC-80ED-4F31-8AA0-F417EE8BC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B5C4-47E2-4B33-B343-BD1C0069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3273-7D8B-4518-9031-D4BD1BE1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4764-62CE-46D5-8A21-3172AC70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9248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45C1-FC33-4A03-B223-62EA3431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07ED0-566B-46AE-85D6-0FB79351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610C6-EE7D-4BC6-92DE-8E802754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D2FC7-C87F-4DA8-82A6-AEC50800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1DD99-BEFE-4C03-9959-C8A41F4B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7861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B619-2877-4911-89FA-7E5DDC598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3EA6D-9C23-4459-AEFB-D83BEDC37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F3EF4F-5E5C-486B-AFC2-B2E8DE1D5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04E59-66FF-4C2B-B4A9-E50E5068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74082-5BB8-4F31-8D05-139D759F4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509E8-0492-4843-BD1B-FD06F382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486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A99D1-1DDD-4742-AC08-CB199D4C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5E9BE-884B-4543-9156-CC303B91C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C98C1-5858-4A7C-A090-455034A6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0073D4-7967-4A51-8041-E4BB30167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7880E-B7C3-4606-BDD9-C36C191F3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D5826-598C-4355-BB5B-38FF1939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2860CA-D8BB-4544-8D9C-D6679196D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72FC7-DCA4-4A0B-A1D3-6A64C3E4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001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1F890-4BE1-4792-B604-723B8D07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BF0E4-B293-48E6-A60B-88398C621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59CAE-B9F0-44E3-9DC3-262BB234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75DE4-9626-4E41-B767-660EF010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3079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53DC9-9491-4C23-B7B7-F01CB507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5DB45-4CEF-4DD1-A129-B1777AE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2E970-82E6-46E0-BCEB-EC4D159CE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418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13FE-EA26-4FB3-B8C9-0D63EE95D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E3AB-12B8-4D7D-A9B5-E819E869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3A271-3CA8-4467-BD02-438637C81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1F123-0317-40B8-868B-91925043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926B9-2554-4872-8ECE-D1C8B11B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1098F-BC4A-4B02-B1BD-941457C0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51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CCF7-187D-4E20-A76B-09D829CF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FD257-D472-49AE-BD4F-CD1649B41F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3C0BA-9BCD-4826-A36B-5F243412D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DFB88-C771-4658-879A-36AAF5D4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575A1-7D44-4A99-AE39-A32B7D96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1149-63FC-4FA2-BC26-53D4803C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034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3642F-2900-4ED4-9E87-48A77F5C2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DD41-8876-43D8-95E6-4E6400CC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825B4-1DD6-4956-AD00-0026C8DBC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2727-E87D-48B2-9869-314EB69BA98C}" type="datetimeFigureOut">
              <a:rPr lang="en-SG" smtClean="0"/>
              <a:t>21/1/2022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CC81A-4B3D-4D67-BFA5-E8D7AC48F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7267-8E72-4395-81D5-8C2826DC6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A2922-2755-4476-A619-2AB7F881FB4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05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>
            <a:extLst>
              <a:ext uri="{FF2B5EF4-FFF2-40B4-BE49-F238E27FC236}">
                <a16:creationId xmlns:a16="http://schemas.microsoft.com/office/drawing/2014/main" id="{BA4CFF39-A92F-4043-B960-B44CE43A23FB}"/>
              </a:ext>
            </a:extLst>
          </p:cNvPr>
          <p:cNvSpPr txBox="1"/>
          <p:nvPr/>
        </p:nvSpPr>
        <p:spPr>
          <a:xfrm>
            <a:off x="702085" y="162874"/>
            <a:ext cx="6635115" cy="273152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780"/>
              </a:lnSpc>
              <a:spcBef>
                <a:spcPts val="330"/>
              </a:spcBef>
            </a:pPr>
            <a:r>
              <a:rPr lang="en-SG" sz="1650" dirty="0">
                <a:solidFill>
                  <a:prstClr val="black"/>
                </a:solidFill>
                <a:latin typeface="Cambria"/>
                <a:cs typeface="Cambria"/>
              </a:rPr>
              <a:t>Date: 19-01-2022 | 21157_Micron HFW </a:t>
            </a:r>
            <a:endParaRPr sz="1650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DB4F1-5625-4DCA-8EAA-ECA140AF09ED}"/>
              </a:ext>
            </a:extLst>
          </p:cNvPr>
          <p:cNvSpPr/>
          <p:nvPr/>
        </p:nvSpPr>
        <p:spPr>
          <a:xfrm>
            <a:off x="636771" y="949157"/>
            <a:ext cx="5181227" cy="8286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1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MT"/>
                <a:cs typeface="Arial MT"/>
              </a:rPr>
              <a:t>1</a:t>
            </a:r>
            <a:r>
              <a:rPr lang="en-SG" sz="1700" baseline="30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MT"/>
                <a:cs typeface="Arial MT"/>
              </a:rPr>
              <a:t>st</a:t>
            </a:r>
            <a:r>
              <a:rPr lang="en-SG" sz="1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MT"/>
                <a:cs typeface="Arial MT"/>
              </a:rPr>
              <a:t> process: 2-pass Flat sheet membrane operation </a:t>
            </a:r>
          </a:p>
          <a:p>
            <a:pPr>
              <a:lnSpc>
                <a:spcPct val="150000"/>
              </a:lnSpc>
            </a:pPr>
            <a:r>
              <a:rPr lang="en-SG" sz="1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MT"/>
                <a:cs typeface="Arial MT"/>
              </a:rPr>
              <a:t>2</a:t>
            </a:r>
            <a:r>
              <a:rPr lang="en-SG" sz="1700" baseline="300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MT"/>
                <a:cs typeface="Arial MT"/>
              </a:rPr>
              <a:t>nd</a:t>
            </a:r>
            <a:r>
              <a:rPr lang="en-SG" sz="170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MT"/>
                <a:cs typeface="Arial MT"/>
              </a:rPr>
              <a:t> process: RO reject to Jar testing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1A47E8-8377-4103-925F-232EA8C55806}"/>
              </a:ext>
            </a:extLst>
          </p:cNvPr>
          <p:cNvSpPr/>
          <p:nvPr/>
        </p:nvSpPr>
        <p:spPr>
          <a:xfrm>
            <a:off x="636771" y="583877"/>
            <a:ext cx="567982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 MT"/>
              </a:rPr>
              <a:t>Feed: 3L of EQ outlet (HFW feed) + Vitec 7400 added</a:t>
            </a:r>
          </a:p>
        </p:txBody>
      </p:sp>
      <p:graphicFrame>
        <p:nvGraphicFramePr>
          <p:cNvPr id="7" name="Table 17">
            <a:extLst>
              <a:ext uri="{FF2B5EF4-FFF2-40B4-BE49-F238E27FC236}">
                <a16:creationId xmlns:a16="http://schemas.microsoft.com/office/drawing/2014/main" id="{F73E2470-32BA-4288-A495-293280F1B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19773"/>
              </p:ext>
            </p:extLst>
          </p:nvPr>
        </p:nvGraphicFramePr>
        <p:xfrm>
          <a:off x="702085" y="2017581"/>
          <a:ext cx="6889488" cy="371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86">
                  <a:extLst>
                    <a:ext uri="{9D8B030D-6E8A-4147-A177-3AD203B41FA5}">
                      <a16:colId xmlns:a16="http://schemas.microsoft.com/office/drawing/2014/main" val="1257612017"/>
                    </a:ext>
                  </a:extLst>
                </a:gridCol>
                <a:gridCol w="1404579">
                  <a:extLst>
                    <a:ext uri="{9D8B030D-6E8A-4147-A177-3AD203B41FA5}">
                      <a16:colId xmlns:a16="http://schemas.microsoft.com/office/drawing/2014/main" val="155317518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57476374"/>
                    </a:ext>
                  </a:extLst>
                </a:gridCol>
                <a:gridCol w="822452">
                  <a:extLst>
                    <a:ext uri="{9D8B030D-6E8A-4147-A177-3AD203B41FA5}">
                      <a16:colId xmlns:a16="http://schemas.microsoft.com/office/drawing/2014/main" val="298507227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356099001"/>
                    </a:ext>
                  </a:extLst>
                </a:gridCol>
                <a:gridCol w="1229731">
                  <a:extLst>
                    <a:ext uri="{9D8B030D-6E8A-4147-A177-3AD203B41FA5}">
                      <a16:colId xmlns:a16="http://schemas.microsoft.com/office/drawing/2014/main" val="778346540"/>
                    </a:ext>
                  </a:extLst>
                </a:gridCol>
              </a:tblGrid>
              <a:tr h="2630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Micron HFW</a:t>
                      </a:r>
                      <a:endParaRPr lang="en-SG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Pass - 1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dirty="0">
                          <a:solidFill>
                            <a:schemeClr val="tx1"/>
                          </a:solidFill>
                        </a:rPr>
                        <a:t>Pass - 2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999957"/>
                  </a:ext>
                </a:extLst>
              </a:tr>
              <a:tr h="27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b="1" dirty="0">
                          <a:solidFill>
                            <a:srgbClr val="002060"/>
                          </a:solidFill>
                        </a:rPr>
                        <a:t>Feed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b="1" dirty="0">
                          <a:solidFill>
                            <a:srgbClr val="002060"/>
                          </a:solidFill>
                        </a:rPr>
                        <a:t>Permeate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b="1" dirty="0">
                          <a:solidFill>
                            <a:srgbClr val="002060"/>
                          </a:solidFill>
                        </a:rPr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b="1" dirty="0">
                          <a:solidFill>
                            <a:srgbClr val="002060"/>
                          </a:solidFill>
                        </a:rPr>
                        <a:t>Permeate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b="1" dirty="0">
                          <a:solidFill>
                            <a:srgbClr val="002060"/>
                          </a:solidFill>
                        </a:rPr>
                        <a:t>Reject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026738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2.93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2.83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2.838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2.87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2.838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02415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TDS (ppm)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1296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b="0" dirty="0">
                          <a:solidFill>
                            <a:schemeClr val="dk1"/>
                          </a:solidFill>
                          <a:effectLst/>
                        </a:rPr>
                        <a:t>451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1288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1358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838168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EC (µs)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2546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920.4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b="0" dirty="0">
                          <a:solidFill>
                            <a:schemeClr val="dk1"/>
                          </a:solidFill>
                          <a:effectLst/>
                        </a:rPr>
                        <a:t>2527 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b="0" dirty="0">
                          <a:solidFill>
                            <a:schemeClr val="dk1"/>
                          </a:solidFill>
                          <a:effectLst/>
                        </a:rPr>
                        <a:t>2727 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42195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ORP (mV)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b="0" dirty="0">
                          <a:solidFill>
                            <a:schemeClr val="dk1"/>
                          </a:solidFill>
                          <a:effectLst/>
                        </a:rPr>
                        <a:t>364 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b="0" dirty="0">
                          <a:solidFill>
                            <a:schemeClr val="dk1"/>
                          </a:solidFill>
                          <a:effectLst/>
                        </a:rPr>
                        <a:t>358 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62553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  </a:t>
                      </a:r>
                      <a:r>
                        <a:rPr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NH4</a:t>
                      </a:r>
                      <a:r>
                        <a:rPr lang="en-SG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</a:t>
                      </a:r>
                      <a:endParaRPr sz="11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28965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  </a:t>
                      </a:r>
                      <a:r>
                        <a:rPr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F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-</a:t>
                      </a:r>
                      <a:endParaRPr sz="110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372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119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126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227857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  </a:t>
                      </a:r>
                      <a:r>
                        <a:rPr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SO4</a:t>
                      </a:r>
                    </a:p>
                  </a:txBody>
                  <a:tcPr marL="0" marR="0" marT="635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363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334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27.8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351875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  </a:t>
                      </a:r>
                      <a:r>
                        <a:rPr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PO4</a:t>
                      </a:r>
                    </a:p>
                  </a:txBody>
                  <a:tcPr marL="0" marR="0" marT="635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6.82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&lt;1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&lt;1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250381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  </a:t>
                      </a:r>
                      <a:r>
                        <a:rPr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Cl</a:t>
                      </a:r>
                    </a:p>
                  </a:txBody>
                  <a:tcPr marL="0" marR="0" marT="4445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128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15.4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100" dirty="0"/>
                        <a:t>13.5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947724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  </a:t>
                      </a:r>
                      <a:r>
                        <a:rPr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Na</a:t>
                      </a:r>
                    </a:p>
                  </a:txBody>
                  <a:tcPr marL="0" marR="0" marT="635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545696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  </a:t>
                      </a:r>
                      <a:r>
                        <a:rPr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Ca</a:t>
                      </a:r>
                    </a:p>
                  </a:txBody>
                  <a:tcPr marL="0" marR="0" marT="6350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6978004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   </a:t>
                      </a:r>
                      <a:r>
                        <a:rPr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marL="0" marR="0" marT="4445" marB="0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NA</a:t>
                      </a:r>
                      <a:endParaRPr lang="en-SG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1715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D7851E2-9DD4-4384-A89A-3F79B01F5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015" y="2322268"/>
            <a:ext cx="2356520" cy="25854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578839-E9D5-476E-89D6-590B2171FA35}"/>
              </a:ext>
            </a:extLst>
          </p:cNvPr>
          <p:cNvSpPr txBox="1"/>
          <p:nvPr/>
        </p:nvSpPr>
        <p:spPr>
          <a:xfrm>
            <a:off x="9143095" y="4907739"/>
            <a:ext cx="2346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b="1" dirty="0">
                <a:solidFill>
                  <a:srgbClr val="002060"/>
                </a:solidFill>
              </a:rPr>
              <a:t>Pass 2- Permeate</a:t>
            </a:r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6B15AD-B79D-411C-9326-7FB7C11B5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92861"/>
              </p:ext>
            </p:extLst>
          </p:nvPr>
        </p:nvGraphicFramePr>
        <p:xfrm>
          <a:off x="702085" y="6067317"/>
          <a:ext cx="688948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1486">
                  <a:extLst>
                    <a:ext uri="{9D8B030D-6E8A-4147-A177-3AD203B41FA5}">
                      <a16:colId xmlns:a16="http://schemas.microsoft.com/office/drawing/2014/main" val="2189338915"/>
                    </a:ext>
                  </a:extLst>
                </a:gridCol>
                <a:gridCol w="1404579">
                  <a:extLst>
                    <a:ext uri="{9D8B030D-6E8A-4147-A177-3AD203B41FA5}">
                      <a16:colId xmlns:a16="http://schemas.microsoft.com/office/drawing/2014/main" val="4052993096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908138304"/>
                    </a:ext>
                  </a:extLst>
                </a:gridCol>
                <a:gridCol w="822452">
                  <a:extLst>
                    <a:ext uri="{9D8B030D-6E8A-4147-A177-3AD203B41FA5}">
                      <a16:colId xmlns:a16="http://schemas.microsoft.com/office/drawing/2014/main" val="2947758699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324587142"/>
                    </a:ext>
                  </a:extLst>
                </a:gridCol>
                <a:gridCol w="1229731">
                  <a:extLst>
                    <a:ext uri="{9D8B030D-6E8A-4147-A177-3AD203B41FA5}">
                      <a16:colId xmlns:a16="http://schemas.microsoft.com/office/drawing/2014/main" val="3890620780"/>
                    </a:ext>
                  </a:extLst>
                </a:gridCol>
              </a:tblGrid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Volume (ml)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3000 ml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210 ml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b="0" dirty="0">
                          <a:solidFill>
                            <a:schemeClr val="dk1"/>
                          </a:solidFill>
                          <a:effectLst/>
                        </a:rPr>
                        <a:t> 2790 ml</a:t>
                      </a:r>
                      <a:endParaRPr lang="en-SG" sz="11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&lt;100 ml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2850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38601"/>
                  </a:ext>
                </a:extLst>
              </a:tr>
              <a:tr h="207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SG" sz="1100" kern="1200" dirty="0">
                          <a:solidFill>
                            <a:schemeClr val="dk1"/>
                          </a:solidFill>
                          <a:latin typeface="Calibri"/>
                          <a:ea typeface="+mn-ea"/>
                          <a:cs typeface="+mn-cs"/>
                        </a:rPr>
                        <a:t>Recovery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93%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3.5%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100" dirty="0"/>
                        <a:t>96.5%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05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2CE0C-1519-4E7A-819C-2BDAF16E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5"/>
            <a:ext cx="10515600" cy="720725"/>
          </a:xfrm>
        </p:spPr>
        <p:txBody>
          <a:bodyPr/>
          <a:lstStyle/>
          <a:p>
            <a:r>
              <a:rPr lang="en-SG" dirty="0"/>
              <a:t>Jar testing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162C7-910D-4126-B343-13DAEC24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612772" cy="4803776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2 *400ml of RO reject is considered as Case 1 &amp; Case 2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Case 1 – 4000mg of Ca(OH)2 in 400ml 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Case 2 is 2400mg/l of Ca(OH)2 &amp; 1600mg/l of CaCl2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Once dosed, allow rapid mixing for 30s, &amp; followed by Slow mixing for 30 min, measure pH every 10 min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Dose 0.4mg/L of SNF polymer (anionic) for each jars and further slower mix (30 rpm) for 30 min. Measure pH every 20 min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Stop mixing and leave the solids to settle over 60 min, allow sludge settling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Measure turbidity of supernatant and collect the sludge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For the jar with the lowest supernatant turbidity reading, filter out the supernatant through 0.45um filter and send for analysis and collect the sludge generated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For the sludge collected, filter out using 1.5 μm filter. Collect the sludge, dry sample for XRD analysis. 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908492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Down 11">
            <a:extLst>
              <a:ext uri="{FF2B5EF4-FFF2-40B4-BE49-F238E27FC236}">
                <a16:creationId xmlns:a16="http://schemas.microsoft.com/office/drawing/2014/main" id="{B58077FC-E18B-48ED-81DC-8EFA82B3380D}"/>
              </a:ext>
            </a:extLst>
          </p:cNvPr>
          <p:cNvSpPr/>
          <p:nvPr/>
        </p:nvSpPr>
        <p:spPr>
          <a:xfrm rot="16200000">
            <a:off x="5900081" y="-471255"/>
            <a:ext cx="290471" cy="60803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113A5-561B-49F6-9F3A-FC10116EB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21" y="418323"/>
            <a:ext cx="10515600" cy="783842"/>
          </a:xfrm>
        </p:spPr>
        <p:txBody>
          <a:bodyPr/>
          <a:lstStyle/>
          <a:p>
            <a:r>
              <a:rPr lang="en-SG" dirty="0"/>
              <a:t>Jar Testing Procedure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3CC71B-DA67-4409-BDE9-75E72FDE3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4428" y="1808601"/>
            <a:ext cx="2257301" cy="14337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0BDC6-BEF9-4FC8-98AE-72D934DCA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7" y="1789378"/>
            <a:ext cx="2346893" cy="143372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F3B71CE-5C4C-42BC-AF80-C257C53C6AA3}"/>
              </a:ext>
            </a:extLst>
          </p:cNvPr>
          <p:cNvSpPr/>
          <p:nvPr/>
        </p:nvSpPr>
        <p:spPr>
          <a:xfrm>
            <a:off x="4707300" y="3242329"/>
            <a:ext cx="135338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2: </a:t>
            </a:r>
          </a:p>
          <a:p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2400mg of Ca(OH)2 </a:t>
            </a:r>
          </a:p>
          <a:p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1600mg of CaCl2</a:t>
            </a:r>
          </a:p>
          <a:p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400ml RO reject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E2FE3-A31C-4BB1-A754-E53CC28E9226}"/>
              </a:ext>
            </a:extLst>
          </p:cNvPr>
          <p:cNvSpPr/>
          <p:nvPr/>
        </p:nvSpPr>
        <p:spPr>
          <a:xfrm>
            <a:off x="3394846" y="3287034"/>
            <a:ext cx="131047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0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Case 1: </a:t>
            </a:r>
          </a:p>
          <a:p>
            <a:r>
              <a:rPr lang="en-US" sz="1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4000mg of Ca(OH)2 in 400ml RO reject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298B78-C457-4ED8-BFDD-1FFD284A0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5476" y="1690688"/>
            <a:ext cx="2451384" cy="16428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6FAD4E-DFE7-4998-B0F7-D1FB5FA727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245" y="4308893"/>
            <a:ext cx="1884217" cy="20672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Picture 20" descr="A picture containing cup, indoor, beverage, counter&#10;&#10;Description automatically generated">
            <a:extLst>
              <a:ext uri="{FF2B5EF4-FFF2-40B4-BE49-F238E27FC236}">
                <a16:creationId xmlns:a16="http://schemas.microsoft.com/office/drawing/2014/main" id="{276A8AC4-9C66-4AC8-8AF5-28BFD1FA35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21" y="1917916"/>
            <a:ext cx="2544169" cy="130518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0B9378-E284-41E8-8628-DB2ABC5BF9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476958" y="3533664"/>
            <a:ext cx="2067278" cy="36177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116F588-24F3-40D8-BCA3-6B6205B5F11E}"/>
              </a:ext>
            </a:extLst>
          </p:cNvPr>
          <p:cNvSpPr/>
          <p:nvPr/>
        </p:nvSpPr>
        <p:spPr>
          <a:xfrm>
            <a:off x="6941963" y="6481755"/>
            <a:ext cx="1353384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000" b="1" cap="none" spc="0" dirty="0">
                <a:ln w="0"/>
                <a:solidFill>
                  <a:schemeClr val="tx1"/>
                </a:solidFill>
              </a:rPr>
              <a:t>Sludge for disposal</a:t>
            </a:r>
            <a:endParaRPr lang="en-US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CBAC8A-AD3A-4C77-9DA8-F3D267AEF7DC}"/>
              </a:ext>
            </a:extLst>
          </p:cNvPr>
          <p:cNvSpPr/>
          <p:nvPr/>
        </p:nvSpPr>
        <p:spPr>
          <a:xfrm>
            <a:off x="3523335" y="6481756"/>
            <a:ext cx="211901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1000" b="1" cap="none" spc="0" dirty="0">
                <a:ln w="0"/>
                <a:solidFill>
                  <a:schemeClr val="tx1"/>
                </a:solidFill>
              </a:rPr>
              <a:t>Supernatant water (for discharge)</a:t>
            </a:r>
            <a:endParaRPr lang="en-US" sz="1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C5854-6392-4371-9110-6D198FAA67F8}"/>
              </a:ext>
            </a:extLst>
          </p:cNvPr>
          <p:cNvSpPr txBox="1"/>
          <p:nvPr/>
        </p:nvSpPr>
        <p:spPr>
          <a:xfrm>
            <a:off x="6097398" y="3285441"/>
            <a:ext cx="60946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n w="0"/>
              </a:rPr>
              <a:t>Dose 0.4mg/L of SNF polymer (anionic) </a:t>
            </a:r>
            <a:endParaRPr lang="en-SG" sz="1000" b="1" dirty="0">
              <a:ln w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E0CF02-452A-4D53-B061-8CB24C8AB803}"/>
              </a:ext>
            </a:extLst>
          </p:cNvPr>
          <p:cNvSpPr txBox="1"/>
          <p:nvPr/>
        </p:nvSpPr>
        <p:spPr>
          <a:xfrm>
            <a:off x="9848675" y="3369351"/>
            <a:ext cx="1175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n w="0"/>
              </a:rPr>
              <a:t>Settling process</a:t>
            </a:r>
            <a:endParaRPr lang="en-SG" sz="1000" b="1" dirty="0">
              <a:ln w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8E77F6-B376-44BF-86BC-42FC08113B19}"/>
              </a:ext>
            </a:extLst>
          </p:cNvPr>
          <p:cNvSpPr txBox="1"/>
          <p:nvPr/>
        </p:nvSpPr>
        <p:spPr>
          <a:xfrm>
            <a:off x="1059793" y="3302136"/>
            <a:ext cx="18279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n w="0"/>
              </a:rPr>
              <a:t>RO reject as New feed</a:t>
            </a:r>
            <a:endParaRPr lang="en-SG" sz="1000" b="1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3747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/>
      <p:bldP spid="9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7CBBBE7E-DFAA-40BB-B2D4-0F3860EF5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368861"/>
              </p:ext>
            </p:extLst>
          </p:nvPr>
        </p:nvGraphicFramePr>
        <p:xfrm>
          <a:off x="6304581" y="150161"/>
          <a:ext cx="4580559" cy="2840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F6C6BF3-331D-4607-BE13-42E05EF39B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9620925"/>
              </p:ext>
            </p:extLst>
          </p:nvPr>
        </p:nvGraphicFramePr>
        <p:xfrm>
          <a:off x="6304581" y="3295236"/>
          <a:ext cx="4580560" cy="31440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5" name="Title 1">
            <a:extLst>
              <a:ext uri="{FF2B5EF4-FFF2-40B4-BE49-F238E27FC236}">
                <a16:creationId xmlns:a16="http://schemas.microsoft.com/office/drawing/2014/main" id="{0BECCCE4-7E14-4A2E-B06E-65CE280CE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21" y="418323"/>
            <a:ext cx="10515600" cy="783842"/>
          </a:xfrm>
        </p:spPr>
        <p:txBody>
          <a:bodyPr/>
          <a:lstStyle/>
          <a:p>
            <a:r>
              <a:rPr lang="en-SG" dirty="0"/>
              <a:t>Jar Testing Results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BD24524-795F-4646-BB2C-447316A39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81047"/>
              </p:ext>
            </p:extLst>
          </p:nvPr>
        </p:nvGraphicFramePr>
        <p:xfrm>
          <a:off x="1075628" y="1470327"/>
          <a:ext cx="4000225" cy="4915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682">
                  <a:extLst>
                    <a:ext uri="{9D8B030D-6E8A-4147-A177-3AD203B41FA5}">
                      <a16:colId xmlns:a16="http://schemas.microsoft.com/office/drawing/2014/main" val="3331076552"/>
                    </a:ext>
                  </a:extLst>
                </a:gridCol>
                <a:gridCol w="1400565">
                  <a:extLst>
                    <a:ext uri="{9D8B030D-6E8A-4147-A177-3AD203B41FA5}">
                      <a16:colId xmlns:a16="http://schemas.microsoft.com/office/drawing/2014/main" val="1266297188"/>
                    </a:ext>
                  </a:extLst>
                </a:gridCol>
                <a:gridCol w="1503978">
                  <a:extLst>
                    <a:ext uri="{9D8B030D-6E8A-4147-A177-3AD203B41FA5}">
                      <a16:colId xmlns:a16="http://schemas.microsoft.com/office/drawing/2014/main" val="717316029"/>
                    </a:ext>
                  </a:extLst>
                </a:gridCol>
              </a:tblGrid>
              <a:tr h="5688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b="1" u="sng" dirty="0">
                          <a:solidFill>
                            <a:srgbClr val="002060"/>
                          </a:solidFill>
                        </a:rPr>
                        <a:t>Case 1</a:t>
                      </a:r>
                    </a:p>
                    <a:p>
                      <a:pPr algn="ctr"/>
                      <a:r>
                        <a:rPr lang="en-SG" sz="1100" b="1" dirty="0">
                          <a:solidFill>
                            <a:srgbClr val="002060"/>
                          </a:solidFill>
                        </a:rPr>
                        <a:t>1000mg/l Ca(OH)2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400" b="1" u="sng" dirty="0">
                          <a:solidFill>
                            <a:srgbClr val="002060"/>
                          </a:solidFill>
                        </a:rPr>
                        <a:t>Case 2</a:t>
                      </a:r>
                    </a:p>
                    <a:p>
                      <a:pPr algn="ctr"/>
                      <a:r>
                        <a:rPr lang="en-SG" sz="1100" b="1" dirty="0">
                          <a:solidFill>
                            <a:srgbClr val="002060"/>
                          </a:solidFill>
                        </a:rPr>
                        <a:t>6000mg/l Ca(OH)2+</a:t>
                      </a:r>
                    </a:p>
                    <a:p>
                      <a:pPr algn="ctr"/>
                      <a:r>
                        <a:rPr lang="en-SG" sz="1100" b="1" dirty="0">
                          <a:solidFill>
                            <a:srgbClr val="002060"/>
                          </a:solidFill>
                        </a:rPr>
                        <a:t>4000mg/l CaCl2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94814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SG" sz="1200" dirty="0"/>
                        <a:t>pH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200" dirty="0"/>
                        <a:t>12.43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200" dirty="0"/>
                        <a:t>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755551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SG" sz="1200" dirty="0"/>
                        <a:t>TDS (ppt)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200" dirty="0"/>
                        <a:t>110 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200" b="0" dirty="0">
                          <a:solidFill>
                            <a:schemeClr val="dk1"/>
                          </a:solidFill>
                          <a:effectLst/>
                        </a:rPr>
                        <a:t>7354 ppm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452798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SG" sz="1200" dirty="0"/>
                        <a:t>EC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200" dirty="0"/>
                        <a:t>2546 </a:t>
                      </a:r>
                      <a:r>
                        <a:rPr lang="en-SG" sz="1200" dirty="0" err="1"/>
                        <a:t>uS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200" dirty="0"/>
                        <a:t>13.16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23662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en-SG" sz="1200" dirty="0"/>
                        <a:t>ORP (mV)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200" dirty="0"/>
                        <a:t>83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SG" sz="1200" dirty="0"/>
                        <a:t>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30308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sz="1050" kern="1200" dirty="0">
                          <a:solidFill>
                            <a:schemeClr val="dk1"/>
                          </a:solidFill>
                        </a:rPr>
                        <a:t>NH4</a:t>
                      </a:r>
                      <a:r>
                        <a:rPr lang="en-SG" sz="1050" kern="1200" dirty="0">
                          <a:solidFill>
                            <a:schemeClr val="dk1"/>
                          </a:solidFill>
                        </a:rPr>
                        <a:t> </a:t>
                      </a:r>
                      <a:endParaRPr sz="105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064048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sz="1050" kern="1200" dirty="0">
                          <a:solidFill>
                            <a:schemeClr val="dk1"/>
                          </a:solidFill>
                        </a:rPr>
                        <a:t>F</a:t>
                      </a: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sz="105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9.45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7.63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12101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sz="1050" kern="1200" dirty="0">
                          <a:solidFill>
                            <a:schemeClr val="dk1"/>
                          </a:solidFill>
                        </a:rPr>
                        <a:t>SO4</a:t>
                      </a:r>
                      <a:endParaRPr sz="105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348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802319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sz="1050" kern="1200" dirty="0">
                          <a:solidFill>
                            <a:schemeClr val="dk1"/>
                          </a:solidFill>
                        </a:rPr>
                        <a:t>PO4</a:t>
                      </a:r>
                      <a:endParaRPr sz="105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&lt;1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&lt;1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43552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sz="1050" kern="1200" dirty="0">
                          <a:solidFill>
                            <a:schemeClr val="dk1"/>
                          </a:solidFill>
                        </a:rPr>
                        <a:t>Cl</a:t>
                      </a:r>
                      <a:endParaRPr sz="105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61.03</a:t>
                      </a:r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1917</a:t>
                      </a:r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987102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ts val="1375"/>
                        </a:lnSpc>
                        <a:spcBef>
                          <a:spcPts val="50"/>
                        </a:spcBef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sz="1050" kern="1200" dirty="0">
                          <a:solidFill>
                            <a:schemeClr val="dk1"/>
                          </a:solidFill>
                        </a:rPr>
                        <a:t>Na</a:t>
                      </a:r>
                      <a:endParaRPr sz="105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98385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sz="1050" kern="1200" dirty="0">
                          <a:solidFill>
                            <a:schemeClr val="dk1"/>
                          </a:solidFill>
                        </a:rPr>
                        <a:t>Ca</a:t>
                      </a:r>
                      <a:endParaRPr sz="105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6350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39371"/>
                  </a:ext>
                </a:extLst>
              </a:tr>
              <a:tr h="3562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lang="en-US" sz="1050" kern="1200" dirty="0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sz="1050" kern="1200" dirty="0">
                          <a:solidFill>
                            <a:schemeClr val="dk1"/>
                          </a:solidFill>
                        </a:rPr>
                        <a:t>Si</a:t>
                      </a:r>
                      <a:endParaRPr sz="1050" kern="1200" dirty="0">
                        <a:solidFill>
                          <a:schemeClr val="dk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75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26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A729EE03-57F2-45D0-8660-21EB88617CBD}"/>
</file>

<file path=customXml/itemProps2.xml><?xml version="1.0" encoding="utf-8"?>
<ds:datastoreItem xmlns:ds="http://schemas.openxmlformats.org/officeDocument/2006/customXml" ds:itemID="{A48F4C16-3158-4E3B-893B-0F9F37E6536F}"/>
</file>

<file path=customXml/itemProps3.xml><?xml version="1.0" encoding="utf-8"?>
<ds:datastoreItem xmlns:ds="http://schemas.openxmlformats.org/officeDocument/2006/customXml" ds:itemID="{8A4F19E0-5584-49E5-BF77-893D2424A8C9}"/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506</Words>
  <Application>Microsoft Office PowerPoint</Application>
  <PresentationFormat>Widescreen</PresentationFormat>
  <Paragraphs>149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MT</vt:lpstr>
      <vt:lpstr>Arial</vt:lpstr>
      <vt:lpstr>Calibri</vt:lpstr>
      <vt:lpstr>Calibri Light</vt:lpstr>
      <vt:lpstr>Cambria</vt:lpstr>
      <vt:lpstr>Office Theme</vt:lpstr>
      <vt:lpstr>PowerPoint Presentation</vt:lpstr>
      <vt:lpstr>Jar testing Procedure</vt:lpstr>
      <vt:lpstr>Jar Testing Procedure</vt:lpstr>
      <vt:lpstr>Jar Testing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Anish Kumar Selvan</dc:creator>
  <cp:lastModifiedBy>Anish Kumar Selvan</cp:lastModifiedBy>
  <cp:revision>5</cp:revision>
  <dcterms:created xsi:type="dcterms:W3CDTF">2022-01-19T11:00:56Z</dcterms:created>
  <dcterms:modified xsi:type="dcterms:W3CDTF">2022-01-21T08:33:45Z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109400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