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6"/>
  </p:notesMasterIdLst>
  <p:sldIdLst>
    <p:sldId id="890" r:id="rId2"/>
    <p:sldId id="900" r:id="rId3"/>
    <p:sldId id="901" r:id="rId4"/>
    <p:sldId id="90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ong Chun Yew" initials="CCY" lastIdx="1" clrIdx="0">
    <p:extLst>
      <p:ext uri="{19B8F6BF-5375-455C-9EA6-DF929625EA0E}">
        <p15:presenceInfo xmlns:p15="http://schemas.microsoft.com/office/powerpoint/2012/main" userId="S::cychong@gradiant.com::c6919947-5701-4a0a-b683-a5662361eb0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2017" autoAdjust="0"/>
    <p:restoredTop sz="78291" autoAdjust="0"/>
  </p:normalViewPr>
  <p:slideViewPr>
    <p:cSldViewPr snapToGrid="0">
      <p:cViewPr varScale="1">
        <p:scale>
          <a:sx n="50" d="100"/>
          <a:sy n="50" d="100"/>
        </p:scale>
        <p:origin x="139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2E3A88-59E1-4C01-A530-F5422855D99F}" type="datetimeFigureOut">
              <a:rPr lang="en-SG" smtClean="0"/>
              <a:t>24/1/2022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F328A-02D7-4442-91D6-BDE616881AAB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51984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9"/>
          <p:cNvGrpSpPr/>
          <p:nvPr/>
        </p:nvGrpSpPr>
        <p:grpSpPr>
          <a:xfrm>
            <a:off x="-418254" y="-435466"/>
            <a:ext cx="10014644" cy="2182673"/>
            <a:chOff x="-313691" y="-18375"/>
            <a:chExt cx="7510983" cy="1637005"/>
          </a:xfrm>
        </p:grpSpPr>
        <p:sp>
          <p:nvSpPr>
            <p:cNvPr id="99" name="Google Shape;99;p9"/>
            <p:cNvSpPr/>
            <p:nvPr/>
          </p:nvSpPr>
          <p:spPr>
            <a:xfrm>
              <a:off x="256376" y="499825"/>
              <a:ext cx="6692400" cy="804900"/>
            </a:xfrm>
            <a:prstGeom prst="parallelogram">
              <a:avLst>
                <a:gd name="adj" fmla="val 5499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-313691" y="81373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6442492" y="309450"/>
              <a:ext cx="754800" cy="8049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3899" y="237925"/>
              <a:ext cx="1000200" cy="10668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304107" y="-18375"/>
              <a:ext cx="420900" cy="449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1"/>
                </a:gs>
                <a:gs pos="100000">
                  <a:srgbClr val="02C1D3">
                    <a:alpha val="33725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6589606" y="1038628"/>
              <a:ext cx="249600" cy="266100"/>
            </a:xfrm>
            <a:prstGeom prst="parallelogram">
              <a:avLst>
                <a:gd name="adj" fmla="val 59001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8" name="Google Shape;108;p9"/>
          <p:cNvSpPr txBox="1">
            <a:spLocks noGrp="1"/>
          </p:cNvSpPr>
          <p:nvPr>
            <p:ph type="title"/>
          </p:nvPr>
        </p:nvSpPr>
        <p:spPr>
          <a:xfrm>
            <a:off x="1229435" y="240555"/>
            <a:ext cx="8035600" cy="1084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9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1" name="Google Shape;143;p13">
            <a:extLst>
              <a:ext uri="{FF2B5EF4-FFF2-40B4-BE49-F238E27FC236}">
                <a16:creationId xmlns:a16="http://schemas.microsoft.com/office/drawing/2014/main" id="{9DA85372-A755-45FB-A9C1-95571997150D}"/>
              </a:ext>
            </a:extLst>
          </p:cNvPr>
          <p:cNvSpPr txBox="1">
            <a:spLocks/>
          </p:cNvSpPr>
          <p:nvPr userDrawn="1"/>
        </p:nvSpPr>
        <p:spPr>
          <a:xfrm>
            <a:off x="4266898" y="6100916"/>
            <a:ext cx="3264612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lvl="0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marL="457200" lvl="1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914400" lvl="2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371600" lvl="3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1828800" lvl="4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286000" lvl="5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marL="2743200" lvl="6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marL="3200400" lvl="7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marL="3657600" lvl="8" algn="r" defTabSz="914400" rtl="0" eaLnBrk="1" latinLnBrk="0" hangingPunct="1">
              <a:buNone/>
              <a:defRPr sz="1600" kern="1200">
                <a:solidFill>
                  <a:schemeClr val="accen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r>
              <a:rPr lang="en" dirty="0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828494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6"/>
            </a:gs>
            <a:gs pos="100000">
              <a:schemeClr val="accent5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19433" y="661167"/>
            <a:ext cx="8035600" cy="108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erriweather"/>
              <a:buNone/>
              <a:defRPr sz="2000" b="1">
                <a:solidFill>
                  <a:schemeClr val="accent5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19433" y="2112567"/>
            <a:ext cx="9332800" cy="39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IBM Plex Sans Light"/>
              <a:buChar char="▰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╺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lvl="5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lvl="6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●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lvl="7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○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lvl="8" indent="-381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IBM Plex Sans Light"/>
              <a:buChar char="■"/>
              <a:defRPr sz="24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410033" y="0"/>
            <a:ext cx="5788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r" rtl="0"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5" name="Picture 4" descr="A picture containing food&#10;&#10;Description automatically generated">
            <a:extLst>
              <a:ext uri="{FF2B5EF4-FFF2-40B4-BE49-F238E27FC236}">
                <a16:creationId xmlns:a16="http://schemas.microsoft.com/office/drawing/2014/main" id="{291C9BE4-EE74-4A5B-9B67-FBC9EA3295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85871" y="5610758"/>
            <a:ext cx="3177927" cy="184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5318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A19E-9AA0-4AA4-A652-FAB2EF51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Jar testing of Synthetic Combined NF RO Reject (with pH adjustment) – Testing 1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2CF4DC-97C8-4CE1-819E-D112BFFBAA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</a:t>
            </a:fld>
            <a:endParaRPr lang="e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2E3FBD-FF8E-4817-9516-F5D81EA544FF}"/>
              </a:ext>
            </a:extLst>
          </p:cNvPr>
          <p:cNvGraphicFramePr>
            <a:graphicFrameLocks noGrp="1"/>
          </p:cNvGraphicFramePr>
          <p:nvPr/>
        </p:nvGraphicFramePr>
        <p:xfrm>
          <a:off x="1605279" y="3429000"/>
          <a:ext cx="10383554" cy="32397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10037">
                  <a:extLst>
                    <a:ext uri="{9D8B030D-6E8A-4147-A177-3AD203B41FA5}">
                      <a16:colId xmlns:a16="http://schemas.microsoft.com/office/drawing/2014/main" val="5505462"/>
                    </a:ext>
                  </a:extLst>
                </a:gridCol>
                <a:gridCol w="3115963">
                  <a:extLst>
                    <a:ext uri="{9D8B030D-6E8A-4147-A177-3AD203B41FA5}">
                      <a16:colId xmlns:a16="http://schemas.microsoft.com/office/drawing/2014/main" val="345242969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3181785919"/>
                    </a:ext>
                  </a:extLst>
                </a:gridCol>
                <a:gridCol w="1859280">
                  <a:extLst>
                    <a:ext uri="{9D8B030D-6E8A-4147-A177-3AD203B41FA5}">
                      <a16:colId xmlns:a16="http://schemas.microsoft.com/office/drawing/2014/main" val="2467651688"/>
                    </a:ext>
                  </a:extLst>
                </a:gridCol>
                <a:gridCol w="1778034">
                  <a:extLst>
                    <a:ext uri="{9D8B030D-6E8A-4147-A177-3AD203B41FA5}">
                      <a16:colId xmlns:a16="http://schemas.microsoft.com/office/drawing/2014/main" val="2099464893"/>
                    </a:ext>
                  </a:extLst>
                </a:gridCol>
              </a:tblGrid>
              <a:tr h="45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Elements</a:t>
                      </a:r>
                      <a:endParaRPr lang="en-SG" sz="1600" b="1" i="0" u="none" strike="noStrike" cap="none" dirty="0">
                        <a:solidFill>
                          <a:schemeClr val="lt1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Concentration based on in-house measurement (ppm)</a:t>
                      </a:r>
                      <a:endParaRPr lang="en-SG" sz="1600" b="1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Supernatant quality</a:t>
                      </a:r>
                      <a:r>
                        <a:rPr lang="en-SG" sz="1600" b="1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 for Jar 1</a:t>
                      </a:r>
                      <a:endParaRPr lang="en-US" sz="1600" b="1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 Light" panose="020F0302020204030204" pitchFamily="34" charset="0"/>
                          <a:sym typeface="Arial"/>
                        </a:rPr>
                        <a:t>Supernatant quality</a:t>
                      </a:r>
                      <a:r>
                        <a:rPr lang="en-SG" sz="16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 Light" panose="020F0302020204030204" pitchFamily="34" charset="0"/>
                          <a:sym typeface="Arial"/>
                        </a:rPr>
                        <a:t> for Jar 2</a:t>
                      </a:r>
                      <a:endParaRPr lang="en-US" sz="1600" b="1" i="0" u="none" strike="noStrike" cap="none" dirty="0">
                        <a:solidFill>
                          <a:schemeClr val="lt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 Light" panose="020F0302020204030204" pitchFamily="34" charset="0"/>
                        <a:sym typeface="Arial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 Light" panose="020F0302020204030204" pitchFamily="34" charset="0"/>
                          <a:sym typeface="Arial"/>
                        </a:rPr>
                        <a:t>Supernatant quality</a:t>
                      </a:r>
                      <a:r>
                        <a:rPr lang="en-SG" sz="16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 Light" panose="020F0302020204030204" pitchFamily="34" charset="0"/>
                          <a:sym typeface="Arial"/>
                        </a:rPr>
                        <a:t> for Jar 3</a:t>
                      </a:r>
                      <a:endParaRPr lang="en-US" sz="1600" b="1" i="0" u="none" strike="noStrike" cap="none" dirty="0">
                        <a:solidFill>
                          <a:schemeClr val="lt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 Light" panose="020F0302020204030204" pitchFamily="34" charset="0"/>
                        <a:sym typeface="Arial"/>
                      </a:endParaRPr>
                    </a:p>
                  </a:txBody>
                  <a:tcPr marL="28308" marR="28308" marT="0" marB="0" anchor="ctr"/>
                </a:tc>
                <a:extLst>
                  <a:ext uri="{0D108BD9-81ED-4DB2-BD59-A6C34878D82A}">
                    <a16:rowId xmlns:a16="http://schemas.microsoft.com/office/drawing/2014/main" val="2509716513"/>
                  </a:ext>
                </a:extLst>
              </a:tr>
              <a:tr h="235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pH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3.5</a:t>
                      </a:r>
                      <a:endParaRPr lang="en-SG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9.22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11.43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663781100"/>
                  </a:ext>
                </a:extLst>
              </a:tr>
              <a:tr h="235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Conductivity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6,375 µS/cm</a:t>
                      </a:r>
                      <a:endParaRPr lang="en-SG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2,324 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µS/cm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2,338 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µS/cm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3,115 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µS/cm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44282068"/>
                  </a:ext>
                </a:extLst>
              </a:tr>
              <a:tr h="235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TDS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3,394</a:t>
                      </a:r>
                      <a:endParaRPr lang="en-SG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1,177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1,185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1,603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162860197"/>
                  </a:ext>
                </a:extLst>
              </a:tr>
              <a:tr h="235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NH4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65.8</a:t>
                      </a:r>
                      <a:endParaRPr lang="en-SG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67.4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55.7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51.6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06729716"/>
                  </a:ext>
                </a:extLst>
              </a:tr>
              <a:tr h="235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F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2,928</a:t>
                      </a:r>
                      <a:endParaRPr lang="en-SG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210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137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60.3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96572377"/>
                  </a:ext>
                </a:extLst>
              </a:tr>
              <a:tr h="235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SO4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345</a:t>
                      </a:r>
                      <a:endParaRPr lang="en-SG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207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216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179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15278813"/>
                  </a:ext>
                </a:extLst>
              </a:tr>
              <a:tr h="235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PO4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366</a:t>
                      </a:r>
                      <a:endParaRPr lang="en-SG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&lt;1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&lt;1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&lt;1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92745403"/>
                  </a:ext>
                </a:extLst>
              </a:tr>
              <a:tr h="235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Cl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211</a:t>
                      </a:r>
                      <a:endParaRPr lang="en-SG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192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194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194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35971227"/>
                  </a:ext>
                </a:extLst>
              </a:tr>
              <a:tr h="235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Na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500</a:t>
                      </a:r>
                      <a:endParaRPr lang="en-SG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493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459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478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35096063"/>
                  </a:ext>
                </a:extLst>
              </a:tr>
              <a:tr h="235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Ca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11.1</a:t>
                      </a:r>
                      <a:endParaRPr lang="en-SG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1.43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2.58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9.57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18078894"/>
                  </a:ext>
                </a:extLst>
              </a:tr>
              <a:tr h="235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Si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47.6</a:t>
                      </a:r>
                      <a:endParaRPr lang="en-SG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21.7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1.86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0.308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5946288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D2E11A-0A21-4BAC-9588-93E2B3E7B66F}"/>
              </a:ext>
            </a:extLst>
          </p:cNvPr>
          <p:cNvGraphicFramePr>
            <a:graphicFrameLocks noGrp="1"/>
          </p:cNvGraphicFramePr>
          <p:nvPr/>
        </p:nvGraphicFramePr>
        <p:xfrm>
          <a:off x="3005144" y="1400624"/>
          <a:ext cx="737078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1">
                  <a:extLst>
                    <a:ext uri="{9D8B030D-6E8A-4147-A177-3AD203B41FA5}">
                      <a16:colId xmlns:a16="http://schemas.microsoft.com/office/drawing/2014/main" val="2627686665"/>
                    </a:ext>
                  </a:extLst>
                </a:gridCol>
                <a:gridCol w="2270764">
                  <a:extLst>
                    <a:ext uri="{9D8B030D-6E8A-4147-A177-3AD203B41FA5}">
                      <a16:colId xmlns:a16="http://schemas.microsoft.com/office/drawing/2014/main" val="748169297"/>
                    </a:ext>
                  </a:extLst>
                </a:gridCol>
                <a:gridCol w="1860715">
                  <a:extLst>
                    <a:ext uri="{9D8B030D-6E8A-4147-A177-3AD203B41FA5}">
                      <a16:colId xmlns:a16="http://schemas.microsoft.com/office/drawing/2014/main" val="3032839413"/>
                    </a:ext>
                  </a:extLst>
                </a:gridCol>
                <a:gridCol w="2416344">
                  <a:extLst>
                    <a:ext uri="{9D8B030D-6E8A-4147-A177-3AD203B41FA5}">
                      <a16:colId xmlns:a16="http://schemas.microsoft.com/office/drawing/2014/main" val="1075283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Jar</a:t>
                      </a:r>
                      <a:endParaRPr lang="en-SG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Polymer added </a:t>
                      </a:r>
                      <a:endParaRPr lang="en-SG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Lime dosage (ppm)</a:t>
                      </a:r>
                      <a:endParaRPr lang="en-SG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Supernatant turbidity (NTU)</a:t>
                      </a:r>
                      <a:endParaRPr lang="en-SG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878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Flopam</a:t>
                      </a:r>
                      <a:r>
                        <a:rPr lang="en-US" sz="1800" dirty="0"/>
                        <a:t> AN 934 SH</a:t>
                      </a:r>
                      <a:endParaRPr lang="en-SG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7000</a:t>
                      </a:r>
                      <a:endParaRPr lang="en-SG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0.39</a:t>
                      </a:r>
                      <a:endParaRPr lang="en-SG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60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SG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Flopam</a:t>
                      </a:r>
                      <a:r>
                        <a:rPr lang="en-US" sz="1800" dirty="0"/>
                        <a:t> AN 934 SH</a:t>
                      </a:r>
                      <a:endParaRPr lang="en-SG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7500</a:t>
                      </a:r>
                      <a:endParaRPr lang="en-SG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0.33</a:t>
                      </a:r>
                      <a:endParaRPr lang="en-SG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507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SG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Flopam</a:t>
                      </a:r>
                      <a:r>
                        <a:rPr lang="en-US" sz="1800" dirty="0"/>
                        <a:t> AN 934 SH</a:t>
                      </a:r>
                      <a:endParaRPr lang="en-SG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8000</a:t>
                      </a:r>
                      <a:endParaRPr lang="en-SG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1.08</a:t>
                      </a:r>
                      <a:endParaRPr lang="en-SG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743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3810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A19E-9AA0-4AA4-A652-FAB2EF51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Action item 3: Jar testing of Synthetic Combined NF RO Reject (with pH adjustment )– Testing 2 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2CF4DC-97C8-4CE1-819E-D112BFFBAA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343AF2C-A8C3-4201-827A-B2E6B0F5F79F}"/>
              </a:ext>
            </a:extLst>
          </p:cNvPr>
          <p:cNvGraphicFramePr>
            <a:graphicFrameLocks noGrp="1"/>
          </p:cNvGraphicFramePr>
          <p:nvPr/>
        </p:nvGraphicFramePr>
        <p:xfrm>
          <a:off x="1223470" y="1808522"/>
          <a:ext cx="10454565" cy="2041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0913">
                  <a:extLst>
                    <a:ext uri="{9D8B030D-6E8A-4147-A177-3AD203B41FA5}">
                      <a16:colId xmlns:a16="http://schemas.microsoft.com/office/drawing/2014/main" val="2077118224"/>
                    </a:ext>
                  </a:extLst>
                </a:gridCol>
                <a:gridCol w="4140517">
                  <a:extLst>
                    <a:ext uri="{9D8B030D-6E8A-4147-A177-3AD203B41FA5}">
                      <a16:colId xmlns:a16="http://schemas.microsoft.com/office/drawing/2014/main" val="133648003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724298772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1522809040"/>
                    </a:ext>
                  </a:extLst>
                </a:gridCol>
                <a:gridCol w="1454535">
                  <a:extLst>
                    <a:ext uri="{9D8B030D-6E8A-4147-A177-3AD203B41FA5}">
                      <a16:colId xmlns:a16="http://schemas.microsoft.com/office/drawing/2014/main" val="1463155663"/>
                    </a:ext>
                  </a:extLst>
                </a:gridCol>
              </a:tblGrid>
              <a:tr h="32622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Jar </a:t>
                      </a:r>
                      <a:endParaRPr lang="en-SG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Chemical dosage </a:t>
                      </a:r>
                      <a:endParaRPr lang="en-SG" sz="16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pH</a:t>
                      </a:r>
                      <a:endParaRPr lang="en-SG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8696735"/>
                  </a:ext>
                </a:extLst>
              </a:tr>
              <a:tr h="341238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 = 10 min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 = 20 min  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 = 30 min </a:t>
                      </a:r>
                      <a:endParaRPr lang="en-SG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8254030"/>
                  </a:ext>
                </a:extLst>
              </a:tr>
              <a:tr h="3412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10,000 ppm lime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12.52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12.59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12.62</a:t>
                      </a:r>
                      <a:endParaRPr lang="en-SG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1350264"/>
                  </a:ext>
                </a:extLst>
              </a:tr>
              <a:tr h="3412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12,000 ppm lime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12.65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12.70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12.71</a:t>
                      </a:r>
                      <a:endParaRPr lang="en-SG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1198712"/>
                  </a:ext>
                </a:extLst>
              </a:tr>
              <a:tr h="3412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5,000 ppm lime + 5,000 ppm CaCl2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2.04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2.08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2.13</a:t>
                      </a:r>
                      <a:endParaRPr lang="en-SG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998774"/>
                  </a:ext>
                </a:extLst>
              </a:tr>
              <a:tr h="34123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6,000 ppm lime + 6,000 ppm CaCl2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2.38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2.94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4.81</a:t>
                      </a:r>
                      <a:endParaRPr lang="en-SG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292535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A0E95C-953C-402B-977E-ED57E9226799}"/>
              </a:ext>
            </a:extLst>
          </p:cNvPr>
          <p:cNvSpPr txBox="1"/>
          <p:nvPr/>
        </p:nvSpPr>
        <p:spPr>
          <a:xfrm>
            <a:off x="1229435" y="1381872"/>
            <a:ext cx="5711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Chemical precipitation with Ca(OH)2 (lime) and CaCl2</a:t>
            </a:r>
            <a:endParaRPr lang="en-S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4350C2-65BE-423A-8EA3-21ACFABBCB3C}"/>
              </a:ext>
            </a:extLst>
          </p:cNvPr>
          <p:cNvSpPr txBox="1"/>
          <p:nvPr/>
        </p:nvSpPr>
        <p:spPr>
          <a:xfrm>
            <a:off x="1229435" y="3970445"/>
            <a:ext cx="6062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Coagulation and flocculation with 1 mg/L anionic polymer </a:t>
            </a:r>
            <a:endParaRPr lang="en-SG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7B91631-FD32-4EA2-AEA3-2FB90F8FA04B}"/>
              </a:ext>
            </a:extLst>
          </p:cNvPr>
          <p:cNvGraphicFramePr>
            <a:graphicFrameLocks noGrp="1"/>
          </p:cNvGraphicFramePr>
          <p:nvPr/>
        </p:nvGraphicFramePr>
        <p:xfrm>
          <a:off x="1229435" y="4418485"/>
          <a:ext cx="10454564" cy="22087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6865">
                  <a:extLst>
                    <a:ext uri="{9D8B030D-6E8A-4147-A177-3AD203B41FA5}">
                      <a16:colId xmlns:a16="http://schemas.microsoft.com/office/drawing/2014/main" val="2077118224"/>
                    </a:ext>
                  </a:extLst>
                </a:gridCol>
                <a:gridCol w="3479800">
                  <a:extLst>
                    <a:ext uri="{9D8B030D-6E8A-4147-A177-3AD203B41FA5}">
                      <a16:colId xmlns:a16="http://schemas.microsoft.com/office/drawing/2014/main" val="268056858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2429877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522809040"/>
                    </a:ext>
                  </a:extLst>
                </a:gridCol>
                <a:gridCol w="1233783">
                  <a:extLst>
                    <a:ext uri="{9D8B030D-6E8A-4147-A177-3AD203B41FA5}">
                      <a16:colId xmlns:a16="http://schemas.microsoft.com/office/drawing/2014/main" val="1463155663"/>
                    </a:ext>
                  </a:extLst>
                </a:gridCol>
                <a:gridCol w="2195216">
                  <a:extLst>
                    <a:ext uri="{9D8B030D-6E8A-4147-A177-3AD203B41FA5}">
                      <a16:colId xmlns:a16="http://schemas.microsoft.com/office/drawing/2014/main" val="2841462320"/>
                    </a:ext>
                  </a:extLst>
                </a:gridCol>
              </a:tblGrid>
              <a:tr h="354525"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Jar </a:t>
                      </a:r>
                      <a:endParaRPr lang="en-SG" sz="16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Chemical dosage </a:t>
                      </a:r>
                      <a:endParaRPr lang="en-SG" sz="16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pH</a:t>
                      </a:r>
                      <a:endParaRPr lang="en-SG" sz="16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Polymer used </a:t>
                      </a:r>
                      <a:endParaRPr lang="en-SG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869673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 = 2 min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 = 10 min  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t = 30 min </a:t>
                      </a:r>
                      <a:endParaRPr lang="en-SG" sz="16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SG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28254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10,000 ppm lime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12.58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12.54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12.56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Flopam</a:t>
                      </a:r>
                      <a:r>
                        <a:rPr lang="en-US" sz="1600" dirty="0"/>
                        <a:t> AN 934 SH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1350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12,000 ppm lime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12.67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12.72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12.65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Flopam</a:t>
                      </a:r>
                      <a:r>
                        <a:rPr lang="en-US" sz="1600" dirty="0"/>
                        <a:t> AN 934 SH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198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5,000 ppm lime + 5,000 ppm CaCl2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2.13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2.13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2.09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Flopam</a:t>
                      </a:r>
                      <a:r>
                        <a:rPr lang="en-US" sz="1600" dirty="0"/>
                        <a:t> AN 934 SH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98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6,000 ppm lime + 6,000 ppm CaCl2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6.21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6.29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6.48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 err="1"/>
                        <a:t>Flopam</a:t>
                      </a:r>
                      <a:r>
                        <a:rPr lang="en-US" sz="1600" dirty="0"/>
                        <a:t> AN 934 SH</a:t>
                      </a:r>
                      <a:endParaRPr lang="en-SG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4986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1973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A19E-9AA0-4AA4-A652-FAB2EF51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Action item 3: Jar testing of Synthetic Combined NF RO Reject (with pH adjustment) – Testing 2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2CF4DC-97C8-4CE1-819E-D112BFFBAA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2E3FBD-FF8E-4817-9516-F5D81EA544FF}"/>
              </a:ext>
            </a:extLst>
          </p:cNvPr>
          <p:cNvGraphicFramePr>
            <a:graphicFrameLocks noGrp="1"/>
          </p:cNvGraphicFramePr>
          <p:nvPr/>
        </p:nvGraphicFramePr>
        <p:xfrm>
          <a:off x="539749" y="3453875"/>
          <a:ext cx="11112500" cy="32397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0491">
                  <a:extLst>
                    <a:ext uri="{9D8B030D-6E8A-4147-A177-3AD203B41FA5}">
                      <a16:colId xmlns:a16="http://schemas.microsoft.com/office/drawing/2014/main" val="5505462"/>
                    </a:ext>
                  </a:extLst>
                </a:gridCol>
                <a:gridCol w="2824480">
                  <a:extLst>
                    <a:ext uri="{9D8B030D-6E8A-4147-A177-3AD203B41FA5}">
                      <a16:colId xmlns:a16="http://schemas.microsoft.com/office/drawing/2014/main" val="3452429696"/>
                    </a:ext>
                  </a:extLst>
                </a:gridCol>
                <a:gridCol w="1757680">
                  <a:extLst>
                    <a:ext uri="{9D8B030D-6E8A-4147-A177-3AD203B41FA5}">
                      <a16:colId xmlns:a16="http://schemas.microsoft.com/office/drawing/2014/main" val="3181785919"/>
                    </a:ext>
                  </a:extLst>
                </a:gridCol>
                <a:gridCol w="1798320">
                  <a:extLst>
                    <a:ext uri="{9D8B030D-6E8A-4147-A177-3AD203B41FA5}">
                      <a16:colId xmlns:a16="http://schemas.microsoft.com/office/drawing/2014/main" val="2467651688"/>
                    </a:ext>
                  </a:extLst>
                </a:gridCol>
                <a:gridCol w="1696720">
                  <a:extLst>
                    <a:ext uri="{9D8B030D-6E8A-4147-A177-3AD203B41FA5}">
                      <a16:colId xmlns:a16="http://schemas.microsoft.com/office/drawing/2014/main" val="2099464893"/>
                    </a:ext>
                  </a:extLst>
                </a:gridCol>
                <a:gridCol w="1654809">
                  <a:extLst>
                    <a:ext uri="{9D8B030D-6E8A-4147-A177-3AD203B41FA5}">
                      <a16:colId xmlns:a16="http://schemas.microsoft.com/office/drawing/2014/main" val="1330568697"/>
                    </a:ext>
                  </a:extLst>
                </a:gridCol>
              </a:tblGrid>
              <a:tr h="45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Elements</a:t>
                      </a:r>
                      <a:endParaRPr lang="en-SG" sz="1600" b="1" i="0" u="none" strike="noStrike" cap="none" dirty="0">
                        <a:solidFill>
                          <a:schemeClr val="lt1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Concentration based on in-house measurement (ppm)</a:t>
                      </a:r>
                      <a:endParaRPr lang="en-SG" sz="1600" b="1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Supernatant quality</a:t>
                      </a:r>
                      <a:r>
                        <a:rPr lang="en-SG" sz="1600" b="1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 for Jar 1</a:t>
                      </a:r>
                      <a:endParaRPr lang="en-US" sz="1600" b="1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 Light" panose="020F0302020204030204" pitchFamily="34" charset="0"/>
                          <a:sym typeface="Arial"/>
                        </a:rPr>
                        <a:t>Supernatant quality</a:t>
                      </a:r>
                      <a:r>
                        <a:rPr lang="en-SG" sz="16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 Light" panose="020F0302020204030204" pitchFamily="34" charset="0"/>
                          <a:sym typeface="Arial"/>
                        </a:rPr>
                        <a:t> for Jar 2</a:t>
                      </a:r>
                      <a:endParaRPr lang="en-US" sz="1600" b="1" i="0" u="none" strike="noStrike" cap="none" dirty="0">
                        <a:solidFill>
                          <a:schemeClr val="lt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 Light" panose="020F0302020204030204" pitchFamily="34" charset="0"/>
                        <a:sym typeface="Arial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 Light" panose="020F0302020204030204" pitchFamily="34" charset="0"/>
                          <a:sym typeface="Arial"/>
                        </a:rPr>
                        <a:t>Supernatant quality</a:t>
                      </a:r>
                      <a:r>
                        <a:rPr lang="en-SG" sz="16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 Light" panose="020F0302020204030204" pitchFamily="34" charset="0"/>
                          <a:sym typeface="Arial"/>
                        </a:rPr>
                        <a:t> for Jar 3</a:t>
                      </a:r>
                      <a:endParaRPr lang="en-US" sz="1600" b="1" i="0" u="none" strike="noStrike" cap="none" dirty="0">
                        <a:solidFill>
                          <a:schemeClr val="lt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 Light" panose="020F0302020204030204" pitchFamily="34" charset="0"/>
                        <a:sym typeface="Arial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 Light" panose="020F0302020204030204" pitchFamily="34" charset="0"/>
                          <a:sym typeface="Arial"/>
                        </a:rPr>
                        <a:t>Supernatant quality</a:t>
                      </a:r>
                      <a:r>
                        <a:rPr lang="en-SG" sz="16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 Light" panose="020F0302020204030204" pitchFamily="34" charset="0"/>
                          <a:sym typeface="Arial"/>
                        </a:rPr>
                        <a:t> for Jar 4</a:t>
                      </a:r>
                      <a:endParaRPr lang="en-US" sz="1600" b="1" i="0" u="none" strike="noStrike" cap="none" dirty="0">
                        <a:solidFill>
                          <a:schemeClr val="lt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 Light" panose="020F0302020204030204" pitchFamily="34" charset="0"/>
                        <a:sym typeface="Arial"/>
                      </a:endParaRPr>
                    </a:p>
                  </a:txBody>
                  <a:tcPr marL="28308" marR="28308" marT="0" marB="0" anchor="ctr"/>
                </a:tc>
                <a:extLst>
                  <a:ext uri="{0D108BD9-81ED-4DB2-BD59-A6C34878D82A}">
                    <a16:rowId xmlns:a16="http://schemas.microsoft.com/office/drawing/2014/main" val="2509716513"/>
                  </a:ext>
                </a:extLst>
              </a:tr>
              <a:tr h="235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pH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3.5</a:t>
                      </a:r>
                      <a:endParaRPr lang="en-SG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12.56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12.65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2.09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6.48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8174493"/>
                  </a:ext>
                </a:extLst>
              </a:tr>
              <a:tr h="235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Conductivity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6,375 µS/cm</a:t>
                      </a:r>
                      <a:endParaRPr lang="en-SG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8,233 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µS/cm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10.64 m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S/cm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11.76 m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S/cm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10.43 m</a:t>
                      </a:r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S/cm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67285535"/>
                  </a:ext>
                </a:extLst>
              </a:tr>
              <a:tr h="235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TDS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3,394</a:t>
                      </a:r>
                      <a:endParaRPr lang="en-SG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4,460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5,867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6,526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5,745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68870111"/>
                  </a:ext>
                </a:extLst>
              </a:tr>
              <a:tr h="235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NH4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65.8</a:t>
                      </a:r>
                      <a:endParaRPr lang="en-SG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57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59.4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68.4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72.6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06729716"/>
                  </a:ext>
                </a:extLst>
              </a:tr>
              <a:tr h="235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F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2,928</a:t>
                      </a:r>
                      <a:endParaRPr lang="en-SG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8.21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5.61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187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610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96572377"/>
                  </a:ext>
                </a:extLst>
              </a:tr>
              <a:tr h="235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SO4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345</a:t>
                      </a:r>
                      <a:endParaRPr lang="en-SG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72.4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50.6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96.3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15278813"/>
                  </a:ext>
                </a:extLst>
              </a:tr>
              <a:tr h="235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PO4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366</a:t>
                      </a:r>
                      <a:endParaRPr lang="en-SG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&lt;1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&lt;1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241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92745403"/>
                  </a:ext>
                </a:extLst>
              </a:tr>
              <a:tr h="235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Cl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211</a:t>
                      </a:r>
                      <a:endParaRPr lang="en-SG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191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164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2,939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3,548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35971227"/>
                  </a:ext>
                </a:extLst>
              </a:tr>
              <a:tr h="235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Na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500</a:t>
                      </a:r>
                      <a:endParaRPr lang="en-SG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343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365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402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35096063"/>
                  </a:ext>
                </a:extLst>
              </a:tr>
              <a:tr h="235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Ca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11.1</a:t>
                      </a:r>
                      <a:endParaRPr lang="en-SG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389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622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1,077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2,139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18078894"/>
                  </a:ext>
                </a:extLst>
              </a:tr>
              <a:tr h="235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600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Si</a:t>
                      </a:r>
                      <a:endParaRPr lang="en-SG" sz="16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47.6</a:t>
                      </a:r>
                      <a:endParaRPr lang="en-SG" sz="1600" b="0" i="0" u="none" strike="noStrike" cap="non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&lt;0.1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&lt;0.1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65.2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66.7</a:t>
                      </a:r>
                      <a:endParaRPr lang="en-SG" sz="16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5946288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D2E11A-0A21-4BAC-9588-93E2B3E7B66F}"/>
              </a:ext>
            </a:extLst>
          </p:cNvPr>
          <p:cNvGraphicFramePr>
            <a:graphicFrameLocks noGrp="1"/>
          </p:cNvGraphicFramePr>
          <p:nvPr/>
        </p:nvGraphicFramePr>
        <p:xfrm>
          <a:off x="539749" y="1385915"/>
          <a:ext cx="111125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627686665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748169297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3032839413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1075283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Jar</a:t>
                      </a:r>
                      <a:endParaRPr lang="en-SG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Polymer added </a:t>
                      </a:r>
                      <a:endParaRPr lang="en-SG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Chemicals dosage</a:t>
                      </a:r>
                      <a:endParaRPr lang="en-SG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Supernatant turbidity (NTU)</a:t>
                      </a:r>
                      <a:endParaRPr lang="en-SG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878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1</a:t>
                      </a:r>
                      <a:endParaRPr lang="en-SG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Flopam</a:t>
                      </a:r>
                      <a:r>
                        <a:rPr lang="en-US" sz="1800" dirty="0"/>
                        <a:t> AN 934 SH</a:t>
                      </a:r>
                      <a:endParaRPr lang="en-SG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10,000 ppm lime</a:t>
                      </a:r>
                      <a:endParaRPr lang="en-SG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20.8</a:t>
                      </a:r>
                      <a:endParaRPr lang="en-SG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604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2</a:t>
                      </a:r>
                      <a:endParaRPr lang="en-SG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Flopam</a:t>
                      </a:r>
                      <a:r>
                        <a:rPr lang="en-US" sz="1800" dirty="0"/>
                        <a:t> AN 934 SH</a:t>
                      </a:r>
                      <a:endParaRPr lang="en-SG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12,000 ppm lime</a:t>
                      </a:r>
                      <a:endParaRPr lang="en-SG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74.2</a:t>
                      </a:r>
                      <a:endParaRPr lang="en-SG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507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3</a:t>
                      </a:r>
                      <a:endParaRPr lang="en-SG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Flopam</a:t>
                      </a:r>
                      <a:r>
                        <a:rPr lang="en-US" sz="1800" dirty="0"/>
                        <a:t> AN 934 SH</a:t>
                      </a:r>
                      <a:endParaRPr lang="en-SG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5,000 ppm lime + 5,000 ppm CaCl2</a:t>
                      </a:r>
                      <a:endParaRPr lang="en-SG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430</a:t>
                      </a:r>
                      <a:endParaRPr lang="en-SG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743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4</a:t>
                      </a:r>
                      <a:endParaRPr lang="en-SG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 err="1"/>
                        <a:t>Flopam</a:t>
                      </a:r>
                      <a:r>
                        <a:rPr lang="en-US" sz="1800" dirty="0"/>
                        <a:t> AN 934 SH</a:t>
                      </a:r>
                      <a:endParaRPr lang="en-SG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800" dirty="0"/>
                        <a:t>6,000 ppm lime + 6,000 ppm CaCl2</a:t>
                      </a:r>
                      <a:endParaRPr lang="en-SG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496</a:t>
                      </a:r>
                      <a:endParaRPr lang="en-SG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807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041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4A19E-9AA0-4AA4-A652-FAB2EF51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Action item 3: Jar testing of Synthetic Combined NF RO Reject (with pH adjustment) – Testing 3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2CF4DC-97C8-4CE1-819E-D112BFFBAA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2E3FBD-FF8E-4817-9516-F5D81EA544FF}"/>
              </a:ext>
            </a:extLst>
          </p:cNvPr>
          <p:cNvGraphicFramePr>
            <a:graphicFrameLocks noGrp="1"/>
          </p:cNvGraphicFramePr>
          <p:nvPr/>
        </p:nvGraphicFramePr>
        <p:xfrm>
          <a:off x="212723" y="3686175"/>
          <a:ext cx="11766552" cy="280881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08101">
                  <a:extLst>
                    <a:ext uri="{9D8B030D-6E8A-4147-A177-3AD203B41FA5}">
                      <a16:colId xmlns:a16="http://schemas.microsoft.com/office/drawing/2014/main" val="5505462"/>
                    </a:ext>
                  </a:extLst>
                </a:gridCol>
                <a:gridCol w="2567266">
                  <a:extLst>
                    <a:ext uri="{9D8B030D-6E8A-4147-A177-3AD203B41FA5}">
                      <a16:colId xmlns:a16="http://schemas.microsoft.com/office/drawing/2014/main" val="3452429696"/>
                    </a:ext>
                  </a:extLst>
                </a:gridCol>
                <a:gridCol w="1619906">
                  <a:extLst>
                    <a:ext uri="{9D8B030D-6E8A-4147-A177-3AD203B41FA5}">
                      <a16:colId xmlns:a16="http://schemas.microsoft.com/office/drawing/2014/main" val="3181785919"/>
                    </a:ext>
                  </a:extLst>
                </a:gridCol>
                <a:gridCol w="1657359">
                  <a:extLst>
                    <a:ext uri="{9D8B030D-6E8A-4147-A177-3AD203B41FA5}">
                      <a16:colId xmlns:a16="http://schemas.microsoft.com/office/drawing/2014/main" val="2467651688"/>
                    </a:ext>
                  </a:extLst>
                </a:gridCol>
                <a:gridCol w="1563724">
                  <a:extLst>
                    <a:ext uri="{9D8B030D-6E8A-4147-A177-3AD203B41FA5}">
                      <a16:colId xmlns:a16="http://schemas.microsoft.com/office/drawing/2014/main" val="2099464893"/>
                    </a:ext>
                  </a:extLst>
                </a:gridCol>
                <a:gridCol w="1525098">
                  <a:extLst>
                    <a:ext uri="{9D8B030D-6E8A-4147-A177-3AD203B41FA5}">
                      <a16:colId xmlns:a16="http://schemas.microsoft.com/office/drawing/2014/main" val="1330568697"/>
                    </a:ext>
                  </a:extLst>
                </a:gridCol>
                <a:gridCol w="1525098">
                  <a:extLst>
                    <a:ext uri="{9D8B030D-6E8A-4147-A177-3AD203B41FA5}">
                      <a16:colId xmlns:a16="http://schemas.microsoft.com/office/drawing/2014/main" val="2267803773"/>
                    </a:ext>
                  </a:extLst>
                </a:gridCol>
              </a:tblGrid>
              <a:tr h="454541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Elements</a:t>
                      </a:r>
                      <a:endParaRPr lang="en-SG" sz="1500" b="1" i="0" u="none" strike="noStrike" cap="none" dirty="0">
                        <a:solidFill>
                          <a:schemeClr val="lt1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Concentration based on in-house measurement (ppm)</a:t>
                      </a:r>
                      <a:endParaRPr lang="en-SG" sz="1500" b="1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500" b="1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Supernatant quality</a:t>
                      </a:r>
                      <a:r>
                        <a:rPr lang="en-SG" sz="1500" b="1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 for Jar 1</a:t>
                      </a:r>
                      <a:endParaRPr lang="en-US" sz="1500" b="1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 Light" panose="020F0302020204030204" pitchFamily="34" charset="0"/>
                          <a:sym typeface="Arial"/>
                        </a:rPr>
                        <a:t>Supernatant quality</a:t>
                      </a:r>
                      <a:r>
                        <a:rPr lang="en-SG" sz="15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 Light" panose="020F0302020204030204" pitchFamily="34" charset="0"/>
                          <a:sym typeface="Arial"/>
                        </a:rPr>
                        <a:t> for Jar 2</a:t>
                      </a:r>
                      <a:endParaRPr lang="en-US" sz="1500" b="1" i="0" u="none" strike="noStrike" cap="none" dirty="0">
                        <a:solidFill>
                          <a:schemeClr val="lt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 Light" panose="020F0302020204030204" pitchFamily="34" charset="0"/>
                        <a:sym typeface="Arial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 Light" panose="020F0302020204030204" pitchFamily="34" charset="0"/>
                          <a:sym typeface="Arial"/>
                        </a:rPr>
                        <a:t>Supernatant quality</a:t>
                      </a:r>
                      <a:r>
                        <a:rPr lang="en-SG" sz="15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 Light" panose="020F0302020204030204" pitchFamily="34" charset="0"/>
                          <a:sym typeface="Arial"/>
                        </a:rPr>
                        <a:t> for Jar 3</a:t>
                      </a:r>
                      <a:endParaRPr lang="en-US" sz="1500" b="1" i="0" u="none" strike="noStrike" cap="none" dirty="0">
                        <a:solidFill>
                          <a:schemeClr val="lt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 Light" panose="020F0302020204030204" pitchFamily="34" charset="0"/>
                        <a:sym typeface="Arial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 Light" panose="020F0302020204030204" pitchFamily="34" charset="0"/>
                          <a:sym typeface="Arial"/>
                        </a:rPr>
                        <a:t>Supernatant quality</a:t>
                      </a:r>
                      <a:r>
                        <a:rPr lang="en-SG" sz="15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 Light" panose="020F0302020204030204" pitchFamily="34" charset="0"/>
                          <a:sym typeface="Arial"/>
                        </a:rPr>
                        <a:t> for Jar 4</a:t>
                      </a:r>
                      <a:endParaRPr lang="en-US" sz="1500" b="1" i="0" u="none" strike="noStrike" cap="none" dirty="0">
                        <a:solidFill>
                          <a:schemeClr val="lt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Calibri Light" panose="020F0302020204030204" pitchFamily="34" charset="0"/>
                        <a:sym typeface="Arial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500" b="1" i="0" u="none" strike="noStrike" cap="none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Calibri Light" panose="020F0302020204030204" pitchFamily="34" charset="0"/>
                          <a:sym typeface="Arial"/>
                        </a:rPr>
                        <a:t>Supernatant quality for Jar 5</a:t>
                      </a:r>
                    </a:p>
                  </a:txBody>
                  <a:tcPr marL="28308" marR="28308" marT="0" marB="0" anchor="ctr"/>
                </a:tc>
                <a:extLst>
                  <a:ext uri="{0D108BD9-81ED-4DB2-BD59-A6C34878D82A}">
                    <a16:rowId xmlns:a16="http://schemas.microsoft.com/office/drawing/2014/main" val="2509716513"/>
                  </a:ext>
                </a:extLst>
              </a:tr>
              <a:tr h="235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pH</a:t>
                      </a:r>
                      <a:endParaRPr lang="en-SG" sz="15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3.5</a:t>
                      </a:r>
                      <a:endParaRPr lang="en-SG" sz="1500" b="0" i="0" u="none" strike="noStrike" cap="non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11.96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11.91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12.03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11.91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+mj-lt"/>
                        </a:rPr>
                        <a:t>9.8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8174493"/>
                  </a:ext>
                </a:extLst>
              </a:tr>
              <a:tr h="235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Conductivity</a:t>
                      </a:r>
                      <a:endParaRPr lang="en-SG" sz="15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6,375 µS/cm</a:t>
                      </a:r>
                      <a:endParaRPr lang="en-SG" sz="1500" b="0" i="0" u="none" strike="noStrike" cap="non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8889 </a:t>
                      </a:r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µS/cm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17.23 mS/cm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11.93 mS/cm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14.4 mS/cm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+mj-lt"/>
                        </a:rPr>
                        <a:t>7756 </a:t>
                      </a:r>
                      <a:r>
                        <a:rPr lang="en-US" sz="1500" b="0" i="0" u="none" strike="noStrike" cap="none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+mn-lt"/>
                          <a:ea typeface="+mn-ea"/>
                          <a:cs typeface="+mn-cs"/>
                          <a:sym typeface="Arial"/>
                        </a:rPr>
                        <a:t>µS/cm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67285535"/>
                  </a:ext>
                </a:extLst>
              </a:tr>
              <a:tr h="235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TDS</a:t>
                      </a:r>
                      <a:endParaRPr lang="en-SG" sz="15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3,394</a:t>
                      </a:r>
                      <a:endParaRPr lang="en-SG" sz="1500" b="0" i="0" u="none" strike="noStrike" cap="non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4844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9824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6624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8108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+mj-lt"/>
                        </a:rPr>
                        <a:t>4180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68870111"/>
                  </a:ext>
                </a:extLst>
              </a:tr>
              <a:tr h="235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F</a:t>
                      </a:r>
                      <a:endParaRPr lang="en-SG" sz="15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2,928</a:t>
                      </a:r>
                      <a:endParaRPr lang="en-SG" sz="1500" b="0" i="0" u="none" strike="noStrike" cap="non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9.15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29.1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14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+mj-lt"/>
                        </a:rPr>
                        <a:t>14.2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96572377"/>
                  </a:ext>
                </a:extLst>
              </a:tr>
              <a:tr h="235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SO4</a:t>
                      </a:r>
                      <a:endParaRPr lang="en-SG" sz="15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345</a:t>
                      </a:r>
                      <a:endParaRPr lang="en-SG" sz="1500" b="0" i="0" u="none" strike="noStrike" cap="non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116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117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114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114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+mj-lt"/>
                        </a:rPr>
                        <a:t>106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15278813"/>
                  </a:ext>
                </a:extLst>
              </a:tr>
              <a:tr h="235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PO4</a:t>
                      </a:r>
                      <a:endParaRPr lang="en-SG" sz="15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366</a:t>
                      </a:r>
                      <a:endParaRPr lang="en-SG" sz="1500" b="0" i="0" u="none" strike="noStrike" cap="non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&lt;1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&lt;1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3.14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&lt;1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+mj-lt"/>
                        </a:rPr>
                        <a:t>&lt;1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092745403"/>
                  </a:ext>
                </a:extLst>
              </a:tr>
              <a:tr h="235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Cl</a:t>
                      </a:r>
                      <a:endParaRPr lang="en-SG" sz="15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211</a:t>
                      </a:r>
                      <a:endParaRPr lang="en-SG" sz="1500" b="0" i="0" u="none" strike="noStrike" cap="non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TBC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5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TBC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TBC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SG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TBC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+mj-lt"/>
                        </a:rPr>
                        <a:t>2376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735971227"/>
                  </a:ext>
                </a:extLst>
              </a:tr>
              <a:tr h="235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Na</a:t>
                      </a:r>
                      <a:endParaRPr lang="en-SG" sz="15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500</a:t>
                      </a:r>
                      <a:endParaRPr lang="en-SG" sz="1500" b="0" i="0" u="none" strike="noStrike" cap="non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440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496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440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434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+mj-lt"/>
                        </a:rPr>
                        <a:t>429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835096063"/>
                  </a:ext>
                </a:extLst>
              </a:tr>
              <a:tr h="235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Ca</a:t>
                      </a:r>
                      <a:endParaRPr lang="en-SG" sz="15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11.1</a:t>
                      </a:r>
                      <a:endParaRPr lang="en-SG" sz="1500" b="0" i="0" u="none" strike="noStrike" cap="non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1098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2858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1738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2263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+mj-lt"/>
                        </a:rPr>
                        <a:t>920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18078894"/>
                  </a:ext>
                </a:extLst>
              </a:tr>
              <a:tr h="23516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dirty="0">
                          <a:effectLst/>
                          <a:latin typeface="+mj-lt"/>
                          <a:ea typeface="Calibri" panose="020F0502020204030204" pitchFamily="34" charset="0"/>
                          <a:cs typeface="Calibri Light" panose="020F0302020204030204" pitchFamily="34" charset="0"/>
                        </a:rPr>
                        <a:t>Si</a:t>
                      </a:r>
                      <a:endParaRPr lang="en-SG" sz="1500" dirty="0">
                        <a:effectLst/>
                        <a:latin typeface="+mj-lt"/>
                        <a:ea typeface="Calibri" panose="020F0502020204030204" pitchFamily="34" charset="0"/>
                        <a:cs typeface="Calibri Light" panose="020F0302020204030204" pitchFamily="34" charset="0"/>
                      </a:endParaRPr>
                    </a:p>
                  </a:txBody>
                  <a:tcPr marL="28308" marR="28308" marT="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+mn-ea"/>
                          <a:cs typeface="+mn-cs"/>
                          <a:sym typeface="Arial"/>
                        </a:rPr>
                        <a:t>47.6</a:t>
                      </a:r>
                      <a:endParaRPr lang="en-SG" sz="1500" b="0" i="0" u="none" strike="noStrike" cap="none" dirty="0">
                        <a:solidFill>
                          <a:srgbClr val="000000"/>
                        </a:solidFill>
                        <a:effectLst/>
                        <a:latin typeface="+mj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0.149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0.342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0.863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0.356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+mj-lt"/>
                        </a:rPr>
                        <a:t>10.5</a:t>
                      </a:r>
                      <a:endParaRPr lang="en-SG" sz="15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00FF00"/>
                        </a:highlight>
                        <a:latin typeface="+mj-lt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659462887"/>
                  </a:ext>
                </a:extLst>
              </a:tr>
            </a:tbl>
          </a:graphicData>
        </a:graphic>
      </p:graphicFrame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FD2E11A-0A21-4BAC-9588-93E2B3E7B66F}"/>
              </a:ext>
            </a:extLst>
          </p:cNvPr>
          <p:cNvGraphicFramePr>
            <a:graphicFrameLocks noGrp="1"/>
          </p:cNvGraphicFramePr>
          <p:nvPr/>
        </p:nvGraphicFramePr>
        <p:xfrm>
          <a:off x="539749" y="1396943"/>
          <a:ext cx="11112500" cy="20716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9000">
                  <a:extLst>
                    <a:ext uri="{9D8B030D-6E8A-4147-A177-3AD203B41FA5}">
                      <a16:colId xmlns:a16="http://schemas.microsoft.com/office/drawing/2014/main" val="2627686665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748169297"/>
                    </a:ext>
                  </a:extLst>
                </a:gridCol>
                <a:gridCol w="3911600">
                  <a:extLst>
                    <a:ext uri="{9D8B030D-6E8A-4147-A177-3AD203B41FA5}">
                      <a16:colId xmlns:a16="http://schemas.microsoft.com/office/drawing/2014/main" val="3032839413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1075283334"/>
                    </a:ext>
                  </a:extLst>
                </a:gridCol>
              </a:tblGrid>
              <a:tr h="345277">
                <a:tc>
                  <a:txBody>
                    <a:bodyPr/>
                    <a:lstStyle/>
                    <a:p>
                      <a:r>
                        <a:rPr lang="en-US" sz="1600" dirty="0"/>
                        <a:t>Jar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Polymer added 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Chemical's dosage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Supernatant turbidity (NTU)</a:t>
                      </a:r>
                      <a:endParaRPr lang="en-SG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878514"/>
                  </a:ext>
                </a:extLst>
              </a:tr>
              <a:tr h="345277">
                <a:tc>
                  <a:txBody>
                    <a:bodyPr/>
                    <a:lstStyle/>
                    <a:p>
                      <a:r>
                        <a:rPr lang="en-US" sz="1600" dirty="0"/>
                        <a:t>1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Flopam</a:t>
                      </a:r>
                      <a:r>
                        <a:rPr lang="en-US" sz="1600" dirty="0"/>
                        <a:t> AN 934 SH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8000 ppm lime + 4000 ppm CaCl2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56.9</a:t>
                      </a:r>
                      <a:endParaRPr lang="en-SG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6604265"/>
                  </a:ext>
                </a:extLst>
              </a:tr>
              <a:tr h="345277">
                <a:tc>
                  <a:txBody>
                    <a:bodyPr/>
                    <a:lstStyle/>
                    <a:p>
                      <a:r>
                        <a:rPr lang="en-US" sz="1600" dirty="0"/>
                        <a:t>2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Flopam</a:t>
                      </a:r>
                      <a:r>
                        <a:rPr lang="en-US" sz="1600" dirty="0"/>
                        <a:t> AN 934 SH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8000 ppm lime + 10000 ppm CaCl2 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226</a:t>
                      </a:r>
                      <a:endParaRPr lang="en-SG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75075311"/>
                  </a:ext>
                </a:extLst>
              </a:tr>
              <a:tr h="345277">
                <a:tc>
                  <a:txBody>
                    <a:bodyPr/>
                    <a:lstStyle/>
                    <a:p>
                      <a:r>
                        <a:rPr lang="en-US" sz="1600" dirty="0"/>
                        <a:t>3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Flopam</a:t>
                      </a:r>
                      <a:r>
                        <a:rPr lang="en-US" sz="1600" dirty="0"/>
                        <a:t> AN 934 SH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8000 ppm lime + 6000 ppm CaCl2 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138</a:t>
                      </a:r>
                      <a:endParaRPr lang="en-SG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3743622"/>
                  </a:ext>
                </a:extLst>
              </a:tr>
              <a:tr h="345277">
                <a:tc>
                  <a:txBody>
                    <a:bodyPr/>
                    <a:lstStyle/>
                    <a:p>
                      <a:r>
                        <a:rPr lang="en-US" sz="1600" dirty="0"/>
                        <a:t>4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Flopam</a:t>
                      </a:r>
                      <a:r>
                        <a:rPr lang="en-US" sz="1600" dirty="0"/>
                        <a:t> AN 934 SH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8000 ppm lime + 8000 ppm CaCl2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162</a:t>
                      </a:r>
                      <a:endParaRPr lang="en-SG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52807880"/>
                  </a:ext>
                </a:extLst>
              </a:tr>
              <a:tr h="345277">
                <a:tc>
                  <a:txBody>
                    <a:bodyPr/>
                    <a:lstStyle/>
                    <a:p>
                      <a:r>
                        <a:rPr lang="en-US" sz="1600" dirty="0"/>
                        <a:t>5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 err="1"/>
                        <a:t>Flopam</a:t>
                      </a:r>
                      <a:r>
                        <a:rPr lang="en-US" sz="1600" dirty="0"/>
                        <a:t> AN 934 SH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600" dirty="0"/>
                        <a:t>6000 ppm lime + 4000 ppm CaCl2</a:t>
                      </a:r>
                      <a:endParaRPr lang="en-SG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22</a:t>
                      </a:r>
                      <a:endParaRPr lang="en-SG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3134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4715063"/>
      </p:ext>
    </p:extLst>
  </p:cSld>
  <p:clrMapOvr>
    <a:masterClrMapping/>
  </p:clrMapOvr>
</p:sld>
</file>

<file path=ppt/theme/theme1.xml><?xml version="1.0" encoding="utf-8"?>
<a:theme xmlns:a="http://schemas.openxmlformats.org/drawingml/2006/main" name="Surrey template">
  <a:themeElements>
    <a:clrScheme name="Custom 347">
      <a:dk1>
        <a:srgbClr val="061E3A"/>
      </a:dk1>
      <a:lt1>
        <a:srgbClr val="FFFFFF"/>
      </a:lt1>
      <a:dk2>
        <a:srgbClr val="757C83"/>
      </a:dk2>
      <a:lt2>
        <a:srgbClr val="EBF0F3"/>
      </a:lt2>
      <a:accent1>
        <a:srgbClr val="7FCA20"/>
      </a:accent1>
      <a:accent2>
        <a:srgbClr val="02C1D3"/>
      </a:accent2>
      <a:accent3>
        <a:srgbClr val="66BDE8"/>
      </a:accent3>
      <a:accent4>
        <a:srgbClr val="1985D2"/>
      </a:accent4>
      <a:accent5>
        <a:srgbClr val="184880"/>
      </a:accent5>
      <a:accent6>
        <a:srgbClr val="061E3A"/>
      </a:accent6>
      <a:hlink>
        <a:srgbClr val="1985D2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40673323D1144D873BA7C222ED3D1B" ma:contentTypeVersion="13" ma:contentTypeDescription="Create a new document." ma:contentTypeScope="" ma:versionID="a5b1be9f823c097e36de770aa86711fe">
  <xsd:schema xmlns:xsd="http://www.w3.org/2001/XMLSchema" xmlns:xs="http://www.w3.org/2001/XMLSchema" xmlns:p="http://schemas.microsoft.com/office/2006/metadata/properties" xmlns:ns2="7847ee4b-d4dc-40cd-997c-57bfdcd8b5cc" xmlns:ns3="dfa653b6-8f75-49cd-860f-fac65c77d917" targetNamespace="http://schemas.microsoft.com/office/2006/metadata/properties" ma:root="true" ma:fieldsID="b2c97a832bc73a2dd8c7b173ac696ab6" ns2:_="" ns3:_="">
    <xsd:import namespace="7847ee4b-d4dc-40cd-997c-57bfdcd8b5cc"/>
    <xsd:import namespace="dfa653b6-8f75-49cd-860f-fac65c77d9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47ee4b-d4dc-40cd-997c-57bfdcd8b5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1314e52-6724-4b18-8467-0e99aa107f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a653b6-8f75-49cd-860f-fac65c77d91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ca4788a-e211-4e8a-a860-af2af1a5bf2b}" ma:internalName="TaxCatchAll" ma:showField="CatchAllData" ma:web="dfa653b6-8f75-49cd-860f-fac65c77d9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fa653b6-8f75-49cd-860f-fac65c77d917" xsi:nil="true"/>
    <lcf76f155ced4ddcb4097134ff3c332f xmlns="7847ee4b-d4dc-40cd-997c-57bfdcd8b5cc">
      <Terms xmlns="http://schemas.microsoft.com/office/infopath/2007/PartnerControls"/>
    </lcf76f155ced4ddcb4097134ff3c332f>
    <MediaLengthInSeconds xmlns="7847ee4b-d4dc-40cd-997c-57bfdcd8b5cc" xsi:nil="true"/>
  </documentManagement>
</p:properties>
</file>

<file path=customXml/itemProps1.xml><?xml version="1.0" encoding="utf-8"?>
<ds:datastoreItem xmlns:ds="http://schemas.openxmlformats.org/officeDocument/2006/customXml" ds:itemID="{96152FAA-E1F3-45D9-8400-8519382895BE}"/>
</file>

<file path=customXml/itemProps2.xml><?xml version="1.0" encoding="utf-8"?>
<ds:datastoreItem xmlns:ds="http://schemas.openxmlformats.org/officeDocument/2006/customXml" ds:itemID="{D8D6E450-56CC-4F4F-9150-3A7335493C1A}"/>
</file>

<file path=customXml/itemProps3.xml><?xml version="1.0" encoding="utf-8"?>
<ds:datastoreItem xmlns:ds="http://schemas.openxmlformats.org/officeDocument/2006/customXml" ds:itemID="{F4714DB0-9F36-49CC-B28B-70F1C006599B}"/>
</file>

<file path=docProps/app.xml><?xml version="1.0" encoding="utf-8"?>
<Properties xmlns="http://schemas.openxmlformats.org/officeDocument/2006/extended-properties" xmlns:vt="http://schemas.openxmlformats.org/officeDocument/2006/docPropsVTypes">
  <TotalTime>4018</TotalTime>
  <Words>721</Words>
  <Application>Microsoft Office PowerPoint</Application>
  <PresentationFormat>Widescreen</PresentationFormat>
  <Paragraphs>336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IBM Plex Sans</vt:lpstr>
      <vt:lpstr>IBM Plex Sans Light</vt:lpstr>
      <vt:lpstr>Merriweather</vt:lpstr>
      <vt:lpstr>Surrey template</vt:lpstr>
      <vt:lpstr>Jar testing of Synthetic Combined NF RO Reject (with pH adjustment) – Testing 1  </vt:lpstr>
      <vt:lpstr>Action item 3: Jar testing of Synthetic Combined NF RO Reject (with pH adjustment )– Testing 2  </vt:lpstr>
      <vt:lpstr>Action item 3: Jar testing of Synthetic Combined NF RO Reject (with pH adjustment) – Testing 2 </vt:lpstr>
      <vt:lpstr>Action item 3: Jar testing of Synthetic Combined NF RO Reject (with pH adjustment) – Testing 3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siva@gradiant.com</dc:creator>
  <cp:lastModifiedBy>Siva Kumar Kota</cp:lastModifiedBy>
  <cp:revision>60</cp:revision>
  <dcterms:created xsi:type="dcterms:W3CDTF">2021-11-22T08:40:14Z</dcterms:created>
  <dcterms:modified xsi:type="dcterms:W3CDTF">2022-01-24T03:39:52Z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0x010100C540673323D1144D873BA7C222ED3D1B</vt:lpwstr>
  </property>
  <property fmtid="{D5CDD505-2E9C-101B-9397-08002B2CF9AE}" pid="3" name="Order">
    <vt:r8>108300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