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10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 Chun Yew" initials="CCY" lastIdx="1" clrIdx="0">
    <p:extLst>
      <p:ext uri="{19B8F6BF-5375-455C-9EA6-DF929625EA0E}">
        <p15:presenceInfo xmlns:p15="http://schemas.microsoft.com/office/powerpoint/2012/main" userId="S::cychong@gradiant.com::c6919947-5701-4a0a-b683-a5662361eb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017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10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commentAuthors" Target="commentAuthors.xml"/><Relationship Id="rId9" Type="http://schemas.openxmlformats.org/officeDocument/2006/relationships/customXml" Target="../customXml/item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100" dirty="0"/>
              <a:t>Variation of pH with</a:t>
            </a:r>
            <a:r>
              <a:rPr lang="en-SG" sz="1100" baseline="0" dirty="0"/>
              <a:t> time due to dosing </a:t>
            </a:r>
          </a:p>
          <a:p>
            <a:pPr>
              <a:defRPr sz="1100"/>
            </a:pPr>
            <a:r>
              <a:rPr lang="en-SG" sz="1100" baseline="0" dirty="0"/>
              <a:t>of Ca(OH)2 &amp; CaCl2</a:t>
            </a:r>
            <a:endParaRPr lang="en-SG" sz="1100" dirty="0"/>
          </a:p>
        </c:rich>
      </c:tx>
      <c:layout>
        <c:manualLayout>
          <c:xMode val="edge"/>
          <c:yMode val="edge"/>
          <c:x val="0.24577262294842181"/>
          <c:y val="2.68244781459709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9.2150543197893536E-2"/>
          <c:y val="0.18125285802141664"/>
          <c:w val="0.8772939632545933"/>
          <c:h val="0.51512926737816311"/>
        </c:manualLayout>
      </c:layout>
      <c:lineChart>
        <c:grouping val="standard"/>
        <c:varyColors val="0"/>
        <c:ser>
          <c:idx val="0"/>
          <c:order val="0"/>
          <c:tx>
            <c:strRef>
              <c:f>Sheet1!$H$16</c:f>
              <c:strCache>
                <c:ptCount val="1"/>
                <c:pt idx="0">
                  <c:v>Case 1 pH @10000 Ca(OH)2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Sheet1!$I$15:$L$15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Sheet1!$I$16:$L$16</c:f>
              <c:numCache>
                <c:formatCode>General</c:formatCode>
                <c:ptCount val="4"/>
                <c:pt idx="0">
                  <c:v>2.8380000000000001</c:v>
                </c:pt>
                <c:pt idx="1">
                  <c:v>11.2</c:v>
                </c:pt>
                <c:pt idx="2">
                  <c:v>12.1</c:v>
                </c:pt>
                <c:pt idx="3">
                  <c:v>12.3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71-424D-ADAC-922F9CF048DD}"/>
            </c:ext>
          </c:extLst>
        </c:ser>
        <c:ser>
          <c:idx val="1"/>
          <c:order val="1"/>
          <c:tx>
            <c:strRef>
              <c:f>Sheet1!$H$17</c:f>
              <c:strCache>
                <c:ptCount val="1"/>
                <c:pt idx="0">
                  <c:v>Case 2 Ph @6000 Ca(OH)2 &amp; 4000 CaCl2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Sheet1!$I$15:$L$15</c:f>
              <c:numCache>
                <c:formatCode>General</c:formatCode>
                <c:ptCount val="4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cat>
          <c:val>
            <c:numRef>
              <c:f>Sheet1!$I$17:$L$17</c:f>
              <c:numCache>
                <c:formatCode>General</c:formatCode>
                <c:ptCount val="4"/>
                <c:pt idx="0">
                  <c:v>2.83</c:v>
                </c:pt>
                <c:pt idx="1">
                  <c:v>3.2</c:v>
                </c:pt>
                <c:pt idx="2">
                  <c:v>5.0999999999999996</c:v>
                </c:pt>
                <c:pt idx="3">
                  <c:v>6.3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71-424D-ADAC-922F9CF048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1624895"/>
        <c:axId val="1401625311"/>
      </c:lineChart>
      <c:catAx>
        <c:axId val="1401624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in Minutes</a:t>
                </a:r>
              </a:p>
            </c:rich>
          </c:tx>
          <c:layout>
            <c:manualLayout>
              <c:xMode val="edge"/>
              <c:yMode val="edge"/>
              <c:x val="0.43644096679981803"/>
              <c:y val="0.746648716091942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625311"/>
        <c:crosses val="autoZero"/>
        <c:auto val="1"/>
        <c:lblAlgn val="ctr"/>
        <c:lblOffset val="100"/>
        <c:noMultiLvlLbl val="0"/>
      </c:catAx>
      <c:valAx>
        <c:axId val="1401625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SG" sz="1100"/>
                  <a:t>pH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1624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47863887164918"/>
          <c:y val="0.83857575975521403"/>
          <c:w val="0.6424515202823029"/>
          <c:h val="7.83977612554528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002060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2E70B-49B3-475C-AF0F-F56337E216EC}" type="datetimeFigureOut">
              <a:rPr lang="en-SG" smtClean="0"/>
              <a:t>24/1/2022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4F7F2-F977-4BAE-AB4B-7B8DD2C090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4504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4F7F2-F977-4BAE-AB4B-7B8DD2C09037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2177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418254" y="-435466"/>
            <a:ext cx="10014644" cy="2182673"/>
            <a:chOff x="-313691" y="-18375"/>
            <a:chExt cx="7510983" cy="1637005"/>
          </a:xfrm>
        </p:grpSpPr>
        <p:sp>
          <p:nvSpPr>
            <p:cNvPr id="99" name="Google Shape;99;p9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229435" y="240555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" name="Google Shape;143;p13">
            <a:extLst>
              <a:ext uri="{FF2B5EF4-FFF2-40B4-BE49-F238E27FC236}">
                <a16:creationId xmlns:a16="http://schemas.microsoft.com/office/drawing/2014/main" id="{9DA85372-A755-45FB-A9C1-95571997150D}"/>
              </a:ext>
            </a:extLst>
          </p:cNvPr>
          <p:cNvSpPr txBox="1">
            <a:spLocks/>
          </p:cNvSpPr>
          <p:nvPr userDrawn="1"/>
        </p:nvSpPr>
        <p:spPr>
          <a:xfrm>
            <a:off x="4266898" y="6100916"/>
            <a:ext cx="3264612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7200" lvl="1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914400" lvl="2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371600" lvl="3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1828800" lvl="4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286000" lvl="5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2743200" lvl="6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200400" lvl="7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3657600" lvl="8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84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291C9BE4-EE74-4A5B-9B67-FBC9EA3295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5871" y="5610758"/>
            <a:ext cx="3177927" cy="18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318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37034-2CAB-4C63-AC43-53135B9A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Jar Testing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681060-FD6C-4381-9114-8648DA16D8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0722C0-D911-4C65-8935-0CB42D1EB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51790"/>
              </p:ext>
            </p:extLst>
          </p:nvPr>
        </p:nvGraphicFramePr>
        <p:xfrm>
          <a:off x="766764" y="1479056"/>
          <a:ext cx="3996185" cy="24477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4449">
                  <a:extLst>
                    <a:ext uri="{9D8B030D-6E8A-4147-A177-3AD203B41FA5}">
                      <a16:colId xmlns:a16="http://schemas.microsoft.com/office/drawing/2014/main" val="5505462"/>
                    </a:ext>
                  </a:extLst>
                </a:gridCol>
                <a:gridCol w="1292480">
                  <a:extLst>
                    <a:ext uri="{9D8B030D-6E8A-4147-A177-3AD203B41FA5}">
                      <a16:colId xmlns:a16="http://schemas.microsoft.com/office/drawing/2014/main" val="3998764070"/>
                    </a:ext>
                  </a:extLst>
                </a:gridCol>
                <a:gridCol w="1389256">
                  <a:extLst>
                    <a:ext uri="{9D8B030D-6E8A-4147-A177-3AD203B41FA5}">
                      <a16:colId xmlns:a16="http://schemas.microsoft.com/office/drawing/2014/main" val="2211883591"/>
                    </a:ext>
                  </a:extLst>
                </a:gridCol>
              </a:tblGrid>
              <a:tr h="41443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Elements</a:t>
                      </a:r>
                      <a:endParaRPr lang="en-SG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SG" sz="1600" b="1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Jar test 1 </a:t>
                      </a: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Jar test 2</a:t>
                      </a:r>
                      <a:endParaRPr lang="en-SG" sz="1600" b="1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extLst>
                  <a:ext uri="{0D108BD9-81ED-4DB2-BD59-A6C34878D82A}">
                    <a16:rowId xmlns:a16="http://schemas.microsoft.com/office/drawing/2014/main" val="2509716513"/>
                  </a:ext>
                </a:extLst>
              </a:tr>
              <a:tr h="214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pH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12.43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7.2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74996740"/>
                  </a:ext>
                </a:extLst>
              </a:tr>
              <a:tr h="214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86385898"/>
                  </a:ext>
                </a:extLst>
              </a:tr>
              <a:tr h="214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TDS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SG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3495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7354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98816546"/>
                  </a:ext>
                </a:extLst>
              </a:tr>
              <a:tr h="214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6729716"/>
                  </a:ext>
                </a:extLst>
              </a:tr>
              <a:tr h="214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F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9.45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7.6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96572377"/>
                  </a:ext>
                </a:extLst>
              </a:tr>
              <a:tr h="214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5278813"/>
                  </a:ext>
                </a:extLst>
              </a:tr>
              <a:tr h="214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PO4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&lt;1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2745403"/>
                  </a:ext>
                </a:extLst>
              </a:tr>
              <a:tr h="21440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Cl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61.03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</a:pPr>
                      <a:r>
                        <a:rPr lang="en-SG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1917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59712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1DB2EB-232E-4D11-8B73-689168BD1CEC}"/>
              </a:ext>
            </a:extLst>
          </p:cNvPr>
          <p:cNvSpPr txBox="1"/>
          <p:nvPr/>
        </p:nvSpPr>
        <p:spPr>
          <a:xfrm>
            <a:off x="257175" y="4455614"/>
            <a:ext cx="56769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SG" sz="1800" b="1" dirty="0">
              <a:solidFill>
                <a:srgbClr val="002060"/>
              </a:solidFill>
            </a:endParaRPr>
          </a:p>
          <a:p>
            <a:pPr algn="ctr"/>
            <a:r>
              <a:rPr lang="en-SG" sz="1800" b="1" dirty="0">
                <a:effectLst/>
                <a:latin typeface="+mj-lt"/>
                <a:ea typeface="Calibri" panose="020F0502020204030204" pitchFamily="34" charset="0"/>
                <a:cs typeface="Calibri Light" panose="020F0302020204030204" pitchFamily="34" charset="0"/>
              </a:rPr>
              <a:t>Jar test 1: 10000 mg/l of Ca(OH)2</a:t>
            </a:r>
            <a:endParaRPr lang="en-SG" b="1" dirty="0">
              <a:solidFill>
                <a:srgbClr val="002060"/>
              </a:solidFill>
              <a:effectLst/>
              <a:latin typeface="+mj-lt"/>
              <a:ea typeface="Calibri" panose="020F05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SG" sz="1800" b="1" dirty="0">
                <a:solidFill>
                  <a:srgbClr val="002060"/>
                </a:solidFill>
              </a:rPr>
              <a:t>Jar test 2 : 6000mg/l Ca(OH)2+4000mg/l CaCl2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7358CD4-ADF3-4802-A13F-2DD8CCE6EA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837325"/>
              </p:ext>
            </p:extLst>
          </p:nvPr>
        </p:nvGraphicFramePr>
        <p:xfrm>
          <a:off x="6257925" y="1700213"/>
          <a:ext cx="5167311" cy="3957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36608120"/>
      </p:ext>
    </p:extLst>
  </p:cSld>
  <p:clrMapOvr>
    <a:masterClrMapping/>
  </p:clrMapOvr>
</p:sld>
</file>

<file path=ppt/theme/theme1.xml><?xml version="1.0" encoding="utf-8"?>
<a:theme xmlns:a="http://schemas.openxmlformats.org/drawingml/2006/main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a653b6-8f75-49cd-860f-fac65c77d917" xsi:nil="true"/>
    <lcf76f155ced4ddcb4097134ff3c332f xmlns="7847ee4b-d4dc-40cd-997c-57bfdcd8b5cc">
      <Terms xmlns="http://schemas.microsoft.com/office/infopath/2007/PartnerControls"/>
    </lcf76f155ced4ddcb4097134ff3c332f>
    <MediaLengthInSeconds xmlns="7847ee4b-d4dc-40cd-997c-57bfdcd8b5cc" xsi:nil="true"/>
  </documentManagement>
</p:properties>
</file>

<file path=customXml/itemProps1.xml><?xml version="1.0" encoding="utf-8"?>
<ds:datastoreItem xmlns:ds="http://schemas.openxmlformats.org/officeDocument/2006/customXml" ds:itemID="{6C30A0F6-E563-448D-B45D-6E22471B3A3E}"/>
</file>

<file path=customXml/itemProps2.xml><?xml version="1.0" encoding="utf-8"?>
<ds:datastoreItem xmlns:ds="http://schemas.openxmlformats.org/officeDocument/2006/customXml" ds:itemID="{D05AAFAB-01B1-49D5-BEBB-68E849F86AB9}"/>
</file>

<file path=customXml/itemProps3.xml><?xml version="1.0" encoding="utf-8"?>
<ds:datastoreItem xmlns:ds="http://schemas.openxmlformats.org/officeDocument/2006/customXml" ds:itemID="{6932BFB5-831E-485C-B4ED-93146711A997}"/>
</file>

<file path=docProps/app.xml><?xml version="1.0" encoding="utf-8"?>
<Properties xmlns="http://schemas.openxmlformats.org/officeDocument/2006/extended-properties" xmlns:vt="http://schemas.openxmlformats.org/officeDocument/2006/docPropsVTypes">
  <TotalTime>4627</TotalTime>
  <Words>78</Words>
  <Application>Microsoft Office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IBM Plex Sans</vt:lpstr>
      <vt:lpstr>IBM Plex Sans Light</vt:lpstr>
      <vt:lpstr>Merriweather</vt:lpstr>
      <vt:lpstr>Surrey template</vt:lpstr>
      <vt:lpstr>Jar Testing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siva@gradiant.com</dc:creator>
  <cp:lastModifiedBy>Siva Kumar Kota</cp:lastModifiedBy>
  <cp:revision>73</cp:revision>
  <dcterms:created xsi:type="dcterms:W3CDTF">2021-11-22T08:40:14Z</dcterms:created>
  <dcterms:modified xsi:type="dcterms:W3CDTF">2022-01-24T03:44:44Z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Order">
    <vt:r8>108000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