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3" r:id="rId2"/>
  </p:sldMasterIdLst>
  <p:notesMasterIdLst>
    <p:notesMasterId r:id="rId20"/>
  </p:notesMasterIdLst>
  <p:handoutMasterIdLst>
    <p:handoutMasterId r:id="rId21"/>
  </p:handoutMasterIdLst>
  <p:sldIdLst>
    <p:sldId id="275" r:id="rId3"/>
    <p:sldId id="1298" r:id="rId4"/>
    <p:sldId id="1277" r:id="rId5"/>
    <p:sldId id="1312" r:id="rId6"/>
    <p:sldId id="1294" r:id="rId7"/>
    <p:sldId id="1301" r:id="rId8"/>
    <p:sldId id="1295" r:id="rId9"/>
    <p:sldId id="1302" r:id="rId10"/>
    <p:sldId id="1296" r:id="rId11"/>
    <p:sldId id="1303" r:id="rId12"/>
    <p:sldId id="1297" r:id="rId13"/>
    <p:sldId id="1304" r:id="rId14"/>
    <p:sldId id="1278" r:id="rId15"/>
    <p:sldId id="1280" r:id="rId16"/>
    <p:sldId id="1313" r:id="rId17"/>
    <p:sldId id="1311" r:id="rId18"/>
    <p:sldId id="1307" r:id="rId1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9D9"/>
    <a:srgbClr val="083038"/>
    <a:srgbClr val="00009A"/>
    <a:srgbClr val="247E00"/>
    <a:srgbClr val="009999"/>
    <a:srgbClr val="C896E8"/>
    <a:srgbClr val="4A66AC"/>
    <a:srgbClr val="FFFFFF"/>
    <a:srgbClr val="10818A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03" autoAdjust="0"/>
    <p:restoredTop sz="94968" autoAdjust="0"/>
  </p:normalViewPr>
  <p:slideViewPr>
    <p:cSldViewPr snapToGrid="0" snapToObjects="1">
      <p:cViewPr>
        <p:scale>
          <a:sx n="90" d="100"/>
          <a:sy n="90" d="100"/>
        </p:scale>
        <p:origin x="1782" y="4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Kumar Kota" userId="8cadb4c2-62b7-4d45-8089-660ce4513362" providerId="ADAL" clId="{20D1598F-9A6D-41FB-A0D9-141488EC26A3}"/>
    <pc:docChg chg="delSld modSld">
      <pc:chgData name="Siva Kumar Kota" userId="8cadb4c2-62b7-4d45-8089-660ce4513362" providerId="ADAL" clId="{20D1598F-9A6D-41FB-A0D9-141488EC26A3}" dt="2022-09-26T11:16:53.504" v="5" actId="47"/>
      <pc:docMkLst>
        <pc:docMk/>
      </pc:docMkLst>
      <pc:sldChg chg="modSp mod">
        <pc:chgData name="Siva Kumar Kota" userId="8cadb4c2-62b7-4d45-8089-660ce4513362" providerId="ADAL" clId="{20D1598F-9A6D-41FB-A0D9-141488EC26A3}" dt="2022-09-26T11:16:29.737" v="4" actId="6549"/>
        <pc:sldMkLst>
          <pc:docMk/>
          <pc:sldMk cId="2254690409" sldId="275"/>
        </pc:sldMkLst>
        <pc:spChg chg="mod">
          <ac:chgData name="Siva Kumar Kota" userId="8cadb4c2-62b7-4d45-8089-660ce4513362" providerId="ADAL" clId="{20D1598F-9A6D-41FB-A0D9-141488EC26A3}" dt="2022-09-26T11:16:29.737" v="4" actId="6549"/>
          <ac:spMkLst>
            <pc:docMk/>
            <pc:sldMk cId="2254690409" sldId="275"/>
            <ac:spMk id="5" creationId="{00000000-0000-0000-0000-000000000000}"/>
          </ac:spMkLst>
        </pc:spChg>
      </pc:sldChg>
      <pc:sldChg chg="del">
        <pc:chgData name="Siva Kumar Kota" userId="8cadb4c2-62b7-4d45-8089-660ce4513362" providerId="ADAL" clId="{20D1598F-9A6D-41FB-A0D9-141488EC26A3}" dt="2022-09-26T11:16:53.504" v="5" actId="47"/>
        <pc:sldMkLst>
          <pc:docMk/>
          <pc:sldMk cId="1559550989" sldId="736"/>
        </pc:sldMkLst>
      </pc:sldChg>
      <pc:sldChg chg="del">
        <pc:chgData name="Siva Kumar Kota" userId="8cadb4c2-62b7-4d45-8089-660ce4513362" providerId="ADAL" clId="{20D1598F-9A6D-41FB-A0D9-141488EC26A3}" dt="2022-09-26T11:16:53.504" v="5" actId="47"/>
        <pc:sldMkLst>
          <pc:docMk/>
          <pc:sldMk cId="2321650327" sldId="740"/>
        </pc:sldMkLst>
      </pc:sldChg>
      <pc:sldChg chg="del">
        <pc:chgData name="Siva Kumar Kota" userId="8cadb4c2-62b7-4d45-8089-660ce4513362" providerId="ADAL" clId="{20D1598F-9A6D-41FB-A0D9-141488EC26A3}" dt="2022-09-26T11:16:53.504" v="5" actId="47"/>
        <pc:sldMkLst>
          <pc:docMk/>
          <pc:sldMk cId="528812532" sldId="752"/>
        </pc:sldMkLst>
      </pc:sldChg>
      <pc:sldChg chg="del">
        <pc:chgData name="Siva Kumar Kota" userId="8cadb4c2-62b7-4d45-8089-660ce4513362" providerId="ADAL" clId="{20D1598F-9A6D-41FB-A0D9-141488EC26A3}" dt="2022-09-26T11:16:53.504" v="5" actId="47"/>
        <pc:sldMkLst>
          <pc:docMk/>
          <pc:sldMk cId="3963866472" sldId="753"/>
        </pc:sldMkLst>
      </pc:sldChg>
      <pc:sldChg chg="del">
        <pc:chgData name="Siva Kumar Kota" userId="8cadb4c2-62b7-4d45-8089-660ce4513362" providerId="ADAL" clId="{20D1598F-9A6D-41FB-A0D9-141488EC26A3}" dt="2022-09-26T11:16:53.504" v="5" actId="47"/>
        <pc:sldMkLst>
          <pc:docMk/>
          <pc:sldMk cId="4188600915" sldId="771"/>
        </pc:sldMkLst>
      </pc:sldChg>
      <pc:sldChg chg="del">
        <pc:chgData name="Siva Kumar Kota" userId="8cadb4c2-62b7-4d45-8089-660ce4513362" providerId="ADAL" clId="{20D1598F-9A6D-41FB-A0D9-141488EC26A3}" dt="2022-09-26T11:16:53.504" v="5" actId="47"/>
        <pc:sldMkLst>
          <pc:docMk/>
          <pc:sldMk cId="3425829551" sldId="772"/>
        </pc:sldMkLst>
      </pc:sldChg>
      <pc:sldChg chg="del">
        <pc:chgData name="Siva Kumar Kota" userId="8cadb4c2-62b7-4d45-8089-660ce4513362" providerId="ADAL" clId="{20D1598F-9A6D-41FB-A0D9-141488EC26A3}" dt="2022-09-26T11:16:53.504" v="5" actId="47"/>
        <pc:sldMkLst>
          <pc:docMk/>
          <pc:sldMk cId="3888261793" sldId="1274"/>
        </pc:sldMkLst>
      </pc:sldChg>
      <pc:sldChg chg="del">
        <pc:chgData name="Siva Kumar Kota" userId="8cadb4c2-62b7-4d45-8089-660ce4513362" providerId="ADAL" clId="{20D1598F-9A6D-41FB-A0D9-141488EC26A3}" dt="2022-09-26T11:16:53.504" v="5" actId="47"/>
        <pc:sldMkLst>
          <pc:docMk/>
          <pc:sldMk cId="2466862264" sldId="1275"/>
        </pc:sldMkLst>
      </pc:sldChg>
      <pc:sldChg chg="del">
        <pc:chgData name="Siva Kumar Kota" userId="8cadb4c2-62b7-4d45-8089-660ce4513362" providerId="ADAL" clId="{20D1598F-9A6D-41FB-A0D9-141488EC26A3}" dt="2022-09-26T11:16:53.504" v="5" actId="47"/>
        <pc:sldMkLst>
          <pc:docMk/>
          <pc:sldMk cId="1786032225" sldId="1276"/>
        </pc:sldMkLst>
      </pc:sldChg>
      <pc:sldChg chg="del">
        <pc:chgData name="Siva Kumar Kota" userId="8cadb4c2-62b7-4d45-8089-660ce4513362" providerId="ADAL" clId="{20D1598F-9A6D-41FB-A0D9-141488EC26A3}" dt="2022-09-26T11:16:53.504" v="5" actId="47"/>
        <pc:sldMkLst>
          <pc:docMk/>
          <pc:sldMk cId="3694297030" sldId="1279"/>
        </pc:sldMkLst>
      </pc:sldChg>
      <pc:sldChg chg="del">
        <pc:chgData name="Siva Kumar Kota" userId="8cadb4c2-62b7-4d45-8089-660ce4513362" providerId="ADAL" clId="{20D1598F-9A6D-41FB-A0D9-141488EC26A3}" dt="2022-09-26T11:16:53.504" v="5" actId="47"/>
        <pc:sldMkLst>
          <pc:docMk/>
          <pc:sldMk cId="2552611426" sldId="1281"/>
        </pc:sldMkLst>
      </pc:sldChg>
      <pc:sldChg chg="del">
        <pc:chgData name="Siva Kumar Kota" userId="8cadb4c2-62b7-4d45-8089-660ce4513362" providerId="ADAL" clId="{20D1598F-9A6D-41FB-A0D9-141488EC26A3}" dt="2022-09-26T11:16:53.504" v="5" actId="47"/>
        <pc:sldMkLst>
          <pc:docMk/>
          <pc:sldMk cId="3268059670" sldId="1282"/>
        </pc:sldMkLst>
      </pc:sldChg>
      <pc:sldChg chg="del">
        <pc:chgData name="Siva Kumar Kota" userId="8cadb4c2-62b7-4d45-8089-660ce4513362" providerId="ADAL" clId="{20D1598F-9A6D-41FB-A0D9-141488EC26A3}" dt="2022-09-26T11:16:53.504" v="5" actId="47"/>
        <pc:sldMkLst>
          <pc:docMk/>
          <pc:sldMk cId="3301671022" sldId="1284"/>
        </pc:sldMkLst>
      </pc:sldChg>
      <pc:sldChg chg="del">
        <pc:chgData name="Siva Kumar Kota" userId="8cadb4c2-62b7-4d45-8089-660ce4513362" providerId="ADAL" clId="{20D1598F-9A6D-41FB-A0D9-141488EC26A3}" dt="2022-09-26T11:16:53.504" v="5" actId="47"/>
        <pc:sldMkLst>
          <pc:docMk/>
          <pc:sldMk cId="3356727818" sldId="1286"/>
        </pc:sldMkLst>
      </pc:sldChg>
      <pc:sldChg chg="del">
        <pc:chgData name="Siva Kumar Kota" userId="8cadb4c2-62b7-4d45-8089-660ce4513362" providerId="ADAL" clId="{20D1598F-9A6D-41FB-A0D9-141488EC26A3}" dt="2022-09-26T11:16:53.504" v="5" actId="47"/>
        <pc:sldMkLst>
          <pc:docMk/>
          <pc:sldMk cId="2195487489" sldId="1287"/>
        </pc:sldMkLst>
      </pc:sldChg>
      <pc:sldChg chg="del">
        <pc:chgData name="Siva Kumar Kota" userId="8cadb4c2-62b7-4d45-8089-660ce4513362" providerId="ADAL" clId="{20D1598F-9A6D-41FB-A0D9-141488EC26A3}" dt="2022-09-26T11:16:53.504" v="5" actId="47"/>
        <pc:sldMkLst>
          <pc:docMk/>
          <pc:sldMk cId="4148917002" sldId="1288"/>
        </pc:sldMkLst>
      </pc:sldChg>
      <pc:sldChg chg="del">
        <pc:chgData name="Siva Kumar Kota" userId="8cadb4c2-62b7-4d45-8089-660ce4513362" providerId="ADAL" clId="{20D1598F-9A6D-41FB-A0D9-141488EC26A3}" dt="2022-09-26T11:16:53.504" v="5" actId="47"/>
        <pc:sldMkLst>
          <pc:docMk/>
          <pc:sldMk cId="3242368432" sldId="1289"/>
        </pc:sldMkLst>
      </pc:sldChg>
      <pc:sldChg chg="del">
        <pc:chgData name="Siva Kumar Kota" userId="8cadb4c2-62b7-4d45-8089-660ce4513362" providerId="ADAL" clId="{20D1598F-9A6D-41FB-A0D9-141488EC26A3}" dt="2022-09-26T11:16:53.504" v="5" actId="47"/>
        <pc:sldMkLst>
          <pc:docMk/>
          <pc:sldMk cId="2442086905" sldId="1290"/>
        </pc:sldMkLst>
      </pc:sldChg>
      <pc:sldChg chg="del">
        <pc:chgData name="Siva Kumar Kota" userId="8cadb4c2-62b7-4d45-8089-660ce4513362" providerId="ADAL" clId="{20D1598F-9A6D-41FB-A0D9-141488EC26A3}" dt="2022-09-26T11:16:53.504" v="5" actId="47"/>
        <pc:sldMkLst>
          <pc:docMk/>
          <pc:sldMk cId="1176766538" sldId="1305"/>
        </pc:sldMkLst>
      </pc:sldChg>
      <pc:sldChg chg="del">
        <pc:chgData name="Siva Kumar Kota" userId="8cadb4c2-62b7-4d45-8089-660ce4513362" providerId="ADAL" clId="{20D1598F-9A6D-41FB-A0D9-141488EC26A3}" dt="2022-09-26T11:16:53.504" v="5" actId="47"/>
        <pc:sldMkLst>
          <pc:docMk/>
          <pc:sldMk cId="1760739143" sldId="1306"/>
        </pc:sldMkLst>
      </pc:sldChg>
      <pc:sldChg chg="del">
        <pc:chgData name="Siva Kumar Kota" userId="8cadb4c2-62b7-4d45-8089-660ce4513362" providerId="ADAL" clId="{20D1598F-9A6D-41FB-A0D9-141488EC26A3}" dt="2022-09-26T11:16:53.504" v="5" actId="47"/>
        <pc:sldMkLst>
          <pc:docMk/>
          <pc:sldMk cId="3448774931" sldId="1308"/>
        </pc:sldMkLst>
      </pc:sldChg>
      <pc:sldChg chg="del">
        <pc:chgData name="Siva Kumar Kota" userId="8cadb4c2-62b7-4d45-8089-660ce4513362" providerId="ADAL" clId="{20D1598F-9A6D-41FB-A0D9-141488EC26A3}" dt="2022-09-26T11:16:53.504" v="5" actId="47"/>
        <pc:sldMkLst>
          <pc:docMk/>
          <pc:sldMk cId="2587164506" sldId="130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8C6143E-72DE-C64E-AA28-B11B546C5841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EF523E4-4CC0-774E-8D05-B6CD3A47FB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70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653482B-16E0-7C40-A881-7D06FE5FB1C0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34B84C-303E-8C40-9CA1-747CCD3B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477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6E6C07-D41A-4B34-82DF-9CA5B967A2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9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210 m3/hr – LSR</a:t>
            </a:r>
          </a:p>
          <a:p>
            <a:r>
              <a:rPr lang="en-SG" dirty="0"/>
              <a:t>190 M3/HR - HFW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4B84C-303E-8C40-9CA1-747CCD3BA9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50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210 m3/hr – LSR</a:t>
            </a:r>
          </a:p>
          <a:p>
            <a:r>
              <a:rPr lang="en-SG" dirty="0"/>
              <a:t>190 M3/HR - HFW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4B84C-303E-8C40-9CA1-747CCD3BA9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12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210 m3/hr – LSR</a:t>
            </a:r>
          </a:p>
          <a:p>
            <a:r>
              <a:rPr lang="en-SG" dirty="0"/>
              <a:t>190 M3/HR - HFW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4B84C-303E-8C40-9CA1-747CCD3BA9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93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210 m3/hr – LSR</a:t>
            </a:r>
          </a:p>
          <a:p>
            <a:r>
              <a:rPr lang="en-SG" dirty="0"/>
              <a:t>190 M3/HR - HFW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4B84C-303E-8C40-9CA1-747CCD3BA9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8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210 m3/hr – LSR</a:t>
            </a:r>
          </a:p>
          <a:p>
            <a:r>
              <a:rPr lang="en-SG" dirty="0"/>
              <a:t>190 M3/HR - HFW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4B84C-303E-8C40-9CA1-747CCD3BA9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0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FB179D6-22EB-4844-9B5B-DF34F9A819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7611" y="1782447"/>
            <a:ext cx="4735297" cy="130761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9961472" y="1"/>
            <a:ext cx="2230529" cy="16203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912006" y="487453"/>
            <a:ext cx="2702681" cy="11328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073AB02-72BC-6472-186E-00B20D409D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3"/>
          <a:stretch/>
        </p:blipFill>
        <p:spPr bwMode="auto">
          <a:xfrm>
            <a:off x="4343400" y="1933336"/>
            <a:ext cx="1850571" cy="1005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280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104A0-79B2-4904-8386-0CBA6D2B4DFF}"/>
              </a:ext>
            </a:extLst>
          </p:cNvPr>
          <p:cNvSpPr txBox="1"/>
          <p:nvPr userDrawn="1"/>
        </p:nvSpPr>
        <p:spPr>
          <a:xfrm>
            <a:off x="4188229" y="6356887"/>
            <a:ext cx="3815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Helvetica Neue Light"/>
                <a:cs typeface="Helvetica Neue Light"/>
              </a:rPr>
              <a:t>Gradiant Corporation –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3918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2D3F8-2F50-411F-A015-44CD5295A7EE}"/>
              </a:ext>
            </a:extLst>
          </p:cNvPr>
          <p:cNvSpPr txBox="1"/>
          <p:nvPr userDrawn="1"/>
        </p:nvSpPr>
        <p:spPr>
          <a:xfrm>
            <a:off x="4188229" y="6356887"/>
            <a:ext cx="3815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Helvetica Neue Light"/>
                <a:cs typeface="Helvetica Neue Light"/>
              </a:rPr>
              <a:t>Gradiant Corporation –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78057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Line title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5" y="1737360"/>
            <a:ext cx="10972800" cy="443960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6455" y="6610889"/>
            <a:ext cx="1227799" cy="267900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405066" y="6594263"/>
            <a:ext cx="667597" cy="2679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2E66B0-3717-415C-B995-3D76CC13C15E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20" name="Title 13"/>
          <p:cNvSpPr>
            <a:spLocks noGrp="1"/>
          </p:cNvSpPr>
          <p:nvPr>
            <p:ph type="title" hasCustomPrompt="1"/>
          </p:nvPr>
        </p:nvSpPr>
        <p:spPr>
          <a:xfrm>
            <a:off x="613955" y="316913"/>
            <a:ext cx="9515064" cy="730792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>
              <a:defRPr sz="2400" b="0" cap="all" normalizeH="0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single line title style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12933"/>
            <a:ext cx="10129019" cy="133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1"/>
            <a:ext cx="12192000" cy="88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5915" y="6568215"/>
            <a:ext cx="1339456" cy="241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5520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uble Line title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613956" y="689801"/>
            <a:ext cx="4694761" cy="418203"/>
          </a:xfrm>
          <a:noFill/>
        </p:spPr>
        <p:txBody>
          <a:bodyPr wrap="none" anchor="ctr" anchorCtr="0">
            <a:noAutofit/>
          </a:bodyPr>
          <a:lstStyle>
            <a:lvl1pPr marL="0" indent="0">
              <a:buNone/>
              <a:defRPr sz="2400" cap="all" baseline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613956" y="278934"/>
            <a:ext cx="8995211" cy="418203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>
              <a:defRPr sz="2400" cap="all" normalizeH="0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Double line title style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13955" y="1720736"/>
            <a:ext cx="10972800" cy="4456227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212933"/>
            <a:ext cx="10129019" cy="133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6455" y="6610889"/>
            <a:ext cx="1227799" cy="267900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405066" y="6594263"/>
            <a:ext cx="667597" cy="2679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2E66B0-3717-415C-B995-3D76CC13C15E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12192000" cy="88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5915" y="6551591"/>
            <a:ext cx="1339456" cy="241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3440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2001447"/>
              </p:ext>
            </p:ext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bg2"/>
          </a:solidFill>
          <a:ln w="63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latin typeface="Arial"/>
              <a:ea typeface="ＭＳ Ｐゴシック"/>
              <a:cs typeface="Arial"/>
              <a:sym typeface="Arial"/>
            </a:endParaRP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1828800"/>
            <a:ext cx="12192001" cy="5036259"/>
          </a:xfrm>
          <a:prstGeom prst="rect">
            <a:avLst/>
          </a:prstGeom>
        </p:spPr>
        <p:txBody>
          <a:bodyPr vert="horz" lIns="63057" tIns="31529" rIns="63057" bIns="31529" anchor="b" anchorCtr="1"/>
          <a:lstStyle>
            <a:lvl1pPr marL="0" indent="0">
              <a:buNone/>
              <a:defRPr sz="1867" baseline="0">
                <a:latin typeface="Arial"/>
                <a:cs typeface="Arial"/>
              </a:defRPr>
            </a:lvl1pPr>
          </a:lstStyle>
          <a:p>
            <a:r>
              <a:rPr lang="de-DE" dirty="0"/>
              <a:t>Click Icon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drag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send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back (</a:t>
            </a:r>
            <a:r>
              <a:rPr lang="de-DE" dirty="0" err="1"/>
              <a:t>arrange</a:t>
            </a:r>
            <a:r>
              <a:rPr lang="de-DE" dirty="0"/>
              <a:t>&gt; send </a:t>
            </a:r>
            <a:r>
              <a:rPr lang="de-DE" dirty="0" err="1"/>
              <a:t>to</a:t>
            </a:r>
            <a:r>
              <a:rPr lang="de-DE" dirty="0"/>
              <a:t> back)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19403" y="1949962"/>
            <a:ext cx="10698420" cy="459345"/>
          </a:xfrm>
          <a:prstGeom prst="rect">
            <a:avLst/>
          </a:prstGeom>
        </p:spPr>
        <p:txBody>
          <a:bodyPr lIns="0" tIns="31529" rIns="63057" bIns="31529"/>
          <a:lstStyle>
            <a:lvl1pPr algn="l">
              <a:defRPr sz="320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19403" y="2409305"/>
            <a:ext cx="8245909" cy="472616"/>
          </a:xfrm>
          <a:prstGeom prst="rect">
            <a:avLst/>
          </a:prstGeom>
        </p:spPr>
        <p:txBody>
          <a:bodyPr vert="horz" lIns="0" tIns="31529" rIns="63057" bIns="31529"/>
          <a:lstStyle>
            <a:lvl1pPr marL="0" indent="0">
              <a:buNone/>
              <a:defRPr sz="2400" baseline="0">
                <a:solidFill>
                  <a:schemeClr val="tx2"/>
                </a:solidFill>
                <a:latin typeface="Arial"/>
                <a:cs typeface="Arial"/>
              </a:defRPr>
            </a:lvl1pPr>
            <a:lvl2pPr marL="609535" indent="0">
              <a:buNone/>
              <a:defRPr sz="2400">
                <a:solidFill>
                  <a:srgbClr val="007AA1"/>
                </a:solidFill>
                <a:latin typeface="Arial"/>
                <a:cs typeface="Arial"/>
              </a:defRPr>
            </a:lvl2pPr>
            <a:lvl3pPr marL="1219072" indent="0">
              <a:buNone/>
              <a:defRPr sz="2400">
                <a:solidFill>
                  <a:srgbClr val="007AA1"/>
                </a:solidFill>
                <a:latin typeface="Arial"/>
                <a:cs typeface="Arial"/>
              </a:defRPr>
            </a:lvl3pPr>
            <a:lvl4pPr marL="1828608" indent="0">
              <a:buNone/>
              <a:defRPr sz="2400">
                <a:solidFill>
                  <a:srgbClr val="007AA1"/>
                </a:solidFill>
                <a:latin typeface="Arial"/>
                <a:cs typeface="Arial"/>
              </a:defRPr>
            </a:lvl4pPr>
            <a:lvl5pPr marL="2438144" indent="0">
              <a:buNone/>
              <a:defRPr sz="2400">
                <a:solidFill>
                  <a:srgbClr val="007AA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1602" y="2957611"/>
            <a:ext cx="4126740" cy="528003"/>
          </a:xfrm>
          <a:prstGeom prst="rect">
            <a:avLst/>
          </a:prstGeom>
        </p:spPr>
        <p:txBody>
          <a:bodyPr lIns="0" tIns="31529" rIns="63057" bIns="31529"/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60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 I Author</a:t>
            </a:r>
          </a:p>
        </p:txBody>
      </p:sp>
    </p:spTree>
    <p:extLst>
      <p:ext uri="{BB962C8B-B14F-4D97-AF65-F5344CB8AC3E}">
        <p14:creationId xmlns:p14="http://schemas.microsoft.com/office/powerpoint/2010/main" val="1840736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99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5C8E-A10F-4F25-A76C-0A1AA5B1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0F604A-6A44-42F3-8373-663978E36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/>
          <a:lstStyle/>
          <a:p>
            <a:fld id="{C22C1290-EE7B-D449-A6BE-946E273537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57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52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91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5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28906-3016-4D9A-8ECB-6807ABF8D6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  <a:p>
            <a:fld id="{2FD824EB-FD9A-456A-ADCA-8E4DF56EFC79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0BAD0-07CA-48C2-8ACE-C9CF9674D021}"/>
              </a:ext>
            </a:extLst>
          </p:cNvPr>
          <p:cNvSpPr txBox="1"/>
          <p:nvPr userDrawn="1"/>
        </p:nvSpPr>
        <p:spPr>
          <a:xfrm>
            <a:off x="4188229" y="6648987"/>
            <a:ext cx="3815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Helvetica Neue Light"/>
                <a:cs typeface="Helvetica Neue Light"/>
              </a:rPr>
              <a:t>Gradiant Corporation –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27033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93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76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500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50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91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252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5614"/>
            <a:ext cx="10972800" cy="78105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441452"/>
            <a:ext cx="5384800" cy="4900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441453"/>
            <a:ext cx="5384800" cy="237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67163"/>
            <a:ext cx="5384800" cy="237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B5DC9-837B-114F-A9EE-71F106BC25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90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387" y="351684"/>
            <a:ext cx="9093211" cy="63494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3600" b="1" i="0" baseline="0">
                <a:solidFill>
                  <a:srgbClr val="24A9E1">
                    <a:alpha val="75000"/>
                  </a:srgbClr>
                </a:solidFill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BEEB710C-1981-4C74-ABAF-17B9852A0F9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0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4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18490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3476D-05B9-496D-A3A7-14EA315DA95D}"/>
              </a:ext>
            </a:extLst>
          </p:cNvPr>
          <p:cNvSpPr txBox="1"/>
          <p:nvPr userDrawn="1"/>
        </p:nvSpPr>
        <p:spPr>
          <a:xfrm>
            <a:off x="4188229" y="6642637"/>
            <a:ext cx="3815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Helvetica Neue Light"/>
                <a:cs typeface="Helvetica Neue Light"/>
              </a:rPr>
              <a:t>Gradiant Corporation –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0242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167CD-90B3-4E84-A936-2A393686FEBD}"/>
              </a:ext>
            </a:extLst>
          </p:cNvPr>
          <p:cNvSpPr txBox="1"/>
          <p:nvPr userDrawn="1"/>
        </p:nvSpPr>
        <p:spPr>
          <a:xfrm>
            <a:off x="4188229" y="6642637"/>
            <a:ext cx="3815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Helvetica Neue Light"/>
                <a:cs typeface="Helvetica Neue Light"/>
              </a:rPr>
              <a:t>Gradiant Corporation –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42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F3C1A-1151-462E-A5F9-87179D256CD1}"/>
              </a:ext>
            </a:extLst>
          </p:cNvPr>
          <p:cNvSpPr txBox="1"/>
          <p:nvPr userDrawn="1"/>
        </p:nvSpPr>
        <p:spPr>
          <a:xfrm>
            <a:off x="4188229" y="6642637"/>
            <a:ext cx="3815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Helvetica Neue Light"/>
                <a:cs typeface="Helvetica Neue Light"/>
              </a:rPr>
              <a:t>Gradiant Corporation –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749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BEDDF-D7C0-4416-93E8-1D0321BB0DFF}"/>
              </a:ext>
            </a:extLst>
          </p:cNvPr>
          <p:cNvSpPr txBox="1"/>
          <p:nvPr userDrawn="1"/>
        </p:nvSpPr>
        <p:spPr>
          <a:xfrm>
            <a:off x="4188229" y="6642637"/>
            <a:ext cx="3815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Helvetica Neue Light"/>
                <a:cs typeface="Helvetica Neue Light"/>
              </a:rPr>
              <a:t>Gradiant Corporation –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54189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3F097-3B69-4F19-B4F2-9C16A68F7E8E}"/>
              </a:ext>
            </a:extLst>
          </p:cNvPr>
          <p:cNvSpPr txBox="1"/>
          <p:nvPr userDrawn="1"/>
        </p:nvSpPr>
        <p:spPr>
          <a:xfrm>
            <a:off x="4188229" y="6642637"/>
            <a:ext cx="3815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Helvetica Neue Light"/>
                <a:cs typeface="Helvetica Neue Light"/>
              </a:rPr>
              <a:t>Gradiant Corporation –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9709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9BA9B-C437-4AC2-87BF-DD6C1692F598}"/>
              </a:ext>
            </a:extLst>
          </p:cNvPr>
          <p:cNvSpPr txBox="1"/>
          <p:nvPr userDrawn="1"/>
        </p:nvSpPr>
        <p:spPr>
          <a:xfrm>
            <a:off x="4188229" y="6356887"/>
            <a:ext cx="3815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Helvetica Neue Light"/>
                <a:cs typeface="Helvetica Neue Light"/>
              </a:rPr>
              <a:t>Gradiant Corporation –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69555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2903" y="279151"/>
            <a:ext cx="96294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2902" y="1600201"/>
            <a:ext cx="962949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-302824" y="5713164"/>
            <a:ext cx="12192000" cy="234950"/>
          </a:xfrm>
          <a:prstGeom prst="rect">
            <a:avLst/>
          </a:prstGeom>
          <a:solidFill>
            <a:srgbClr val="0066CC">
              <a:alpha val="0"/>
            </a:srgbClr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sz="1600" b="0" i="0" dirty="0">
              <a:solidFill>
                <a:schemeClr val="bg1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088768" y="6207206"/>
            <a:ext cx="2493631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0" i="0">
                <a:solidFill>
                  <a:schemeClr val="bg1">
                    <a:lumMod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endParaRPr lang="en-US" dirty="0"/>
          </a:p>
          <a:p>
            <a:fld id="{2FD824EB-FD9A-456A-ADCA-8E4DF56EFC79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1E1CB6B-FB87-B7C9-2EA0-9DAC9F0E6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5"/>
          <a:stretch/>
        </p:blipFill>
        <p:spPr bwMode="auto">
          <a:xfrm>
            <a:off x="174171" y="198109"/>
            <a:ext cx="1872343" cy="1005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362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8" r:id="rId12"/>
    <p:sldLayoutId id="2147483679" r:id="rId13"/>
    <p:sldLayoutId id="2147483680" r:id="rId14"/>
  </p:sldLayoutIdLst>
  <p:hf hdr="0" ftr="0" dt="0"/>
  <p:txStyles>
    <p:titleStyle>
      <a:lvl1pPr algn="r" defTabSz="457200" rtl="0" eaLnBrk="1" latinLnBrk="0" hangingPunct="1">
        <a:spcBef>
          <a:spcPct val="0"/>
        </a:spcBef>
        <a:buNone/>
        <a:defRPr sz="3200" b="0" i="0" kern="1200">
          <a:solidFill>
            <a:srgbClr val="009999"/>
          </a:solidFill>
          <a:latin typeface="Helvetica Neue Thin"/>
          <a:ea typeface="+mj-ea"/>
          <a:cs typeface="Helvetica Neue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05293B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05293B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/>
        <a:buChar char="o"/>
        <a:defRPr sz="1800" b="0" i="0" kern="1200">
          <a:solidFill>
            <a:srgbClr val="05293B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05293B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05293B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11034"/>
            <a:ext cx="903794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-1" y="6634190"/>
            <a:ext cx="12329407" cy="23495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sz="1600" b="0" i="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82044" y="6572518"/>
            <a:ext cx="13003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i="0" dirty="0">
                <a:solidFill>
                  <a:srgbClr val="10818A"/>
                </a:solidFill>
                <a:latin typeface="Helvetica Neue Light"/>
                <a:ea typeface="+mn-ea"/>
                <a:cs typeface="Helvetica Neue Light"/>
              </a:rPr>
              <a:t>CONFIDENTIAL  </a:t>
            </a:r>
            <a:fld id="{6A79C33D-A634-4312-95A8-7CD20ADB8EA1}" type="slidenum">
              <a:rPr lang="en-US" sz="1000" b="0" i="0" smtClean="0">
                <a:solidFill>
                  <a:srgbClr val="10818A"/>
                </a:solidFill>
                <a:latin typeface="Helvetica Neue Light"/>
                <a:ea typeface="+mn-ea"/>
                <a:cs typeface="Helvetica Neue Light"/>
              </a:rPr>
              <a:t>‹#›</a:t>
            </a:fld>
            <a:endParaRPr lang="en-US" sz="1000" b="0" i="0" dirty="0">
              <a:solidFill>
                <a:srgbClr val="10818A"/>
              </a:solidFill>
              <a:latin typeface="Helvetica Neue Light"/>
              <a:ea typeface="+mn-ea"/>
              <a:cs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F332D5-77EE-491C-A057-CE2ED871EC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9342" y="173814"/>
            <a:ext cx="1067117" cy="10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3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7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rgbClr val="009999"/>
          </a:solidFill>
          <a:latin typeface="Helvetica Neue Thin"/>
          <a:ea typeface="+mj-ea"/>
          <a:cs typeface="Helvetica Neue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05293B"/>
          </a:solidFill>
          <a:latin typeface="Helvetica Neue Thin"/>
          <a:ea typeface="+mn-ea"/>
          <a:cs typeface="Helvetica Neue Thi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05293B"/>
          </a:solidFill>
          <a:latin typeface="Helvetica Neue Thin"/>
          <a:ea typeface="+mn-ea"/>
          <a:cs typeface="Helvetica Neue Thin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/>
        <a:buChar char="o"/>
        <a:defRPr sz="2000" b="0" i="0" kern="1200">
          <a:solidFill>
            <a:srgbClr val="05293B"/>
          </a:solidFill>
          <a:latin typeface="Helvetica Neue Thin"/>
          <a:ea typeface="+mn-ea"/>
          <a:cs typeface="Helvetica Neue Thi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05293B"/>
          </a:solidFill>
          <a:latin typeface="Helvetica Neue Thin"/>
          <a:ea typeface="+mn-ea"/>
          <a:cs typeface="Helvetica Neue Thi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05293B"/>
          </a:solidFill>
          <a:latin typeface="Helvetica Neue Thin"/>
          <a:ea typeface="+mn-ea"/>
          <a:cs typeface="Helvetica Neue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"/>
              <a:ea typeface="ＭＳ Ｐゴシック"/>
              <a:cs typeface="Arial"/>
              <a:sym typeface="Arial"/>
            </a:endParaRPr>
          </a:p>
        </p:txBody>
      </p:sp>
      <p:pic>
        <p:nvPicPr>
          <p:cNvPr id="12" name="Picture 7" descr="C:\Users\mengelhard2\Desktop\titlecropped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312205"/>
            <a:ext cx="12192001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4709" y="1782220"/>
            <a:ext cx="11617291" cy="3932779"/>
          </a:xfrm>
          <a:prstGeom prst="rect">
            <a:avLst/>
          </a:prstGeom>
        </p:spPr>
        <p:txBody>
          <a:bodyPr vert="horz" lIns="0" tIns="42039" rIns="84076" bIns="42039"/>
          <a:lstStyle/>
          <a:p>
            <a:pPr defTabSz="609535" fontAlgn="base">
              <a:spcBef>
                <a:spcPct val="20000"/>
              </a:spcBef>
              <a:spcAft>
                <a:spcPct val="0"/>
              </a:spcAft>
            </a:pPr>
            <a:r>
              <a:rPr lang="en-SG" sz="2600" dirty="0">
                <a:solidFill>
                  <a:schemeClr val="tx2"/>
                </a:solidFill>
                <a:latin typeface="Arial"/>
                <a:ea typeface="MS PGothic" pitchFamily="34" charset="-128"/>
                <a:cs typeface="Arial"/>
              </a:rPr>
              <a:t>HFW and LSR WW - Mixed Influent feasibility study</a:t>
            </a:r>
          </a:p>
          <a:p>
            <a:pPr defTabSz="609535" fontAlgn="base">
              <a:spcBef>
                <a:spcPct val="20000"/>
              </a:spcBef>
              <a:spcAft>
                <a:spcPct val="0"/>
              </a:spcAft>
            </a:pPr>
            <a:endParaRPr lang="en-SG" sz="2600" dirty="0">
              <a:solidFill>
                <a:schemeClr val="tx2"/>
              </a:solidFill>
              <a:latin typeface="Arial"/>
              <a:ea typeface="MS PGothic" pitchFamily="34" charset="-128"/>
              <a:cs typeface="Arial"/>
            </a:endParaRPr>
          </a:p>
          <a:p>
            <a:pPr defTabSz="609535" fontAlgn="base"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ea typeface="MS PGothic" pitchFamily="34" charset="-128"/>
                <a:cs typeface="Arial"/>
              </a:rPr>
              <a:t> </a:t>
            </a:r>
          </a:p>
          <a:p>
            <a:pPr defTabSz="609535" fontAlgn="base">
              <a:spcBef>
                <a:spcPct val="20000"/>
              </a:spcBef>
              <a:spcAft>
                <a:spcPct val="0"/>
              </a:spcAft>
            </a:pPr>
            <a:endParaRPr lang="en-US" sz="2400" dirty="0">
              <a:solidFill>
                <a:schemeClr val="tx2"/>
              </a:solidFill>
              <a:ea typeface="MS PGothic" pitchFamily="34" charset="-128"/>
              <a:cs typeface="Arial"/>
            </a:endParaRPr>
          </a:p>
          <a:p>
            <a:pPr defTabSz="609535" fontAlgn="base"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2"/>
                </a:solidFill>
                <a:ea typeface="MS PGothic" pitchFamily="34" charset="-128"/>
                <a:cs typeface="Arial"/>
              </a:rPr>
              <a:t>Sept 2022</a:t>
            </a:r>
          </a:p>
          <a:p>
            <a:pPr defTabSz="609535" fontAlgn="base">
              <a:spcBef>
                <a:spcPct val="20000"/>
              </a:spcBef>
              <a:spcAft>
                <a:spcPct val="0"/>
              </a:spcAft>
            </a:pPr>
            <a:endParaRPr lang="en-US" sz="2200" dirty="0">
              <a:solidFill>
                <a:schemeClr val="tx2"/>
              </a:solidFill>
              <a:ea typeface="MS PGothic" pitchFamily="34" charset="-128"/>
              <a:cs typeface="Arial"/>
            </a:endParaRPr>
          </a:p>
          <a:p>
            <a:pPr defTabSz="609535" fontAlgn="base">
              <a:spcBef>
                <a:spcPct val="20000"/>
              </a:spcBef>
              <a:spcAft>
                <a:spcPct val="0"/>
              </a:spcAft>
            </a:pPr>
            <a:endParaRPr lang="en-US" sz="2667" dirty="0">
              <a:solidFill>
                <a:schemeClr val="tx2"/>
              </a:solidFill>
              <a:ea typeface="MS PGothic" pitchFamily="34" charset="-128"/>
              <a:cs typeface="Arial"/>
            </a:endParaRPr>
          </a:p>
          <a:p>
            <a:pPr defTabSz="609535" fontAlgn="base">
              <a:spcBef>
                <a:spcPct val="20000"/>
              </a:spcBef>
              <a:spcAft>
                <a:spcPct val="0"/>
              </a:spcAft>
            </a:pPr>
            <a:endParaRPr lang="en-US" sz="2400" dirty="0">
              <a:solidFill>
                <a:schemeClr val="tx2"/>
              </a:solidFill>
              <a:ea typeface="MS PGothic" pitchFamily="34" charset="-128"/>
              <a:cs typeface="Arial"/>
            </a:endParaRPr>
          </a:p>
          <a:p>
            <a:pPr defTabSz="609535" fontAlgn="base">
              <a:spcBef>
                <a:spcPct val="20000"/>
              </a:spcBef>
              <a:spcAft>
                <a:spcPct val="0"/>
              </a:spcAft>
            </a:pPr>
            <a:endParaRPr lang="en-US" sz="2400" dirty="0">
              <a:solidFill>
                <a:schemeClr val="tx2"/>
              </a:solidFill>
              <a:latin typeface="Arial"/>
              <a:ea typeface="MS PGothic" pitchFamily="34" charset="-128"/>
              <a:cs typeface="Arial"/>
            </a:endParaRPr>
          </a:p>
          <a:p>
            <a:pPr defTabSz="609535" fontAlgn="base">
              <a:spcBef>
                <a:spcPct val="20000"/>
              </a:spcBef>
              <a:spcAft>
                <a:spcPct val="0"/>
              </a:spcAft>
            </a:pPr>
            <a:endParaRPr lang="en-US" sz="2400" dirty="0">
              <a:solidFill>
                <a:schemeClr val="tx2"/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13" name="Untertitel 5">
            <a:extLst>
              <a:ext uri="{FF2B5EF4-FFF2-40B4-BE49-F238E27FC236}">
                <a16:creationId xmlns:a16="http://schemas.microsoft.com/office/drawing/2014/main" id="{10E7505B-E4FC-428F-BCB2-5FC07D9C161C}"/>
              </a:ext>
            </a:extLst>
          </p:cNvPr>
          <p:cNvSpPr txBox="1">
            <a:spLocks/>
          </p:cNvSpPr>
          <p:nvPr/>
        </p:nvSpPr>
        <p:spPr>
          <a:xfrm>
            <a:off x="3957798" y="2700950"/>
            <a:ext cx="4126741" cy="562104"/>
          </a:xfrm>
          <a:prstGeom prst="rect">
            <a:avLst/>
          </a:prstGeom>
        </p:spPr>
        <p:txBody>
          <a:bodyPr vert="horz" lIns="0" tIns="31529" rIns="63057" bIns="31529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09535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2pPr>
            <a:lvl3pPr marL="1219072" indent="0" algn="ctr" defTabSz="457200" rtl="0" eaLnBrk="1" latinLnBrk="0" hangingPunct="1">
              <a:spcBef>
                <a:spcPct val="20000"/>
              </a:spcBef>
              <a:buFont typeface="Courier New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3pPr>
            <a:lvl4pPr marL="1828608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4pPr>
            <a:lvl5pPr marL="2438144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5pPr>
            <a:lvl6pPr marL="304768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217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752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287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9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5B83D7-0E4B-3410-9CDD-5A277B6BB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047" y="1247775"/>
            <a:ext cx="5273728" cy="54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F0D133-F714-D00F-DEF6-1B9BFF6E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Case 4: </a:t>
            </a:r>
            <a:r>
              <a:rPr lang="en-SG" dirty="0" err="1"/>
              <a:t>ROi</a:t>
            </a:r>
            <a:r>
              <a:rPr lang="en-SG" dirty="0"/>
              <a:t> Projections - Mixed Influent</a:t>
            </a:r>
            <a:br>
              <a:rPr lang="en-SG" dirty="0"/>
            </a:br>
            <a:r>
              <a:rPr lang="en-SG" dirty="0"/>
              <a:t>CR100 at 75% Recovery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268EA-5C41-A0E6-57D2-5A7C5B14E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  <a:p>
            <a:fld id="{2FD824EB-FD9A-456A-ADCA-8E4DF56EFC79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86BA4D05-9A76-B807-FAAB-44DD3CE88E04}"/>
              </a:ext>
            </a:extLst>
          </p:cNvPr>
          <p:cNvSpPr/>
          <p:nvPr/>
        </p:nvSpPr>
        <p:spPr>
          <a:xfrm>
            <a:off x="8223650" y="4762027"/>
            <a:ext cx="162236" cy="365125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>
              <a:latin typeface="Helvetica Neue Thin"/>
              <a:cs typeface="Helvetica Neue Thi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500BB0-E934-62C7-F755-7F15A5241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31" y="1247775"/>
            <a:ext cx="445341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9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D133-F714-D00F-DEF6-1B9BFF6E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HFW+LSR Mixed Influent WW chemistry</a:t>
            </a:r>
            <a:br>
              <a:rPr lang="en-SG" dirty="0"/>
            </a:br>
            <a:r>
              <a:rPr lang="en-SG" dirty="0"/>
              <a:t>Case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268EA-5C41-A0E6-57D2-5A7C5B14E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  <a:p>
            <a:fld id="{2FD824EB-FD9A-456A-ADCA-8E4DF56EFC79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6A7DE-4B37-64A5-0C87-2B9933676F66}"/>
              </a:ext>
            </a:extLst>
          </p:cNvPr>
          <p:cNvSpPr txBox="1"/>
          <p:nvPr/>
        </p:nvSpPr>
        <p:spPr>
          <a:xfrm>
            <a:off x="6538452" y="6348017"/>
            <a:ext cx="4926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*Assumed to be neutral Ph. This will be confirmed after collecting few samples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0E5928D1-D1C4-C0E1-68D5-8518A7544E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118776"/>
              </p:ext>
            </p:extLst>
          </p:nvPr>
        </p:nvGraphicFramePr>
        <p:xfrm>
          <a:off x="2750574" y="1741011"/>
          <a:ext cx="7950921" cy="351829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11337">
                  <a:extLst>
                    <a:ext uri="{9D8B030D-6E8A-4147-A177-3AD203B41FA5}">
                      <a16:colId xmlns:a16="http://schemas.microsoft.com/office/drawing/2014/main" val="3000229843"/>
                    </a:ext>
                  </a:extLst>
                </a:gridCol>
                <a:gridCol w="2707673">
                  <a:extLst>
                    <a:ext uri="{9D8B030D-6E8A-4147-A177-3AD203B41FA5}">
                      <a16:colId xmlns:a16="http://schemas.microsoft.com/office/drawing/2014/main" val="1449842211"/>
                    </a:ext>
                  </a:extLst>
                </a:gridCol>
                <a:gridCol w="608080">
                  <a:extLst>
                    <a:ext uri="{9D8B030D-6E8A-4147-A177-3AD203B41FA5}">
                      <a16:colId xmlns:a16="http://schemas.microsoft.com/office/drawing/2014/main" val="505603816"/>
                    </a:ext>
                  </a:extLst>
                </a:gridCol>
                <a:gridCol w="1262051">
                  <a:extLst>
                    <a:ext uri="{9D8B030D-6E8A-4147-A177-3AD203B41FA5}">
                      <a16:colId xmlns:a16="http://schemas.microsoft.com/office/drawing/2014/main" val="2082224450"/>
                    </a:ext>
                  </a:extLst>
                </a:gridCol>
                <a:gridCol w="1124373">
                  <a:extLst>
                    <a:ext uri="{9D8B030D-6E8A-4147-A177-3AD203B41FA5}">
                      <a16:colId xmlns:a16="http://schemas.microsoft.com/office/drawing/2014/main" val="1528595493"/>
                    </a:ext>
                  </a:extLst>
                </a:gridCol>
                <a:gridCol w="1537407">
                  <a:extLst>
                    <a:ext uri="{9D8B030D-6E8A-4147-A177-3AD203B41FA5}">
                      <a16:colId xmlns:a16="http://schemas.microsoft.com/office/drawing/2014/main" val="827799119"/>
                    </a:ext>
                  </a:extLst>
                </a:gridCol>
              </a:tblGrid>
              <a:tr h="409336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S/N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HFW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LSR A2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Combined Wastewater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782367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m3/h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059551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7 - 9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7*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8894411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Sodium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750.00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471.3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895864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Potassium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144095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Magnesium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623997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Calcium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8343958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Nitrate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295516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Carbonate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703240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Bicarbonate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453962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Chloride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250.00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689737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Sulphate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95911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Silica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745121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TDS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428.6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758896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Fluoride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328.6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2750494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542.9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3147630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869421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Phosphate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8873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05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DA7189-8181-1224-984E-667A0CAB1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66" y="1247775"/>
            <a:ext cx="5280992" cy="54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F0D133-F714-D00F-DEF6-1B9BFF6E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Case 5: </a:t>
            </a:r>
            <a:r>
              <a:rPr lang="en-SG" dirty="0" err="1"/>
              <a:t>ROi</a:t>
            </a:r>
            <a:r>
              <a:rPr lang="en-SG" dirty="0"/>
              <a:t> Projections - Mixed Influent</a:t>
            </a:r>
            <a:br>
              <a:rPr lang="en-SG" dirty="0"/>
            </a:br>
            <a:r>
              <a:rPr lang="en-SG" dirty="0"/>
              <a:t>CR100 at 75% Recovery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268EA-5C41-A0E6-57D2-5A7C5B14E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  <a:p>
            <a:fld id="{2FD824EB-FD9A-456A-ADCA-8E4DF56EFC79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12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86BA4D05-9A76-B807-FAAB-44DD3CE88E04}"/>
              </a:ext>
            </a:extLst>
          </p:cNvPr>
          <p:cNvSpPr/>
          <p:nvPr/>
        </p:nvSpPr>
        <p:spPr>
          <a:xfrm>
            <a:off x="8223650" y="4762027"/>
            <a:ext cx="162236" cy="365125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>
              <a:latin typeface="Helvetica Neue Thin"/>
              <a:cs typeface="Helvetica Neue Thi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A18D3D-6D3C-4E09-192F-55893B94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18" y="1334963"/>
            <a:ext cx="426383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5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8E41-875E-651D-4D5B-5865A4CF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Antiscalant projections</a:t>
            </a:r>
            <a:br>
              <a:rPr lang="en-SG" dirty="0"/>
            </a:br>
            <a:r>
              <a:rPr lang="en-SG" dirty="0"/>
              <a:t>Vitec 4000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D39CD6-E394-F853-F284-0FCF4A1FD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84" y="1600200"/>
            <a:ext cx="6305121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8B0B4-C2E3-E444-6FD7-BA89D09EC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  <a:p>
            <a:fld id="{2FD824EB-FD9A-456A-ADCA-8E4DF56EFC79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13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73071E-3F5E-49C2-66C4-8A30ECDA9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426" y="2067718"/>
            <a:ext cx="5050590" cy="3590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DDC131-872E-A797-5417-B6C8D7FB39B4}"/>
              </a:ext>
            </a:extLst>
          </p:cNvPr>
          <p:cNvSpPr txBox="1"/>
          <p:nvPr/>
        </p:nvSpPr>
        <p:spPr>
          <a:xfrm>
            <a:off x="6343650" y="6126163"/>
            <a:ext cx="1832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Maximum recovery -75%</a:t>
            </a:r>
          </a:p>
        </p:txBody>
      </p:sp>
    </p:spTree>
    <p:extLst>
      <p:ext uri="{BB962C8B-B14F-4D97-AF65-F5344CB8AC3E}">
        <p14:creationId xmlns:p14="http://schemas.microsoft.com/office/powerpoint/2010/main" val="2220456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8E41-875E-651D-4D5B-5865A4CF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Antiscalant projections</a:t>
            </a:r>
            <a:br>
              <a:rPr lang="en-SG" dirty="0"/>
            </a:br>
            <a:r>
              <a:rPr lang="en-SG" dirty="0"/>
              <a:t>Gradiant Smart+ chemicals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8B0B4-C2E3-E444-6FD7-BA89D09EC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  <a:p>
            <a:fld id="{2FD824EB-FD9A-456A-ADCA-8E4DF56EFC79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14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01D592-76D8-D24C-EAB8-7F6C62AD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5950"/>
            <a:ext cx="5600700" cy="4434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474103-97D6-07F0-AE83-A71AD02AD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1885950"/>
            <a:ext cx="5905499" cy="4107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A3BFA5-52FB-AD01-13A1-4B80AC3E615D}"/>
              </a:ext>
            </a:extLst>
          </p:cNvPr>
          <p:cNvSpPr txBox="1"/>
          <p:nvPr/>
        </p:nvSpPr>
        <p:spPr>
          <a:xfrm>
            <a:off x="6343650" y="6126163"/>
            <a:ext cx="1832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Maximum recovery -83%</a:t>
            </a:r>
          </a:p>
        </p:txBody>
      </p:sp>
    </p:spTree>
    <p:extLst>
      <p:ext uri="{BB962C8B-B14F-4D97-AF65-F5344CB8AC3E}">
        <p14:creationId xmlns:p14="http://schemas.microsoft.com/office/powerpoint/2010/main" val="1934105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45E73B-1417-3B81-76B1-3AFE29535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365" y="1306499"/>
            <a:ext cx="5275272" cy="54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F0D133-F714-D00F-DEF6-1B9BFF6E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Case 1: </a:t>
            </a:r>
            <a:r>
              <a:rPr lang="en-SG" dirty="0" err="1"/>
              <a:t>ROi</a:t>
            </a:r>
            <a:r>
              <a:rPr lang="en-SG" dirty="0"/>
              <a:t> Projections - Mixed Influent</a:t>
            </a:r>
            <a:br>
              <a:rPr lang="en-SG" dirty="0"/>
            </a:br>
            <a:r>
              <a:rPr lang="en-SG" dirty="0"/>
              <a:t>CR100 and 75% recovery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268EA-5C41-A0E6-57D2-5A7C5B14E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  <a:p>
            <a:fld id="{2FD824EB-FD9A-456A-ADCA-8E4DF56EFC79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15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CDA42386-7FF9-9631-6533-A18C3322F3BC}"/>
              </a:ext>
            </a:extLst>
          </p:cNvPr>
          <p:cNvSpPr/>
          <p:nvPr/>
        </p:nvSpPr>
        <p:spPr>
          <a:xfrm>
            <a:off x="8065294" y="4708185"/>
            <a:ext cx="162236" cy="365125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>
              <a:latin typeface="Helvetica Neue Thin"/>
              <a:cs typeface="Helvetica Neue Thi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6ABBF-CC88-9BE6-3932-2062D89ED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87" y="1190846"/>
            <a:ext cx="4199294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0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F336C58-0187-9EDE-A192-99A2F15D2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202" y="1458000"/>
            <a:ext cx="5289495" cy="54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F0D133-F714-D00F-DEF6-1B9BFF6E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Case 1: </a:t>
            </a:r>
            <a:r>
              <a:rPr lang="en-SG" dirty="0" err="1"/>
              <a:t>ROi</a:t>
            </a:r>
            <a:r>
              <a:rPr lang="en-SG" dirty="0"/>
              <a:t> Projections - Mixed Influent</a:t>
            </a:r>
            <a:br>
              <a:rPr lang="en-SG" dirty="0"/>
            </a:br>
            <a:r>
              <a:rPr lang="en-SG" dirty="0"/>
              <a:t>XC70 and 75% recovery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268EA-5C41-A0E6-57D2-5A7C5B14E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  <a:p>
            <a:fld id="{2FD824EB-FD9A-456A-ADCA-8E4DF56EFC79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16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CDA42386-7FF9-9631-6533-A18C3322F3BC}"/>
              </a:ext>
            </a:extLst>
          </p:cNvPr>
          <p:cNvSpPr/>
          <p:nvPr/>
        </p:nvSpPr>
        <p:spPr>
          <a:xfrm>
            <a:off x="8926532" y="4890748"/>
            <a:ext cx="162236" cy="365125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>
              <a:latin typeface="Helvetica Neue Thin"/>
              <a:cs typeface="Helvetica Neue Thin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394ECCB-D8B8-2791-99A0-A425604C4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97172"/>
            <a:ext cx="4314924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15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5D92-D6D7-73F8-95B3-D734C9B5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B9DF00-ED85-5828-BD7C-3F7F64863E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571291"/>
              </p:ext>
            </p:extLst>
          </p:nvPr>
        </p:nvGraphicFramePr>
        <p:xfrm>
          <a:off x="609601" y="1600200"/>
          <a:ext cx="109727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582">
                  <a:extLst>
                    <a:ext uri="{9D8B030D-6E8A-4147-A177-3AD203B41FA5}">
                      <a16:colId xmlns:a16="http://schemas.microsoft.com/office/drawing/2014/main" val="3239358437"/>
                    </a:ext>
                  </a:extLst>
                </a:gridCol>
                <a:gridCol w="1838528">
                  <a:extLst>
                    <a:ext uri="{9D8B030D-6E8A-4147-A177-3AD203B41FA5}">
                      <a16:colId xmlns:a16="http://schemas.microsoft.com/office/drawing/2014/main" val="2683147233"/>
                    </a:ext>
                  </a:extLst>
                </a:gridCol>
                <a:gridCol w="2001163">
                  <a:extLst>
                    <a:ext uri="{9D8B030D-6E8A-4147-A177-3AD203B41FA5}">
                      <a16:colId xmlns:a16="http://schemas.microsoft.com/office/drawing/2014/main" val="2148996795"/>
                    </a:ext>
                  </a:extLst>
                </a:gridCol>
                <a:gridCol w="2123364">
                  <a:extLst>
                    <a:ext uri="{9D8B030D-6E8A-4147-A177-3AD203B41FA5}">
                      <a16:colId xmlns:a16="http://schemas.microsoft.com/office/drawing/2014/main" val="2576541313"/>
                    </a:ext>
                  </a:extLst>
                </a:gridCol>
                <a:gridCol w="1556426">
                  <a:extLst>
                    <a:ext uri="{9D8B030D-6E8A-4147-A177-3AD203B41FA5}">
                      <a16:colId xmlns:a16="http://schemas.microsoft.com/office/drawing/2014/main" val="428001919"/>
                    </a:ext>
                  </a:extLst>
                </a:gridCol>
                <a:gridCol w="1747736">
                  <a:extLst>
                    <a:ext uri="{9D8B030D-6E8A-4147-A177-3AD203B41FA5}">
                      <a16:colId xmlns:a16="http://schemas.microsoft.com/office/drawing/2014/main" val="4284017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HFW Flow, m3/hr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LSR Flow, m3/hr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HFW, Fluoride 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Mixed stream Fluoride, 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Permeate Fluoride, 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ROi</a:t>
                      </a:r>
                      <a:r>
                        <a:rPr lang="en-SG" dirty="0"/>
                        <a:t> Recovery,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1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687.5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75%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75%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3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352.5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79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48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328.6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3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highlight>
                            <a:srgbClr val="FFFF00"/>
                          </a:highlight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highlight>
                            <a:srgbClr val="FFFF00"/>
                          </a:highlight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highlight>
                            <a:srgbClr val="FFFF00"/>
                          </a:highlight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highlight>
                            <a:srgbClr val="FFFF00"/>
                          </a:highlight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highlight>
                            <a:srgbClr val="FFFF00"/>
                          </a:highlight>
                        </a:rPr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highlight>
                            <a:srgbClr val="FFFF00"/>
                          </a:highlight>
                        </a:rPr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43756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E79FC-7E39-8722-7150-7372DE0658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  <a:p>
            <a:fld id="{2FD824EB-FD9A-456A-ADCA-8E4DF56EFC79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17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972FC-231D-1842-913B-379BA1A53CB7}"/>
              </a:ext>
            </a:extLst>
          </p:cNvPr>
          <p:cNvSpPr txBox="1"/>
          <p:nvPr/>
        </p:nvSpPr>
        <p:spPr>
          <a:xfrm>
            <a:off x="1297173" y="4947345"/>
            <a:ext cx="2806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Highlighted data for the SW membranes</a:t>
            </a:r>
          </a:p>
        </p:txBody>
      </p:sp>
    </p:spTree>
    <p:extLst>
      <p:ext uri="{BB962C8B-B14F-4D97-AF65-F5344CB8AC3E}">
        <p14:creationId xmlns:p14="http://schemas.microsoft.com/office/powerpoint/2010/main" val="32228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CE01-2210-7B92-2658-A59A04B6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1B8B-B605-A201-7DBD-4D2E7E0D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Discussion on the various simulations</a:t>
            </a:r>
          </a:p>
          <a:p>
            <a:pPr lvl="1"/>
            <a:r>
              <a:rPr lang="en-SG" dirty="0"/>
              <a:t>Case 1: 1500 mg/l of Fluoride, 150 m3/hr of HFW, 250 m3/hr of LSR A2</a:t>
            </a:r>
          </a:p>
          <a:p>
            <a:pPr lvl="1"/>
            <a:r>
              <a:rPr lang="en-SG" dirty="0"/>
              <a:t>Case 2: 500 mg/l of Fluoride, 150 m3/hr of HFW, 250 m3/hr of LSR A2</a:t>
            </a:r>
          </a:p>
          <a:p>
            <a:pPr lvl="1"/>
            <a:r>
              <a:rPr lang="en-SG" dirty="0"/>
              <a:t>Case 3: 500 mg/l of Fluoride, 190 m3/hr of HFW, 210 m3/hr of LSR A2</a:t>
            </a:r>
          </a:p>
          <a:p>
            <a:pPr lvl="1"/>
            <a:r>
              <a:rPr lang="en-SG" dirty="0"/>
              <a:t>Case 4: 500 mg/l of Fluoride, 150 m3/hr of HFW, 150 m3/hr of LSR A2</a:t>
            </a:r>
          </a:p>
          <a:p>
            <a:pPr lvl="1"/>
            <a:r>
              <a:rPr lang="en-SG" dirty="0"/>
              <a:t>Case 5: 500 mg/l of Fluoride, 150 m3/hr of HFW, 200 m3/hr of LSR A2</a:t>
            </a:r>
          </a:p>
          <a:p>
            <a:pPr lvl="1"/>
            <a:endParaRPr lang="en-SG" dirty="0"/>
          </a:p>
          <a:p>
            <a:r>
              <a:rPr lang="en-SG" dirty="0"/>
              <a:t>Next steps 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50173-52F4-2ABC-602E-DA5BF3FEB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  <a:p>
            <a:fld id="{2FD824EB-FD9A-456A-ADCA-8E4DF56EFC79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18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D133-F714-D00F-DEF6-1B9BFF6E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HFW and LSR A2 mixed Influent WW chemistry</a:t>
            </a:r>
            <a:br>
              <a:rPr lang="en-SG" dirty="0"/>
            </a:br>
            <a:r>
              <a:rPr lang="en-SG" dirty="0"/>
              <a:t>Case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268EA-5C41-A0E6-57D2-5A7C5B14E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  <a:p>
            <a:fld id="{2FD824EB-FD9A-456A-ADCA-8E4DF56EFC79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3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06A37C9-BFFC-89EA-1D35-3AE56465B5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225200"/>
              </p:ext>
            </p:extLst>
          </p:nvPr>
        </p:nvGraphicFramePr>
        <p:xfrm>
          <a:off x="2750574" y="1741011"/>
          <a:ext cx="7950921" cy="351829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11337">
                  <a:extLst>
                    <a:ext uri="{9D8B030D-6E8A-4147-A177-3AD203B41FA5}">
                      <a16:colId xmlns:a16="http://schemas.microsoft.com/office/drawing/2014/main" val="3000229843"/>
                    </a:ext>
                  </a:extLst>
                </a:gridCol>
                <a:gridCol w="2707673">
                  <a:extLst>
                    <a:ext uri="{9D8B030D-6E8A-4147-A177-3AD203B41FA5}">
                      <a16:colId xmlns:a16="http://schemas.microsoft.com/office/drawing/2014/main" val="1449842211"/>
                    </a:ext>
                  </a:extLst>
                </a:gridCol>
                <a:gridCol w="608080">
                  <a:extLst>
                    <a:ext uri="{9D8B030D-6E8A-4147-A177-3AD203B41FA5}">
                      <a16:colId xmlns:a16="http://schemas.microsoft.com/office/drawing/2014/main" val="505603816"/>
                    </a:ext>
                  </a:extLst>
                </a:gridCol>
                <a:gridCol w="1262051">
                  <a:extLst>
                    <a:ext uri="{9D8B030D-6E8A-4147-A177-3AD203B41FA5}">
                      <a16:colId xmlns:a16="http://schemas.microsoft.com/office/drawing/2014/main" val="2082224450"/>
                    </a:ext>
                  </a:extLst>
                </a:gridCol>
                <a:gridCol w="1124373">
                  <a:extLst>
                    <a:ext uri="{9D8B030D-6E8A-4147-A177-3AD203B41FA5}">
                      <a16:colId xmlns:a16="http://schemas.microsoft.com/office/drawing/2014/main" val="1528595493"/>
                    </a:ext>
                  </a:extLst>
                </a:gridCol>
                <a:gridCol w="1537407">
                  <a:extLst>
                    <a:ext uri="{9D8B030D-6E8A-4147-A177-3AD203B41FA5}">
                      <a16:colId xmlns:a16="http://schemas.microsoft.com/office/drawing/2014/main" val="827799119"/>
                    </a:ext>
                  </a:extLst>
                </a:gridCol>
              </a:tblGrid>
              <a:tr h="40933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S/N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Parameters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Units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HFW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LSR A2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Combined Wastewater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782367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Flow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m3/h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u="none" strike="noStrike" dirty="0">
                          <a:effectLst/>
                          <a:latin typeface="+mn-lt"/>
                        </a:rPr>
                        <a:t>150.0</a:t>
                      </a:r>
                      <a:endParaRPr lang="en-SG" sz="12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u="none" strike="noStrike" dirty="0">
                          <a:effectLst/>
                          <a:latin typeface="+mn-lt"/>
                        </a:rPr>
                        <a:t>250.0</a:t>
                      </a:r>
                      <a:endParaRPr lang="en-SG" sz="12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u="none" strike="noStrike" dirty="0">
                          <a:effectLst/>
                          <a:latin typeface="+mn-lt"/>
                        </a:rPr>
                        <a:t>400.0</a:t>
                      </a:r>
                      <a:endParaRPr lang="en-SG" sz="12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059551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effectLst/>
                          <a:latin typeface="+mn-lt"/>
                        </a:rPr>
                        <a:t>2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pH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-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7 - 9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7*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8894411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Sodium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mg/</a:t>
                      </a:r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ℓ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750.00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262.3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445.2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895864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effectLst/>
                          <a:latin typeface="+mn-lt"/>
                        </a:rPr>
                        <a:t>4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Potassium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mg/</a:t>
                      </a:r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ℓ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1.0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0.6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144095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effectLst/>
                          <a:latin typeface="+mn-lt"/>
                        </a:rPr>
                        <a:t>4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Magnesium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mg/</a:t>
                      </a:r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ℓ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1.0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0.6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623997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effectLst/>
                          <a:latin typeface="+mn-lt"/>
                        </a:rPr>
                        <a:t>5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Calcium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mg/</a:t>
                      </a:r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ℓ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 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1.0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0.6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8343958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effectLst/>
                          <a:latin typeface="+mn-lt"/>
                        </a:rPr>
                        <a:t>6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Nitrate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mg/</a:t>
                      </a:r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ℓ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 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10.0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6.3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295516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effectLst/>
                          <a:latin typeface="+mn-lt"/>
                        </a:rPr>
                        <a:t>6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Carbonate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mg/</a:t>
                      </a:r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ℓ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12.0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7.5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703240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effectLst/>
                          <a:latin typeface="+mn-lt"/>
                        </a:rPr>
                        <a:t>7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Bicarbonate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mg/</a:t>
                      </a:r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ℓ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108.3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67.7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453962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effectLst/>
                          <a:latin typeface="+mn-lt"/>
                        </a:rPr>
                        <a:t>7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Chloride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mg/</a:t>
                      </a:r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ℓ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250.00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50.0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125.0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689737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effectLst/>
                          <a:latin typeface="+mn-lt"/>
                        </a:rPr>
                        <a:t>8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Sulphate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mg/</a:t>
                      </a:r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ℓ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 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1.0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0.6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95911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effectLst/>
                          <a:latin typeface="+mn-lt"/>
                        </a:rPr>
                        <a:t>9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Silica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mg/</a:t>
                      </a:r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ℓ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 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100.0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62.5</a:t>
                      </a:r>
                      <a:endParaRPr lang="en-SG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745121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effectLst/>
                          <a:latin typeface="+mn-lt"/>
                        </a:rPr>
                        <a:t>12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TDS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mg/</a:t>
                      </a:r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ℓ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1000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375.0</a:t>
                      </a:r>
                      <a:endParaRPr lang="en-SG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758896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effectLst/>
                          <a:latin typeface="+mn-lt"/>
                        </a:rPr>
                        <a:t>13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Fluoride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mg/</a:t>
                      </a:r>
                      <a:r>
                        <a:rPr lang="en-SG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ℓ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u="none" strike="noStrike" dirty="0">
                          <a:effectLst/>
                          <a:latin typeface="+mn-lt"/>
                        </a:rPr>
                        <a:t>1500.0</a:t>
                      </a:r>
                      <a:endParaRPr lang="en-SG" sz="12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200.0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687.5</a:t>
                      </a:r>
                      <a:endParaRPr lang="en-SG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2750494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effectLst/>
                          <a:latin typeface="+mn-lt"/>
                        </a:rPr>
                        <a:t>14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TSS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mg/</a:t>
                      </a:r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ℓ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1000.0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200.0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500.0</a:t>
                      </a:r>
                      <a:endParaRPr lang="en-SG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3147630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effectLst/>
                          <a:latin typeface="+mn-lt"/>
                        </a:rPr>
                        <a:t>14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NH4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mg/</a:t>
                      </a:r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ℓ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100.0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62.5</a:t>
                      </a:r>
                      <a:endParaRPr lang="en-SG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869421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>
                          <a:effectLst/>
                          <a:latin typeface="+mn-lt"/>
                        </a:rPr>
                        <a:t>15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Phosphate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mg/</a:t>
                      </a:r>
                      <a:r>
                        <a:rPr lang="en-SG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ℓ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>
                          <a:effectLst/>
                          <a:latin typeface="+mn-lt"/>
                        </a:rPr>
                        <a:t>50.0</a:t>
                      </a:r>
                      <a:endParaRPr lang="en-SG" sz="12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0" u="none" strike="noStrike" dirty="0">
                          <a:effectLst/>
                          <a:latin typeface="+mn-lt"/>
                        </a:rPr>
                        <a:t>18.8</a:t>
                      </a:r>
                      <a:endParaRPr lang="en-SG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88736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236A7DE-4B37-64A5-0C87-2B9933676F66}"/>
              </a:ext>
            </a:extLst>
          </p:cNvPr>
          <p:cNvSpPr txBox="1"/>
          <p:nvPr/>
        </p:nvSpPr>
        <p:spPr>
          <a:xfrm>
            <a:off x="6538452" y="6348017"/>
            <a:ext cx="4926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*Assumed to be neutral Ph. This will be confirmed after collecting few samples</a:t>
            </a:r>
          </a:p>
        </p:txBody>
      </p:sp>
    </p:spTree>
    <p:extLst>
      <p:ext uri="{BB962C8B-B14F-4D97-AF65-F5344CB8AC3E}">
        <p14:creationId xmlns:p14="http://schemas.microsoft.com/office/powerpoint/2010/main" val="412142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404A849-74C0-F84B-7DF8-1AF9D9E67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45" y="1300500"/>
            <a:ext cx="5247376" cy="54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F0D133-F714-D00F-DEF6-1B9BFF6E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Case 1: </a:t>
            </a:r>
            <a:r>
              <a:rPr lang="en-SG" dirty="0" err="1"/>
              <a:t>ROi</a:t>
            </a:r>
            <a:r>
              <a:rPr lang="en-SG" dirty="0"/>
              <a:t> Projections - Mixed Influent</a:t>
            </a:r>
            <a:br>
              <a:rPr lang="en-SG" dirty="0"/>
            </a:br>
            <a:r>
              <a:rPr lang="en-SG" dirty="0"/>
              <a:t>CR100 and 75% recovery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268EA-5C41-A0E6-57D2-5A7C5B14E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  <a:p>
            <a:fld id="{2FD824EB-FD9A-456A-ADCA-8E4DF56EFC79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CDA42386-7FF9-9631-6533-A18C3322F3BC}"/>
              </a:ext>
            </a:extLst>
          </p:cNvPr>
          <p:cNvSpPr/>
          <p:nvPr/>
        </p:nvSpPr>
        <p:spPr>
          <a:xfrm>
            <a:off x="8566356" y="4708186"/>
            <a:ext cx="162236" cy="365125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>
              <a:latin typeface="Helvetica Neue Thin"/>
              <a:cs typeface="Helvetica Neue Thin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6E8E99-A13D-742D-4D76-973C4B605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72" y="1300500"/>
            <a:ext cx="421060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4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D133-F714-D00F-DEF6-1B9BFF6E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HFW and LSR mixed Influent WW chemistry</a:t>
            </a:r>
            <a:br>
              <a:rPr lang="en-SG" dirty="0"/>
            </a:br>
            <a:r>
              <a:rPr lang="en-SG" dirty="0"/>
              <a:t>Case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268EA-5C41-A0E6-57D2-5A7C5B14E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  <a:p>
            <a:fld id="{2FD824EB-FD9A-456A-ADCA-8E4DF56EFC79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6A7DE-4B37-64A5-0C87-2B9933676F66}"/>
              </a:ext>
            </a:extLst>
          </p:cNvPr>
          <p:cNvSpPr txBox="1"/>
          <p:nvPr/>
        </p:nvSpPr>
        <p:spPr>
          <a:xfrm>
            <a:off x="6538452" y="6348017"/>
            <a:ext cx="4926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*Assumed to be neutral Ph. This will be confirmed after collecting few samples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0E5928D1-D1C4-C0E1-68D5-8518A7544E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499844"/>
              </p:ext>
            </p:extLst>
          </p:nvPr>
        </p:nvGraphicFramePr>
        <p:xfrm>
          <a:off x="2750574" y="1741011"/>
          <a:ext cx="7950921" cy="351829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11337">
                  <a:extLst>
                    <a:ext uri="{9D8B030D-6E8A-4147-A177-3AD203B41FA5}">
                      <a16:colId xmlns:a16="http://schemas.microsoft.com/office/drawing/2014/main" val="3000229843"/>
                    </a:ext>
                  </a:extLst>
                </a:gridCol>
                <a:gridCol w="2707673">
                  <a:extLst>
                    <a:ext uri="{9D8B030D-6E8A-4147-A177-3AD203B41FA5}">
                      <a16:colId xmlns:a16="http://schemas.microsoft.com/office/drawing/2014/main" val="1449842211"/>
                    </a:ext>
                  </a:extLst>
                </a:gridCol>
                <a:gridCol w="608080">
                  <a:extLst>
                    <a:ext uri="{9D8B030D-6E8A-4147-A177-3AD203B41FA5}">
                      <a16:colId xmlns:a16="http://schemas.microsoft.com/office/drawing/2014/main" val="505603816"/>
                    </a:ext>
                  </a:extLst>
                </a:gridCol>
                <a:gridCol w="1262051">
                  <a:extLst>
                    <a:ext uri="{9D8B030D-6E8A-4147-A177-3AD203B41FA5}">
                      <a16:colId xmlns:a16="http://schemas.microsoft.com/office/drawing/2014/main" val="2082224450"/>
                    </a:ext>
                  </a:extLst>
                </a:gridCol>
                <a:gridCol w="1124373">
                  <a:extLst>
                    <a:ext uri="{9D8B030D-6E8A-4147-A177-3AD203B41FA5}">
                      <a16:colId xmlns:a16="http://schemas.microsoft.com/office/drawing/2014/main" val="1528595493"/>
                    </a:ext>
                  </a:extLst>
                </a:gridCol>
                <a:gridCol w="1537407">
                  <a:extLst>
                    <a:ext uri="{9D8B030D-6E8A-4147-A177-3AD203B41FA5}">
                      <a16:colId xmlns:a16="http://schemas.microsoft.com/office/drawing/2014/main" val="827799119"/>
                    </a:ext>
                  </a:extLst>
                </a:gridCol>
              </a:tblGrid>
              <a:tr h="409336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S/N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HFW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LSR A2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Combined Wastewater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782367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m3/h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059551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7 - 9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7*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8894411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Sodium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750.00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445.2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895864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Potassium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144095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Magnesium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623997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Calcium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8343958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Nitrate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295516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Carbonate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703240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Bicarbonate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453962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Chloride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250.00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689737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Sulphate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95911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Silica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745121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TDS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375.0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758896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Fluoride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312.5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2750494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3147630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869421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Phosphate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8873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69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EFCB87-7FC7-47A7-6605-81C621EBF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316" y="1317579"/>
            <a:ext cx="5303835" cy="54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F0D133-F714-D00F-DEF6-1B9BFF6E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Case 2: </a:t>
            </a:r>
            <a:r>
              <a:rPr lang="en-SG" dirty="0" err="1"/>
              <a:t>ROi</a:t>
            </a:r>
            <a:r>
              <a:rPr lang="en-SG" dirty="0"/>
              <a:t> Projections - Mixed Influent</a:t>
            </a:r>
            <a:br>
              <a:rPr lang="en-SG" dirty="0"/>
            </a:br>
            <a:r>
              <a:rPr lang="en-SG" dirty="0"/>
              <a:t>CR100 at 75% Recovery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268EA-5C41-A0E6-57D2-5A7C5B14E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  <a:p>
            <a:fld id="{2FD824EB-FD9A-456A-ADCA-8E4DF56EFC79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86BA4D05-9A76-B807-FAAB-44DD3CE88E04}"/>
              </a:ext>
            </a:extLst>
          </p:cNvPr>
          <p:cNvSpPr/>
          <p:nvPr/>
        </p:nvSpPr>
        <p:spPr>
          <a:xfrm>
            <a:off x="8623700" y="4762027"/>
            <a:ext cx="162236" cy="365125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>
              <a:latin typeface="Helvetica Neue Thin"/>
              <a:cs typeface="Helvetica Neue Thi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6E43AC-BA21-C22B-2C0C-4891F0D2F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9" y="1317579"/>
            <a:ext cx="452985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4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D133-F714-D00F-DEF6-1B9BFF6E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HFW and LSR mixed Influent WW chemistry</a:t>
            </a:r>
            <a:br>
              <a:rPr lang="en-SG" dirty="0"/>
            </a:br>
            <a:r>
              <a:rPr lang="en-SG" dirty="0"/>
              <a:t>Case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268EA-5C41-A0E6-57D2-5A7C5B14E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  <a:p>
            <a:fld id="{2FD824EB-FD9A-456A-ADCA-8E4DF56EFC79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7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6A7DE-4B37-64A5-0C87-2B9933676F66}"/>
              </a:ext>
            </a:extLst>
          </p:cNvPr>
          <p:cNvSpPr txBox="1"/>
          <p:nvPr/>
        </p:nvSpPr>
        <p:spPr>
          <a:xfrm>
            <a:off x="6538452" y="6348017"/>
            <a:ext cx="4926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*Assumed to be neutral Ph. This will be confirmed after collecting few samples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0E5928D1-D1C4-C0E1-68D5-8518A7544E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907281"/>
              </p:ext>
            </p:extLst>
          </p:nvPr>
        </p:nvGraphicFramePr>
        <p:xfrm>
          <a:off x="2750574" y="1741011"/>
          <a:ext cx="7950921" cy="351829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11337">
                  <a:extLst>
                    <a:ext uri="{9D8B030D-6E8A-4147-A177-3AD203B41FA5}">
                      <a16:colId xmlns:a16="http://schemas.microsoft.com/office/drawing/2014/main" val="3000229843"/>
                    </a:ext>
                  </a:extLst>
                </a:gridCol>
                <a:gridCol w="2707673">
                  <a:extLst>
                    <a:ext uri="{9D8B030D-6E8A-4147-A177-3AD203B41FA5}">
                      <a16:colId xmlns:a16="http://schemas.microsoft.com/office/drawing/2014/main" val="1449842211"/>
                    </a:ext>
                  </a:extLst>
                </a:gridCol>
                <a:gridCol w="608080">
                  <a:extLst>
                    <a:ext uri="{9D8B030D-6E8A-4147-A177-3AD203B41FA5}">
                      <a16:colId xmlns:a16="http://schemas.microsoft.com/office/drawing/2014/main" val="505603816"/>
                    </a:ext>
                  </a:extLst>
                </a:gridCol>
                <a:gridCol w="1262051">
                  <a:extLst>
                    <a:ext uri="{9D8B030D-6E8A-4147-A177-3AD203B41FA5}">
                      <a16:colId xmlns:a16="http://schemas.microsoft.com/office/drawing/2014/main" val="2082224450"/>
                    </a:ext>
                  </a:extLst>
                </a:gridCol>
                <a:gridCol w="1124373">
                  <a:extLst>
                    <a:ext uri="{9D8B030D-6E8A-4147-A177-3AD203B41FA5}">
                      <a16:colId xmlns:a16="http://schemas.microsoft.com/office/drawing/2014/main" val="1528595493"/>
                    </a:ext>
                  </a:extLst>
                </a:gridCol>
                <a:gridCol w="1537407">
                  <a:extLst>
                    <a:ext uri="{9D8B030D-6E8A-4147-A177-3AD203B41FA5}">
                      <a16:colId xmlns:a16="http://schemas.microsoft.com/office/drawing/2014/main" val="827799119"/>
                    </a:ext>
                  </a:extLst>
                </a:gridCol>
              </a:tblGrid>
              <a:tr h="409336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S/N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HFW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LSR A2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Combined Wastewater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782367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m3/h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059551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7 - 9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7*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8894411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Sodium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750.00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494.0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895864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Potassium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144095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Magnesium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623997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Calcium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8343958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Nitrate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295516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Carbonate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703240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Bicarbonate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453962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Chloride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250.00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689737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Sulphate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95911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Silica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745121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TDS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475.0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758896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Fluoride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342.5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2750494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580.0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3147630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869421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Phosphate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8873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84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39F670-40E9-844D-DAC4-583CB996C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470" y="1317579"/>
            <a:ext cx="5276113" cy="54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F0D133-F714-D00F-DEF6-1B9BFF6E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Case 3: </a:t>
            </a:r>
            <a:r>
              <a:rPr lang="en-SG" dirty="0" err="1"/>
              <a:t>ROi</a:t>
            </a:r>
            <a:r>
              <a:rPr lang="en-SG" dirty="0"/>
              <a:t> Projections - Mixed Influent</a:t>
            </a:r>
            <a:br>
              <a:rPr lang="en-SG" dirty="0"/>
            </a:br>
            <a:r>
              <a:rPr lang="en-SG" dirty="0"/>
              <a:t>CR100 at 75% Recovery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268EA-5C41-A0E6-57D2-5A7C5B14E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  <a:p>
            <a:fld id="{2FD824EB-FD9A-456A-ADCA-8E4DF56EFC79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8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86BA4D05-9A76-B807-FAAB-44DD3CE88E04}"/>
              </a:ext>
            </a:extLst>
          </p:cNvPr>
          <p:cNvSpPr/>
          <p:nvPr/>
        </p:nvSpPr>
        <p:spPr>
          <a:xfrm>
            <a:off x="8223650" y="4762027"/>
            <a:ext cx="162236" cy="365125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>
              <a:latin typeface="Helvetica Neue Thin"/>
              <a:cs typeface="Helvetica Neue Thi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EA7DF7-AED1-D1D5-EEA4-3BEABCDC2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43" y="1317579"/>
            <a:ext cx="418943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0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D133-F714-D00F-DEF6-1B9BFF6E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HFW and LSR Mixed Influent WW chemistry</a:t>
            </a:r>
            <a:br>
              <a:rPr lang="en-SG" dirty="0"/>
            </a:br>
            <a:r>
              <a:rPr lang="en-SG" dirty="0"/>
              <a:t>Case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268EA-5C41-A0E6-57D2-5A7C5B14E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  <a:p>
            <a:fld id="{2FD824EB-FD9A-456A-ADCA-8E4DF56EFC79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6A7DE-4B37-64A5-0C87-2B9933676F66}"/>
              </a:ext>
            </a:extLst>
          </p:cNvPr>
          <p:cNvSpPr txBox="1"/>
          <p:nvPr/>
        </p:nvSpPr>
        <p:spPr>
          <a:xfrm>
            <a:off x="6538452" y="6348017"/>
            <a:ext cx="4926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*Assumed to be neutral Ph. This will be confirmed after collecting few samples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0E5928D1-D1C4-C0E1-68D5-8518A7544E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933790"/>
              </p:ext>
            </p:extLst>
          </p:nvPr>
        </p:nvGraphicFramePr>
        <p:xfrm>
          <a:off x="2750574" y="1741011"/>
          <a:ext cx="7950921" cy="351829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11337">
                  <a:extLst>
                    <a:ext uri="{9D8B030D-6E8A-4147-A177-3AD203B41FA5}">
                      <a16:colId xmlns:a16="http://schemas.microsoft.com/office/drawing/2014/main" val="3000229843"/>
                    </a:ext>
                  </a:extLst>
                </a:gridCol>
                <a:gridCol w="2707673">
                  <a:extLst>
                    <a:ext uri="{9D8B030D-6E8A-4147-A177-3AD203B41FA5}">
                      <a16:colId xmlns:a16="http://schemas.microsoft.com/office/drawing/2014/main" val="1449842211"/>
                    </a:ext>
                  </a:extLst>
                </a:gridCol>
                <a:gridCol w="608080">
                  <a:extLst>
                    <a:ext uri="{9D8B030D-6E8A-4147-A177-3AD203B41FA5}">
                      <a16:colId xmlns:a16="http://schemas.microsoft.com/office/drawing/2014/main" val="505603816"/>
                    </a:ext>
                  </a:extLst>
                </a:gridCol>
                <a:gridCol w="1262051">
                  <a:extLst>
                    <a:ext uri="{9D8B030D-6E8A-4147-A177-3AD203B41FA5}">
                      <a16:colId xmlns:a16="http://schemas.microsoft.com/office/drawing/2014/main" val="2082224450"/>
                    </a:ext>
                  </a:extLst>
                </a:gridCol>
                <a:gridCol w="1124373">
                  <a:extLst>
                    <a:ext uri="{9D8B030D-6E8A-4147-A177-3AD203B41FA5}">
                      <a16:colId xmlns:a16="http://schemas.microsoft.com/office/drawing/2014/main" val="1528595493"/>
                    </a:ext>
                  </a:extLst>
                </a:gridCol>
                <a:gridCol w="1537407">
                  <a:extLst>
                    <a:ext uri="{9D8B030D-6E8A-4147-A177-3AD203B41FA5}">
                      <a16:colId xmlns:a16="http://schemas.microsoft.com/office/drawing/2014/main" val="827799119"/>
                    </a:ext>
                  </a:extLst>
                </a:gridCol>
              </a:tblGrid>
              <a:tr h="409336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S/N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HFW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LSR A2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Combined Wastewater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782367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m3/h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059551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7 - 9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7*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8894411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Sodium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750.00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506.2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895864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Potassium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144095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Magnesium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623997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Calcium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8343958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Nitrate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295516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Carbonate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703240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Bicarbonate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453962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Chloride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250.00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689737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Sulphate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95911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Silica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745121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TDS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758896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Fluoride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2750494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3147630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869421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Phosphate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mg/ℓ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8873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5262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9olj8JSxC4N23MtYVl5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6jPqWXSbmoLya2fnvgUw"/>
</p:tagLst>
</file>

<file path=ppt/theme/theme1.xml><?xml version="1.0" encoding="utf-8"?>
<a:theme xmlns:a="http://schemas.openxmlformats.org/drawingml/2006/main" name="Gradiant Templa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  <a:lumOff val="5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Helvetica Neue Thin"/>
            <a:cs typeface="Helvetica Neue Thin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tx1">
              <a:lumMod val="65000"/>
              <a:lumOff val="35000"/>
            </a:schemeClr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  <a:cs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radiant Template [Compatibility Mode]" id="{4449E757-8809-45A3-AC92-B9BD24E521DA}" vid="{846EAE75-CDB0-4565-ABFC-2F24CB7FCAB6}"/>
    </a:ext>
  </a:extLst>
</a:theme>
</file>

<file path=ppt/theme/theme2.xml><?xml version="1.0" encoding="utf-8"?>
<a:theme xmlns:a="http://schemas.openxmlformats.org/drawingml/2006/main" name="1_Gradiant Template">
  <a:themeElements>
    <a:clrScheme name="Oasys">
      <a:dk1>
        <a:sysClr val="windowText" lastClr="000000"/>
      </a:dk1>
      <a:lt1>
        <a:sysClr val="window" lastClr="FFFFFF"/>
      </a:lt1>
      <a:dk2>
        <a:srgbClr val="042F53"/>
      </a:dk2>
      <a:lt2>
        <a:srgbClr val="EEECE1"/>
      </a:lt2>
      <a:accent1>
        <a:srgbClr val="14A7E2"/>
      </a:accent1>
      <a:accent2>
        <a:srgbClr val="FF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Helvetica Neue Thin"/>
            <a:cs typeface="Helvetica Neue Thin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bg1">
              <a:lumMod val="8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75000"/>
                <a:lumOff val="25000"/>
              </a:schemeClr>
            </a:solidFill>
            <a:latin typeface="Helvetica Neue Thin"/>
            <a:cs typeface="Helvetica Neue Thin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radiant Template [Compatibility Mode]" id="{4449E757-8809-45A3-AC92-B9BD24E521DA}" vid="{F41DCB51-6FB9-4DED-AF96-059EC821A9D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0673323D1144D873BA7C222ED3D1B" ma:contentTypeVersion="13" ma:contentTypeDescription="Create a new document." ma:contentTypeScope="" ma:versionID="a5b1be9f823c097e36de770aa86711fe">
  <xsd:schema xmlns:xsd="http://www.w3.org/2001/XMLSchema" xmlns:xs="http://www.w3.org/2001/XMLSchema" xmlns:p="http://schemas.microsoft.com/office/2006/metadata/properties" xmlns:ns2="7847ee4b-d4dc-40cd-997c-57bfdcd8b5cc" xmlns:ns3="dfa653b6-8f75-49cd-860f-fac65c77d917" targetNamespace="http://schemas.microsoft.com/office/2006/metadata/properties" ma:root="true" ma:fieldsID="b2c97a832bc73a2dd8c7b173ac696ab6" ns2:_="" ns3:_="">
    <xsd:import namespace="7847ee4b-d4dc-40cd-997c-57bfdcd8b5cc"/>
    <xsd:import namespace="dfa653b6-8f75-49cd-860f-fac65c77d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7ee4b-d4dc-40cd-997c-57bfdcd8b5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1314e52-6724-4b18-8467-0e99aa107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653b6-8f75-49cd-860f-fac65c77d91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a4788a-e211-4e8a-a860-af2af1a5bf2b}" ma:internalName="TaxCatchAll" ma:showField="CatchAllData" ma:web="dfa653b6-8f75-49cd-860f-fac65c77d9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a653b6-8f75-49cd-860f-fac65c77d917" xsi:nil="true"/>
    <lcf76f155ced4ddcb4097134ff3c332f xmlns="7847ee4b-d4dc-40cd-997c-57bfdcd8b5cc">
      <Terms xmlns="http://schemas.microsoft.com/office/infopath/2007/PartnerControls"/>
    </lcf76f155ced4ddcb4097134ff3c332f>
    <MediaLengthInSeconds xmlns="7847ee4b-d4dc-40cd-997c-57bfdcd8b5cc" xsi:nil="true"/>
  </documentManagement>
</p:properties>
</file>

<file path=customXml/itemProps1.xml><?xml version="1.0" encoding="utf-8"?>
<ds:datastoreItem xmlns:ds="http://schemas.openxmlformats.org/officeDocument/2006/customXml" ds:itemID="{3D81B3AC-D6A7-4479-B8BF-203B0020E4E0}"/>
</file>

<file path=customXml/itemProps2.xml><?xml version="1.0" encoding="utf-8"?>
<ds:datastoreItem xmlns:ds="http://schemas.openxmlformats.org/officeDocument/2006/customXml" ds:itemID="{2CDD04CD-7555-43EC-A1BB-DDFB0C67C5B9}"/>
</file>

<file path=customXml/itemProps3.xml><?xml version="1.0" encoding="utf-8"?>
<ds:datastoreItem xmlns:ds="http://schemas.openxmlformats.org/officeDocument/2006/customXml" ds:itemID="{86E84C61-2B4B-4C87-B175-492E874AF80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71112</TotalTime>
  <Words>1288</Words>
  <Application>Microsoft Office PowerPoint</Application>
  <PresentationFormat>Widescreen</PresentationFormat>
  <Paragraphs>671</Paragraphs>
  <Slides>17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Helvetica Neue Light</vt:lpstr>
      <vt:lpstr>Helvetica Neue Thin</vt:lpstr>
      <vt:lpstr>Gradiant Template</vt:lpstr>
      <vt:lpstr>1_Gradiant Template</vt:lpstr>
      <vt:lpstr>think-cell Slide</vt:lpstr>
      <vt:lpstr>PowerPoint Presentation</vt:lpstr>
      <vt:lpstr>Agenda </vt:lpstr>
      <vt:lpstr>HFW and LSR A2 mixed Influent WW chemistry Case 1</vt:lpstr>
      <vt:lpstr>Case 1: ROi Projections - Mixed Influent CR100 and 75% recovery</vt:lpstr>
      <vt:lpstr>HFW and LSR mixed Influent WW chemistry Case 2</vt:lpstr>
      <vt:lpstr>Case 2: ROi Projections - Mixed Influent CR100 at 75% Recovery</vt:lpstr>
      <vt:lpstr>HFW and LSR mixed Influent WW chemistry Case 3</vt:lpstr>
      <vt:lpstr>Case 3: ROi Projections - Mixed Influent CR100 at 75% Recovery</vt:lpstr>
      <vt:lpstr>HFW and LSR Mixed Influent WW chemistry Case 4</vt:lpstr>
      <vt:lpstr>Case 4: ROi Projections - Mixed Influent CR100 at 75% Recovery</vt:lpstr>
      <vt:lpstr>HFW+LSR Mixed Influent WW chemistry Case 5</vt:lpstr>
      <vt:lpstr>Case 5: ROi Projections - Mixed Influent CR100 at 75% Recovery</vt:lpstr>
      <vt:lpstr>Antiscalant projections Vitec 4000</vt:lpstr>
      <vt:lpstr>Antiscalant projections Gradiant Smart+ chemicals</vt:lpstr>
      <vt:lpstr>Case 1: ROi Projections - Mixed Influent CR100 and 75% recovery</vt:lpstr>
      <vt:lpstr>Case 1: ROi Projections - Mixed Influent XC70 and 75% recovery</vt:lpstr>
      <vt:lpstr>Summary</vt:lpstr>
    </vt:vector>
  </TitlesOfParts>
  <Company>Oasys Water,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siva@gradiant.com</dc:creator>
  <cp:lastModifiedBy>Siva Kumar Kota</cp:lastModifiedBy>
  <cp:revision>982</cp:revision>
  <cp:lastPrinted>2018-01-25T17:53:00Z</cp:lastPrinted>
  <dcterms:created xsi:type="dcterms:W3CDTF">2012-12-04T19:13:39Z</dcterms:created>
  <dcterms:modified xsi:type="dcterms:W3CDTF">2022-09-26T11:16:58Z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0x010100C540673323D1144D873BA7C222ED3D1B</vt:lpwstr>
  </property>
  <property fmtid="{D5CDD505-2E9C-101B-9397-08002B2CF9AE}" pid="3" name="Order">
    <vt:r8>166200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