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3" r:id="rId2"/>
  </p:sldMasterIdLst>
  <p:notesMasterIdLst>
    <p:notesMasterId r:id="rId12"/>
  </p:notesMasterIdLst>
  <p:handoutMasterIdLst>
    <p:handoutMasterId r:id="rId13"/>
  </p:handoutMasterIdLst>
  <p:sldIdLst>
    <p:sldId id="628" r:id="rId3"/>
    <p:sldId id="753" r:id="rId4"/>
    <p:sldId id="750" r:id="rId5"/>
    <p:sldId id="751" r:id="rId6"/>
    <p:sldId id="741" r:id="rId7"/>
    <p:sldId id="754" r:id="rId8"/>
    <p:sldId id="747" r:id="rId9"/>
    <p:sldId id="749" r:id="rId10"/>
    <p:sldId id="742" r:id="rId1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C2E5"/>
    <a:srgbClr val="009999"/>
    <a:srgbClr val="3592A1"/>
    <a:srgbClr val="5AA2AE"/>
    <a:srgbClr val="740A6A"/>
    <a:srgbClr val="5B676E"/>
    <a:srgbClr val="247E00"/>
    <a:srgbClr val="C896E8"/>
    <a:srgbClr val="00009A"/>
    <a:srgbClr val="103E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7" autoAdjust="0"/>
    <p:restoredTop sz="93792" autoAdjust="0"/>
  </p:normalViewPr>
  <p:slideViewPr>
    <p:cSldViewPr snapToGrid="0" snapToObjects="1">
      <p:cViewPr varScale="1">
        <p:scale>
          <a:sx n="79" d="100"/>
          <a:sy n="79" d="100"/>
        </p:scale>
        <p:origin x="140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8C6143E-72DE-C64E-AA28-B11B546C5841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EF523E4-4CC0-774E-8D05-B6CD3A47FB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0706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653482B-16E0-7C40-A881-7D06FE5FB1C0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C34B84C-303E-8C40-9CA1-747CCD3BA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477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4B84C-303E-8C40-9CA1-747CCD3BA9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90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1" strike="sngStrike" dirty="0">
                <a:solidFill>
                  <a:schemeClr val="tx1">
                    <a:lumMod val="75000"/>
                    <a:lumOff val="25000"/>
                  </a:schemeClr>
                </a:solidFill>
                <a:cs typeface="Helvetica Neue Light"/>
              </a:rPr>
              <a:t>698 m3/day</a:t>
            </a:r>
            <a:r>
              <a:rPr lang="en-SG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  <a:cs typeface="Helvetica Neue Light"/>
              </a:rPr>
              <a:t> of Salix + </a:t>
            </a:r>
            <a:r>
              <a:rPr lang="en-SG" sz="1200" b="1" strike="sngStrike" dirty="0">
                <a:solidFill>
                  <a:schemeClr val="tx1">
                    <a:lumMod val="75000"/>
                    <a:lumOff val="25000"/>
                  </a:schemeClr>
                </a:solidFill>
                <a:cs typeface="Helvetica Neue Light"/>
              </a:rPr>
              <a:t>40 m3/week of </a:t>
            </a:r>
            <a:r>
              <a:rPr lang="en-SG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  <a:cs typeface="Helvetica Neue Light"/>
              </a:rPr>
              <a:t>HF/IPA + </a:t>
            </a:r>
            <a:r>
              <a:rPr lang="en-SG" sz="1200" b="1" strike="sngStrike" dirty="0">
                <a:solidFill>
                  <a:schemeClr val="tx1">
                    <a:lumMod val="75000"/>
                    <a:lumOff val="25000"/>
                  </a:schemeClr>
                </a:solidFill>
                <a:cs typeface="Helvetica Neue Light"/>
              </a:rPr>
              <a:t>180 m3/day of </a:t>
            </a:r>
            <a:r>
              <a:rPr lang="en-SG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  <a:cs typeface="Helvetica Neue Light"/>
              </a:rPr>
              <a:t>IPA 6%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4B84C-303E-8C40-9CA1-747CCD3BA9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18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1" strike="sngStrike" dirty="0">
                <a:solidFill>
                  <a:schemeClr val="tx1">
                    <a:lumMod val="75000"/>
                    <a:lumOff val="25000"/>
                  </a:schemeClr>
                </a:solidFill>
                <a:cs typeface="Helvetica Neue Light"/>
              </a:rPr>
              <a:t>698 m3/day</a:t>
            </a:r>
            <a:r>
              <a:rPr lang="en-SG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  <a:cs typeface="Helvetica Neue Light"/>
              </a:rPr>
              <a:t> of Salix + </a:t>
            </a:r>
            <a:r>
              <a:rPr lang="en-SG" sz="1200" b="1" strike="sngStrike" dirty="0">
                <a:solidFill>
                  <a:schemeClr val="tx1">
                    <a:lumMod val="75000"/>
                    <a:lumOff val="25000"/>
                  </a:schemeClr>
                </a:solidFill>
                <a:cs typeface="Helvetica Neue Light"/>
              </a:rPr>
              <a:t>40 m3/week of </a:t>
            </a:r>
            <a:r>
              <a:rPr lang="en-SG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  <a:cs typeface="Helvetica Neue Light"/>
              </a:rPr>
              <a:t>HF/IPA + </a:t>
            </a:r>
            <a:r>
              <a:rPr lang="en-SG" sz="1200" b="1" strike="sngStrike" dirty="0">
                <a:solidFill>
                  <a:schemeClr val="tx1">
                    <a:lumMod val="75000"/>
                    <a:lumOff val="25000"/>
                  </a:schemeClr>
                </a:solidFill>
                <a:cs typeface="Helvetica Neue Light"/>
              </a:rPr>
              <a:t>180 m3/day of </a:t>
            </a:r>
            <a:r>
              <a:rPr lang="en-SG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  <a:cs typeface="Helvetica Neue Light"/>
              </a:rPr>
              <a:t>IPA 6%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4B84C-303E-8C40-9CA1-747CCD3BA9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38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1" strike="sngStrike" dirty="0">
                <a:solidFill>
                  <a:schemeClr val="tx1">
                    <a:lumMod val="75000"/>
                    <a:lumOff val="25000"/>
                  </a:schemeClr>
                </a:solidFill>
                <a:cs typeface="Helvetica Neue Light"/>
              </a:rPr>
              <a:t>698 m3/day</a:t>
            </a:r>
            <a:r>
              <a:rPr lang="en-SG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  <a:cs typeface="Helvetica Neue Light"/>
              </a:rPr>
              <a:t> of Salix + </a:t>
            </a:r>
            <a:r>
              <a:rPr lang="en-SG" sz="1200" b="1" strike="sngStrike" dirty="0">
                <a:solidFill>
                  <a:schemeClr val="tx1">
                    <a:lumMod val="75000"/>
                    <a:lumOff val="25000"/>
                  </a:schemeClr>
                </a:solidFill>
                <a:cs typeface="Helvetica Neue Light"/>
              </a:rPr>
              <a:t>40 m3/week of </a:t>
            </a:r>
            <a:r>
              <a:rPr lang="en-SG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  <a:cs typeface="Helvetica Neue Light"/>
              </a:rPr>
              <a:t>HF/IPA + </a:t>
            </a:r>
            <a:r>
              <a:rPr lang="en-SG" sz="1200" b="1" strike="sngStrike" dirty="0">
                <a:solidFill>
                  <a:schemeClr val="tx1">
                    <a:lumMod val="75000"/>
                    <a:lumOff val="25000"/>
                  </a:schemeClr>
                </a:solidFill>
                <a:cs typeface="Helvetica Neue Light"/>
              </a:rPr>
              <a:t>180 m3/day of </a:t>
            </a:r>
            <a:r>
              <a:rPr lang="en-SG" sz="1200" strike="sngStrike" dirty="0">
                <a:solidFill>
                  <a:schemeClr val="tx1">
                    <a:lumMod val="75000"/>
                    <a:lumOff val="25000"/>
                  </a:schemeClr>
                </a:solidFill>
                <a:cs typeface="Helvetica Neue Light"/>
              </a:rPr>
              <a:t>IPA 6%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4B84C-303E-8C40-9CA1-747CCD3BA9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63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F- note –&gt; mention Calcium, Hardness, Alkalinity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4B84C-303E-8C40-9CA1-747CCD3BA9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22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F- note –&gt; mention Calcium, Hardness, Alkalinity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4B84C-303E-8C40-9CA1-747CCD3BA9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92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FB179D6-22EB-4844-9B5B-DF34F9A819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7611" y="1782447"/>
            <a:ext cx="4735297" cy="1307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A8B8BD-F0E9-4191-8B4E-808E54870A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612" y="1178581"/>
            <a:ext cx="5185261" cy="454199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9961472" y="1"/>
            <a:ext cx="2230529" cy="16203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912006" y="487453"/>
            <a:ext cx="2702681" cy="11328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9280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671484" y="655002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C22C1290-EE7B-D449-A6BE-946E27353757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7104A0-79B2-4904-8386-0CBA6D2B4DFF}"/>
              </a:ext>
            </a:extLst>
          </p:cNvPr>
          <p:cNvSpPr txBox="1"/>
          <p:nvPr userDrawn="1"/>
        </p:nvSpPr>
        <p:spPr>
          <a:xfrm>
            <a:off x="4188229" y="6356887"/>
            <a:ext cx="3815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Helvetica Neue Light"/>
                <a:cs typeface="Helvetica Neue Light"/>
              </a:rPr>
              <a:t>Gradiant Corporation –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3918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671484" y="655002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C22C1290-EE7B-D449-A6BE-946E27353757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2D3F8-2F50-411F-A015-44CD5295A7EE}"/>
              </a:ext>
            </a:extLst>
          </p:cNvPr>
          <p:cNvSpPr txBox="1"/>
          <p:nvPr userDrawn="1"/>
        </p:nvSpPr>
        <p:spPr>
          <a:xfrm>
            <a:off x="4188229" y="6356887"/>
            <a:ext cx="3815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Helvetica Neue Light"/>
                <a:cs typeface="Helvetica Neue Light"/>
              </a:rPr>
              <a:t>Gradiant Corporation –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78057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Line title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5" y="1737360"/>
            <a:ext cx="10972800" cy="443960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6455" y="6610889"/>
            <a:ext cx="1227799" cy="267900"/>
          </a:xfrm>
          <a:prstGeom prst="rect">
            <a:avLst/>
          </a:prstGeom>
        </p:spPr>
        <p:txBody>
          <a:bodyPr/>
          <a:lstStyle>
            <a:lvl1pPr algn="ctr">
              <a:defRPr sz="7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405066" y="6594263"/>
            <a:ext cx="667597" cy="2679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2E66B0-3717-415C-B995-3D76CC13C15E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20" name="Title 13"/>
          <p:cNvSpPr>
            <a:spLocks noGrp="1"/>
          </p:cNvSpPr>
          <p:nvPr>
            <p:ph type="title" hasCustomPrompt="1"/>
          </p:nvPr>
        </p:nvSpPr>
        <p:spPr>
          <a:xfrm>
            <a:off x="613955" y="316913"/>
            <a:ext cx="9515064" cy="730792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>
            <a:lvl1pPr>
              <a:defRPr sz="2400" b="0" cap="all" normalizeH="0" baseline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single line title style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12933"/>
            <a:ext cx="10129019" cy="1331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1"/>
            <a:ext cx="12192000" cy="88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5915" y="6568215"/>
            <a:ext cx="1339456" cy="2412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5520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F05A-830C-4C23-B01B-B74E56729457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3C4F-19A2-48E9-B388-B07161E8E5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297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671484" y="655002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C22C1290-EE7B-D449-A6BE-946E2735375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099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5C8E-A10F-4F25-A76C-0A1AA5B1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0F604A-6A44-42F3-8373-663978E365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71484" y="6550026"/>
            <a:ext cx="2844800" cy="365125"/>
          </a:xfrm>
          <a:prstGeom prst="rect">
            <a:avLst/>
          </a:prstGeom>
        </p:spPr>
        <p:txBody>
          <a:bodyPr/>
          <a:lstStyle/>
          <a:p>
            <a:fld id="{C22C1290-EE7B-D449-A6BE-946E273537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57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671484" y="655002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C22C1290-EE7B-D449-A6BE-946E2735375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52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671484" y="655002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C22C1290-EE7B-D449-A6BE-946E2735375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919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671484" y="655002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C22C1290-EE7B-D449-A6BE-946E2735375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57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671484" y="655002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C22C1290-EE7B-D449-A6BE-946E2735375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9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28906-3016-4D9A-8ECB-6807ABF8D6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  <a:p>
            <a:fld id="{2FD824EB-FD9A-456A-ADCA-8E4DF56EFC79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0BAD0-07CA-48C2-8ACE-C9CF9674D021}"/>
              </a:ext>
            </a:extLst>
          </p:cNvPr>
          <p:cNvSpPr txBox="1"/>
          <p:nvPr userDrawn="1"/>
        </p:nvSpPr>
        <p:spPr>
          <a:xfrm>
            <a:off x="4188229" y="6648987"/>
            <a:ext cx="3815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Helvetica Neue Light"/>
                <a:cs typeface="Helvetica Neue Light"/>
              </a:rPr>
              <a:t>Gradiant Corporation –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270338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671484" y="655002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C22C1290-EE7B-D449-A6BE-946E2735375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76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671484" y="655002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C22C1290-EE7B-D449-A6BE-946E2735375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50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671484" y="655002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C22C1290-EE7B-D449-A6BE-946E2735375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500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671484" y="655002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C22C1290-EE7B-D449-A6BE-946E2735375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913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671484" y="655002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C22C1290-EE7B-D449-A6BE-946E2735375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0252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5614"/>
            <a:ext cx="10972800" cy="78105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441452"/>
            <a:ext cx="5384800" cy="4900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441453"/>
            <a:ext cx="5384800" cy="237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67163"/>
            <a:ext cx="5384800" cy="2374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671484" y="6550026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B5DC9-837B-114F-A9EE-71F106BC25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902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387" y="351684"/>
            <a:ext cx="9093211" cy="63494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3600" b="1" i="0" baseline="0">
                <a:solidFill>
                  <a:srgbClr val="24A9E1">
                    <a:alpha val="75000"/>
                  </a:srgbClr>
                </a:solidFill>
                <a:latin typeface="Century Gothic"/>
                <a:cs typeface="Century Gothic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671484" y="655002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BEEB710C-1981-4C74-ABAF-17B9852A0F9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0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671484" y="655002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C22C1290-EE7B-D449-A6BE-946E2735375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4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37600" y="618490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C22C1290-EE7B-D449-A6BE-946E27353757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3476D-05B9-496D-A3A7-14EA315DA95D}"/>
              </a:ext>
            </a:extLst>
          </p:cNvPr>
          <p:cNvSpPr txBox="1"/>
          <p:nvPr userDrawn="1"/>
        </p:nvSpPr>
        <p:spPr>
          <a:xfrm>
            <a:off x="4188229" y="6642637"/>
            <a:ext cx="3815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Helvetica Neue Light"/>
                <a:cs typeface="Helvetica Neue Light"/>
              </a:rPr>
              <a:t>Gradiant Corporation –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0242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671484" y="655002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C22C1290-EE7B-D449-A6BE-946E27353757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D167CD-90B3-4E84-A936-2A393686FEBD}"/>
              </a:ext>
            </a:extLst>
          </p:cNvPr>
          <p:cNvSpPr txBox="1"/>
          <p:nvPr userDrawn="1"/>
        </p:nvSpPr>
        <p:spPr>
          <a:xfrm>
            <a:off x="4188229" y="6642637"/>
            <a:ext cx="3815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Helvetica Neue Light"/>
                <a:cs typeface="Helvetica Neue Light"/>
              </a:rPr>
              <a:t>Gradiant Corporation –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423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671484" y="655002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C22C1290-EE7B-D449-A6BE-946E27353757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EF3C1A-1151-462E-A5F9-87179D256CD1}"/>
              </a:ext>
            </a:extLst>
          </p:cNvPr>
          <p:cNvSpPr txBox="1"/>
          <p:nvPr userDrawn="1"/>
        </p:nvSpPr>
        <p:spPr>
          <a:xfrm>
            <a:off x="4188229" y="6642637"/>
            <a:ext cx="3815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Helvetica Neue Light"/>
                <a:cs typeface="Helvetica Neue Light"/>
              </a:rPr>
              <a:t>Gradiant Corporation –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7492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671484" y="655002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C22C1290-EE7B-D449-A6BE-946E27353757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EBEDDF-D7C0-4416-93E8-1D0321BB0DFF}"/>
              </a:ext>
            </a:extLst>
          </p:cNvPr>
          <p:cNvSpPr txBox="1"/>
          <p:nvPr userDrawn="1"/>
        </p:nvSpPr>
        <p:spPr>
          <a:xfrm>
            <a:off x="4188229" y="6642637"/>
            <a:ext cx="3815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Helvetica Neue Light"/>
                <a:cs typeface="Helvetica Neue Light"/>
              </a:rPr>
              <a:t>Gradiant Corporation –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54189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671484" y="655002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C22C1290-EE7B-D449-A6BE-946E27353757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3F097-3B69-4F19-B4F2-9C16A68F7E8E}"/>
              </a:ext>
            </a:extLst>
          </p:cNvPr>
          <p:cNvSpPr txBox="1"/>
          <p:nvPr userDrawn="1"/>
        </p:nvSpPr>
        <p:spPr>
          <a:xfrm>
            <a:off x="4188229" y="6642637"/>
            <a:ext cx="3815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Helvetica Neue Light"/>
                <a:cs typeface="Helvetica Neue Light"/>
              </a:rPr>
              <a:t>Gradiant Corporation –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9709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671484" y="655002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C22C1290-EE7B-D449-A6BE-946E27353757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9BA9B-C437-4AC2-87BF-DD6C1692F598}"/>
              </a:ext>
            </a:extLst>
          </p:cNvPr>
          <p:cNvSpPr txBox="1"/>
          <p:nvPr userDrawn="1"/>
        </p:nvSpPr>
        <p:spPr>
          <a:xfrm>
            <a:off x="4188229" y="6356887"/>
            <a:ext cx="3815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Helvetica Neue Light"/>
                <a:cs typeface="Helvetica Neue Light"/>
              </a:rPr>
              <a:t>Gradiant Corporation –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69555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708D0D-18C8-41C0-98A6-6B8FD46BB36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193" y="101101"/>
            <a:ext cx="992064" cy="11389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52903" y="279151"/>
            <a:ext cx="96294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2902" y="1600201"/>
            <a:ext cx="962949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-302824" y="5713164"/>
            <a:ext cx="12192000" cy="234950"/>
          </a:xfrm>
          <a:prstGeom prst="rect">
            <a:avLst/>
          </a:prstGeom>
          <a:solidFill>
            <a:srgbClr val="0066CC">
              <a:alpha val="0"/>
            </a:srgbClr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sz="1600" b="0" i="0" dirty="0">
              <a:solidFill>
                <a:schemeClr val="bg1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088768" y="6207206"/>
            <a:ext cx="2493631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="0" i="0">
                <a:solidFill>
                  <a:schemeClr val="bg1">
                    <a:lumMod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endParaRPr lang="en-US" dirty="0"/>
          </a:p>
          <a:p>
            <a:fld id="{2FD824EB-FD9A-456A-ADCA-8E4DF56EFC79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62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8" r:id="rId12"/>
    <p:sldLayoutId id="2147483680" r:id="rId13"/>
  </p:sldLayoutIdLst>
  <p:hf hdr="0" ftr="0" dt="0"/>
  <p:txStyles>
    <p:titleStyle>
      <a:lvl1pPr algn="r" defTabSz="457200" rtl="0" eaLnBrk="1" latinLnBrk="0" hangingPunct="1">
        <a:spcBef>
          <a:spcPct val="0"/>
        </a:spcBef>
        <a:buNone/>
        <a:defRPr sz="3200" b="0" i="0" kern="1200">
          <a:solidFill>
            <a:srgbClr val="009999"/>
          </a:solidFill>
          <a:latin typeface="Helvetica Neue Thin"/>
          <a:ea typeface="+mj-ea"/>
          <a:cs typeface="Helvetica Neue Thi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rgbClr val="05293B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05293B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Courier New"/>
        <a:buChar char="o"/>
        <a:defRPr sz="1800" b="0" i="0" kern="1200">
          <a:solidFill>
            <a:srgbClr val="05293B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05293B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rgbClr val="05293B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11034"/>
            <a:ext cx="903794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-1" y="6634190"/>
            <a:ext cx="12329407" cy="23495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sz="1600" b="0" i="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282044" y="6572518"/>
            <a:ext cx="13003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0" i="0" dirty="0">
                <a:solidFill>
                  <a:srgbClr val="10818A"/>
                </a:solidFill>
                <a:latin typeface="Helvetica Neue Light"/>
                <a:ea typeface="+mn-ea"/>
                <a:cs typeface="Helvetica Neue Light"/>
              </a:rPr>
              <a:t>CONFIDENTIAL  </a:t>
            </a:r>
            <a:fld id="{6A79C33D-A634-4312-95A8-7CD20ADB8EA1}" type="slidenum">
              <a:rPr lang="en-US" sz="1000" b="0" i="0" smtClean="0">
                <a:solidFill>
                  <a:srgbClr val="10818A"/>
                </a:solidFill>
                <a:latin typeface="Helvetica Neue Light"/>
                <a:ea typeface="+mn-ea"/>
                <a:cs typeface="Helvetica Neue Light"/>
              </a:rPr>
              <a:t>‹#›</a:t>
            </a:fld>
            <a:endParaRPr lang="en-US" sz="1000" b="0" i="0" dirty="0">
              <a:solidFill>
                <a:srgbClr val="10818A"/>
              </a:solidFill>
              <a:latin typeface="Helvetica Neue Light"/>
              <a:ea typeface="+mn-ea"/>
              <a:cs typeface="Helvetica Neue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F332D5-77EE-491C-A057-CE2ED871EC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9342" y="173814"/>
            <a:ext cx="1067117" cy="105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3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7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rgbClr val="009999"/>
          </a:solidFill>
          <a:latin typeface="Helvetica Neue Thin"/>
          <a:ea typeface="+mj-ea"/>
          <a:cs typeface="Helvetica Neue Thi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rgbClr val="05293B"/>
          </a:solidFill>
          <a:latin typeface="Helvetica Neue Thin"/>
          <a:ea typeface="+mn-ea"/>
          <a:cs typeface="Helvetica Neue Thin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05293B"/>
          </a:solidFill>
          <a:latin typeface="Helvetica Neue Thin"/>
          <a:ea typeface="+mn-ea"/>
          <a:cs typeface="Helvetica Neue Thin"/>
        </a:defRPr>
      </a:lvl2pPr>
      <a:lvl3pPr marL="1143000" indent="-228600" algn="l" defTabSz="457200" rtl="0" eaLnBrk="1" latinLnBrk="0" hangingPunct="1">
        <a:spcBef>
          <a:spcPct val="20000"/>
        </a:spcBef>
        <a:buFont typeface="Courier New"/>
        <a:buChar char="o"/>
        <a:defRPr sz="2000" b="0" i="0" kern="1200">
          <a:solidFill>
            <a:srgbClr val="05293B"/>
          </a:solidFill>
          <a:latin typeface="Helvetica Neue Thin"/>
          <a:ea typeface="+mn-ea"/>
          <a:cs typeface="Helvetica Neue Thi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05293B"/>
          </a:solidFill>
          <a:latin typeface="Helvetica Neue Thin"/>
          <a:ea typeface="+mn-ea"/>
          <a:cs typeface="Helvetica Neue Thi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05293B"/>
          </a:solidFill>
          <a:latin typeface="Helvetica Neue Thin"/>
          <a:ea typeface="+mn-ea"/>
          <a:cs typeface="Helvetica Neue Thi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942799" y="4098399"/>
            <a:ext cx="45853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AA46C"/>
                </a:solidFill>
                <a:latin typeface="HelveticaNeue LT 45 Light"/>
                <a:cs typeface="HelveticaNeue LT 45 Light"/>
              </a:rPr>
              <a:t>F16 SLS SYSTEM UPGRADES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692F45-8015-4B40-9020-68992DB88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465" y="4702256"/>
            <a:ext cx="2445983" cy="936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D07107-1746-4E42-B384-1E69D4C227E2}"/>
              </a:ext>
            </a:extLst>
          </p:cNvPr>
          <p:cNvSpPr txBox="1"/>
          <p:nvPr/>
        </p:nvSpPr>
        <p:spPr>
          <a:xfrm>
            <a:off x="7254258" y="3687056"/>
            <a:ext cx="396240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rgbClr val="103E72"/>
                </a:solidFill>
              </a:rPr>
              <a:t>MICRON MEMORY TAIWAN CO., LTD</a:t>
            </a:r>
            <a:r>
              <a:rPr lang="en-US" sz="1900" dirty="0"/>
              <a:t>.</a:t>
            </a:r>
            <a:endParaRPr lang="en-SG" sz="19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797B514-29B3-46AF-B64D-E8BD4E526D4D}"/>
              </a:ext>
            </a:extLst>
          </p:cNvPr>
          <p:cNvGrpSpPr/>
          <p:nvPr/>
        </p:nvGrpSpPr>
        <p:grpSpPr>
          <a:xfrm>
            <a:off x="4413250" y="6404655"/>
            <a:ext cx="3365500" cy="370262"/>
            <a:chOff x="4413250" y="6433230"/>
            <a:chExt cx="3365500" cy="37026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CFF201-E31A-4CCA-AFC2-1CBB89BE2385}"/>
                </a:ext>
              </a:extLst>
            </p:cNvPr>
            <p:cNvSpPr txBox="1"/>
            <p:nvPr/>
          </p:nvSpPr>
          <p:spPr>
            <a:xfrm>
              <a:off x="4413250" y="6582051"/>
              <a:ext cx="3365500" cy="221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rgbClr val="3477B2"/>
                  </a:solidFill>
                  <a:latin typeface="Helvetica Neue Light"/>
                  <a:cs typeface="Arial" panose="020B0604020202020204" pitchFamily="34" charset="0"/>
                </a:rPr>
                <a:t>[This document cannot be distributed outside of intended recipients] </a:t>
              </a:r>
              <a:endParaRPr lang="en-SG" sz="800" dirty="0">
                <a:solidFill>
                  <a:srgbClr val="3477B2"/>
                </a:solidFill>
                <a:latin typeface="Helvetica Neue Light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C66524-0129-460D-BECB-E59FAC76B888}"/>
                </a:ext>
              </a:extLst>
            </p:cNvPr>
            <p:cNvSpPr txBox="1"/>
            <p:nvPr/>
          </p:nvSpPr>
          <p:spPr>
            <a:xfrm>
              <a:off x="4720573" y="6433230"/>
              <a:ext cx="2541304" cy="221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rgbClr val="3477B2"/>
                  </a:solidFill>
                  <a:latin typeface="Helvetica Neue Light"/>
                  <a:cs typeface="Arial" panose="020B0604020202020204" pitchFamily="34" charset="0"/>
                </a:rPr>
                <a:t>Gradiant Corporation – Proprietary and Confidential</a:t>
              </a:r>
              <a:endParaRPr lang="en-SG" sz="800" dirty="0">
                <a:solidFill>
                  <a:srgbClr val="3477B2"/>
                </a:solidFill>
                <a:latin typeface="Helvetica Neue Ligh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92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047050-CA13-4AA6-B46A-E5E8E5B0228D}"/>
              </a:ext>
            </a:extLst>
          </p:cNvPr>
          <p:cNvSpPr txBox="1"/>
          <p:nvPr/>
        </p:nvSpPr>
        <p:spPr>
          <a:xfrm>
            <a:off x="3765003" y="324802"/>
            <a:ext cx="77671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3400" dirty="0">
                <a:solidFill>
                  <a:srgbClr val="009999"/>
                </a:solidFill>
                <a:latin typeface="Helvetica Neue Thin"/>
                <a:ea typeface="+mj-ea"/>
              </a:rPr>
              <a:t>DESIGN BASIS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ED40F01-36FB-46AF-AC28-9D8B82CCA7D8}"/>
              </a:ext>
            </a:extLst>
          </p:cNvPr>
          <p:cNvGrpSpPr/>
          <p:nvPr/>
        </p:nvGrpSpPr>
        <p:grpSpPr>
          <a:xfrm>
            <a:off x="4413250" y="6425921"/>
            <a:ext cx="3365500" cy="370262"/>
            <a:chOff x="4413250" y="6433230"/>
            <a:chExt cx="3365500" cy="37026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4ABC323-DACC-4092-9CF7-7FFC92DF1CDE}"/>
                </a:ext>
              </a:extLst>
            </p:cNvPr>
            <p:cNvSpPr txBox="1"/>
            <p:nvPr/>
          </p:nvSpPr>
          <p:spPr>
            <a:xfrm>
              <a:off x="4413250" y="6582051"/>
              <a:ext cx="3365500" cy="221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rgbClr val="3477B2"/>
                  </a:solidFill>
                  <a:latin typeface="Helvetica Neue Light"/>
                  <a:cs typeface="Arial" panose="020B0604020202020204" pitchFamily="34" charset="0"/>
                </a:rPr>
                <a:t>[This document cannot be distributed outside of intended recipients] </a:t>
              </a:r>
              <a:endParaRPr lang="en-SG" sz="800" dirty="0">
                <a:solidFill>
                  <a:srgbClr val="3477B2"/>
                </a:solidFill>
                <a:latin typeface="Helvetica Neue Light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CDF2EB-815C-42A4-B61B-2E1C54117438}"/>
                </a:ext>
              </a:extLst>
            </p:cNvPr>
            <p:cNvSpPr txBox="1"/>
            <p:nvPr/>
          </p:nvSpPr>
          <p:spPr>
            <a:xfrm>
              <a:off x="4720573" y="6433230"/>
              <a:ext cx="2541304" cy="221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rgbClr val="3477B2"/>
                  </a:solidFill>
                  <a:latin typeface="Helvetica Neue Light"/>
                  <a:cs typeface="Arial" panose="020B0604020202020204" pitchFamily="34" charset="0"/>
                </a:rPr>
                <a:t>Gradiant Corporation – Proprietary and Confidential</a:t>
              </a:r>
              <a:endParaRPr lang="en-SG" sz="800" dirty="0">
                <a:solidFill>
                  <a:srgbClr val="3477B2"/>
                </a:solidFill>
                <a:latin typeface="Helvetica Neue Light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992B4ED5-FE4C-4771-AA81-8248D2557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40892"/>
              </p:ext>
            </p:extLst>
          </p:nvPr>
        </p:nvGraphicFramePr>
        <p:xfrm>
          <a:off x="1578543" y="1201565"/>
          <a:ext cx="9681527" cy="432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0310">
                  <a:extLst>
                    <a:ext uri="{9D8B030D-6E8A-4147-A177-3AD203B41FA5}">
                      <a16:colId xmlns:a16="http://schemas.microsoft.com/office/drawing/2014/main" val="2708250121"/>
                    </a:ext>
                  </a:extLst>
                </a:gridCol>
                <a:gridCol w="3983778">
                  <a:extLst>
                    <a:ext uri="{9D8B030D-6E8A-4147-A177-3AD203B41FA5}">
                      <a16:colId xmlns:a16="http://schemas.microsoft.com/office/drawing/2014/main" val="3643464174"/>
                    </a:ext>
                  </a:extLst>
                </a:gridCol>
                <a:gridCol w="3947439">
                  <a:extLst>
                    <a:ext uri="{9D8B030D-6E8A-4147-A177-3AD203B41FA5}">
                      <a16:colId xmlns:a16="http://schemas.microsoft.com/office/drawing/2014/main" val="3310859847"/>
                    </a:ext>
                  </a:extLst>
                </a:gridCol>
              </a:tblGrid>
              <a:tr h="393803">
                <a:tc>
                  <a:txBody>
                    <a:bodyPr/>
                    <a:lstStyle/>
                    <a:p>
                      <a:pPr algn="ctr"/>
                      <a:endParaRPr lang="en-SG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Phase - 1</a:t>
                      </a:r>
                      <a:endParaRPr lang="en-SG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Phase - 2</a:t>
                      </a:r>
                      <a:endParaRPr lang="en-SG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65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500" dirty="0"/>
                        <a:t>1. Feed Capacity</a:t>
                      </a:r>
                      <a:endParaRPr lang="en-SG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2* 1000m3/day of Salix + 20m3/day IPA 3.05% and HF 1.54% + 180 m3/day of IPA 6%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Addition of 1000m3/day of Salix</a:t>
                      </a:r>
                    </a:p>
                    <a:p>
                      <a:endParaRPr lang="en-SG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847108"/>
                  </a:ext>
                </a:extLst>
              </a:tr>
              <a:tr h="544719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500" dirty="0"/>
                        <a:t>2. Base Case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50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500" dirty="0"/>
                        <a:t>(Working)</a:t>
                      </a:r>
                      <a:endParaRPr lang="en-SG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Feed to ROi: 1000m3/day of Salix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500" dirty="0"/>
                        <a:t>      (ROi recovery 80%)</a:t>
                      </a:r>
                    </a:p>
                    <a:p>
                      <a:endParaRPr lang="en-US" sz="15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Feed to NH3-IPA recovery: 190m3/day of Salix (20% ROi reject)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Feed to ROi: 2000m3/day of Salix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500" dirty="0"/>
                        <a:t>      (ROi recovery 80%)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Feed to NH3-IPA recovery: 380m3/day of Salix (20% ROi reject)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257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500" dirty="0"/>
                        <a:t>3. Alternate Case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500" dirty="0"/>
                        <a:t>(Working)</a:t>
                      </a:r>
                      <a:endParaRPr lang="en-SG" sz="15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SG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Feed to ROi: 1000m3/day of Salix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500" dirty="0"/>
                        <a:t>      (ROi recovery 80%)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Feed to NH3-IPA recovery: 190m3/day of Salix (20% ROi reject) + 20m3/day IPA 3.05% and HF 1.54% + 180 m3/day of IPA 6%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Feed to ROi: 2000m3/day of Salix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500" dirty="0"/>
                        <a:t>      (ROi recovery 80%)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5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Feed to NH3-IPA recovery: 380m3/day of Salix (20% ROi reject) + 20m3/day IPA 3.05% and HF 1.54% + 180 m3/day of IPA 6% </a:t>
                      </a:r>
                    </a:p>
                    <a:p>
                      <a:endParaRPr lang="en-SG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73159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89B8FC9-FCD8-4B15-9704-174FE7503CD9}"/>
              </a:ext>
            </a:extLst>
          </p:cNvPr>
          <p:cNvSpPr txBox="1"/>
          <p:nvPr/>
        </p:nvSpPr>
        <p:spPr>
          <a:xfrm>
            <a:off x="1432677" y="5657511"/>
            <a:ext cx="911709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50" dirty="0"/>
              <a:t>Layout is designed to accommodate </a:t>
            </a:r>
            <a:r>
              <a:rPr lang="en-US" sz="1450" b="1" dirty="0"/>
              <a:t>Phase 2</a:t>
            </a:r>
            <a:r>
              <a:rPr lang="en-US" sz="1450" dirty="0"/>
              <a:t> requirements </a:t>
            </a:r>
          </a:p>
          <a:p>
            <a:r>
              <a:rPr lang="en-US" sz="1450" dirty="0"/>
              <a:t>(i.e., total capacity of 3000 m3/day including 20m3/day IPA 3.05% and HF 1.54% + 180 m3/day of IPA 6%)</a:t>
            </a:r>
          </a:p>
        </p:txBody>
      </p:sp>
    </p:spTree>
    <p:extLst>
      <p:ext uri="{BB962C8B-B14F-4D97-AF65-F5344CB8AC3E}">
        <p14:creationId xmlns:p14="http://schemas.microsoft.com/office/powerpoint/2010/main" val="422543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047050-CA13-4AA6-B46A-E5E8E5B0228D}"/>
              </a:ext>
            </a:extLst>
          </p:cNvPr>
          <p:cNvSpPr txBox="1"/>
          <p:nvPr/>
        </p:nvSpPr>
        <p:spPr>
          <a:xfrm>
            <a:off x="2812539" y="470739"/>
            <a:ext cx="8898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3200" dirty="0">
                <a:solidFill>
                  <a:srgbClr val="009999"/>
                </a:solidFill>
                <a:latin typeface="Helvetica Neue Thin"/>
                <a:ea typeface="+mj-ea"/>
              </a:rPr>
              <a:t>PROPOSED CONFIGURATION FOR ROi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474821-2BE3-48FA-8230-C8F008EDEA09}"/>
              </a:ext>
            </a:extLst>
          </p:cNvPr>
          <p:cNvGrpSpPr/>
          <p:nvPr/>
        </p:nvGrpSpPr>
        <p:grpSpPr>
          <a:xfrm>
            <a:off x="4413250" y="6404655"/>
            <a:ext cx="3365500" cy="370262"/>
            <a:chOff x="4413250" y="6433230"/>
            <a:chExt cx="3365500" cy="3702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F09FA5-940F-42D0-97B1-76A1EA2851AF}"/>
                </a:ext>
              </a:extLst>
            </p:cNvPr>
            <p:cNvSpPr txBox="1"/>
            <p:nvPr/>
          </p:nvSpPr>
          <p:spPr>
            <a:xfrm>
              <a:off x="4413250" y="6582051"/>
              <a:ext cx="3365500" cy="221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rgbClr val="3477B2"/>
                  </a:solidFill>
                  <a:latin typeface="Helvetica Neue Light"/>
                  <a:cs typeface="Arial" panose="020B0604020202020204" pitchFamily="34" charset="0"/>
                </a:rPr>
                <a:t>[This document cannot be distributed outside of intended recipients] </a:t>
              </a:r>
              <a:endParaRPr lang="en-SG" sz="800" dirty="0">
                <a:solidFill>
                  <a:srgbClr val="3477B2"/>
                </a:solidFill>
                <a:latin typeface="Helvetica Neue Light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58B3D4-A7E6-485B-8479-1D733745D750}"/>
                </a:ext>
              </a:extLst>
            </p:cNvPr>
            <p:cNvSpPr txBox="1"/>
            <p:nvPr/>
          </p:nvSpPr>
          <p:spPr>
            <a:xfrm>
              <a:off x="4720573" y="6433230"/>
              <a:ext cx="2541304" cy="221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rgbClr val="3477B2"/>
                  </a:solidFill>
                  <a:latin typeface="Helvetica Neue Light"/>
                  <a:cs typeface="Arial" panose="020B0604020202020204" pitchFamily="34" charset="0"/>
                </a:rPr>
                <a:t>Gradiant Corporation – Proprietary and Confidential</a:t>
              </a:r>
              <a:endParaRPr lang="en-SG" sz="800" dirty="0">
                <a:solidFill>
                  <a:srgbClr val="3477B2"/>
                </a:solidFill>
                <a:latin typeface="Helvetica Neue Light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F1B2036-2DD6-442C-9D75-DE733CF00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807311"/>
              </p:ext>
            </p:extLst>
          </p:nvPr>
        </p:nvGraphicFramePr>
        <p:xfrm>
          <a:off x="1345548" y="2343752"/>
          <a:ext cx="9500904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6214">
                  <a:extLst>
                    <a:ext uri="{9D8B030D-6E8A-4147-A177-3AD203B41FA5}">
                      <a16:colId xmlns:a16="http://schemas.microsoft.com/office/drawing/2014/main" val="1934466557"/>
                    </a:ext>
                  </a:extLst>
                </a:gridCol>
                <a:gridCol w="6534690">
                  <a:extLst>
                    <a:ext uri="{9D8B030D-6E8A-4147-A177-3AD203B41FA5}">
                      <a16:colId xmlns:a16="http://schemas.microsoft.com/office/drawing/2014/main" val="3425526402"/>
                    </a:ext>
                  </a:extLst>
                </a:gridCol>
              </a:tblGrid>
              <a:tr h="60746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Tanks</a:t>
                      </a:r>
                      <a:endParaRPr lang="en-SG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2 Working </a:t>
                      </a:r>
                    </a:p>
                    <a:p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(Designed for a total capacity of 2000 m3/day)</a:t>
                      </a:r>
                    </a:p>
                    <a:p>
                      <a:endParaRPr lang="en-SG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317353"/>
                  </a:ext>
                </a:extLst>
              </a:tr>
              <a:tr h="92039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Pumps &amp; membranes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 Working +1 Standby during Phase 1 of 1000 m3/day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 Working +1 Standby +1 Future during Phase 2 of 2000 m3/day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solidFill>
                          <a:schemeClr val="tx1"/>
                        </a:solidFill>
                        <a:cs typeface="Helvetica Neue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42099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65341A0-6592-43EF-B8C7-8C0468F24E7F}"/>
              </a:ext>
            </a:extLst>
          </p:cNvPr>
          <p:cNvSpPr txBox="1"/>
          <p:nvPr/>
        </p:nvSpPr>
        <p:spPr>
          <a:xfrm>
            <a:off x="1609089" y="4598108"/>
            <a:ext cx="9180831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NOTE: During maintenance of any individual pumps or membranes, the standby unit will be automatically come into operation mode.</a:t>
            </a:r>
          </a:p>
        </p:txBody>
      </p:sp>
    </p:spTree>
    <p:extLst>
      <p:ext uri="{BB962C8B-B14F-4D97-AF65-F5344CB8AC3E}">
        <p14:creationId xmlns:p14="http://schemas.microsoft.com/office/powerpoint/2010/main" val="100884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7474821-2BE3-48FA-8230-C8F008EDEA09}"/>
              </a:ext>
            </a:extLst>
          </p:cNvPr>
          <p:cNvGrpSpPr/>
          <p:nvPr/>
        </p:nvGrpSpPr>
        <p:grpSpPr>
          <a:xfrm>
            <a:off x="4413250" y="6404655"/>
            <a:ext cx="3365500" cy="370262"/>
            <a:chOff x="4413250" y="6433230"/>
            <a:chExt cx="3365500" cy="3702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F09FA5-940F-42D0-97B1-76A1EA2851AF}"/>
                </a:ext>
              </a:extLst>
            </p:cNvPr>
            <p:cNvSpPr txBox="1"/>
            <p:nvPr/>
          </p:nvSpPr>
          <p:spPr>
            <a:xfrm>
              <a:off x="4413250" y="6582051"/>
              <a:ext cx="3365500" cy="221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rgbClr val="3477B2"/>
                  </a:solidFill>
                  <a:latin typeface="Helvetica Neue Light"/>
                  <a:cs typeface="Arial" panose="020B0604020202020204" pitchFamily="34" charset="0"/>
                </a:rPr>
                <a:t>[This document cannot be distributed outside of intended recipients] </a:t>
              </a:r>
              <a:endParaRPr lang="en-SG" sz="800" dirty="0">
                <a:solidFill>
                  <a:srgbClr val="3477B2"/>
                </a:solidFill>
                <a:latin typeface="Helvetica Neue Light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58B3D4-A7E6-485B-8479-1D733745D750}"/>
                </a:ext>
              </a:extLst>
            </p:cNvPr>
            <p:cNvSpPr txBox="1"/>
            <p:nvPr/>
          </p:nvSpPr>
          <p:spPr>
            <a:xfrm>
              <a:off x="4720573" y="6433230"/>
              <a:ext cx="2541304" cy="221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rgbClr val="3477B2"/>
                  </a:solidFill>
                  <a:latin typeface="Helvetica Neue Light"/>
                  <a:cs typeface="Arial" panose="020B0604020202020204" pitchFamily="34" charset="0"/>
                </a:rPr>
                <a:t>Gradiant Corporation – Proprietary and Confidential</a:t>
              </a:r>
              <a:endParaRPr lang="en-SG" sz="800" dirty="0">
                <a:solidFill>
                  <a:srgbClr val="3477B2"/>
                </a:solidFill>
                <a:latin typeface="Helvetica Neue Light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813FBDE-E417-40F2-88DF-1962ADF7CD97}"/>
              </a:ext>
            </a:extLst>
          </p:cNvPr>
          <p:cNvSpPr txBox="1"/>
          <p:nvPr/>
        </p:nvSpPr>
        <p:spPr>
          <a:xfrm>
            <a:off x="2633472" y="392933"/>
            <a:ext cx="88986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3200" dirty="0">
                <a:solidFill>
                  <a:srgbClr val="009999"/>
                </a:solidFill>
                <a:latin typeface="Helvetica Neue Thin"/>
                <a:ea typeface="+mj-ea"/>
              </a:rPr>
              <a:t>PROPOSED CONFIGURATION FOR </a:t>
            </a:r>
          </a:p>
          <a:p>
            <a:pPr algn="r"/>
            <a:r>
              <a:rPr lang="en-SG" sz="3200" dirty="0">
                <a:solidFill>
                  <a:srgbClr val="009999"/>
                </a:solidFill>
                <a:latin typeface="Helvetica Neue Thin"/>
                <a:ea typeface="+mj-ea"/>
              </a:rPr>
              <a:t>NH3-IPA RECOVERY SYSTEM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E97DD84-6BA7-45A5-ADA3-5B5627EAC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065196"/>
              </p:ext>
            </p:extLst>
          </p:nvPr>
        </p:nvGraphicFramePr>
        <p:xfrm>
          <a:off x="1272682" y="1896006"/>
          <a:ext cx="10259465" cy="3593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3933">
                  <a:extLst>
                    <a:ext uri="{9D8B030D-6E8A-4147-A177-3AD203B41FA5}">
                      <a16:colId xmlns:a16="http://schemas.microsoft.com/office/drawing/2014/main" val="1934466557"/>
                    </a:ext>
                  </a:extLst>
                </a:gridCol>
                <a:gridCol w="6315532">
                  <a:extLst>
                    <a:ext uri="{9D8B030D-6E8A-4147-A177-3AD203B41FA5}">
                      <a16:colId xmlns:a16="http://schemas.microsoft.com/office/drawing/2014/main" val="3425526402"/>
                    </a:ext>
                  </a:extLst>
                </a:gridCol>
              </a:tblGrid>
              <a:tr h="60746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zh-TW" sz="1900" dirty="0">
                          <a:solidFill>
                            <a:schemeClr val="tx1"/>
                          </a:solidFill>
                        </a:rPr>
                        <a:t>Systems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900" dirty="0">
                          <a:solidFill>
                            <a:schemeClr val="tx1"/>
                          </a:solidFill>
                        </a:rPr>
                        <a:t>2 Working </a:t>
                      </a:r>
                    </a:p>
                    <a:p>
                      <a:r>
                        <a:rPr lang="en-US" altLang="zh-TW" sz="1900" dirty="0">
                          <a:solidFill>
                            <a:schemeClr val="tx1"/>
                          </a:solidFill>
                        </a:rPr>
                        <a:t>-Designed for a total capacity of 30 m3/</a:t>
                      </a:r>
                      <a:r>
                        <a:rPr lang="en-US" altLang="zh-TW" sz="1900" dirty="0" err="1">
                          <a:solidFill>
                            <a:schemeClr val="tx1"/>
                          </a:solidFill>
                        </a:rPr>
                        <a:t>hr</a:t>
                      </a:r>
                      <a:r>
                        <a:rPr lang="en-US" altLang="zh-TW" sz="1900" baseline="0" dirty="0">
                          <a:solidFill>
                            <a:schemeClr val="tx1"/>
                          </a:solidFill>
                        </a:rPr>
                        <a:t> (15+15)</a:t>
                      </a:r>
                      <a:endParaRPr lang="en-US" altLang="zh-TW" sz="1900" dirty="0">
                        <a:solidFill>
                          <a:schemeClr val="tx1"/>
                        </a:solidFill>
                      </a:endParaRPr>
                    </a:p>
                    <a:p>
                      <a:endParaRPr lang="en-SG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9656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Stripper </a:t>
                      </a:r>
                      <a:r>
                        <a:rPr lang="en-US" altLang="zh-TW" sz="19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en-US" altLang="zh-TW" sz="1900" baseline="0" dirty="0">
                          <a:solidFill>
                            <a:schemeClr val="tx1"/>
                          </a:solidFill>
                        </a:rPr>
                        <a:t> Distillation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900" dirty="0">
                          <a:solidFill>
                            <a:schemeClr val="tx1"/>
                          </a:solidFill>
                        </a:rPr>
                        <a:t>Stripper(short-bed)</a:t>
                      </a:r>
                      <a:r>
                        <a:rPr lang="zh-TW" altLang="en-US" sz="19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TW" sz="1900" dirty="0">
                          <a:solidFill>
                            <a:schemeClr val="tx1"/>
                          </a:solidFill>
                        </a:rPr>
                        <a:t>2 Working+1 Standby </a:t>
                      </a:r>
                    </a:p>
                    <a:p>
                      <a:r>
                        <a:rPr lang="en-US" altLang="zh-TW" sz="1900" dirty="0">
                          <a:solidFill>
                            <a:schemeClr val="tx1"/>
                          </a:solidFill>
                        </a:rPr>
                        <a:t>Pre-distillation(short-bed) w/Reboiler</a:t>
                      </a:r>
                      <a:r>
                        <a:rPr lang="zh-TW" altLang="en-US" sz="19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TW" sz="1900" dirty="0">
                          <a:solidFill>
                            <a:schemeClr val="tx1"/>
                          </a:solidFill>
                        </a:rPr>
                        <a:t>2 Working+1 Standby </a:t>
                      </a:r>
                    </a:p>
                    <a:p>
                      <a:r>
                        <a:rPr lang="en-US" altLang="zh-TW" sz="1900" dirty="0">
                          <a:solidFill>
                            <a:schemeClr val="tx1"/>
                          </a:solidFill>
                        </a:rPr>
                        <a:t>NH3 distillation(column)</a:t>
                      </a:r>
                      <a:r>
                        <a:rPr lang="zh-TW" altLang="en-US" sz="19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TW" sz="1900" dirty="0">
                          <a:solidFill>
                            <a:schemeClr val="tx1"/>
                          </a:solidFill>
                        </a:rPr>
                        <a:t>2 Working</a:t>
                      </a:r>
                    </a:p>
                    <a:p>
                      <a:r>
                        <a:rPr lang="en-US" altLang="zh-TW" sz="1900" dirty="0">
                          <a:solidFill>
                            <a:schemeClr val="tx1"/>
                          </a:solidFill>
                        </a:rPr>
                        <a:t>IPA</a:t>
                      </a:r>
                      <a:r>
                        <a:rPr lang="en-US" altLang="zh-TW" sz="1900" baseline="0" dirty="0">
                          <a:solidFill>
                            <a:schemeClr val="tx1"/>
                          </a:solidFill>
                        </a:rPr>
                        <a:t> distillation</a:t>
                      </a:r>
                      <a:r>
                        <a:rPr lang="en-US" altLang="zh-TW" sz="1900" dirty="0">
                          <a:solidFill>
                            <a:schemeClr val="tx1"/>
                          </a:solidFill>
                        </a:rPr>
                        <a:t>(short-bed)</a:t>
                      </a:r>
                      <a:r>
                        <a:rPr lang="zh-TW" altLang="en-US" sz="19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TW" sz="1900" dirty="0">
                          <a:solidFill>
                            <a:schemeClr val="tx1"/>
                          </a:solidFill>
                        </a:rPr>
                        <a:t>2 Working+1 Standby </a:t>
                      </a:r>
                      <a:endParaRPr lang="en-SG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46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900" baseline="0" dirty="0">
                          <a:solidFill>
                            <a:schemeClr val="tx1"/>
                          </a:solidFill>
                        </a:rPr>
                        <a:t>HX &amp; Condenser &amp; Receiver &amp; Absorber &amp; Tank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900" dirty="0">
                          <a:solidFill>
                            <a:schemeClr val="tx1"/>
                          </a:solidFill>
                        </a:rPr>
                        <a:t>2 Working </a:t>
                      </a:r>
                      <a:endParaRPr lang="en-SG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25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Pumps</a:t>
                      </a:r>
                      <a:endParaRPr lang="en-SG" sz="1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2 Working +2 Standby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420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03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4EE29D-C204-4DCB-9D92-AD00B88D8C06}"/>
              </a:ext>
            </a:extLst>
          </p:cNvPr>
          <p:cNvSpPr txBox="1"/>
          <p:nvPr/>
        </p:nvSpPr>
        <p:spPr>
          <a:xfrm>
            <a:off x="4505325" y="397888"/>
            <a:ext cx="70268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3400" dirty="0">
                <a:solidFill>
                  <a:srgbClr val="009999"/>
                </a:solidFill>
                <a:latin typeface="Helvetica Neue Thin"/>
                <a:ea typeface="+mj-ea"/>
              </a:rPr>
              <a:t>SALIX FEEDWATER QUALITY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E17C513-D852-4BF3-87EC-7D851F66C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18236"/>
              </p:ext>
            </p:extLst>
          </p:nvPr>
        </p:nvGraphicFramePr>
        <p:xfrm>
          <a:off x="2333625" y="1197058"/>
          <a:ext cx="7315199" cy="4922785"/>
        </p:xfrm>
        <a:graphic>
          <a:graphicData uri="http://schemas.openxmlformats.org/drawingml/2006/table">
            <a:tbl>
              <a:tblPr firstRow="1" firstCol="1" bandRow="1"/>
              <a:tblGrid>
                <a:gridCol w="1976567">
                  <a:extLst>
                    <a:ext uri="{9D8B030D-6E8A-4147-A177-3AD203B41FA5}">
                      <a16:colId xmlns:a16="http://schemas.microsoft.com/office/drawing/2014/main" val="1963545775"/>
                    </a:ext>
                  </a:extLst>
                </a:gridCol>
                <a:gridCol w="1240249">
                  <a:extLst>
                    <a:ext uri="{9D8B030D-6E8A-4147-A177-3AD203B41FA5}">
                      <a16:colId xmlns:a16="http://schemas.microsoft.com/office/drawing/2014/main" val="999097096"/>
                    </a:ext>
                  </a:extLst>
                </a:gridCol>
                <a:gridCol w="2059000">
                  <a:extLst>
                    <a:ext uri="{9D8B030D-6E8A-4147-A177-3AD203B41FA5}">
                      <a16:colId xmlns:a16="http://schemas.microsoft.com/office/drawing/2014/main" val="3187879637"/>
                    </a:ext>
                  </a:extLst>
                </a:gridCol>
                <a:gridCol w="2039383">
                  <a:extLst>
                    <a:ext uri="{9D8B030D-6E8A-4147-A177-3AD203B41FA5}">
                      <a16:colId xmlns:a16="http://schemas.microsoft.com/office/drawing/2014/main" val="2311385325"/>
                    </a:ext>
                  </a:extLst>
                </a:gridCol>
              </a:tblGrid>
              <a:tr h="3916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en-SG" sz="1800" b="1" i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Salix 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(Average)</a:t>
                      </a:r>
                      <a:endParaRPr lang="en-SG" sz="1600" b="1" i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Salix </a:t>
                      </a:r>
                      <a:r>
                        <a:rPr lang="en-US" sz="1600" b="1" i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(Worse case)</a:t>
                      </a:r>
                      <a:endParaRPr lang="en-SG" sz="1600" b="1" i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747269"/>
                  </a:ext>
                </a:extLst>
              </a:tr>
              <a:tr h="2945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3-10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3-10</a:t>
                      </a:r>
                      <a:endParaRPr lang="en-SG" sz="1600" kern="120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543234"/>
                  </a:ext>
                </a:extLst>
              </a:tr>
              <a:tr h="2945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COD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mg/l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&lt;3187.5</a:t>
                      </a:r>
                      <a:endParaRPr lang="en-SG" sz="1600" kern="1200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&lt;3187.5</a:t>
                      </a:r>
                      <a:endParaRPr lang="en-SG" sz="1600" kern="1200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071753"/>
                  </a:ext>
                </a:extLst>
              </a:tr>
              <a:tr h="2945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TSS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mg/l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10.0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&lt;30</a:t>
                      </a:r>
                      <a:endParaRPr lang="en-SG" sz="1600" kern="1200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676494"/>
                  </a:ext>
                </a:extLst>
              </a:tr>
              <a:tr h="2945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TDS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mg/l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4267.0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&lt;5000</a:t>
                      </a:r>
                      <a:endParaRPr lang="en-SG" sz="1600" kern="1200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4885034"/>
                  </a:ext>
                </a:extLst>
              </a:tr>
              <a:tr h="2945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Conductivity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µS/cm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&lt;9000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&lt;10546</a:t>
                      </a:r>
                      <a:endParaRPr lang="en-SG" sz="1600" kern="120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276914"/>
                  </a:ext>
                </a:extLst>
              </a:tr>
              <a:tr h="2945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SDI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&lt;5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&lt;5</a:t>
                      </a:r>
                      <a:endParaRPr lang="en-SG" sz="1600" kern="1200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298809"/>
                  </a:ext>
                </a:extLst>
              </a:tr>
              <a:tr h="34006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IPA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mg/l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&lt;1667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&lt;2000</a:t>
                      </a:r>
                      <a:endParaRPr lang="en-SG" sz="1600" kern="1200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20329"/>
                  </a:ext>
                </a:extLst>
              </a:tr>
              <a:tr h="2945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US" sz="1600" baseline="-250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-N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mg/l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&lt;1440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&lt;1440</a:t>
                      </a:r>
                      <a:endParaRPr lang="en-SG" sz="1600" kern="1200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393655"/>
                  </a:ext>
                </a:extLst>
              </a:tr>
              <a:tr h="2945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F-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mg/l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&lt;10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&lt;50</a:t>
                      </a:r>
                      <a:endParaRPr lang="en-SG" sz="1600" kern="1200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972792"/>
                  </a:ext>
                </a:extLst>
              </a:tr>
              <a:tr h="2945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600" baseline="-250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600" baseline="-250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mg/l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&lt;2000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&lt;2000</a:t>
                      </a:r>
                      <a:endParaRPr lang="en-SG" sz="1600" kern="1200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57530"/>
                  </a:ext>
                </a:extLst>
              </a:tr>
              <a:tr h="2945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SiO</a:t>
                      </a:r>
                      <a:r>
                        <a:rPr lang="en-US" sz="1600" baseline="-250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mg/l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177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&lt;200</a:t>
                      </a:r>
                      <a:endParaRPr lang="en-SG" sz="1600" kern="1200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132274"/>
                  </a:ext>
                </a:extLst>
              </a:tr>
              <a:tr h="294534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Temperature </a:t>
                      </a:r>
                      <a:endParaRPr lang="en-SG" sz="1600" kern="1200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deg C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SG" sz="1600" kern="1200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298476"/>
                  </a:ext>
                </a:extLst>
              </a:tr>
              <a:tr h="505138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Alkalinity (as CaCO3)</a:t>
                      </a:r>
                      <a:endParaRPr lang="en-SG" sz="1600" kern="1200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mg/l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&lt;90</a:t>
                      </a:r>
                      <a:endParaRPr lang="en-SG" sz="1600" kern="1200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&lt;90</a:t>
                      </a:r>
                      <a:endParaRPr lang="en-SG" sz="1600" kern="1200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01122"/>
                  </a:ext>
                </a:extLst>
              </a:tr>
              <a:tr h="44605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Hardness (as CaCO3)</a:t>
                      </a:r>
                      <a:endParaRPr lang="en-SG" sz="1600" kern="1200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mg/l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&lt;16</a:t>
                      </a:r>
                      <a:endParaRPr lang="en-SG" sz="1600" kern="1200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&lt;16</a:t>
                      </a:r>
                      <a:endParaRPr lang="en-SG" sz="1600" kern="1200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349673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7197DA0F-3087-482D-A875-72E1C41A62C9}"/>
              </a:ext>
            </a:extLst>
          </p:cNvPr>
          <p:cNvGrpSpPr/>
          <p:nvPr/>
        </p:nvGrpSpPr>
        <p:grpSpPr>
          <a:xfrm>
            <a:off x="4413250" y="6452280"/>
            <a:ext cx="3365500" cy="370262"/>
            <a:chOff x="4413250" y="6433230"/>
            <a:chExt cx="3365500" cy="3702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F41698-A680-4D1E-B0AB-96F75BA0DE1B}"/>
                </a:ext>
              </a:extLst>
            </p:cNvPr>
            <p:cNvSpPr txBox="1"/>
            <p:nvPr/>
          </p:nvSpPr>
          <p:spPr>
            <a:xfrm>
              <a:off x="4413250" y="6582051"/>
              <a:ext cx="3365500" cy="221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rgbClr val="3477B2"/>
                  </a:solidFill>
                  <a:latin typeface="Helvetica Neue Light"/>
                  <a:cs typeface="Arial" panose="020B0604020202020204" pitchFamily="34" charset="0"/>
                </a:rPr>
                <a:t>[This document cannot be distributed outside of intended recipients] </a:t>
              </a:r>
              <a:endParaRPr lang="en-SG" sz="800" dirty="0">
                <a:solidFill>
                  <a:srgbClr val="3477B2"/>
                </a:solidFill>
                <a:latin typeface="Helvetica Neue Light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519D63-1DE2-452F-BBBA-686B8984FFFA}"/>
                </a:ext>
              </a:extLst>
            </p:cNvPr>
            <p:cNvSpPr txBox="1"/>
            <p:nvPr/>
          </p:nvSpPr>
          <p:spPr>
            <a:xfrm>
              <a:off x="4720573" y="6433230"/>
              <a:ext cx="2541304" cy="221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rgbClr val="3477B2"/>
                  </a:solidFill>
                  <a:latin typeface="Helvetica Neue Light"/>
                  <a:cs typeface="Arial" panose="020B0604020202020204" pitchFamily="34" charset="0"/>
                </a:rPr>
                <a:t>Gradiant Corporation – Proprietary and Confidential</a:t>
              </a:r>
              <a:endParaRPr lang="en-SG" sz="800" dirty="0">
                <a:solidFill>
                  <a:srgbClr val="3477B2"/>
                </a:solidFill>
                <a:latin typeface="Helvetica Neue Ligh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305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4EE29D-C204-4DCB-9D92-AD00B88D8C06}"/>
              </a:ext>
            </a:extLst>
          </p:cNvPr>
          <p:cNvSpPr txBox="1"/>
          <p:nvPr/>
        </p:nvSpPr>
        <p:spPr>
          <a:xfrm>
            <a:off x="4505325" y="90111"/>
            <a:ext cx="70268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3400" dirty="0">
                <a:solidFill>
                  <a:srgbClr val="009999"/>
                </a:solidFill>
                <a:latin typeface="Helvetica Neue Thin"/>
                <a:ea typeface="+mj-ea"/>
              </a:rPr>
              <a:t>SALIX FEEDWATER QUALITY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063B9D0-310E-4A5B-ACC8-D23B2935D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048061"/>
              </p:ext>
            </p:extLst>
          </p:nvPr>
        </p:nvGraphicFramePr>
        <p:xfrm>
          <a:off x="2116301" y="878688"/>
          <a:ext cx="7959398" cy="5735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1245">
                  <a:extLst>
                    <a:ext uri="{9D8B030D-6E8A-4147-A177-3AD203B41FA5}">
                      <a16:colId xmlns:a16="http://schemas.microsoft.com/office/drawing/2014/main" val="3600331521"/>
                    </a:ext>
                  </a:extLst>
                </a:gridCol>
                <a:gridCol w="1673668">
                  <a:extLst>
                    <a:ext uri="{9D8B030D-6E8A-4147-A177-3AD203B41FA5}">
                      <a16:colId xmlns:a16="http://schemas.microsoft.com/office/drawing/2014/main" val="4092658028"/>
                    </a:ext>
                  </a:extLst>
                </a:gridCol>
                <a:gridCol w="5174485">
                  <a:extLst>
                    <a:ext uri="{9D8B030D-6E8A-4147-A177-3AD203B41FA5}">
                      <a16:colId xmlns:a16="http://schemas.microsoft.com/office/drawing/2014/main" val="3717620240"/>
                    </a:ext>
                  </a:extLst>
                </a:gridCol>
              </a:tblGrid>
              <a:tr h="3712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S/N</a:t>
                      </a:r>
                    </a:p>
                  </a:txBody>
                  <a:tcPr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en-SG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Limitation</a:t>
                      </a:r>
                      <a:endParaRPr lang="en-SG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90195"/>
                  </a:ext>
                </a:extLst>
              </a:tr>
              <a:tr h="90749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  <a:endParaRPr lang="en-SG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SiO2</a:t>
                      </a:r>
                      <a:endParaRPr lang="en-SG" sz="15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Above 200ppm will affect: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/>
                        <a:t>ROi recovery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/>
                        <a:t>Antiscalant selection is difficult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/>
                        <a:t>Increase in IPA recovery system sizing &amp;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931831"/>
                  </a:ext>
                </a:extLst>
              </a:tr>
              <a:tr h="108514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  <a:endParaRPr lang="en-SG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0" dirty="0">
                          <a:latin typeface="+mn-lt"/>
                        </a:rPr>
                        <a:t>NH3-N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Above 1440ppm will affect: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/>
                        <a:t>ROi permeate quality of &lt;5ppm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/>
                        <a:t>May need further treatment like more membranes or degassers unit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/>
                        <a:t>Additional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65189"/>
                  </a:ext>
                </a:extLst>
              </a:tr>
              <a:tr h="111492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</a:t>
                      </a:r>
                      <a:endParaRPr lang="en-SG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b="0" dirty="0">
                          <a:latin typeface="+mn-lt"/>
                        </a:rPr>
                        <a:t>TDS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Above 5000ppm will affect: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/>
                        <a:t>ROi permeate Conductivity quality of &lt;300 µS/cm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dirty="0"/>
                        <a:t>ROi recovery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/>
                        <a:t>Requirement of more membranes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/>
                        <a:t>Additional space.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599683"/>
                  </a:ext>
                </a:extLst>
              </a:tr>
              <a:tr h="132234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</a:t>
                      </a:r>
                      <a:endParaRPr lang="en-SG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Fluoride</a:t>
                      </a:r>
                      <a:endParaRPr lang="en-SG" sz="15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Above 50ppm will affect: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ROi permeate quality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Requirement of more membranes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/>
                        <a:t>Additional space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/>
                        <a:t>Frequent CIP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/>
                        <a:t>Increased Antiscalant consumption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678726"/>
                  </a:ext>
                </a:extLst>
              </a:tr>
              <a:tr h="68535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</a:t>
                      </a:r>
                      <a:endParaRPr lang="en-SG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latin typeface="+mn-lt"/>
                        </a:rPr>
                        <a:t>IPA</a:t>
                      </a:r>
                      <a:endParaRPr lang="en-SG" sz="15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dirty="0"/>
                        <a:t>Above 2000ppm will affect: 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dirty="0"/>
                        <a:t>Frequent CIP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dirty="0"/>
                        <a:t>Lower membrane life &lt;1.5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838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569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C23B1F-A23F-4345-AD6B-C039DFEFDE9E}"/>
              </a:ext>
            </a:extLst>
          </p:cNvPr>
          <p:cNvSpPr txBox="1"/>
          <p:nvPr/>
        </p:nvSpPr>
        <p:spPr>
          <a:xfrm>
            <a:off x="2180125" y="1129036"/>
            <a:ext cx="1016350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1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Helvetica Neue Light"/>
              </a:rPr>
              <a:t>1) For A3 Cooling Tower Makeup (RO Permeate)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SG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Helvetica Neue Light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Helvetica Neue Light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cs typeface="Helvetica Neue Light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Helvetica Neue Light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Helvetica Neue Light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Helvetica Neue Light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1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2) Stripper Outlet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Helvetica Neue Light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Helvetica Neue Light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cs typeface="Helvetica Neue Light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cs typeface="Helvetica Neue Light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Helvetica Neue Light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1" i="1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Helvetica Neue Light"/>
              </a:rPr>
              <a:t>3) Outlet Air Quality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4CEB3-815F-4602-B33B-A6356274A303}"/>
              </a:ext>
            </a:extLst>
          </p:cNvPr>
          <p:cNvSpPr txBox="1"/>
          <p:nvPr/>
        </p:nvSpPr>
        <p:spPr>
          <a:xfrm>
            <a:off x="3765003" y="397888"/>
            <a:ext cx="77671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34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Helvetica Neue Thin"/>
                <a:ea typeface="+mn-ea"/>
                <a:cs typeface="+mn-cs"/>
              </a:rPr>
              <a:t>TREATED WATER QUALITY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BC9610-A17B-440B-9FE3-0765C7DB49D4}"/>
              </a:ext>
            </a:extLst>
          </p:cNvPr>
          <p:cNvGrpSpPr/>
          <p:nvPr/>
        </p:nvGrpSpPr>
        <p:grpSpPr>
          <a:xfrm>
            <a:off x="4413250" y="6404655"/>
            <a:ext cx="3365500" cy="370262"/>
            <a:chOff x="4413250" y="6433230"/>
            <a:chExt cx="3365500" cy="3702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51A78A7-8713-481C-A55E-2D1F063760AF}"/>
                </a:ext>
              </a:extLst>
            </p:cNvPr>
            <p:cNvSpPr txBox="1"/>
            <p:nvPr/>
          </p:nvSpPr>
          <p:spPr>
            <a:xfrm>
              <a:off x="4413250" y="6582051"/>
              <a:ext cx="3365500" cy="221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3477B2"/>
                  </a:solidFill>
                  <a:effectLst/>
                  <a:uLnTx/>
                  <a:uFillTx/>
                  <a:latin typeface="Helvetica Neue Light"/>
                  <a:ea typeface="+mn-ea"/>
                  <a:cs typeface="Arial" panose="020B0604020202020204" pitchFamily="34" charset="0"/>
                </a:rPr>
                <a:t>[This document cannot be distributed outside of intended recipients] </a:t>
              </a:r>
              <a:endParaRPr kumimoji="0" lang="en-SG" sz="800" b="0" i="0" u="none" strike="noStrike" kern="1200" cap="none" spc="0" normalizeH="0" baseline="0" noProof="0" dirty="0">
                <a:ln>
                  <a:noFill/>
                </a:ln>
                <a:solidFill>
                  <a:srgbClr val="3477B2"/>
                </a:solidFill>
                <a:effectLst/>
                <a:uLnTx/>
                <a:uFillTx/>
                <a:latin typeface="Helvetica Neue Ligh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4C2D7F-AAB4-473B-8D30-C79986FC5128}"/>
                </a:ext>
              </a:extLst>
            </p:cNvPr>
            <p:cNvSpPr txBox="1"/>
            <p:nvPr/>
          </p:nvSpPr>
          <p:spPr>
            <a:xfrm>
              <a:off x="4720573" y="6433230"/>
              <a:ext cx="2541304" cy="221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3477B2"/>
                  </a:solidFill>
                  <a:effectLst/>
                  <a:uLnTx/>
                  <a:uFillTx/>
                  <a:latin typeface="Helvetica Neue Light"/>
                  <a:ea typeface="+mn-ea"/>
                  <a:cs typeface="Arial" panose="020B0604020202020204" pitchFamily="34" charset="0"/>
                </a:rPr>
                <a:t>Gradiant Corporation – Proprietary and Confidential</a:t>
              </a:r>
              <a:endParaRPr kumimoji="0" lang="en-SG" sz="800" b="0" i="0" u="none" strike="noStrike" kern="1200" cap="none" spc="0" normalizeH="0" baseline="0" noProof="0" dirty="0">
                <a:ln>
                  <a:noFill/>
                </a:ln>
                <a:solidFill>
                  <a:srgbClr val="3477B2"/>
                </a:solidFill>
                <a:effectLst/>
                <a:uLnTx/>
                <a:uFillTx/>
                <a:latin typeface="Helvetica Neue Light"/>
                <a:ea typeface="+mn-ea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1EFF925-A1B6-42B4-B3C6-C51C9D784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58326"/>
              </p:ext>
            </p:extLst>
          </p:nvPr>
        </p:nvGraphicFramePr>
        <p:xfrm>
          <a:off x="3333750" y="1651592"/>
          <a:ext cx="4765450" cy="1217436"/>
        </p:xfrm>
        <a:graphic>
          <a:graphicData uri="http://schemas.openxmlformats.org/drawingml/2006/table">
            <a:tbl>
              <a:tblPr firstRow="1" firstCol="1" bandRow="1"/>
              <a:tblGrid>
                <a:gridCol w="1872554">
                  <a:extLst>
                    <a:ext uri="{9D8B030D-6E8A-4147-A177-3AD203B41FA5}">
                      <a16:colId xmlns:a16="http://schemas.microsoft.com/office/drawing/2014/main" val="3651829446"/>
                    </a:ext>
                  </a:extLst>
                </a:gridCol>
                <a:gridCol w="1309501">
                  <a:extLst>
                    <a:ext uri="{9D8B030D-6E8A-4147-A177-3AD203B41FA5}">
                      <a16:colId xmlns:a16="http://schemas.microsoft.com/office/drawing/2014/main" val="182160624"/>
                    </a:ext>
                  </a:extLst>
                </a:gridCol>
                <a:gridCol w="1583395">
                  <a:extLst>
                    <a:ext uri="{9D8B030D-6E8A-4147-A177-3AD203B41FA5}">
                      <a16:colId xmlns:a16="http://schemas.microsoft.com/office/drawing/2014/main" val="1492519991"/>
                    </a:ext>
                  </a:extLst>
                </a:gridCol>
              </a:tblGrid>
              <a:tr h="3043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en-SG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Helvetica Neue Light"/>
                        </a:rPr>
                        <a:t>NH3-N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ppm</a:t>
                      </a:r>
                      <a:endParaRPr kumimoji="0" lang="en-SG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en-SG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Helvetica Neue Light"/>
                        </a:rPr>
                        <a:t>&lt; 5 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5439384"/>
                  </a:ext>
                </a:extLst>
              </a:tr>
              <a:tr h="3043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COD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ppm</a:t>
                      </a:r>
                      <a:endParaRPr kumimoji="0" lang="en-SG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en-SG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Helvetica Neue Light"/>
                        </a:rPr>
                        <a:t>&lt; 400 </a:t>
                      </a:r>
                      <a:endParaRPr lang="en-SG" sz="1600" kern="1200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934710"/>
                  </a:ext>
                </a:extLst>
              </a:tr>
              <a:tr h="3043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en-SG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Helvetica Neue Light"/>
                        </a:rPr>
                        <a:t>F-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ppm</a:t>
                      </a:r>
                      <a:endParaRPr kumimoji="0" lang="en-SG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en-SG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Helvetica Neue Light"/>
                        </a:rPr>
                        <a:t>&lt; 1 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655589"/>
                  </a:ext>
                </a:extLst>
              </a:tr>
              <a:tr h="304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en-SG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Helvetica Neue Light"/>
                        </a:rPr>
                        <a:t>Conductivity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en-SG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Helvetica Neue Light"/>
                        </a:rPr>
                        <a:t>µS/cm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en-SG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Helvetica Neue Light"/>
                        </a:rPr>
                        <a:t>&lt; 300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91927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8B03CC6-F101-413A-97D9-6A9C88625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375393"/>
              </p:ext>
            </p:extLst>
          </p:nvPr>
        </p:nvGraphicFramePr>
        <p:xfrm>
          <a:off x="3333750" y="3519248"/>
          <a:ext cx="4765450" cy="913077"/>
        </p:xfrm>
        <a:graphic>
          <a:graphicData uri="http://schemas.openxmlformats.org/drawingml/2006/table">
            <a:tbl>
              <a:tblPr firstRow="1" firstCol="1" bandRow="1"/>
              <a:tblGrid>
                <a:gridCol w="1872554">
                  <a:extLst>
                    <a:ext uri="{9D8B030D-6E8A-4147-A177-3AD203B41FA5}">
                      <a16:colId xmlns:a16="http://schemas.microsoft.com/office/drawing/2014/main" val="3651829446"/>
                    </a:ext>
                  </a:extLst>
                </a:gridCol>
                <a:gridCol w="1309501">
                  <a:extLst>
                    <a:ext uri="{9D8B030D-6E8A-4147-A177-3AD203B41FA5}">
                      <a16:colId xmlns:a16="http://schemas.microsoft.com/office/drawing/2014/main" val="182160624"/>
                    </a:ext>
                  </a:extLst>
                </a:gridCol>
                <a:gridCol w="1583395">
                  <a:extLst>
                    <a:ext uri="{9D8B030D-6E8A-4147-A177-3AD203B41FA5}">
                      <a16:colId xmlns:a16="http://schemas.microsoft.com/office/drawing/2014/main" val="1492519991"/>
                    </a:ext>
                  </a:extLst>
                </a:gridCol>
              </a:tblGrid>
              <a:tr h="3043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en-SG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Helvetica Neue Light"/>
                        </a:rPr>
                        <a:t>IPA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ppm</a:t>
                      </a:r>
                      <a:endParaRPr kumimoji="0" lang="en-SG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en-SG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Helvetica Neue Light"/>
                        </a:rPr>
                        <a:t>&lt; 50 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5439384"/>
                  </a:ext>
                </a:extLst>
              </a:tr>
              <a:tr h="3043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COD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ppm</a:t>
                      </a:r>
                      <a:endParaRPr kumimoji="0" lang="en-SG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en-SG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Helvetica Neue Light"/>
                        </a:rPr>
                        <a:t>&lt; 150 </a:t>
                      </a:r>
                      <a:endParaRPr lang="en-SG" sz="1600" kern="1200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934710"/>
                  </a:ext>
                </a:extLst>
              </a:tr>
              <a:tr h="3043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Helvetica Neue Light"/>
                        </a:rPr>
                        <a:t>NH3-N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ppm</a:t>
                      </a:r>
                      <a:endParaRPr kumimoji="0" lang="en-SG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en-SG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Helvetica Neue Light"/>
                        </a:rPr>
                        <a:t>&lt; 30 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65558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4CF1BC5-6199-4CD9-9CCA-2503E80E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563460"/>
              </p:ext>
            </p:extLst>
          </p:nvPr>
        </p:nvGraphicFramePr>
        <p:xfrm>
          <a:off x="3352800" y="5206786"/>
          <a:ext cx="4746400" cy="925255"/>
        </p:xfrm>
        <a:graphic>
          <a:graphicData uri="http://schemas.openxmlformats.org/drawingml/2006/table">
            <a:tbl>
              <a:tblPr firstRow="1" firstCol="1" bandRow="1"/>
              <a:tblGrid>
                <a:gridCol w="1853504">
                  <a:extLst>
                    <a:ext uri="{9D8B030D-6E8A-4147-A177-3AD203B41FA5}">
                      <a16:colId xmlns:a16="http://schemas.microsoft.com/office/drawing/2014/main" val="3651829446"/>
                    </a:ext>
                  </a:extLst>
                </a:gridCol>
                <a:gridCol w="1309501">
                  <a:extLst>
                    <a:ext uri="{9D8B030D-6E8A-4147-A177-3AD203B41FA5}">
                      <a16:colId xmlns:a16="http://schemas.microsoft.com/office/drawing/2014/main" val="182160624"/>
                    </a:ext>
                  </a:extLst>
                </a:gridCol>
                <a:gridCol w="1583395">
                  <a:extLst>
                    <a:ext uri="{9D8B030D-6E8A-4147-A177-3AD203B41FA5}">
                      <a16:colId xmlns:a16="http://schemas.microsoft.com/office/drawing/2014/main" val="1492519991"/>
                    </a:ext>
                  </a:extLst>
                </a:gridCol>
              </a:tblGrid>
              <a:tr h="3043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en-SG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Helvetica Neue Light"/>
                        </a:rPr>
                        <a:t>THC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ppmv</a:t>
                      </a:r>
                      <a:endParaRPr kumimoji="0" lang="en-SG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en-SG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Helvetica Neue Light"/>
                        </a:rPr>
                        <a:t>&lt;20 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5439384"/>
                  </a:ext>
                </a:extLst>
              </a:tr>
              <a:tr h="3043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en-SG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Helvetica Neue Light"/>
                        </a:rPr>
                        <a:t>NH3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ppmv</a:t>
                      </a:r>
                      <a:endParaRPr kumimoji="0" lang="en-SG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en-SG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Helvetica Neue Light"/>
                        </a:rPr>
                        <a:t>&lt; 20 </a:t>
                      </a:r>
                      <a:endParaRPr lang="en-SG" sz="1600" kern="1200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934710"/>
                  </a:ext>
                </a:extLst>
              </a:tr>
              <a:tr h="3165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Helvetica Neue Light"/>
                        </a:rPr>
                        <a:t>NO</a:t>
                      </a:r>
                      <a:r>
                        <a:rPr kumimoji="0" lang="en-SG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Helvetica Neue Light"/>
                        </a:rPr>
                        <a:t>x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ppmv</a:t>
                      </a:r>
                      <a:endParaRPr kumimoji="0" lang="en-SG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en-SG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Helvetica Neue Light"/>
                        </a:rPr>
                        <a:t>&lt; 50 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655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72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1C2A6B58-071D-4EAE-99E6-3155A2C0C4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94596" y="6214139"/>
            <a:ext cx="2481976" cy="351260"/>
          </a:xfrm>
        </p:spPr>
        <p:txBody>
          <a:bodyPr wrap="square" anchor="ctr">
            <a:normAutofit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elvetica Neue Light"/>
              <a:ea typeface="+mn-ea"/>
            </a:endParaRPr>
          </a:p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FD824EB-FD9A-456A-ADCA-8E4DF56EFC79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elvetica Neue Light"/>
                <a:ea typeface="+mn-ea"/>
              </a:rPr>
              <a:pPr marL="0" marR="0" lvl="0" indent="0" algn="ctr" defTabSz="4572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elvetica Neue Light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9D63E-6297-45AC-8695-7BEB057D88D3}"/>
              </a:ext>
            </a:extLst>
          </p:cNvPr>
          <p:cNvSpPr txBox="1"/>
          <p:nvPr/>
        </p:nvSpPr>
        <p:spPr>
          <a:xfrm>
            <a:off x="4521747" y="409576"/>
            <a:ext cx="69939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3400" dirty="0">
                <a:solidFill>
                  <a:srgbClr val="009999"/>
                </a:solidFill>
                <a:latin typeface="Helvetica Neue Thin"/>
                <a:ea typeface="+mj-ea"/>
              </a:rPr>
              <a:t>BLOCK FLOW DIAGRAM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F99FE69-2D91-4F6B-A673-7B94C48E922A}"/>
              </a:ext>
            </a:extLst>
          </p:cNvPr>
          <p:cNvGrpSpPr/>
          <p:nvPr/>
        </p:nvGrpSpPr>
        <p:grpSpPr>
          <a:xfrm>
            <a:off x="714277" y="957192"/>
            <a:ext cx="11192034" cy="5524470"/>
            <a:chOff x="723802" y="985767"/>
            <a:chExt cx="11192034" cy="552447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89D43F9-B42D-4232-B732-71AB85DC1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5658" y="985767"/>
              <a:ext cx="11150178" cy="5129082"/>
            </a:xfrm>
            <a:prstGeom prst="rect">
              <a:avLst/>
            </a:prstGeom>
            <a:noFill/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F4A6C0-59C2-46A7-8E95-B6D0FA276F59}"/>
                </a:ext>
              </a:extLst>
            </p:cNvPr>
            <p:cNvSpPr txBox="1"/>
            <p:nvPr/>
          </p:nvSpPr>
          <p:spPr>
            <a:xfrm>
              <a:off x="1274408" y="5778602"/>
              <a:ext cx="3696502" cy="4464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SG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401DCB4-643D-4F96-A60D-1317BA1285FD}"/>
                </a:ext>
              </a:extLst>
            </p:cNvPr>
            <p:cNvSpPr txBox="1"/>
            <p:nvPr/>
          </p:nvSpPr>
          <p:spPr>
            <a:xfrm>
              <a:off x="765657" y="1495368"/>
              <a:ext cx="1007465" cy="6446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rgbClr val="FF0000"/>
                  </a:solidFill>
                  <a:cs typeface="Helvetica Neue Light"/>
                </a:rPr>
                <a:t>Feed:</a:t>
              </a:r>
            </a:p>
            <a:p>
              <a:pPr algn="ctr"/>
              <a:r>
                <a:rPr lang="en-SG" sz="1200" dirty="0">
                  <a:solidFill>
                    <a:srgbClr val="FF0000"/>
                  </a:solidFill>
                  <a:cs typeface="Helvetica Neue Light"/>
                </a:rPr>
                <a:t>1000m3/day</a:t>
              </a:r>
            </a:p>
            <a:p>
              <a:pPr algn="ctr"/>
              <a:r>
                <a:rPr lang="en-SG" sz="1200" dirty="0">
                  <a:solidFill>
                    <a:srgbClr val="FF0000"/>
                  </a:solidFill>
                  <a:cs typeface="Helvetica Neue Light"/>
                </a:rPr>
                <a:t>(41.7 m3/h)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7A2261-C44F-4B44-AC1F-4D3CC1C03631}"/>
                </a:ext>
              </a:extLst>
            </p:cNvPr>
            <p:cNvSpPr txBox="1"/>
            <p:nvPr/>
          </p:nvSpPr>
          <p:spPr>
            <a:xfrm>
              <a:off x="906633" y="2934993"/>
              <a:ext cx="1261580" cy="622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SG" sz="1150" dirty="0">
                  <a:cs typeface="Helvetica Neue Light"/>
                </a:rPr>
                <a:t>Flow: 7.9 m3/h</a:t>
              </a:r>
            </a:p>
            <a:p>
              <a:r>
                <a:rPr lang="en-SG" sz="1150" dirty="0">
                  <a:cs typeface="Helvetica Neue Light"/>
                </a:rPr>
                <a:t>IPA: 8200 ppm</a:t>
              </a:r>
            </a:p>
            <a:p>
              <a:r>
                <a:rPr lang="en-SG" sz="1150" dirty="0">
                  <a:cs typeface="Helvetica Neue Light"/>
                </a:rPr>
                <a:t>NH4: 7400 ppm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4E0D64-8164-4B6B-9887-3C49647ACD4A}"/>
                </a:ext>
              </a:extLst>
            </p:cNvPr>
            <p:cNvSpPr txBox="1"/>
            <p:nvPr/>
          </p:nvSpPr>
          <p:spPr>
            <a:xfrm>
              <a:off x="3592683" y="1900711"/>
              <a:ext cx="1261580" cy="82411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300" b="1" dirty="0">
                  <a:cs typeface="Helvetica Neue Light"/>
                </a:rPr>
                <a:t>ROi Permeate</a:t>
              </a:r>
            </a:p>
            <a:p>
              <a:r>
                <a:rPr lang="en-SG" sz="1150" dirty="0">
                  <a:cs typeface="Helvetica Neue Light"/>
                </a:rPr>
                <a:t>Flow: 31.7 m3/h</a:t>
              </a:r>
            </a:p>
            <a:p>
              <a:r>
                <a:rPr lang="en-SG" sz="1150" dirty="0">
                  <a:cs typeface="Helvetica Neue Light"/>
                </a:rPr>
                <a:t>COD: &lt;400 ppm</a:t>
              </a:r>
            </a:p>
            <a:p>
              <a:r>
                <a:rPr lang="en-SG" sz="1150" dirty="0">
                  <a:cs typeface="Helvetica Neue Light"/>
                </a:rPr>
                <a:t>NH3-N: &lt;5 ppm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3CC1CF9-40C7-4B39-9C88-1D3CAC6F1A28}"/>
                </a:ext>
              </a:extLst>
            </p:cNvPr>
            <p:cNvSpPr/>
            <p:nvPr/>
          </p:nvSpPr>
          <p:spPr>
            <a:xfrm rot="5400000" flipV="1">
              <a:off x="1261413" y="2200271"/>
              <a:ext cx="327522" cy="14065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dirty="0">
                <a:latin typeface="Helvetica Neue Thin"/>
                <a:cs typeface="Helvetica Neue Thin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A43B4C3-04FE-4F5D-BA1D-104066E68BD5}"/>
                </a:ext>
              </a:extLst>
            </p:cNvPr>
            <p:cNvSpPr/>
            <p:nvPr/>
          </p:nvSpPr>
          <p:spPr>
            <a:xfrm rot="5400000" flipV="1">
              <a:off x="3050889" y="2118104"/>
              <a:ext cx="162590" cy="32403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dirty="0">
                <a:latin typeface="Helvetica Neue Thin"/>
                <a:cs typeface="Helvetica Neue Thin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463A78E-E873-4B94-916B-F92702EF29C6}"/>
                </a:ext>
              </a:extLst>
            </p:cNvPr>
            <p:cNvSpPr/>
            <p:nvPr/>
          </p:nvSpPr>
          <p:spPr>
            <a:xfrm rot="5400000" flipV="1">
              <a:off x="4951758" y="3940446"/>
              <a:ext cx="327522" cy="140652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dirty="0">
                <a:latin typeface="Helvetica Neue Thin"/>
                <a:cs typeface="Helvetica Neue Thin"/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34CC78C-E047-4896-B235-69896BAB601B}"/>
                </a:ext>
              </a:extLst>
            </p:cNvPr>
            <p:cNvSpPr/>
            <p:nvPr/>
          </p:nvSpPr>
          <p:spPr>
            <a:xfrm rot="5400000" flipV="1">
              <a:off x="9736959" y="2540386"/>
              <a:ext cx="327522" cy="140652"/>
            </a:xfrm>
            <a:prstGeom prst="roundRect">
              <a:avLst/>
            </a:prstGeom>
            <a:solidFill>
              <a:srgbClr val="247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dirty="0">
                <a:latin typeface="Helvetica Neue Thin"/>
                <a:cs typeface="Helvetica Neue Thin"/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F7174A3-27E4-4D63-8F36-5DB9C13D3912}"/>
                </a:ext>
              </a:extLst>
            </p:cNvPr>
            <p:cNvSpPr/>
            <p:nvPr/>
          </p:nvSpPr>
          <p:spPr>
            <a:xfrm rot="5400000" flipV="1">
              <a:off x="9285633" y="5276766"/>
              <a:ext cx="327522" cy="140652"/>
            </a:xfrm>
            <a:prstGeom prst="roundRect">
              <a:avLst/>
            </a:prstGeom>
            <a:solidFill>
              <a:srgbClr val="5B67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dirty="0">
                <a:latin typeface="Helvetica Neue Thin"/>
                <a:cs typeface="Helvetica Neue Thin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DD8A7B7-5EFB-4A38-B019-1A0DB4A05E95}"/>
                </a:ext>
              </a:extLst>
            </p:cNvPr>
            <p:cNvSpPr txBox="1"/>
            <p:nvPr/>
          </p:nvSpPr>
          <p:spPr>
            <a:xfrm>
              <a:off x="4855141" y="6087150"/>
              <a:ext cx="6952553" cy="284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R="0" lvl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Design Feed Capacity: 1000m3/day of Salix + 20m3/day IPA 3.05% and HF 1.54% + 180 m3/day of IPA 6%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E5FACA7-7F06-4DFE-8035-61907AE7D7C8}"/>
                </a:ext>
              </a:extLst>
            </p:cNvPr>
            <p:cNvGrpSpPr/>
            <p:nvPr/>
          </p:nvGrpSpPr>
          <p:grpSpPr>
            <a:xfrm>
              <a:off x="723802" y="5417626"/>
              <a:ext cx="7565760" cy="1092611"/>
              <a:chOff x="773361" y="5393072"/>
              <a:chExt cx="7466641" cy="1134615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8A4D83-34ED-476E-B7A6-045A2D4D7BAC}"/>
                  </a:ext>
                </a:extLst>
              </p:cNvPr>
              <p:cNvSpPr txBox="1"/>
              <p:nvPr/>
            </p:nvSpPr>
            <p:spPr>
              <a:xfrm>
                <a:off x="773361" y="5393072"/>
                <a:ext cx="7466641" cy="11346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300" dirty="0"/>
                  <a:t>                 -   pH , COD analyzer, H</a:t>
                </a:r>
                <a:r>
                  <a:rPr lang="en-US" sz="800" dirty="0"/>
                  <a:t>2</a:t>
                </a:r>
                <a:r>
                  <a:rPr lang="en-US" sz="1300" dirty="0"/>
                  <a:t>O</a:t>
                </a:r>
                <a:r>
                  <a:rPr lang="en-US" sz="800" dirty="0"/>
                  <a:t>2</a:t>
                </a:r>
                <a:r>
                  <a:rPr lang="en-US" sz="1050" dirty="0"/>
                  <a:t> </a:t>
                </a:r>
                <a:r>
                  <a:rPr lang="en-US" sz="1300" dirty="0"/>
                  <a:t>analyzer, Turbidity</a:t>
                </a:r>
              </a:p>
              <a:p>
                <a:r>
                  <a:rPr lang="en-US" sz="1300" dirty="0"/>
                  <a:t>                 -  Conductivity, Ammonia analyzer </a:t>
                </a:r>
              </a:p>
              <a:p>
                <a:r>
                  <a:rPr lang="en-US" sz="1300" dirty="0"/>
                  <a:t>                 -  pH</a:t>
                </a:r>
              </a:p>
              <a:p>
                <a:r>
                  <a:rPr lang="en-US" sz="1300" dirty="0"/>
                  <a:t>                 -  Density for NH</a:t>
                </a:r>
                <a:r>
                  <a:rPr lang="en-US" sz="1000" dirty="0"/>
                  <a:t>3</a:t>
                </a:r>
                <a:endParaRPr lang="en-US" sz="1300" dirty="0"/>
              </a:p>
              <a:p>
                <a:r>
                  <a:rPr lang="en-US" sz="1300" dirty="0"/>
                  <a:t>                 -  IPA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A05FD150-1108-4914-9745-4D2DE5368CA2}"/>
                  </a:ext>
                </a:extLst>
              </p:cNvPr>
              <p:cNvSpPr/>
              <p:nvPr/>
            </p:nvSpPr>
            <p:spPr>
              <a:xfrm rot="5400000" flipV="1">
                <a:off x="1161536" y="5385832"/>
                <a:ext cx="168846" cy="319784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dirty="0">
                  <a:latin typeface="Helvetica Neue Thin"/>
                  <a:cs typeface="Helvetica Neue Thin"/>
                </a:endParaRP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49B95EC2-7BDE-4413-AE95-F1A4AA2916FD}"/>
                  </a:ext>
                </a:extLst>
              </p:cNvPr>
              <p:cNvSpPr/>
              <p:nvPr/>
            </p:nvSpPr>
            <p:spPr>
              <a:xfrm rot="5400000" flipV="1">
                <a:off x="1161536" y="5604825"/>
                <a:ext cx="168846" cy="319783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dirty="0">
                  <a:latin typeface="Helvetica Neue Thin"/>
                  <a:cs typeface="Helvetica Neue Thin"/>
                </a:endParaRP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A202492-D489-448E-8353-8FABA936A324}"/>
                  </a:ext>
                </a:extLst>
              </p:cNvPr>
              <p:cNvSpPr/>
              <p:nvPr/>
            </p:nvSpPr>
            <p:spPr>
              <a:xfrm rot="10800000" flipV="1">
                <a:off x="1075990" y="6123347"/>
                <a:ext cx="340115" cy="138807"/>
              </a:xfrm>
              <a:prstGeom prst="roundRect">
                <a:avLst/>
              </a:prstGeom>
              <a:solidFill>
                <a:srgbClr val="247E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dirty="0">
                  <a:latin typeface="Helvetica Neue Thin"/>
                  <a:cs typeface="Helvetica Neue Thin"/>
                </a:endParaRP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D25079F7-9A48-419F-8B67-A1C2203B87B4}"/>
                  </a:ext>
                </a:extLst>
              </p:cNvPr>
              <p:cNvSpPr/>
              <p:nvPr/>
            </p:nvSpPr>
            <p:spPr>
              <a:xfrm rot="10800000" flipV="1">
                <a:off x="1075991" y="6318646"/>
                <a:ext cx="340115" cy="138807"/>
              </a:xfrm>
              <a:prstGeom prst="roundRect">
                <a:avLst/>
              </a:prstGeom>
              <a:solidFill>
                <a:srgbClr val="5B676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dirty="0">
                  <a:latin typeface="Helvetica Neue Thin"/>
                  <a:cs typeface="Helvetica Neue Thin"/>
                </a:endParaRP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547B35C7-8050-45D9-A68C-07784BCD98DB}"/>
                  </a:ext>
                </a:extLst>
              </p:cNvPr>
              <p:cNvSpPr/>
              <p:nvPr/>
            </p:nvSpPr>
            <p:spPr>
              <a:xfrm rot="10800000" flipV="1">
                <a:off x="1075990" y="5918430"/>
                <a:ext cx="340115" cy="138807"/>
              </a:xfrm>
              <a:prstGeom prst="roundRect">
                <a:avLst/>
              </a:prstGeom>
              <a:solidFill>
                <a:srgbClr val="5AA2A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dirty="0">
                  <a:latin typeface="Helvetica Neue Thin"/>
                  <a:cs typeface="Helvetica Neue Thin"/>
                </a:endParaRPr>
              </a:p>
            </p:txBody>
          </p:sp>
        </p:grp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619F7C24-9768-4BF3-A2CA-7390ABF93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3" y="25675"/>
            <a:ext cx="1578662" cy="148394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04FCDEC-40D9-4C3A-B1E3-B0ED5663A8CA}"/>
              </a:ext>
            </a:extLst>
          </p:cNvPr>
          <p:cNvSpPr txBox="1"/>
          <p:nvPr/>
        </p:nvSpPr>
        <p:spPr>
          <a:xfrm>
            <a:off x="714277" y="3894888"/>
            <a:ext cx="113347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20m3/day, 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IPA 3.05% and 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HF 1.54%</a:t>
            </a:r>
            <a:endParaRPr lang="en-SG" sz="12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542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3B5C93-47A0-4D5F-B2D2-144A404A09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C1290-EE7B-D449-A6BE-946E27353757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6" name="表格 3">
            <a:extLst>
              <a:ext uri="{FF2B5EF4-FFF2-40B4-BE49-F238E27FC236}">
                <a16:creationId xmlns:a16="http://schemas.microsoft.com/office/drawing/2014/main" id="{80FDFE58-FBD9-4264-B4F9-050D671B9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61642"/>
              </p:ext>
            </p:extLst>
          </p:nvPr>
        </p:nvGraphicFramePr>
        <p:xfrm>
          <a:off x="1341779" y="1573095"/>
          <a:ext cx="9508442" cy="456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6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2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0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03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6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21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31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75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Months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 sz="16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 sz="16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 sz="16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 sz="16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5</a:t>
                      </a:r>
                      <a:endParaRPr lang="zh-TW" altLang="en-US" sz="16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6</a:t>
                      </a:r>
                      <a:endParaRPr lang="zh-TW" altLang="en-US" sz="16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7</a:t>
                      </a:r>
                      <a:endParaRPr lang="zh-TW" altLang="en-US" sz="16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8</a:t>
                      </a:r>
                      <a:endParaRPr lang="zh-TW" altLang="en-US" sz="16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9</a:t>
                      </a:r>
                      <a:endParaRPr lang="zh-TW" altLang="en-US" sz="16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10</a:t>
                      </a:r>
                      <a:endParaRPr lang="zh-TW" altLang="en-US" sz="16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11</a:t>
                      </a:r>
                      <a:endParaRPr lang="zh-TW" altLang="en-US" sz="16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12</a:t>
                      </a:r>
                      <a:endParaRPr lang="zh-TW" altLang="en-US" sz="16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13</a:t>
                      </a:r>
                      <a:endParaRPr lang="zh-TW" altLang="en-US" sz="16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300" dirty="0"/>
                        <a:t>Order</a:t>
                      </a:r>
                      <a:endParaRPr lang="zh-TW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Detail Design and Submission / HAZOP</a:t>
                      </a:r>
                      <a:endParaRPr lang="zh-TW" alt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Equipment Purchase and deliver</a:t>
                      </a:r>
                      <a:endParaRPr lang="zh-TW" alt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Civil and Construction</a:t>
                      </a:r>
                      <a:endParaRPr lang="zh-TW" alt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Installation</a:t>
                      </a:r>
                      <a:endParaRPr lang="zh-TW" alt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Piping</a:t>
                      </a:r>
                      <a:endParaRPr lang="zh-TW" alt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Electrical MCC</a:t>
                      </a:r>
                      <a:r>
                        <a:rPr lang="en-US" altLang="zh-TW" sz="13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Power Cabling Works</a:t>
                      </a:r>
                      <a:endParaRPr lang="zh-TW" alt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PLC and SCADA</a:t>
                      </a:r>
                      <a:endParaRPr lang="zh-TW" alt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Inspection / Testing and Star-up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Commissioning &amp; performance Test</a:t>
                      </a:r>
                      <a:endParaRPr lang="zh-TW" alt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Certification and Acceptance</a:t>
                      </a:r>
                      <a:endParaRPr lang="zh-TW" alt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Training</a:t>
                      </a:r>
                      <a:endParaRPr lang="zh-TW" alt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7" name="直線接點 5">
            <a:extLst>
              <a:ext uri="{FF2B5EF4-FFF2-40B4-BE49-F238E27FC236}">
                <a16:creationId xmlns:a16="http://schemas.microsoft.com/office/drawing/2014/main" id="{1D1E702A-9A6B-44BF-B1D2-A0FFD580028D}"/>
              </a:ext>
            </a:extLst>
          </p:cNvPr>
          <p:cNvCxnSpPr/>
          <p:nvPr/>
        </p:nvCxnSpPr>
        <p:spPr>
          <a:xfrm>
            <a:off x="5096938" y="2861609"/>
            <a:ext cx="2861329" cy="875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2CEA6460-D78A-41FA-982C-F9D2EFCDB16D}"/>
              </a:ext>
            </a:extLst>
          </p:cNvPr>
          <p:cNvCxnSpPr/>
          <p:nvPr/>
        </p:nvCxnSpPr>
        <p:spPr>
          <a:xfrm>
            <a:off x="4598175" y="2520350"/>
            <a:ext cx="1448164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1E8F9A4-0D2D-46BD-A0E7-176E150CE04D}"/>
              </a:ext>
            </a:extLst>
          </p:cNvPr>
          <p:cNvCxnSpPr/>
          <p:nvPr/>
        </p:nvCxnSpPr>
        <p:spPr>
          <a:xfrm>
            <a:off x="5590598" y="3250265"/>
            <a:ext cx="2328293" cy="437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10">
            <a:extLst>
              <a:ext uri="{FF2B5EF4-FFF2-40B4-BE49-F238E27FC236}">
                <a16:creationId xmlns:a16="http://schemas.microsoft.com/office/drawing/2014/main" id="{7296C463-1B76-4761-A550-5935E24C1C35}"/>
              </a:ext>
            </a:extLst>
          </p:cNvPr>
          <p:cNvCxnSpPr/>
          <p:nvPr/>
        </p:nvCxnSpPr>
        <p:spPr>
          <a:xfrm>
            <a:off x="7958267" y="3609025"/>
            <a:ext cx="120388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2">
            <a:extLst>
              <a:ext uri="{FF2B5EF4-FFF2-40B4-BE49-F238E27FC236}">
                <a16:creationId xmlns:a16="http://schemas.microsoft.com/office/drawing/2014/main" id="{BEBE9F63-5B05-4326-BABF-1A46CA76A479}"/>
              </a:ext>
            </a:extLst>
          </p:cNvPr>
          <p:cNvCxnSpPr/>
          <p:nvPr/>
        </p:nvCxnSpPr>
        <p:spPr>
          <a:xfrm>
            <a:off x="7958267" y="3996226"/>
            <a:ext cx="1386912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4">
            <a:extLst>
              <a:ext uri="{FF2B5EF4-FFF2-40B4-BE49-F238E27FC236}">
                <a16:creationId xmlns:a16="http://schemas.microsoft.com/office/drawing/2014/main" id="{D996E406-0E09-40D2-AC0E-178F162C68BE}"/>
              </a:ext>
            </a:extLst>
          </p:cNvPr>
          <p:cNvCxnSpPr/>
          <p:nvPr/>
        </p:nvCxnSpPr>
        <p:spPr>
          <a:xfrm>
            <a:off x="8452655" y="4365192"/>
            <a:ext cx="116815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8">
            <a:extLst>
              <a:ext uri="{FF2B5EF4-FFF2-40B4-BE49-F238E27FC236}">
                <a16:creationId xmlns:a16="http://schemas.microsoft.com/office/drawing/2014/main" id="{77B59C90-C082-4BAE-8008-BDF740BA543F}"/>
              </a:ext>
            </a:extLst>
          </p:cNvPr>
          <p:cNvCxnSpPr/>
          <p:nvPr/>
        </p:nvCxnSpPr>
        <p:spPr>
          <a:xfrm>
            <a:off x="9345179" y="5138859"/>
            <a:ext cx="99752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20">
            <a:extLst>
              <a:ext uri="{FF2B5EF4-FFF2-40B4-BE49-F238E27FC236}">
                <a16:creationId xmlns:a16="http://schemas.microsoft.com/office/drawing/2014/main" id="{95D5164D-48E5-4277-82E5-115CFF4CE65B}"/>
              </a:ext>
            </a:extLst>
          </p:cNvPr>
          <p:cNvCxnSpPr/>
          <p:nvPr/>
        </p:nvCxnSpPr>
        <p:spPr>
          <a:xfrm>
            <a:off x="10342707" y="5580016"/>
            <a:ext cx="306986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21">
            <a:extLst>
              <a:ext uri="{FF2B5EF4-FFF2-40B4-BE49-F238E27FC236}">
                <a16:creationId xmlns:a16="http://schemas.microsoft.com/office/drawing/2014/main" id="{E0CC63F3-7A00-47B5-B0BF-15E7424312D0}"/>
              </a:ext>
            </a:extLst>
          </p:cNvPr>
          <p:cNvCxnSpPr/>
          <p:nvPr/>
        </p:nvCxnSpPr>
        <p:spPr>
          <a:xfrm>
            <a:off x="10058323" y="5929296"/>
            <a:ext cx="78314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32">
            <a:extLst>
              <a:ext uri="{FF2B5EF4-FFF2-40B4-BE49-F238E27FC236}">
                <a16:creationId xmlns:a16="http://schemas.microsoft.com/office/drawing/2014/main" id="{05421DCD-EC3A-4F14-8401-C205276F4B38}"/>
              </a:ext>
            </a:extLst>
          </p:cNvPr>
          <p:cNvCxnSpPr/>
          <p:nvPr/>
        </p:nvCxnSpPr>
        <p:spPr>
          <a:xfrm>
            <a:off x="7958267" y="4740723"/>
            <a:ext cx="1885676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80ACDF62-855D-4351-B0DC-2B2073CA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903" y="279151"/>
            <a:ext cx="9629497" cy="1143000"/>
          </a:xfrm>
        </p:spPr>
        <p:txBody>
          <a:bodyPr/>
          <a:lstStyle/>
          <a:p>
            <a:r>
              <a:rPr lang="en-US" dirty="0"/>
              <a:t>PROJECT TIMELINE</a:t>
            </a:r>
          </a:p>
        </p:txBody>
      </p:sp>
      <p:cxnSp>
        <p:nvCxnSpPr>
          <p:cNvPr id="17" name="直線接點 7">
            <a:extLst>
              <a:ext uri="{FF2B5EF4-FFF2-40B4-BE49-F238E27FC236}">
                <a16:creationId xmlns:a16="http://schemas.microsoft.com/office/drawing/2014/main" id="{9E9F0EAF-9824-4DEE-A42B-87A534F209E9}"/>
              </a:ext>
            </a:extLst>
          </p:cNvPr>
          <p:cNvCxnSpPr>
            <a:cxnSpLocks/>
          </p:cNvCxnSpPr>
          <p:nvPr/>
        </p:nvCxnSpPr>
        <p:spPr>
          <a:xfrm>
            <a:off x="4598175" y="2158400"/>
            <a:ext cx="11352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55686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ant Templat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50000"/>
            <a:lumOff val="5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latin typeface="Helvetica Neue Thin"/>
            <a:cs typeface="Helvetica Neue Thin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tx1">
              <a:lumMod val="65000"/>
              <a:lumOff val="35000"/>
            </a:schemeClr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Helvetica Neue Light"/>
            <a:cs typeface="Helvetica Neu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radiant Template [Compatibility Mode]" id="{4449E757-8809-45A3-AC92-B9BD24E521DA}" vid="{846EAE75-CDB0-4565-ABFC-2F24CB7FCAB6}"/>
    </a:ext>
  </a:extLst>
</a:theme>
</file>

<file path=ppt/theme/theme2.xml><?xml version="1.0" encoding="utf-8"?>
<a:theme xmlns:a="http://schemas.openxmlformats.org/drawingml/2006/main" name="1_Gradiant Template">
  <a:themeElements>
    <a:clrScheme name="Oasys">
      <a:dk1>
        <a:sysClr val="windowText" lastClr="000000"/>
      </a:dk1>
      <a:lt1>
        <a:sysClr val="window" lastClr="FFFFFF"/>
      </a:lt1>
      <a:dk2>
        <a:srgbClr val="042F53"/>
      </a:dk2>
      <a:lt2>
        <a:srgbClr val="EEECE1"/>
      </a:lt2>
      <a:accent1>
        <a:srgbClr val="14A7E2"/>
      </a:accent1>
      <a:accent2>
        <a:srgbClr val="FF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latin typeface="Helvetica Neue Thin"/>
            <a:cs typeface="Helvetica Neue Thin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bg1">
              <a:lumMod val="8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75000"/>
                <a:lumOff val="25000"/>
              </a:schemeClr>
            </a:solidFill>
            <a:latin typeface="Helvetica Neue Thin"/>
            <a:cs typeface="Helvetica Neue Thin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radiant Template [Compatibility Mode]" id="{4449E757-8809-45A3-AC92-B9BD24E521DA}" vid="{F41DCB51-6FB9-4DED-AF96-059EC821A9D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40673323D1144D873BA7C222ED3D1B" ma:contentTypeVersion="13" ma:contentTypeDescription="Create a new document." ma:contentTypeScope="" ma:versionID="a5b1be9f823c097e36de770aa86711fe">
  <xsd:schema xmlns:xsd="http://www.w3.org/2001/XMLSchema" xmlns:xs="http://www.w3.org/2001/XMLSchema" xmlns:p="http://schemas.microsoft.com/office/2006/metadata/properties" xmlns:ns2="7847ee4b-d4dc-40cd-997c-57bfdcd8b5cc" xmlns:ns3="dfa653b6-8f75-49cd-860f-fac65c77d917" targetNamespace="http://schemas.microsoft.com/office/2006/metadata/properties" ma:root="true" ma:fieldsID="b2c97a832bc73a2dd8c7b173ac696ab6" ns2:_="" ns3:_="">
    <xsd:import namespace="7847ee4b-d4dc-40cd-997c-57bfdcd8b5cc"/>
    <xsd:import namespace="dfa653b6-8f75-49cd-860f-fac65c77d9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47ee4b-d4dc-40cd-997c-57bfdcd8b5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1314e52-6724-4b18-8467-0e99aa107f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a653b6-8f75-49cd-860f-fac65c77d91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ca4788a-e211-4e8a-a860-af2af1a5bf2b}" ma:internalName="TaxCatchAll" ma:showField="CatchAllData" ma:web="dfa653b6-8f75-49cd-860f-fac65c77d9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fa653b6-8f75-49cd-860f-fac65c77d917" xsi:nil="true"/>
    <lcf76f155ced4ddcb4097134ff3c332f xmlns="7847ee4b-d4dc-40cd-997c-57bfdcd8b5cc">
      <Terms xmlns="http://schemas.microsoft.com/office/infopath/2007/PartnerControls"/>
    </lcf76f155ced4ddcb4097134ff3c332f>
    <MediaLengthInSeconds xmlns="7847ee4b-d4dc-40cd-997c-57bfdcd8b5cc" xsi:nil="true"/>
  </documentManagement>
</p:properties>
</file>

<file path=customXml/itemProps1.xml><?xml version="1.0" encoding="utf-8"?>
<ds:datastoreItem xmlns:ds="http://schemas.openxmlformats.org/officeDocument/2006/customXml" ds:itemID="{B62049B6-F387-460C-91B0-452F7B5932E3}"/>
</file>

<file path=customXml/itemProps2.xml><?xml version="1.0" encoding="utf-8"?>
<ds:datastoreItem xmlns:ds="http://schemas.openxmlformats.org/officeDocument/2006/customXml" ds:itemID="{32D52472-0BE6-4E6D-84C1-2CB8ED643417}"/>
</file>

<file path=customXml/itemProps3.xml><?xml version="1.0" encoding="utf-8"?>
<ds:datastoreItem xmlns:ds="http://schemas.openxmlformats.org/officeDocument/2006/customXml" ds:itemID="{50F34D9F-6DD2-4397-809E-AA725E55C93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69529</TotalTime>
  <Words>1108</Words>
  <Application>Microsoft Office PowerPoint</Application>
  <PresentationFormat>Widescreen</PresentationFormat>
  <Paragraphs>269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 Unicode MS</vt:lpstr>
      <vt:lpstr>Helvetica Neue Light</vt:lpstr>
      <vt:lpstr>Helvetica Neue Thin</vt:lpstr>
      <vt:lpstr>HelveticaNeue LT 45 Light</vt:lpstr>
      <vt:lpstr>Arial</vt:lpstr>
      <vt:lpstr>Calibri</vt:lpstr>
      <vt:lpstr>Calibri Light</vt:lpstr>
      <vt:lpstr>Century Gothic</vt:lpstr>
      <vt:lpstr>Courier New</vt:lpstr>
      <vt:lpstr>Wingdings</vt:lpstr>
      <vt:lpstr>Gradiant Template</vt:lpstr>
      <vt:lpstr>1_Gradiant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TIMELINE</vt:lpstr>
    </vt:vector>
  </TitlesOfParts>
  <Company>Oasys Water,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Kumar Selvan</dc:creator>
  <cp:lastModifiedBy>Li Ye</cp:lastModifiedBy>
  <cp:revision>951</cp:revision>
  <cp:lastPrinted>2018-01-25T17:53:00Z</cp:lastPrinted>
  <dcterms:created xsi:type="dcterms:W3CDTF">2012-12-04T19:13:39Z</dcterms:created>
  <dcterms:modified xsi:type="dcterms:W3CDTF">2022-03-08T03:02:46Z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0x010100C540673323D1144D873BA7C222ED3D1B</vt:lpwstr>
  </property>
  <property fmtid="{D5CDD505-2E9C-101B-9397-08002B2CF9AE}" pid="3" name="Order">
    <vt:r8>155600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