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7" r:id="rId3"/>
    <p:sldId id="324" r:id="rId4"/>
    <p:sldId id="345" r:id="rId5"/>
    <p:sldId id="348" r:id="rId6"/>
    <p:sldId id="349" r:id="rId7"/>
    <p:sldId id="347" r:id="rId8"/>
    <p:sldId id="350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 Chun Yew" initials="CCY" lastIdx="1" clrIdx="0">
    <p:extLst>
      <p:ext uri="{19B8F6BF-5375-455C-9EA6-DF929625EA0E}">
        <p15:presenceInfo xmlns:p15="http://schemas.microsoft.com/office/powerpoint/2012/main" userId="S::cychong@gradiant.com::c6919947-5701-4a0a-b683-a5662361e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244"/>
    <a:srgbClr val="7FCA20"/>
    <a:srgbClr val="1567C7"/>
    <a:srgbClr val="02C1D3"/>
    <a:srgbClr val="75C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68A6E-065C-4E09-918C-8D078AEEECED}" v="20" dt="2022-03-01T06:10:33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pH</a:t>
            </a:r>
          </a:p>
        </c:rich>
      </c:tx>
      <c:layout>
        <c:manualLayout>
          <c:xMode val="edge"/>
          <c:yMode val="edge"/>
          <c:x val="6.7501648813509577E-2"/>
          <c:y val="0.38238787679884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7692038495188118E-2"/>
          <c:y val="0.15782407407407409"/>
          <c:w val="0.89175240594925642"/>
          <c:h val="0.56773877223680369"/>
        </c:manualLayout>
      </c:layout>
      <c:lineChart>
        <c:grouping val="standar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Jar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Sheet1!$A$3:$A$9</c:f>
              <c:numCache>
                <c:formatCode>[$-14809]hh:mm;@</c:formatCode>
                <c:ptCount val="7"/>
                <c:pt idx="0">
                  <c:v>0.66666666666666696</c:v>
                </c:pt>
                <c:pt idx="1">
                  <c:v>0.67708333333333304</c:v>
                </c:pt>
                <c:pt idx="2">
                  <c:v>0.687499999999999</c:v>
                </c:pt>
                <c:pt idx="3">
                  <c:v>0.69791666666666496</c:v>
                </c:pt>
                <c:pt idx="4">
                  <c:v>0.70833333333333337</c:v>
                </c:pt>
                <c:pt idx="5">
                  <c:v>0.72222222222222221</c:v>
                </c:pt>
                <c:pt idx="6">
                  <c:v>0.73611111111111116</c:v>
                </c:pt>
              </c:numCache>
            </c:numRef>
          </c:cat>
          <c:val>
            <c:numRef>
              <c:f>Sheet1!$H$3:$H$9</c:f>
              <c:numCache>
                <c:formatCode>General</c:formatCode>
                <c:ptCount val="7"/>
                <c:pt idx="0">
                  <c:v>11.9</c:v>
                </c:pt>
                <c:pt idx="1">
                  <c:v>11.9</c:v>
                </c:pt>
                <c:pt idx="2">
                  <c:v>12</c:v>
                </c:pt>
                <c:pt idx="3">
                  <c:v>11.77</c:v>
                </c:pt>
                <c:pt idx="4">
                  <c:v>11.97</c:v>
                </c:pt>
                <c:pt idx="5">
                  <c:v>11.93</c:v>
                </c:pt>
                <c:pt idx="6">
                  <c:v>12.1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50-48A8-8C17-226682E89A0F}"/>
            </c:ext>
          </c:extLst>
        </c:ser>
        <c:ser>
          <c:idx val="1"/>
          <c:order val="1"/>
          <c:tx>
            <c:strRef>
              <c:f>Sheet1!$I$2</c:f>
              <c:strCache>
                <c:ptCount val="1"/>
                <c:pt idx="0">
                  <c:v>Jar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Sheet1!$A$3:$A$9</c:f>
              <c:numCache>
                <c:formatCode>[$-14809]hh:mm;@</c:formatCode>
                <c:ptCount val="7"/>
                <c:pt idx="0">
                  <c:v>0.66666666666666696</c:v>
                </c:pt>
                <c:pt idx="1">
                  <c:v>0.67708333333333304</c:v>
                </c:pt>
                <c:pt idx="2">
                  <c:v>0.687499999999999</c:v>
                </c:pt>
                <c:pt idx="3">
                  <c:v>0.69791666666666496</c:v>
                </c:pt>
                <c:pt idx="4">
                  <c:v>0.70833333333333337</c:v>
                </c:pt>
                <c:pt idx="5">
                  <c:v>0.72222222222222221</c:v>
                </c:pt>
                <c:pt idx="6">
                  <c:v>0.73611111111111116</c:v>
                </c:pt>
              </c:numCache>
            </c:numRef>
          </c:cat>
          <c:val>
            <c:numRef>
              <c:f>Sheet1!$I$3:$I$9</c:f>
              <c:numCache>
                <c:formatCode>General</c:formatCode>
                <c:ptCount val="7"/>
                <c:pt idx="0">
                  <c:v>8.7200000000000006</c:v>
                </c:pt>
                <c:pt idx="1">
                  <c:v>8.5</c:v>
                </c:pt>
                <c:pt idx="2">
                  <c:v>8.5</c:v>
                </c:pt>
                <c:pt idx="3">
                  <c:v>8.32</c:v>
                </c:pt>
                <c:pt idx="4">
                  <c:v>8.4</c:v>
                </c:pt>
                <c:pt idx="5">
                  <c:v>8.4600000000000009</c:v>
                </c:pt>
                <c:pt idx="6">
                  <c:v>8.98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50-48A8-8C17-226682E89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0473279"/>
        <c:axId val="1030475775"/>
      </c:lineChart>
      <c:catAx>
        <c:axId val="1030473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14809]h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475775"/>
        <c:crosses val="autoZero"/>
        <c:auto val="1"/>
        <c:lblAlgn val="ctr"/>
        <c:lblOffset val="100"/>
        <c:noMultiLvlLbl val="0"/>
      </c:catAx>
      <c:valAx>
        <c:axId val="1030475775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47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preserve="1">
  <p:cSld name="Title Slid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9E267B-B3A7-43D7-8FE4-CA77D341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32" y="2034282"/>
            <a:ext cx="4951336" cy="11946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53DA89-F68C-4A3F-BEF6-C460FAC2C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8412" y="3429000"/>
            <a:ext cx="7115176" cy="1419224"/>
          </a:xfrm>
        </p:spPr>
        <p:txBody>
          <a:bodyPr anchor="t"/>
          <a:lstStyle>
            <a:lvl1pPr algn="ctr">
              <a:defRPr sz="3200" b="1">
                <a:latin typeface="Adobe Myungjo Std M" panose="02020600000000000000"/>
                <a:ea typeface="Adobe Myungjo Std M" panose="02020600000000000000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F98C73-7F62-4CA7-9304-DC9D295C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411" y="4945063"/>
            <a:ext cx="7115177" cy="769937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Arial Nova Cond" panose="020B0506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56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Content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latin typeface="Arial Nova Cond" panose="020B0506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90C939-52EB-417A-879E-9FA9A5EA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207"/>
            <a:ext cx="10515600" cy="4351338"/>
          </a:xfrm>
        </p:spPr>
        <p:txBody>
          <a:bodyPr/>
          <a:lstStyle>
            <a:lvl1pPr>
              <a:defRPr b="1">
                <a:latin typeface="Arial Nova Cond" panose="020B0506020202020204" pitchFamily="34" charset="0"/>
              </a:defRPr>
            </a:lvl1pPr>
            <a:lvl2pPr>
              <a:defRPr b="1">
                <a:latin typeface="Arial Nova Cond" panose="020B0506020202020204" pitchFamily="34" charset="0"/>
              </a:defRPr>
            </a:lvl2pPr>
            <a:lvl3pPr>
              <a:defRPr b="1">
                <a:latin typeface="Arial Nova Cond" panose="020B0506020202020204" pitchFamily="34" charset="0"/>
              </a:defRPr>
            </a:lvl3pPr>
            <a:lvl4pPr>
              <a:defRPr b="1">
                <a:latin typeface="Arial Nova Cond" panose="020B0506020202020204" pitchFamily="34" charset="0"/>
              </a:defRPr>
            </a:lvl4pPr>
            <a:lvl5pPr>
              <a:defRPr b="1">
                <a:latin typeface="Arial Nova Cond" panose="020B0506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455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Content slide - header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latin typeface="Arial Nova Cond" panose="020B0506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72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preserve="1">
  <p:cSld name="Section 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053DA89-F68C-4A3F-BEF6-C460FAC2C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076" y="3561030"/>
            <a:ext cx="7115176" cy="1419224"/>
          </a:xfrm>
        </p:spPr>
        <p:txBody>
          <a:bodyPr anchor="t"/>
          <a:lstStyle>
            <a:lvl1pPr algn="l">
              <a:defRPr sz="3600" b="1">
                <a:solidFill>
                  <a:schemeClr val="bg1"/>
                </a:solidFill>
                <a:latin typeface="Arial Nova Cond" panose="020B0506020202020204" pitchFamily="34" charset="0"/>
                <a:ea typeface="Adobe Myungjo Std M" panose="02020600000000000000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99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sz="3600" dirty="0">
                <a:latin typeface="Arial Nova Cond" panose="020B0506020202020204" pitchFamily="34" charset="0"/>
              </a:rPr>
              <a:t>Text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r>
              <a:rPr lang="en-US" dirty="0"/>
              <a:t>Text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91C9BE4-EE74-4A5B-9B67-FBC9EA3295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D048CD47-D048-45F3-8653-FB592CF5F5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900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74" r:id="rId3"/>
    <p:sldLayoutId id="214748368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 Nova Cond" panose="020B0506020202020204" pitchFamily="34" charset="0"/>
          <a:ea typeface="Arial Nova Cond" panose="020B0506020202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CCE839-CE0A-40F6-A0B1-3DF6AC68FC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D3301-5D5F-4691-8E7F-D14FC388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881" y="3854449"/>
            <a:ext cx="7547647" cy="15921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Micron HFW treatment - Lab Testing  Update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5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8A1B-C270-4078-9FFB-055562C2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Base Case Study 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DD34E-AD80-42F4-B76E-0A6087C64E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6E50-E55C-4616-B920-B58E233C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effectiveness of Fluoride precipitation using lime (Ca(OH)2) or calcium chloride (CaCl2) or its combination for fluoride containing wastewater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923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6C5B0B-C595-4479-BA92-AE99996A90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FCA20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FCA2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02C1FA-75A3-4F2B-AF7C-E705A74C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60" y="2064208"/>
            <a:ext cx="9646201" cy="1419224"/>
          </a:xfrm>
        </p:spPr>
        <p:txBody>
          <a:bodyPr/>
          <a:lstStyle/>
          <a:p>
            <a:r>
              <a:rPr lang="en-US" sz="2700" dirty="0"/>
              <a:t>Feed collected on 10-Feb-2022 from HFW EQ Outlet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Base Case Experiment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Scheme followed: 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- </a:t>
            </a:r>
            <a:r>
              <a:rPr lang="en-US" sz="2800" dirty="0"/>
              <a:t>Jar Testing</a:t>
            </a:r>
            <a:br>
              <a:rPr lang="en-US" dirty="0"/>
            </a:br>
            <a:endParaRPr lang="en-SG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8186C69-C4D2-4180-ABA5-627BD866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983" y="347766"/>
            <a:ext cx="2168050" cy="28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0EA-E270-4F13-95AC-891526D6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54" y="383547"/>
            <a:ext cx="8035600" cy="1084000"/>
          </a:xfr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Base case experiment 1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5601B-DA81-411E-9277-B25FF3645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64922-2276-4503-828B-744E18B87A78}"/>
              </a:ext>
            </a:extLst>
          </p:cNvPr>
          <p:cNvSpPr/>
          <p:nvPr/>
        </p:nvSpPr>
        <p:spPr>
          <a:xfrm>
            <a:off x="176169" y="6207853"/>
            <a:ext cx="2155970" cy="575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32AFBB-47D6-4E84-AEAB-A94523F67CF5}"/>
              </a:ext>
            </a:extLst>
          </p:cNvPr>
          <p:cNvSpPr txBox="1">
            <a:spLocks/>
          </p:cNvSpPr>
          <p:nvPr/>
        </p:nvSpPr>
        <p:spPr>
          <a:xfrm>
            <a:off x="898255" y="1484167"/>
            <a:ext cx="10871249" cy="501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beakers of 500ml each of HFW feedwater is considered as Case 1 &amp; Case 2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dosed, allow rapid mixing for 30s, &amp; followed by Slow mixing for </a:t>
            </a: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45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min, measure pH every 10 min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Dose 1 mg/L of SNF polymer (anionic) for each jars and further slower mix (</a:t>
            </a: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60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rpm) for </a:t>
            </a: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45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min. Measure pH every 30 min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 mixing and leave the solids to settle over 60 min, allow sludge settling 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supernatant was collected for analysis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2472AD6A-ACF6-4AAA-B4A9-AE2FCF142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77519"/>
              </p:ext>
            </p:extLst>
          </p:nvPr>
        </p:nvGraphicFramePr>
        <p:xfrm>
          <a:off x="2088972" y="2126872"/>
          <a:ext cx="6389106" cy="670560"/>
        </p:xfrm>
        <a:graphic>
          <a:graphicData uri="http://schemas.openxmlformats.org/drawingml/2006/table">
            <a:tbl>
              <a:tblPr firstRow="1" bandRow="1"/>
              <a:tblGrid>
                <a:gridCol w="3194553">
                  <a:extLst>
                    <a:ext uri="{9D8B030D-6E8A-4147-A177-3AD203B41FA5}">
                      <a16:colId xmlns:a16="http://schemas.microsoft.com/office/drawing/2014/main" val="1872069991"/>
                    </a:ext>
                  </a:extLst>
                </a:gridCol>
                <a:gridCol w="3194553">
                  <a:extLst>
                    <a:ext uri="{9D8B030D-6E8A-4147-A177-3AD203B41FA5}">
                      <a16:colId xmlns:a16="http://schemas.microsoft.com/office/drawing/2014/main" val="3323176080"/>
                    </a:ext>
                  </a:extLst>
                </a:gridCol>
              </a:tblGrid>
              <a:tr h="298640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800" dirty="0"/>
                        <a:t>Case 1 Dosage</a:t>
                      </a:r>
                      <a:endParaRPr lang="en-SG" sz="18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800" dirty="0"/>
                        <a:t>Case 2 Dosage</a:t>
                      </a:r>
                      <a:endParaRPr lang="en-SG" sz="18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845"/>
                  </a:ext>
                </a:extLst>
              </a:tr>
              <a:tr h="213036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2920 mg/L Ca(OH)2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800 mg/L Ca(OH)2 + 2350 mg/L CaCl2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5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817E-A724-493E-A80E-44261157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 experiment 1: Jar testing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72C47-DF87-46BA-A7BC-BF1682F2E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C9C6F1-6E89-4F75-B38E-0E94E679C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397527"/>
              </p:ext>
            </p:extLst>
          </p:nvPr>
        </p:nvGraphicFramePr>
        <p:xfrm>
          <a:off x="686510" y="1644339"/>
          <a:ext cx="5038487" cy="3764362"/>
        </p:xfrm>
        <a:graphic>
          <a:graphicData uri="http://schemas.openxmlformats.org/drawingml/2006/table">
            <a:tbl>
              <a:tblPr/>
              <a:tblGrid>
                <a:gridCol w="661302">
                  <a:extLst>
                    <a:ext uri="{9D8B030D-6E8A-4147-A177-3AD203B41FA5}">
                      <a16:colId xmlns:a16="http://schemas.microsoft.com/office/drawing/2014/main" val="3266701256"/>
                    </a:ext>
                  </a:extLst>
                </a:gridCol>
                <a:gridCol w="708537">
                  <a:extLst>
                    <a:ext uri="{9D8B030D-6E8A-4147-A177-3AD203B41FA5}">
                      <a16:colId xmlns:a16="http://schemas.microsoft.com/office/drawing/2014/main" val="1460776638"/>
                    </a:ext>
                  </a:extLst>
                </a:gridCol>
                <a:gridCol w="724282">
                  <a:extLst>
                    <a:ext uri="{9D8B030D-6E8A-4147-A177-3AD203B41FA5}">
                      <a16:colId xmlns:a16="http://schemas.microsoft.com/office/drawing/2014/main" val="3033334348"/>
                    </a:ext>
                  </a:extLst>
                </a:gridCol>
                <a:gridCol w="708537">
                  <a:extLst>
                    <a:ext uri="{9D8B030D-6E8A-4147-A177-3AD203B41FA5}">
                      <a16:colId xmlns:a16="http://schemas.microsoft.com/office/drawing/2014/main" val="1547560494"/>
                    </a:ext>
                  </a:extLst>
                </a:gridCol>
                <a:gridCol w="708537">
                  <a:extLst>
                    <a:ext uri="{9D8B030D-6E8A-4147-A177-3AD203B41FA5}">
                      <a16:colId xmlns:a16="http://schemas.microsoft.com/office/drawing/2014/main" val="417769907"/>
                    </a:ext>
                  </a:extLst>
                </a:gridCol>
                <a:gridCol w="771518">
                  <a:extLst>
                    <a:ext uri="{9D8B030D-6E8A-4147-A177-3AD203B41FA5}">
                      <a16:colId xmlns:a16="http://schemas.microsoft.com/office/drawing/2014/main" val="275012426"/>
                    </a:ext>
                  </a:extLst>
                </a:gridCol>
                <a:gridCol w="755774">
                  <a:extLst>
                    <a:ext uri="{9D8B030D-6E8A-4147-A177-3AD203B41FA5}">
                      <a16:colId xmlns:a16="http://schemas.microsoft.com/office/drawing/2014/main" val="1266156048"/>
                    </a:ext>
                  </a:extLst>
                </a:gridCol>
              </a:tblGrid>
              <a:tr h="43103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EC(</a:t>
                      </a:r>
                      <a:r>
                        <a:rPr lang="en-SG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uS</a:t>
                      </a:r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/cm)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TDS/PPM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pH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9980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Time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32613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16:00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7204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5208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3868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2753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11.9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8.72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66849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16:15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7629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5208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4115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2753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11.9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70819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16:30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7770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5221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4197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2760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17696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16:45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7770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5198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4197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2748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11.77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480195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17:00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7890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5181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4269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2739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11.97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850105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17:20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7915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5217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4283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2759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11.93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52859"/>
                  </a:ext>
                </a:extLst>
              </a:tr>
              <a:tr h="4166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17:40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7927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5029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4291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2656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12.1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0972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5A8765-BFB5-42AE-A65A-E8FE6A976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305579"/>
              </p:ext>
            </p:extLst>
          </p:nvPr>
        </p:nvGraphicFramePr>
        <p:xfrm>
          <a:off x="6907696" y="2100506"/>
          <a:ext cx="4959627" cy="265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D665DA-6807-4EEB-90AA-FE0109770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73005"/>
              </p:ext>
            </p:extLst>
          </p:nvPr>
        </p:nvGraphicFramePr>
        <p:xfrm>
          <a:off x="2784711" y="5853385"/>
          <a:ext cx="5538238" cy="609600"/>
        </p:xfrm>
        <a:graphic>
          <a:graphicData uri="http://schemas.openxmlformats.org/drawingml/2006/table">
            <a:tbl>
              <a:tblPr firstRow="1" bandRow="1"/>
              <a:tblGrid>
                <a:gridCol w="2769119">
                  <a:extLst>
                    <a:ext uri="{9D8B030D-6E8A-4147-A177-3AD203B41FA5}">
                      <a16:colId xmlns:a16="http://schemas.microsoft.com/office/drawing/2014/main" val="1872069991"/>
                    </a:ext>
                  </a:extLst>
                </a:gridCol>
                <a:gridCol w="2769119">
                  <a:extLst>
                    <a:ext uri="{9D8B030D-6E8A-4147-A177-3AD203B41FA5}">
                      <a16:colId xmlns:a16="http://schemas.microsoft.com/office/drawing/2014/main" val="3323176080"/>
                    </a:ext>
                  </a:extLst>
                </a:gridCol>
              </a:tblGrid>
              <a:tr h="298640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600" dirty="0"/>
                        <a:t>Case 1 Dosage</a:t>
                      </a:r>
                      <a:endParaRPr lang="en-SG" sz="16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600" dirty="0"/>
                        <a:t>Case 2 Dosage</a:t>
                      </a:r>
                      <a:endParaRPr lang="en-SG" sz="16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845"/>
                  </a:ext>
                </a:extLst>
              </a:tr>
              <a:tr h="213036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2920 mg/L Ca(OH)2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800 mg/L Ca(OH)2 + 2350 mg/L CaCl2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5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1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1111-8048-45BE-806D-328CB8FC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Testing  – Addition of chemicals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B50CE-B1F3-4FD2-8ADA-A6E6F0D19E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pic>
        <p:nvPicPr>
          <p:cNvPr id="7" name="Picture 6" descr="A picture containing indoor, counter&#10;&#10;Description automatically generated">
            <a:extLst>
              <a:ext uri="{FF2B5EF4-FFF2-40B4-BE49-F238E27FC236}">
                <a16:creationId xmlns:a16="http://schemas.microsoft.com/office/drawing/2014/main" id="{31D3AFC5-328D-4E34-8675-0C7507033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48"/>
          <a:stretch/>
        </p:blipFill>
        <p:spPr>
          <a:xfrm>
            <a:off x="452436" y="1646887"/>
            <a:ext cx="2529303" cy="2743200"/>
          </a:xfrm>
          <a:prstGeom prst="rect">
            <a:avLst/>
          </a:prstGeom>
        </p:spPr>
      </p:pic>
      <p:pic>
        <p:nvPicPr>
          <p:cNvPr id="10" name="Picture 9" descr="A picture containing indoor, counter, beverage, glass&#10;&#10;Description automatically generated">
            <a:extLst>
              <a:ext uri="{FF2B5EF4-FFF2-40B4-BE49-F238E27FC236}">
                <a16:creationId xmlns:a16="http://schemas.microsoft.com/office/drawing/2014/main" id="{5BBA3FF5-AAB3-40AE-934A-A6BD265CC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26"/>
          <a:stretch/>
        </p:blipFill>
        <p:spPr>
          <a:xfrm>
            <a:off x="4391834" y="1646887"/>
            <a:ext cx="2625192" cy="2743200"/>
          </a:xfrm>
          <a:prstGeom prst="rect">
            <a:avLst/>
          </a:prstGeom>
        </p:spPr>
      </p:pic>
      <p:pic>
        <p:nvPicPr>
          <p:cNvPr id="13" name="Picture 12" descr="A group of glasses with liquid in them&#10;&#10;Description automatically generated with low confidence">
            <a:extLst>
              <a:ext uri="{FF2B5EF4-FFF2-40B4-BE49-F238E27FC236}">
                <a16:creationId xmlns:a16="http://schemas.microsoft.com/office/drawing/2014/main" id="{B13D95A3-2E8E-4627-94D2-AD92E1F3C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26"/>
          <a:stretch/>
        </p:blipFill>
        <p:spPr>
          <a:xfrm>
            <a:off x="8331233" y="1646887"/>
            <a:ext cx="2625192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9B468-416E-49F9-8F2D-4D8FA42260F4}"/>
              </a:ext>
            </a:extLst>
          </p:cNvPr>
          <p:cNvSpPr txBox="1"/>
          <p:nvPr/>
        </p:nvSpPr>
        <p:spPr>
          <a:xfrm>
            <a:off x="452436" y="458152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Addition of chemicals into different jars (Left: case 1, right: case 2) 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E81BB-DF60-4B69-AD5A-61635D3F754E}"/>
              </a:ext>
            </a:extLst>
          </p:cNvPr>
          <p:cNvSpPr txBox="1"/>
          <p:nvPr/>
        </p:nvSpPr>
        <p:spPr>
          <a:xfrm>
            <a:off x="4391834" y="458152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Addition of 1 mg/L polymer into different jars (Left: case 1, right: case 2)  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4D067-E2AF-4C1C-A0B6-EE97C1874E55}"/>
              </a:ext>
            </a:extLst>
          </p:cNvPr>
          <p:cNvSpPr txBox="1"/>
          <p:nvPr/>
        </p:nvSpPr>
        <p:spPr>
          <a:xfrm>
            <a:off x="8249459" y="458152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Sludge settling (Left: case 1, right: case 2)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00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0EA-E270-4F13-95AC-891526D6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54" y="383547"/>
            <a:ext cx="8035600" cy="1084000"/>
          </a:xfrm>
          <a:noFill/>
        </p:spPr>
        <p:txBody>
          <a:bodyPr/>
          <a:lstStyle/>
          <a:p>
            <a:r>
              <a:rPr lang="en-US" sz="2400" dirty="0"/>
              <a:t>Base case experiment 1- Jar testing treated water analysis</a:t>
            </a:r>
            <a:endParaRPr lang="en-SG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5601B-DA81-411E-9277-B25FF3645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64922-2276-4503-828B-744E18B87A78}"/>
              </a:ext>
            </a:extLst>
          </p:cNvPr>
          <p:cNvSpPr/>
          <p:nvPr/>
        </p:nvSpPr>
        <p:spPr>
          <a:xfrm>
            <a:off x="176169" y="6207853"/>
            <a:ext cx="2155970" cy="575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746359-B81F-4AD7-8F45-6A8043FC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46818"/>
              </p:ext>
            </p:extLst>
          </p:nvPr>
        </p:nvGraphicFramePr>
        <p:xfrm>
          <a:off x="795130" y="1467547"/>
          <a:ext cx="9312967" cy="4134802"/>
        </p:xfrm>
        <a:graphic>
          <a:graphicData uri="http://schemas.openxmlformats.org/drawingml/2006/table">
            <a:tbl>
              <a:tblPr firstRow="1" bandRow="1"/>
              <a:tblGrid>
                <a:gridCol w="2239886">
                  <a:extLst>
                    <a:ext uri="{9D8B030D-6E8A-4147-A177-3AD203B41FA5}">
                      <a16:colId xmlns:a16="http://schemas.microsoft.com/office/drawing/2014/main" val="3331076552"/>
                    </a:ext>
                  </a:extLst>
                </a:gridCol>
                <a:gridCol w="1122000">
                  <a:extLst>
                    <a:ext uri="{9D8B030D-6E8A-4147-A177-3AD203B41FA5}">
                      <a16:colId xmlns:a16="http://schemas.microsoft.com/office/drawing/2014/main" val="341880440"/>
                    </a:ext>
                  </a:extLst>
                </a:gridCol>
                <a:gridCol w="1936043">
                  <a:extLst>
                    <a:ext uri="{9D8B030D-6E8A-4147-A177-3AD203B41FA5}">
                      <a16:colId xmlns:a16="http://schemas.microsoft.com/office/drawing/2014/main" val="1009111008"/>
                    </a:ext>
                  </a:extLst>
                </a:gridCol>
                <a:gridCol w="1936043">
                  <a:extLst>
                    <a:ext uri="{9D8B030D-6E8A-4147-A177-3AD203B41FA5}">
                      <a16:colId xmlns:a16="http://schemas.microsoft.com/office/drawing/2014/main" val="1266297188"/>
                    </a:ext>
                  </a:extLst>
                </a:gridCol>
                <a:gridCol w="2078995">
                  <a:extLst>
                    <a:ext uri="{9D8B030D-6E8A-4147-A177-3AD203B41FA5}">
                      <a16:colId xmlns:a16="http://schemas.microsoft.com/office/drawing/2014/main" val="717316029"/>
                    </a:ext>
                  </a:extLst>
                </a:gridCol>
              </a:tblGrid>
              <a:tr h="39714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/>
                        <a:t>Parameters</a:t>
                      </a:r>
                      <a:endParaRPr lang="en-SG" sz="16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/>
                        <a:t>Units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Feed</a:t>
                      </a:r>
                      <a:endParaRPr lang="en-SG" sz="1800" b="1" i="0" u="sng" strike="noStrike" kern="1200" cap="none" dirty="0">
                        <a:solidFill>
                          <a:srgbClr val="002060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Case 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Case 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94814"/>
                  </a:ext>
                </a:extLst>
              </a:tr>
              <a:tr h="34497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pH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2.95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12.1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8.98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55551"/>
                  </a:ext>
                </a:extLst>
              </a:tr>
              <a:tr h="34497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TDS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1302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4291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2656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52798"/>
                  </a:ext>
                </a:extLst>
              </a:tr>
              <a:tr h="34497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EC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uS</a:t>
                      </a: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/cm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2556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7927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5029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823662"/>
                  </a:ext>
                </a:extLst>
              </a:tr>
              <a:tr h="34497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Fluoride as F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372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9.02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7.02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12101"/>
                  </a:ext>
                </a:extLst>
              </a:tr>
              <a:tr h="374252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Sulphate as SO4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310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256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275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02319"/>
                  </a:ext>
                </a:extLst>
              </a:tr>
              <a:tr h="227589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Phosphate as PO4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743552"/>
                  </a:ext>
                </a:extLst>
              </a:tr>
              <a:tr h="34497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Chloride as Cl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72.4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59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1443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987102"/>
                  </a:ext>
                </a:extLst>
              </a:tr>
              <a:tr h="33384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Sodium as Na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263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279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288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898385"/>
                  </a:ext>
                </a:extLst>
              </a:tr>
              <a:tr h="33384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Calcium as Ca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1.15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627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685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39371"/>
                  </a:ext>
                </a:extLst>
              </a:tr>
              <a:tr h="317772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Silicon as Si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600" b="0" i="0" u="none" strike="noStrike" kern="1200" cap="none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23.9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0.274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2.88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075397"/>
                  </a:ext>
                </a:extLst>
              </a:tr>
              <a:tr h="3177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Total Alkalinity as CaCO3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1975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655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A7C3F8-F330-4354-B6F2-04ADDC81C2E3}"/>
              </a:ext>
            </a:extLst>
          </p:cNvPr>
          <p:cNvSpPr txBox="1"/>
          <p:nvPr/>
        </p:nvSpPr>
        <p:spPr>
          <a:xfrm>
            <a:off x="3625925" y="5748259"/>
            <a:ext cx="474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61E3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61E3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Fluoride is meeting the discharge specification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61E3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3E459CC-7EB1-43FB-807B-CF22B753F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33267"/>
              </p:ext>
            </p:extLst>
          </p:nvPr>
        </p:nvGraphicFramePr>
        <p:xfrm>
          <a:off x="2332139" y="6169653"/>
          <a:ext cx="5538238" cy="542480"/>
        </p:xfrm>
        <a:graphic>
          <a:graphicData uri="http://schemas.openxmlformats.org/drawingml/2006/table">
            <a:tbl>
              <a:tblPr firstRow="1" bandRow="1"/>
              <a:tblGrid>
                <a:gridCol w="2769119">
                  <a:extLst>
                    <a:ext uri="{9D8B030D-6E8A-4147-A177-3AD203B41FA5}">
                      <a16:colId xmlns:a16="http://schemas.microsoft.com/office/drawing/2014/main" val="1872069991"/>
                    </a:ext>
                  </a:extLst>
                </a:gridCol>
                <a:gridCol w="2769119">
                  <a:extLst>
                    <a:ext uri="{9D8B030D-6E8A-4147-A177-3AD203B41FA5}">
                      <a16:colId xmlns:a16="http://schemas.microsoft.com/office/drawing/2014/main" val="3323176080"/>
                    </a:ext>
                  </a:extLst>
                </a:gridCol>
              </a:tblGrid>
              <a:tr h="298640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100" dirty="0"/>
                        <a:t>Case 1 Dosage</a:t>
                      </a:r>
                      <a:endParaRPr lang="en-SG" sz="1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100" dirty="0"/>
                        <a:t>Case 2 Dosage</a:t>
                      </a:r>
                      <a:endParaRPr lang="en-SG" sz="11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845"/>
                  </a:ext>
                </a:extLst>
              </a:tr>
              <a:tr h="213036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2920 mg/L Ca(OH)2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800 mg/L Ca(OH)2 + 2350 mg/L CaCl2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5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1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8936-FD29-4DCA-A3D7-E42D233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Lime only – Lab test vs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09DA9-4995-4D1E-BFDD-4451032AD5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9F02D2-9ACE-496F-81B6-0FDABA4F8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08783"/>
              </p:ext>
            </p:extLst>
          </p:nvPr>
        </p:nvGraphicFramePr>
        <p:xfrm>
          <a:off x="47626" y="1477031"/>
          <a:ext cx="6473582" cy="4003808"/>
        </p:xfrm>
        <a:graphic>
          <a:graphicData uri="http://schemas.openxmlformats.org/drawingml/2006/table">
            <a:tbl>
              <a:tblPr firstRow="1" bandRow="1"/>
              <a:tblGrid>
                <a:gridCol w="2197354">
                  <a:extLst>
                    <a:ext uri="{9D8B030D-6E8A-4147-A177-3AD203B41FA5}">
                      <a16:colId xmlns:a16="http://schemas.microsoft.com/office/drawing/2014/main" val="3331076552"/>
                    </a:ext>
                  </a:extLst>
                </a:gridCol>
                <a:gridCol w="960722">
                  <a:extLst>
                    <a:ext uri="{9D8B030D-6E8A-4147-A177-3AD203B41FA5}">
                      <a16:colId xmlns:a16="http://schemas.microsoft.com/office/drawing/2014/main" val="341880440"/>
                    </a:ext>
                  </a:extLst>
                </a:gridCol>
                <a:gridCol w="1657753">
                  <a:extLst>
                    <a:ext uri="{9D8B030D-6E8A-4147-A177-3AD203B41FA5}">
                      <a16:colId xmlns:a16="http://schemas.microsoft.com/office/drawing/2014/main" val="1009111008"/>
                    </a:ext>
                  </a:extLst>
                </a:gridCol>
                <a:gridCol w="1657753">
                  <a:extLst>
                    <a:ext uri="{9D8B030D-6E8A-4147-A177-3AD203B41FA5}">
                      <a16:colId xmlns:a16="http://schemas.microsoft.com/office/drawing/2014/main" val="1266297188"/>
                    </a:ext>
                  </a:extLst>
                </a:gridCol>
              </a:tblGrid>
              <a:tr h="368950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/>
                        <a:t>Parameters</a:t>
                      </a:r>
                      <a:endParaRPr lang="en-SG" sz="16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/>
                        <a:t>Units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Feed</a:t>
                      </a:r>
                      <a:endParaRPr lang="en-SG" sz="1800" b="1" i="0" u="sng" strike="noStrike" kern="1200" cap="none" dirty="0">
                        <a:solidFill>
                          <a:srgbClr val="002060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Case 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94814"/>
                  </a:ext>
                </a:extLst>
              </a:tr>
              <a:tr h="320484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pH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2.95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12.1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55551"/>
                  </a:ext>
                </a:extLst>
              </a:tr>
              <a:tr h="320484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TDS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1302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4291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52798"/>
                  </a:ext>
                </a:extLst>
              </a:tr>
              <a:tr h="320484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EC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uS</a:t>
                      </a: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/cm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2556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7927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823662"/>
                  </a:ext>
                </a:extLst>
              </a:tr>
              <a:tr h="320484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Fluoride as F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372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9.02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12101"/>
                  </a:ext>
                </a:extLst>
              </a:tr>
              <a:tr h="347680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Sulphate as SO4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310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256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02319"/>
                  </a:ext>
                </a:extLst>
              </a:tr>
              <a:tr h="311475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Phosphate as PO4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743552"/>
                  </a:ext>
                </a:extLst>
              </a:tr>
              <a:tr h="320484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Chloride as Cl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72.4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59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987102"/>
                  </a:ext>
                </a:extLst>
              </a:tr>
              <a:tr h="310144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Sodium as Na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263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279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898385"/>
                  </a:ext>
                </a:extLst>
              </a:tr>
              <a:tr h="310144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Calcium as Ca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1.15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627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39371"/>
                  </a:ext>
                </a:extLst>
              </a:tr>
              <a:tr h="295210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Silicon as Si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600" b="0" i="0" u="none" strike="noStrike" kern="1200" cap="none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23.9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0.274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075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Total Alkalinity as CaCO3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1975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0212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50F7F71-2F4D-41BA-A7E8-6C2395F6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29" y="1413132"/>
            <a:ext cx="4790661" cy="4131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7FE84-20B1-44B5-BD62-226CC331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133" y="5575852"/>
            <a:ext cx="6194149" cy="11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9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8936-FD29-4DCA-A3D7-E42D2333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435" y="240555"/>
            <a:ext cx="9186774" cy="1084000"/>
          </a:xfrm>
        </p:spPr>
        <p:txBody>
          <a:bodyPr/>
          <a:lstStyle/>
          <a:p>
            <a:r>
              <a:rPr lang="en-SG" dirty="0"/>
              <a:t>Hybrid (Lime +CaCl2) –Lab test vs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09DA9-4995-4D1E-BFDD-4451032AD5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896662-2A51-455C-BBA6-63DE2E2BA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06266"/>
              </p:ext>
            </p:extLst>
          </p:nvPr>
        </p:nvGraphicFramePr>
        <p:xfrm>
          <a:off x="320345" y="1498221"/>
          <a:ext cx="5598257" cy="4361352"/>
        </p:xfrm>
        <a:graphic>
          <a:graphicData uri="http://schemas.openxmlformats.org/drawingml/2006/table">
            <a:tbl>
              <a:tblPr firstRow="1" bandRow="1"/>
              <a:tblGrid>
                <a:gridCol w="1699822">
                  <a:extLst>
                    <a:ext uri="{9D8B030D-6E8A-4147-A177-3AD203B41FA5}">
                      <a16:colId xmlns:a16="http://schemas.microsoft.com/office/drawing/2014/main" val="3331076552"/>
                    </a:ext>
                  </a:extLst>
                </a:gridCol>
                <a:gridCol w="851472">
                  <a:extLst>
                    <a:ext uri="{9D8B030D-6E8A-4147-A177-3AD203B41FA5}">
                      <a16:colId xmlns:a16="http://schemas.microsoft.com/office/drawing/2014/main" val="341880440"/>
                    </a:ext>
                  </a:extLst>
                </a:gridCol>
                <a:gridCol w="1469239">
                  <a:extLst>
                    <a:ext uri="{9D8B030D-6E8A-4147-A177-3AD203B41FA5}">
                      <a16:colId xmlns:a16="http://schemas.microsoft.com/office/drawing/2014/main" val="1009111008"/>
                    </a:ext>
                  </a:extLst>
                </a:gridCol>
                <a:gridCol w="1577724">
                  <a:extLst>
                    <a:ext uri="{9D8B030D-6E8A-4147-A177-3AD203B41FA5}">
                      <a16:colId xmlns:a16="http://schemas.microsoft.com/office/drawing/2014/main" val="717316029"/>
                    </a:ext>
                  </a:extLst>
                </a:gridCol>
              </a:tblGrid>
              <a:tr h="39714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/>
                        <a:t>Parameters</a:t>
                      </a:r>
                      <a:endParaRPr lang="en-SG" sz="16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/>
                        <a:t>Units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Feed</a:t>
                      </a:r>
                      <a:endParaRPr lang="en-SG" sz="1800" b="1" i="0" u="sng" strike="noStrike" kern="1200" cap="none" dirty="0">
                        <a:solidFill>
                          <a:srgbClr val="002060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Case 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94814"/>
                  </a:ext>
                </a:extLst>
              </a:tr>
              <a:tr h="34497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pH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2.95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8.98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55551"/>
                  </a:ext>
                </a:extLst>
              </a:tr>
              <a:tr h="34497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TDS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1302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2656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52798"/>
                  </a:ext>
                </a:extLst>
              </a:tr>
              <a:tr h="34497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EC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uS</a:t>
                      </a: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/cm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2556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5029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823662"/>
                  </a:ext>
                </a:extLst>
              </a:tr>
              <a:tr h="34497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Fluoride as F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372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7.02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12101"/>
                  </a:ext>
                </a:extLst>
              </a:tr>
              <a:tr h="374252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Sulphate as SO4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310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275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02319"/>
                  </a:ext>
                </a:extLst>
              </a:tr>
              <a:tr h="227589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Phosphate as PO4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743552"/>
                  </a:ext>
                </a:extLst>
              </a:tr>
              <a:tr h="34497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Chloride as Cl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72.4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1443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987102"/>
                  </a:ext>
                </a:extLst>
              </a:tr>
              <a:tr h="33384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Sodium as Na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263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288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898385"/>
                  </a:ext>
                </a:extLst>
              </a:tr>
              <a:tr h="33384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Calcium as Ca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1.15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685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39371"/>
                  </a:ext>
                </a:extLst>
              </a:tr>
              <a:tr h="317772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Silicon as Si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600" b="0" i="0" u="none" strike="noStrike" kern="1200" cap="none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23.9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2.88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075397"/>
                  </a:ext>
                </a:extLst>
              </a:tr>
              <a:tr h="3177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Total Alkalinity as CaCO3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9265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968A573-BCF3-41C1-A168-F1257784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3508"/>
            <a:ext cx="5775655" cy="3971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721FE1-127E-42EF-AC71-76C2D169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23" y="5912052"/>
            <a:ext cx="6565415" cy="6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982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ant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ant" id="{B1BF19FE-6F45-49C1-864F-A824288E82EB}" vid="{F7E60791-D85D-4998-8178-6E1AE53112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</documentManagement>
</p:properties>
</file>

<file path=customXml/itemProps1.xml><?xml version="1.0" encoding="utf-8"?>
<ds:datastoreItem xmlns:ds="http://schemas.openxmlformats.org/officeDocument/2006/customXml" ds:itemID="{58A67F8A-8C65-4023-925A-A63D47B4D6F1}"/>
</file>

<file path=customXml/itemProps2.xml><?xml version="1.0" encoding="utf-8"?>
<ds:datastoreItem xmlns:ds="http://schemas.openxmlformats.org/officeDocument/2006/customXml" ds:itemID="{5C7C75ED-A2F0-4614-B167-83D17EB42889}"/>
</file>

<file path=customXml/itemProps3.xml><?xml version="1.0" encoding="utf-8"?>
<ds:datastoreItem xmlns:ds="http://schemas.openxmlformats.org/officeDocument/2006/customXml" ds:itemID="{198EB18D-0D28-4DFD-AB13-9F084C082418}"/>
</file>

<file path=docProps/app.xml><?xml version="1.0" encoding="utf-8"?>
<Properties xmlns="http://schemas.openxmlformats.org/officeDocument/2006/extended-properties" xmlns:vt="http://schemas.openxmlformats.org/officeDocument/2006/docPropsVTypes">
  <Template>Gradiant</Template>
  <TotalTime>2563</TotalTime>
  <Words>656</Words>
  <Application>Microsoft Office PowerPoint</Application>
  <PresentationFormat>Widescreen</PresentationFormat>
  <Paragraphs>257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Myungjo Std M</vt:lpstr>
      <vt:lpstr>Arial</vt:lpstr>
      <vt:lpstr>Arial Nova Cond</vt:lpstr>
      <vt:lpstr>Calibri</vt:lpstr>
      <vt:lpstr>IBM Plex Sans</vt:lpstr>
      <vt:lpstr>IBM Plex Sans Light</vt:lpstr>
      <vt:lpstr>Merriweather</vt:lpstr>
      <vt:lpstr>Gradiant</vt:lpstr>
      <vt:lpstr>Micron HFW treatment - Lab Testing  Update</vt:lpstr>
      <vt:lpstr>Objective of the Base Case Study </vt:lpstr>
      <vt:lpstr>Feed collected on 10-Feb-2022 from HFW EQ Outlet   Base Case Experiment 1  Scheme followed:   - Jar Testing </vt:lpstr>
      <vt:lpstr>Base case experiment 1</vt:lpstr>
      <vt:lpstr>Base case experiment 1: Jar testing</vt:lpstr>
      <vt:lpstr>Jar Testing  – Addition of chemicals</vt:lpstr>
      <vt:lpstr>Base case experiment 1- Jar testing treated water analysis</vt:lpstr>
      <vt:lpstr>Lime only – Lab test vs simulation</vt:lpstr>
      <vt:lpstr>Hybrid (Lime +CaCl2) –Lab test vs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 HFW</dc:title>
  <dc:creator>Anish Kumar Selvan</dc:creator>
  <cp:lastModifiedBy>Siva Kumar Kota</cp:lastModifiedBy>
  <cp:revision>82</cp:revision>
  <dcterms:created xsi:type="dcterms:W3CDTF">2021-08-26T05:11:58Z</dcterms:created>
  <dcterms:modified xsi:type="dcterms:W3CDTF">2022-03-29T06:26:38Z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