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7" r:id="rId3"/>
    <p:sldId id="324" r:id="rId4"/>
    <p:sldId id="345" r:id="rId5"/>
    <p:sldId id="348" r:id="rId6"/>
    <p:sldId id="352" r:id="rId7"/>
    <p:sldId id="349" r:id="rId8"/>
    <p:sldId id="34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C244"/>
    <a:srgbClr val="7FCA20"/>
    <a:srgbClr val="1567C7"/>
    <a:srgbClr val="02C1D3"/>
    <a:srgbClr val="75C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68A6E-065C-4E09-918C-8D078AEEECED}" v="20" dt="2022-03-01T06:10:33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5" autoAdjust="0"/>
    <p:restoredTop sz="94660"/>
  </p:normalViewPr>
  <p:slideViewPr>
    <p:cSldViewPr snapToGrid="0">
      <p:cViewPr varScale="1">
        <p:scale>
          <a:sx n="41" d="100"/>
          <a:sy n="41" d="100"/>
        </p:scale>
        <p:origin x="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preserve="1">
  <p:cSld name="Title Slid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9E267B-B3A7-43D7-8FE4-CA77D341F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32" y="2034282"/>
            <a:ext cx="4951336" cy="119465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053DA89-F68C-4A3F-BEF6-C460FAC2C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8412" y="3429000"/>
            <a:ext cx="7115176" cy="1419224"/>
          </a:xfrm>
        </p:spPr>
        <p:txBody>
          <a:bodyPr anchor="t"/>
          <a:lstStyle>
            <a:lvl1pPr algn="ctr">
              <a:defRPr sz="3200" b="1">
                <a:latin typeface="Adobe Myungjo Std M" panose="02020600000000000000"/>
                <a:ea typeface="Adobe Myungjo Std M" panose="02020600000000000000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AF98C73-7F62-4CA7-9304-DC9D295C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8411" y="4945063"/>
            <a:ext cx="7115177" cy="769937"/>
          </a:xfrm>
        </p:spPr>
        <p:txBody>
          <a:bodyPr/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Arial Nova Cond" panose="020B0506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562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Content slide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latin typeface="Arial Nova Cond" panose="020B0506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90C939-52EB-417A-879E-9FA9A5EA6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7207"/>
            <a:ext cx="10515600" cy="4351338"/>
          </a:xfrm>
        </p:spPr>
        <p:txBody>
          <a:bodyPr/>
          <a:lstStyle>
            <a:lvl1pPr>
              <a:defRPr b="1">
                <a:latin typeface="Arial Nova Cond" panose="020B0506020202020204" pitchFamily="34" charset="0"/>
              </a:defRPr>
            </a:lvl1pPr>
            <a:lvl2pPr>
              <a:defRPr b="1">
                <a:latin typeface="Arial Nova Cond" panose="020B0506020202020204" pitchFamily="34" charset="0"/>
              </a:defRPr>
            </a:lvl2pPr>
            <a:lvl3pPr>
              <a:defRPr b="1">
                <a:latin typeface="Arial Nova Cond" panose="020B0506020202020204" pitchFamily="34" charset="0"/>
              </a:defRPr>
            </a:lvl3pPr>
            <a:lvl4pPr>
              <a:defRPr b="1">
                <a:latin typeface="Arial Nova Cond" panose="020B0506020202020204" pitchFamily="34" charset="0"/>
              </a:defRPr>
            </a:lvl4pPr>
            <a:lvl5pPr>
              <a:defRPr b="1">
                <a:latin typeface="Arial Nova Cond" panose="020B0506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4455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Content slide - header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3600">
                <a:latin typeface="Arial Nova Cond" panose="020B0506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472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" preserve="1">
  <p:cSld name="Section 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44" name="Google Shape;144;p13"/>
          <p:cNvGrpSpPr/>
          <p:nvPr/>
        </p:nvGrpSpPr>
        <p:grpSpPr>
          <a:xfrm>
            <a:off x="-418255" y="-24499"/>
            <a:ext cx="1823720" cy="2182673"/>
            <a:chOff x="-313691" y="-18375"/>
            <a:chExt cx="1367790" cy="1637005"/>
          </a:xfrm>
        </p:grpSpPr>
        <p:sp>
          <p:nvSpPr>
            <p:cNvPr id="145" name="Google Shape;145;p13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053DA89-F68C-4A3F-BEF6-C460FAC2C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076" y="3561030"/>
            <a:ext cx="7115176" cy="1419224"/>
          </a:xfrm>
        </p:spPr>
        <p:txBody>
          <a:bodyPr anchor="t"/>
          <a:lstStyle>
            <a:lvl1pPr algn="l">
              <a:defRPr sz="3600" b="1">
                <a:solidFill>
                  <a:schemeClr val="bg1"/>
                </a:solidFill>
                <a:latin typeface="Arial Nova Cond" panose="020B0506020202020204" pitchFamily="34" charset="0"/>
                <a:ea typeface="Adobe Myungjo Std M" panose="02020600000000000000"/>
              </a:defRPr>
            </a:lvl1pPr>
          </a:lstStyle>
          <a:p>
            <a:r>
              <a:rPr lang="en-US"/>
              <a:t>Click to edit Master title style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993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US" sz="3600" dirty="0">
                <a:latin typeface="Arial Nova Cond" panose="020B0506020202020204" pitchFamily="34" charset="0"/>
              </a:rPr>
              <a:t>Text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r>
              <a:rPr lang="en-US" dirty="0"/>
              <a:t>Text</a:t>
            </a:r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  <p:pic>
        <p:nvPicPr>
          <p:cNvPr id="9" name="Picture 8" descr="A picture containing food&#10;&#10;Description automatically generated">
            <a:extLst>
              <a:ext uri="{FF2B5EF4-FFF2-40B4-BE49-F238E27FC236}">
                <a16:creationId xmlns:a16="http://schemas.microsoft.com/office/drawing/2014/main" id="{D048CD47-D048-45F3-8653-FB592CF5F5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900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90" r:id="rId2"/>
    <p:sldLayoutId id="2147483674" r:id="rId3"/>
    <p:sldLayoutId id="2147483689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 Nova Cond" panose="020B0506020202020204" pitchFamily="34" charset="0"/>
          <a:ea typeface="Arial Nova Cond" panose="020B0506020202020204" pitchFamily="34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CCE839-CE0A-40F6-A0B1-3DF6AC68FC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D3301-5D5F-4691-8E7F-D14FC388C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8881" y="3854449"/>
            <a:ext cx="7547647" cy="15921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Micron HFW treatment - Lab Jar Testing using CaCl2</a:t>
            </a:r>
            <a:endParaRPr lang="en-S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5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8A1B-C270-4078-9FFB-055562C2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Base Case Study 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FDD34E-AD80-42F4-B76E-0A6087C64E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6E50-E55C-4616-B920-B58E233C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effectiveness of Fluoride precipitation using calcium chloride (CaCl2) for fluoride containing wastewater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923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6C5B0B-C595-4479-BA92-AE99996A90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FCA20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FCA2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02C1FA-75A3-4F2B-AF7C-E705A74C6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260" y="2064208"/>
            <a:ext cx="9646201" cy="1419224"/>
          </a:xfrm>
        </p:spPr>
        <p:txBody>
          <a:bodyPr/>
          <a:lstStyle/>
          <a:p>
            <a:r>
              <a:rPr lang="en-US" sz="2700" dirty="0"/>
              <a:t>Composite feed collected on 31-Jan-2022 </a:t>
            </a:r>
            <a:br>
              <a:rPr lang="en-US" sz="3600" dirty="0"/>
            </a:br>
            <a:br>
              <a:rPr lang="en-US" sz="3600" dirty="0"/>
            </a:br>
            <a:r>
              <a:rPr lang="en-US" sz="2700" dirty="0"/>
              <a:t>Jar testing using CaCl2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675CCB-D32D-4626-9B3D-345E9AFD0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711" y="1473657"/>
            <a:ext cx="3014663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0EA-E270-4F13-95AC-891526D6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54" y="383547"/>
            <a:ext cx="8035600" cy="1084000"/>
          </a:xfr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Base case experiment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5601B-DA81-411E-9277-B25FF3645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64922-2276-4503-828B-744E18B87A78}"/>
              </a:ext>
            </a:extLst>
          </p:cNvPr>
          <p:cNvSpPr/>
          <p:nvPr/>
        </p:nvSpPr>
        <p:spPr>
          <a:xfrm>
            <a:off x="176169" y="6207853"/>
            <a:ext cx="2155970" cy="575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C32AFBB-47D6-4E84-AEAB-A94523F67CF5}"/>
              </a:ext>
            </a:extLst>
          </p:cNvPr>
          <p:cNvSpPr txBox="1">
            <a:spLocks/>
          </p:cNvSpPr>
          <p:nvPr/>
        </p:nvSpPr>
        <p:spPr>
          <a:xfrm>
            <a:off x="898255" y="1484167"/>
            <a:ext cx="10871249" cy="501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beakers of </a:t>
            </a: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ml each of HFW feedwater is considered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Once dosed, allow rapid mixing for 30s, &amp; followed by Slow mixing for </a:t>
            </a: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</a:t>
            </a:r>
            <a:endParaRPr lang="en-US" sz="18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Dose 1 mg/L of SNF polymer (anionic) for each jars and further slower mix (</a:t>
            </a: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60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rpm) for </a:t>
            </a:r>
            <a:r>
              <a:rPr lang="en-US" sz="1800" dirty="0">
                <a:solidFill>
                  <a:sysClr val="windowText" lastClr="000000"/>
                </a:solidFill>
                <a:latin typeface="Calibri" panose="020F0502020204030204"/>
              </a:rPr>
              <a:t>45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min</a:t>
            </a:r>
            <a:endParaRPr lang="en-US" sz="18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Stop mixing and leave the solids to settle over 60 min, allow sludge settling </a:t>
            </a:r>
          </a:p>
          <a:p>
            <a:pPr marL="514350" marR="0" lvl="0" indent="-514350" algn="just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supernatant was collected for analysis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2472AD6A-ACF6-4AAA-B4A9-AE2FCF142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88411"/>
              </p:ext>
            </p:extLst>
          </p:nvPr>
        </p:nvGraphicFramePr>
        <p:xfrm>
          <a:off x="2088971" y="2126872"/>
          <a:ext cx="6683553" cy="883920"/>
        </p:xfrm>
        <a:graphic>
          <a:graphicData uri="http://schemas.openxmlformats.org/drawingml/2006/table">
            <a:tbl>
              <a:tblPr firstRow="1" bandRow="1"/>
              <a:tblGrid>
                <a:gridCol w="2227851">
                  <a:extLst>
                    <a:ext uri="{9D8B030D-6E8A-4147-A177-3AD203B41FA5}">
                      <a16:colId xmlns:a16="http://schemas.microsoft.com/office/drawing/2014/main" val="1872069991"/>
                    </a:ext>
                  </a:extLst>
                </a:gridCol>
                <a:gridCol w="2227851">
                  <a:extLst>
                    <a:ext uri="{9D8B030D-6E8A-4147-A177-3AD203B41FA5}">
                      <a16:colId xmlns:a16="http://schemas.microsoft.com/office/drawing/2014/main" val="3323176080"/>
                    </a:ext>
                  </a:extLst>
                </a:gridCol>
                <a:gridCol w="2227851">
                  <a:extLst>
                    <a:ext uri="{9D8B030D-6E8A-4147-A177-3AD203B41FA5}">
                      <a16:colId xmlns:a16="http://schemas.microsoft.com/office/drawing/2014/main" val="3936357490"/>
                    </a:ext>
                  </a:extLst>
                </a:gridCol>
              </a:tblGrid>
              <a:tr h="29864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800" dirty="0"/>
                        <a:t>Case 1 Dosage</a:t>
                      </a:r>
                      <a:endParaRPr lang="en-SG" sz="18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800" dirty="0"/>
                        <a:t>Case 2 Dosage</a:t>
                      </a:r>
                      <a:endParaRPr lang="en-SG" sz="18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Case 3 Dosage </a:t>
                      </a:r>
                      <a:endParaRPr lang="en-SG" sz="1800" b="0" i="0" u="none" strike="noStrike" cap="none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845"/>
                  </a:ext>
                </a:extLst>
              </a:tr>
              <a:tr h="213036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pH adjusted to 8 + 3500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pH adjusted to 8 + 4000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pH adjusted to 8 + 4500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59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49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817E-A724-493E-A80E-44261157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testing – Coagulation step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72C47-DF87-46BA-A7BC-BF1682F2E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C9C6F1-6E89-4F75-B38E-0E94E679C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236548"/>
              </p:ext>
            </p:extLst>
          </p:nvPr>
        </p:nvGraphicFramePr>
        <p:xfrm>
          <a:off x="2671763" y="1514475"/>
          <a:ext cx="6848474" cy="4327297"/>
        </p:xfrm>
        <a:graphic>
          <a:graphicData uri="http://schemas.openxmlformats.org/drawingml/2006/table">
            <a:tbl>
              <a:tblPr/>
              <a:tblGrid>
                <a:gridCol w="1054174">
                  <a:extLst>
                    <a:ext uri="{9D8B030D-6E8A-4147-A177-3AD203B41FA5}">
                      <a16:colId xmlns:a16="http://schemas.microsoft.com/office/drawing/2014/main" val="3266701256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1460776638"/>
                    </a:ext>
                  </a:extLst>
                </a:gridCol>
                <a:gridCol w="639179">
                  <a:extLst>
                    <a:ext uri="{9D8B030D-6E8A-4147-A177-3AD203B41FA5}">
                      <a16:colId xmlns:a16="http://schemas.microsoft.com/office/drawing/2014/main" val="3033334348"/>
                    </a:ext>
                  </a:extLst>
                </a:gridCol>
                <a:gridCol w="639179">
                  <a:extLst>
                    <a:ext uri="{9D8B030D-6E8A-4147-A177-3AD203B41FA5}">
                      <a16:colId xmlns:a16="http://schemas.microsoft.com/office/drawing/2014/main" val="2040741187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1547560494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417769907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949321984"/>
                    </a:ext>
                  </a:extLst>
                </a:gridCol>
                <a:gridCol w="680864">
                  <a:extLst>
                    <a:ext uri="{9D8B030D-6E8A-4147-A177-3AD203B41FA5}">
                      <a16:colId xmlns:a16="http://schemas.microsoft.com/office/drawing/2014/main" val="275012426"/>
                    </a:ext>
                  </a:extLst>
                </a:gridCol>
                <a:gridCol w="666971">
                  <a:extLst>
                    <a:ext uri="{9D8B030D-6E8A-4147-A177-3AD203B41FA5}">
                      <a16:colId xmlns:a16="http://schemas.microsoft.com/office/drawing/2014/main" val="1266156048"/>
                    </a:ext>
                  </a:extLst>
                </a:gridCol>
                <a:gridCol w="666971">
                  <a:extLst>
                    <a:ext uri="{9D8B030D-6E8A-4147-A177-3AD203B41FA5}">
                      <a16:colId xmlns:a16="http://schemas.microsoft.com/office/drawing/2014/main" val="1959587185"/>
                    </a:ext>
                  </a:extLst>
                </a:gridCol>
              </a:tblGrid>
              <a:tr h="41100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EC (µS/cm)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TDS (ppm)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pH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980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Time elapsed (min)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32613"/>
                  </a:ext>
                </a:extLst>
              </a:tr>
              <a:tr h="39730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Added 355 µL NaOH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59111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8.12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8.11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8.07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66849"/>
                  </a:ext>
                </a:extLst>
              </a:tr>
              <a:tr h="39730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Added CaCl2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68200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7851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8609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9416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4237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4680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5150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7.03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6.95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6.84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70819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7839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8606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9415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4230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4677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5150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6.78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6.71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6.63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717696"/>
                  </a:ext>
                </a:extLst>
              </a:tr>
              <a:tr h="39730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Added 5 µL NaOH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480195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35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7845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8608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9418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4233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4679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5152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7.43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7.33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7.28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850105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7842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8610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9422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4231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4680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5153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7.23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7.14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7.11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05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16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817E-A724-493E-A80E-44261157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testing – Flocculation step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72C47-DF87-46BA-A7BC-BF1682F2E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FC9C6F1-6E89-4F75-B38E-0E94E679C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988068"/>
              </p:ext>
            </p:extLst>
          </p:nvPr>
        </p:nvGraphicFramePr>
        <p:xfrm>
          <a:off x="2416561" y="1514475"/>
          <a:ext cx="6848474" cy="2738085"/>
        </p:xfrm>
        <a:graphic>
          <a:graphicData uri="http://schemas.openxmlformats.org/drawingml/2006/table">
            <a:tbl>
              <a:tblPr/>
              <a:tblGrid>
                <a:gridCol w="1054174">
                  <a:extLst>
                    <a:ext uri="{9D8B030D-6E8A-4147-A177-3AD203B41FA5}">
                      <a16:colId xmlns:a16="http://schemas.microsoft.com/office/drawing/2014/main" val="3266701256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1460776638"/>
                    </a:ext>
                  </a:extLst>
                </a:gridCol>
                <a:gridCol w="639179">
                  <a:extLst>
                    <a:ext uri="{9D8B030D-6E8A-4147-A177-3AD203B41FA5}">
                      <a16:colId xmlns:a16="http://schemas.microsoft.com/office/drawing/2014/main" val="3033334348"/>
                    </a:ext>
                  </a:extLst>
                </a:gridCol>
                <a:gridCol w="639179">
                  <a:extLst>
                    <a:ext uri="{9D8B030D-6E8A-4147-A177-3AD203B41FA5}">
                      <a16:colId xmlns:a16="http://schemas.microsoft.com/office/drawing/2014/main" val="2040741187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1547560494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417769907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949321984"/>
                    </a:ext>
                  </a:extLst>
                </a:gridCol>
                <a:gridCol w="680864">
                  <a:extLst>
                    <a:ext uri="{9D8B030D-6E8A-4147-A177-3AD203B41FA5}">
                      <a16:colId xmlns:a16="http://schemas.microsoft.com/office/drawing/2014/main" val="275012426"/>
                    </a:ext>
                  </a:extLst>
                </a:gridCol>
                <a:gridCol w="666971">
                  <a:extLst>
                    <a:ext uri="{9D8B030D-6E8A-4147-A177-3AD203B41FA5}">
                      <a16:colId xmlns:a16="http://schemas.microsoft.com/office/drawing/2014/main" val="1266156048"/>
                    </a:ext>
                  </a:extLst>
                </a:gridCol>
                <a:gridCol w="666971">
                  <a:extLst>
                    <a:ext uri="{9D8B030D-6E8A-4147-A177-3AD203B41FA5}">
                      <a16:colId xmlns:a16="http://schemas.microsoft.com/office/drawing/2014/main" val="1959587185"/>
                    </a:ext>
                  </a:extLst>
                </a:gridCol>
              </a:tblGrid>
              <a:tr h="411003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EC (µS/cm)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TDS (ppm)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pH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980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Time elapsed (min)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32613"/>
                  </a:ext>
                </a:extLst>
              </a:tr>
              <a:tr h="39730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Added 1 mg/L Anionic polymer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359111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6.96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6.92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6.90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66849"/>
                  </a:ext>
                </a:extLst>
              </a:tr>
              <a:tr h="397303">
                <a:tc gridSpan="10"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Added 2 µL NaOH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68200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28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-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7.41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7.32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7.29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8770819"/>
                  </a:ext>
                </a:extLst>
              </a:tr>
            </a:tbl>
          </a:graphicData>
        </a:graphic>
      </p:graphicFrame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EE784B91-0402-4D93-9873-9C0645D4DF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4705975"/>
              </p:ext>
            </p:extLst>
          </p:nvPr>
        </p:nvGraphicFramePr>
        <p:xfrm>
          <a:off x="2416561" y="4943475"/>
          <a:ext cx="5794300" cy="1205609"/>
        </p:xfrm>
        <a:graphic>
          <a:graphicData uri="http://schemas.openxmlformats.org/drawingml/2006/table">
            <a:tbl>
              <a:tblPr/>
              <a:tblGrid>
                <a:gridCol w="625284">
                  <a:extLst>
                    <a:ext uri="{9D8B030D-6E8A-4147-A177-3AD203B41FA5}">
                      <a16:colId xmlns:a16="http://schemas.microsoft.com/office/drawing/2014/main" val="1460776638"/>
                    </a:ext>
                  </a:extLst>
                </a:gridCol>
                <a:gridCol w="639179">
                  <a:extLst>
                    <a:ext uri="{9D8B030D-6E8A-4147-A177-3AD203B41FA5}">
                      <a16:colId xmlns:a16="http://schemas.microsoft.com/office/drawing/2014/main" val="3033334348"/>
                    </a:ext>
                  </a:extLst>
                </a:gridCol>
                <a:gridCol w="639179">
                  <a:extLst>
                    <a:ext uri="{9D8B030D-6E8A-4147-A177-3AD203B41FA5}">
                      <a16:colId xmlns:a16="http://schemas.microsoft.com/office/drawing/2014/main" val="2040741187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1547560494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417769907"/>
                    </a:ext>
                  </a:extLst>
                </a:gridCol>
                <a:gridCol w="625284">
                  <a:extLst>
                    <a:ext uri="{9D8B030D-6E8A-4147-A177-3AD203B41FA5}">
                      <a16:colId xmlns:a16="http://schemas.microsoft.com/office/drawing/2014/main" val="949321984"/>
                    </a:ext>
                  </a:extLst>
                </a:gridCol>
                <a:gridCol w="680864">
                  <a:extLst>
                    <a:ext uri="{9D8B030D-6E8A-4147-A177-3AD203B41FA5}">
                      <a16:colId xmlns:a16="http://schemas.microsoft.com/office/drawing/2014/main" val="275012426"/>
                    </a:ext>
                  </a:extLst>
                </a:gridCol>
                <a:gridCol w="666971">
                  <a:extLst>
                    <a:ext uri="{9D8B030D-6E8A-4147-A177-3AD203B41FA5}">
                      <a16:colId xmlns:a16="http://schemas.microsoft.com/office/drawing/2014/main" val="1266156048"/>
                    </a:ext>
                  </a:extLst>
                </a:gridCol>
                <a:gridCol w="666971">
                  <a:extLst>
                    <a:ext uri="{9D8B030D-6E8A-4147-A177-3AD203B41FA5}">
                      <a16:colId xmlns:a16="http://schemas.microsoft.com/office/drawing/2014/main" val="1959587185"/>
                    </a:ext>
                  </a:extLst>
                </a:gridCol>
              </a:tblGrid>
              <a:tr h="41100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  <a:ea typeface="+mn-ea"/>
                          <a:cs typeface="+mn-cs"/>
                          <a:sym typeface="Arial"/>
                        </a:rPr>
                        <a:t>EC (µS/cm)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TDS (ppm)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pH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9980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600" b="0" i="0" u="none" strike="noStrike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Jar 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32613"/>
                  </a:ext>
                </a:extLst>
              </a:tr>
              <a:tr h="3973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7855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8625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9436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4239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4689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5163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7.02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7.00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Nova Cond" panose="020B0506020202020204" pitchFamily="34" charset="0"/>
                        </a:rPr>
                        <a:t>6.99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Arial Nova Cond" panose="020B0506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668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F75C23-5AAE-447A-8BE2-F159ECFFDF46}"/>
              </a:ext>
            </a:extLst>
          </p:cNvPr>
          <p:cNvSpPr txBox="1"/>
          <p:nvPr/>
        </p:nvSpPr>
        <p:spPr>
          <a:xfrm>
            <a:off x="2349886" y="445621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Supernatant quality (measured after sludge settling)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9851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1111-8048-45BE-806D-328CB8FC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 Testing  – Addition of chemicals</a:t>
            </a:r>
            <a:endParaRPr lang="en-SG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DB50CE-B1F3-4FD2-8ADA-A6E6F0D19E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9B468-416E-49F9-8F2D-4D8FA42260F4}"/>
              </a:ext>
            </a:extLst>
          </p:cNvPr>
          <p:cNvSpPr txBox="1"/>
          <p:nvPr/>
        </p:nvSpPr>
        <p:spPr>
          <a:xfrm>
            <a:off x="1505839" y="5312768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Addition of chemicals into different jars (left to right: case 1, 2 and 3)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84D067-E2AF-4C1C-A0B6-EE97C1874E55}"/>
              </a:ext>
            </a:extLst>
          </p:cNvPr>
          <p:cNvSpPr txBox="1"/>
          <p:nvPr/>
        </p:nvSpPr>
        <p:spPr>
          <a:xfrm>
            <a:off x="6882701" y="53127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Sludge settling (left to right: case 1, 2 and 3)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9C8D9-B0CC-49DB-A480-251B4352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98" y="1616751"/>
            <a:ext cx="4814807" cy="3611105"/>
          </a:xfrm>
          <a:prstGeom prst="rect">
            <a:avLst/>
          </a:prstGeom>
        </p:spPr>
      </p:pic>
      <p:pic>
        <p:nvPicPr>
          <p:cNvPr id="9" name="Picture 8" descr="A picture containing indoor, several&#10;&#10;Description automatically generated">
            <a:extLst>
              <a:ext uri="{FF2B5EF4-FFF2-40B4-BE49-F238E27FC236}">
                <a16:creationId xmlns:a16="http://schemas.microsoft.com/office/drawing/2014/main" id="{7A58134E-F201-41C7-9F0D-F51F094CF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36" y="1616750"/>
            <a:ext cx="4814807" cy="36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84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0EA-E270-4F13-95AC-891526D6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154" y="383547"/>
            <a:ext cx="8035600" cy="1084000"/>
          </a:xfrm>
          <a:noFill/>
        </p:spPr>
        <p:txBody>
          <a:bodyPr/>
          <a:lstStyle/>
          <a:p>
            <a:r>
              <a:rPr lang="en-US" sz="2400" dirty="0"/>
              <a:t>Base case experiment 1- Jar testing treated water analysis</a:t>
            </a:r>
            <a:endParaRPr lang="en-SG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95601B-DA81-411E-9277-B25FF36453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 smtClean="0">
                <a:ln>
                  <a:noFill/>
                </a:ln>
                <a:solidFill>
                  <a:srgbClr val="757C83"/>
                </a:solidFill>
                <a:effectLst/>
                <a:uLnTx/>
                <a:uFillTx/>
                <a:latin typeface="IBM Plex Sans"/>
                <a:sym typeface="IBM Plex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757C83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664922-2276-4503-828B-744E18B87A78}"/>
              </a:ext>
            </a:extLst>
          </p:cNvPr>
          <p:cNvSpPr/>
          <p:nvPr/>
        </p:nvSpPr>
        <p:spPr>
          <a:xfrm>
            <a:off x="176169" y="6207853"/>
            <a:ext cx="2155970" cy="575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D746359-B81F-4AD7-8F45-6A8043FCB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58355"/>
              </p:ext>
            </p:extLst>
          </p:nvPr>
        </p:nvGraphicFramePr>
        <p:xfrm>
          <a:off x="795130" y="1405555"/>
          <a:ext cx="9312967" cy="4361352"/>
        </p:xfrm>
        <a:graphic>
          <a:graphicData uri="http://schemas.openxmlformats.org/drawingml/2006/table">
            <a:tbl>
              <a:tblPr firstRow="1" bandRow="1"/>
              <a:tblGrid>
                <a:gridCol w="1831114">
                  <a:extLst>
                    <a:ext uri="{9D8B030D-6E8A-4147-A177-3AD203B41FA5}">
                      <a16:colId xmlns:a16="http://schemas.microsoft.com/office/drawing/2014/main" val="3331076552"/>
                    </a:ext>
                  </a:extLst>
                </a:gridCol>
                <a:gridCol w="917239">
                  <a:extLst>
                    <a:ext uri="{9D8B030D-6E8A-4147-A177-3AD203B41FA5}">
                      <a16:colId xmlns:a16="http://schemas.microsoft.com/office/drawing/2014/main" val="341880440"/>
                    </a:ext>
                  </a:extLst>
                </a:gridCol>
                <a:gridCol w="1582722">
                  <a:extLst>
                    <a:ext uri="{9D8B030D-6E8A-4147-A177-3AD203B41FA5}">
                      <a16:colId xmlns:a16="http://schemas.microsoft.com/office/drawing/2014/main" val="1009111008"/>
                    </a:ext>
                  </a:extLst>
                </a:gridCol>
                <a:gridCol w="1582722">
                  <a:extLst>
                    <a:ext uri="{9D8B030D-6E8A-4147-A177-3AD203B41FA5}">
                      <a16:colId xmlns:a16="http://schemas.microsoft.com/office/drawing/2014/main" val="1266297188"/>
                    </a:ext>
                  </a:extLst>
                </a:gridCol>
                <a:gridCol w="1699585">
                  <a:extLst>
                    <a:ext uri="{9D8B030D-6E8A-4147-A177-3AD203B41FA5}">
                      <a16:colId xmlns:a16="http://schemas.microsoft.com/office/drawing/2014/main" val="717316029"/>
                    </a:ext>
                  </a:extLst>
                </a:gridCol>
                <a:gridCol w="1699585">
                  <a:extLst>
                    <a:ext uri="{9D8B030D-6E8A-4147-A177-3AD203B41FA5}">
                      <a16:colId xmlns:a16="http://schemas.microsoft.com/office/drawing/2014/main" val="3823854849"/>
                    </a:ext>
                  </a:extLst>
                </a:gridCol>
              </a:tblGrid>
              <a:tr h="39714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/>
                        <a:t>Parameters</a:t>
                      </a:r>
                      <a:endParaRPr lang="en-SG" sz="1600" b="1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 dirty="0"/>
                        <a:t>Units</a:t>
                      </a:r>
                      <a:endParaRPr lang="en-SG" sz="1600" b="1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Feed</a:t>
                      </a:r>
                      <a:endParaRPr lang="en-SG" sz="1800" b="1" i="0" u="sng" strike="noStrike" kern="1200" cap="none" dirty="0">
                        <a:solidFill>
                          <a:srgbClr val="002060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Jar 1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Jar 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800" b="1" i="0" u="sng" strike="noStrike" kern="1200" cap="none" dirty="0">
                          <a:solidFill>
                            <a:srgbClr val="002060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Jar 3</a:t>
                      </a:r>
                      <a:endParaRPr lang="en-SG" sz="1800" b="1" i="0" u="sng" strike="noStrike" kern="1200" cap="none" dirty="0">
                        <a:solidFill>
                          <a:srgbClr val="002060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694814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pH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-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2.24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6.48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6.59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6.58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55551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TDS 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2143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5600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6400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6400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452798"/>
                  </a:ext>
                </a:extLst>
              </a:tr>
              <a:tr h="344977"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EC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µS/cm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4110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7626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1pPr>
                      <a:lvl2pPr marL="457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2pPr>
                      <a:lvl3pPr marL="914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3pPr>
                      <a:lvl4pPr marL="1371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4pPr>
                      <a:lvl5pPr marL="18288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5pPr>
                      <a:lvl6pPr marL="22860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6pPr>
                      <a:lvl7pPr marL="27432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7pPr>
                      <a:lvl8pPr marL="32004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8pPr>
                      <a:lvl9pPr marL="3657600" marR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8373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9207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823662"/>
                  </a:ext>
                </a:extLst>
              </a:tr>
              <a:tr h="34497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Fluoride as F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503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9.39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9.19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  <a:sym typeface="Arial"/>
                        </a:rPr>
                        <a:t>8.5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12101"/>
                  </a:ext>
                </a:extLst>
              </a:tr>
              <a:tr h="374252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Sulphate as SO4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201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120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124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114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802319"/>
                  </a:ext>
                </a:extLst>
              </a:tr>
              <a:tr h="227589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Phosphate as PO4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3.53 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743552"/>
                  </a:ext>
                </a:extLst>
              </a:tr>
              <a:tr h="34497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Chloride as Cl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47.6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1984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2282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2625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987102"/>
                  </a:ext>
                </a:extLst>
              </a:tr>
              <a:tr h="33384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Sodium as Na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234.7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942.9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953.4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962.6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898385"/>
                  </a:ext>
                </a:extLst>
              </a:tr>
              <a:tr h="333847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Calcium as Ca</a:t>
                      </a:r>
                      <a:endParaRPr lang="en-SG" sz="1600" b="0" i="0" u="none" strike="noStrike" kern="1200" cap="none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600" b="0" i="0" u="none" strike="noStrike" kern="1200" cap="none" noProof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635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9.35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654.7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803.5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997.7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739371"/>
                  </a:ext>
                </a:extLst>
              </a:tr>
              <a:tr h="317772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Silicon as Si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600" b="0" i="0" u="none" strike="noStrike" kern="1200" cap="none" noProof="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21.25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19.1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18.1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18.05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075397"/>
                  </a:ext>
                </a:extLst>
              </a:tr>
              <a:tr h="31777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Total Alkalinity as CaCO3</a:t>
                      </a:r>
                    </a:p>
                  </a:txBody>
                  <a:tcPr marL="68580" marR="68580" marT="0" marB="0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SG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ppm</a:t>
                      </a:r>
                      <a:endParaRPr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0" marR="0" marT="4445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TBC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TBC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TBC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</a:pPr>
                      <a:r>
                        <a:rPr lang="en-US" sz="1600" b="0" i="0" u="none" strike="noStrike" kern="1200" cap="none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  <a:sym typeface="Arial"/>
                        </a:rPr>
                        <a:t>TBC</a:t>
                      </a:r>
                      <a:endParaRPr lang="en-SG" sz="1600" b="0" i="0" u="none" strike="noStrike" kern="1200" cap="none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655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A7C3F8-F330-4354-B6F2-04ADDC81C2E3}"/>
              </a:ext>
            </a:extLst>
          </p:cNvPr>
          <p:cNvSpPr txBox="1"/>
          <p:nvPr/>
        </p:nvSpPr>
        <p:spPr>
          <a:xfrm>
            <a:off x="10226835" y="2848464"/>
            <a:ext cx="18807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061E3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Inference: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61E3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Fluoride is meeting the discharge specification</a:t>
            </a:r>
            <a:endParaRPr kumimoji="0" lang="en-SG" sz="1200" b="1" i="0" u="none" strike="noStrike" kern="1200" cap="none" spc="0" normalizeH="0" baseline="0" noProof="0" dirty="0">
              <a:ln>
                <a:noFill/>
              </a:ln>
              <a:solidFill>
                <a:srgbClr val="061E3A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AC61DDCF-FB45-4D28-82C1-7C359B15B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71636"/>
              </p:ext>
            </p:extLst>
          </p:nvPr>
        </p:nvGraphicFramePr>
        <p:xfrm>
          <a:off x="795129" y="6056036"/>
          <a:ext cx="9312966" cy="670560"/>
        </p:xfrm>
        <a:graphic>
          <a:graphicData uri="http://schemas.openxmlformats.org/drawingml/2006/table">
            <a:tbl>
              <a:tblPr firstRow="1" bandRow="1"/>
              <a:tblGrid>
                <a:gridCol w="3104322">
                  <a:extLst>
                    <a:ext uri="{9D8B030D-6E8A-4147-A177-3AD203B41FA5}">
                      <a16:colId xmlns:a16="http://schemas.microsoft.com/office/drawing/2014/main" val="1872069991"/>
                    </a:ext>
                  </a:extLst>
                </a:gridCol>
                <a:gridCol w="3104322">
                  <a:extLst>
                    <a:ext uri="{9D8B030D-6E8A-4147-A177-3AD203B41FA5}">
                      <a16:colId xmlns:a16="http://schemas.microsoft.com/office/drawing/2014/main" val="3323176080"/>
                    </a:ext>
                  </a:extLst>
                </a:gridCol>
                <a:gridCol w="3104322">
                  <a:extLst>
                    <a:ext uri="{9D8B030D-6E8A-4147-A177-3AD203B41FA5}">
                      <a16:colId xmlns:a16="http://schemas.microsoft.com/office/drawing/2014/main" val="3936357490"/>
                    </a:ext>
                  </a:extLst>
                </a:gridCol>
              </a:tblGrid>
              <a:tr h="298640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800" dirty="0"/>
                        <a:t>Case 1 Dosage</a:t>
                      </a:r>
                      <a:endParaRPr lang="en-SG" sz="18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r>
                        <a:rPr lang="en-US" sz="1800" dirty="0"/>
                        <a:t>Case 2 Dosage</a:t>
                      </a:r>
                      <a:endParaRPr lang="en-SG" sz="1800" dirty="0"/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Case 3 Dosage </a:t>
                      </a:r>
                      <a:endParaRPr lang="en-SG" sz="1800" b="0" i="0" u="none" strike="noStrike" cap="none" dirty="0">
                        <a:solidFill>
                          <a:schemeClr val="tx1"/>
                        </a:solidFill>
                        <a:latin typeface="Calibri" panose="020F0502020204030204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2845"/>
                  </a:ext>
                </a:extLst>
              </a:tr>
              <a:tr h="213036"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pH adjusted to 8 + 3500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867" b="0" i="0" u="none" strike="noStrike" cap="none">
                          <a:solidFill>
                            <a:schemeClr val="tx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pH adjusted to 8 + 4000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  <a:sym typeface="Arial"/>
                        </a:rPr>
                        <a:t>pH adjusted to 8 + 4500 mg/L CaCl2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5596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91AF3E-A2D4-43A9-9877-499C82668274}"/>
              </a:ext>
            </a:extLst>
          </p:cNvPr>
          <p:cNvSpPr txBox="1"/>
          <p:nvPr/>
        </p:nvSpPr>
        <p:spPr>
          <a:xfrm>
            <a:off x="10226835" y="4124325"/>
            <a:ext cx="1658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NaOH dosage: </a:t>
            </a:r>
          </a:p>
          <a:p>
            <a:r>
              <a:rPr lang="en-US" dirty="0"/>
              <a:t>~1102 mg/L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863199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ant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ant" id="{B1BF19FE-6F45-49C1-864F-A824288E82EB}" vid="{F7E60791-D85D-4998-8178-6E1AE53112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Props1.xml><?xml version="1.0" encoding="utf-8"?>
<ds:datastoreItem xmlns:ds="http://schemas.openxmlformats.org/officeDocument/2006/customXml" ds:itemID="{454C820A-4BC4-416C-90C9-B2FBE975A430}"/>
</file>

<file path=customXml/itemProps2.xml><?xml version="1.0" encoding="utf-8"?>
<ds:datastoreItem xmlns:ds="http://schemas.openxmlformats.org/officeDocument/2006/customXml" ds:itemID="{89481682-F51D-4E04-AF87-4D8F0D6FF032}"/>
</file>

<file path=customXml/itemProps3.xml><?xml version="1.0" encoding="utf-8"?>
<ds:datastoreItem xmlns:ds="http://schemas.openxmlformats.org/officeDocument/2006/customXml" ds:itemID="{1504CF4F-7991-4771-AFA7-4966981B4F61}"/>
</file>

<file path=docProps/app.xml><?xml version="1.0" encoding="utf-8"?>
<Properties xmlns="http://schemas.openxmlformats.org/officeDocument/2006/extended-properties" xmlns:vt="http://schemas.openxmlformats.org/officeDocument/2006/docPropsVTypes">
  <Template>Gradiant</Template>
  <TotalTime>2662</TotalTime>
  <Words>585</Words>
  <Application>Microsoft Office PowerPoint</Application>
  <PresentationFormat>Widescreen</PresentationFormat>
  <Paragraphs>236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Adobe Myungjo Std M</vt:lpstr>
      <vt:lpstr>IBM Plex Sans</vt:lpstr>
      <vt:lpstr>IBM Plex Sans Light</vt:lpstr>
      <vt:lpstr>Merriweather</vt:lpstr>
      <vt:lpstr>Arial</vt:lpstr>
      <vt:lpstr>Arial Nova Cond</vt:lpstr>
      <vt:lpstr>Calibri</vt:lpstr>
      <vt:lpstr>Gradiant</vt:lpstr>
      <vt:lpstr>Micron HFW treatment - Lab Jar Testing using CaCl2</vt:lpstr>
      <vt:lpstr>Objective of the Base Case Study </vt:lpstr>
      <vt:lpstr>Composite feed collected on 31-Jan-2022   Jar testing using CaCl2   </vt:lpstr>
      <vt:lpstr>Base case experiment</vt:lpstr>
      <vt:lpstr>Jar testing – Coagulation step</vt:lpstr>
      <vt:lpstr>Jar testing – Flocculation step</vt:lpstr>
      <vt:lpstr>Jar Testing  – Addition of chemicals</vt:lpstr>
      <vt:lpstr>Base case experiment 1- Jar testing treated water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Micron HFW</dc:title>
  <dc:creator>Anish Kumar Selvan</dc:creator>
  <cp:lastModifiedBy>Chong Chun Yew</cp:lastModifiedBy>
  <cp:revision>94</cp:revision>
  <dcterms:created xsi:type="dcterms:W3CDTF">2021-08-26T05:11:58Z</dcterms:created>
  <dcterms:modified xsi:type="dcterms:W3CDTF">2022-06-27T05:50:55Z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