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sldIdLst>
    <p:sldId id="263" r:id="rId5"/>
    <p:sldId id="334" r:id="rId6"/>
    <p:sldId id="336" r:id="rId7"/>
    <p:sldId id="340" r:id="rId8"/>
    <p:sldId id="337" r:id="rId9"/>
    <p:sldId id="341" r:id="rId10"/>
    <p:sldId id="338" r:id="rId11"/>
    <p:sldId id="33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1E2D1C-1AE1-4C55-8ED0-A3527EC7A38D}">
          <p14:sldIdLst>
            <p14:sldId id="263"/>
          </p14:sldIdLst>
        </p14:section>
        <p14:section name="SOLUTIONS" id="{87A4CF18-B0E4-4789-A839-299B7AE54190}">
          <p14:sldIdLst>
            <p14:sldId id="334"/>
            <p14:sldId id="336"/>
            <p14:sldId id="340"/>
            <p14:sldId id="337"/>
            <p14:sldId id="341"/>
            <p14:sldId id="338"/>
          </p14:sldIdLst>
        </p14:section>
        <p14:section name="TECHNOLOGIES" id="{DE4872F4-9416-4636-BE87-94F4363DDE29}">
          <p14:sldIdLst/>
        </p14:section>
        <p14:section name="WRAP UP - Q&amp;A" id="{018F54E9-3309-48BD-BA9F-20FA6AEDB0CB}">
          <p14:sldIdLst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082"/>
    <a:srgbClr val="353393"/>
    <a:srgbClr val="54259A"/>
    <a:srgbClr val="AF31D3"/>
    <a:srgbClr val="22B5D9"/>
    <a:srgbClr val="FFC000"/>
    <a:srgbClr val="696DB8"/>
    <a:srgbClr val="AEAEAE"/>
    <a:srgbClr val="65DCD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4660" autoAdjust="0"/>
  </p:normalViewPr>
  <p:slideViewPr>
    <p:cSldViewPr snapToGrid="0">
      <p:cViewPr varScale="1">
        <p:scale>
          <a:sx n="102" d="100"/>
          <a:sy n="102" d="100"/>
        </p:scale>
        <p:origin x="768" y="102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21282033136372"/>
          <c:y val="3.6555882351589325E-2"/>
          <c:w val="0.82864429738672662"/>
          <c:h val="0.8025735992009813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TOC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33452261714066694"/>
                  <c:y val="0.2728202221937252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Sheet1!$A$2:$A$7</c:f>
              <c:numCache>
                <c:formatCode>General</c:formatCode>
                <c:ptCount val="6"/>
                <c:pt idx="0">
                  <c:v>5.03</c:v>
                </c:pt>
                <c:pt idx="1">
                  <c:v>25.15</c:v>
                </c:pt>
                <c:pt idx="2">
                  <c:v>50.3</c:v>
                </c:pt>
                <c:pt idx="3">
                  <c:v>75.45</c:v>
                </c:pt>
                <c:pt idx="4">
                  <c:v>150.9</c:v>
                </c:pt>
                <c:pt idx="5">
                  <c:v>1509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2.7850000000000001</c:v>
                </c:pt>
                <c:pt idx="1">
                  <c:v>13.23</c:v>
                </c:pt>
                <c:pt idx="2">
                  <c:v>25.42</c:v>
                </c:pt>
                <c:pt idx="3">
                  <c:v>37</c:v>
                </c:pt>
                <c:pt idx="4">
                  <c:v>80.05</c:v>
                </c:pt>
                <c:pt idx="5">
                  <c:v>760.4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F61-477A-8975-531EBEC371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070960"/>
        <c:axId val="255145120"/>
      </c:scatterChart>
      <c:valAx>
        <c:axId val="367070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TMAH Concentration</a:t>
                </a:r>
                <a:r>
                  <a:rPr lang="en-SG" baseline="0" dirty="0"/>
                  <a:t> (mg/L)</a:t>
                </a:r>
                <a:endParaRPr lang="en-SG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145120"/>
        <c:crosses val="autoZero"/>
        <c:crossBetween val="midCat"/>
      </c:valAx>
      <c:valAx>
        <c:axId val="25514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TOC</a:t>
                </a:r>
                <a:r>
                  <a:rPr lang="en-US" baseline="0" dirty="0"/>
                  <a:t> (mg/L)</a:t>
                </a:r>
                <a:endParaRPr lang="en-SG" dirty="0"/>
              </a:p>
            </c:rich>
          </c:tx>
          <c:layout>
            <c:manualLayout>
              <c:xMode val="edge"/>
              <c:yMode val="edge"/>
              <c:x val="1.6908212560386472E-2"/>
              <c:y val="0.345723085634809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0709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529988565174807"/>
          <c:y val="0.70299227501977557"/>
          <c:w val="0.23221803754569151"/>
          <c:h val="0.121996038919523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485218572340362"/>
          <c:y val="3.6555882351589325E-2"/>
          <c:w val="0.76777781505383691"/>
          <c:h val="0.8025735992009813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TOC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32279634067641599"/>
                  <c:y val="1.59796825711999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5000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46.02</c:v>
                </c:pt>
                <c:pt idx="1">
                  <c:v>179.75</c:v>
                </c:pt>
                <c:pt idx="2">
                  <c:v>428.8</c:v>
                </c:pt>
                <c:pt idx="3">
                  <c:v>1005</c:v>
                </c:pt>
                <c:pt idx="4">
                  <c:v>1585</c:v>
                </c:pt>
                <c:pt idx="5">
                  <c:v>2828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F61-477A-8975-531EBEC371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070960"/>
        <c:axId val="255145120"/>
      </c:scatterChart>
      <c:valAx>
        <c:axId val="367070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TMAH Concentration</a:t>
                </a:r>
                <a:r>
                  <a:rPr lang="en-SG" baseline="0" dirty="0"/>
                  <a:t> (mg/L)</a:t>
                </a:r>
                <a:endParaRPr lang="en-SG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145120"/>
        <c:crosses val="autoZero"/>
        <c:crossBetween val="midCat"/>
      </c:valAx>
      <c:valAx>
        <c:axId val="25514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TOC</a:t>
                </a:r>
                <a:r>
                  <a:rPr lang="en-US" baseline="0" dirty="0"/>
                  <a:t> (mg/L)</a:t>
                </a:r>
                <a:endParaRPr lang="en-SG" dirty="0"/>
              </a:p>
            </c:rich>
          </c:tx>
          <c:layout>
            <c:manualLayout>
              <c:xMode val="edge"/>
              <c:yMode val="edge"/>
              <c:x val="1.6908212560386472E-2"/>
              <c:y val="0.345723085634809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0709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529988565174807"/>
          <c:y val="0.62127028513988114"/>
          <c:w val="0.23221803754569151"/>
          <c:h val="0.121996038919523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485218572340362"/>
          <c:y val="3.6555882351589325E-2"/>
          <c:w val="0.76777781505383691"/>
          <c:h val="0.8025735992009813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COD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32279634067641599"/>
                  <c:y val="1.59796825711999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Sheet1!$A$2:$A$7</c:f>
              <c:numCache>
                <c:formatCode>General</c:formatCode>
                <c:ptCount val="6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5000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182</c:v>
                </c:pt>
                <c:pt idx="1">
                  <c:v>776</c:v>
                </c:pt>
                <c:pt idx="2">
                  <c:v>2400</c:v>
                </c:pt>
                <c:pt idx="3">
                  <c:v>5570</c:v>
                </c:pt>
                <c:pt idx="4">
                  <c:v>8530</c:v>
                </c:pt>
                <c:pt idx="5">
                  <c:v>12150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0A7-484B-8787-F713DC377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070960"/>
        <c:axId val="255145120"/>
      </c:scatterChart>
      <c:valAx>
        <c:axId val="367070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dirty="0"/>
                  <a:t>TMAH Concentration</a:t>
                </a:r>
                <a:r>
                  <a:rPr lang="en-SG" baseline="0" dirty="0"/>
                  <a:t> (mg/L)</a:t>
                </a:r>
                <a:endParaRPr lang="en-SG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5145120"/>
        <c:crosses val="autoZero"/>
        <c:crossBetween val="midCat"/>
      </c:valAx>
      <c:valAx>
        <c:axId val="25514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TOC</a:t>
                </a:r>
                <a:r>
                  <a:rPr lang="en-US" baseline="0" dirty="0"/>
                  <a:t> (mg/L)</a:t>
                </a:r>
                <a:endParaRPr lang="en-SG" dirty="0"/>
              </a:p>
            </c:rich>
          </c:tx>
          <c:layout>
            <c:manualLayout>
              <c:xMode val="edge"/>
              <c:yMode val="edge"/>
              <c:x val="1.6908212560386472E-2"/>
              <c:y val="0.345723085634809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0709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529988565174807"/>
          <c:y val="0.62127028513988114"/>
          <c:w val="0.23221803754569151"/>
          <c:h val="0.121996038919523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D2BC4-B0AE-400C-9167-DE4627383530}" type="datetimeFigureOut">
              <a:rPr lang="en-SG" smtClean="0"/>
              <a:t>26/10/2023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32F39-EB7F-49A7-83E2-8C1FFE3A74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99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0AF7ED0-24BF-24C5-0082-07028C74106F}"/>
              </a:ext>
            </a:extLst>
          </p:cNvPr>
          <p:cNvSpPr/>
          <p:nvPr userDrawn="1"/>
        </p:nvSpPr>
        <p:spPr>
          <a:xfrm rot="10800000">
            <a:off x="6312024" y="3918012"/>
            <a:ext cx="5879976" cy="2939988"/>
          </a:xfrm>
          <a:custGeom>
            <a:avLst/>
            <a:gdLst>
              <a:gd name="connsiteX0" fmla="*/ 0 w 2664296"/>
              <a:gd name="connsiteY0" fmla="*/ 0 h 1332148"/>
              <a:gd name="connsiteX1" fmla="*/ 2664296 w 2664296"/>
              <a:gd name="connsiteY1" fmla="*/ 0 h 1332148"/>
              <a:gd name="connsiteX2" fmla="*/ 1332148 w 2664296"/>
              <a:gd name="connsiteY2" fmla="*/ 1332148 h 1332148"/>
              <a:gd name="connsiteX3" fmla="*/ 0 w 2664296"/>
              <a:gd name="connsiteY3" fmla="*/ 0 h 133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4296" h="1332148">
                <a:moveTo>
                  <a:pt x="0" y="0"/>
                </a:moveTo>
                <a:lnTo>
                  <a:pt x="2664296" y="0"/>
                </a:lnTo>
                <a:cubicBezTo>
                  <a:pt x="2664296" y="735725"/>
                  <a:pt x="2067873" y="1332148"/>
                  <a:pt x="1332148" y="1332148"/>
                </a:cubicBezTo>
                <a:cubicBezTo>
                  <a:pt x="596423" y="1332148"/>
                  <a:pt x="0" y="73572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3000"/>
                </a:schemeClr>
              </a:gs>
              <a:gs pos="62000">
                <a:schemeClr val="accent1"/>
              </a:gs>
              <a:gs pos="99000">
                <a:schemeClr val="tx2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A1E7953-DC18-098F-22F7-B64378D66399}"/>
              </a:ext>
            </a:extLst>
          </p:cNvPr>
          <p:cNvSpPr/>
          <p:nvPr userDrawn="1"/>
        </p:nvSpPr>
        <p:spPr>
          <a:xfrm rot="5400000">
            <a:off x="7086453" y="1701849"/>
            <a:ext cx="6807396" cy="3403698"/>
          </a:xfrm>
          <a:custGeom>
            <a:avLst/>
            <a:gdLst>
              <a:gd name="connsiteX0" fmla="*/ 0 w 2664296"/>
              <a:gd name="connsiteY0" fmla="*/ 0 h 1332148"/>
              <a:gd name="connsiteX1" fmla="*/ 2664296 w 2664296"/>
              <a:gd name="connsiteY1" fmla="*/ 0 h 1332148"/>
              <a:gd name="connsiteX2" fmla="*/ 1332148 w 2664296"/>
              <a:gd name="connsiteY2" fmla="*/ 1332148 h 1332148"/>
              <a:gd name="connsiteX3" fmla="*/ 0 w 2664296"/>
              <a:gd name="connsiteY3" fmla="*/ 0 h 133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4296" h="1332148">
                <a:moveTo>
                  <a:pt x="0" y="0"/>
                </a:moveTo>
                <a:lnTo>
                  <a:pt x="2664296" y="0"/>
                </a:lnTo>
                <a:cubicBezTo>
                  <a:pt x="2664296" y="735725"/>
                  <a:pt x="2067873" y="1332148"/>
                  <a:pt x="1332148" y="1332148"/>
                </a:cubicBezTo>
                <a:cubicBezTo>
                  <a:pt x="596423" y="1332148"/>
                  <a:pt x="0" y="735725"/>
                  <a:pt x="0" y="0"/>
                </a:cubicBezTo>
                <a:close/>
              </a:path>
            </a:pathLst>
          </a:custGeom>
          <a:gradFill flip="none" rotWithShape="1">
            <a:gsLst>
              <a:gs pos="84000">
                <a:schemeClr val="tx2"/>
              </a:gs>
              <a:gs pos="27000">
                <a:schemeClr val="accent2"/>
              </a:gs>
              <a:gs pos="65000">
                <a:schemeClr val="accent1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554CBC-6DDD-8386-FF83-CF62518B0A8B}"/>
              </a:ext>
            </a:extLst>
          </p:cNvPr>
          <p:cNvSpPr/>
          <p:nvPr userDrawn="1"/>
        </p:nvSpPr>
        <p:spPr>
          <a:xfrm>
            <a:off x="7847856" y="0"/>
            <a:ext cx="1656184" cy="1245152"/>
          </a:xfrm>
          <a:custGeom>
            <a:avLst/>
            <a:gdLst>
              <a:gd name="connsiteX0" fmla="*/ 116493 w 1656184"/>
              <a:gd name="connsiteY0" fmla="*/ 0 h 1245152"/>
              <a:gd name="connsiteX1" fmla="*/ 1539691 w 1656184"/>
              <a:gd name="connsiteY1" fmla="*/ 0 h 1245152"/>
              <a:gd name="connsiteX2" fmla="*/ 1591108 w 1656184"/>
              <a:gd name="connsiteY2" fmla="*/ 94729 h 1245152"/>
              <a:gd name="connsiteX3" fmla="*/ 1656184 w 1656184"/>
              <a:gd name="connsiteY3" fmla="*/ 417060 h 1245152"/>
              <a:gd name="connsiteX4" fmla="*/ 828092 w 1656184"/>
              <a:gd name="connsiteY4" fmla="*/ 1245152 h 1245152"/>
              <a:gd name="connsiteX5" fmla="*/ 0 w 1656184"/>
              <a:gd name="connsiteY5" fmla="*/ 417060 h 1245152"/>
              <a:gd name="connsiteX6" fmla="*/ 65076 w 1656184"/>
              <a:gd name="connsiteY6" fmla="*/ 94729 h 1245152"/>
              <a:gd name="connsiteX7" fmla="*/ 116493 w 1656184"/>
              <a:gd name="connsiteY7" fmla="*/ 0 h 124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6184" h="1245152">
                <a:moveTo>
                  <a:pt x="116493" y="0"/>
                </a:moveTo>
                <a:lnTo>
                  <a:pt x="1539691" y="0"/>
                </a:lnTo>
                <a:lnTo>
                  <a:pt x="1591108" y="94729"/>
                </a:lnTo>
                <a:cubicBezTo>
                  <a:pt x="1633012" y="193801"/>
                  <a:pt x="1656184" y="302724"/>
                  <a:pt x="1656184" y="417060"/>
                </a:cubicBezTo>
                <a:cubicBezTo>
                  <a:pt x="1656184" y="874403"/>
                  <a:pt x="1285435" y="1245152"/>
                  <a:pt x="828092" y="1245152"/>
                </a:cubicBezTo>
                <a:cubicBezTo>
                  <a:pt x="370749" y="1245152"/>
                  <a:pt x="0" y="874403"/>
                  <a:pt x="0" y="417060"/>
                </a:cubicBezTo>
                <a:cubicBezTo>
                  <a:pt x="0" y="302724"/>
                  <a:pt x="23172" y="193801"/>
                  <a:pt x="65076" y="94729"/>
                </a:cubicBezTo>
                <a:lnTo>
                  <a:pt x="11649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62000">
                <a:schemeClr val="accent1"/>
              </a:gs>
              <a:gs pos="99000">
                <a:schemeClr val="tx2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3A09D-068E-C59F-621A-80A2AEC52CB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122363"/>
            <a:ext cx="98298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4F78C-FC5D-2218-7168-244C9F1A9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254" y="3602038"/>
            <a:ext cx="9734746" cy="1356461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1B9FCB3-F659-C1BE-E65D-4667818DBF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263" y="443734"/>
            <a:ext cx="2428387" cy="529264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4B8D627-091A-8BC5-F23C-08B3ED91C0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3450" y="5086350"/>
            <a:ext cx="5162550" cy="4524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Presenter Name</a:t>
            </a:r>
            <a:endParaRPr lang="en-SG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15B718C-6C7A-5BDA-7C49-4E1C46F1FE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3254" y="5538845"/>
            <a:ext cx="5162550" cy="4524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Date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089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AB2ED-9F1E-D420-230A-A2FBB0C8A22B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73C49C6-836A-63C7-44EA-C9E048B39C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2CF2B2-F3E1-2679-7DC7-DEE23B5028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F6D3D-AA79-B712-493B-4FF63D692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60E1B-0EC7-8F4E-56E0-E0F90DA10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BE77-CCCB-2A03-BA7A-F250173F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0FECF-4EC5-EDB3-C796-66BBB95F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092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24B2B1-2324-5F82-B53A-9E87CD3CC90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CA33248-0653-2A12-9AB5-FE85ED9A177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4F7DED62-1965-FE2D-9310-2407D2149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77168" y="1330827"/>
              <a:ext cx="5237665" cy="3541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9610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F977-F626-14DF-D6E1-463642BB5A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7AB44-6F9A-7BE4-5C95-2C2F889BA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5B004-216E-16C3-508E-58DE4F5E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CC320-110F-41C8-57BB-826CA88C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A5501-026F-A668-AD72-1ECCA9B7F0F9}"/>
              </a:ext>
            </a:extLst>
          </p:cNvPr>
          <p:cNvSpPr/>
          <p:nvPr userDrawn="1"/>
        </p:nvSpPr>
        <p:spPr>
          <a:xfrm>
            <a:off x="-28444" y="-1869"/>
            <a:ext cx="12220444" cy="464856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2571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5F087-B049-6C74-6F0E-C6CF879D6B54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A5A81-2A9D-E557-8A82-086E9B224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CAC7-ADBF-5B39-B9FE-36E558AD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CE49FF-84B3-1E8F-678F-043189342122}"/>
              </a:ext>
            </a:extLst>
          </p:cNvPr>
          <p:cNvSpPr/>
          <p:nvPr userDrawn="1"/>
        </p:nvSpPr>
        <p:spPr>
          <a:xfrm>
            <a:off x="-28444" y="-1870"/>
            <a:ext cx="2285507" cy="685987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2465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01B748-51F7-A074-A6B2-31C842457FF4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F7755-59E2-2228-E961-9F907EE92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1931-0EE5-2424-AAB2-2314CCF42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4655C-323C-786C-33AE-1C04166E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AD8A7-9216-4DE7-B638-1FEBE0E8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D9369F9-E821-292F-3EA0-BD00C063BF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C2E489-C658-F591-E11E-B775DBBBBB0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1"/>
              </a:gs>
              <a:gs pos="3700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FC57A6B-442D-8D6C-29E5-1D28AC2A49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76263"/>
            <a:ext cx="105156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CD8A015-C141-B986-78AB-A5A573B72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0655" y="344675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33CC691-435C-F374-BFA3-BBB37CC32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9022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7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41D37-956D-83B3-86C2-6504E4FED473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437FC-CD10-E578-0BB2-0ECED46E2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76263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EFDFC-2F70-9F04-AF61-2BF55A19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8411" y="342900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A20D4-BB08-228E-78A0-B1365A9F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C3ADA-AD7A-21FC-BFCF-0CF15131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AE291A3-6D4F-718E-DFB1-7CC8DA9C07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3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1B1A041-2C32-4F79-ED32-539AC7E69E37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7D266-3E9C-EA05-BAC4-96E9522AF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5B7D-8456-5D7C-C3F7-147B8A4F9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BEAF6-FFB5-33D3-0905-9C776ED74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47356-A149-D75D-E138-A7196E77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BDC1B-DB05-0A6B-78DF-94716AAB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B1450AF-A791-57C7-E7A5-AEC6FE44F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0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3E892C-40F7-C41C-A4D9-812CA9F56150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B0F5E-4333-837B-DDE6-F05A6A4208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D4C63-E253-69AF-201C-03F1C3735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378C6-69C0-188A-7AC6-F54A491E3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B80B5-884F-541F-AA6A-CEAA69C4A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DCEE9-C3FF-E92A-EEFA-0B13385F7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F40E2-A74E-F77D-C0BB-B465919D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6CF6B-D0CC-1694-91F5-194DB1BF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A249EEA-CDB6-804C-60D6-4E2CF622E5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7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90C15-ED94-2A60-E933-B1590B42CDBB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5D431-7D3B-FA0F-389F-D59178DFDE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DA40B-6C0B-A9AE-2A3E-02151DDB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0BCDB-85AE-762C-CB76-23A2AD0A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3801949-EDC5-1268-9058-AD1FAF7B21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4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85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417DD8B-AB46-74A6-8AD2-D0C01FE53F76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8E71DAC-CE68-E073-4F7B-3280031FD2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2A68D-8FA5-A0CC-7000-256C80CD2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8EF0-B001-921F-B65D-54E4E318D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51208-EF60-1D2F-BCF7-B21EFAA51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699C9-4652-BB87-F5EE-A0963903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B839D-DE53-9018-8467-49501B29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352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984AA-09E7-2058-B9A6-F0F56EA2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3626A-92FE-D900-A863-32115CCC2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9CA69-4B1E-5098-AAC4-7A49C88F6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356350"/>
            <a:ext cx="6606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D8C436D1-A9F0-4DFC-9B9E-05329500316D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2E0FD-A617-7EC9-1232-AE3A4F17A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0087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GRADIANT CONFIDENTIAL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665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3" r:id="rId6"/>
    <p:sldLayoutId id="2147483654" r:id="rId7"/>
    <p:sldLayoutId id="2147483674" r:id="rId8"/>
    <p:sldLayoutId id="2147483656" r:id="rId9"/>
    <p:sldLayoutId id="2147483657" r:id="rId10"/>
    <p:sldLayoutId id="2147483673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Josefin Sans Light" panose="000004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795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pos="3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BD3D8D-6B89-F70E-0153-23850F308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SG" sz="4800" dirty="0"/>
              <a:t>Micron Project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478D458-16B5-EF14-F322-F44274197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TMAH IPA PFAS 1,2,4 Triazole</a:t>
            </a:r>
            <a:br>
              <a:rPr lang="en-SG" dirty="0"/>
            </a:br>
            <a:r>
              <a:rPr lang="en-SG" dirty="0"/>
              <a:t>BOD COD TOC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426A2B-930A-72AF-1280-95F5B6300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SG" dirty="0"/>
              <a:t>19 Sep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DD7CA-B584-CA8B-610B-281533EFCE8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8FD26-5355-0939-8BA6-1BE0EF881F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660400" cy="365125"/>
          </a:xfrm>
        </p:spPr>
        <p:txBody>
          <a:bodyPr/>
          <a:lstStyle/>
          <a:p>
            <a:fld id="{D8C436D1-A9F0-4DFC-9B9E-05329500316D}" type="slidenum">
              <a:rPr lang="en-SG" smtClean="0"/>
              <a:t>1</a:t>
            </a:fld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6942B-A574-3C72-D1C3-A9B1071CBD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Song Heng, Chen Yang &amp; Angela</a:t>
            </a:r>
          </a:p>
        </p:txBody>
      </p:sp>
    </p:spTree>
    <p:extLst>
      <p:ext uri="{BB962C8B-B14F-4D97-AF65-F5344CB8AC3E}">
        <p14:creationId xmlns:p14="http://schemas.microsoft.com/office/powerpoint/2010/main" val="290651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459C-37AC-5386-1193-DCF7DFC4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Background &amp; 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7C9E6-C12A-28F6-74B6-661442E44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 find out the COD/TOC ratio and BOD for various combination of TMAH, IPA mixture solutions</a:t>
            </a:r>
          </a:p>
          <a:p>
            <a:r>
              <a:rPr lang="en-SG" dirty="0" err="1">
                <a:latin typeface="Source Sans Pro(Body)"/>
                <a:ea typeface="DengXian" panose="02010600030101010101" pitchFamily="2" charset="-122"/>
              </a:rPr>
              <a:t>ThOD</a:t>
            </a:r>
            <a:r>
              <a:rPr lang="en-SG" dirty="0">
                <a:latin typeface="Source Sans Pro(Body)"/>
                <a:ea typeface="DengXian" panose="02010600030101010101" pitchFamily="2" charset="-122"/>
              </a:rPr>
              <a:t>/Theoretical TOC ratio for both TMAH and IPA are 4</a:t>
            </a:r>
          </a:p>
          <a:p>
            <a:r>
              <a:rPr lang="en-SG" dirty="0">
                <a:latin typeface="Source Sans Pro(Body)"/>
                <a:ea typeface="DengXian" panose="02010600030101010101" pitchFamily="2" charset="-122"/>
              </a:rPr>
              <a:t>TMAH skips HACH COD testing, BOD also super low</a:t>
            </a:r>
          </a:p>
          <a:p>
            <a:endParaRPr lang="en-SG" dirty="0">
              <a:latin typeface="Source Sans Pro(Body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068F2-4209-DEA2-B1BF-5A0704CB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1F9B8-9F62-DB7E-393D-310898C7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28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6EC1-F264-CCCF-B6BC-DC816418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263"/>
          </a:xfrm>
        </p:spPr>
        <p:txBody>
          <a:bodyPr/>
          <a:lstStyle/>
          <a:p>
            <a:r>
              <a:rPr lang="en-SG" dirty="0"/>
              <a:t>Experiments on TMAH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15718-41C8-6687-7D65-0084B4C73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388"/>
            <a:ext cx="10515600" cy="5196575"/>
          </a:xfrm>
        </p:spPr>
        <p:txBody>
          <a:bodyPr/>
          <a:lstStyle/>
          <a:p>
            <a:r>
              <a:rPr lang="en-SG" dirty="0"/>
              <a:t>Tap water, Tetramethylammonium hydroxide pentahydrate</a:t>
            </a:r>
          </a:p>
          <a:p>
            <a:r>
              <a:rPr lang="en-SG" dirty="0"/>
              <a:t>(CH</a:t>
            </a:r>
            <a:r>
              <a:rPr lang="en-SG" baseline="-25000" dirty="0"/>
              <a:t>3</a:t>
            </a:r>
            <a:r>
              <a:rPr lang="en-SG" dirty="0"/>
              <a:t>)</a:t>
            </a:r>
            <a:r>
              <a:rPr lang="en-SG" baseline="-25000" dirty="0"/>
              <a:t>4</a:t>
            </a:r>
            <a:r>
              <a:rPr lang="en-SG" dirty="0"/>
              <a:t>N(OH) · 5H</a:t>
            </a:r>
            <a:r>
              <a:rPr lang="en-SG" baseline="-25000" dirty="0"/>
              <a:t>2</a:t>
            </a:r>
            <a:r>
              <a:rPr lang="en-SG" dirty="0"/>
              <a:t>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94E5F-A194-1932-97FD-70A38D91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18834-648B-C8E5-26F4-DAC6AB69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3</a:t>
            </a:fld>
            <a:endParaRPr lang="en-SG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17D9682-3BE8-620A-0004-0881AF0B05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1233006"/>
              </p:ext>
            </p:extLst>
          </p:nvPr>
        </p:nvGraphicFramePr>
        <p:xfrm>
          <a:off x="527304" y="1986635"/>
          <a:ext cx="1113739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1256">
                  <a:extLst>
                    <a:ext uri="{9D8B030D-6E8A-4147-A177-3AD203B41FA5}">
                      <a16:colId xmlns:a16="http://schemas.microsoft.com/office/drawing/2014/main" val="1992558052"/>
                    </a:ext>
                  </a:extLst>
                </a:gridCol>
                <a:gridCol w="1324356">
                  <a:extLst>
                    <a:ext uri="{9D8B030D-6E8A-4147-A177-3AD203B41FA5}">
                      <a16:colId xmlns:a16="http://schemas.microsoft.com/office/drawing/2014/main" val="3755267614"/>
                    </a:ext>
                  </a:extLst>
                </a:gridCol>
                <a:gridCol w="1324356">
                  <a:extLst>
                    <a:ext uri="{9D8B030D-6E8A-4147-A177-3AD203B41FA5}">
                      <a16:colId xmlns:a16="http://schemas.microsoft.com/office/drawing/2014/main" val="2691747920"/>
                    </a:ext>
                  </a:extLst>
                </a:gridCol>
                <a:gridCol w="1324356">
                  <a:extLst>
                    <a:ext uri="{9D8B030D-6E8A-4147-A177-3AD203B41FA5}">
                      <a16:colId xmlns:a16="http://schemas.microsoft.com/office/drawing/2014/main" val="2536038211"/>
                    </a:ext>
                  </a:extLst>
                </a:gridCol>
                <a:gridCol w="1324356">
                  <a:extLst>
                    <a:ext uri="{9D8B030D-6E8A-4147-A177-3AD203B41FA5}">
                      <a16:colId xmlns:a16="http://schemas.microsoft.com/office/drawing/2014/main" val="1712096497"/>
                    </a:ext>
                  </a:extLst>
                </a:gridCol>
                <a:gridCol w="1324356">
                  <a:extLst>
                    <a:ext uri="{9D8B030D-6E8A-4147-A177-3AD203B41FA5}">
                      <a16:colId xmlns:a16="http://schemas.microsoft.com/office/drawing/2014/main" val="1683473961"/>
                    </a:ext>
                  </a:extLst>
                </a:gridCol>
                <a:gridCol w="1324356">
                  <a:extLst>
                    <a:ext uri="{9D8B030D-6E8A-4147-A177-3AD203B41FA5}">
                      <a16:colId xmlns:a16="http://schemas.microsoft.com/office/drawing/2014/main" val="195710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(CH</a:t>
                      </a:r>
                      <a:r>
                        <a:rPr lang="en-SG" baseline="-25000" dirty="0"/>
                        <a:t>3</a:t>
                      </a:r>
                      <a:r>
                        <a:rPr lang="en-SG" dirty="0"/>
                        <a:t>)</a:t>
                      </a:r>
                      <a:r>
                        <a:rPr lang="en-SG" baseline="-25000" dirty="0"/>
                        <a:t>4</a:t>
                      </a:r>
                      <a:r>
                        <a:rPr lang="en-SG" dirty="0"/>
                        <a:t>N(OH) · 5H</a:t>
                      </a:r>
                      <a:r>
                        <a:rPr lang="en-SG" baseline="-25000" dirty="0"/>
                        <a:t>2</a:t>
                      </a:r>
                      <a:r>
                        <a:rPr lang="en-SG" dirty="0"/>
                        <a:t>O 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11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TMAH - (CH</a:t>
                      </a:r>
                      <a:r>
                        <a:rPr lang="en-SG" baseline="-25000" dirty="0"/>
                        <a:t>3</a:t>
                      </a:r>
                      <a:r>
                        <a:rPr lang="en-SG" dirty="0"/>
                        <a:t>)</a:t>
                      </a:r>
                      <a:r>
                        <a:rPr lang="en-SG" baseline="-25000" dirty="0"/>
                        <a:t>4</a:t>
                      </a:r>
                      <a:r>
                        <a:rPr lang="en-SG" dirty="0"/>
                        <a:t>N(OH) 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5.03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25.15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50.3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75.45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150.9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1509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6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ThOD</a:t>
                      </a:r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10.6</a:t>
                      </a:r>
                      <a:endParaRPr lang="en-S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53</a:t>
                      </a:r>
                      <a:endParaRPr lang="en-S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105.9</a:t>
                      </a:r>
                      <a:endParaRPr lang="en-S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158.9</a:t>
                      </a:r>
                      <a:endParaRPr lang="en-S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317.8</a:t>
                      </a:r>
                      <a:endParaRPr lang="en-S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3178.4</a:t>
                      </a:r>
                      <a:endParaRPr lang="en-S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Theoretical TOC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13.24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26.49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79.46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794.61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4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COD from Literature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93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Estimated COD/TOC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906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BOD from Literature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Source Sans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Source Sans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938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dirty="0"/>
                        <a:t>Tested COD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U.D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U.D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U.D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U.D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U.D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U.D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77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dirty="0"/>
                        <a:t>Tested TOC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2.785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13.23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25.42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80.05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760.4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02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Tested COD/TOC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N.A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N.A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N.A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N.A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N.A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N.A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97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dirty="0"/>
                        <a:t>Tested BOD5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N.D.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N.D.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N.D.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N.D.</a:t>
                      </a:r>
                      <a:endParaRPr kumimoji="0" lang="en-SG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ource Sans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N.D.</a:t>
                      </a:r>
                      <a:endParaRPr kumimoji="0" lang="en-SG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ource Sans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N.D.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124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93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9F48-675D-9EAA-6118-FE541568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Experiments on TMAH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F1A2CEA-2B0E-37A9-F747-F86E2EB288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749608"/>
              </p:ext>
            </p:extLst>
          </p:nvPr>
        </p:nvGraphicFramePr>
        <p:xfrm>
          <a:off x="2817829" y="1589955"/>
          <a:ext cx="5807697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8CBDC-CACD-FE05-0D7C-82F1948D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502B6-7B04-91A3-AAF1-AF27C00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6322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6EC1-F264-CCCF-B6BC-DC816418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Experiments on IPA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15718-41C8-6687-7D65-0084B4C7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Tap water, chemistry grade chemicals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94E5F-A194-1932-97FD-70A38D91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18834-648B-C8E5-26F4-DAC6AB69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5</a:t>
            </a:fld>
            <a:endParaRPr lang="en-SG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17D9682-3BE8-620A-0004-0881AF0B05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164248"/>
              </p:ext>
            </p:extLst>
          </p:nvPr>
        </p:nvGraphicFramePr>
        <p:xfrm>
          <a:off x="527304" y="2410841"/>
          <a:ext cx="111373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1256">
                  <a:extLst>
                    <a:ext uri="{9D8B030D-6E8A-4147-A177-3AD203B41FA5}">
                      <a16:colId xmlns:a16="http://schemas.microsoft.com/office/drawing/2014/main" val="1992558052"/>
                    </a:ext>
                  </a:extLst>
                </a:gridCol>
                <a:gridCol w="1324356">
                  <a:extLst>
                    <a:ext uri="{9D8B030D-6E8A-4147-A177-3AD203B41FA5}">
                      <a16:colId xmlns:a16="http://schemas.microsoft.com/office/drawing/2014/main" val="3755267614"/>
                    </a:ext>
                  </a:extLst>
                </a:gridCol>
                <a:gridCol w="1324356">
                  <a:extLst>
                    <a:ext uri="{9D8B030D-6E8A-4147-A177-3AD203B41FA5}">
                      <a16:colId xmlns:a16="http://schemas.microsoft.com/office/drawing/2014/main" val="2691747920"/>
                    </a:ext>
                  </a:extLst>
                </a:gridCol>
                <a:gridCol w="1324356">
                  <a:extLst>
                    <a:ext uri="{9D8B030D-6E8A-4147-A177-3AD203B41FA5}">
                      <a16:colId xmlns:a16="http://schemas.microsoft.com/office/drawing/2014/main" val="2536038211"/>
                    </a:ext>
                  </a:extLst>
                </a:gridCol>
                <a:gridCol w="1324356">
                  <a:extLst>
                    <a:ext uri="{9D8B030D-6E8A-4147-A177-3AD203B41FA5}">
                      <a16:colId xmlns:a16="http://schemas.microsoft.com/office/drawing/2014/main" val="1712096497"/>
                    </a:ext>
                  </a:extLst>
                </a:gridCol>
                <a:gridCol w="1324356">
                  <a:extLst>
                    <a:ext uri="{9D8B030D-6E8A-4147-A177-3AD203B41FA5}">
                      <a16:colId xmlns:a16="http://schemas.microsoft.com/office/drawing/2014/main" val="1683473961"/>
                    </a:ext>
                  </a:extLst>
                </a:gridCol>
                <a:gridCol w="1324356">
                  <a:extLst>
                    <a:ext uri="{9D8B030D-6E8A-4147-A177-3AD203B41FA5}">
                      <a16:colId xmlns:a16="http://schemas.microsoft.com/office/drawing/2014/main" val="195710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IPA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11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ThOD</a:t>
                      </a:r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Theoretical TOC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4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COD from Literature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1115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2230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4460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6690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11150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93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Estimated COD/TOC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3.72</a:t>
                      </a:r>
                      <a:endParaRPr lang="en-S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3.72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Source Sans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3.72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Source Sans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3.72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3.72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3.72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718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BOD from Literature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1190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2380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3570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5950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85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dirty="0"/>
                        <a:t>Tested COD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2400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5570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8530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12150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77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dirty="0"/>
                        <a:t>Tested TOC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46.02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179.75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428.8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1585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2828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02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Tested COD/TOC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3.95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4.32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5.60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5.54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5.38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97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dirty="0"/>
                        <a:t>Tested BOD5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5.4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97.1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44.9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125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55.4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171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124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07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9F48-675D-9EAA-6118-FE541568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Experiments on IPA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F1A2CEA-2B0E-37A9-F747-F86E2EB288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260370"/>
              </p:ext>
            </p:extLst>
          </p:nvPr>
        </p:nvGraphicFramePr>
        <p:xfrm>
          <a:off x="1139859" y="1589955"/>
          <a:ext cx="479902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8CBDC-CACD-FE05-0D7C-82F1948D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502B6-7B04-91A3-AAF1-AF27C00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6</a:t>
            </a:fld>
            <a:endParaRPr lang="en-SG"/>
          </a:p>
        </p:txBody>
      </p:sp>
      <p:graphicFrame>
        <p:nvGraphicFramePr>
          <p:cNvPr id="3" name="Content Placeholder 7">
            <a:extLst>
              <a:ext uri="{FF2B5EF4-FFF2-40B4-BE49-F238E27FC236}">
                <a16:creationId xmlns:a16="http://schemas.microsoft.com/office/drawing/2014/main" id="{549EE009-8394-C595-FEAB-053E96930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371524"/>
              </p:ext>
            </p:extLst>
          </p:nvPr>
        </p:nvGraphicFramePr>
        <p:xfrm>
          <a:off x="6137636" y="1577624"/>
          <a:ext cx="479902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775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6EC1-F264-CCCF-B6BC-DC816418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Experiments on TMAH &amp; IPA Mixture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94E5F-A194-1932-97FD-70A38D91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18834-648B-C8E5-26F4-DAC6AB69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7</a:t>
            </a:fld>
            <a:endParaRPr lang="en-SG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17D9682-3BE8-620A-0004-0881AF0B05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6190820"/>
              </p:ext>
            </p:extLst>
          </p:nvPr>
        </p:nvGraphicFramePr>
        <p:xfrm>
          <a:off x="940308" y="2098739"/>
          <a:ext cx="10311384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136">
                  <a:extLst>
                    <a:ext uri="{9D8B030D-6E8A-4147-A177-3AD203B41FA5}">
                      <a16:colId xmlns:a16="http://schemas.microsoft.com/office/drawing/2014/main" val="1992558052"/>
                    </a:ext>
                  </a:extLst>
                </a:gridCol>
                <a:gridCol w="1852562">
                  <a:extLst>
                    <a:ext uri="{9D8B030D-6E8A-4147-A177-3AD203B41FA5}">
                      <a16:colId xmlns:a16="http://schemas.microsoft.com/office/drawing/2014/main" val="3755267614"/>
                    </a:ext>
                  </a:extLst>
                </a:gridCol>
                <a:gridCol w="1852562">
                  <a:extLst>
                    <a:ext uri="{9D8B030D-6E8A-4147-A177-3AD203B41FA5}">
                      <a16:colId xmlns:a16="http://schemas.microsoft.com/office/drawing/2014/main" val="2691747920"/>
                    </a:ext>
                  </a:extLst>
                </a:gridCol>
                <a:gridCol w="1852562">
                  <a:extLst>
                    <a:ext uri="{9D8B030D-6E8A-4147-A177-3AD203B41FA5}">
                      <a16:colId xmlns:a16="http://schemas.microsoft.com/office/drawing/2014/main" val="3287229326"/>
                    </a:ext>
                  </a:extLst>
                </a:gridCol>
                <a:gridCol w="1852562">
                  <a:extLst>
                    <a:ext uri="{9D8B030D-6E8A-4147-A177-3AD203B41FA5}">
                      <a16:colId xmlns:a16="http://schemas.microsoft.com/office/drawing/2014/main" val="2536038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Concentration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TMAH 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IPA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TMAH 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IPA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TMAH 150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IPA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TMAH 150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IPA 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11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ThOD</a:t>
                      </a:r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225.1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344.9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555.5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5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Theoretical TOC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138.9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4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COD from Literature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2230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93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Estimated COD/TOC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1.98</a:t>
                      </a:r>
                      <a:endParaRPr lang="en-SG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2.59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Source Sans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1.61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Source Sans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3.29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  <a:latin typeface="Source Sans 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40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BOD from Literature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1190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19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dirty="0"/>
                        <a:t>Tested COD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1740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77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dirty="0"/>
                        <a:t>Tested TOC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58.12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82.98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120.5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639.9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02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Tested COD/TOC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2.43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3.02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1.61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97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dirty="0"/>
                        <a:t>Tested BOD5 (mg/L)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N.D.</a:t>
                      </a:r>
                      <a:endParaRPr kumimoji="0" lang="en-SG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ource Sans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ource Sans Pro"/>
                          <a:ea typeface="+mn-ea"/>
                          <a:cs typeface="+mn-cs"/>
                        </a:rPr>
                        <a:t>N.D.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1" dirty="0"/>
                        <a:t>4.11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253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124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482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50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diant 2023">
      <a:dk1>
        <a:srgbClr val="000000"/>
      </a:dk1>
      <a:lt1>
        <a:srgbClr val="FFFFFF"/>
      </a:lt1>
      <a:dk2>
        <a:srgbClr val="2D2082"/>
      </a:dk2>
      <a:lt2>
        <a:srgbClr val="FFFFFF"/>
      </a:lt2>
      <a:accent1>
        <a:srgbClr val="722CCF"/>
      </a:accent1>
      <a:accent2>
        <a:srgbClr val="AF31D3"/>
      </a:accent2>
      <a:accent3>
        <a:srgbClr val="2265D9"/>
      </a:accent3>
      <a:accent4>
        <a:srgbClr val="22B5D9"/>
      </a:accent4>
      <a:accent5>
        <a:srgbClr val="67E0D6"/>
      </a:accent5>
      <a:accent6>
        <a:srgbClr val="D8D8D8"/>
      </a:accent6>
      <a:hlink>
        <a:srgbClr val="2265D9"/>
      </a:hlink>
      <a:folHlink>
        <a:srgbClr val="67E0D6"/>
      </a:folHlink>
    </a:clrScheme>
    <a:fontScheme name="Gradiant Source Sans Pro 2023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30224 - NEW BRANDING" id="{B9295717-A454-4BCE-A27B-04BAF80C41EB}" vid="{B5FD9AFD-534C-4FDF-BC1A-5A6E06F9B4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40673323D1144D873BA7C222ED3D1B" ma:contentTypeVersion="13" ma:contentTypeDescription="Create a new document." ma:contentTypeScope="" ma:versionID="a5b1be9f823c097e36de770aa86711fe">
  <xsd:schema xmlns:xsd="http://www.w3.org/2001/XMLSchema" xmlns:xs="http://www.w3.org/2001/XMLSchema" xmlns:p="http://schemas.microsoft.com/office/2006/metadata/properties" xmlns:ns2="7847ee4b-d4dc-40cd-997c-57bfdcd8b5cc" xmlns:ns3="dfa653b6-8f75-49cd-860f-fac65c77d917" targetNamespace="http://schemas.microsoft.com/office/2006/metadata/properties" ma:root="true" ma:fieldsID="b2c97a832bc73a2dd8c7b173ac696ab6" ns2:_="" ns3:_="">
    <xsd:import namespace="7847ee4b-d4dc-40cd-997c-57bfdcd8b5cc"/>
    <xsd:import namespace="dfa653b6-8f75-49cd-860f-fac65c77d9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7ee4b-d4dc-40cd-997c-57bfdcd8b5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1314e52-6724-4b18-8467-0e99aa107f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a653b6-8f75-49cd-860f-fac65c77d91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ca4788a-e211-4e8a-a860-af2af1a5bf2b}" ma:internalName="TaxCatchAll" ma:showField="CatchAllData" ma:web="dfa653b6-8f75-49cd-860f-fac65c77d9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847ee4b-d4dc-40cd-997c-57bfdcd8b5cc">
      <Terms xmlns="http://schemas.microsoft.com/office/infopath/2007/PartnerControls"/>
    </lcf76f155ced4ddcb4097134ff3c332f>
    <TaxCatchAll xmlns="dfa653b6-8f75-49cd-860f-fac65c77d917" xsi:nil="true"/>
    <MediaLengthInSeconds xmlns="7847ee4b-d4dc-40cd-997c-57bfdcd8b5cc" xsi:nil="true"/>
  </documentManagement>
</p:properties>
</file>

<file path=customXml/itemProps1.xml><?xml version="1.0" encoding="utf-8"?>
<ds:datastoreItem xmlns:ds="http://schemas.openxmlformats.org/officeDocument/2006/customXml" ds:itemID="{77BA937C-4AF5-4F88-A5D3-89DD17E41B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9EA6F0-293A-4653-8413-D498AEB2F06B}"/>
</file>

<file path=customXml/itemProps3.xml><?xml version="1.0" encoding="utf-8"?>
<ds:datastoreItem xmlns:ds="http://schemas.openxmlformats.org/officeDocument/2006/customXml" ds:itemID="{04B0DBEB-2B2F-4589-AAE8-2FDB29D3DF1E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d531ac4e-7125-4c5c-951d-2adb98ee379c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230224 - NEW BRANDING</Template>
  <TotalTime>12844</TotalTime>
  <Words>599</Words>
  <Application>Microsoft Office PowerPoint</Application>
  <PresentationFormat>Widescreen</PresentationFormat>
  <Paragraphs>237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Source Sans Pro(Body)</vt:lpstr>
      <vt:lpstr>Arial</vt:lpstr>
      <vt:lpstr>Calibri</vt:lpstr>
      <vt:lpstr>Josefin Sans Light</vt:lpstr>
      <vt:lpstr>Source Sans Pro</vt:lpstr>
      <vt:lpstr>Office Theme</vt:lpstr>
      <vt:lpstr>Micron Project</vt:lpstr>
      <vt:lpstr>Background &amp; Objective </vt:lpstr>
      <vt:lpstr>Experiments on TMAH</vt:lpstr>
      <vt:lpstr>Experiments on TMAH</vt:lpstr>
      <vt:lpstr>Experiments on IPA</vt:lpstr>
      <vt:lpstr>Experiments on IPA</vt:lpstr>
      <vt:lpstr>Experiments on TMAH &amp; IPA Mixture Solutions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Sherly Foo</dc:creator>
  <cp:lastModifiedBy>Sundaram Deepak</cp:lastModifiedBy>
  <cp:revision>44</cp:revision>
  <dcterms:created xsi:type="dcterms:W3CDTF">2023-02-24T08:29:45Z</dcterms:created>
  <dcterms:modified xsi:type="dcterms:W3CDTF">2023-10-26T10:09:33Z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0x010100C540673323D1144D873BA7C222ED3D1B</vt:lpwstr>
  </property>
  <property fmtid="{D5CDD505-2E9C-101B-9397-08002B2CF9AE}" pid="4" name="Order">
    <vt:r8>11000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</Properties>
</file>