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0A6040-F6A5-4C2B-970E-74DF04BFB07D}">
  <a:tblStyle styleId="{540A6040-F6A5-4C2B-970E-74DF04BFB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ac0c572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ac0c572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4b7ffe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4b7ffe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ac0c572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ac0c572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ac0c572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ac0c572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4b7ffe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4b7ffe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94b7ffe6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94b7ffe6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ac0c572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ac0c572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94b7ffe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94b7ffe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94b7ffe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94b7ffe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94b7ffe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94b7ffe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4b7ffe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4b7ffe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1d294db8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1d294db8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ac0c5726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ac0c5726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ac0c5726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ac0c5726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ac0c5726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ac0c5726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208ce58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208ce58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f892e8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f892e8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94b7ffe6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94b7ffe6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af9c6358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af9c6358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ac0c5726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ac0c5726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08ce5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08ce5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208ce58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208ce58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f892e860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f892e860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ac0c5726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ac0c5726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4b7ff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94b7ff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f892e86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f892e86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94b7ffe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94b7ffe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sql_or.asp" TargetMode="External"/><Relationship Id="rId4" Type="http://schemas.openxmlformats.org/officeDocument/2006/relationships/hyperlink" Target="https://www.w3schools.com/sql/sql_or.asp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sql_not.asp" TargetMode="External"/><Relationship Id="rId4" Type="http://schemas.openxmlformats.org/officeDocument/2006/relationships/hyperlink" Target="https://www.w3schools.com/sql/sql_not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sql/sql_or.asp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sql/sql_and.asp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sql/sql_like.asp" TargetMode="External"/><Relationship Id="rId4" Type="http://schemas.openxmlformats.org/officeDocument/2006/relationships/hyperlink" Target="https://www.w3schools.com/sql/sql_like.asp" TargetMode="External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sql/sql_between.asp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www.w3schools.com/sql/sql_between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sql/sql_in.asp" TargetMode="External"/><Relationship Id="rId4" Type="http://schemas.openxmlformats.org/officeDocument/2006/relationships/hyperlink" Target="https://www.w3schools.com/sql/sql_in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sql/sql_orderby.asp" TargetMode="External"/><Relationship Id="rId4" Type="http://schemas.openxmlformats.org/officeDocument/2006/relationships/hyperlink" Target="https://www.w3schools.com/sql/sql_orderby.asp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sql/sql_orderby.asp" TargetMode="External"/><Relationship Id="rId4" Type="http://schemas.openxmlformats.org/officeDocument/2006/relationships/hyperlink" Target="https://www.w3schools.com/sql/sql_orderby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sql/sql_null_values.asp" TargetMode="External"/><Relationship Id="rId4" Type="http://schemas.openxmlformats.org/officeDocument/2006/relationships/hyperlink" Target="https://www.w3schools.com/sql/sql_null_values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sql/sql_null_values.asp" TargetMode="External"/><Relationship Id="rId4" Type="http://schemas.openxmlformats.org/officeDocument/2006/relationships/hyperlink" Target="https://www.w3schools.com/sql/sql_null_values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sql/sql_null_values.asp" TargetMode="External"/><Relationship Id="rId4" Type="http://schemas.openxmlformats.org/officeDocument/2006/relationships/hyperlink" Target="https://www.w3schools.com/sql/sql_null_values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sql/sql_and.asp" TargetMode="External"/><Relationship Id="rId4" Type="http://schemas.openxmlformats.org/officeDocument/2006/relationships/hyperlink" Target="https://sqlbolt.com/lesson/select_queries_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sql/sql_ref_limit.asp" TargetMode="External"/><Relationship Id="rId4" Type="http://schemas.openxmlformats.org/officeDocument/2006/relationships/hyperlink" Target="https://www.w3schools.com/sql/sql_ref_limit.asp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uru99.com/limit.html" TargetMode="External"/><Relationship Id="rId4" Type="http://schemas.openxmlformats.org/officeDocument/2006/relationships/hyperlink" Target="https://www.guru99.com/limit.html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sql/sql_operators.asp#:~:text=SQL%20Logical%20Operators" TargetMode="External"/><Relationship Id="rId4" Type="http://schemas.openxmlformats.org/officeDocument/2006/relationships/hyperlink" Target="https://www.w3schools.com/sql/sql_operators.asp#:~:text=SQL%20Logical%20Operato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sql_operators.asp#:~:text=SQL%20Logical%20Operators" TargetMode="External"/><Relationship Id="rId4" Type="http://schemas.openxmlformats.org/officeDocument/2006/relationships/hyperlink" Target="https://www.w3schools.com/sql/sql_operators.asp#:~:text=SQL%20Logical%20Operat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sql/sql_operators.asp#:~:text=SQL%20Logical%20Operators" TargetMode="External"/><Relationship Id="rId4" Type="http://schemas.openxmlformats.org/officeDocument/2006/relationships/hyperlink" Target="https://www.w3schools.com/sql/sql_operators.asp#:~:text=SQL%20Logical%20Opera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sql_and.asp" TargetMode="External"/><Relationship Id="rId4" Type="http://schemas.openxmlformats.org/officeDocument/2006/relationships/hyperlink" Target="https://www.w3schools.com/sql/sql_and.asp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3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 </a:t>
            </a:r>
            <a:r>
              <a:rPr lang="en">
                <a:solidFill>
                  <a:schemeClr val="dk1"/>
                </a:solidFill>
              </a:rPr>
              <a:t>operator is used to filter records based on more than 1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Animation movies, but also comedy movies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50" name="Google Shape;150;p22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baseline="30000"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https://www.w3schools.com/sql/sql_or.asp</a:t>
            </a:r>
            <a:endParaRPr sz="800"/>
          </a:p>
        </p:txBody>
      </p:sp>
      <p:sp>
        <p:nvSpPr>
          <p:cNvPr id="151" name="Google Shape;151;p22"/>
          <p:cNvSpPr txBox="1"/>
          <p:nvPr/>
        </p:nvSpPr>
        <p:spPr>
          <a:xfrm>
            <a:off x="464100" y="1834353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825" y="1952871"/>
            <a:ext cx="3007800" cy="8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311700" y="3222650"/>
            <a:ext cx="8520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&lt;condition_1&gt;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OR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&lt;condition_2&gt;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 </a:t>
            </a:r>
            <a:r>
              <a:rPr lang="en">
                <a:solidFill>
                  <a:schemeClr val="dk1"/>
                </a:solidFill>
              </a:rPr>
              <a:t>will give the opposite(or negative) result of the comparison it acts 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 </a:t>
            </a:r>
            <a:r>
              <a:rPr lang="en">
                <a:solidFill>
                  <a:schemeClr val="dk1"/>
                </a:solidFill>
              </a:rPr>
              <a:t>can be used to exclude rows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https://www.w3schools.com/sql/sql_not.asp</a:t>
            </a:r>
            <a:endParaRPr sz="800"/>
          </a:p>
        </p:txBody>
      </p:sp>
      <p:sp>
        <p:nvSpPr>
          <p:cNvPr id="161" name="Google Shape;161;p23"/>
          <p:cNvSpPr txBox="1"/>
          <p:nvPr/>
        </p:nvSpPr>
        <p:spPr>
          <a:xfrm>
            <a:off x="464100" y="1626575"/>
            <a:ext cx="85206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genre&lt;&gt;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Is the same as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64100" y="3739300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464100" y="1834353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 NOT</a:t>
            </a:r>
            <a:endParaRPr b="1" baseline="30000"/>
          </a:p>
        </p:txBody>
      </p:sp>
      <p:sp>
        <p:nvSpPr>
          <p:cNvPr id="169" name="Google Shape;169;p24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https://www.w3schools.com/sql/sql_or.asp</a:t>
            </a:r>
            <a:endParaRPr sz="800"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</a:rPr>
              <a:t> used to with exclude rows based on more than 1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to get the opposite: Return all movies that are </a:t>
            </a:r>
            <a:r>
              <a:rPr b="1" lang="en">
                <a:solidFill>
                  <a:schemeClr val="dk1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Animation or Comedy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293482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will be applied to all statements inside the brackets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Without brackets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is only applied to the first comparison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64100" y="3707703"/>
            <a:ext cx="852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220" y="3778975"/>
            <a:ext cx="2972649" cy="1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227" y="1972950"/>
            <a:ext cx="2972650" cy="83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 NOT</a:t>
            </a:r>
            <a:endParaRPr b="1" baseline="30000"/>
          </a:p>
        </p:txBody>
      </p:sp>
      <p:sp>
        <p:nvSpPr>
          <p:cNvPr id="180" name="Google Shape;180;p25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https://www.w3schools.com/sql/sql_and.asp</a:t>
            </a:r>
            <a:endParaRPr sz="800"/>
          </a:p>
        </p:txBody>
      </p:sp>
      <p:sp>
        <p:nvSpPr>
          <p:cNvPr id="181" name="Google Shape;181;p25"/>
          <p:cNvSpPr txBox="1"/>
          <p:nvPr/>
        </p:nvSpPr>
        <p:spPr>
          <a:xfrm>
            <a:off x="464100" y="1834351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2005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 NOT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b="1"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can be used without brackets to apply to only the first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Return all movies that are were </a:t>
            </a:r>
            <a:r>
              <a:rPr lang="en">
                <a:solidFill>
                  <a:schemeClr val="dk1"/>
                </a:solidFill>
              </a:rPr>
              <a:t>released</a:t>
            </a:r>
            <a:r>
              <a:rPr lang="en">
                <a:solidFill>
                  <a:schemeClr val="dk1"/>
                </a:solidFill>
              </a:rPr>
              <a:t> before 2005, but not </a:t>
            </a:r>
            <a:r>
              <a:rPr lang="en">
                <a:solidFill>
                  <a:schemeClr val="dk1"/>
                </a:solidFill>
              </a:rPr>
              <a:t>animation</a:t>
            </a:r>
            <a:r>
              <a:rPr lang="en">
                <a:solidFill>
                  <a:schemeClr val="dk1"/>
                </a:solidFill>
              </a:rPr>
              <a:t> films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388" y="2819050"/>
            <a:ext cx="492522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2741806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Example: Return all Action movies, movies released before 2000, also movies with runtime under 100</a:t>
            </a:r>
            <a:endParaRPr b="1" i="1" sz="1400">
              <a:solidFill>
                <a:schemeClr val="dk1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11700" y="2962611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'Action'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2000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runtime&lt;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AND/OR</a:t>
            </a:r>
            <a:endParaRPr b="1"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01772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Queries can contain one or many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chemeClr val="dk1"/>
                </a:solidFill>
              </a:rPr>
              <a:t>/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</a:rPr>
              <a:t> operators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Queries </a:t>
            </a:r>
            <a:r>
              <a:rPr lang="en">
                <a:solidFill>
                  <a:schemeClr val="dk1"/>
                </a:solidFill>
              </a:rPr>
              <a:t>can chain together to check multiple conditions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11700" y="199193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release_year=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2001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runtime&gt;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11700" y="177826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Example: Return all Animation movies released in 2001 and a runtime over 100 minutes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3798827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Example: Return all Drama movies, Action movies, released before 2010</a:t>
            </a:r>
            <a:endParaRPr b="1" i="1" sz="140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11700" y="4019632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(g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'Action'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2010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 / Truth Tables</a:t>
            </a:r>
            <a:endParaRPr b="1"/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582625" y="21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{540A6040-F6A5-4C2B-970E-74DF04BFB07D}</a:tableStyleId>
              </a:tblPr>
              <a:tblGrid>
                <a:gridCol w="1063100"/>
                <a:gridCol w="10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NOT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7"/>
          <p:cNvGraphicFramePr/>
          <p:nvPr/>
        </p:nvGraphicFramePr>
        <p:xfrm>
          <a:off x="2972575" y="21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{540A6040-F6A5-4C2B-970E-74DF04BFB07D}</a:tableStyleId>
              </a:tblPr>
              <a:tblGrid>
                <a:gridCol w="920325"/>
                <a:gridCol w="857325"/>
                <a:gridCol w="98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 AND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</a:t>
                      </a: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7"/>
          <p:cNvGraphicFramePr/>
          <p:nvPr/>
        </p:nvGraphicFramePr>
        <p:xfrm>
          <a:off x="5997300" y="21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{540A6040-F6A5-4C2B-970E-74DF04BFB07D}</a:tableStyleId>
              </a:tblPr>
              <a:tblGrid>
                <a:gridCol w="920325"/>
                <a:gridCol w="920325"/>
                <a:gridCol w="92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 OR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</a:t>
                      </a: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550"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7"/>
          <p:cNvSpPr txBox="1"/>
          <p:nvPr/>
        </p:nvSpPr>
        <p:spPr>
          <a:xfrm>
            <a:off x="582625" y="1628875"/>
            <a:ext cx="1577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NOT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972575" y="1628875"/>
            <a:ext cx="1577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AND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997300" y="1628875"/>
            <a:ext cx="1577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LIKE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5206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>
                <a:solidFill>
                  <a:schemeClr val="dk1"/>
                </a:solidFill>
              </a:rPr>
              <a:t> operator is used to search for a specified pattern in a column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movies that begin with the word ‘The’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311700" y="34902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LIKE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'Som_ Text%'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https://www.w3schools.com/sql/sql_like.asp</a:t>
            </a:r>
            <a:endParaRPr sz="800"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2571759"/>
            <a:ext cx="85206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two wildcards used in conjunction with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>
                <a:solidFill>
                  <a:schemeClr val="dk1"/>
                </a:solidFill>
              </a:rPr>
              <a:t> operator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percent sign </a:t>
            </a:r>
            <a:r>
              <a:rPr lang="en">
                <a:solidFill>
                  <a:srgbClr val="FF0000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represents zero, one, or multiple of any characters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The underscore sign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>
                <a:solidFill>
                  <a:schemeClr val="dk1"/>
                </a:solidFill>
              </a:rPr>
              <a:t> represents any one, single character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076" y="1610426"/>
            <a:ext cx="1547911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BETWEEN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">
                <a:solidFill>
                  <a:schemeClr val="dk1"/>
                </a:solidFill>
              </a:rPr>
              <a:t> selects values (</a:t>
            </a:r>
            <a:r>
              <a:rPr lang="en">
                <a:solidFill>
                  <a:schemeClr val="dk1"/>
                </a:solidFill>
              </a:rPr>
              <a:t>numbers, text, or dates)</a:t>
            </a:r>
            <a:r>
              <a:rPr lang="en">
                <a:solidFill>
                  <a:schemeClr val="dk1"/>
                </a:solidFill>
              </a:rPr>
              <a:t> within a given range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movies from A to J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'A'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'J'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311700" y="33304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&lt;start_value&gt;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&lt;end_value&gt;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2718709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Inclusive: begin and end values are included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800" y="1966088"/>
            <a:ext cx="2789720" cy="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https://www.w3schools.com/sql/sql_between.asp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311700" y="35590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(&lt;value_1&gt;, &lt;value_2&gt;, ...);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2718699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chemeClr val="dk1"/>
                </a:solidFill>
              </a:rPr>
              <a:t> operator is a shorthand for multiple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</a:rPr>
              <a:t> conditions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Values may be </a:t>
            </a:r>
            <a:r>
              <a:rPr lang="en">
                <a:solidFill>
                  <a:schemeClr val="dk1"/>
                </a:solidFill>
              </a:rPr>
              <a:t>numbers, text, or dates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operator allows you to specify multiple values in a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</a:rPr>
              <a:t> clause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Comedy, Drama, Romance movies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'Drama'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'Romance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https://www.w3schools.com/sql/sql_in.asp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ORDER BY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2718699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reverse the order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we add the keyword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">
                <a:solidFill>
                  <a:schemeClr val="dk1"/>
                </a:solidFill>
              </a:rPr>
              <a:t> is used to sort the output in ascending or descending order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sort all the movies in the table alphabetically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464100" y="1834353"/>
            <a:ext cx="85206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https://www.w3schools.com/sql/sql_orderby.asp</a:t>
            </a:r>
            <a:endParaRPr sz="800"/>
          </a:p>
        </p:txBody>
      </p:sp>
      <p:sp>
        <p:nvSpPr>
          <p:cNvPr id="248" name="Google Shape;248;p31"/>
          <p:cNvSpPr txBox="1"/>
          <p:nvPr/>
        </p:nvSpPr>
        <p:spPr>
          <a:xfrm>
            <a:off x="464100" y="3180403"/>
            <a:ext cx="85206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5">
            <a:alphaModFix/>
          </a:blip>
          <a:srcRect b="42837" l="0" r="0" t="0"/>
          <a:stretch/>
        </p:blipFill>
        <p:spPr>
          <a:xfrm>
            <a:off x="4572000" y="1857578"/>
            <a:ext cx="1319352" cy="8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6550" y="3312278"/>
            <a:ext cx="1270239" cy="85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3 Agenda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Lecture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SQL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Filtering Data Queries with Logical Operators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 3 (5%)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ORDER BY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56" name="Google Shape;256;p32"/>
          <p:cNvSpPr txBox="1"/>
          <p:nvPr/>
        </p:nvSpPr>
        <p:spPr>
          <a:xfrm>
            <a:off x="311700" y="3465988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2332974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 using ASC and DESC the order for each column can be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can</a:t>
            </a:r>
            <a:r>
              <a:rPr lang="en">
                <a:solidFill>
                  <a:schemeClr val="dk1"/>
                </a:solidFill>
              </a:rPr>
              <a:t> also sort by multiple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sort all the movie by runtime and then alphabetically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64100" y="1871266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runtime, 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itle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https://www.w3schools.com/sql/sql_orderby.asp</a:t>
            </a:r>
            <a:endParaRPr sz="800"/>
          </a:p>
        </p:txBody>
      </p:sp>
      <p:sp>
        <p:nvSpPr>
          <p:cNvPr id="261" name="Google Shape;261;p32"/>
          <p:cNvSpPr txBox="1"/>
          <p:nvPr/>
        </p:nvSpPr>
        <p:spPr>
          <a:xfrm>
            <a:off x="464100" y="2794678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title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empty field in a table row will be filled with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value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tells us there is an absence of data, the data </a:t>
            </a:r>
            <a:r>
              <a:rPr b="1" lang="en">
                <a:solidFill>
                  <a:schemeClr val="dk1"/>
                </a:solidFill>
              </a:rPr>
              <a:t>does not exist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not possible to test for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values with comparison operators (=, &lt;, &lt;&gt;)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have to use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chemeClr val="dk1"/>
                </a:solidFill>
              </a:rPr>
              <a:t> operators instead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without a release year 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 a valid 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https://www.w3schools.com/sql/sql_null_values.asp</a:t>
            </a:r>
            <a:endParaRPr sz="800"/>
          </a:p>
        </p:txBody>
      </p:sp>
      <p:sp>
        <p:nvSpPr>
          <p:cNvPr id="269" name="Google Shape;269;p33"/>
          <p:cNvSpPr txBox="1"/>
          <p:nvPr/>
        </p:nvSpPr>
        <p:spPr>
          <a:xfrm>
            <a:off x="311700" y="3074875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???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311700" y="26176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IS NULL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</a:t>
            </a:r>
            <a:r>
              <a:rPr b="1" lang="en"/>
              <a:t> NULL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operator is used to test for empty values (NULL values)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without a release year set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https://www.w3schools.com/sql/sql_null_values.asp</a:t>
            </a:r>
            <a:endParaRPr sz="800"/>
          </a:p>
        </p:txBody>
      </p:sp>
      <p:sp>
        <p:nvSpPr>
          <p:cNvPr id="279" name="Google Shape;279;p34"/>
          <p:cNvSpPr txBox="1"/>
          <p:nvPr/>
        </p:nvSpPr>
        <p:spPr>
          <a:xfrm>
            <a:off x="272925" y="3916575"/>
            <a:ext cx="7748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*</a:t>
            </a:r>
            <a:r>
              <a:rPr lang="en" sz="1800">
                <a:solidFill>
                  <a:schemeClr val="dk1"/>
                </a:solidFill>
              </a:rPr>
              <a:t>Always use </a:t>
            </a:r>
            <a:r>
              <a:rPr b="1" lang="en" sz="1800">
                <a:solidFill>
                  <a:schemeClr val="dk1"/>
                </a:solidFill>
              </a:rPr>
              <a:t>IS NULL</a:t>
            </a:r>
            <a:r>
              <a:rPr lang="en" sz="1800">
                <a:solidFill>
                  <a:schemeClr val="dk1"/>
                </a:solidFill>
              </a:rPr>
              <a:t> to look for </a:t>
            </a:r>
            <a:r>
              <a:rPr b="1" lang="en" sz="1800">
                <a:solidFill>
                  <a:schemeClr val="dk1"/>
                </a:solidFill>
              </a:rPr>
              <a:t>NULL </a:t>
            </a:r>
            <a:r>
              <a:rPr lang="en" sz="1800">
                <a:solidFill>
                  <a:schemeClr val="dk1"/>
                </a:solidFill>
              </a:rPr>
              <a:t>values since NULL is not compatible with normal comparison operators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311700" y="261765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IS NOT NULL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NOT NULL</a:t>
            </a:r>
            <a:r>
              <a:rPr lang="en">
                <a:solidFill>
                  <a:schemeClr val="dk1"/>
                </a:solidFill>
              </a:rPr>
              <a:t> is used to test for non-empty values (NOT NULL values)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Find all movies with a valid runtime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NOT NULL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NOT NULL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88" name="Google Shape;288;p35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https://www.w3schools.com/sql/sql_null_values.asp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/>
        </p:nvSpPr>
        <p:spPr>
          <a:xfrm>
            <a:off x="2217750" y="1508525"/>
            <a:ext cx="47085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 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condition(s)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column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num_limit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num_offset;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Syntax</a:t>
            </a:r>
            <a:endParaRPr b="1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(Week 4)</a:t>
            </a:r>
            <a:endParaRPr b="1"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Quiz (3%)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Lesson - Aggregate Functions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Lab 4 (6%)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Terminology</a:t>
            </a:r>
            <a:endParaRPr b="1"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520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Logical Operators: Programming-language symbols that denote logical operations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SQL - </a:t>
            </a:r>
            <a:r>
              <a:rPr b="1" lang="en">
                <a:solidFill>
                  <a:srgbClr val="0000FF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OR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LIKE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BETWEEN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</a:rPr>
              <a:t>IN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NULL </a:t>
            </a:r>
            <a:r>
              <a:rPr lang="en">
                <a:solidFill>
                  <a:schemeClr val="dk1"/>
                </a:solidFill>
              </a:rPr>
              <a:t>- The value to represent the absence of a value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W3 Summary</a:t>
            </a:r>
            <a:endParaRPr b="1"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Keywords</a:t>
            </a:r>
            <a:endParaRPr b="1"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71099" y="1164425"/>
            <a:ext cx="1671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LIMIT / OFFSET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AND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NOT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LIKE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BETWEEN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ORDER BY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IS NULL :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1731950" y="11524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1731950" y="1952874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731950" y="1552678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release_year&gt;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731950" y="2352449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1731950" y="275327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1731950" y="315222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'A'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'J'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1731950" y="3553676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'Romance'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731950" y="3952000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1731950" y="43540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3" name="Google Shape;323;p39"/>
          <p:cNvCxnSpPr/>
          <p:nvPr/>
        </p:nvCxnSpPr>
        <p:spPr>
          <a:xfrm>
            <a:off x="311775" y="1552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9"/>
          <p:cNvCxnSpPr/>
          <p:nvPr/>
        </p:nvCxnSpPr>
        <p:spPr>
          <a:xfrm>
            <a:off x="311775" y="19528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9"/>
          <p:cNvCxnSpPr/>
          <p:nvPr/>
        </p:nvCxnSpPr>
        <p:spPr>
          <a:xfrm>
            <a:off x="311775" y="23524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/>
          <p:nvPr/>
        </p:nvCxnSpPr>
        <p:spPr>
          <a:xfrm>
            <a:off x="311775" y="27526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>
            <a:off x="311775" y="3152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/>
          <p:nvPr/>
        </p:nvCxnSpPr>
        <p:spPr>
          <a:xfrm>
            <a:off x="311775" y="35524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>
            <a:off x="311775" y="39520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/>
          <p:nvPr/>
        </p:nvCxnSpPr>
        <p:spPr>
          <a:xfrm>
            <a:off x="311775" y="43522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9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W3 Summary</a:t>
            </a:r>
            <a:endParaRPr b="1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</a:t>
            </a:r>
            <a:endParaRPr b="1"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11700" y="1152475"/>
            <a:ext cx="8520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W3Schools SQL</a:t>
            </a:r>
            <a:endParaRPr b="1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BOLT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Lesson 2: Queries with constraints (Pt. 1)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SQL Lesson 3: Queries with constraints (Pt. 2)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Lesson 4: Filtering and sorting Query results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Review: Simple SELECT Queries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Keywords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71099" y="1164425"/>
            <a:ext cx="1671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LIMIT / OFFSET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AND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NOT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LIKE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BETWEEN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ORDER BY 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IS NULL :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31950" y="11524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731950" y="1952874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731950" y="1552678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release_year&gt;</a:t>
            </a:r>
            <a:r>
              <a:rPr lang="en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731950" y="2352449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31950" y="275327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731950" y="3152223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 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'A'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'J'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731950" y="3553676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'Drama'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'Romance'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31950" y="3952000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731950" y="4354075"/>
            <a:ext cx="7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11775" y="1552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311775" y="19528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11775" y="23524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11775" y="27526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311775" y="3152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311775" y="35524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311775" y="39520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311775" y="43522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90" name="Google Shape;90;p16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https://www.w3schools.com/sql/sql_ref_limit.asp</a:t>
            </a:r>
            <a:endParaRPr sz="800"/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LIMIT</a:t>
            </a:r>
            <a:r>
              <a:rPr lang="en" sz="1800">
                <a:solidFill>
                  <a:schemeClr val="dk1"/>
                </a:solidFill>
              </a:rPr>
              <a:t> is used to specify the number of records to return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Example: Return the first 5 movies in the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4100" y="1834353"/>
            <a:ext cx="852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11700" y="2975775"/>
            <a:ext cx="8520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&lt;limitNum&gt;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917" y="1834347"/>
            <a:ext cx="2891154" cy="1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OFFSET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https://www.guru99.com/limit.html</a:t>
            </a:r>
            <a:endParaRPr sz="800"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OFFSET</a:t>
            </a:r>
            <a:r>
              <a:rPr lang="en" sz="1800">
                <a:solidFill>
                  <a:schemeClr val="dk1"/>
                </a:solidFill>
              </a:rPr>
              <a:t> is used to skip the number of rows </a:t>
            </a:r>
            <a:r>
              <a:rPr lang="en" sz="1800">
                <a:solidFill>
                  <a:schemeClr val="dk1"/>
                </a:solidFill>
              </a:rPr>
              <a:t>specified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Example: Return the 6th to 10th movies in the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64100" y="1756628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3074225"/>
            <a:ext cx="39216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&lt;limitNum&gt; </a:t>
            </a:r>
            <a:endParaRPr i="1" sz="1650">
              <a:solidFill>
                <a:srgbClr val="007F7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&lt;offsetNum&gt;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525" y="1898374"/>
            <a:ext cx="2402737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11700" y="2617638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OFFSET</a:t>
            </a:r>
            <a:r>
              <a:rPr lang="en" sz="1800">
                <a:solidFill>
                  <a:schemeClr val="dk1"/>
                </a:solidFill>
              </a:rPr>
              <a:t> must be used with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</a:rPr>
              <a:t>LIMIT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54700" y="3074225"/>
            <a:ext cx="4377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 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&lt;offsetNum&gt;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i="1"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&lt;limitNum&gt;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>
            <a:off x="4208475" y="3434275"/>
            <a:ext cx="0" cy="14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13" name="Google Shape;113;p18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https://www.w3schools.com/sql/sql_operators.asp#:~:text=SQL%20Logical%20Operators</a:t>
            </a:r>
            <a:endParaRPr sz="800"/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1017725"/>
            <a:ext cx="85206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Logical operators are used to refine SQL queries even more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These operators allow multiple comparisons to be made in 1 query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Example: Select all Drama or Comedy films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Without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With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1700" y="2408688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11700" y="3506050"/>
            <a:ext cx="852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22" name="Google Shape;122;p19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https://www.w3schools.com/sql/sql_operators.asp#:~:text=SQL%20Logical%20Operators</a:t>
            </a:r>
            <a:endParaRPr sz="800"/>
          </a:p>
        </p:txBody>
      </p:sp>
      <p:sp>
        <p:nvSpPr>
          <p:cNvPr id="123" name="Google Shape;123;p19"/>
          <p:cNvSpPr txBox="1"/>
          <p:nvPr/>
        </p:nvSpPr>
        <p:spPr>
          <a:xfrm>
            <a:off x="311700" y="1017725"/>
            <a:ext cx="85206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Logical operators are used to refine SQL queries even more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These operators allow multiple comparisons to be made in 1 query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Example: Select all Animation films under 100 minutes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Without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With Logical Operator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2408688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11700" y="3506050"/>
            <a:ext cx="864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runtime&lt;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31" name="Google Shape;131;p20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https://www.w3schools.com/sql/sql_operators.asp#:~:text=SQL%20Logical%20Operators</a:t>
            </a:r>
            <a:endParaRPr sz="800"/>
          </a:p>
        </p:txBody>
      </p:sp>
      <p:sp>
        <p:nvSpPr>
          <p:cNvPr id="132" name="Google Shape;132;p20"/>
          <p:cNvSpPr txBox="1"/>
          <p:nvPr/>
        </p:nvSpPr>
        <p:spPr>
          <a:xfrm>
            <a:off x="311700" y="1017725"/>
            <a:ext cx="1083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395300" y="1024723"/>
            <a:ext cx="72906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 if all the conditions separated by </a:t>
            </a:r>
            <a:r>
              <a:rPr b="1" lang="en" sz="1500">
                <a:solidFill>
                  <a:srgbClr val="0000FF"/>
                </a:solidFill>
              </a:rPr>
              <a:t>AND</a:t>
            </a:r>
            <a:r>
              <a:rPr lang="en" sz="1500">
                <a:solidFill>
                  <a:schemeClr val="dk1"/>
                </a:solidFill>
              </a:rPr>
              <a:t> is </a:t>
            </a:r>
            <a:r>
              <a:rPr b="1" lang="en" sz="1500">
                <a:solidFill>
                  <a:schemeClr val="dk1"/>
                </a:solidFill>
              </a:rPr>
              <a:t>TRUE</a:t>
            </a:r>
            <a:endParaRPr b="1"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runtime&lt;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 if any of the conditions separated by </a:t>
            </a:r>
            <a:r>
              <a:rPr b="1" lang="en" sz="1500">
                <a:solidFill>
                  <a:srgbClr val="0000FF"/>
                </a:solidFill>
              </a:rPr>
              <a:t>OR </a:t>
            </a:r>
            <a:r>
              <a:rPr lang="en" sz="1500">
                <a:solidFill>
                  <a:schemeClr val="dk1"/>
                </a:solidFill>
              </a:rPr>
              <a:t>is </a:t>
            </a:r>
            <a:r>
              <a:rPr b="1" lang="en" sz="1500">
                <a:solidFill>
                  <a:schemeClr val="dk1"/>
                </a:solidFill>
              </a:rPr>
              <a:t>TRUE</a:t>
            </a:r>
            <a:endParaRPr b="1"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'Animation'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runtime&lt;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 </a:t>
            </a:r>
            <a:r>
              <a:rPr lang="en" sz="1500">
                <a:solidFill>
                  <a:schemeClr val="dk1"/>
                </a:solidFill>
              </a:rPr>
              <a:t>if the operand is equal to </a:t>
            </a:r>
            <a:r>
              <a:rPr b="1" lang="en" sz="1500">
                <a:solidFill>
                  <a:schemeClr val="dk1"/>
                </a:solidFill>
              </a:rPr>
              <a:t>one</a:t>
            </a:r>
            <a:r>
              <a:rPr lang="en" sz="1500">
                <a:solidFill>
                  <a:schemeClr val="dk1"/>
                </a:solidFill>
              </a:rPr>
              <a:t> of a list of expressions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'Romance'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'Comedy'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 </a:t>
            </a:r>
            <a:r>
              <a:rPr lang="en" sz="1500">
                <a:solidFill>
                  <a:schemeClr val="dk1"/>
                </a:solidFill>
              </a:rPr>
              <a:t>if the operand </a:t>
            </a:r>
            <a:r>
              <a:rPr b="1" lang="en" sz="1500">
                <a:solidFill>
                  <a:schemeClr val="dk1"/>
                </a:solidFill>
              </a:rPr>
              <a:t>matches a pattern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 sz="15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'The%'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b="1" lang="en" sz="1500">
                <a:solidFill>
                  <a:schemeClr val="dk1"/>
                </a:solidFill>
              </a:rPr>
              <a:t>TRUE </a:t>
            </a:r>
            <a:r>
              <a:rPr lang="en" sz="1500">
                <a:solidFill>
                  <a:schemeClr val="dk1"/>
                </a:solidFill>
              </a:rPr>
              <a:t>if the operand is </a:t>
            </a:r>
            <a:r>
              <a:rPr b="1" lang="en" sz="1500">
                <a:solidFill>
                  <a:schemeClr val="dk1"/>
                </a:solidFill>
              </a:rPr>
              <a:t>within the range</a:t>
            </a:r>
            <a:r>
              <a:rPr lang="en" sz="1500">
                <a:solidFill>
                  <a:schemeClr val="dk1"/>
                </a:solidFill>
              </a:rPr>
              <a:t> of comparisons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110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500">
                <a:solidFill>
                  <a:schemeClr val="dk1"/>
                </a:solidFill>
              </a:rPr>
              <a:t>Displays a record if the </a:t>
            </a:r>
            <a:r>
              <a:rPr b="1" lang="en" sz="1500">
                <a:solidFill>
                  <a:schemeClr val="dk1"/>
                </a:solidFill>
              </a:rPr>
              <a:t>condition(s) is NOT TRUE</a:t>
            </a:r>
            <a:endParaRPr b="1" sz="1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column_name</a:t>
            </a:r>
            <a:r>
              <a:rPr b="1" lang="en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&lt;SomeComparison(s)&gt;;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39" name="Google Shape;139;p21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https://www.w3schools.com/sql/sql_and.asp</a:t>
            </a:r>
            <a:endParaRPr sz="8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chemeClr val="dk1"/>
                </a:solidFill>
              </a:rPr>
              <a:t> o</a:t>
            </a:r>
            <a:r>
              <a:rPr lang="en">
                <a:solidFill>
                  <a:schemeClr val="dk1"/>
                </a:solidFill>
              </a:rPr>
              <a:t>perator is used to filter records based on more than 1 condition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Return all Drama movies released after 2020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64100" y="1834353"/>
            <a:ext cx="8520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 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genre=</a:t>
            </a:r>
            <a:r>
              <a:rPr lang="en" sz="16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'Drama'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release_year&gt;</a:t>
            </a:r>
            <a:r>
              <a:rPr lang="en" sz="165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250" y="2666625"/>
            <a:ext cx="4021499" cy="4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11700" y="3222650"/>
            <a:ext cx="8520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&lt;condition_1&gt;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&lt;condition_2&gt;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 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