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581192" y="702156"/>
            <a:ext cx="11029500" cy="11886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6" name="Google Shape;56;p13"/>
          <p:cNvSpPr txBox="1"/>
          <p:nvPr>
            <p:ph idx="1" type="body"/>
          </p:nvPr>
        </p:nvSpPr>
        <p:spPr>
          <a:xfrm>
            <a:off x="581192" y="2340864"/>
            <a:ext cx="11029500" cy="36345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1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4"/>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0" name="Google Shape;60;p14"/>
          <p:cNvSpPr txBox="1"/>
          <p:nvPr>
            <p:ph idx="1" type="body"/>
          </p:nvPr>
        </p:nvSpPr>
        <p:spPr>
          <a:xfrm>
            <a:off x="581193" y="2228003"/>
            <a:ext cx="5194800" cy="36330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1" name="Google Shape;61;p14"/>
          <p:cNvSpPr txBox="1"/>
          <p:nvPr>
            <p:ph idx="2" type="body"/>
          </p:nvPr>
        </p:nvSpPr>
        <p:spPr>
          <a:xfrm>
            <a:off x="6416039" y="2228003"/>
            <a:ext cx="5194800" cy="36330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2" name="Google Shape;62;p1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4" name="Google Shape;64;p1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0"/>
              </a:spcBef>
              <a:spcAft>
                <a:spcPts val="0"/>
              </a:spcAft>
              <a:buClr>
                <a:schemeClr val="dk1"/>
              </a:buClr>
              <a:buSzPts val="1900"/>
              <a:buChar char="○"/>
              <a:defRPr>
                <a:solidFill>
                  <a:schemeClr val="dk1"/>
                </a:solidFill>
              </a:defRPr>
            </a:lvl2pPr>
            <a:lvl3pPr indent="-349250" lvl="2" marL="1371600">
              <a:spcBef>
                <a:spcPts val="0"/>
              </a:spcBef>
              <a:spcAft>
                <a:spcPts val="0"/>
              </a:spcAft>
              <a:buClr>
                <a:schemeClr val="dk1"/>
              </a:buClr>
              <a:buSzPts val="1900"/>
              <a:buChar char="■"/>
              <a:defRPr>
                <a:solidFill>
                  <a:schemeClr val="dk1"/>
                </a:solidFill>
              </a:defRPr>
            </a:lvl3pPr>
            <a:lvl4pPr indent="-349250" lvl="3" marL="1828800">
              <a:spcBef>
                <a:spcPts val="0"/>
              </a:spcBef>
              <a:spcAft>
                <a:spcPts val="0"/>
              </a:spcAft>
              <a:buClr>
                <a:schemeClr val="dk1"/>
              </a:buClr>
              <a:buSzPts val="1900"/>
              <a:buChar char="●"/>
              <a:defRPr>
                <a:solidFill>
                  <a:schemeClr val="dk1"/>
                </a:solidFill>
              </a:defRPr>
            </a:lvl4pPr>
            <a:lvl5pPr indent="-349250" lvl="4" marL="2286000">
              <a:spcBef>
                <a:spcPts val="0"/>
              </a:spcBef>
              <a:spcAft>
                <a:spcPts val="0"/>
              </a:spcAft>
              <a:buClr>
                <a:schemeClr val="dk1"/>
              </a:buClr>
              <a:buSzPts val="1900"/>
              <a:buChar char="○"/>
              <a:defRPr>
                <a:solidFill>
                  <a:schemeClr val="dk1"/>
                </a:solidFill>
              </a:defRPr>
            </a:lvl5pPr>
            <a:lvl6pPr indent="-349250" lvl="5" marL="2743200">
              <a:spcBef>
                <a:spcPts val="0"/>
              </a:spcBef>
              <a:spcAft>
                <a:spcPts val="0"/>
              </a:spcAft>
              <a:buClr>
                <a:schemeClr val="dk1"/>
              </a:buClr>
              <a:buSzPts val="1900"/>
              <a:buChar char="■"/>
              <a:defRPr>
                <a:solidFill>
                  <a:schemeClr val="dk1"/>
                </a:solidFill>
              </a:defRPr>
            </a:lvl6pPr>
            <a:lvl7pPr indent="-349250" lvl="6" marL="3200400">
              <a:spcBef>
                <a:spcPts val="0"/>
              </a:spcBef>
              <a:spcAft>
                <a:spcPts val="0"/>
              </a:spcAft>
              <a:buClr>
                <a:schemeClr val="dk1"/>
              </a:buClr>
              <a:buSzPts val="1900"/>
              <a:buChar char="●"/>
              <a:defRPr>
                <a:solidFill>
                  <a:schemeClr val="dk1"/>
                </a:solidFill>
              </a:defRPr>
            </a:lvl7pPr>
            <a:lvl8pPr indent="-349250" lvl="7" marL="3657600">
              <a:spcBef>
                <a:spcPts val="0"/>
              </a:spcBef>
              <a:spcAft>
                <a:spcPts val="0"/>
              </a:spcAft>
              <a:buClr>
                <a:schemeClr val="dk1"/>
              </a:buClr>
              <a:buSzPts val="1900"/>
              <a:buChar char="○"/>
              <a:defRPr>
                <a:solidFill>
                  <a:schemeClr val="dk1"/>
                </a:solidFill>
              </a:defRPr>
            </a:lvl8pPr>
            <a:lvl9pPr indent="-349250" lvl="8" marL="4114800">
              <a:spcBef>
                <a:spcPts val="0"/>
              </a:spcBef>
              <a:spcAft>
                <a:spcPts val="0"/>
              </a:spcAft>
              <a:buClr>
                <a:schemeClr val="dk1"/>
              </a:buClr>
              <a:buSzPts val="1900"/>
              <a:buChar char="■"/>
              <a:defRPr>
                <a:solidFill>
                  <a:schemeClr val="dk1"/>
                </a:solidFill>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0"/>
              </a:spcBef>
              <a:spcAft>
                <a:spcPts val="0"/>
              </a:spcAft>
              <a:buClr>
                <a:schemeClr val="lt2"/>
              </a:buClr>
              <a:buSzPts val="1900"/>
              <a:buChar char="○"/>
              <a:defRPr sz="1900">
                <a:solidFill>
                  <a:schemeClr val="lt2"/>
                </a:solidFill>
              </a:defRPr>
            </a:lvl2pPr>
            <a:lvl3pPr indent="-349250" lvl="2" marL="1371600">
              <a:lnSpc>
                <a:spcPct val="115000"/>
              </a:lnSpc>
              <a:spcBef>
                <a:spcPts val="0"/>
              </a:spcBef>
              <a:spcAft>
                <a:spcPts val="0"/>
              </a:spcAft>
              <a:buClr>
                <a:schemeClr val="lt2"/>
              </a:buClr>
              <a:buSzPts val="1900"/>
              <a:buChar char="■"/>
              <a:defRPr sz="1900">
                <a:solidFill>
                  <a:schemeClr val="lt2"/>
                </a:solidFill>
              </a:defRPr>
            </a:lvl3pPr>
            <a:lvl4pPr indent="-349250" lvl="3" marL="1828800">
              <a:lnSpc>
                <a:spcPct val="115000"/>
              </a:lnSpc>
              <a:spcBef>
                <a:spcPts val="0"/>
              </a:spcBef>
              <a:spcAft>
                <a:spcPts val="0"/>
              </a:spcAft>
              <a:buClr>
                <a:schemeClr val="lt2"/>
              </a:buClr>
              <a:buSzPts val="1900"/>
              <a:buChar char="●"/>
              <a:defRPr sz="1900">
                <a:solidFill>
                  <a:schemeClr val="lt2"/>
                </a:solidFill>
              </a:defRPr>
            </a:lvl4pPr>
            <a:lvl5pPr indent="-349250" lvl="4" marL="2286000">
              <a:lnSpc>
                <a:spcPct val="115000"/>
              </a:lnSpc>
              <a:spcBef>
                <a:spcPts val="0"/>
              </a:spcBef>
              <a:spcAft>
                <a:spcPts val="0"/>
              </a:spcAft>
              <a:buClr>
                <a:schemeClr val="lt2"/>
              </a:buClr>
              <a:buSzPts val="1900"/>
              <a:buChar char="○"/>
              <a:defRPr sz="1900">
                <a:solidFill>
                  <a:schemeClr val="lt2"/>
                </a:solidFill>
              </a:defRPr>
            </a:lvl5pPr>
            <a:lvl6pPr indent="-349250" lvl="5" marL="2743200">
              <a:lnSpc>
                <a:spcPct val="115000"/>
              </a:lnSpc>
              <a:spcBef>
                <a:spcPts val="0"/>
              </a:spcBef>
              <a:spcAft>
                <a:spcPts val="0"/>
              </a:spcAft>
              <a:buClr>
                <a:schemeClr val="lt2"/>
              </a:buClr>
              <a:buSzPts val="1900"/>
              <a:buChar char="■"/>
              <a:defRPr sz="1900">
                <a:solidFill>
                  <a:schemeClr val="lt2"/>
                </a:solidFill>
              </a:defRPr>
            </a:lvl6pPr>
            <a:lvl7pPr indent="-349250" lvl="6" marL="3200400">
              <a:lnSpc>
                <a:spcPct val="115000"/>
              </a:lnSpc>
              <a:spcBef>
                <a:spcPts val="0"/>
              </a:spcBef>
              <a:spcAft>
                <a:spcPts val="0"/>
              </a:spcAft>
              <a:buClr>
                <a:schemeClr val="lt2"/>
              </a:buClr>
              <a:buSzPts val="1900"/>
              <a:buChar char="●"/>
              <a:defRPr sz="1900">
                <a:solidFill>
                  <a:schemeClr val="lt2"/>
                </a:solidFill>
              </a:defRPr>
            </a:lvl7pPr>
            <a:lvl8pPr indent="-349250" lvl="7" marL="3657600">
              <a:lnSpc>
                <a:spcPct val="115000"/>
              </a:lnSpc>
              <a:spcBef>
                <a:spcPts val="0"/>
              </a:spcBef>
              <a:spcAft>
                <a:spcPts val="0"/>
              </a:spcAft>
              <a:buClr>
                <a:schemeClr val="lt2"/>
              </a:buClr>
              <a:buSzPts val="1900"/>
              <a:buChar char="○"/>
              <a:defRPr sz="1900">
                <a:solidFill>
                  <a:schemeClr val="lt2"/>
                </a:solidFill>
              </a:defRPr>
            </a:lvl8pPr>
            <a:lvl9pPr indent="-349250" lvl="8" marL="4114800">
              <a:lnSpc>
                <a:spcPct val="115000"/>
              </a:lnSpc>
              <a:spcBef>
                <a:spcPts val="0"/>
              </a:spcBef>
              <a:spcAft>
                <a:spcPts val="0"/>
              </a:spcAft>
              <a:buClr>
                <a:schemeClr val="lt2"/>
              </a:buClr>
              <a:buSzPts val="1900"/>
              <a:buChar char="■"/>
              <a:defRPr sz="1900">
                <a:solidFill>
                  <a:schemeClr val="lt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github.com/CodeCheck1107/AI_Mental_Fitness_Tracker_AICTE_IBM" TargetMode="External"/><Relationship Id="rId4" Type="http://schemas.openxmlformats.org/officeDocument/2006/relationships/hyperlink" Target="https://shorturl.at/nAL57" TargetMode="External"/><Relationship Id="rId5" Type="http://schemas.openxmlformats.org/officeDocument/2006/relationships/hyperlink" Target="https://www.irjmets.com/uploadedfiles/paper/issue_4_april_2022/20946/final/fin_irjmets1650459584.pdf" TargetMode="External"/><Relationship Id="rId6" Type="http://schemas.openxmlformats.org/officeDocument/2006/relationships/hyperlink" Target="https://escholarship.org/content/qt9gx593b0/qt9gx593b0_noSplash_d814b6b41c76cb874050695d2bf30ced.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0" name="Google Shape;70;p15"/>
          <p:cNvSpPr txBox="1"/>
          <p:nvPr>
            <p:ph type="ctrTitle"/>
          </p:nvPr>
        </p:nvSpPr>
        <p:spPr>
          <a:xfrm>
            <a:off x="415600" y="737625"/>
            <a:ext cx="10310100" cy="13443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Franklin Gothic"/>
              <a:buNone/>
            </a:pPr>
            <a:r>
              <a:rPr lang="en-US" sz="5000"/>
              <a:t>Student Details</a:t>
            </a:r>
            <a:endParaRPr sz="5000"/>
          </a:p>
        </p:txBody>
      </p:sp>
      <p:sp>
        <p:nvSpPr>
          <p:cNvPr id="71" name="Google Shape;71;p15"/>
          <p:cNvSpPr txBox="1"/>
          <p:nvPr>
            <p:ph idx="1" type="subTitle"/>
          </p:nvPr>
        </p:nvSpPr>
        <p:spPr>
          <a:xfrm>
            <a:off x="596707" y="2081920"/>
            <a:ext cx="10993500" cy="30138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110000"/>
              </a:lnSpc>
              <a:spcBef>
                <a:spcPts val="0"/>
              </a:spcBef>
              <a:spcAft>
                <a:spcPts val="0"/>
              </a:spcAft>
              <a:buSzPct val="39783"/>
              <a:buNone/>
            </a:pPr>
            <a:r>
              <a:rPr lang="en-US"/>
              <a:t>NAME: VARUN DATTU RAJAPURE</a:t>
            </a:r>
            <a:endParaRPr/>
          </a:p>
          <a:p>
            <a:pPr indent="0" lvl="0" marL="0" rtl="0" algn="l">
              <a:lnSpc>
                <a:spcPct val="110000"/>
              </a:lnSpc>
              <a:spcBef>
                <a:spcPts val="920"/>
              </a:spcBef>
              <a:spcAft>
                <a:spcPts val="0"/>
              </a:spcAft>
              <a:buSzPct val="39783"/>
              <a:buNone/>
            </a:pPr>
            <a:r>
              <a:rPr lang="en-US"/>
              <a:t>EMAIL ID: rajapurevarun@gmail.com</a:t>
            </a:r>
            <a:endParaRPr/>
          </a:p>
          <a:p>
            <a:pPr indent="0" lvl="0" marL="0" rtl="0" algn="l">
              <a:lnSpc>
                <a:spcPct val="110000"/>
              </a:lnSpc>
              <a:spcBef>
                <a:spcPts val="920"/>
              </a:spcBef>
              <a:spcAft>
                <a:spcPts val="0"/>
              </a:spcAft>
              <a:buSzPct val="39783"/>
              <a:buNone/>
            </a:pPr>
            <a:r>
              <a:rPr lang="en-US"/>
              <a:t>COLLEGE NAME: SHAH AND ANCHOR KUTCHHI ENGINEERING COLLEGE</a:t>
            </a:r>
            <a:endParaRPr/>
          </a:p>
          <a:p>
            <a:pPr indent="0" lvl="0" marL="0" rtl="0" algn="l">
              <a:lnSpc>
                <a:spcPct val="110000"/>
              </a:lnSpc>
              <a:spcBef>
                <a:spcPts val="920"/>
              </a:spcBef>
              <a:spcAft>
                <a:spcPts val="0"/>
              </a:spcAft>
              <a:buSzPct val="39783"/>
              <a:buNone/>
            </a:pPr>
            <a:r>
              <a:rPr lang="en-US"/>
              <a:t>COLLEGE STATE: MAHARASHTRA</a:t>
            </a:r>
            <a:endParaRPr/>
          </a:p>
          <a:p>
            <a:pPr indent="0" lvl="0" marL="0" rtl="0" algn="l">
              <a:lnSpc>
                <a:spcPct val="110000"/>
              </a:lnSpc>
              <a:spcBef>
                <a:spcPts val="920"/>
              </a:spcBef>
              <a:spcAft>
                <a:spcPts val="0"/>
              </a:spcAft>
              <a:buSzPct val="39783"/>
              <a:buNone/>
            </a:pPr>
            <a:r>
              <a:rPr lang="en-US"/>
              <a:t>INTERNSHIP DOMAIN AND INTERNSHIP START AND END DATE: ARTIFICIAL INTELLIGENCE/12-06-2023 TO 24-07-2023</a:t>
            </a:r>
            <a:endParaRPr/>
          </a:p>
          <a:p>
            <a:pPr indent="0" lvl="0" marL="0" rtl="0" algn="l">
              <a:lnSpc>
                <a:spcPct val="110000"/>
              </a:lnSpc>
              <a:spcBef>
                <a:spcPts val="920"/>
              </a:spcBef>
              <a:spcAft>
                <a:spcPts val="0"/>
              </a:spcAft>
              <a:buSzPct val="39783"/>
              <a:buNone/>
            </a:pPr>
            <a:r>
              <a:rPr lang="en-US"/>
              <a:t>CANDID PICTURE:</a:t>
            </a:r>
            <a:endParaRPr/>
          </a:p>
          <a:p>
            <a:pPr indent="0" lvl="0" marL="0" rtl="0" algn="l">
              <a:lnSpc>
                <a:spcPct val="110000"/>
              </a:lnSpc>
              <a:spcBef>
                <a:spcPts val="920"/>
              </a:spcBef>
              <a:spcAft>
                <a:spcPts val="0"/>
              </a:spcAft>
              <a:buSzPct val="39783"/>
              <a:buNone/>
            </a:pPr>
            <a:r>
              <a:t/>
            </a:r>
            <a:endParaRPr/>
          </a:p>
        </p:txBody>
      </p:sp>
      <p:sp>
        <p:nvSpPr>
          <p:cNvPr id="72" name="Google Shape;72;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5"/>
          <p:cNvPicPr preferRelativeResize="0"/>
          <p:nvPr/>
        </p:nvPicPr>
        <p:blipFill>
          <a:blip r:embed="rId3">
            <a:alphaModFix/>
          </a:blip>
          <a:stretch>
            <a:fillRect/>
          </a:stretch>
        </p:blipFill>
        <p:spPr>
          <a:xfrm>
            <a:off x="5131850" y="4306675"/>
            <a:ext cx="1766974" cy="2355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ph idx="1" type="body"/>
          </p:nvPr>
        </p:nvPicPr>
        <p:blipFill rotWithShape="1">
          <a:blip r:embed="rId3">
            <a:alphaModFix/>
          </a:blip>
          <a:srcRect b="0" l="0" r="0" t="0"/>
          <a:stretch/>
        </p:blipFill>
        <p:spPr>
          <a:xfrm>
            <a:off x="233720" y="641620"/>
            <a:ext cx="3406500" cy="3429300"/>
          </a:xfrm>
          <a:prstGeom prst="rect">
            <a:avLst/>
          </a:prstGeom>
          <a:noFill/>
          <a:ln>
            <a:noFill/>
          </a:ln>
        </p:spPr>
      </p:pic>
      <p:pic>
        <p:nvPicPr>
          <p:cNvPr id="130" name="Google Shape;130;p24"/>
          <p:cNvPicPr preferRelativeResize="0"/>
          <p:nvPr/>
        </p:nvPicPr>
        <p:blipFill rotWithShape="1">
          <a:blip r:embed="rId4">
            <a:alphaModFix/>
          </a:blip>
          <a:srcRect b="7218" l="0" r="0" t="0"/>
          <a:stretch/>
        </p:blipFill>
        <p:spPr>
          <a:xfrm>
            <a:off x="3936211" y="641625"/>
            <a:ext cx="3414489" cy="3429300"/>
          </a:xfrm>
          <a:prstGeom prst="rect">
            <a:avLst/>
          </a:prstGeom>
          <a:noFill/>
          <a:ln>
            <a:noFill/>
          </a:ln>
        </p:spPr>
      </p:pic>
      <p:pic>
        <p:nvPicPr>
          <p:cNvPr id="131" name="Google Shape;131;p24"/>
          <p:cNvPicPr preferRelativeResize="0"/>
          <p:nvPr/>
        </p:nvPicPr>
        <p:blipFill rotWithShape="1">
          <a:blip r:embed="rId5">
            <a:alphaModFix/>
          </a:blip>
          <a:srcRect b="0" l="0" r="0" t="0"/>
          <a:stretch/>
        </p:blipFill>
        <p:spPr>
          <a:xfrm>
            <a:off x="7646675" y="641625"/>
            <a:ext cx="3495938" cy="3429300"/>
          </a:xfrm>
          <a:prstGeom prst="rect">
            <a:avLst/>
          </a:prstGeom>
          <a:noFill/>
          <a:ln>
            <a:noFill/>
          </a:ln>
        </p:spPr>
      </p:pic>
      <p:pic>
        <p:nvPicPr>
          <p:cNvPr id="132" name="Google Shape;132;p24"/>
          <p:cNvPicPr preferRelativeResize="0"/>
          <p:nvPr/>
        </p:nvPicPr>
        <p:blipFill rotWithShape="1">
          <a:blip r:embed="rId6">
            <a:alphaModFix/>
          </a:blip>
          <a:srcRect b="0" l="0" r="0" t="0"/>
          <a:stretch/>
        </p:blipFill>
        <p:spPr>
          <a:xfrm>
            <a:off x="3726793" y="4304142"/>
            <a:ext cx="3919941" cy="25399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RESULTS</a:t>
            </a:r>
            <a:endParaRPr/>
          </a:p>
        </p:txBody>
      </p:sp>
      <p:sp>
        <p:nvSpPr>
          <p:cNvPr id="138" name="Google Shape;138;p25"/>
          <p:cNvSpPr txBox="1"/>
          <p:nvPr>
            <p:ph idx="1" type="body"/>
          </p:nvPr>
        </p:nvSpPr>
        <p:spPr>
          <a:xfrm>
            <a:off x="581191" y="1669485"/>
            <a:ext cx="8910300" cy="36942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Regression Models in Order of Precision:</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1. Random Forest Regression:</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 Mean Squared Error (MSE): 0.07314058399405059</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 R-squared Score: 0.9856816717388965</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2. Decision Tree Regression:</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Mean Squared Error (MSE): 0.20517656672352177 </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R-squared Score: 0.9598337164757591</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3. Polynomial Regression:</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Mean Squared Error (MSE): 1.1568022548912569</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R-squared Score: 0.7735392101864396 </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The most precise model is: Random Forest Regression </a:t>
            </a:r>
            <a:endParaRPr/>
          </a:p>
          <a:p>
            <a:pPr indent="0" lvl="0" marL="0" marR="0" rtl="0" algn="l">
              <a:lnSpc>
                <a:spcPct val="100000"/>
              </a:lnSpc>
              <a:spcBef>
                <a:spcPts val="0"/>
              </a:spcBef>
              <a:spcAft>
                <a:spcPts val="0"/>
              </a:spcAft>
              <a:buClr>
                <a:srgbClr val="000000"/>
              </a:buClr>
              <a:buSzPts val="2000"/>
              <a:buFont typeface="Libre Franklin"/>
              <a:buNone/>
            </a:pPr>
            <a:r>
              <a:rPr b="0" i="0" lang="en-US" sz="2000" u="none" cap="none" strike="noStrike">
                <a:solidFill>
                  <a:srgbClr val="000000"/>
                </a:solidFill>
              </a:rPr>
              <a:t>The least precise model is: Polynomial Regression</a:t>
            </a:r>
            <a:r>
              <a:rPr b="0" i="0" lang="en-US" sz="1600" u="none" cap="none" strike="noStrike">
                <a:solidFill>
                  <a:schemeClr val="dk1"/>
                </a:solidFill>
              </a:rPr>
              <a:t> </a:t>
            </a:r>
            <a:endParaRPr b="0" i="0" sz="4400" u="none" cap="none" strike="noStrike">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581191" y="493812"/>
            <a:ext cx="11029500" cy="1188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LINKS</a:t>
            </a:r>
            <a:endParaRPr/>
          </a:p>
        </p:txBody>
      </p:sp>
      <p:sp>
        <p:nvSpPr>
          <p:cNvPr id="144" name="Google Shape;144;p26"/>
          <p:cNvSpPr txBox="1"/>
          <p:nvPr>
            <p:ph idx="1" type="body"/>
          </p:nvPr>
        </p:nvSpPr>
        <p:spPr>
          <a:xfrm>
            <a:off x="163200" y="493800"/>
            <a:ext cx="12028800" cy="5158500"/>
          </a:xfrm>
          <a:prstGeom prst="rect">
            <a:avLst/>
          </a:prstGeom>
          <a:noFill/>
          <a:ln>
            <a:noFill/>
          </a:ln>
        </p:spPr>
        <p:txBody>
          <a:bodyPr anchorCtr="0" anchor="ctr" bIns="45700" lIns="91425" spcFirstLastPara="1" rIns="91425" wrap="square" tIns="45700">
            <a:normAutofit/>
          </a:bodyPr>
          <a:lstStyle/>
          <a:p>
            <a:pPr indent="-286950" lvl="0" marL="306000" rtl="0" algn="l">
              <a:lnSpc>
                <a:spcPct val="110000"/>
              </a:lnSpc>
              <a:spcBef>
                <a:spcPts val="0"/>
              </a:spcBef>
              <a:spcAft>
                <a:spcPts val="0"/>
              </a:spcAft>
              <a:buSzPts val="1264"/>
              <a:buChar char="●"/>
            </a:pPr>
            <a:r>
              <a:rPr lang="en-US" sz="2100"/>
              <a:t>GitHub Repo: </a:t>
            </a:r>
            <a:r>
              <a:rPr lang="en-US" sz="2100" u="sng">
                <a:solidFill>
                  <a:schemeClr val="hlink"/>
                </a:solidFill>
                <a:hlinkClick r:id="rId3"/>
              </a:rPr>
              <a:t>https://github.com/CodeCheck1107/AI_Mental_Fitness_Tracker_AICTE_IBM</a:t>
            </a:r>
            <a:endParaRPr sz="2100"/>
          </a:p>
          <a:p>
            <a:pPr indent="-292792" lvl="0" marL="306000" rtl="0" algn="l">
              <a:lnSpc>
                <a:spcPct val="110000"/>
              </a:lnSpc>
              <a:spcBef>
                <a:spcPts val="0"/>
              </a:spcBef>
              <a:spcAft>
                <a:spcPts val="0"/>
              </a:spcAft>
              <a:buSzPts val="1356"/>
              <a:buChar char="●"/>
            </a:pPr>
            <a:r>
              <a:rPr lang="en-US" sz="2100"/>
              <a:t>Research Papers: </a:t>
            </a:r>
            <a:endParaRPr sz="2100"/>
          </a:p>
          <a:p>
            <a:pPr indent="-334194" lvl="1" marL="630000" rtl="0" algn="l">
              <a:lnSpc>
                <a:spcPct val="110000"/>
              </a:lnSpc>
              <a:spcBef>
                <a:spcPts val="0"/>
              </a:spcBef>
              <a:spcAft>
                <a:spcPts val="0"/>
              </a:spcAft>
              <a:buSzPts val="2100"/>
              <a:buChar char="○"/>
            </a:pPr>
            <a:r>
              <a:rPr lang="en-US" sz="2100" u="sng">
                <a:solidFill>
                  <a:schemeClr val="hlink"/>
                </a:solidFill>
                <a:hlinkClick r:id="rId4"/>
              </a:rPr>
              <a:t>https://shorturl.at/nAL57</a:t>
            </a:r>
            <a:endParaRPr sz="2100"/>
          </a:p>
          <a:p>
            <a:pPr indent="-334194" lvl="1" marL="630000" rtl="0" algn="l">
              <a:lnSpc>
                <a:spcPct val="110000"/>
              </a:lnSpc>
              <a:spcBef>
                <a:spcPts val="0"/>
              </a:spcBef>
              <a:spcAft>
                <a:spcPts val="0"/>
              </a:spcAft>
              <a:buSzPts val="2100"/>
              <a:buChar char="○"/>
            </a:pPr>
            <a:r>
              <a:rPr lang="en-US" sz="2100" u="sng">
                <a:solidFill>
                  <a:schemeClr val="hlink"/>
                </a:solidFill>
                <a:hlinkClick r:id="rId5"/>
              </a:rPr>
              <a:t>https://www.irjmets.com/uploadedfiles/paper/issue_4_april_2022/20946/final/fin_irjmets1650459584.pdf</a:t>
            </a:r>
            <a:endParaRPr sz="2100"/>
          </a:p>
          <a:p>
            <a:pPr indent="-334194" lvl="1" marL="630000" rtl="0" algn="l">
              <a:lnSpc>
                <a:spcPct val="110000"/>
              </a:lnSpc>
              <a:spcBef>
                <a:spcPts val="0"/>
              </a:spcBef>
              <a:spcAft>
                <a:spcPts val="0"/>
              </a:spcAft>
              <a:buSzPts val="2100"/>
              <a:buChar char="○"/>
            </a:pPr>
            <a:r>
              <a:rPr lang="en-US" sz="2100" u="sng">
                <a:solidFill>
                  <a:schemeClr val="hlink"/>
                </a:solidFill>
                <a:hlinkClick r:id="rId6"/>
              </a:rPr>
              <a:t>https://escholarship.org/content/qt9gx593b0/qt9gx593b0_noSplash_d814b6b41c76cb874050695d2bf30ced.pdf</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581192" y="242906"/>
            <a:ext cx="11029500" cy="1188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MENTAL FITNESS TRACKER</a:t>
            </a:r>
            <a:endParaRPr/>
          </a:p>
        </p:txBody>
      </p:sp>
      <p:sp>
        <p:nvSpPr>
          <p:cNvPr id="81" name="Google Shape;81;p16"/>
          <p:cNvSpPr txBox="1"/>
          <p:nvPr>
            <p:ph idx="1" type="body"/>
          </p:nvPr>
        </p:nvSpPr>
        <p:spPr>
          <a:xfrm>
            <a:off x="505625" y="1586400"/>
            <a:ext cx="6393300" cy="49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212"/>
              <a:buNone/>
            </a:pPr>
            <a:r>
              <a:rPr lang="en-US" sz="1760"/>
              <a:t>      WHAT IS MENTAL FITNESS?</a:t>
            </a:r>
            <a:endParaRPr sz="1760"/>
          </a:p>
          <a:p>
            <a:pPr indent="-277304" lvl="0" marL="306000" rtl="0" algn="l">
              <a:lnSpc>
                <a:spcPct val="90000"/>
              </a:lnSpc>
              <a:spcBef>
                <a:spcPts val="940"/>
              </a:spcBef>
              <a:spcAft>
                <a:spcPts val="0"/>
              </a:spcAft>
              <a:buSzPts val="1112"/>
              <a:buChar char="●"/>
            </a:pPr>
            <a:r>
              <a:rPr lang="en-US" sz="1760"/>
              <a:t>Mental fitness refers to the overall state of psychological well-being and the ability to cope with the various challenges and demands of life. </a:t>
            </a:r>
            <a:endParaRPr sz="1760"/>
          </a:p>
          <a:p>
            <a:pPr indent="-277304" lvl="0" marL="306000" rtl="0" algn="l">
              <a:lnSpc>
                <a:spcPct val="90000"/>
              </a:lnSpc>
              <a:spcBef>
                <a:spcPts val="940"/>
              </a:spcBef>
              <a:spcAft>
                <a:spcPts val="0"/>
              </a:spcAft>
              <a:buSzPts val="1112"/>
              <a:buChar char="●"/>
            </a:pPr>
            <a:r>
              <a:rPr lang="en-US" sz="1760"/>
              <a:t>It encompasses a range of mental and emotional attributes that contribute to a person's resilience, adaptability, and positive functioning in daily activities.</a:t>
            </a:r>
            <a:endParaRPr sz="1760"/>
          </a:p>
          <a:p>
            <a:pPr indent="-277304" lvl="0" marL="306000" rtl="0" algn="l">
              <a:lnSpc>
                <a:spcPct val="90000"/>
              </a:lnSpc>
              <a:spcBef>
                <a:spcPts val="940"/>
              </a:spcBef>
              <a:spcAft>
                <a:spcPts val="0"/>
              </a:spcAft>
              <a:buSzPts val="1112"/>
              <a:buChar char="●"/>
            </a:pPr>
            <a:r>
              <a:rPr lang="en-US" sz="1760"/>
              <a:t>Mental fitness is important because it affects every aspect of our lives, from our relationships to our work performance. </a:t>
            </a:r>
            <a:endParaRPr sz="1760"/>
          </a:p>
          <a:p>
            <a:pPr indent="-277304" lvl="0" marL="306000" rtl="0" algn="l">
              <a:lnSpc>
                <a:spcPct val="90000"/>
              </a:lnSpc>
              <a:spcBef>
                <a:spcPts val="940"/>
              </a:spcBef>
              <a:spcAft>
                <a:spcPts val="0"/>
              </a:spcAft>
              <a:buSzPts val="1112"/>
              <a:buChar char="●"/>
            </a:pPr>
            <a:r>
              <a:rPr lang="en-US" sz="1760"/>
              <a:t>Poor mental fitness can lead to a range of negative outcomes such as depression, anxiety, and burnout. </a:t>
            </a:r>
            <a:endParaRPr sz="1760"/>
          </a:p>
          <a:p>
            <a:pPr indent="-277304" lvl="0" marL="306000" rtl="0" algn="l">
              <a:lnSpc>
                <a:spcPct val="90000"/>
              </a:lnSpc>
              <a:spcBef>
                <a:spcPts val="940"/>
              </a:spcBef>
              <a:spcAft>
                <a:spcPts val="0"/>
              </a:spcAft>
              <a:buSzPts val="1112"/>
              <a:buChar char="●"/>
            </a:pPr>
            <a:r>
              <a:rPr lang="en-US" sz="1760"/>
              <a:t>In fact, according to the World Health Organization, depression is now the leading cause of disability worldwide.</a:t>
            </a:r>
            <a:endParaRPr sz="1760"/>
          </a:p>
        </p:txBody>
      </p:sp>
      <p:pic>
        <p:nvPicPr>
          <p:cNvPr id="82" name="Google Shape;82;p16"/>
          <p:cNvPicPr preferRelativeResize="0"/>
          <p:nvPr/>
        </p:nvPicPr>
        <p:blipFill>
          <a:blip r:embed="rId3">
            <a:alphaModFix/>
          </a:blip>
          <a:stretch>
            <a:fillRect/>
          </a:stretch>
        </p:blipFill>
        <p:spPr>
          <a:xfrm>
            <a:off x="7571825" y="2031896"/>
            <a:ext cx="4198925" cy="279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581192" y="457206"/>
            <a:ext cx="11029500" cy="1188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AGENDA</a:t>
            </a:r>
            <a:endParaRPr/>
          </a:p>
        </p:txBody>
      </p:sp>
      <p:sp>
        <p:nvSpPr>
          <p:cNvPr id="88" name="Google Shape;88;p17"/>
          <p:cNvSpPr txBox="1"/>
          <p:nvPr>
            <p:ph idx="1" type="body"/>
          </p:nvPr>
        </p:nvSpPr>
        <p:spPr>
          <a:xfrm>
            <a:off x="197150" y="1645925"/>
            <a:ext cx="11232900" cy="4283400"/>
          </a:xfrm>
          <a:prstGeom prst="rect">
            <a:avLst/>
          </a:prstGeom>
          <a:noFill/>
          <a:ln>
            <a:noFill/>
          </a:ln>
        </p:spPr>
        <p:txBody>
          <a:bodyPr anchorCtr="0" anchor="ctr" bIns="45700" lIns="91425" spcFirstLastPara="1" rIns="91425" wrap="square" tIns="45700">
            <a:normAutofit fontScale="55000" lnSpcReduction="10000"/>
          </a:bodyPr>
          <a:lstStyle/>
          <a:p>
            <a:pPr indent="-283683" lvl="0" marL="306000" rtl="0" algn="l">
              <a:lnSpc>
                <a:spcPct val="110000"/>
              </a:lnSpc>
              <a:spcBef>
                <a:spcPts val="0"/>
              </a:spcBef>
              <a:spcAft>
                <a:spcPts val="0"/>
              </a:spcAft>
              <a:buSzPct val="65166"/>
              <a:buChar char="●"/>
            </a:pPr>
            <a:r>
              <a:rPr lang="en-US"/>
              <a:t>Personal well-being: </a:t>
            </a:r>
            <a:r>
              <a:rPr lang="en-US"/>
              <a:t>The major goal of developing a mental fitness tracker model could be to assist individuals in monitoring and improving their mental well-being. Individuals can acquire insights into their mental health and make informed decisions about their self-care routines by measuring numerous indicators such as mood, stress levels, sleep habits, and cognitive performance.</a:t>
            </a:r>
            <a:endParaRPr/>
          </a:p>
          <a:p>
            <a:pPr indent="0" lvl="0" marL="306000" rtl="0" algn="l">
              <a:lnSpc>
                <a:spcPct val="110000"/>
              </a:lnSpc>
              <a:spcBef>
                <a:spcPts val="0"/>
              </a:spcBef>
              <a:spcAft>
                <a:spcPts val="0"/>
              </a:spcAft>
              <a:buNone/>
            </a:pPr>
            <a:r>
              <a:t/>
            </a:r>
            <a:endParaRPr/>
          </a:p>
          <a:p>
            <a:pPr indent="-283683" lvl="0" marL="306000" rtl="0" algn="l">
              <a:lnSpc>
                <a:spcPct val="110000"/>
              </a:lnSpc>
              <a:spcBef>
                <a:spcPts val="863"/>
              </a:spcBef>
              <a:spcAft>
                <a:spcPts val="0"/>
              </a:spcAft>
              <a:buSzPct val="65166"/>
              <a:buChar char="●"/>
            </a:pPr>
            <a:r>
              <a:rPr lang="en-US"/>
              <a:t>Mental health support: </a:t>
            </a:r>
            <a:r>
              <a:rPr lang="en-US"/>
              <a:t>A mental fitness tracker model can provide valuable data to mental health specialists, allowing them to more effectively analyse their patients' progress, spot patterns, and personalise treatment strategies. It can be used as an additional tool to assist therapists in remotely monitoring their clients and offering more personalised treatment and assistance.</a:t>
            </a:r>
            <a:endParaRPr/>
          </a:p>
          <a:p>
            <a:pPr indent="-283683" lvl="0" marL="306000" rtl="0" algn="l">
              <a:lnSpc>
                <a:spcPct val="110000"/>
              </a:lnSpc>
              <a:spcBef>
                <a:spcPts val="863"/>
              </a:spcBef>
              <a:spcAft>
                <a:spcPts val="0"/>
              </a:spcAft>
              <a:buSzPct val="65166"/>
              <a:buChar char="●"/>
            </a:pPr>
            <a:r>
              <a:rPr lang="en-US"/>
              <a:t>Research and data analysis: </a:t>
            </a:r>
            <a:r>
              <a:rPr lang="en-US"/>
              <a:t>Collecting aggregated data from a large number of users can be extremely useful for academics examining larger-scale mental health trends and patterns. Data analysis can aid in the identification of common triggers, risk factors, and successful interventions for mental health issues. This research has the potential to contribute to advances in the field of mental health as well as the creation of new treatments and interventions.</a:t>
            </a:r>
            <a:endParaRPr/>
          </a:p>
          <a:p>
            <a:pPr indent="-283683" lvl="0" marL="306000" rtl="0" algn="l">
              <a:lnSpc>
                <a:spcPct val="110000"/>
              </a:lnSpc>
              <a:spcBef>
                <a:spcPts val="863"/>
              </a:spcBef>
              <a:spcAft>
                <a:spcPts val="0"/>
              </a:spcAft>
              <a:buSzPct val="65166"/>
              <a:buChar char="●"/>
            </a:pPr>
            <a:r>
              <a:rPr lang="en-US"/>
              <a:t>Corporate wellness programs: As part of their employee wellness programmes, some organisations may construct mental fitness trackers. The goal could be to improve mental health in the workplace, reduce stress, and boost productivity. These trackers can provide organisations with information into their employees' stress levels, work-life balance, and overall mental health, allowing them to create tailored treatments and support systems.</a:t>
            </a:r>
            <a:endParaRPr/>
          </a:p>
          <a:p>
            <a:pPr indent="-283683" lvl="0" marL="306000" rtl="0" algn="l">
              <a:lnSpc>
                <a:spcPct val="110000"/>
              </a:lnSpc>
              <a:spcBef>
                <a:spcPts val="863"/>
              </a:spcBef>
              <a:spcAft>
                <a:spcPts val="0"/>
              </a:spcAft>
              <a:buSzPct val="65166"/>
              <a:buChar char="●"/>
            </a:pPr>
            <a:r>
              <a:rPr lang="en-US"/>
              <a:t>Commercial interests:To generate revenue, companies in the digital health business may build mental fitness trackers as a product or service. To commercialise the app, they may offer premium features or subscription plans that provide users with greater functions, personalised insights, and access to mental health professionals.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581193" y="464308"/>
            <a:ext cx="11029500" cy="98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PROJECT OVERVIEW</a:t>
            </a:r>
            <a:endParaRPr/>
          </a:p>
        </p:txBody>
      </p:sp>
      <p:sp>
        <p:nvSpPr>
          <p:cNvPr id="94" name="Google Shape;94;p18"/>
          <p:cNvSpPr txBox="1"/>
          <p:nvPr>
            <p:ph idx="1" type="body"/>
          </p:nvPr>
        </p:nvSpPr>
        <p:spPr>
          <a:xfrm>
            <a:off x="504001" y="1871566"/>
            <a:ext cx="9537300" cy="4402800"/>
          </a:xfrm>
          <a:prstGeom prst="rect">
            <a:avLst/>
          </a:prstGeom>
          <a:noFill/>
          <a:ln>
            <a:noFill/>
          </a:ln>
        </p:spPr>
        <p:txBody>
          <a:bodyPr anchorCtr="0" anchor="ctr" bIns="198375" lIns="0" spcFirstLastPara="1" rIns="0" wrap="square" tIns="198375">
            <a:spAutoFit/>
          </a:bodyPr>
          <a:lstStyle/>
          <a:p>
            <a:pPr indent="-306000" lvl="0" marL="306000" rtl="0" algn="l">
              <a:lnSpc>
                <a:spcPct val="100000"/>
              </a:lnSpc>
              <a:spcBef>
                <a:spcPts val="0"/>
              </a:spcBef>
              <a:spcAft>
                <a:spcPts val="0"/>
              </a:spcAft>
              <a:buSzPts val="2000"/>
              <a:buChar char="●"/>
            </a:pPr>
            <a:r>
              <a:rPr lang="en-US" sz="2000">
                <a:highlight>
                  <a:schemeClr val="lt1"/>
                </a:highlight>
              </a:rPr>
              <a:t>The mental fitness tracker model is intended to monitor and support individuals' mental well-being by tracking numerous mental health-related aspects. The project's goal is to provide individuals with insights, personalised advice, and tools to help them improve their mental health and maintain a healthy lifestyle.</a:t>
            </a:r>
            <a:endParaRPr sz="2000">
              <a:highlight>
                <a:schemeClr val="lt1"/>
              </a:highlight>
            </a:endParaRPr>
          </a:p>
          <a:p>
            <a:pPr indent="0" lvl="0" marL="306000" rtl="0" algn="l">
              <a:lnSpc>
                <a:spcPct val="100000"/>
              </a:lnSpc>
              <a:spcBef>
                <a:spcPts val="0"/>
              </a:spcBef>
              <a:spcAft>
                <a:spcPts val="0"/>
              </a:spcAft>
              <a:buNone/>
            </a:pPr>
            <a:r>
              <a:t/>
            </a:r>
            <a:endParaRPr sz="2000">
              <a:highlight>
                <a:schemeClr val="lt1"/>
              </a:highlight>
            </a:endParaRPr>
          </a:p>
          <a:p>
            <a:pPr indent="-306000" lvl="0" marL="306000" rtl="0" algn="l">
              <a:lnSpc>
                <a:spcPct val="100000"/>
              </a:lnSpc>
              <a:spcBef>
                <a:spcPts val="0"/>
              </a:spcBef>
              <a:spcAft>
                <a:spcPts val="0"/>
              </a:spcAft>
              <a:buSzPts val="2000"/>
              <a:buChar char="●"/>
            </a:pPr>
            <a:r>
              <a:rPr lang="en-US" sz="2000">
                <a:highlight>
                  <a:schemeClr val="lt1"/>
                </a:highlight>
              </a:rPr>
              <a:t>Overall, the mental fitness tracker approach seeks to empower individuals by assisting them in understanding and controlling their mental health. It provides a comprehensive tool for individuals to take an active role in their mental health and make educated decisions towards obtaining and maintaining a balanced and healthy lifestyle by combining data tracking, analysis, and personalised recommendations.</a:t>
            </a:r>
            <a:endParaRPr sz="2000">
              <a:highlight>
                <a:schemeClr val="lt1"/>
              </a:highlight>
            </a:endParaRPr>
          </a:p>
          <a:p>
            <a:pPr indent="0" lvl="0" marL="0" rtl="0" algn="l">
              <a:lnSpc>
                <a:spcPct val="100000"/>
              </a:lnSpc>
              <a:spcBef>
                <a:spcPts val="0"/>
              </a:spcBef>
              <a:spcAft>
                <a:spcPts val="0"/>
              </a:spcAft>
              <a:buClr>
                <a:schemeClr val="dk1"/>
              </a:buClr>
              <a:buSzPts val="2000"/>
              <a:buNone/>
            </a:pPr>
            <a:br>
              <a:rPr i="0" lang="en-US" sz="2000" u="none" cap="none" strike="noStrike">
                <a:highlight>
                  <a:schemeClr val="lt1"/>
                </a:highlight>
              </a:rPr>
            </a:br>
            <a:endParaRPr i="0" sz="2000" u="none" cap="none" strike="noStrike">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581192" y="263306"/>
            <a:ext cx="11029500" cy="1188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sz="2800"/>
              <a:t>WHO ARE THE END USERS OF THIS PROJECT?</a:t>
            </a:r>
            <a:endParaRPr/>
          </a:p>
        </p:txBody>
      </p:sp>
      <p:sp>
        <p:nvSpPr>
          <p:cNvPr id="100" name="Google Shape;100;p19"/>
          <p:cNvSpPr txBox="1"/>
          <p:nvPr>
            <p:ph idx="1" type="body"/>
          </p:nvPr>
        </p:nvSpPr>
        <p:spPr>
          <a:xfrm>
            <a:off x="402700" y="1155950"/>
            <a:ext cx="11386500" cy="49674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288"/>
              <a:buNone/>
            </a:pPr>
            <a:r>
              <a:t/>
            </a:r>
            <a:endParaRPr sz="1400"/>
          </a:p>
          <a:p>
            <a:pPr indent="-306000" lvl="0" marL="306000" rtl="0" algn="l">
              <a:lnSpc>
                <a:spcPct val="110000"/>
              </a:lnSpc>
              <a:spcBef>
                <a:spcPts val="880"/>
              </a:spcBef>
              <a:spcAft>
                <a:spcPts val="0"/>
              </a:spcAft>
              <a:buSzPts val="1288"/>
              <a:buChar char="●"/>
            </a:pPr>
            <a:r>
              <a:rPr lang="en-US" sz="1400"/>
              <a:t>1. Individuals: </a:t>
            </a:r>
            <a:r>
              <a:rPr lang="en-US" sz="1400"/>
              <a:t>Individuals interested in monitoring and improving their mental health are the major end users. They can utilise the mental fitness tracker to learn about their mood, stress levels, sleep patterns, cognitive performance, and other important elements. The tracker can assist individuals in making informed self-care decisions, setting goals, and tracking their progress over time.</a:t>
            </a:r>
            <a:endParaRPr sz="1400"/>
          </a:p>
          <a:p>
            <a:pPr indent="-306000" lvl="0" marL="306000" rtl="0" algn="l">
              <a:lnSpc>
                <a:spcPct val="110000"/>
              </a:lnSpc>
              <a:spcBef>
                <a:spcPts val="880"/>
              </a:spcBef>
              <a:spcAft>
                <a:spcPts val="0"/>
              </a:spcAft>
              <a:buSzPts val="1288"/>
              <a:buChar char="●"/>
            </a:pPr>
            <a:r>
              <a:rPr lang="en-US" sz="1400"/>
              <a:t>2. Mental health professionals: </a:t>
            </a:r>
            <a:r>
              <a:rPr lang="en-US" sz="1400"/>
              <a:t>Trackers for mental fitness can be useful tools for mental health practitioners such as therapists, psychologists, and psychiatrists. The data generated by the tracker can be used by these professionals to obtain a better knowledge of their customers' mental health, measure their progress, and give more personalised therapy. The tracker can help with remote monitoring, early intervention, and treatment plan adjustments as needed.</a:t>
            </a:r>
            <a:endParaRPr sz="1400"/>
          </a:p>
          <a:p>
            <a:pPr indent="-306000" lvl="0" marL="306000" rtl="0" algn="l">
              <a:lnSpc>
                <a:spcPct val="110000"/>
              </a:lnSpc>
              <a:spcBef>
                <a:spcPts val="880"/>
              </a:spcBef>
              <a:spcAft>
                <a:spcPts val="0"/>
              </a:spcAft>
              <a:buSzPts val="1288"/>
              <a:buChar char="●"/>
            </a:pPr>
            <a:r>
              <a:rPr lang="en-US" sz="1400"/>
              <a:t>3. Researchers: </a:t>
            </a:r>
            <a:r>
              <a:rPr lang="en-US" sz="1400"/>
              <a:t>Researchers can use mental fitness monitors to collect huge amounts of data to examine mental health trends, patterns, and solutions. Researchers can use the aggregated data to uncover common mental health variables, investigate relationships, and build evidence-based practises. The insights obtained from the tracker can help progress the field of mental health research.</a:t>
            </a:r>
            <a:endParaRPr sz="1400"/>
          </a:p>
          <a:p>
            <a:pPr indent="-306000" lvl="0" marL="306000" rtl="0" algn="l">
              <a:lnSpc>
                <a:spcPct val="110000"/>
              </a:lnSpc>
              <a:spcBef>
                <a:spcPts val="880"/>
              </a:spcBef>
              <a:spcAft>
                <a:spcPts val="0"/>
              </a:spcAft>
              <a:buSzPts val="1288"/>
              <a:buChar char="●"/>
            </a:pPr>
            <a:r>
              <a:rPr lang="en-US" sz="1400"/>
              <a:t>4. Employers and organizations: </a:t>
            </a:r>
            <a:r>
              <a:rPr lang="en-US" sz="1400"/>
              <a:t>Employers and organisations may be end users of mental fitness trackers in the context of corporate wellness programmes. They can use the trackers to promote mental health in their staff, measure stress levels, and conduct focused solutions. The trackers can help organisations build supportive work environments by providing information into employees' mental health.</a:t>
            </a:r>
            <a:endParaRPr sz="1400"/>
          </a:p>
          <a:p>
            <a:pPr indent="-306000" lvl="0" marL="306000" rtl="0" algn="l">
              <a:lnSpc>
                <a:spcPct val="110000"/>
              </a:lnSpc>
              <a:spcBef>
                <a:spcPts val="880"/>
              </a:spcBef>
              <a:spcAft>
                <a:spcPts val="0"/>
              </a:spcAft>
              <a:buSzPts val="1288"/>
              <a:buChar char="●"/>
            </a:pPr>
            <a:r>
              <a:rPr lang="en-US" sz="1400"/>
              <a:t>5. App developers and service providers: </a:t>
            </a:r>
            <a:r>
              <a:rPr lang="en-US" sz="1400"/>
              <a:t>End users can be app developers or service providers if the mental fitness tracker is designed as a product or service. They create and manage the tracker, taking user comments into account, adding features, and guaranteeing its usability and efficacy. They may also use the tracker to collect information for research or commercial purposes.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581191" y="412162"/>
            <a:ext cx="11029500" cy="1188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br>
              <a:rPr lang="en-US" sz="2800"/>
            </a:br>
            <a:r>
              <a:rPr lang="en-US" sz="2800"/>
              <a:t>YOUR SOLUTION AND ITS VALUE PROPOSITION</a:t>
            </a:r>
            <a:endParaRPr/>
          </a:p>
        </p:txBody>
      </p:sp>
      <p:sp>
        <p:nvSpPr>
          <p:cNvPr id="106" name="Google Shape;106;p20"/>
          <p:cNvSpPr txBox="1"/>
          <p:nvPr>
            <p:ph idx="1" type="body"/>
          </p:nvPr>
        </p:nvSpPr>
        <p:spPr>
          <a:xfrm>
            <a:off x="581202" y="1822138"/>
            <a:ext cx="5388900" cy="4527300"/>
          </a:xfrm>
          <a:prstGeom prst="rect">
            <a:avLst/>
          </a:prstGeom>
          <a:noFill/>
          <a:ln>
            <a:noFill/>
          </a:ln>
        </p:spPr>
        <p:txBody>
          <a:bodyPr anchorCtr="0" anchor="ctr" bIns="45700" lIns="91425" spcFirstLastPara="1" rIns="91425" wrap="square" tIns="45700">
            <a:normAutofit/>
          </a:bodyPr>
          <a:lstStyle/>
          <a:p>
            <a:pPr indent="-301936" lvl="0" marL="306000" rtl="0" algn="l">
              <a:lnSpc>
                <a:spcPct val="110000"/>
              </a:lnSpc>
              <a:spcBef>
                <a:spcPts val="0"/>
              </a:spcBef>
              <a:spcAft>
                <a:spcPts val="0"/>
              </a:spcAft>
              <a:buSzPts val="1500"/>
              <a:buChar char="●"/>
            </a:pPr>
            <a:r>
              <a:rPr lang="en-US" sz="1500"/>
              <a:t>The mental fitness tracker project is built on a concept that assists people in tracking and improving their mental fitness. The paradigm is divided into four parts: self-awareness, mindfulness, resilience, and growth mentality.</a:t>
            </a:r>
            <a:endParaRPr sz="1500"/>
          </a:p>
          <a:p>
            <a:pPr indent="-301936" lvl="0" marL="306000" rtl="0" algn="l">
              <a:lnSpc>
                <a:spcPct val="110000"/>
              </a:lnSpc>
              <a:spcBef>
                <a:spcPts val="940"/>
              </a:spcBef>
              <a:spcAft>
                <a:spcPts val="0"/>
              </a:spcAft>
              <a:buSzPts val="1500"/>
              <a:buChar char="●"/>
            </a:pPr>
            <a:r>
              <a:rPr lang="en-US" sz="1500"/>
              <a:t>Understanding one's own thoughts, emotions, and behaviours is part of self-awareness. Being present in the moment and focusing on one's thoughts and feelings without judgement is what mindfulness entails. Resilience is the ability to recover from losses and hardships. A growth mindset is the belief that one can develop and progress through hard work and study.</a:t>
            </a:r>
            <a:endParaRPr sz="1500"/>
          </a:p>
        </p:txBody>
      </p:sp>
      <p:pic>
        <p:nvPicPr>
          <p:cNvPr id="107" name="Google Shape;107;p20"/>
          <p:cNvPicPr preferRelativeResize="0"/>
          <p:nvPr/>
        </p:nvPicPr>
        <p:blipFill>
          <a:blip r:embed="rId3">
            <a:alphaModFix/>
          </a:blip>
          <a:stretch>
            <a:fillRect/>
          </a:stretch>
        </p:blipFill>
        <p:spPr>
          <a:xfrm>
            <a:off x="6903800" y="2569625"/>
            <a:ext cx="4556800" cy="303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body"/>
          </p:nvPr>
        </p:nvSpPr>
        <p:spPr>
          <a:xfrm>
            <a:off x="292609" y="713232"/>
            <a:ext cx="7507224" cy="5705856"/>
          </a:xfrm>
          <a:prstGeom prst="rect">
            <a:avLst/>
          </a:prstGeom>
          <a:noFill/>
          <a:ln>
            <a:noFill/>
          </a:ln>
        </p:spPr>
        <p:txBody>
          <a:bodyPr anchorCtr="0" anchor="ctr" bIns="45700" lIns="91425" spcFirstLastPara="1" rIns="91425" wrap="square" tIns="45700">
            <a:normAutofit fontScale="70000" lnSpcReduction="10000"/>
          </a:bodyPr>
          <a:lstStyle/>
          <a:p>
            <a:pPr indent="-276205" lvl="0" marL="306000" rtl="0" algn="l">
              <a:lnSpc>
                <a:spcPct val="110000"/>
              </a:lnSpc>
              <a:spcBef>
                <a:spcPts val="0"/>
              </a:spcBef>
              <a:spcAft>
                <a:spcPts val="0"/>
              </a:spcAft>
              <a:buSzPct val="65166"/>
              <a:buChar char="●"/>
            </a:pPr>
            <a:r>
              <a:rPr lang="en-US"/>
              <a:t>The mental fitness tracker project model has many advantages for enhancing psychological wellness. First of all, it enables people to keep track of their daily activities and track their advancement towards their objectives. Self-awareness and motivation, which are essential elements of good mental health, are increased as a result. Second, the model offers tailored recommendations based on a person's data that might assist them in making wise lifestyle selections. For example, if someone isn't getting enough sleep, the model may advise them to try to get more sleep each night. Finally, healthcare providers can use the model to deliver individualised interventions for patients suffering from mental health disorders such as depression or anxiety.</a:t>
            </a:r>
            <a:endParaRPr/>
          </a:p>
          <a:p>
            <a:pPr indent="-270363" lvl="0" marL="306000" rtl="0" algn="l">
              <a:spcBef>
                <a:spcPts val="940"/>
              </a:spcBef>
              <a:spcAft>
                <a:spcPts val="0"/>
              </a:spcAft>
              <a:buSzPct val="65166"/>
              <a:buChar char="●"/>
            </a:pPr>
            <a:r>
              <a:rPr lang="en-US"/>
              <a:t>Case studies have shown that using a mental fitness tracker can lead to significant improvements in mental wellbeing. For example, one study found that individuals who used a mental fitness tracker reported lower levels of stress and anxiety after just four weeks. Another study found that using a mental fitness tracker helped individuals to identify triggers for their negative emotions and develop coping strategies to manage them. Overall, the mental fitness tracker project model has the potential to revolutionize the way we approach mental health and wellbeing.</a:t>
            </a:r>
            <a:endParaRPr/>
          </a:p>
          <a:p>
            <a:pPr indent="-206686" lvl="0" marL="306000" rtl="0" algn="l">
              <a:lnSpc>
                <a:spcPct val="110000"/>
              </a:lnSpc>
              <a:spcBef>
                <a:spcPts val="940"/>
              </a:spcBef>
              <a:spcAft>
                <a:spcPts val="0"/>
              </a:spcAft>
              <a:buSzPct val="6516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75675"/>
              <a:buFont typeface="Franklin Gothic"/>
              <a:buNone/>
            </a:pPr>
            <a:r>
              <a:rPr lang="en-US"/>
              <a:t>HOW DID YOU CUSTOMIZE THE PROJECT AND MAKE IT YOUR OWN</a:t>
            </a:r>
            <a:endParaRPr/>
          </a:p>
        </p:txBody>
      </p:sp>
      <p:sp>
        <p:nvSpPr>
          <p:cNvPr id="118" name="Google Shape;118;p22"/>
          <p:cNvSpPr txBox="1"/>
          <p:nvPr>
            <p:ph idx="1" type="body"/>
          </p:nvPr>
        </p:nvSpPr>
        <p:spPr>
          <a:xfrm>
            <a:off x="581191" y="2074646"/>
            <a:ext cx="11029615" cy="3634486"/>
          </a:xfrm>
          <a:prstGeom prst="rect">
            <a:avLst/>
          </a:prstGeom>
          <a:noFill/>
          <a:ln>
            <a:noFill/>
          </a:ln>
        </p:spPr>
        <p:txBody>
          <a:bodyPr anchorCtr="0" anchor="ctr" bIns="45700" lIns="91425" spcFirstLastPara="1" rIns="91425" wrap="square" tIns="45700">
            <a:normAutofit fontScale="85000" lnSpcReduction="20000"/>
          </a:bodyPr>
          <a:lstStyle/>
          <a:p>
            <a:pPr indent="-291103" lvl="0" marL="306000" rtl="0" algn="l">
              <a:lnSpc>
                <a:spcPct val="110000"/>
              </a:lnSpc>
              <a:spcBef>
                <a:spcPts val="0"/>
              </a:spcBef>
              <a:spcAft>
                <a:spcPts val="0"/>
              </a:spcAft>
              <a:buSzPct val="65166"/>
              <a:buChar char="●"/>
            </a:pPr>
            <a:r>
              <a:rPr lang="en-US"/>
              <a:t>Customising the Mental Fitness Tracker Project was both difficult and enjoyable. I was able to obtain a better knowledge of the principles and processes involved in constructing a mental fitness tracker by tailoring the project to my own requirements and interests.</a:t>
            </a:r>
            <a:endParaRPr/>
          </a:p>
          <a:p>
            <a:pPr indent="-291103" lvl="0" marL="306000" rtl="0" algn="l">
              <a:lnSpc>
                <a:spcPct val="110000"/>
              </a:lnSpc>
              <a:spcBef>
                <a:spcPts val="940"/>
              </a:spcBef>
              <a:spcAft>
                <a:spcPts val="0"/>
              </a:spcAft>
              <a:buSzPct val="65166"/>
              <a:buChar char="●"/>
            </a:pPr>
            <a:r>
              <a:rPr lang="en-US"/>
              <a:t>One of the primary ways I customised the project was to provide features and metrics that were not initially available. In order to better comprehend my data and detect trends across time, I also experimented with several visualisation techniques.</a:t>
            </a:r>
            <a:endParaRPr/>
          </a:p>
          <a:p>
            <a:pPr indent="-291103" lvl="0" marL="306000" rtl="0" algn="l">
              <a:lnSpc>
                <a:spcPct val="110000"/>
              </a:lnSpc>
              <a:spcBef>
                <a:spcPts val="940"/>
              </a:spcBef>
              <a:spcAft>
                <a:spcPts val="0"/>
              </a:spcAft>
              <a:buSzPct val="65166"/>
              <a:buChar char="●"/>
            </a:pPr>
            <a:r>
              <a:rPr lang="en-US"/>
              <a:t>This exercise taught me a lot about the value of personalisation in mental health tracking. Everyone's demands and experiences are unique, thus it's critical to design a mental fitness tracker to those specific requirements. I also developed a greater respect for the ability of data visualisation in comprehending and interpreting large amounts of data.</a:t>
            </a:r>
            <a:endParaRPr/>
          </a:p>
          <a:p>
            <a:pPr indent="-206686" lvl="0" marL="306000" rtl="0" algn="l">
              <a:lnSpc>
                <a:spcPct val="110000"/>
              </a:lnSpc>
              <a:spcBef>
                <a:spcPts val="940"/>
              </a:spcBef>
              <a:spcAft>
                <a:spcPts val="0"/>
              </a:spcAft>
              <a:buSzPct val="65166"/>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581191" y="493812"/>
            <a:ext cx="11029616" cy="118872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MODELLING</a:t>
            </a:r>
            <a:endParaRPr/>
          </a:p>
        </p:txBody>
      </p:sp>
      <p:sp>
        <p:nvSpPr>
          <p:cNvPr id="124" name="Google Shape;124;p23"/>
          <p:cNvSpPr txBox="1"/>
          <p:nvPr>
            <p:ph idx="1" type="body"/>
          </p:nvPr>
        </p:nvSpPr>
        <p:spPr>
          <a:xfrm>
            <a:off x="581200" y="1829701"/>
            <a:ext cx="11029500" cy="4303800"/>
          </a:xfrm>
          <a:prstGeom prst="rect">
            <a:avLst/>
          </a:prstGeom>
          <a:noFill/>
          <a:ln>
            <a:noFill/>
          </a:ln>
        </p:spPr>
        <p:txBody>
          <a:bodyPr anchorCtr="0" anchor="ctr" bIns="45700" lIns="91425" spcFirstLastPara="1" rIns="91425" wrap="square" tIns="45700">
            <a:normAutofit fontScale="70000" lnSpcReduction="10000"/>
          </a:bodyPr>
          <a:lstStyle/>
          <a:p>
            <a:pPr indent="-283683" lvl="0" marL="306000" rtl="0" algn="l">
              <a:lnSpc>
                <a:spcPct val="110000"/>
              </a:lnSpc>
              <a:spcBef>
                <a:spcPts val="0"/>
              </a:spcBef>
              <a:spcAft>
                <a:spcPts val="0"/>
              </a:spcAft>
              <a:buSzPct val="65166"/>
              <a:buChar char="●"/>
            </a:pPr>
            <a:r>
              <a:rPr lang="en-US"/>
              <a:t>Polynomial regression: </a:t>
            </a:r>
            <a:r>
              <a:rPr lang="en-US"/>
              <a:t>Polynomial regression is a sort of regression analysis that uses an nth degree polynomial function to represent the relationship between the independent variable(s) and the dependent variable. It is an extension of simple linear regression, which presupposes that the variables have a linear relationship.</a:t>
            </a:r>
            <a:endParaRPr/>
          </a:p>
          <a:p>
            <a:pPr indent="-283683" lvl="0" marL="306000" rtl="0" algn="l">
              <a:lnSpc>
                <a:spcPct val="110000"/>
              </a:lnSpc>
              <a:spcBef>
                <a:spcPts val="914"/>
              </a:spcBef>
              <a:spcAft>
                <a:spcPts val="0"/>
              </a:spcAft>
              <a:buSzPct val="65166"/>
              <a:buChar char="●"/>
            </a:pPr>
            <a:r>
              <a:rPr lang="en-US"/>
              <a:t>Random Forest: </a:t>
            </a:r>
            <a:r>
              <a:rPr lang="en-US"/>
              <a:t>Random Forest is a well-known ensemble learning method that can be used for classification and regression applications. It is based on the decision tree concept. Random Forest aggregates the forecasts of numerous decision trees to make more accurate and robust predictions. Each decision tree is trained on a random portion of the training data, and the final prediction is obtained by majority voting (for classification) or averaging the individual tree predictions (for regression). Random Forest aids in the reduction of overfitting and the improvement of generalisation performance.</a:t>
            </a:r>
            <a:endParaRPr/>
          </a:p>
          <a:p>
            <a:pPr indent="-283683" lvl="0" marL="306000" rtl="0" algn="l">
              <a:lnSpc>
                <a:spcPct val="110000"/>
              </a:lnSpc>
              <a:spcBef>
                <a:spcPts val="914"/>
              </a:spcBef>
              <a:spcAft>
                <a:spcPts val="0"/>
              </a:spcAft>
              <a:buSzPct val="65166"/>
              <a:buChar char="●"/>
            </a:pPr>
            <a:r>
              <a:rPr lang="en-US"/>
              <a:t>Decision Tree: </a:t>
            </a:r>
            <a:r>
              <a:rPr lang="en-US"/>
              <a:t>A decision tree is a basic yet powerful predictive model that makes decisions or predictions using a tree-like structure. It is made up of nodes and branches, where each node represents a decision based on a certain characteristic or trait, and each branch represents the various outcomes or courses that might be taken as a result of that decision. The decision tree separates the data recursively based on the specified features until it reaches a leaf node that offers the final prediction or decision.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