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latin typeface="Open Sans"/>
                <a:ea typeface="Open Sans"/>
                <a:cs typeface="Open Sans"/>
                <a:sym typeface="Open Sans"/>
              </a:rPr>
              <a:t>Cook Off 3.0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Hosted by - CodeChef VIT Chapter</a:t>
            </a:r>
          </a:p>
        </p:txBody>
      </p:sp>
      <p:pic>
        <p:nvPicPr>
          <p:cNvPr descr="codechef-logo.pn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802" y="1711749"/>
            <a:ext cx="3733249" cy="263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4294967295" type="title"/>
          </p:nvPr>
        </p:nvSpPr>
        <p:spPr>
          <a:xfrm>
            <a:off x="535775" y="712150"/>
            <a:ext cx="5197199" cy="76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Cook Off 3.0</a:t>
            </a:r>
          </a:p>
        </p:txBody>
      </p:sp>
      <p:sp>
        <p:nvSpPr>
          <p:cNvPr id="84" name="Shape 84"/>
          <p:cNvSpPr txBox="1"/>
          <p:nvPr>
            <p:ph idx="4294967295" type="title"/>
          </p:nvPr>
        </p:nvSpPr>
        <p:spPr>
          <a:xfrm>
            <a:off x="535775" y="1480150"/>
            <a:ext cx="5197199" cy="306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Competitive Coding Event organised by CodeChef Student Chapter of VIT University during graVITas'17.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62495-200.pn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924" y="286995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vitas black.png"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449" y="462801"/>
            <a:ext cx="2500079" cy="1017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83100" y="712150"/>
            <a:ext cx="8631599" cy="38354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code in any   language!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Login to Your HackerRank Account!</a:t>
            </a:r>
            <a:br>
              <a:rPr lang="en">
                <a:solidFill>
                  <a:schemeClr val="accent5"/>
                </a:solidFill>
              </a:rPr>
            </a:b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4294967295" type="title"/>
          </p:nvPr>
        </p:nvSpPr>
        <p:spPr>
          <a:xfrm>
            <a:off x="535775" y="331625"/>
            <a:ext cx="5197200" cy="76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Rules</a:t>
            </a:r>
          </a:p>
        </p:txBody>
      </p:sp>
      <p:sp>
        <p:nvSpPr>
          <p:cNvPr id="97" name="Shape 97"/>
          <p:cNvSpPr txBox="1"/>
          <p:nvPr>
            <p:ph idx="4294967295" type="title"/>
          </p:nvPr>
        </p:nvSpPr>
        <p:spPr>
          <a:xfrm>
            <a:off x="535775" y="1480150"/>
            <a:ext cx="7966800" cy="306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24292E"/>
              </a:buClr>
              <a:buSzPct val="100000"/>
              <a:buChar char="●"/>
            </a:pPr>
            <a:r>
              <a:rPr lang="en" sz="1800">
                <a:solidFill>
                  <a:srgbClr val="24292E"/>
                </a:solidFill>
              </a:rPr>
              <a:t>Each challenge has pre determined score according to the difficulty level.</a:t>
            </a:r>
          </a:p>
          <a:p>
            <a:pPr indent="-3429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24292E"/>
              </a:buClr>
              <a:buSzPct val="100000"/>
              <a:buChar char="●"/>
            </a:pPr>
            <a:r>
              <a:rPr lang="en" sz="1800">
                <a:solidFill>
                  <a:srgbClr val="24292E"/>
                </a:solidFill>
              </a:rPr>
              <a:t>Please refrain from discussing strategy during the contest.</a:t>
            </a:r>
          </a:p>
          <a:p>
            <a:pPr indent="-3429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24292E"/>
              </a:buClr>
              <a:buSzPct val="100000"/>
              <a:buChar char="●"/>
            </a:pPr>
            <a:r>
              <a:rPr lang="en" sz="1800">
                <a:solidFill>
                  <a:srgbClr val="24292E"/>
                </a:solidFill>
              </a:rPr>
              <a:t>Any case of code plagiarism will result in disqualification of both the users from the contest.</a:t>
            </a:r>
          </a:p>
          <a:p>
            <a:pPr indent="-3429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24292E"/>
              </a:buClr>
              <a:buSzPct val="100000"/>
              <a:buChar char="●"/>
            </a:pPr>
            <a:r>
              <a:rPr lang="en" sz="1800">
                <a:solidFill>
                  <a:srgbClr val="24292E"/>
                </a:solidFill>
              </a:rPr>
              <a:t>Refrain from any kind of web browsing on the computer Systems.</a:t>
            </a:r>
          </a:p>
          <a:p>
            <a:pPr indent="-3429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24292E"/>
              </a:buClr>
              <a:buSzPct val="100000"/>
              <a:buChar char="●"/>
            </a:pPr>
            <a:r>
              <a:rPr lang="en" sz="1800">
                <a:solidFill>
                  <a:srgbClr val="24292E"/>
                </a:solidFill>
              </a:rPr>
              <a:t>Usage of mobile phones during the contest is strictly prohibited.</a:t>
            </a:r>
          </a:p>
          <a:p>
            <a:pPr indent="-3429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24292E"/>
              </a:buClr>
              <a:buSzPct val="100000"/>
              <a:buChar char="●"/>
            </a:pPr>
            <a:r>
              <a:rPr lang="en" sz="1800">
                <a:solidFill>
                  <a:srgbClr val="24292E"/>
                </a:solidFill>
              </a:rPr>
              <a:t>Any contest if found not adhering to the rules will be disqualified.</a:t>
            </a:r>
          </a:p>
          <a:p>
            <a:pPr indent="-3429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24292E"/>
              </a:buClr>
              <a:buSzPct val="100000"/>
              <a:buChar char="●"/>
            </a:pPr>
            <a:r>
              <a:rPr lang="en" sz="1800">
                <a:solidFill>
                  <a:srgbClr val="24292E"/>
                </a:solidFill>
              </a:rPr>
              <a:t>CodeChef VIT’s decision will be final.</a:t>
            </a:r>
          </a:p>
          <a:p>
            <a:pPr lvl="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b="0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b="0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b="0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b="0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283098" y="712150"/>
            <a:ext cx="8622299" cy="38354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Let’s Smoke Code</a:t>
            </a:r>
            <a:r>
              <a:rPr lang="en">
                <a:solidFill>
                  <a:schemeClr val="accent5"/>
                </a:solidFill>
              </a:rPr>
              <a:t>!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10:00</a:t>
            </a:r>
            <a:r>
              <a:rPr lang="en" sz="3600">
                <a:latin typeface="Roboto"/>
                <a:ea typeface="Roboto"/>
                <a:cs typeface="Roboto"/>
                <a:sym typeface="Roboto"/>
              </a:rPr>
              <a:t> AM - </a:t>
            </a:r>
            <a:r>
              <a:rPr lang="en" sz="3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5:00</a:t>
            </a:r>
            <a:r>
              <a:rPr lang="en" sz="3600">
                <a:latin typeface="Roboto"/>
                <a:ea typeface="Roboto"/>
                <a:cs typeface="Roboto"/>
                <a:sym typeface="Roboto"/>
              </a:rPr>
              <a:t> PM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Visit the link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 - hackerrank.com/cook-off-3-0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en"/>
              <a:t>Happy </a:t>
            </a:r>
            <a:r>
              <a:rPr lang="en">
                <a:solidFill>
                  <a:schemeClr val="accent5"/>
                </a:solidFill>
              </a:rPr>
              <a:t>Coding!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83098" y="712150"/>
            <a:ext cx="8622300" cy="383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Thank You!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Solutions here 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- github.com/vinitshahdeo/Cook-Off-3.0</a:t>
            </a:r>
          </a:p>
        </p:txBody>
      </p:sp>
      <p:pic>
        <p:nvPicPr>
          <p:cNvPr descr="codechef-logo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103" y="109349"/>
            <a:ext cx="2171847" cy="1530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