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512C-4F1B-4B63-94CB-4D704ED2D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9DE37-EBC0-4B99-842A-F67EEDF9C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DA1E-81E9-4F69-A4BB-37DA27B0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8695-9B1F-43CF-B3EB-B2E8803A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F1A25-C954-4248-908B-6590B36A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59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AC11-CB70-4A56-8DE1-D7CE91E1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89AC-B84D-4155-8E8E-D73F1C821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1669E-4B69-4425-A3C4-18C7B2D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74E7-797B-45E8-963A-9B2D8173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F203-B8C7-4DB5-BF01-6962819A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00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243A0-D08C-4397-A6B1-B9CF8EC39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8E3C9-C779-4A7B-A53A-5DAA441E5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45289-3DFB-4E87-ACF5-961B1EE5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7199-421A-4CEC-AAE2-A39E352A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476E7-7817-4AAC-BDD3-95D81363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2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0D64-0F53-49C0-B4CF-CCC3A347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CDA9-F262-463C-8B1E-FC9F61D3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8DA1-46B2-4D95-934C-5A85C0D5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A4E8-70A6-4BF0-A64E-7CA35CE9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984F-02F5-4794-885E-9D19252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1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32C3-A260-4A7D-816F-9577A667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58ED-F35A-4E56-A3BC-4430F1B4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A2C80-125D-47E4-B6EE-BB5C1C09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F25D-B6ED-4B3B-9145-5CA5BBAB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E68AF-9A9B-4F15-9459-B70C74CB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5F8E-0A5C-4CB3-BCCE-CC0866A6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2D37-7A5D-4C6B-81A7-9E2BCB702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B1FA6-8CF4-473F-935B-FAE8700C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89CAD-C04E-47EF-94A7-73E6F262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23CAA-90E8-45CB-A462-39AFB3A3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2E387-FBF3-4627-B75A-C4C245F2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11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9AB7-3173-4572-B2A6-3F7F206E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3CCEE-2C7E-4B35-9D33-BDC26F54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7E0BC-7051-4695-86A4-BE4AC46F9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3A643-4E75-4433-BAE9-F89A492FD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235DD-C305-4EA9-951B-38887D9EE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E4F09-B983-478D-8907-5BDBC5A7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65B42-41A1-4E05-B79E-A161F3BA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46274-C1F8-4FCE-9455-A3CEE183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3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98EB-B5C3-4C0C-83FF-ABB6B7BB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7300F-507B-4899-BB28-5C7FC1EB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C2DC7-760E-4C1D-A6A6-5A863B82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39232-65FF-44A1-B7C7-E00262F8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E0DA8-33AC-4C8E-9D85-00843230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A58EA-8311-4E44-8464-F4C62978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07506-C1B9-427D-919D-70152B8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334F-78A3-4629-ACD8-B0025C50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1290-1454-45DD-A322-A9D68CC3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03963-6FC0-44CA-B76A-4E31AC54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5A592-E802-46B9-840D-1DDCF2F5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BBF20-2F99-4CEB-A900-5D4AD541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E7914-2C10-4AC6-8D55-A4441B18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69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8E49-0432-443F-AADE-07E3D7BB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0DFF5-AAFF-4DF3-8AA6-55231CBD9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8033C-6C80-42CA-AD18-B8289F61B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079C-175C-419F-8CF9-8BD4F5E4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BD204-90A9-4411-915A-3A10F1DC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C45D6-1FE3-4A13-BF24-2D70BEA0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0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02A06-DD93-413D-A365-CE2D6E641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BF0AA-1653-4369-990C-A003C2838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E1726-0047-4A86-99A5-73A26217E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CACB0-C76C-4BC1-84D2-394DBA044630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D2C4-78A9-4B63-96E6-3DE786160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C6D9-4CB4-4F94-A335-09EEB2F36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1EC5-FADE-4650-8990-E19C8D926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1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18" Type="http://schemas.openxmlformats.org/officeDocument/2006/relationships/image" Target="../media/image21.svg"/><Relationship Id="rId3" Type="http://schemas.openxmlformats.org/officeDocument/2006/relationships/image" Target="../media/image6.jpeg"/><Relationship Id="rId21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jpe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208BA-C48A-4076-BA9F-524588B16359}"/>
              </a:ext>
            </a:extLst>
          </p:cNvPr>
          <p:cNvSpPr txBox="1"/>
          <p:nvPr/>
        </p:nvSpPr>
        <p:spPr>
          <a:xfrm>
            <a:off x="2631141" y="2169458"/>
            <a:ext cx="76827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Twitter Data Analysis Pipeline</a:t>
            </a:r>
            <a:endParaRPr lang="en-IN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4EAD8-19B0-44CE-8490-C88377783D5C}"/>
              </a:ext>
            </a:extLst>
          </p:cNvPr>
          <p:cNvSpPr txBox="1"/>
          <p:nvPr/>
        </p:nvSpPr>
        <p:spPr>
          <a:xfrm>
            <a:off x="8821271" y="5818094"/>
            <a:ext cx="285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Ishita Sen</a:t>
            </a:r>
          </a:p>
          <a:p>
            <a:pPr algn="ctr"/>
            <a:r>
              <a:rPr lang="en-US" dirty="0"/>
              <a:t>March 2022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77427C-22E7-4C2E-9C49-1F3F955D7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06" y="644480"/>
            <a:ext cx="1434353" cy="11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72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1426E-B2F5-448D-9BA0-1DF7D2970748}"/>
              </a:ext>
            </a:extLst>
          </p:cNvPr>
          <p:cNvSpPr txBox="1"/>
          <p:nvPr/>
        </p:nvSpPr>
        <p:spPr>
          <a:xfrm>
            <a:off x="1994647" y="440946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Objective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A73C7-5445-449A-B5E8-11645C3A89AC}"/>
              </a:ext>
            </a:extLst>
          </p:cNvPr>
          <p:cNvSpPr txBox="1"/>
          <p:nvPr/>
        </p:nvSpPr>
        <p:spPr>
          <a:xfrm>
            <a:off x="1246094" y="1506071"/>
            <a:ext cx="9699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 fully-automated AWS Data Pipeline for storage and analysis streaming Twitter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ETL process designed as – </a:t>
            </a:r>
          </a:p>
          <a:p>
            <a:endParaRPr lang="en-US" dirty="0"/>
          </a:p>
          <a:p>
            <a:r>
              <a:rPr lang="en-IN" dirty="0"/>
              <a:t>	- </a:t>
            </a:r>
            <a:r>
              <a:rPr lang="en-IN" b="1" dirty="0">
                <a:solidFill>
                  <a:srgbClr val="0070C0"/>
                </a:solidFill>
              </a:rPr>
              <a:t>Extract</a:t>
            </a:r>
            <a:r>
              <a:rPr lang="en-IN" dirty="0">
                <a:solidFill>
                  <a:srgbClr val="0070C0"/>
                </a:solidFill>
              </a:rPr>
              <a:t> :</a:t>
            </a:r>
            <a:r>
              <a:rPr lang="en-IN" dirty="0"/>
              <a:t> Twitter API</a:t>
            </a:r>
          </a:p>
          <a:p>
            <a:r>
              <a:rPr lang="en-IN" dirty="0"/>
              <a:t>	- </a:t>
            </a:r>
            <a:r>
              <a:rPr lang="en-IN" b="1" dirty="0">
                <a:solidFill>
                  <a:srgbClr val="0070C0"/>
                </a:solidFill>
              </a:rPr>
              <a:t>Transform</a:t>
            </a:r>
            <a:r>
              <a:rPr lang="en-IN" dirty="0">
                <a:solidFill>
                  <a:srgbClr val="0070C0"/>
                </a:solidFill>
              </a:rPr>
              <a:t> :</a:t>
            </a:r>
            <a:r>
              <a:rPr lang="en-IN" dirty="0"/>
              <a:t> AWS Glue</a:t>
            </a:r>
          </a:p>
          <a:p>
            <a:r>
              <a:rPr lang="en-IN" dirty="0"/>
              <a:t>	- </a:t>
            </a:r>
            <a:r>
              <a:rPr lang="en-IN" b="1" dirty="0">
                <a:solidFill>
                  <a:srgbClr val="0070C0"/>
                </a:solidFill>
              </a:rPr>
              <a:t>Load</a:t>
            </a:r>
            <a:r>
              <a:rPr lang="en-IN" dirty="0">
                <a:solidFill>
                  <a:srgbClr val="0070C0"/>
                </a:solidFill>
              </a:rPr>
              <a:t> :</a:t>
            </a:r>
            <a:r>
              <a:rPr lang="en-IN" dirty="0"/>
              <a:t> AWS s3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Reporting &amp; Analysis through –</a:t>
            </a:r>
          </a:p>
          <a:p>
            <a:r>
              <a:rPr lang="en-IN" dirty="0"/>
              <a:t> 	-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Athena</a:t>
            </a:r>
          </a:p>
          <a:p>
            <a:r>
              <a:rPr lang="en-IN" dirty="0"/>
              <a:t>	-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Quick Sight</a:t>
            </a:r>
          </a:p>
          <a:p>
            <a:r>
              <a:rPr lang="en-IN" dirty="0"/>
              <a:t>	-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Sage Maker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6C10D-66DB-46AD-AEF3-38D03CA99C22}"/>
              </a:ext>
            </a:extLst>
          </p:cNvPr>
          <p:cNvSpPr txBox="1"/>
          <p:nvPr/>
        </p:nvSpPr>
        <p:spPr>
          <a:xfrm>
            <a:off x="968189" y="5710517"/>
            <a:ext cx="9977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** Note : This is purely a proof-of-concept and the use cases are extremely simplistic!  </a:t>
            </a:r>
            <a:endParaRPr lang="en-IN" sz="1400" i="1" dirty="0">
              <a:solidFill>
                <a:srgbClr val="7030A0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B3DB0FE-31FE-4A17-9D69-0A8F0FFC8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23" y="3334871"/>
            <a:ext cx="855529" cy="70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0" descr="aws | Stickykart">
            <a:extLst>
              <a:ext uri="{FF2B5EF4-FFF2-40B4-BE49-F238E27FC236}">
                <a16:creationId xmlns:a16="http://schemas.microsoft.com/office/drawing/2014/main" id="{00663D00-5753-476A-9B31-17C83131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778" y="3075731"/>
            <a:ext cx="1085576" cy="108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Document">
            <a:extLst>
              <a:ext uri="{FF2B5EF4-FFF2-40B4-BE49-F238E27FC236}">
                <a16:creationId xmlns:a16="http://schemas.microsoft.com/office/drawing/2014/main" id="{C79AED08-1CE2-4D23-A56F-78282368E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4554" y="3161319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D99F8A-4A4A-4736-83DD-CE118D9B04F8}"/>
              </a:ext>
            </a:extLst>
          </p:cNvPr>
          <p:cNvCxnSpPr>
            <a:cxnSpLocks/>
          </p:cNvCxnSpPr>
          <p:nvPr/>
        </p:nvCxnSpPr>
        <p:spPr>
          <a:xfrm flipV="1">
            <a:off x="6691552" y="3679828"/>
            <a:ext cx="863048" cy="1379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3EA1DE-75D0-491D-BAA2-6577E8B4537F}"/>
              </a:ext>
            </a:extLst>
          </p:cNvPr>
          <p:cNvCxnSpPr>
            <a:cxnSpLocks/>
          </p:cNvCxnSpPr>
          <p:nvPr/>
        </p:nvCxnSpPr>
        <p:spPr>
          <a:xfrm flipV="1">
            <a:off x="8743066" y="3618519"/>
            <a:ext cx="863048" cy="1379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1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CDBF807-A74D-4900-AC79-CCB931191548}"/>
              </a:ext>
            </a:extLst>
          </p:cNvPr>
          <p:cNvSpPr/>
          <p:nvPr/>
        </p:nvSpPr>
        <p:spPr>
          <a:xfrm>
            <a:off x="2107270" y="1376362"/>
            <a:ext cx="9736865" cy="50441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0B874-1ACB-4820-B5BD-6DAAFC49DC9D}"/>
              </a:ext>
            </a:extLst>
          </p:cNvPr>
          <p:cNvSpPr txBox="1"/>
          <p:nvPr/>
        </p:nvSpPr>
        <p:spPr>
          <a:xfrm>
            <a:off x="2254623" y="369228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Design Diagram</a:t>
            </a:r>
            <a:endParaRPr lang="en-IN" sz="2800" dirty="0"/>
          </a:p>
        </p:txBody>
      </p:sp>
      <p:pic>
        <p:nvPicPr>
          <p:cNvPr id="2050" name="Picture 2" descr="A Guide To Twurl and the Twitter API | by Sam Schmir | Medium">
            <a:extLst>
              <a:ext uri="{FF2B5EF4-FFF2-40B4-BE49-F238E27FC236}">
                <a16:creationId xmlns:a16="http://schemas.microsoft.com/office/drawing/2014/main" id="{5C5706E7-61DC-4A8D-B0E4-75818FF39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7" r="20174"/>
          <a:stretch/>
        </p:blipFill>
        <p:spPr bwMode="auto">
          <a:xfrm>
            <a:off x="1127767" y="3368517"/>
            <a:ext cx="913616" cy="10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WS Lambda-icon | Brands AP - AZ">
            <a:extLst>
              <a:ext uri="{FF2B5EF4-FFF2-40B4-BE49-F238E27FC236}">
                <a16:creationId xmlns:a16="http://schemas.microsoft.com/office/drawing/2014/main" id="{AB37313E-5651-491B-AF1C-1AC412931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68" y="1932953"/>
            <a:ext cx="424703" cy="4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ut data to Amazon Kinesis Firehose delivery stream using Spring Boot | by  Sunny Srinidhi | Towards Data Science">
            <a:extLst>
              <a:ext uri="{FF2B5EF4-FFF2-40B4-BE49-F238E27FC236}">
                <a16:creationId xmlns:a16="http://schemas.microsoft.com/office/drawing/2014/main" id="{6F2A3CD5-2845-43BA-B5A7-44E32070E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8" r="16100" b="21678"/>
          <a:stretch/>
        </p:blipFill>
        <p:spPr bwMode="auto">
          <a:xfrm>
            <a:off x="2216458" y="3150555"/>
            <a:ext cx="550042" cy="7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ixing slow performance issues with AWS Glue ETL jobs | beardy.digital">
            <a:extLst>
              <a:ext uri="{FF2B5EF4-FFF2-40B4-BE49-F238E27FC236}">
                <a16:creationId xmlns:a16="http://schemas.microsoft.com/office/drawing/2014/main" id="{3455053A-6D83-467F-899D-038FAB7A4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6" t="13670" r="18661" b="15206"/>
          <a:stretch/>
        </p:blipFill>
        <p:spPr bwMode="auto">
          <a:xfrm>
            <a:off x="4423073" y="4014287"/>
            <a:ext cx="502023" cy="5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CFB2D1-5A5A-4A3E-9E95-2557D2970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612" y="5635290"/>
            <a:ext cx="513116" cy="522252"/>
          </a:xfrm>
          <a:prstGeom prst="rect">
            <a:avLst/>
          </a:prstGeom>
        </p:spPr>
      </p:pic>
      <p:pic>
        <p:nvPicPr>
          <p:cNvPr id="19" name="Picture 4" descr="AWS Lambda-icon | Brands AP - AZ">
            <a:extLst>
              <a:ext uri="{FF2B5EF4-FFF2-40B4-BE49-F238E27FC236}">
                <a16:creationId xmlns:a16="http://schemas.microsoft.com/office/drawing/2014/main" id="{1A63ACF9-A05C-4F0C-9AD6-4A38FEB5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543" y="5945190"/>
            <a:ext cx="424703" cy="42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deployment, Copy, sts, iam, management icon">
            <a:extLst>
              <a:ext uri="{FF2B5EF4-FFF2-40B4-BE49-F238E27FC236}">
                <a16:creationId xmlns:a16="http://schemas.microsoft.com/office/drawing/2014/main" id="{45DF6422-41E8-4DEA-8ED9-EFD1089FD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16" y="2334851"/>
            <a:ext cx="815704" cy="81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S3 Bucket with Objects | AWS Storage">
            <a:extLst>
              <a:ext uri="{FF2B5EF4-FFF2-40B4-BE49-F238E27FC236}">
                <a16:creationId xmlns:a16="http://schemas.microsoft.com/office/drawing/2014/main" id="{3CF60BA5-A4D4-42A8-A54C-603DBEA52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931" y="2554514"/>
            <a:ext cx="560463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louddraw - Create cloud architecture diagrams in minutes">
            <a:extLst>
              <a:ext uri="{FF2B5EF4-FFF2-40B4-BE49-F238E27FC236}">
                <a16:creationId xmlns:a16="http://schemas.microsoft.com/office/drawing/2014/main" id="{3703F4C3-E3E4-49D9-B3AC-0A403EC0F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38" y="2065657"/>
            <a:ext cx="560463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6763D1-9931-4B5C-8700-71ECB1B08A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1071" y="1611101"/>
            <a:ext cx="861135" cy="937341"/>
          </a:xfrm>
          <a:prstGeom prst="rect">
            <a:avLst/>
          </a:prstGeom>
        </p:spPr>
      </p:pic>
      <p:pic>
        <p:nvPicPr>
          <p:cNvPr id="2070" name="Picture 22" descr="AWS Athena | AWS Analytics">
            <a:extLst>
              <a:ext uri="{FF2B5EF4-FFF2-40B4-BE49-F238E27FC236}">
                <a16:creationId xmlns:a16="http://schemas.microsoft.com/office/drawing/2014/main" id="{90B5A942-7C17-402E-AB9A-06D9ABCE3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875" y="1437660"/>
            <a:ext cx="627997" cy="62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con request: aws-quicksight · Issue #15641 · FortAwesome/Font-Awesome ·  GitHub">
            <a:extLst>
              <a:ext uri="{FF2B5EF4-FFF2-40B4-BE49-F238E27FC236}">
                <a16:creationId xmlns:a16="http://schemas.microsoft.com/office/drawing/2014/main" id="{A9F656C0-23B7-4959-A93A-7F92C66F4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682" y="3043975"/>
            <a:ext cx="721048" cy="71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Amazon SageMaker">
            <a:extLst>
              <a:ext uri="{FF2B5EF4-FFF2-40B4-BE49-F238E27FC236}">
                <a16:creationId xmlns:a16="http://schemas.microsoft.com/office/drawing/2014/main" id="{C3494F16-5152-4A2F-AA29-0513E38C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699" y="4699110"/>
            <a:ext cx="557185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Quickest way to try out Jupyter Notebook: zero install, 3 CLI commands and  5 minutes to action - AMIS, Data Driven Blog - Oracle &amp; Microsoft Azure">
            <a:extLst>
              <a:ext uri="{FF2B5EF4-FFF2-40B4-BE49-F238E27FC236}">
                <a16:creationId xmlns:a16="http://schemas.microsoft.com/office/drawing/2014/main" id="{4ACB79DA-7812-44B3-9912-136F6EC0C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811" y="4662726"/>
            <a:ext cx="558944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20CEB-AFDE-4D1E-934F-1F942FC83DAE}"/>
              </a:ext>
            </a:extLst>
          </p:cNvPr>
          <p:cNvCxnSpPr>
            <a:cxnSpLocks/>
          </p:cNvCxnSpPr>
          <p:nvPr/>
        </p:nvCxnSpPr>
        <p:spPr>
          <a:xfrm>
            <a:off x="2429416" y="2440646"/>
            <a:ext cx="0" cy="635295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456FEA-38C6-486F-B765-E6ED1B6EC87B}"/>
              </a:ext>
            </a:extLst>
          </p:cNvPr>
          <p:cNvCxnSpPr>
            <a:cxnSpLocks/>
          </p:cNvCxnSpPr>
          <p:nvPr/>
        </p:nvCxnSpPr>
        <p:spPr>
          <a:xfrm>
            <a:off x="2418478" y="4065132"/>
            <a:ext cx="0" cy="802703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41FADF-DD1A-4CDA-B0A3-4521E730601A}"/>
              </a:ext>
            </a:extLst>
          </p:cNvPr>
          <p:cNvCxnSpPr>
            <a:cxnSpLocks/>
          </p:cNvCxnSpPr>
          <p:nvPr/>
        </p:nvCxnSpPr>
        <p:spPr>
          <a:xfrm flipV="1">
            <a:off x="4674084" y="4699110"/>
            <a:ext cx="0" cy="76181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0FDCD4-771D-4974-8E69-970CF8557E2F}"/>
              </a:ext>
            </a:extLst>
          </p:cNvPr>
          <p:cNvCxnSpPr>
            <a:cxnSpLocks/>
          </p:cNvCxnSpPr>
          <p:nvPr/>
        </p:nvCxnSpPr>
        <p:spPr>
          <a:xfrm flipV="1">
            <a:off x="4686521" y="3150555"/>
            <a:ext cx="0" cy="76181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D3BF69A-7E05-4D1C-BB56-98F7DD55E9F9}"/>
              </a:ext>
            </a:extLst>
          </p:cNvPr>
          <p:cNvCxnSpPr/>
          <p:nvPr/>
        </p:nvCxnSpPr>
        <p:spPr>
          <a:xfrm rot="10800000" flipV="1">
            <a:off x="5058894" y="2548442"/>
            <a:ext cx="521470" cy="442101"/>
          </a:xfrm>
          <a:prstGeom prst="bentConnector3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70B5066-DF43-43FB-B615-88D0AAD11695}"/>
              </a:ext>
            </a:extLst>
          </p:cNvPr>
          <p:cNvCxnSpPr>
            <a:cxnSpLocks/>
          </p:cNvCxnSpPr>
          <p:nvPr/>
        </p:nvCxnSpPr>
        <p:spPr>
          <a:xfrm flipV="1">
            <a:off x="6159378" y="2211846"/>
            <a:ext cx="863048" cy="1379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90BCABA-4785-4062-B025-57A605A73822}"/>
              </a:ext>
            </a:extLst>
          </p:cNvPr>
          <p:cNvCxnSpPr>
            <a:cxnSpLocks/>
            <a:endCxn id="2070" idx="1"/>
          </p:cNvCxnSpPr>
          <p:nvPr/>
        </p:nvCxnSpPr>
        <p:spPr>
          <a:xfrm flipV="1">
            <a:off x="7710174" y="1751659"/>
            <a:ext cx="940701" cy="473983"/>
          </a:xfrm>
          <a:prstGeom prst="bentConnector3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2" descr="deployment, Copy, sts, iam, management icon">
            <a:extLst>
              <a:ext uri="{FF2B5EF4-FFF2-40B4-BE49-F238E27FC236}">
                <a16:creationId xmlns:a16="http://schemas.microsoft.com/office/drawing/2014/main" id="{B8924934-5472-4A3C-8D8F-2A515E1A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09" y="3429000"/>
            <a:ext cx="1048871" cy="104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S3 Bucket with Objects | AWS Storage">
            <a:extLst>
              <a:ext uri="{FF2B5EF4-FFF2-40B4-BE49-F238E27FC236}">
                <a16:creationId xmlns:a16="http://schemas.microsoft.com/office/drawing/2014/main" id="{D40E785B-15FA-47C4-A374-6C7195CCF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513" y="3881830"/>
            <a:ext cx="560463" cy="5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B5528ED-BDE6-4F0F-A457-6089175D7AB8}"/>
              </a:ext>
            </a:extLst>
          </p:cNvPr>
          <p:cNvCxnSpPr>
            <a:cxnSpLocks/>
          </p:cNvCxnSpPr>
          <p:nvPr/>
        </p:nvCxnSpPr>
        <p:spPr>
          <a:xfrm rot="5400000">
            <a:off x="7550557" y="2584138"/>
            <a:ext cx="1922205" cy="632224"/>
          </a:xfrm>
          <a:prstGeom prst="bentConnector3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2379BB6-065F-4D7B-8472-D003F8E1D270}"/>
              </a:ext>
            </a:extLst>
          </p:cNvPr>
          <p:cNvCxnSpPr>
            <a:cxnSpLocks/>
            <a:endCxn id="2074" idx="1"/>
          </p:cNvCxnSpPr>
          <p:nvPr/>
        </p:nvCxnSpPr>
        <p:spPr>
          <a:xfrm rot="16200000" flipH="1">
            <a:off x="7602488" y="3162131"/>
            <a:ext cx="3031896" cy="602526"/>
          </a:xfrm>
          <a:prstGeom prst="bentConnector2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5C39B8F-435E-44D7-988B-7CE1A873C261}"/>
              </a:ext>
            </a:extLst>
          </p:cNvPr>
          <p:cNvCxnSpPr>
            <a:cxnSpLocks/>
          </p:cNvCxnSpPr>
          <p:nvPr/>
        </p:nvCxnSpPr>
        <p:spPr>
          <a:xfrm>
            <a:off x="8827772" y="3406064"/>
            <a:ext cx="59192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375794E-7D25-4719-A6B1-845CD9CED43B}"/>
              </a:ext>
            </a:extLst>
          </p:cNvPr>
          <p:cNvCxnSpPr>
            <a:cxnSpLocks/>
          </p:cNvCxnSpPr>
          <p:nvPr/>
        </p:nvCxnSpPr>
        <p:spPr>
          <a:xfrm>
            <a:off x="9976884" y="4942958"/>
            <a:ext cx="591927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Users">
            <a:extLst>
              <a:ext uri="{FF2B5EF4-FFF2-40B4-BE49-F238E27FC236}">
                <a16:creationId xmlns:a16="http://schemas.microsoft.com/office/drawing/2014/main" id="{62FFF1EC-CFEF-49EE-B0F5-6A7B17A880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40724" y="5655240"/>
            <a:ext cx="750589" cy="750589"/>
          </a:xfrm>
          <a:prstGeom prst="rect">
            <a:avLst/>
          </a:prstGeom>
        </p:spPr>
      </p:pic>
      <p:pic>
        <p:nvPicPr>
          <p:cNvPr id="77" name="Graphic 76" descr="Users">
            <a:extLst>
              <a:ext uri="{FF2B5EF4-FFF2-40B4-BE49-F238E27FC236}">
                <a16:creationId xmlns:a16="http://schemas.microsoft.com/office/drawing/2014/main" id="{9588F188-AD8E-430A-B668-42FD49761E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935538" y="3059864"/>
            <a:ext cx="750589" cy="750589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D6F996-268F-40B0-BE95-BD4DA0AEACDF}"/>
              </a:ext>
            </a:extLst>
          </p:cNvPr>
          <p:cNvCxnSpPr>
            <a:cxnSpLocks/>
          </p:cNvCxnSpPr>
          <p:nvPr/>
        </p:nvCxnSpPr>
        <p:spPr>
          <a:xfrm>
            <a:off x="9307394" y="1751657"/>
            <a:ext cx="138877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51C9249-4F5B-40BF-9FE0-65CD2746A342}"/>
              </a:ext>
            </a:extLst>
          </p:cNvPr>
          <p:cNvCxnSpPr>
            <a:cxnSpLocks/>
          </p:cNvCxnSpPr>
          <p:nvPr/>
        </p:nvCxnSpPr>
        <p:spPr>
          <a:xfrm>
            <a:off x="10036804" y="3401191"/>
            <a:ext cx="8114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 descr="Users">
            <a:extLst>
              <a:ext uri="{FF2B5EF4-FFF2-40B4-BE49-F238E27FC236}">
                <a16:creationId xmlns:a16="http://schemas.microsoft.com/office/drawing/2014/main" id="{5D7EBC90-87E2-4647-A53E-53B2491AD7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68443" y="1376362"/>
            <a:ext cx="750589" cy="750589"/>
          </a:xfrm>
          <a:prstGeom prst="rect">
            <a:avLst/>
          </a:prstGeom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595093F-3C88-41DF-B920-37774E42AF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97744" y="2430235"/>
            <a:ext cx="1318090" cy="808514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8" name="Picture 30" descr="aws | Stickykart">
            <a:extLst>
              <a:ext uri="{FF2B5EF4-FFF2-40B4-BE49-F238E27FC236}">
                <a16:creationId xmlns:a16="http://schemas.microsoft.com/office/drawing/2014/main" id="{9E68D41E-4E20-4D9D-BEF5-34BD92564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31" y="675832"/>
            <a:ext cx="1085576" cy="108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B10DFB9D-1A3E-4137-A54E-BB81744F6DDB}"/>
              </a:ext>
            </a:extLst>
          </p:cNvPr>
          <p:cNvSpPr/>
          <p:nvPr/>
        </p:nvSpPr>
        <p:spPr>
          <a:xfrm>
            <a:off x="1319379" y="2648932"/>
            <a:ext cx="319671" cy="280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35758C6-4276-4490-AD9B-4350B245F82A}"/>
              </a:ext>
            </a:extLst>
          </p:cNvPr>
          <p:cNvSpPr/>
          <p:nvPr/>
        </p:nvSpPr>
        <p:spPr>
          <a:xfrm>
            <a:off x="2269580" y="2579047"/>
            <a:ext cx="319671" cy="2802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269B06-4780-45FE-B7C4-CEA8BA3FC874}"/>
              </a:ext>
            </a:extLst>
          </p:cNvPr>
          <p:cNvSpPr/>
          <p:nvPr/>
        </p:nvSpPr>
        <p:spPr>
          <a:xfrm>
            <a:off x="2302564" y="4285400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A3F3665-B7C5-4EA9-B845-7EBAF5C3B12A}"/>
              </a:ext>
            </a:extLst>
          </p:cNvPr>
          <p:cNvSpPr/>
          <p:nvPr/>
        </p:nvSpPr>
        <p:spPr>
          <a:xfrm>
            <a:off x="4570061" y="5036829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B7A32FE-BF3D-4906-BCBA-AD511667BF38}"/>
              </a:ext>
            </a:extLst>
          </p:cNvPr>
          <p:cNvSpPr/>
          <p:nvPr/>
        </p:nvSpPr>
        <p:spPr>
          <a:xfrm>
            <a:off x="4577940" y="3378429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804727-5AFC-45E2-891C-AC03CAEBB0D9}"/>
              </a:ext>
            </a:extLst>
          </p:cNvPr>
          <p:cNvSpPr/>
          <p:nvPr/>
        </p:nvSpPr>
        <p:spPr>
          <a:xfrm>
            <a:off x="5213043" y="2626119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8C1162A-6D5F-48ED-8AA8-155E0D67137C}"/>
              </a:ext>
            </a:extLst>
          </p:cNvPr>
          <p:cNvSpPr/>
          <p:nvPr/>
        </p:nvSpPr>
        <p:spPr>
          <a:xfrm>
            <a:off x="6407303" y="2126951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A25FDA3-A860-4A73-AA9F-AB9643520C37}"/>
              </a:ext>
            </a:extLst>
          </p:cNvPr>
          <p:cNvSpPr/>
          <p:nvPr/>
        </p:nvSpPr>
        <p:spPr>
          <a:xfrm>
            <a:off x="8011439" y="2043262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2080" name="Picture 32" descr="AWS Secrets Manager - Reviews, Pros &amp; Cons | Companies using AWS Secrets  Manager">
            <a:extLst>
              <a:ext uri="{FF2B5EF4-FFF2-40B4-BE49-F238E27FC236}">
                <a16:creationId xmlns:a16="http://schemas.microsoft.com/office/drawing/2014/main" id="{6DB1BB83-9133-472E-AA9D-3924F8733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080" y="1599038"/>
            <a:ext cx="1055977" cy="105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B9E49DD-B485-42A9-9CEB-AE5DD28A72B2}"/>
              </a:ext>
            </a:extLst>
          </p:cNvPr>
          <p:cNvCxnSpPr/>
          <p:nvPr/>
        </p:nvCxnSpPr>
        <p:spPr>
          <a:xfrm rot="10800000" flipV="1">
            <a:off x="2682752" y="1776643"/>
            <a:ext cx="521470" cy="442101"/>
          </a:xfrm>
          <a:prstGeom prst="bentConnector3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96BDD8BA-3AFF-41B6-B272-FBDC315B0A55}"/>
              </a:ext>
            </a:extLst>
          </p:cNvPr>
          <p:cNvSpPr/>
          <p:nvPr/>
        </p:nvSpPr>
        <p:spPr>
          <a:xfrm>
            <a:off x="2830365" y="1863154"/>
            <a:ext cx="253701" cy="25757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985E86-3681-450A-923A-0086CBBCAB2C}"/>
              </a:ext>
            </a:extLst>
          </p:cNvPr>
          <p:cNvSpPr txBox="1"/>
          <p:nvPr/>
        </p:nvSpPr>
        <p:spPr>
          <a:xfrm>
            <a:off x="830639" y="4373249"/>
            <a:ext cx="15358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7030A0"/>
                </a:solidFill>
              </a:rPr>
              <a:t>Twitter v2 dev API </a:t>
            </a:r>
            <a:br>
              <a:rPr lang="en-US" sz="1050" dirty="0"/>
            </a:br>
            <a:r>
              <a:rPr lang="en-US" sz="1050" dirty="0"/>
              <a:t>Filtered Data stream</a:t>
            </a:r>
            <a:endParaRPr lang="en-IN" sz="105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4DEC64-892F-4727-AD4D-35A87584107C}"/>
              </a:ext>
            </a:extLst>
          </p:cNvPr>
          <p:cNvSpPr txBox="1"/>
          <p:nvPr/>
        </p:nvSpPr>
        <p:spPr>
          <a:xfrm>
            <a:off x="2977325" y="1464620"/>
            <a:ext cx="17766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Fetch Twitter API dev creds</a:t>
            </a:r>
            <a:endParaRPr lang="en-IN" sz="1050" b="1" dirty="0">
              <a:solidFill>
                <a:srgbClr val="0070C0"/>
              </a:solidFill>
            </a:endParaRPr>
          </a:p>
        </p:txBody>
      </p:sp>
      <p:pic>
        <p:nvPicPr>
          <p:cNvPr id="115" name="Picture 12" descr="deployment, Copy, sts, iam, management icon">
            <a:extLst>
              <a:ext uri="{FF2B5EF4-FFF2-40B4-BE49-F238E27FC236}">
                <a16:creationId xmlns:a16="http://schemas.microsoft.com/office/drawing/2014/main" id="{10E0D864-3F9E-4BC2-9E69-0173DDA6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672" y="1843495"/>
            <a:ext cx="501702" cy="50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F56672EE-BA26-4CED-92D1-DA37230EB0D1}"/>
              </a:ext>
            </a:extLst>
          </p:cNvPr>
          <p:cNvSpPr txBox="1"/>
          <p:nvPr/>
        </p:nvSpPr>
        <p:spPr>
          <a:xfrm>
            <a:off x="557047" y="2218087"/>
            <a:ext cx="76233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Data gather lambda gets streaming data from API</a:t>
            </a:r>
            <a:endParaRPr lang="en-IN" sz="1050" b="1" dirty="0">
              <a:solidFill>
                <a:srgbClr val="0070C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EFD955-AD34-41E8-A47B-C6C4881284AA}"/>
              </a:ext>
            </a:extLst>
          </p:cNvPr>
          <p:cNvSpPr txBox="1"/>
          <p:nvPr/>
        </p:nvSpPr>
        <p:spPr>
          <a:xfrm>
            <a:off x="789003" y="4862023"/>
            <a:ext cx="142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50000"/>
                  </a:schemeClr>
                </a:solidFill>
              </a:rPr>
              <a:t>Tags used for Filter</a:t>
            </a:r>
          </a:p>
          <a:p>
            <a:r>
              <a:rPr lang="en-US" sz="1050" b="1" dirty="0"/>
              <a:t>Covid, Ukraine</a:t>
            </a:r>
            <a:endParaRPr lang="en-IN" sz="105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6883FD8-18A9-4BAE-B71C-987418F81C92}"/>
              </a:ext>
            </a:extLst>
          </p:cNvPr>
          <p:cNvSpPr txBox="1"/>
          <p:nvPr/>
        </p:nvSpPr>
        <p:spPr>
          <a:xfrm>
            <a:off x="2648123" y="3043975"/>
            <a:ext cx="17481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Kinesis Firehose handles the streaming data. 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For POC :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- Manual invoke 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- Lambda runs ~ 3 mins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- Kinesis buffer size = 1 min</a:t>
            </a:r>
            <a:endParaRPr lang="en-IN" sz="1050" b="1" dirty="0">
              <a:solidFill>
                <a:srgbClr val="C0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6AA2352-3112-45D7-839C-C745F20161D1}"/>
              </a:ext>
            </a:extLst>
          </p:cNvPr>
          <p:cNvSpPr txBox="1"/>
          <p:nvPr/>
        </p:nvSpPr>
        <p:spPr>
          <a:xfrm>
            <a:off x="2220440" y="5319335"/>
            <a:ext cx="196756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Staging S3 bucket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Saves raw streaming data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Partition by – </a:t>
            </a:r>
            <a:r>
              <a:rPr lang="en-US" sz="1050" b="1" dirty="0" err="1">
                <a:solidFill>
                  <a:srgbClr val="C00000"/>
                </a:solidFill>
              </a:rPr>
              <a:t>yyyy</a:t>
            </a:r>
            <a:r>
              <a:rPr lang="en-US" sz="1050" b="1" dirty="0">
                <a:solidFill>
                  <a:srgbClr val="C00000"/>
                </a:solidFill>
              </a:rPr>
              <a:t>/mm/dd</a:t>
            </a:r>
          </a:p>
        </p:txBody>
      </p:sp>
      <p:pic>
        <p:nvPicPr>
          <p:cNvPr id="2060" name="Picture 12" descr="deployment, Copy, sts, iam, management icon">
            <a:extLst>
              <a:ext uri="{FF2B5EF4-FFF2-40B4-BE49-F238E27FC236}">
                <a16:creationId xmlns:a16="http://schemas.microsoft.com/office/drawing/2014/main" id="{F72872E4-683F-4238-983F-9DF54D1CA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23900" r="15447" b="21081"/>
          <a:stretch/>
        </p:blipFill>
        <p:spPr bwMode="auto">
          <a:xfrm>
            <a:off x="2701768" y="4667431"/>
            <a:ext cx="614972" cy="51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3 Bucket with Objects | AWS Storage">
            <a:extLst>
              <a:ext uri="{FF2B5EF4-FFF2-40B4-BE49-F238E27FC236}">
                <a16:creationId xmlns:a16="http://schemas.microsoft.com/office/drawing/2014/main" id="{389A4839-1008-41BE-A724-F3BCCFDD5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78" y="4795168"/>
            <a:ext cx="482353" cy="48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2B54A561-642C-4E9B-9117-6879CB695255}"/>
              </a:ext>
            </a:extLst>
          </p:cNvPr>
          <p:cNvSpPr txBox="1"/>
          <p:nvPr/>
        </p:nvSpPr>
        <p:spPr>
          <a:xfrm>
            <a:off x="5276611" y="4038720"/>
            <a:ext cx="212208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End of day batch processing to collate data</a:t>
            </a:r>
          </a:p>
          <a:p>
            <a:r>
              <a:rPr lang="en-US" sz="1050" b="1" dirty="0">
                <a:solidFill>
                  <a:srgbClr val="0070C0"/>
                </a:solidFill>
              </a:rPr>
              <a:t> </a:t>
            </a:r>
            <a:r>
              <a:rPr lang="en-US" sz="1050" b="1" dirty="0">
                <a:solidFill>
                  <a:srgbClr val="C00000"/>
                </a:solidFill>
              </a:rPr>
              <a:t>-    Lambda triggered by CRON exp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Kicks off Glue job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Glue : ETL, extract relevant columns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Incremental Load for previous day from Staging to Processing Bucket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Keeps the same partition for staging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If job runs twice a day, does a flush and fill for that day</a:t>
            </a:r>
          </a:p>
          <a:p>
            <a:pPr marL="171450" indent="-171450">
              <a:buFontTx/>
              <a:buChar char="-"/>
            </a:pPr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BF2F66-91CD-4FB8-8EA1-AFC13B48E3E8}"/>
              </a:ext>
            </a:extLst>
          </p:cNvPr>
          <p:cNvSpPr txBox="1"/>
          <p:nvPr/>
        </p:nvSpPr>
        <p:spPr>
          <a:xfrm>
            <a:off x="3985693" y="2253817"/>
            <a:ext cx="14920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Processing S3 bucket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B254FB1-5E8D-41F0-808C-643FA1E8437F}"/>
              </a:ext>
            </a:extLst>
          </p:cNvPr>
          <p:cNvSpPr txBox="1"/>
          <p:nvPr/>
        </p:nvSpPr>
        <p:spPr>
          <a:xfrm>
            <a:off x="5992485" y="2666069"/>
            <a:ext cx="19840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Glue crawler and Catalog</a:t>
            </a:r>
          </a:p>
          <a:p>
            <a:r>
              <a:rPr lang="en-US" sz="1050" b="1" dirty="0">
                <a:solidFill>
                  <a:srgbClr val="C00000"/>
                </a:solidFill>
              </a:rPr>
              <a:t>For POC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On-demand run for Crawler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 Creates schema for querying processed data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Used by Athena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A831836-4D80-40CD-A4A7-3D7D66EA618B}"/>
              </a:ext>
            </a:extLst>
          </p:cNvPr>
          <p:cNvSpPr txBox="1"/>
          <p:nvPr/>
        </p:nvSpPr>
        <p:spPr>
          <a:xfrm>
            <a:off x="10121183" y="2026096"/>
            <a:ext cx="1752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User Type 1 : Data Analysts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Direct connection to Athena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Fires SQL queries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E377423-AB75-4162-9CF0-FF8CE60A7526}"/>
              </a:ext>
            </a:extLst>
          </p:cNvPr>
          <p:cNvSpPr txBox="1"/>
          <p:nvPr/>
        </p:nvSpPr>
        <p:spPr>
          <a:xfrm>
            <a:off x="7668061" y="4477819"/>
            <a:ext cx="1282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Athena Query Results S3 bucket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04098D-CB79-437B-B389-799FA701FF53}"/>
              </a:ext>
            </a:extLst>
          </p:cNvPr>
          <p:cNvSpPr txBox="1"/>
          <p:nvPr/>
        </p:nvSpPr>
        <p:spPr>
          <a:xfrm>
            <a:off x="9322587" y="1446110"/>
            <a:ext cx="947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Athena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AF5F36-B83E-49AB-9274-2A0878C2513A}"/>
              </a:ext>
            </a:extLst>
          </p:cNvPr>
          <p:cNvSpPr txBox="1"/>
          <p:nvPr/>
        </p:nvSpPr>
        <p:spPr>
          <a:xfrm>
            <a:off x="9937376" y="3746292"/>
            <a:ext cx="19067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User Type 2 Executives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Connect through Quick Sight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Reports, Self-Service BI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KPI and decision making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E8F1681-707A-4D3F-8B05-7BFD03540969}"/>
              </a:ext>
            </a:extLst>
          </p:cNvPr>
          <p:cNvSpPr txBox="1"/>
          <p:nvPr/>
        </p:nvSpPr>
        <p:spPr>
          <a:xfrm>
            <a:off x="7996051" y="5583005"/>
            <a:ext cx="2725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User Type 3 : Data Scientists/ML Engineers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Jupyter Notebook through Sage Maker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Model Building</a:t>
            </a:r>
          </a:p>
          <a:p>
            <a:pPr marL="171450" indent="-171450">
              <a:buFontTx/>
              <a:buChar char="-"/>
            </a:pPr>
            <a:r>
              <a:rPr lang="en-US" sz="1050" b="1" dirty="0">
                <a:solidFill>
                  <a:srgbClr val="C00000"/>
                </a:solidFill>
              </a:rPr>
              <a:t>Prediction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E1D027B-44A0-4AEC-8BC8-21A23673073B}"/>
              </a:ext>
            </a:extLst>
          </p:cNvPr>
          <p:cNvSpPr txBox="1"/>
          <p:nvPr/>
        </p:nvSpPr>
        <p:spPr>
          <a:xfrm>
            <a:off x="8960382" y="2796555"/>
            <a:ext cx="947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Quick Sight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30EE2FB-8E51-42CE-B372-0D93131E8F98}"/>
              </a:ext>
            </a:extLst>
          </p:cNvPr>
          <p:cNvSpPr txBox="1"/>
          <p:nvPr/>
        </p:nvSpPr>
        <p:spPr>
          <a:xfrm>
            <a:off x="8928280" y="4390878"/>
            <a:ext cx="9473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70C0"/>
                </a:solidFill>
              </a:rPr>
              <a:t>Sage Maker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7BB41C3-FA60-4B5D-8EB4-14A67050A09B}"/>
              </a:ext>
            </a:extLst>
          </p:cNvPr>
          <p:cNvSpPr/>
          <p:nvPr/>
        </p:nvSpPr>
        <p:spPr>
          <a:xfrm>
            <a:off x="8171483" y="2771891"/>
            <a:ext cx="458741" cy="34308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10</a:t>
            </a:r>
            <a:endParaRPr lang="en-IN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1277623-8E9D-40A3-82C3-320A37AE1D88}"/>
              </a:ext>
            </a:extLst>
          </p:cNvPr>
          <p:cNvCxnSpPr>
            <a:cxnSpLocks/>
          </p:cNvCxnSpPr>
          <p:nvPr/>
        </p:nvCxnSpPr>
        <p:spPr>
          <a:xfrm flipH="1" flipV="1">
            <a:off x="10890863" y="5181038"/>
            <a:ext cx="16555" cy="672353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7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1426E-B2F5-448D-9BA0-1DF7D2970748}"/>
              </a:ext>
            </a:extLst>
          </p:cNvPr>
          <p:cNvSpPr txBox="1"/>
          <p:nvPr/>
        </p:nvSpPr>
        <p:spPr>
          <a:xfrm>
            <a:off x="600634" y="1209880"/>
            <a:ext cx="5894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Staging bucket containing partitioned streamed data </a:t>
            </a:r>
          </a:p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output from Kinesis Firehose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F527F-F364-4CC7-800C-4AD2DFB9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6" y="1984345"/>
            <a:ext cx="6096000" cy="428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38AE8-151A-41C5-B748-E9FC2C261807}"/>
              </a:ext>
            </a:extLst>
          </p:cNvPr>
          <p:cNvSpPr txBox="1"/>
          <p:nvPr/>
        </p:nvSpPr>
        <p:spPr>
          <a:xfrm>
            <a:off x="7532596" y="2314608"/>
            <a:ext cx="46257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7030A0"/>
                </a:solidFill>
              </a:rPr>
              <a:t>{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"data":{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"created_at":"2022-03-20T04:05:29.000Z",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"id":"1505395074414219267",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"text":"@</a:t>
            </a:r>
            <a:r>
              <a:rPr lang="en-IN" sz="1600" dirty="0" err="1">
                <a:solidFill>
                  <a:srgbClr val="7030A0"/>
                </a:solidFill>
              </a:rPr>
              <a:t>RichardHanania</a:t>
            </a:r>
            <a:r>
              <a:rPr lang="en-IN" sz="1600" dirty="0">
                <a:solidFill>
                  <a:srgbClr val="7030A0"/>
                </a:solidFill>
              </a:rPr>
              <a:t> \u201cThe cost of Ukrainian winning a Nobel Peace Prize, maybe.\u201d"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},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"</a:t>
            </a:r>
            <a:r>
              <a:rPr lang="en-IN" sz="1600" dirty="0" err="1">
                <a:solidFill>
                  <a:srgbClr val="7030A0"/>
                </a:solidFill>
              </a:rPr>
              <a:t>matching_rules</a:t>
            </a:r>
            <a:r>
              <a:rPr lang="en-IN" sz="1600" dirty="0">
                <a:solidFill>
                  <a:srgbClr val="7030A0"/>
                </a:solidFill>
              </a:rPr>
              <a:t>":[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{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   "id":"1505395102490849281",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   "tag":"</a:t>
            </a:r>
            <a:r>
              <a:rPr lang="en-IN" sz="1600" dirty="0" err="1">
                <a:solidFill>
                  <a:srgbClr val="7030A0"/>
                </a:solidFill>
              </a:rPr>
              <a:t>ukraine</a:t>
            </a:r>
            <a:r>
              <a:rPr lang="en-IN" sz="1600" dirty="0">
                <a:solidFill>
                  <a:srgbClr val="7030A0"/>
                </a:solidFill>
              </a:rPr>
              <a:t>"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   }</a:t>
            </a:r>
          </a:p>
          <a:p>
            <a:r>
              <a:rPr lang="en-IN" sz="1600" dirty="0">
                <a:solidFill>
                  <a:srgbClr val="7030A0"/>
                </a:solidFill>
              </a:rPr>
              <a:t>   ]</a:t>
            </a:r>
          </a:p>
          <a:p>
            <a:r>
              <a:rPr lang="en-IN" sz="1600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A1236-D791-4749-8D87-15BF0BD1BAD6}"/>
              </a:ext>
            </a:extLst>
          </p:cNvPr>
          <p:cNvCxnSpPr>
            <a:cxnSpLocks/>
          </p:cNvCxnSpPr>
          <p:nvPr/>
        </p:nvCxnSpPr>
        <p:spPr>
          <a:xfrm>
            <a:off x="7178485" y="1209880"/>
            <a:ext cx="33615" cy="5307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Snippets - 1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7F0C8-7C00-4A51-B575-907EB7D0A0A0}"/>
              </a:ext>
            </a:extLst>
          </p:cNvPr>
          <p:cNvSpPr txBox="1"/>
          <p:nvPr/>
        </p:nvSpPr>
        <p:spPr>
          <a:xfrm>
            <a:off x="6649571" y="1332990"/>
            <a:ext cx="589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Single streamed raw record – Data + Metadata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62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1426E-B2F5-448D-9BA0-1DF7D2970748}"/>
              </a:ext>
            </a:extLst>
          </p:cNvPr>
          <p:cNvSpPr txBox="1"/>
          <p:nvPr/>
        </p:nvSpPr>
        <p:spPr>
          <a:xfrm>
            <a:off x="573742" y="1097792"/>
            <a:ext cx="8139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Processing bucket containing flattened data in compressed parquet files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 Snippets - 2</a:t>
            </a:r>
            <a:endParaRPr lang="en-I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7F0C8-7C00-4A51-B575-907EB7D0A0A0}"/>
              </a:ext>
            </a:extLst>
          </p:cNvPr>
          <p:cNvSpPr txBox="1"/>
          <p:nvPr/>
        </p:nvSpPr>
        <p:spPr>
          <a:xfrm>
            <a:off x="1156447" y="4095999"/>
            <a:ext cx="6024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Processed data record (contains selected fields only)</a:t>
            </a:r>
            <a:endParaRPr lang="en-IN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8BBD9-DA44-4BDC-8CD7-DB5BAE095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60" y="1644663"/>
            <a:ext cx="6327290" cy="2243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654FD-EC89-4C76-8F57-9BA25451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60" y="4642871"/>
            <a:ext cx="10493649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4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Athena Query Output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4058B-C24C-4781-9BA6-D1C57B52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1" y="1391840"/>
            <a:ext cx="10533529" cy="42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5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Quick Sight Report Sample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3F580-2161-45BE-B62A-A9E30521E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2" y="1310159"/>
            <a:ext cx="9419136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4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36551D-3DB8-4889-90ED-5BDB198E4A87}"/>
              </a:ext>
            </a:extLst>
          </p:cNvPr>
          <p:cNvSpPr txBox="1"/>
          <p:nvPr/>
        </p:nvSpPr>
        <p:spPr>
          <a:xfrm>
            <a:off x="1913964" y="449911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Jupyter Notebook Setup Query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C9424-10AC-451D-9BC8-D25ECA91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91" y="1295853"/>
            <a:ext cx="10760372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6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EA3E0-94BD-4466-AE4C-B190F9025289}"/>
              </a:ext>
            </a:extLst>
          </p:cNvPr>
          <p:cNvSpPr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9440B-F3E7-41E5-9C9B-4E78F151A390}"/>
              </a:ext>
            </a:extLst>
          </p:cNvPr>
          <p:cNvSpPr/>
          <p:nvPr/>
        </p:nvSpPr>
        <p:spPr>
          <a:xfrm>
            <a:off x="286871" y="0"/>
            <a:ext cx="179294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1426E-B2F5-448D-9BA0-1DF7D2970748}"/>
              </a:ext>
            </a:extLst>
          </p:cNvPr>
          <p:cNvSpPr txBox="1"/>
          <p:nvPr/>
        </p:nvSpPr>
        <p:spPr>
          <a:xfrm>
            <a:off x="2254623" y="207864"/>
            <a:ext cx="768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POC Considerations and Enhancement Scope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A73C7-5445-449A-B5E8-11645C3A89AC}"/>
              </a:ext>
            </a:extLst>
          </p:cNvPr>
          <p:cNvSpPr txBox="1"/>
          <p:nvPr/>
        </p:nvSpPr>
        <p:spPr>
          <a:xfrm>
            <a:off x="753036" y="1227816"/>
            <a:ext cx="87674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Data Streaming Lambda runs on-demand for 3 minutes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	</a:t>
            </a:r>
            <a:r>
              <a:rPr lang="en-US" sz="1400" dirty="0"/>
              <a:t>- used for demo-purpose only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	</a:t>
            </a:r>
            <a:r>
              <a:rPr lang="en-US" sz="1400" dirty="0"/>
              <a:t>-  would need alternative streaming sources for enterprise use-cases</a:t>
            </a:r>
            <a:endParaRPr lang="en-US" sz="1400" dirty="0">
              <a:solidFill>
                <a:srgbClr val="00B050"/>
              </a:solidFill>
            </a:endParaRP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Encryption is limited </a:t>
            </a:r>
          </a:p>
          <a:p>
            <a:r>
              <a:rPr lang="en-IN" sz="1400" dirty="0"/>
              <a:t>	-  currently only for s3 and Secrets</a:t>
            </a:r>
          </a:p>
          <a:p>
            <a:r>
              <a:rPr lang="en-IN" sz="1400" dirty="0"/>
              <a:t>	-  would want to cover all resources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Kinesis Firehose used for POC</a:t>
            </a:r>
          </a:p>
          <a:p>
            <a:r>
              <a:rPr lang="en-IN" sz="1400" dirty="0"/>
              <a:t>	-  Kinesis Data Analytics is a better option to cover real-time analytics</a:t>
            </a:r>
          </a:p>
          <a:p>
            <a:r>
              <a:rPr lang="en-IN" sz="1400" dirty="0"/>
              <a:t>	-  can use KDA windows for the above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Glue Crawler is on-demand </a:t>
            </a:r>
          </a:p>
          <a:p>
            <a:r>
              <a:rPr lang="en-IN" sz="1400" dirty="0"/>
              <a:t>	-  can orchestrate the Lambda invoke + Glue job + Crawler through a step function for nightly execution</a:t>
            </a:r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VPC and subnets </a:t>
            </a:r>
          </a:p>
          <a:p>
            <a:pPr lvl="1"/>
            <a:r>
              <a:rPr lang="en-IN" sz="1400" dirty="0"/>
              <a:t>	- In the POC setup Glue jobs run on default  VPC</a:t>
            </a:r>
          </a:p>
          <a:p>
            <a:pPr lvl="1"/>
            <a:r>
              <a:rPr lang="en-IN" sz="1400" dirty="0"/>
              <a:t>	- The s3 endpoints have been created in the VPC and subnet</a:t>
            </a:r>
          </a:p>
          <a:p>
            <a:pPr lvl="1"/>
            <a:r>
              <a:rPr lang="en-IN" sz="1400" dirty="0"/>
              <a:t>	- a NAT gateway has also been established</a:t>
            </a:r>
          </a:p>
          <a:p>
            <a:pPr lvl="1"/>
            <a:r>
              <a:rPr lang="en-IN" sz="1400" dirty="0"/>
              <a:t>	- would need to put lambdas inside VPC</a:t>
            </a:r>
          </a:p>
          <a:p>
            <a:endParaRPr lang="en-IN" sz="14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B050"/>
                </a:solidFill>
              </a:rPr>
              <a:t>Resource Provisioning and Set-up</a:t>
            </a:r>
          </a:p>
          <a:p>
            <a:pPr lvl="1"/>
            <a:r>
              <a:rPr lang="en-IN" sz="1400" dirty="0"/>
              <a:t>	- for POC, all resources were created through console</a:t>
            </a:r>
          </a:p>
          <a:p>
            <a:pPr lvl="1"/>
            <a:r>
              <a:rPr lang="en-IN" sz="1400" dirty="0"/>
              <a:t>	- for project-level implementation, would recommend using Infrastructure as Code</a:t>
            </a:r>
          </a:p>
        </p:txBody>
      </p:sp>
    </p:spTree>
    <p:extLst>
      <p:ext uri="{BB962C8B-B14F-4D97-AF65-F5344CB8AC3E}">
        <p14:creationId xmlns:p14="http://schemas.microsoft.com/office/powerpoint/2010/main" val="312882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208</TotalTime>
  <Words>589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Rudrajyoti Sen</dc:creator>
  <cp:lastModifiedBy>Rudrajyoti Sen</cp:lastModifiedBy>
  <cp:revision>31</cp:revision>
  <dcterms:created xsi:type="dcterms:W3CDTF">2022-03-20T13:46:52Z</dcterms:created>
  <dcterms:modified xsi:type="dcterms:W3CDTF">2022-03-22T09:19:58Z</dcterms:modified>
</cp:coreProperties>
</file>