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1" r:id="rId1"/>
  </p:sldMasterIdLst>
  <p:notesMasterIdLst>
    <p:notesMasterId r:id="rId25"/>
  </p:notesMasterIdLst>
  <p:sldIdLst>
    <p:sldId id="256" r:id="rId2"/>
    <p:sldId id="272" r:id="rId3"/>
    <p:sldId id="273" r:id="rId4"/>
    <p:sldId id="257" r:id="rId5"/>
    <p:sldId id="258" r:id="rId6"/>
    <p:sldId id="259" r:id="rId7"/>
    <p:sldId id="260" r:id="rId8"/>
    <p:sldId id="261" r:id="rId9"/>
    <p:sldId id="277" r:id="rId10"/>
    <p:sldId id="266" r:id="rId11"/>
    <p:sldId id="262" r:id="rId12"/>
    <p:sldId id="278" r:id="rId13"/>
    <p:sldId id="267" r:id="rId14"/>
    <p:sldId id="281" r:id="rId15"/>
    <p:sldId id="280" r:id="rId16"/>
    <p:sldId id="282" r:id="rId17"/>
    <p:sldId id="263" r:id="rId18"/>
    <p:sldId id="279" r:id="rId19"/>
    <p:sldId id="268" r:id="rId20"/>
    <p:sldId id="274" r:id="rId21"/>
    <p:sldId id="265" r:id="rId22"/>
    <p:sldId id="276"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81988" autoAdjust="0"/>
  </p:normalViewPr>
  <p:slideViewPr>
    <p:cSldViewPr snapToGrid="0">
      <p:cViewPr varScale="1">
        <p:scale>
          <a:sx n="71" d="100"/>
          <a:sy n="71" d="100"/>
        </p:scale>
        <p:origin x="112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668FA-B931-4859-B72D-648777959CB1}" type="datetimeFigureOut">
              <a:rPr lang="en-US" smtClean="0"/>
              <a:t>8/16/2016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E5A83-E9D8-4613-A51D-5BF6F7932D58}" type="slidenum">
              <a:rPr lang="en-US" smtClean="0"/>
              <a:t>‹#›</a:t>
            </a:fld>
            <a:endParaRPr lang="en-US"/>
          </a:p>
        </p:txBody>
      </p:sp>
    </p:spTree>
    <p:extLst>
      <p:ext uri="{BB962C8B-B14F-4D97-AF65-F5344CB8AC3E}">
        <p14:creationId xmlns:p14="http://schemas.microsoft.com/office/powerpoint/2010/main" val="134586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a:t>
            </a:r>
          </a:p>
          <a:p>
            <a:r>
              <a:rPr lang="en-US" dirty="0"/>
              <a:t>University</a:t>
            </a:r>
            <a:r>
              <a:rPr lang="en-US" baseline="0" dirty="0"/>
              <a:t> </a:t>
            </a:r>
          </a:p>
          <a:p>
            <a:r>
              <a:rPr lang="en-US" baseline="0" dirty="0"/>
              <a:t>Background </a:t>
            </a:r>
            <a:endParaRPr lang="en-US" dirty="0"/>
          </a:p>
        </p:txBody>
      </p:sp>
      <p:sp>
        <p:nvSpPr>
          <p:cNvPr id="4" name="Slide Number Placeholder 3"/>
          <p:cNvSpPr>
            <a:spLocks noGrp="1"/>
          </p:cNvSpPr>
          <p:nvPr>
            <p:ph type="sldNum" sz="quarter" idx="10"/>
          </p:nvPr>
        </p:nvSpPr>
        <p:spPr/>
        <p:txBody>
          <a:bodyPr/>
          <a:lstStyle/>
          <a:p>
            <a:fld id="{2D0E5A83-E9D8-4613-A51D-5BF6F7932D58}" type="slidenum">
              <a:rPr lang="en-US" smtClean="0"/>
              <a:t>2</a:t>
            </a:fld>
            <a:endParaRPr lang="en-US"/>
          </a:p>
        </p:txBody>
      </p:sp>
    </p:spTree>
    <p:extLst>
      <p:ext uri="{BB962C8B-B14F-4D97-AF65-F5344CB8AC3E}">
        <p14:creationId xmlns:p14="http://schemas.microsoft.com/office/powerpoint/2010/main" val="4292485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 Android application that allows users to send SOS messages in times of need to a set of (emergency) contacts. The application, on the first run, must prompt the user to enter at least one contact, details of which are stored in a local SQLite database. During a crisis (of any kind) the user must be able to open the app and click one button that sends an SOS message, consisting of the user’s location, to all the contacts that were defined previously. The process of calculating location and sending SMSs must occur in a background service. Additionally, the user must also be able to add new contacts whenever he/she desires. </a:t>
            </a:r>
          </a:p>
          <a:p>
            <a:endParaRPr lang="en-US" dirty="0"/>
          </a:p>
        </p:txBody>
      </p:sp>
      <p:sp>
        <p:nvSpPr>
          <p:cNvPr id="4" name="Slide Number Placeholder 3"/>
          <p:cNvSpPr>
            <a:spLocks noGrp="1"/>
          </p:cNvSpPr>
          <p:nvPr>
            <p:ph type="sldNum" sz="quarter" idx="10"/>
          </p:nvPr>
        </p:nvSpPr>
        <p:spPr/>
        <p:txBody>
          <a:bodyPr/>
          <a:lstStyle/>
          <a:p>
            <a:fld id="{2D0E5A83-E9D8-4613-A51D-5BF6F7932D58}" type="slidenum">
              <a:rPr lang="en-US" smtClean="0"/>
              <a:t>21</a:t>
            </a:fld>
            <a:endParaRPr lang="en-US"/>
          </a:p>
        </p:txBody>
      </p:sp>
    </p:spTree>
    <p:extLst>
      <p:ext uri="{BB962C8B-B14F-4D97-AF65-F5344CB8AC3E}">
        <p14:creationId xmlns:p14="http://schemas.microsoft.com/office/powerpoint/2010/main" val="2145008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E5A83-E9D8-4613-A51D-5BF6F7932D58}" type="slidenum">
              <a:rPr lang="en-US" smtClean="0"/>
              <a:t>22</a:t>
            </a:fld>
            <a:endParaRPr lang="en-US"/>
          </a:p>
        </p:txBody>
      </p:sp>
    </p:spTree>
    <p:extLst>
      <p:ext uri="{BB962C8B-B14F-4D97-AF65-F5344CB8AC3E}">
        <p14:creationId xmlns:p14="http://schemas.microsoft.com/office/powerpoint/2010/main" val="2898303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a:t>
            </a:r>
            <a:r>
              <a:rPr lang="en-US" baseline="0" dirty="0"/>
              <a:t> coding exercises after each module for hands-on exposure of the curriculum.</a:t>
            </a:r>
          </a:p>
          <a:p>
            <a:r>
              <a:rPr lang="en-US" dirty="0"/>
              <a:t>The designed curriculum is designed to introduce software developers to the world of mobile app development. The course follows a modular structure that introduces the audience to the various elements of Android development, reinforcing the concepts covered in each modules using simple mini-projects. The final module of the course combines all the mini-projects designed in the previous modules to develop a complete “SOS” application.</a:t>
            </a:r>
          </a:p>
        </p:txBody>
      </p:sp>
      <p:sp>
        <p:nvSpPr>
          <p:cNvPr id="4" name="Slide Number Placeholder 3"/>
          <p:cNvSpPr>
            <a:spLocks noGrp="1"/>
          </p:cNvSpPr>
          <p:nvPr>
            <p:ph type="sldNum" sz="quarter" idx="10"/>
          </p:nvPr>
        </p:nvSpPr>
        <p:spPr/>
        <p:txBody>
          <a:bodyPr/>
          <a:lstStyle/>
          <a:p>
            <a:fld id="{2D0E5A83-E9D8-4613-A51D-5BF6F7932D58}" type="slidenum">
              <a:rPr lang="en-US" smtClean="0"/>
              <a:t>3</a:t>
            </a:fld>
            <a:endParaRPr lang="en-US"/>
          </a:p>
        </p:txBody>
      </p:sp>
    </p:spTree>
    <p:extLst>
      <p:ext uri="{BB962C8B-B14F-4D97-AF65-F5344CB8AC3E}">
        <p14:creationId xmlns:p14="http://schemas.microsoft.com/office/powerpoint/2010/main" val="203757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a:t>
            </a:r>
            <a:r>
              <a:rPr lang="en-US" baseline="0" dirty="0"/>
              <a:t> with CS background should have Java or any programming language knowledge and know CS basics.</a:t>
            </a:r>
            <a:endParaRPr lang="en-US" dirty="0"/>
          </a:p>
        </p:txBody>
      </p:sp>
      <p:sp>
        <p:nvSpPr>
          <p:cNvPr id="4" name="Slide Number Placeholder 3"/>
          <p:cNvSpPr>
            <a:spLocks noGrp="1"/>
          </p:cNvSpPr>
          <p:nvPr>
            <p:ph type="sldNum" sz="quarter" idx="10"/>
          </p:nvPr>
        </p:nvSpPr>
        <p:spPr/>
        <p:txBody>
          <a:bodyPr/>
          <a:lstStyle/>
          <a:p>
            <a:fld id="{2D0E5A83-E9D8-4613-A51D-5BF6F7932D58}" type="slidenum">
              <a:rPr lang="en-US" smtClean="0"/>
              <a:t>5</a:t>
            </a:fld>
            <a:endParaRPr lang="en-US"/>
          </a:p>
        </p:txBody>
      </p:sp>
    </p:spTree>
    <p:extLst>
      <p:ext uri="{BB962C8B-B14F-4D97-AF65-F5344CB8AC3E}">
        <p14:creationId xmlns:p14="http://schemas.microsoft.com/office/powerpoint/2010/main" val="688177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E5A83-E9D8-4613-A51D-5BF6F7932D58}" type="slidenum">
              <a:rPr lang="en-US" smtClean="0"/>
              <a:t>6</a:t>
            </a:fld>
            <a:endParaRPr lang="en-US"/>
          </a:p>
        </p:txBody>
      </p:sp>
    </p:spTree>
    <p:extLst>
      <p:ext uri="{BB962C8B-B14F-4D97-AF65-F5344CB8AC3E}">
        <p14:creationId xmlns:p14="http://schemas.microsoft.com/office/powerpoint/2010/main" val="357434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module includes the architecture for introducing basics of android application.</a:t>
            </a:r>
            <a:endParaRPr lang="en-US" dirty="0"/>
          </a:p>
        </p:txBody>
      </p:sp>
      <p:sp>
        <p:nvSpPr>
          <p:cNvPr id="4" name="Slide Number Placeholder 3"/>
          <p:cNvSpPr>
            <a:spLocks noGrp="1"/>
          </p:cNvSpPr>
          <p:nvPr>
            <p:ph type="sldNum" sz="quarter" idx="10"/>
          </p:nvPr>
        </p:nvSpPr>
        <p:spPr/>
        <p:txBody>
          <a:bodyPr/>
          <a:lstStyle/>
          <a:p>
            <a:fld id="{2D0E5A83-E9D8-4613-A51D-5BF6F7932D58}" type="slidenum">
              <a:rPr lang="en-US" smtClean="0"/>
              <a:t>7</a:t>
            </a:fld>
            <a:endParaRPr lang="en-US"/>
          </a:p>
        </p:txBody>
      </p:sp>
    </p:spTree>
    <p:extLst>
      <p:ext uri="{BB962C8B-B14F-4D97-AF65-F5344CB8AC3E}">
        <p14:creationId xmlns:p14="http://schemas.microsoft.com/office/powerpoint/2010/main" val="128346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a:t>
            </a:r>
            <a:r>
              <a:rPr lang="en-US" baseline="0" dirty="0"/>
              <a:t> of the curriculum initiates the basic interaction of IO functions within the application and we use the following exercise.</a:t>
            </a:r>
            <a:endParaRPr lang="en-US" dirty="0"/>
          </a:p>
        </p:txBody>
      </p:sp>
      <p:sp>
        <p:nvSpPr>
          <p:cNvPr id="4" name="Slide Number Placeholder 3"/>
          <p:cNvSpPr>
            <a:spLocks noGrp="1"/>
          </p:cNvSpPr>
          <p:nvPr>
            <p:ph type="sldNum" sz="quarter" idx="10"/>
          </p:nvPr>
        </p:nvSpPr>
        <p:spPr/>
        <p:txBody>
          <a:bodyPr/>
          <a:lstStyle/>
          <a:p>
            <a:fld id="{2D0E5A83-E9D8-4613-A51D-5BF6F7932D58}" type="slidenum">
              <a:rPr lang="en-US" smtClean="0"/>
              <a:t>8</a:t>
            </a:fld>
            <a:endParaRPr lang="en-US"/>
          </a:p>
        </p:txBody>
      </p:sp>
    </p:spTree>
    <p:extLst>
      <p:ext uri="{BB962C8B-B14F-4D97-AF65-F5344CB8AC3E}">
        <p14:creationId xmlns:p14="http://schemas.microsoft.com/office/powerpoint/2010/main" val="327157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module intends to add communication capability to the android application.</a:t>
            </a:r>
            <a:endParaRPr lang="en-US" dirty="0"/>
          </a:p>
        </p:txBody>
      </p:sp>
      <p:sp>
        <p:nvSpPr>
          <p:cNvPr id="4" name="Slide Number Placeholder 3"/>
          <p:cNvSpPr>
            <a:spLocks noGrp="1"/>
          </p:cNvSpPr>
          <p:nvPr>
            <p:ph type="sldNum" sz="quarter" idx="10"/>
          </p:nvPr>
        </p:nvSpPr>
        <p:spPr/>
        <p:txBody>
          <a:bodyPr/>
          <a:lstStyle/>
          <a:p>
            <a:fld id="{2D0E5A83-E9D8-4613-A51D-5BF6F7932D58}" type="slidenum">
              <a:rPr lang="en-US" smtClean="0"/>
              <a:t>11</a:t>
            </a:fld>
            <a:endParaRPr lang="en-US"/>
          </a:p>
        </p:txBody>
      </p:sp>
    </p:spTree>
    <p:extLst>
      <p:ext uri="{BB962C8B-B14F-4D97-AF65-F5344CB8AC3E}">
        <p14:creationId xmlns:p14="http://schemas.microsoft.com/office/powerpoint/2010/main" val="889190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E5A83-E9D8-4613-A51D-5BF6F7932D58}" type="slidenum">
              <a:rPr lang="en-US" smtClean="0"/>
              <a:t>14</a:t>
            </a:fld>
            <a:endParaRPr lang="en-US"/>
          </a:p>
        </p:txBody>
      </p:sp>
    </p:spTree>
    <p:extLst>
      <p:ext uri="{BB962C8B-B14F-4D97-AF65-F5344CB8AC3E}">
        <p14:creationId xmlns:p14="http://schemas.microsoft.com/office/powerpoint/2010/main" val="186749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has step</a:t>
            </a:r>
            <a:r>
              <a:rPr lang="en-US" baseline="0" dirty="0"/>
              <a:t> by step guidelines how the android application interacts with SQL-Lite  </a:t>
            </a:r>
            <a:endParaRPr lang="en-US" dirty="0"/>
          </a:p>
        </p:txBody>
      </p:sp>
      <p:sp>
        <p:nvSpPr>
          <p:cNvPr id="4" name="Slide Number Placeholder 3"/>
          <p:cNvSpPr>
            <a:spLocks noGrp="1"/>
          </p:cNvSpPr>
          <p:nvPr>
            <p:ph type="sldNum" sz="quarter" idx="10"/>
          </p:nvPr>
        </p:nvSpPr>
        <p:spPr/>
        <p:txBody>
          <a:bodyPr/>
          <a:lstStyle/>
          <a:p>
            <a:fld id="{2D0E5A83-E9D8-4613-A51D-5BF6F7932D58}" type="slidenum">
              <a:rPr lang="en-US" smtClean="0"/>
              <a:t>17</a:t>
            </a:fld>
            <a:endParaRPr lang="en-US"/>
          </a:p>
        </p:txBody>
      </p:sp>
    </p:spTree>
    <p:extLst>
      <p:ext uri="{BB962C8B-B14F-4D97-AF65-F5344CB8AC3E}">
        <p14:creationId xmlns:p14="http://schemas.microsoft.com/office/powerpoint/2010/main" val="898780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631004-EB82-478F-AB80-F4C74EEBAC3F}"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4634706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631004-EB82-478F-AB80-F4C74EEBAC3F}"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24327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45631004-EB82-478F-AB80-F4C74EEBAC3F}"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2189494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45631004-EB82-478F-AB80-F4C74EEBAC3F}" type="datetimeFigureOut">
              <a:rPr lang="en-US" smtClean="0"/>
              <a:t>8/16/2016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215563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31004-EB82-478F-AB80-F4C74EEBAC3F}"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2475651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31004-EB82-478F-AB80-F4C74EEBAC3F}"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33439566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31004-EB82-478F-AB80-F4C74EEBAC3F}"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319073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631004-EB82-478F-AB80-F4C74EEBAC3F}"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21880137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631004-EB82-478F-AB80-F4C74EEBAC3F}"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415536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631004-EB82-478F-AB80-F4C74EEBAC3F}" type="datetimeFigureOut">
              <a:rPr lang="en-US" smtClean="0"/>
              <a:t>8/16/2016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3449117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631004-EB82-478F-AB80-F4C74EEBAC3F}" type="datetimeFigureOut">
              <a:rPr lang="en-US" smtClean="0"/>
              <a:t>8/16/2016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299109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31004-EB82-478F-AB80-F4C74EEBAC3F}" type="datetimeFigureOut">
              <a:rPr lang="en-US" smtClean="0"/>
              <a:t>8/16/2016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190997543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631004-EB82-478F-AB80-F4C74EEBAC3F}"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338815006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45631004-EB82-478F-AB80-F4C74EEBAC3F}" type="datetimeFigureOut">
              <a:rPr lang="en-US" smtClean="0"/>
              <a:t>8/16/2016</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762FDF3-1771-4336-9D42-24FEB57FEB64}" type="slidenum">
              <a:rPr lang="en-US" smtClean="0"/>
              <a:t>‹#›</a:t>
            </a:fld>
            <a:endParaRPr lang="en-US"/>
          </a:p>
        </p:txBody>
      </p:sp>
    </p:spTree>
    <p:extLst>
      <p:ext uri="{BB962C8B-B14F-4D97-AF65-F5344CB8AC3E}">
        <p14:creationId xmlns:p14="http://schemas.microsoft.com/office/powerpoint/2010/main" val="972955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5631004-EB82-478F-AB80-F4C74EEBAC3F}" type="datetimeFigureOut">
              <a:rPr lang="en-US" smtClean="0"/>
              <a:t>8/16/2016</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762FDF3-1771-4336-9D42-24FEB57FEB64}" type="slidenum">
              <a:rPr lang="en-US" smtClean="0"/>
              <a:t>‹#›</a:t>
            </a:fld>
            <a:endParaRPr lang="en-US"/>
          </a:p>
        </p:txBody>
      </p:sp>
    </p:spTree>
    <p:extLst>
      <p:ext uri="{BB962C8B-B14F-4D97-AF65-F5344CB8AC3E}">
        <p14:creationId xmlns:p14="http://schemas.microsoft.com/office/powerpoint/2010/main" val="3246372975"/>
      </p:ext>
    </p:extLst>
  </p:cSld>
  <p:clrMap bg1="dk1" tx1="lt1" bg2="dk2" tx2="lt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 id="2147484144" r:id="rId13"/>
    <p:sldLayoutId id="214748414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153" y="313471"/>
            <a:ext cx="9144000" cy="1066922"/>
          </a:xfrm>
        </p:spPr>
        <p:txBody>
          <a:bodyPr>
            <a:normAutofit/>
          </a:bodyPr>
          <a:lstStyle/>
          <a:p>
            <a:r>
              <a:rPr lang="en-US" dirty="0" err="1"/>
              <a:t>androidGO</a:t>
            </a:r>
            <a:endParaRPr lang="en-US" dirty="0"/>
          </a:p>
        </p:txBody>
      </p:sp>
      <p:pic>
        <p:nvPicPr>
          <p:cNvPr id="1026" name="Picture 2" descr="http://www.symbols.com/gi.php?type=1&amp;id=29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521" y="1248508"/>
            <a:ext cx="40481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2: Android Widget Hands-on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79" y="1962538"/>
            <a:ext cx="2232888" cy="396957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918" y="1978602"/>
            <a:ext cx="2249201" cy="3998579"/>
          </a:xfrm>
          <a:prstGeom prst="rect">
            <a:avLst/>
          </a:prstGeom>
        </p:spPr>
      </p:pic>
      <p:cxnSp>
        <p:nvCxnSpPr>
          <p:cNvPr id="9" name="Straight Arrow Connector 8"/>
          <p:cNvCxnSpPr/>
          <p:nvPr/>
        </p:nvCxnSpPr>
        <p:spPr>
          <a:xfrm>
            <a:off x="5170103" y="3874894"/>
            <a:ext cx="1641815"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5362939" y="3262896"/>
            <a:ext cx="1448978" cy="646331"/>
          </a:xfrm>
          <a:prstGeom prst="rect">
            <a:avLst/>
          </a:prstGeom>
          <a:noFill/>
        </p:spPr>
        <p:txBody>
          <a:bodyPr wrap="square" rtlCol="0">
            <a:spAutoFit/>
          </a:bodyPr>
          <a:lstStyle/>
          <a:p>
            <a:endParaRPr lang="en-US" dirty="0"/>
          </a:p>
          <a:p>
            <a:r>
              <a:rPr lang="en-US" dirty="0"/>
              <a:t>On click()</a:t>
            </a:r>
          </a:p>
        </p:txBody>
      </p:sp>
      <p:sp>
        <p:nvSpPr>
          <p:cNvPr id="14" name="TextBox 13"/>
          <p:cNvSpPr txBox="1"/>
          <p:nvPr/>
        </p:nvSpPr>
        <p:spPr>
          <a:xfrm>
            <a:off x="2937216" y="5894016"/>
            <a:ext cx="2232888" cy="369332"/>
          </a:xfrm>
          <a:prstGeom prst="rect">
            <a:avLst/>
          </a:prstGeom>
          <a:noFill/>
        </p:spPr>
        <p:txBody>
          <a:bodyPr wrap="square" rtlCol="0">
            <a:spAutoFit/>
          </a:bodyPr>
          <a:lstStyle/>
          <a:p>
            <a:pPr algn="ctr"/>
            <a:r>
              <a:rPr lang="en-US" dirty="0"/>
              <a:t>Activity 1</a:t>
            </a:r>
          </a:p>
        </p:txBody>
      </p:sp>
      <p:sp>
        <p:nvSpPr>
          <p:cNvPr id="15" name="TextBox 14"/>
          <p:cNvSpPr txBox="1"/>
          <p:nvPr/>
        </p:nvSpPr>
        <p:spPr>
          <a:xfrm>
            <a:off x="6931943" y="5932116"/>
            <a:ext cx="2232888" cy="369332"/>
          </a:xfrm>
          <a:prstGeom prst="rect">
            <a:avLst/>
          </a:prstGeom>
          <a:noFill/>
        </p:spPr>
        <p:txBody>
          <a:bodyPr wrap="square" rtlCol="0">
            <a:spAutoFit/>
          </a:bodyPr>
          <a:lstStyle/>
          <a:p>
            <a:pPr algn="ctr"/>
            <a:r>
              <a:rPr lang="en-US" dirty="0"/>
              <a:t>Activity 2</a:t>
            </a:r>
          </a:p>
        </p:txBody>
      </p:sp>
    </p:spTree>
    <p:extLst>
      <p:ext uri="{BB962C8B-B14F-4D97-AF65-F5344CB8AC3E}">
        <p14:creationId xmlns:p14="http://schemas.microsoft.com/office/powerpoint/2010/main" val="1031906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Communication</a:t>
            </a:r>
          </a:p>
        </p:txBody>
      </p:sp>
      <p:sp>
        <p:nvSpPr>
          <p:cNvPr id="3" name="Content Placeholder 2"/>
          <p:cNvSpPr>
            <a:spLocks noGrp="1"/>
          </p:cNvSpPr>
          <p:nvPr>
            <p:ph idx="1"/>
          </p:nvPr>
        </p:nvSpPr>
        <p:spPr/>
        <p:txBody>
          <a:bodyPr>
            <a:normAutofit/>
          </a:bodyPr>
          <a:lstStyle/>
          <a:p>
            <a:r>
              <a:rPr lang="en-US" dirty="0"/>
              <a:t>Adding the communication capabilities to the application.</a:t>
            </a:r>
          </a:p>
          <a:p>
            <a:r>
              <a:rPr lang="en-US" dirty="0"/>
              <a:t>Sending an SMS </a:t>
            </a:r>
          </a:p>
          <a:p>
            <a:r>
              <a:rPr lang="en-US" dirty="0"/>
              <a:t>File Input and Output </a:t>
            </a:r>
          </a:p>
          <a:p>
            <a:r>
              <a:rPr lang="en-US" dirty="0"/>
              <a:t>Granting Permissions to the Application</a:t>
            </a:r>
          </a:p>
          <a:p>
            <a:r>
              <a:rPr lang="en-US" dirty="0"/>
              <a:t>Duration of the module:10minutes </a:t>
            </a:r>
          </a:p>
          <a:p>
            <a:endParaRPr lang="en-US" dirty="0"/>
          </a:p>
          <a:p>
            <a:endParaRPr lang="en-US" dirty="0"/>
          </a:p>
          <a:p>
            <a:endParaRPr lang="en-US" dirty="0"/>
          </a:p>
        </p:txBody>
      </p:sp>
      <p:pic>
        <p:nvPicPr>
          <p:cNvPr id="4" name="Picture 2" descr="http://www.symbols.com/gi.php?type=1&amp;id=2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4106" y="982132"/>
            <a:ext cx="968550" cy="113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089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a:xfrm>
            <a:off x="1295401" y="2556932"/>
            <a:ext cx="9601196" cy="2781686"/>
          </a:xfrm>
        </p:spPr>
        <p:txBody>
          <a:bodyPr/>
          <a:lstStyle/>
          <a:p>
            <a:r>
              <a:rPr lang="en-US" dirty="0"/>
              <a:t>Create a messaging application that sends a given text message to the phone number provided and also saves the phone number and the text message to a log file stored in external storage.</a:t>
            </a:r>
          </a:p>
          <a:p>
            <a:r>
              <a:rPr lang="en-US" dirty="0"/>
              <a:t>Duration of the module:30minutes </a:t>
            </a:r>
          </a:p>
          <a:p>
            <a:endParaRPr lang="en-US" dirty="0"/>
          </a:p>
        </p:txBody>
      </p:sp>
    </p:spTree>
    <p:extLst>
      <p:ext uri="{BB962C8B-B14F-4D97-AF65-F5344CB8AC3E}">
        <p14:creationId xmlns:p14="http://schemas.microsoft.com/office/powerpoint/2010/main" val="141484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3: Communication Hands-on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3104" y="2222500"/>
            <a:ext cx="2045791" cy="3636963"/>
          </a:xfrm>
        </p:spPr>
      </p:pic>
    </p:spTree>
    <p:extLst>
      <p:ext uri="{BB962C8B-B14F-4D97-AF65-F5344CB8AC3E}">
        <p14:creationId xmlns:p14="http://schemas.microsoft.com/office/powerpoint/2010/main" val="161679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Android Services </a:t>
            </a:r>
          </a:p>
        </p:txBody>
      </p:sp>
      <p:sp>
        <p:nvSpPr>
          <p:cNvPr id="3" name="Content Placeholder 2"/>
          <p:cNvSpPr>
            <a:spLocks noGrp="1"/>
          </p:cNvSpPr>
          <p:nvPr>
            <p:ph idx="1"/>
          </p:nvPr>
        </p:nvSpPr>
        <p:spPr/>
        <p:txBody>
          <a:bodyPr/>
          <a:lstStyle/>
          <a:p>
            <a:r>
              <a:rPr lang="en-US" dirty="0"/>
              <a:t>Implementing services</a:t>
            </a:r>
          </a:p>
          <a:p>
            <a:r>
              <a:rPr lang="en-US" dirty="0"/>
              <a:t>Background Services </a:t>
            </a:r>
          </a:p>
          <a:p>
            <a:r>
              <a:rPr lang="en-US" dirty="0"/>
              <a:t>Duration of the module:10minutes </a:t>
            </a:r>
          </a:p>
          <a:p>
            <a:pPr marL="0" indent="0">
              <a:buNone/>
            </a:pPr>
            <a:endParaRPr lang="en-US" dirty="0"/>
          </a:p>
        </p:txBody>
      </p:sp>
      <p:pic>
        <p:nvPicPr>
          <p:cNvPr id="4" name="Picture 2" descr="http://www.symbols.com/gi.php?type=1&amp;id=2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954" y="1064329"/>
            <a:ext cx="968550" cy="113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33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r>
              <a:rPr lang="en-US" dirty="0"/>
              <a:t>Exercise: Create an application that works in the background to calculate the user’s location (latitude and longitude) and displays the same via a Toast message on the device’s home screen. </a:t>
            </a:r>
          </a:p>
          <a:p>
            <a:r>
              <a:rPr lang="en-US" dirty="0"/>
              <a:t>Duration of the module:30minutes </a:t>
            </a:r>
          </a:p>
          <a:p>
            <a:endParaRPr lang="en-US" dirty="0"/>
          </a:p>
        </p:txBody>
      </p:sp>
    </p:spTree>
    <p:extLst>
      <p:ext uri="{BB962C8B-B14F-4D97-AF65-F5344CB8AC3E}">
        <p14:creationId xmlns:p14="http://schemas.microsoft.com/office/powerpoint/2010/main" val="288191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4: Android Services Hands-on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3103" y="2473329"/>
            <a:ext cx="2045791" cy="36369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073" y="2622116"/>
            <a:ext cx="1866304" cy="33178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9866" y="2557462"/>
            <a:ext cx="1866304" cy="3317875"/>
          </a:xfrm>
          <a:prstGeom prst="rect">
            <a:avLst/>
          </a:prstGeom>
        </p:spPr>
      </p:pic>
    </p:spTree>
    <p:extLst>
      <p:ext uri="{BB962C8B-B14F-4D97-AF65-F5344CB8AC3E}">
        <p14:creationId xmlns:p14="http://schemas.microsoft.com/office/powerpoint/2010/main" val="2352262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5: Interaction to the Databases </a:t>
            </a:r>
          </a:p>
        </p:txBody>
      </p:sp>
      <p:sp>
        <p:nvSpPr>
          <p:cNvPr id="3" name="Content Placeholder 2"/>
          <p:cNvSpPr>
            <a:spLocks noGrp="1"/>
          </p:cNvSpPr>
          <p:nvPr>
            <p:ph idx="1"/>
          </p:nvPr>
        </p:nvSpPr>
        <p:spPr>
          <a:xfrm>
            <a:off x="1002792" y="2508164"/>
            <a:ext cx="9982199" cy="3636604"/>
          </a:xfrm>
        </p:spPr>
        <p:txBody>
          <a:bodyPr/>
          <a:lstStyle/>
          <a:p>
            <a:r>
              <a:rPr lang="en-US" dirty="0"/>
              <a:t>Introduction to SQLite </a:t>
            </a:r>
          </a:p>
          <a:p>
            <a:r>
              <a:rPr lang="en-US" dirty="0"/>
              <a:t>Creating Databases and tables </a:t>
            </a:r>
          </a:p>
          <a:p>
            <a:r>
              <a:rPr lang="en-US" dirty="0"/>
              <a:t>Storing and Retrieving Data </a:t>
            </a:r>
          </a:p>
          <a:p>
            <a:r>
              <a:rPr lang="en-US" dirty="0"/>
              <a:t>Duration of the module:10minutes </a:t>
            </a:r>
          </a:p>
          <a:p>
            <a:endParaRPr lang="en-US" dirty="0"/>
          </a:p>
          <a:p>
            <a:endParaRPr lang="en-US" dirty="0"/>
          </a:p>
        </p:txBody>
      </p:sp>
      <p:pic>
        <p:nvPicPr>
          <p:cNvPr id="4" name="Picture 2" descr="http://www.symbols.com/gi.php?type=1&amp;id=2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2323" y="1064329"/>
            <a:ext cx="968550" cy="113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25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r>
              <a:rPr lang="en-US" dirty="0"/>
              <a:t>Exercise: Create an Android app that lets the user to save and retrieve contacts information (name and phone number).</a:t>
            </a:r>
          </a:p>
          <a:p>
            <a:r>
              <a:rPr lang="en-US" dirty="0"/>
              <a:t>Duration of the module:30minutes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68758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5: Databases Hands-on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3104" y="2222500"/>
            <a:ext cx="2045791" cy="3636963"/>
          </a:xfrm>
        </p:spPr>
      </p:pic>
    </p:spTree>
    <p:extLst>
      <p:ext uri="{BB962C8B-B14F-4D97-AF65-F5344CB8AC3E}">
        <p14:creationId xmlns:p14="http://schemas.microsoft.com/office/powerpoint/2010/main" val="112898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r>
              <a:rPr lang="en-US" dirty="0" err="1"/>
              <a:t>Akansha</a:t>
            </a:r>
            <a:r>
              <a:rPr lang="en-US" dirty="0"/>
              <a:t> Patel </a:t>
            </a:r>
          </a:p>
          <a:p>
            <a:r>
              <a:rPr lang="en-US" dirty="0"/>
              <a:t>Ketki Haridas </a:t>
            </a:r>
          </a:p>
          <a:p>
            <a:r>
              <a:rPr lang="en-US" dirty="0" err="1"/>
              <a:t>Pallavi</a:t>
            </a:r>
            <a:r>
              <a:rPr lang="en-US" dirty="0"/>
              <a:t>  Santosh</a:t>
            </a:r>
          </a:p>
          <a:p>
            <a:r>
              <a:rPr lang="en-US" dirty="0" err="1"/>
              <a:t>Shyama</a:t>
            </a:r>
            <a:r>
              <a:rPr lang="en-US" dirty="0"/>
              <a:t> </a:t>
            </a:r>
            <a:r>
              <a:rPr lang="en-US" dirty="0" err="1"/>
              <a:t>Sankar</a:t>
            </a:r>
            <a:r>
              <a:rPr lang="en-US" dirty="0"/>
              <a:t> Vellore</a:t>
            </a:r>
          </a:p>
          <a:p>
            <a:pPr marL="0" indent="0">
              <a:buNone/>
            </a:pPr>
            <a:r>
              <a:rPr lang="en-US" dirty="0"/>
              <a:t> </a:t>
            </a:r>
          </a:p>
        </p:txBody>
      </p:sp>
      <p:pic>
        <p:nvPicPr>
          <p:cNvPr id="4" name="Picture 2" descr="http://www.symbols.com/gi.php?type=1&amp;id=2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730" y="977575"/>
            <a:ext cx="968550" cy="113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430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Build an Application </a:t>
            </a:r>
          </a:p>
        </p:txBody>
      </p:sp>
      <p:sp>
        <p:nvSpPr>
          <p:cNvPr id="5" name="Content Placeholder 4"/>
          <p:cNvSpPr>
            <a:spLocks noGrp="1"/>
          </p:cNvSpPr>
          <p:nvPr>
            <p:ph idx="1"/>
          </p:nvPr>
        </p:nvSpPr>
        <p:spPr/>
        <p:txBody>
          <a:bodyPr/>
          <a:lstStyle/>
          <a:p>
            <a:pPr marL="0" indent="0">
              <a:buNone/>
            </a:pPr>
            <a:r>
              <a:rPr lang="en-US" dirty="0"/>
              <a:t>Building  an end to end application</a:t>
            </a:r>
          </a:p>
          <a:p>
            <a:pPr marL="0" indent="0">
              <a:buNone/>
            </a:pPr>
            <a:r>
              <a:rPr lang="en-US" dirty="0"/>
              <a:t>Duration of the module:30minutes </a:t>
            </a:r>
          </a:p>
          <a:p>
            <a:pPr marL="0" indent="0">
              <a:buNone/>
            </a:pPr>
            <a:r>
              <a:rPr lang="en-US" dirty="0"/>
              <a:t> </a:t>
            </a:r>
          </a:p>
        </p:txBody>
      </p:sp>
      <p:pic>
        <p:nvPicPr>
          <p:cNvPr id="6" name="Picture 2" descr="http://www.symbols.com/gi.php?type=1&amp;id=29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122" y="982132"/>
            <a:ext cx="968550" cy="113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5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494" y="208646"/>
            <a:ext cx="9601196" cy="1303867"/>
          </a:xfrm>
        </p:spPr>
        <p:txBody>
          <a:bodyPr>
            <a:normAutofit/>
          </a:bodyPr>
          <a:lstStyle/>
          <a:p>
            <a:r>
              <a:rPr lang="en-US" dirty="0"/>
              <a:t>Save My Soul </a:t>
            </a:r>
          </a:p>
        </p:txBody>
      </p:sp>
      <p:pic>
        <p:nvPicPr>
          <p:cNvPr id="5" name="Picture 2" descr="http://www.symbols.com/gi.php?type=1&amp;id=2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0086" y="960862"/>
            <a:ext cx="968550" cy="11394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3508" y="2534628"/>
            <a:ext cx="2039744" cy="3626211"/>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80" t="11036" r="3956" b="21913"/>
          <a:stretch/>
        </p:blipFill>
        <p:spPr>
          <a:xfrm>
            <a:off x="8530814" y="2536272"/>
            <a:ext cx="2710927" cy="337790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8456" y="2534628"/>
            <a:ext cx="2080220" cy="3626211"/>
          </a:xfrm>
          <a:prstGeom prst="rect">
            <a:avLst/>
          </a:prstGeom>
        </p:spPr>
      </p:pic>
      <p:sp>
        <p:nvSpPr>
          <p:cNvPr id="3" name="TextBox 2"/>
          <p:cNvSpPr txBox="1"/>
          <p:nvPr/>
        </p:nvSpPr>
        <p:spPr>
          <a:xfrm>
            <a:off x="9477486" y="6048426"/>
            <a:ext cx="2216076" cy="369332"/>
          </a:xfrm>
          <a:prstGeom prst="rect">
            <a:avLst/>
          </a:prstGeom>
          <a:noFill/>
        </p:spPr>
        <p:txBody>
          <a:bodyPr wrap="square" rtlCol="0">
            <a:spAutoFit/>
          </a:bodyPr>
          <a:lstStyle/>
          <a:p>
            <a:r>
              <a:rPr lang="en-US" dirty="0"/>
              <a:t>Output </a:t>
            </a:r>
          </a:p>
        </p:txBody>
      </p:sp>
    </p:spTree>
    <p:extLst>
      <p:ext uri="{BB962C8B-B14F-4D97-AF65-F5344CB8AC3E}">
        <p14:creationId xmlns:p14="http://schemas.microsoft.com/office/powerpoint/2010/main" val="2275695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247" y="142493"/>
            <a:ext cx="9601196" cy="1303867"/>
          </a:xfrm>
        </p:spPr>
        <p:txBody>
          <a:bodyPr/>
          <a:lstStyle/>
          <a:p>
            <a:r>
              <a:rPr lang="en-US" dirty="0"/>
              <a:t>Wrap Up! </a:t>
            </a:r>
          </a:p>
        </p:txBody>
      </p:sp>
      <p:sp>
        <p:nvSpPr>
          <p:cNvPr id="3" name="Content Placeholder 2"/>
          <p:cNvSpPr>
            <a:spLocks noGrp="1"/>
          </p:cNvSpPr>
          <p:nvPr>
            <p:ph idx="1"/>
          </p:nvPr>
        </p:nvSpPr>
        <p:spPr>
          <a:xfrm>
            <a:off x="1295402" y="2497014"/>
            <a:ext cx="9601196" cy="3123875"/>
          </a:xfrm>
        </p:spPr>
        <p:txBody>
          <a:bodyPr/>
          <a:lstStyle/>
          <a:p>
            <a:r>
              <a:rPr lang="en-US" dirty="0"/>
              <a:t>Module 1: Introduction to Android </a:t>
            </a:r>
          </a:p>
          <a:p>
            <a:r>
              <a:rPr lang="en-US" dirty="0"/>
              <a:t>Module 2: Android Widgets </a:t>
            </a:r>
          </a:p>
          <a:p>
            <a:r>
              <a:rPr lang="en-US" dirty="0"/>
              <a:t>Module 3: Communication</a:t>
            </a:r>
          </a:p>
          <a:p>
            <a:r>
              <a:rPr lang="en-US" dirty="0"/>
              <a:t>Module 4: Android Services </a:t>
            </a:r>
          </a:p>
          <a:p>
            <a:r>
              <a:rPr lang="en-US" dirty="0"/>
              <a:t>Module 5: Storing Data /Interaction to the Databases </a:t>
            </a:r>
          </a:p>
          <a:p>
            <a:r>
              <a:rPr lang="en-US" dirty="0"/>
              <a:t>Module 6: Save my Soul –Build an Application</a:t>
            </a:r>
          </a:p>
          <a:p>
            <a:endParaRPr lang="en-US" dirty="0"/>
          </a:p>
        </p:txBody>
      </p:sp>
      <p:pic>
        <p:nvPicPr>
          <p:cNvPr id="4" name="Picture 2" descr="http://www.symbols.com/gi.php?type=1&amp;id=2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0122" y="982132"/>
            <a:ext cx="968550" cy="113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946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 </a:t>
            </a:r>
          </a:p>
        </p:txBody>
      </p:sp>
      <p:sp>
        <p:nvSpPr>
          <p:cNvPr id="5" name="Content Placeholder 4"/>
          <p:cNvSpPr>
            <a:spLocks noGrp="1"/>
          </p:cNvSpPr>
          <p:nvPr>
            <p:ph idx="1"/>
          </p:nvPr>
        </p:nvSpPr>
        <p:spPr/>
        <p:txBody>
          <a:bodyPr>
            <a:normAutofit/>
          </a:bodyPr>
          <a:lstStyle/>
          <a:p>
            <a:pPr marL="0" indent="0" algn="ctr">
              <a:buNone/>
            </a:pPr>
            <a:r>
              <a:rPr lang="en-US" sz="4400" dirty="0">
                <a:ln w="0"/>
                <a:solidFill>
                  <a:schemeClr val="accent1"/>
                </a:solidFill>
                <a:effectLst>
                  <a:outerShdw blurRad="38100" dist="25400" dir="5400000" algn="ctr" rotWithShape="0">
                    <a:srgbClr val="6E747A">
                      <a:alpha val="43000"/>
                    </a:srgbClr>
                  </a:outerShdw>
                </a:effectLst>
              </a:rPr>
              <a:t>Question ?</a:t>
            </a:r>
          </a:p>
        </p:txBody>
      </p:sp>
      <p:pic>
        <p:nvPicPr>
          <p:cNvPr id="6" name="Picture 2" descr="http://www.symbols.com/gi.php?type=1&amp;id=29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122" y="982132"/>
            <a:ext cx="968550" cy="113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96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androidGO</a:t>
            </a:r>
            <a:endParaRPr lang="en-US" dirty="0"/>
          </a:p>
        </p:txBody>
      </p:sp>
      <p:sp>
        <p:nvSpPr>
          <p:cNvPr id="3" name="Content Placeholder 2"/>
          <p:cNvSpPr>
            <a:spLocks noGrp="1"/>
          </p:cNvSpPr>
          <p:nvPr>
            <p:ph idx="1"/>
          </p:nvPr>
        </p:nvSpPr>
        <p:spPr/>
        <p:txBody>
          <a:bodyPr/>
          <a:lstStyle/>
          <a:p>
            <a:r>
              <a:rPr lang="en-US" dirty="0"/>
              <a:t>Goal : introduce software developers to the world of mobile app development.</a:t>
            </a:r>
          </a:p>
          <a:p>
            <a:r>
              <a:rPr lang="en-US" dirty="0"/>
              <a:t>Scope : Cover the key aspects of android development required to create basic applications. </a:t>
            </a:r>
          </a:p>
        </p:txBody>
      </p:sp>
      <p:pic>
        <p:nvPicPr>
          <p:cNvPr id="4" name="Picture 2" descr="http://www.symbols.com/gi.php?type=1&amp;id=2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1166" y="685871"/>
            <a:ext cx="968550" cy="113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38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Android </a:t>
            </a:r>
          </a:p>
        </p:txBody>
      </p:sp>
      <p:sp>
        <p:nvSpPr>
          <p:cNvPr id="3" name="Content Placeholder 2"/>
          <p:cNvSpPr>
            <a:spLocks noGrp="1"/>
          </p:cNvSpPr>
          <p:nvPr>
            <p:ph idx="1"/>
          </p:nvPr>
        </p:nvSpPr>
        <p:spPr/>
        <p:txBody>
          <a:bodyPr/>
          <a:lstStyle/>
          <a:p>
            <a:r>
              <a:rPr lang="en-US" dirty="0"/>
              <a:t>Open source with easy installations available</a:t>
            </a:r>
          </a:p>
          <a:p>
            <a:r>
              <a:rPr lang="en-US" dirty="0"/>
              <a:t>It is easy to grasp </a:t>
            </a:r>
          </a:p>
          <a:p>
            <a:r>
              <a:rPr lang="en-US" dirty="0"/>
              <a:t>Android can be taught in a modular fashion.</a:t>
            </a:r>
          </a:p>
          <a:p>
            <a:r>
              <a:rPr lang="en-US" dirty="0"/>
              <a:t>Basic application can be developed by beginners in a four hour curriculum.</a:t>
            </a:r>
          </a:p>
          <a:p>
            <a:pPr marL="0" indent="0">
              <a:buNone/>
            </a:pPr>
            <a:endParaRPr lang="en-US" dirty="0"/>
          </a:p>
        </p:txBody>
      </p:sp>
      <p:pic>
        <p:nvPicPr>
          <p:cNvPr id="4" name="Picture 2" descr="http://www.symbols.com/gi.php?type=1&amp;id=29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730" y="977575"/>
            <a:ext cx="968550" cy="113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21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a:t>
            </a:r>
          </a:p>
        </p:txBody>
      </p:sp>
      <p:sp>
        <p:nvSpPr>
          <p:cNvPr id="3" name="Content Placeholder 2"/>
          <p:cNvSpPr>
            <a:spLocks noGrp="1"/>
          </p:cNvSpPr>
          <p:nvPr>
            <p:ph idx="1"/>
          </p:nvPr>
        </p:nvSpPr>
        <p:spPr/>
        <p:txBody>
          <a:bodyPr>
            <a:normAutofit/>
          </a:bodyPr>
          <a:lstStyle/>
          <a:p>
            <a:r>
              <a:rPr lang="en-US" dirty="0"/>
              <a:t>Intermediate level coding experience with Java</a:t>
            </a:r>
          </a:p>
          <a:p>
            <a:r>
              <a:rPr lang="en-US" dirty="0"/>
              <a:t>Latest version of Android Studio (the course was built with version 2.1.2)</a:t>
            </a:r>
          </a:p>
          <a:p>
            <a:r>
              <a:rPr lang="en-US" dirty="0"/>
              <a:t>An Android device running Android 4.4 (KitKat) or above </a:t>
            </a:r>
          </a:p>
          <a:p>
            <a:r>
              <a:rPr lang="en-US" dirty="0"/>
              <a:t>A USB cable to connect the device to the computer for testing</a:t>
            </a:r>
          </a:p>
        </p:txBody>
      </p:sp>
      <p:pic>
        <p:nvPicPr>
          <p:cNvPr id="4" name="Picture 2" descr="http://www.symbols.com/gi.php?type=1&amp;id=2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730" y="977575"/>
            <a:ext cx="968550" cy="113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831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2" y="157419"/>
            <a:ext cx="9601196" cy="1303867"/>
          </a:xfrm>
        </p:spPr>
        <p:txBody>
          <a:bodyPr/>
          <a:lstStyle/>
          <a:p>
            <a:r>
              <a:rPr lang="en-US" dirty="0"/>
              <a:t>Course Overview </a:t>
            </a:r>
          </a:p>
        </p:txBody>
      </p:sp>
      <p:sp>
        <p:nvSpPr>
          <p:cNvPr id="3" name="Content Placeholder 2"/>
          <p:cNvSpPr>
            <a:spLocks noGrp="1"/>
          </p:cNvSpPr>
          <p:nvPr>
            <p:ph idx="1"/>
          </p:nvPr>
        </p:nvSpPr>
        <p:spPr>
          <a:xfrm>
            <a:off x="1295402" y="2497014"/>
            <a:ext cx="9601196" cy="3123875"/>
          </a:xfrm>
        </p:spPr>
        <p:txBody>
          <a:bodyPr/>
          <a:lstStyle/>
          <a:p>
            <a:r>
              <a:rPr lang="en-US" dirty="0"/>
              <a:t>Module 1: Introduction to Android </a:t>
            </a:r>
          </a:p>
          <a:p>
            <a:r>
              <a:rPr lang="en-US" dirty="0"/>
              <a:t>Module 2: Android Widgets </a:t>
            </a:r>
          </a:p>
          <a:p>
            <a:r>
              <a:rPr lang="en-US" dirty="0"/>
              <a:t>Module 3: Communication</a:t>
            </a:r>
          </a:p>
          <a:p>
            <a:r>
              <a:rPr lang="en-US" dirty="0"/>
              <a:t>Module 4: Android Services </a:t>
            </a:r>
          </a:p>
          <a:p>
            <a:r>
              <a:rPr lang="en-US" dirty="0"/>
              <a:t>Module 5: Storing Data /Interaction to the Databases </a:t>
            </a:r>
          </a:p>
          <a:p>
            <a:r>
              <a:rPr lang="en-US" dirty="0"/>
              <a:t>Module 6: Save my Soul –Build an Application</a:t>
            </a:r>
          </a:p>
          <a:p>
            <a:endParaRPr lang="en-US" dirty="0"/>
          </a:p>
        </p:txBody>
      </p:sp>
      <p:pic>
        <p:nvPicPr>
          <p:cNvPr id="5" name="Picture 2" descr="http://www.symbols.com/gi.php?type=1&amp;id=2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2442" y="891551"/>
            <a:ext cx="968550" cy="113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67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to Android  </a:t>
            </a:r>
          </a:p>
        </p:txBody>
      </p:sp>
      <p:sp>
        <p:nvSpPr>
          <p:cNvPr id="3" name="Content Placeholder 2"/>
          <p:cNvSpPr>
            <a:spLocks noGrp="1"/>
          </p:cNvSpPr>
          <p:nvPr>
            <p:ph idx="1"/>
          </p:nvPr>
        </p:nvSpPr>
        <p:spPr/>
        <p:txBody>
          <a:bodyPr/>
          <a:lstStyle/>
          <a:p>
            <a:r>
              <a:rPr lang="en-US" dirty="0"/>
              <a:t>Basic Terminologies</a:t>
            </a:r>
          </a:p>
          <a:p>
            <a:r>
              <a:rPr lang="en-US" dirty="0"/>
              <a:t>Elements of Android </a:t>
            </a:r>
          </a:p>
          <a:p>
            <a:r>
              <a:rPr lang="en-US" dirty="0"/>
              <a:t>Life cycle of Android application</a:t>
            </a:r>
          </a:p>
          <a:p>
            <a:r>
              <a:rPr lang="en-US" dirty="0"/>
              <a:t>Structure of Android application </a:t>
            </a:r>
          </a:p>
          <a:p>
            <a:r>
              <a:rPr lang="en-US" dirty="0"/>
              <a:t>Creating a project </a:t>
            </a:r>
          </a:p>
          <a:p>
            <a:r>
              <a:rPr lang="en-US" dirty="0"/>
              <a:t>Duration of the module:10minutes </a:t>
            </a:r>
          </a:p>
          <a:p>
            <a:endParaRPr lang="en-US" dirty="0"/>
          </a:p>
          <a:p>
            <a:endParaRPr lang="en-US" dirty="0"/>
          </a:p>
        </p:txBody>
      </p:sp>
      <p:pic>
        <p:nvPicPr>
          <p:cNvPr id="4" name="Picture 2" descr="http://www.symbols.com/gi.php?type=1&amp;id=2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8047" y="1064329"/>
            <a:ext cx="968550" cy="113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29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43383"/>
          </a:xfrm>
        </p:spPr>
        <p:txBody>
          <a:bodyPr>
            <a:normAutofit fontScale="90000"/>
          </a:bodyPr>
          <a:lstStyle/>
          <a:p>
            <a:br>
              <a:rPr lang="en-US" dirty="0"/>
            </a:br>
            <a:r>
              <a:rPr lang="en-US" dirty="0"/>
              <a:t>Module 2: Android Widgets </a:t>
            </a:r>
            <a:br>
              <a:rPr lang="en-US" dirty="0"/>
            </a:br>
            <a:endParaRPr lang="en-US" dirty="0"/>
          </a:p>
        </p:txBody>
      </p:sp>
      <p:sp>
        <p:nvSpPr>
          <p:cNvPr id="3" name="Content Placeholder 2"/>
          <p:cNvSpPr>
            <a:spLocks noGrp="1"/>
          </p:cNvSpPr>
          <p:nvPr>
            <p:ph idx="1"/>
          </p:nvPr>
        </p:nvSpPr>
        <p:spPr>
          <a:xfrm>
            <a:off x="818713" y="2792442"/>
            <a:ext cx="10554574" cy="3636511"/>
          </a:xfrm>
        </p:spPr>
        <p:txBody>
          <a:bodyPr>
            <a:normAutofit/>
          </a:bodyPr>
          <a:lstStyle/>
          <a:p>
            <a:r>
              <a:rPr lang="en-US" dirty="0"/>
              <a:t>Introduction to typical UI elements of android</a:t>
            </a:r>
          </a:p>
          <a:p>
            <a:r>
              <a:rPr lang="en-US" dirty="0"/>
              <a:t>Navigating from one activity to another</a:t>
            </a:r>
          </a:p>
          <a:p>
            <a:r>
              <a:rPr lang="en-US" dirty="0"/>
              <a:t>Input and Output functions</a:t>
            </a:r>
          </a:p>
          <a:p>
            <a:r>
              <a:rPr lang="en-US" dirty="0"/>
              <a:t>Using Fragments and Intents </a:t>
            </a:r>
          </a:p>
          <a:p>
            <a:r>
              <a:rPr lang="en-US" dirty="0"/>
              <a:t>Duration of the module:10minutes </a:t>
            </a:r>
          </a:p>
          <a:p>
            <a:endParaRPr lang="en-US" dirty="0"/>
          </a:p>
          <a:p>
            <a:pPr marL="0" indent="0">
              <a:buNone/>
            </a:pPr>
            <a:endParaRPr lang="en-US" dirty="0"/>
          </a:p>
          <a:p>
            <a:pPr marL="0" indent="0">
              <a:buNone/>
            </a:pPr>
            <a:endParaRPr lang="en-US" dirty="0"/>
          </a:p>
          <a:p>
            <a:endParaRPr lang="en-US" dirty="0"/>
          </a:p>
          <a:p>
            <a:endParaRPr lang="en-US" dirty="0"/>
          </a:p>
          <a:p>
            <a:endParaRPr lang="en-US" dirty="0"/>
          </a:p>
        </p:txBody>
      </p:sp>
      <p:pic>
        <p:nvPicPr>
          <p:cNvPr id="4" name="Picture 2" descr="http://www.symbols.com/gi.php?type=1&amp;id=2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0122" y="982132"/>
            <a:ext cx="968550" cy="113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00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r>
              <a:rPr lang="en-US" dirty="0"/>
              <a:t>Exercise : Create an application that accepts a string input from a user (stating a color) and displays that color in an </a:t>
            </a:r>
            <a:r>
              <a:rPr lang="en-US" dirty="0" err="1"/>
              <a:t>ImageView</a:t>
            </a:r>
            <a:r>
              <a:rPr lang="en-US" dirty="0"/>
              <a:t>. The first activity must consist of two fragments, one containing an </a:t>
            </a:r>
            <a:r>
              <a:rPr lang="en-US" dirty="0" err="1"/>
              <a:t>EditText</a:t>
            </a:r>
            <a:r>
              <a:rPr lang="en-US" dirty="0"/>
              <a:t> and the other containing a “Show Color” button. The second activity must contain an </a:t>
            </a:r>
            <a:r>
              <a:rPr lang="en-US" dirty="0" err="1"/>
              <a:t>ImageView</a:t>
            </a:r>
            <a:r>
              <a:rPr lang="en-US" dirty="0"/>
              <a:t> that displays the color. </a:t>
            </a:r>
          </a:p>
          <a:p>
            <a:r>
              <a:rPr lang="en-US" dirty="0"/>
              <a:t>Duration of the module:30minutes </a:t>
            </a:r>
          </a:p>
          <a:p>
            <a:endParaRPr lang="en-US" dirty="0"/>
          </a:p>
          <a:p>
            <a:endParaRPr lang="en-US" dirty="0"/>
          </a:p>
        </p:txBody>
      </p:sp>
    </p:spTree>
    <p:extLst>
      <p:ext uri="{BB962C8B-B14F-4D97-AF65-F5344CB8AC3E}">
        <p14:creationId xmlns:p14="http://schemas.microsoft.com/office/powerpoint/2010/main" val="3158557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426</TotalTime>
  <Words>845</Words>
  <Application>Microsoft Office PowerPoint</Application>
  <PresentationFormat>Widescreen</PresentationFormat>
  <Paragraphs>119</Paragraphs>
  <Slides>23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Century Gothic</vt:lpstr>
      <vt:lpstr>Wingdings 2</vt:lpstr>
      <vt:lpstr>Quotable</vt:lpstr>
      <vt:lpstr>androidGO</vt:lpstr>
      <vt:lpstr>Team</vt:lpstr>
      <vt:lpstr>androidGO</vt:lpstr>
      <vt:lpstr>Why Android </vt:lpstr>
      <vt:lpstr>Prerequisite </vt:lpstr>
      <vt:lpstr>Course Overview </vt:lpstr>
      <vt:lpstr>Module 1: Introduction to Android  </vt:lpstr>
      <vt:lpstr> Module 2: Android Widgets  </vt:lpstr>
      <vt:lpstr>Exercise </vt:lpstr>
      <vt:lpstr>Module 2: Android Widget Hands-on</vt:lpstr>
      <vt:lpstr>Module 3: Communication</vt:lpstr>
      <vt:lpstr>Exercise </vt:lpstr>
      <vt:lpstr>Module 3: Communication Hands-on</vt:lpstr>
      <vt:lpstr>Module 4: Android Services </vt:lpstr>
      <vt:lpstr>Exercise </vt:lpstr>
      <vt:lpstr>Module 4: Android Services Hands-on </vt:lpstr>
      <vt:lpstr>Module 5: Interaction to the Databases </vt:lpstr>
      <vt:lpstr>Exercise </vt:lpstr>
      <vt:lpstr>Module 5: Databases Hands-on </vt:lpstr>
      <vt:lpstr>Build an Application </vt:lpstr>
      <vt:lpstr>Save My Soul </vt:lpstr>
      <vt:lpstr>Wrap Up!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Go</dc:title>
  <dc:creator>Ketki Haridas</dc:creator>
  <cp:lastModifiedBy>Ketki Haridas</cp:lastModifiedBy>
  <cp:revision>35</cp:revision>
  <dcterms:created xsi:type="dcterms:W3CDTF">2016-08-16T16:19:25Z</dcterms:created>
  <dcterms:modified xsi:type="dcterms:W3CDTF">2016-08-16T23:27:36Z</dcterms:modified>
</cp:coreProperties>
</file>