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3" Type="http://schemas.openxmlformats.org/officeDocument/2006/relationships/slide" Target="slides/slide59.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3D models can be created using vertex function to specify each vertex of the object like the pyramid in this case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000"/>
              <a:t>Reference: https://processing.org/tutorials/p3d/</a:t>
            </a:r>
          </a:p>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9" name="Shape 3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1" name="Shape 3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8" name="Shape 3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1" name="Shape 3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This is an entry-level course which will introduce you to a wide range of topics in computer graphics, and prepare you for continued studies in more specialized sub-fields. You will become familiar with the technical challenges faced in displaying, and generating computer generated images. The course will introduce important concepts such as Homogeneous Coordinates, Projection of objects from  2D to 3D, </a:t>
            </a:r>
            <a:r>
              <a:rPr lang="en"/>
              <a:t>Transformation, </a:t>
            </a:r>
            <a:r>
              <a:rPr lang="en"/>
              <a:t>materials. A final project will give students the opportunity to create imaginative, technically complex visuals inspired by solar system.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9" name="Shape 389"/>
        <p:cNvGrpSpPr/>
        <p:nvPr/>
      </p:nvGrpSpPr>
      <p:grpSpPr>
        <a:xfrm>
          <a:off x="0" y="0"/>
          <a:ext cx="0" cy="0"/>
          <a:chOff x="0" y="0"/>
          <a:chExt cx="0" cy="0"/>
        </a:xfrm>
      </p:grpSpPr>
      <p:sp>
        <p:nvSpPr>
          <p:cNvPr id="390" name="Shape 3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1" name="Shape 3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5" name="Shape 395"/>
        <p:cNvGrpSpPr/>
        <p:nvPr/>
      </p:nvGrpSpPr>
      <p:grpSpPr>
        <a:xfrm>
          <a:off x="0" y="0"/>
          <a:ext cx="0" cy="0"/>
          <a:chOff x="0" y="0"/>
          <a:chExt cx="0" cy="0"/>
        </a:xfrm>
      </p:grpSpPr>
      <p:sp>
        <p:nvSpPr>
          <p:cNvPr id="396" name="Shape 3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7" name="Shape 3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4" name="Shape 4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5" name="Shape 415"/>
        <p:cNvGrpSpPr/>
        <p:nvPr/>
      </p:nvGrpSpPr>
      <p:grpSpPr>
        <a:xfrm>
          <a:off x="0" y="0"/>
          <a:ext cx="0" cy="0"/>
          <a:chOff x="0" y="0"/>
          <a:chExt cx="0" cy="0"/>
        </a:xfrm>
      </p:grpSpPr>
      <p:sp>
        <p:nvSpPr>
          <p:cNvPr id="416" name="Shape 4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7" name="Shape 4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2" name="Shape 422"/>
        <p:cNvGrpSpPr/>
        <p:nvPr/>
      </p:nvGrpSpPr>
      <p:grpSpPr>
        <a:xfrm>
          <a:off x="0" y="0"/>
          <a:ext cx="0" cy="0"/>
          <a:chOff x="0" y="0"/>
          <a:chExt cx="0" cy="0"/>
        </a:xfrm>
      </p:grpSpPr>
      <p:sp>
        <p:nvSpPr>
          <p:cNvPr id="423" name="Shape 4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4" name="Shape 4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9" name="Shape 429"/>
        <p:cNvGrpSpPr/>
        <p:nvPr/>
      </p:nvGrpSpPr>
      <p:grpSpPr>
        <a:xfrm>
          <a:off x="0" y="0"/>
          <a:ext cx="0" cy="0"/>
          <a:chOff x="0" y="0"/>
          <a:chExt cx="0" cy="0"/>
        </a:xfrm>
      </p:grpSpPr>
      <p:sp>
        <p:nvSpPr>
          <p:cNvPr id="430" name="Shape 4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1" name="Shape 4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6" name="Shape 436"/>
        <p:cNvGrpSpPr/>
        <p:nvPr/>
      </p:nvGrpSpPr>
      <p:grpSpPr>
        <a:xfrm>
          <a:off x="0" y="0"/>
          <a:ext cx="0" cy="0"/>
          <a:chOff x="0" y="0"/>
          <a:chExt cx="0" cy="0"/>
        </a:xfrm>
      </p:grpSpPr>
      <p:sp>
        <p:nvSpPr>
          <p:cNvPr id="437" name="Shape 4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8" name="Shape 4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3" name="Shape 443"/>
        <p:cNvGrpSpPr/>
        <p:nvPr/>
      </p:nvGrpSpPr>
      <p:grpSpPr>
        <a:xfrm>
          <a:off x="0" y="0"/>
          <a:ext cx="0" cy="0"/>
          <a:chOff x="0" y="0"/>
          <a:chExt cx="0" cy="0"/>
        </a:xfrm>
      </p:grpSpPr>
      <p:sp>
        <p:nvSpPr>
          <p:cNvPr id="444" name="Shape 4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5" name="Shape 4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0" name="Shape 450"/>
        <p:cNvGrpSpPr/>
        <p:nvPr/>
      </p:nvGrpSpPr>
      <p:grpSpPr>
        <a:xfrm>
          <a:off x="0" y="0"/>
          <a:ext cx="0" cy="0"/>
          <a:chOff x="0" y="0"/>
          <a:chExt cx="0" cy="0"/>
        </a:xfrm>
      </p:grpSpPr>
      <p:sp>
        <p:nvSpPr>
          <p:cNvPr id="451" name="Shape 4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2" name="Shape 4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7" name="Shape 457"/>
        <p:cNvGrpSpPr/>
        <p:nvPr/>
      </p:nvGrpSpPr>
      <p:grpSpPr>
        <a:xfrm>
          <a:off x="0" y="0"/>
          <a:ext cx="0" cy="0"/>
          <a:chOff x="0" y="0"/>
          <a:chExt cx="0" cy="0"/>
        </a:xfrm>
      </p:grpSpPr>
      <p:sp>
        <p:nvSpPr>
          <p:cNvPr id="458" name="Shape 4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9" name="Shape 4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Code for setup the environment</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5" name="Shape 465"/>
        <p:cNvGrpSpPr/>
        <p:nvPr/>
      </p:nvGrpSpPr>
      <p:grpSpPr>
        <a:xfrm>
          <a:off x="0" y="0"/>
          <a:ext cx="0" cy="0"/>
          <a:chOff x="0" y="0"/>
          <a:chExt cx="0" cy="0"/>
        </a:xfrm>
      </p:grpSpPr>
      <p:sp>
        <p:nvSpPr>
          <p:cNvPr id="466" name="Shape 4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7" name="Shape 4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1" name="Shape 471"/>
        <p:cNvGrpSpPr/>
        <p:nvPr/>
      </p:nvGrpSpPr>
      <p:grpSpPr>
        <a:xfrm>
          <a:off x="0" y="0"/>
          <a:ext cx="0" cy="0"/>
          <a:chOff x="0" y="0"/>
          <a:chExt cx="0" cy="0"/>
        </a:xfrm>
      </p:grpSpPr>
      <p:sp>
        <p:nvSpPr>
          <p:cNvPr id="472" name="Shape 4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3" name="Shape 4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9" name="Shape 479"/>
        <p:cNvGrpSpPr/>
        <p:nvPr/>
      </p:nvGrpSpPr>
      <p:grpSpPr>
        <a:xfrm>
          <a:off x="0" y="0"/>
          <a:ext cx="0" cy="0"/>
          <a:chOff x="0" y="0"/>
          <a:chExt cx="0" cy="0"/>
        </a:xfrm>
      </p:grpSpPr>
      <p:sp>
        <p:nvSpPr>
          <p:cNvPr id="480" name="Shape 4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1" name="Shape 4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5" name="Shape 485"/>
        <p:cNvGrpSpPr/>
        <p:nvPr/>
      </p:nvGrpSpPr>
      <p:grpSpPr>
        <a:xfrm>
          <a:off x="0" y="0"/>
          <a:ext cx="0" cy="0"/>
          <a:chOff x="0" y="0"/>
          <a:chExt cx="0" cy="0"/>
        </a:xfrm>
      </p:grpSpPr>
      <p:sp>
        <p:nvSpPr>
          <p:cNvPr id="486" name="Shape 4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7" name="Shape 4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2" name="Shape 492"/>
        <p:cNvGrpSpPr/>
        <p:nvPr/>
      </p:nvGrpSpPr>
      <p:grpSpPr>
        <a:xfrm>
          <a:off x="0" y="0"/>
          <a:ext cx="0" cy="0"/>
          <a:chOff x="0" y="0"/>
          <a:chExt cx="0" cy="0"/>
        </a:xfrm>
      </p:grpSpPr>
      <p:sp>
        <p:nvSpPr>
          <p:cNvPr id="493" name="Shape 4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4" name="Shape 4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4" name="Shape 504"/>
        <p:cNvGrpSpPr/>
        <p:nvPr/>
      </p:nvGrpSpPr>
      <p:grpSpPr>
        <a:xfrm>
          <a:off x="0" y="0"/>
          <a:ext cx="0" cy="0"/>
          <a:chOff x="0" y="0"/>
          <a:chExt cx="0" cy="0"/>
        </a:xfrm>
      </p:grpSpPr>
      <p:sp>
        <p:nvSpPr>
          <p:cNvPr id="505" name="Shape 5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6" name="Shape 5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0" name="Shape 510"/>
        <p:cNvGrpSpPr/>
        <p:nvPr/>
      </p:nvGrpSpPr>
      <p:grpSpPr>
        <a:xfrm>
          <a:off x="0" y="0"/>
          <a:ext cx="0" cy="0"/>
          <a:chOff x="0" y="0"/>
          <a:chExt cx="0" cy="0"/>
        </a:xfrm>
      </p:grpSpPr>
      <p:sp>
        <p:nvSpPr>
          <p:cNvPr id="511" name="Shape 5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2" name="Shape 5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6" name="Shape 516"/>
        <p:cNvGrpSpPr/>
        <p:nvPr/>
      </p:nvGrpSpPr>
      <p:grpSpPr>
        <a:xfrm>
          <a:off x="0" y="0"/>
          <a:ext cx="0" cy="0"/>
          <a:chOff x="0" y="0"/>
          <a:chExt cx="0" cy="0"/>
        </a:xfrm>
      </p:grpSpPr>
      <p:sp>
        <p:nvSpPr>
          <p:cNvPr id="517" name="Shape 5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8" name="Shape 5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1" name="Shape 521"/>
        <p:cNvGrpSpPr/>
        <p:nvPr/>
      </p:nvGrpSpPr>
      <p:grpSpPr>
        <a:xfrm>
          <a:off x="0" y="0"/>
          <a:ext cx="0" cy="0"/>
          <a:chOff x="0" y="0"/>
          <a:chExt cx="0" cy="0"/>
        </a:xfrm>
      </p:grpSpPr>
      <p:sp>
        <p:nvSpPr>
          <p:cNvPr id="522" name="Shape 5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3" name="Shape 5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2"/>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2.png"/><Relationship Id="rId4" Type="http://schemas.openxmlformats.org/officeDocument/2006/relationships/image" Target="../media/image0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0.png"/><Relationship Id="rId4" Type="http://schemas.openxmlformats.org/officeDocument/2006/relationships/image" Target="../media/image35.png"/><Relationship Id="rId5" Type="http://schemas.openxmlformats.org/officeDocument/2006/relationships/image" Target="../media/image0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4.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0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0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0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0.png"/><Relationship Id="rId4" Type="http://schemas.openxmlformats.org/officeDocument/2006/relationships/image" Target="../media/image19.png"/><Relationship Id="rId5"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7.pn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1.png"/><Relationship Id="rId4" Type="http://schemas.openxmlformats.org/officeDocument/2006/relationships/image" Target="../media/image26.png"/><Relationship Id="rId5" Type="http://schemas.openxmlformats.org/officeDocument/2006/relationships/image" Target="../media/image33.png"/><Relationship Id="rId6" Type="http://schemas.openxmlformats.org/officeDocument/2006/relationships/image" Target="../media/image5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5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1.png"/><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52.png"/><Relationship Id="rId4" Type="http://schemas.openxmlformats.org/officeDocument/2006/relationships/image" Target="../media/image38.png"/><Relationship Id="rId5" Type="http://schemas.openxmlformats.org/officeDocument/2006/relationships/image" Target="../media/image34.png"/><Relationship Id="rId6" Type="http://schemas.openxmlformats.org/officeDocument/2006/relationships/image" Target="../media/image36.png"/><Relationship Id="rId7"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9.png"/><Relationship Id="rId4" Type="http://schemas.openxmlformats.org/officeDocument/2006/relationships/image" Target="../media/image5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4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4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64.png"/><Relationship Id="rId4" Type="http://schemas.openxmlformats.org/officeDocument/2006/relationships/image" Target="../media/image5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6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5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6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63.png"/><Relationship Id="rId4" Type="http://schemas.openxmlformats.org/officeDocument/2006/relationships/image" Target="../media/image5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60.png"/><Relationship Id="rId4" Type="http://schemas.openxmlformats.org/officeDocument/2006/relationships/image" Target="../media/image59.png"/><Relationship Id="rId5" Type="http://schemas.openxmlformats.org/officeDocument/2006/relationships/image" Target="../media/image66.png"/><Relationship Id="rId6" Type="http://schemas.openxmlformats.org/officeDocument/2006/relationships/image" Target="../media/image58.png"/><Relationship Id="rId7" Type="http://schemas.openxmlformats.org/officeDocument/2006/relationships/image" Target="../media/image65.png"/><Relationship Id="rId8" Type="http://schemas.openxmlformats.org/officeDocument/2006/relationships/image" Target="../media/image6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0.png"/><Relationship Id="rId4" Type="http://schemas.openxmlformats.org/officeDocument/2006/relationships/image" Target="../media/image0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1775222"/>
            <a:ext cx="8222100" cy="838800"/>
          </a:xfrm>
          <a:prstGeom prst="rect">
            <a:avLst/>
          </a:prstGeom>
        </p:spPr>
        <p:txBody>
          <a:bodyPr anchorCtr="0" anchor="b" bIns="91425" lIns="91425" rIns="91425" tIns="91425">
            <a:noAutofit/>
          </a:bodyPr>
          <a:lstStyle/>
          <a:p>
            <a:pPr lvl="0">
              <a:spcBef>
                <a:spcPts val="0"/>
              </a:spcBef>
              <a:buNone/>
            </a:pPr>
            <a:r>
              <a:rPr lang="en"/>
              <a:t>Introduction to Computer Graphics</a:t>
            </a:r>
          </a:p>
        </p:txBody>
      </p:sp>
      <p:sp>
        <p:nvSpPr>
          <p:cNvPr id="86" name="Shape 86"/>
          <p:cNvSpPr txBox="1"/>
          <p:nvPr>
            <p:ph idx="1" type="subTitle"/>
          </p:nvPr>
        </p:nvSpPr>
        <p:spPr>
          <a:xfrm>
            <a:off x="598088" y="3832512"/>
            <a:ext cx="8222100" cy="432900"/>
          </a:xfrm>
          <a:prstGeom prst="rect">
            <a:avLst/>
          </a:prstGeom>
        </p:spPr>
        <p:txBody>
          <a:bodyPr anchorCtr="0" anchor="t" bIns="91425" lIns="91425" rIns="91425" tIns="91425">
            <a:noAutofit/>
          </a:bodyPr>
          <a:lstStyle/>
          <a:p>
            <a:pPr indent="-228600" lvl="0" marL="457200" algn="r">
              <a:spcBef>
                <a:spcPts val="0"/>
              </a:spcBef>
              <a:buChar char="-"/>
            </a:pPr>
            <a:r>
              <a:rPr lang="en"/>
              <a:t>PixieGo</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255425" y="387500"/>
            <a:ext cx="8520600" cy="607800"/>
          </a:xfrm>
          <a:prstGeom prst="rect">
            <a:avLst/>
          </a:prstGeom>
        </p:spPr>
        <p:txBody>
          <a:bodyPr anchorCtr="0" anchor="t" bIns="91425" lIns="91425" rIns="91425" tIns="91425">
            <a:noAutofit/>
          </a:bodyPr>
          <a:lstStyle/>
          <a:p>
            <a:pPr lvl="0" rtl="0">
              <a:spcBef>
                <a:spcPts val="0"/>
              </a:spcBef>
              <a:buNone/>
            </a:pPr>
            <a:r>
              <a:rPr lang="en"/>
              <a:t>2D Models</a:t>
            </a:r>
          </a:p>
        </p:txBody>
      </p:sp>
      <p:pic>
        <p:nvPicPr>
          <p:cNvPr id="142" name="Shape 142"/>
          <p:cNvPicPr preferRelativeResize="0"/>
          <p:nvPr/>
        </p:nvPicPr>
        <p:blipFill>
          <a:blip r:embed="rId3">
            <a:alphaModFix/>
          </a:blip>
          <a:stretch>
            <a:fillRect/>
          </a:stretch>
        </p:blipFill>
        <p:spPr>
          <a:xfrm>
            <a:off x="1031500" y="1430475"/>
            <a:ext cx="5010150" cy="2057400"/>
          </a:xfrm>
          <a:prstGeom prst="rect">
            <a:avLst/>
          </a:prstGeom>
          <a:noFill/>
          <a:ln>
            <a:noFill/>
          </a:ln>
        </p:spPr>
      </p:pic>
      <p:pic>
        <p:nvPicPr>
          <p:cNvPr id="143" name="Shape 143"/>
          <p:cNvPicPr preferRelativeResize="0"/>
          <p:nvPr/>
        </p:nvPicPr>
        <p:blipFill>
          <a:blip r:embed="rId4">
            <a:alphaModFix/>
          </a:blip>
          <a:stretch>
            <a:fillRect/>
          </a:stretch>
        </p:blipFill>
        <p:spPr>
          <a:xfrm>
            <a:off x="6275552" y="1444775"/>
            <a:ext cx="2266600" cy="2028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255425" y="387500"/>
            <a:ext cx="8520600" cy="607800"/>
          </a:xfrm>
          <a:prstGeom prst="rect">
            <a:avLst/>
          </a:prstGeom>
        </p:spPr>
        <p:txBody>
          <a:bodyPr anchorCtr="0" anchor="t" bIns="91425" lIns="91425" rIns="91425" tIns="91425">
            <a:noAutofit/>
          </a:bodyPr>
          <a:lstStyle/>
          <a:p>
            <a:pPr lvl="0" rtl="0">
              <a:spcBef>
                <a:spcPts val="0"/>
              </a:spcBef>
              <a:buNone/>
            </a:pPr>
            <a:r>
              <a:rPr lang="en"/>
              <a:t>3D Models</a:t>
            </a:r>
          </a:p>
        </p:txBody>
      </p:sp>
      <p:pic>
        <p:nvPicPr>
          <p:cNvPr id="149" name="Shape 149"/>
          <p:cNvPicPr preferRelativeResize="0"/>
          <p:nvPr/>
        </p:nvPicPr>
        <p:blipFill>
          <a:blip r:embed="rId3">
            <a:alphaModFix/>
          </a:blip>
          <a:stretch>
            <a:fillRect/>
          </a:stretch>
        </p:blipFill>
        <p:spPr>
          <a:xfrm>
            <a:off x="721249" y="1537599"/>
            <a:ext cx="1437200" cy="1446249"/>
          </a:xfrm>
          <a:prstGeom prst="rect">
            <a:avLst/>
          </a:prstGeom>
          <a:noFill/>
          <a:ln>
            <a:noFill/>
          </a:ln>
        </p:spPr>
      </p:pic>
      <p:pic>
        <p:nvPicPr>
          <p:cNvPr id="150" name="Shape 150"/>
          <p:cNvPicPr preferRelativeResize="0"/>
          <p:nvPr/>
        </p:nvPicPr>
        <p:blipFill>
          <a:blip r:embed="rId4">
            <a:alphaModFix/>
          </a:blip>
          <a:stretch>
            <a:fillRect/>
          </a:stretch>
        </p:blipFill>
        <p:spPr>
          <a:xfrm>
            <a:off x="2607436" y="1537600"/>
            <a:ext cx="1525589" cy="1446250"/>
          </a:xfrm>
          <a:prstGeom prst="rect">
            <a:avLst/>
          </a:prstGeom>
          <a:noFill/>
          <a:ln>
            <a:noFill/>
          </a:ln>
        </p:spPr>
      </p:pic>
      <p:sp>
        <p:nvSpPr>
          <p:cNvPr id="151" name="Shape 151"/>
          <p:cNvSpPr txBox="1"/>
          <p:nvPr/>
        </p:nvSpPr>
        <p:spPr>
          <a:xfrm>
            <a:off x="766050" y="3316175"/>
            <a:ext cx="1437300" cy="442500"/>
          </a:xfrm>
          <a:prstGeom prst="rect">
            <a:avLst/>
          </a:prstGeom>
          <a:noFill/>
          <a:ln>
            <a:noFill/>
          </a:ln>
        </p:spPr>
        <p:txBody>
          <a:bodyPr anchorCtr="0" anchor="t" bIns="91425" lIns="91425" rIns="91425" tIns="91425">
            <a:noAutofit/>
          </a:bodyPr>
          <a:lstStyle/>
          <a:p>
            <a:pPr lvl="0">
              <a:spcBef>
                <a:spcPts val="0"/>
              </a:spcBef>
              <a:buNone/>
            </a:pPr>
            <a:r>
              <a:rPr lang="en"/>
              <a:t>    Sphere</a:t>
            </a:r>
          </a:p>
        </p:txBody>
      </p:sp>
      <p:sp>
        <p:nvSpPr>
          <p:cNvPr id="152" name="Shape 152"/>
          <p:cNvSpPr txBox="1"/>
          <p:nvPr/>
        </p:nvSpPr>
        <p:spPr>
          <a:xfrm>
            <a:off x="2671050" y="3316175"/>
            <a:ext cx="1437300" cy="442500"/>
          </a:xfrm>
          <a:prstGeom prst="rect">
            <a:avLst/>
          </a:prstGeom>
          <a:noFill/>
          <a:ln>
            <a:noFill/>
          </a:ln>
        </p:spPr>
        <p:txBody>
          <a:bodyPr anchorCtr="0" anchor="t" bIns="91425" lIns="91425" rIns="91425" tIns="91425">
            <a:noAutofit/>
          </a:bodyPr>
          <a:lstStyle/>
          <a:p>
            <a:pPr lvl="0" rtl="0">
              <a:spcBef>
                <a:spcPts val="0"/>
              </a:spcBef>
              <a:buNone/>
            </a:pPr>
            <a:r>
              <a:rPr lang="en"/>
              <a:t>       Box</a:t>
            </a:r>
          </a:p>
        </p:txBody>
      </p:sp>
      <p:pic>
        <p:nvPicPr>
          <p:cNvPr id="153" name="Shape 153"/>
          <p:cNvPicPr preferRelativeResize="0"/>
          <p:nvPr/>
        </p:nvPicPr>
        <p:blipFill>
          <a:blip r:embed="rId5">
            <a:alphaModFix/>
          </a:blip>
          <a:stretch>
            <a:fillRect/>
          </a:stretch>
        </p:blipFill>
        <p:spPr>
          <a:xfrm>
            <a:off x="5371075" y="1685800"/>
            <a:ext cx="1685925" cy="1371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3D Models</a:t>
            </a:r>
          </a:p>
        </p:txBody>
      </p:sp>
      <p:sp>
        <p:nvSpPr>
          <p:cNvPr id="159" name="Shape 159"/>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n"/>
              <a:t>Pyramid</a:t>
            </a:r>
          </a:p>
        </p:txBody>
      </p:sp>
      <p:pic>
        <p:nvPicPr>
          <p:cNvPr id="160" name="Shape 160"/>
          <p:cNvPicPr preferRelativeResize="0"/>
          <p:nvPr/>
        </p:nvPicPr>
        <p:blipFill>
          <a:blip r:embed="rId3">
            <a:alphaModFix/>
          </a:blip>
          <a:stretch>
            <a:fillRect/>
          </a:stretch>
        </p:blipFill>
        <p:spPr>
          <a:xfrm>
            <a:off x="1084846" y="1699063"/>
            <a:ext cx="1639679" cy="1550574"/>
          </a:xfrm>
          <a:prstGeom prst="rect">
            <a:avLst/>
          </a:prstGeom>
          <a:noFill/>
          <a:ln>
            <a:noFill/>
          </a:ln>
        </p:spPr>
      </p:pic>
      <p:pic>
        <p:nvPicPr>
          <p:cNvPr id="161" name="Shape 161"/>
          <p:cNvPicPr preferRelativeResize="0"/>
          <p:nvPr/>
        </p:nvPicPr>
        <p:blipFill>
          <a:blip r:embed="rId4">
            <a:alphaModFix/>
          </a:blip>
          <a:stretch>
            <a:fillRect/>
          </a:stretch>
        </p:blipFill>
        <p:spPr>
          <a:xfrm>
            <a:off x="4486175" y="1306575"/>
            <a:ext cx="2269274" cy="2721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pic>
        <p:nvPicPr>
          <p:cNvPr id="166" name="Shape 166"/>
          <p:cNvPicPr preferRelativeResize="0"/>
          <p:nvPr/>
        </p:nvPicPr>
        <p:blipFill rotWithShape="1">
          <a:blip r:embed="rId3">
            <a:alphaModFix/>
          </a:blip>
          <a:srcRect b="4731" l="6487" r="4146" t="21679"/>
          <a:stretch/>
        </p:blipFill>
        <p:spPr>
          <a:xfrm>
            <a:off x="727050" y="2257075"/>
            <a:ext cx="4970225" cy="2592475"/>
          </a:xfrm>
          <a:prstGeom prst="rect">
            <a:avLst/>
          </a:prstGeom>
          <a:noFill/>
          <a:ln>
            <a:noFill/>
          </a:ln>
        </p:spPr>
      </p:pic>
      <p:sp>
        <p:nvSpPr>
          <p:cNvPr id="167" name="Shape 167"/>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Robot Exercise</a:t>
            </a:r>
          </a:p>
        </p:txBody>
      </p:sp>
      <p:sp>
        <p:nvSpPr>
          <p:cNvPr id="168" name="Shape 168"/>
          <p:cNvSpPr txBox="1"/>
          <p:nvPr>
            <p:ph idx="1" type="body"/>
          </p:nvPr>
        </p:nvSpPr>
        <p:spPr>
          <a:xfrm>
            <a:off x="311700" y="1229875"/>
            <a:ext cx="6601800" cy="1027200"/>
          </a:xfrm>
          <a:prstGeom prst="rect">
            <a:avLst/>
          </a:prstGeom>
        </p:spPr>
        <p:txBody>
          <a:bodyPr anchorCtr="0" anchor="t" bIns="91425" lIns="91425" rIns="91425" tIns="91425">
            <a:noAutofit/>
          </a:bodyPr>
          <a:lstStyle/>
          <a:p>
            <a:pPr lvl="0" rtl="0">
              <a:lnSpc>
                <a:spcPct val="90000"/>
              </a:lnSpc>
              <a:spcBef>
                <a:spcPts val="1000"/>
              </a:spcBef>
              <a:spcAft>
                <a:spcPts val="0"/>
              </a:spcAft>
              <a:buNone/>
            </a:pPr>
            <a:r>
              <a:rPr lang="en">
                <a:solidFill>
                  <a:srgbClr val="000000"/>
                </a:solidFill>
              </a:rPr>
              <a:t>1. Create a Robot which looks like the following, </a:t>
            </a:r>
          </a:p>
          <a:p>
            <a:pPr lvl="0" rtl="0">
              <a:lnSpc>
                <a:spcPct val="90000"/>
              </a:lnSpc>
              <a:spcBef>
                <a:spcPts val="1000"/>
              </a:spcBef>
              <a:spcAft>
                <a:spcPts val="0"/>
              </a:spcAft>
              <a:buNone/>
            </a:pPr>
            <a:r>
              <a:rPr lang="en">
                <a:solidFill>
                  <a:srgbClr val="000000"/>
                </a:solidFill>
              </a:rPr>
              <a:t>you are given the code which builds its face in the file robot.pde </a:t>
            </a:r>
          </a:p>
          <a:p>
            <a:pPr lvl="0" rtl="0">
              <a:lnSpc>
                <a:spcPct val="90000"/>
              </a:lnSpc>
              <a:spcBef>
                <a:spcPts val="1000"/>
              </a:spcBef>
              <a:spcAft>
                <a:spcPts val="0"/>
              </a:spcAft>
              <a:buNone/>
            </a:pPr>
            <a:r>
              <a:t/>
            </a:r>
            <a:endParaRPr>
              <a:solidFill>
                <a:srgbClr val="000000"/>
              </a:solidFill>
            </a:endParaRPr>
          </a:p>
          <a:p>
            <a:pPr lvl="0" rtl="0">
              <a:lnSpc>
                <a:spcPct val="90000"/>
              </a:lnSpc>
              <a:spcBef>
                <a:spcPts val="1000"/>
              </a:spcBef>
              <a:spcAft>
                <a:spcPts val="0"/>
              </a:spcAft>
              <a:buNone/>
            </a:pPr>
            <a:r>
              <a:t/>
            </a:r>
            <a:endParaRPr>
              <a:solidFill>
                <a:srgbClr val="000000"/>
              </a:solidFill>
            </a:endParaRPr>
          </a:p>
          <a:p>
            <a:pPr lvl="0" rtl="0">
              <a:lnSpc>
                <a:spcPct val="90000"/>
              </a:lnSpc>
              <a:spcBef>
                <a:spcPts val="1000"/>
              </a:spcBef>
              <a:spcAft>
                <a:spcPts val="0"/>
              </a:spcAft>
              <a:buNone/>
            </a:pPr>
            <a:r>
              <a:t/>
            </a:r>
            <a:endParaRPr>
              <a:solidFill>
                <a:srgbClr val="000000"/>
              </a:solidFill>
            </a:endParaRPr>
          </a:p>
          <a:p>
            <a:pPr lvl="0" rtl="0">
              <a:lnSpc>
                <a:spcPct val="90000"/>
              </a:lnSpc>
              <a:spcBef>
                <a:spcPts val="1000"/>
              </a:spcBef>
              <a:spcAft>
                <a:spcPts val="0"/>
              </a:spcAft>
              <a:buNone/>
            </a:pPr>
            <a:r>
              <a:t/>
            </a:r>
            <a:endParaRPr>
              <a:solidFill>
                <a:srgbClr val="000000"/>
              </a:solidFill>
            </a:endParaRPr>
          </a:p>
          <a:p>
            <a:pPr lvl="0">
              <a:spcBef>
                <a:spcPts val="0"/>
              </a:spcBef>
              <a:buNone/>
            </a:pPr>
            <a:r>
              <a:t/>
            </a:r>
            <a:endParaRPr/>
          </a:p>
        </p:txBody>
      </p:sp>
      <p:pic>
        <p:nvPicPr>
          <p:cNvPr id="169" name="Shape 169"/>
          <p:cNvPicPr preferRelativeResize="0"/>
          <p:nvPr/>
        </p:nvPicPr>
        <p:blipFill>
          <a:blip r:embed="rId4">
            <a:alphaModFix/>
          </a:blip>
          <a:stretch>
            <a:fillRect/>
          </a:stretch>
        </p:blipFill>
        <p:spPr>
          <a:xfrm>
            <a:off x="6913500" y="1315324"/>
            <a:ext cx="1997800" cy="23400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Solution - Robot Model</a:t>
            </a:r>
          </a:p>
        </p:txBody>
      </p:sp>
      <p:pic>
        <p:nvPicPr>
          <p:cNvPr id="175" name="Shape 175"/>
          <p:cNvPicPr preferRelativeResize="0"/>
          <p:nvPr/>
        </p:nvPicPr>
        <p:blipFill rotWithShape="1">
          <a:blip r:embed="rId3">
            <a:alphaModFix/>
          </a:blip>
          <a:srcRect b="4193" l="6446" r="4139" t="20646"/>
          <a:stretch/>
        </p:blipFill>
        <p:spPr>
          <a:xfrm>
            <a:off x="514125" y="1368700"/>
            <a:ext cx="6585874" cy="3171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Rendering</a:t>
            </a:r>
          </a:p>
        </p:txBody>
      </p:sp>
      <p:sp>
        <p:nvSpPr>
          <p:cNvPr id="181" name="Shape 181"/>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381000" lvl="0" marL="457200">
              <a:spcBef>
                <a:spcPts val="0"/>
              </a:spcBef>
              <a:buSzPct val="100000"/>
            </a:pPr>
            <a:r>
              <a:rPr lang="en" sz="2400"/>
              <a:t>Homogenous Coordinates</a:t>
            </a:r>
          </a:p>
          <a:p>
            <a:pPr indent="-381000" lvl="0" marL="457200">
              <a:spcBef>
                <a:spcPts val="0"/>
              </a:spcBef>
              <a:buSzPct val="100000"/>
            </a:pPr>
            <a:r>
              <a:rPr lang="en" sz="2400"/>
              <a:t>Transformation</a:t>
            </a:r>
          </a:p>
          <a:p>
            <a:pPr indent="-381000" lvl="0" marL="457200">
              <a:spcBef>
                <a:spcPts val="0"/>
              </a:spcBef>
              <a:buSzPct val="100000"/>
            </a:pPr>
            <a:r>
              <a:rPr lang="en" sz="2400"/>
              <a:t>Matrix Stack</a:t>
            </a:r>
          </a:p>
          <a:p>
            <a:pPr indent="-381000" lvl="0" marL="457200">
              <a:spcBef>
                <a:spcPts val="0"/>
              </a:spcBef>
              <a:buSzPct val="100000"/>
            </a:pPr>
            <a:r>
              <a:rPr lang="en" sz="2400"/>
              <a:t>Projection</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Homogenous Coordinates</a:t>
            </a:r>
          </a:p>
        </p:txBody>
      </p:sp>
      <p:sp>
        <p:nvSpPr>
          <p:cNvPr id="187" name="Shape 187"/>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381000" lvl="0" marL="457200" rtl="0">
              <a:spcBef>
                <a:spcPts val="0"/>
              </a:spcBef>
              <a:buSzPct val="100000"/>
            </a:pPr>
            <a:r>
              <a:rPr lang="en" sz="2400"/>
              <a:t>Representation</a:t>
            </a:r>
          </a:p>
          <a:p>
            <a:pPr indent="-381000" lvl="0" marL="457200" rtl="0">
              <a:spcBef>
                <a:spcPts val="0"/>
              </a:spcBef>
              <a:buSzPct val="100000"/>
            </a:pPr>
            <a:r>
              <a:rPr lang="en" sz="2400"/>
              <a:t>Why Homogenous Coordinates</a:t>
            </a:r>
          </a:p>
          <a:p>
            <a:pPr indent="-381000" lvl="0" marL="457200">
              <a:spcBef>
                <a:spcPts val="0"/>
              </a:spcBef>
              <a:buSzPct val="100000"/>
            </a:pPr>
            <a:r>
              <a:rPr lang="en" sz="2400"/>
              <a:t>Homogenous Transforms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idx="1" type="body"/>
          </p:nvPr>
        </p:nvSpPr>
        <p:spPr>
          <a:xfrm>
            <a:off x="311700" y="696475"/>
            <a:ext cx="8520600" cy="3339000"/>
          </a:xfrm>
          <a:prstGeom prst="rect">
            <a:avLst/>
          </a:prstGeom>
        </p:spPr>
        <p:txBody>
          <a:bodyPr anchorCtr="0" anchor="t" bIns="91425" lIns="91425" rIns="91425" tIns="91425">
            <a:noAutofit/>
          </a:bodyPr>
          <a:lstStyle/>
          <a:p>
            <a:pPr lvl="0">
              <a:spcBef>
                <a:spcPts val="0"/>
              </a:spcBef>
              <a:buNone/>
            </a:pPr>
            <a:r>
              <a:t/>
            </a:r>
            <a:endParaRPr sz="2400"/>
          </a:p>
          <a:p>
            <a:pPr lvl="0">
              <a:spcBef>
                <a:spcPts val="0"/>
              </a:spcBef>
              <a:buNone/>
            </a:pPr>
            <a:r>
              <a:rPr lang="en" sz="2400"/>
              <a:t>Add an extra component. 1 for a point, 0 for a vector:</a:t>
            </a:r>
          </a:p>
          <a:p>
            <a:pPr lvl="0">
              <a:spcBef>
                <a:spcPts val="0"/>
              </a:spcBef>
              <a:buNone/>
            </a:pPr>
            <a:r>
              <a:t/>
            </a:r>
            <a:endParaRPr/>
          </a:p>
          <a:p>
            <a:pPr lvl="0">
              <a:spcBef>
                <a:spcPts val="0"/>
              </a:spcBef>
              <a:buNone/>
            </a:pPr>
            <a:r>
              <a:t/>
            </a:r>
            <a:endParaRPr/>
          </a:p>
          <a:p>
            <a:pPr lvl="0">
              <a:spcBef>
                <a:spcPts val="0"/>
              </a:spcBef>
              <a:buNone/>
            </a:pPr>
            <a:r>
              <a:t/>
            </a:r>
            <a:endParaRPr/>
          </a:p>
          <a:p>
            <a:pPr indent="457200" lvl="0" marL="1371600" rtl="0">
              <a:spcBef>
                <a:spcPts val="0"/>
              </a:spcBef>
              <a:buNone/>
            </a:pPr>
            <a:r>
              <a:rPr lang="en"/>
              <a:t>	</a:t>
            </a:r>
          </a:p>
          <a:p>
            <a:pPr indent="457200" lvl="0" marL="457200" rtl="0">
              <a:spcBef>
                <a:spcPts val="0"/>
              </a:spcBef>
              <a:buNone/>
            </a:pPr>
            <a:r>
              <a:t/>
            </a:r>
            <a:endParaRPr/>
          </a:p>
        </p:txBody>
      </p:sp>
      <p:sp>
        <p:nvSpPr>
          <p:cNvPr id="193" name="Shape 193"/>
          <p:cNvSpPr txBox="1"/>
          <p:nvPr/>
        </p:nvSpPr>
        <p:spPr>
          <a:xfrm>
            <a:off x="228600" y="294325"/>
            <a:ext cx="4728900" cy="935700"/>
          </a:xfrm>
          <a:prstGeom prst="rect">
            <a:avLst/>
          </a:prstGeom>
          <a:noFill/>
          <a:ln>
            <a:noFill/>
          </a:ln>
        </p:spPr>
        <p:txBody>
          <a:bodyPr anchorCtr="0" anchor="ctr" bIns="91425" lIns="91425" rIns="91425" tIns="91425">
            <a:noAutofit/>
          </a:bodyPr>
          <a:lstStyle/>
          <a:p>
            <a:pPr lvl="0" rtl="0">
              <a:spcBef>
                <a:spcPts val="0"/>
              </a:spcBef>
              <a:buNone/>
            </a:pPr>
            <a:r>
              <a:rPr lang="en" sz="3000">
                <a:solidFill>
                  <a:schemeClr val="dk1"/>
                </a:solidFill>
                <a:latin typeface="Roboto"/>
                <a:ea typeface="Roboto"/>
                <a:cs typeface="Roboto"/>
                <a:sym typeface="Roboto"/>
              </a:rPr>
              <a:t>Representation</a:t>
            </a:r>
          </a:p>
        </p:txBody>
      </p:sp>
      <p:pic>
        <p:nvPicPr>
          <p:cNvPr id="194" name="Shape 194"/>
          <p:cNvPicPr preferRelativeResize="0"/>
          <p:nvPr/>
        </p:nvPicPr>
        <p:blipFill>
          <a:blip r:embed="rId3">
            <a:alphaModFix/>
          </a:blip>
          <a:stretch>
            <a:fillRect/>
          </a:stretch>
        </p:blipFill>
        <p:spPr>
          <a:xfrm>
            <a:off x="2307450" y="2072850"/>
            <a:ext cx="2332600" cy="15494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185850" y="82750"/>
            <a:ext cx="8520600" cy="607800"/>
          </a:xfrm>
          <a:prstGeom prst="rect">
            <a:avLst/>
          </a:prstGeom>
        </p:spPr>
        <p:txBody>
          <a:bodyPr anchorCtr="0" anchor="t" bIns="91425" lIns="91425" rIns="91425" tIns="91425">
            <a:noAutofit/>
          </a:bodyPr>
          <a:lstStyle/>
          <a:p>
            <a:pPr lvl="0">
              <a:spcBef>
                <a:spcPts val="0"/>
              </a:spcBef>
              <a:buNone/>
            </a:pPr>
            <a:r>
              <a:rPr lang="en"/>
              <a:t>Why Homogenous Coordinates</a:t>
            </a:r>
          </a:p>
        </p:txBody>
      </p:sp>
      <p:sp>
        <p:nvSpPr>
          <p:cNvPr id="200" name="Shape 200"/>
          <p:cNvSpPr txBox="1"/>
          <p:nvPr>
            <p:ph idx="1" type="body"/>
          </p:nvPr>
        </p:nvSpPr>
        <p:spPr>
          <a:xfrm>
            <a:off x="185850" y="690550"/>
            <a:ext cx="8766900" cy="3339000"/>
          </a:xfrm>
          <a:prstGeom prst="rect">
            <a:avLst/>
          </a:prstGeom>
        </p:spPr>
        <p:txBody>
          <a:bodyPr anchorCtr="0" anchor="t" bIns="91425" lIns="91425" rIns="91425" tIns="91425">
            <a:noAutofit/>
          </a:bodyPr>
          <a:lstStyle/>
          <a:p>
            <a:pPr lvl="0">
              <a:spcBef>
                <a:spcPts val="0"/>
              </a:spcBef>
              <a:buNone/>
            </a:pPr>
            <a:r>
              <a:rPr lang="en" sz="2400">
                <a:solidFill>
                  <a:srgbClr val="000000"/>
                </a:solidFill>
                <a:highlight>
                  <a:srgbClr val="FFFFFF"/>
                </a:highlight>
                <a:latin typeface="Times New Roman"/>
                <a:ea typeface="Times New Roman"/>
                <a:cs typeface="Times New Roman"/>
                <a:sym typeface="Times New Roman"/>
              </a:rPr>
              <a:t>Homogeneous coordinates enable us to multiply homogeneous matrices to gain the combined geometrical effect.</a:t>
            </a:r>
          </a:p>
          <a:p>
            <a:pPr lvl="0">
              <a:spcBef>
                <a:spcPts val="0"/>
              </a:spcBef>
              <a:buNone/>
            </a:pPr>
            <a:r>
              <a:rPr lang="en" sz="2400">
                <a:latin typeface="Times New Roman"/>
                <a:ea typeface="Times New Roman"/>
                <a:cs typeface="Times New Roman"/>
                <a:sym typeface="Times New Roman"/>
              </a:rPr>
              <a:t>Use Homogenous coordinates to construct transformation matrix  </a:t>
            </a:r>
          </a:p>
          <a:p>
            <a:pPr lvl="0">
              <a:spcBef>
                <a:spcPts val="0"/>
              </a:spcBef>
              <a:buNone/>
            </a:pPr>
            <a:r>
              <a:t/>
            </a:r>
            <a:endParaRPr sz="2400">
              <a:latin typeface="Times New Roman"/>
              <a:ea typeface="Times New Roman"/>
              <a:cs typeface="Times New Roman"/>
              <a:sym typeface="Times New Roman"/>
            </a:endParaRPr>
          </a:p>
          <a:p>
            <a:pPr lvl="0">
              <a:spcBef>
                <a:spcPts val="0"/>
              </a:spcBef>
              <a:buNone/>
            </a:pPr>
            <a:r>
              <a:t/>
            </a:r>
            <a:endParaRPr sz="2400">
              <a:latin typeface="Times New Roman"/>
              <a:ea typeface="Times New Roman"/>
              <a:cs typeface="Times New Roman"/>
              <a:sym typeface="Times New Roman"/>
            </a:endParaRPr>
          </a:p>
          <a:p>
            <a:pPr indent="0" lvl="0" marL="0" rtl="0">
              <a:spcBef>
                <a:spcPts val="0"/>
              </a:spcBef>
              <a:buNone/>
            </a:pPr>
            <a:r>
              <a:t/>
            </a:r>
            <a:endParaRPr sz="2400">
              <a:latin typeface="Times New Roman"/>
              <a:ea typeface="Times New Roman"/>
              <a:cs typeface="Times New Roman"/>
              <a:sym typeface="Times New Roman"/>
            </a:endParaRPr>
          </a:p>
          <a:p>
            <a:pPr indent="457200" lvl="0" marL="457200">
              <a:spcBef>
                <a:spcPts val="0"/>
              </a:spcBef>
              <a:buNone/>
            </a:pPr>
            <a:r>
              <a:rPr lang="en" sz="2400">
                <a:latin typeface="Times New Roman"/>
                <a:ea typeface="Times New Roman"/>
                <a:cs typeface="Times New Roman"/>
                <a:sym typeface="Times New Roman"/>
              </a:rPr>
              <a:t>Last row always 0 , 0 , 0 , 1 </a:t>
            </a:r>
          </a:p>
          <a:p>
            <a:pPr lvl="0">
              <a:spcBef>
                <a:spcPts val="0"/>
              </a:spcBef>
              <a:buNone/>
            </a:pPr>
            <a:r>
              <a:t/>
            </a:r>
            <a:endParaRPr sz="2400"/>
          </a:p>
          <a:p>
            <a:pPr lvl="0">
              <a:spcBef>
                <a:spcPts val="0"/>
              </a:spcBef>
              <a:buNone/>
            </a:pPr>
            <a:r>
              <a:t/>
            </a:r>
            <a:endParaRPr sz="2400">
              <a:solidFill>
                <a:srgbClr val="000000"/>
              </a:solidFill>
              <a:highlight>
                <a:srgbClr val="FFFFFF"/>
              </a:highlight>
              <a:latin typeface="Times New Roman"/>
              <a:ea typeface="Times New Roman"/>
              <a:cs typeface="Times New Roman"/>
              <a:sym typeface="Times New Roman"/>
            </a:endParaRPr>
          </a:p>
          <a:p>
            <a:pPr lvl="0">
              <a:spcBef>
                <a:spcPts val="0"/>
              </a:spcBef>
              <a:buNone/>
            </a:pPr>
            <a:r>
              <a:t/>
            </a:r>
            <a:endParaRPr/>
          </a:p>
        </p:txBody>
      </p:sp>
      <p:pic>
        <p:nvPicPr>
          <p:cNvPr id="201" name="Shape 201"/>
          <p:cNvPicPr preferRelativeResize="0"/>
          <p:nvPr/>
        </p:nvPicPr>
        <p:blipFill>
          <a:blip r:embed="rId3">
            <a:alphaModFix/>
          </a:blip>
          <a:stretch>
            <a:fillRect/>
          </a:stretch>
        </p:blipFill>
        <p:spPr>
          <a:xfrm>
            <a:off x="1642950" y="2437849"/>
            <a:ext cx="2133574" cy="1436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311700" y="105200"/>
            <a:ext cx="8520600" cy="607800"/>
          </a:xfrm>
          <a:prstGeom prst="rect">
            <a:avLst/>
          </a:prstGeom>
        </p:spPr>
        <p:txBody>
          <a:bodyPr anchorCtr="0" anchor="t" bIns="91425" lIns="91425" rIns="91425" tIns="91425">
            <a:noAutofit/>
          </a:bodyPr>
          <a:lstStyle/>
          <a:p>
            <a:pPr lvl="0">
              <a:spcBef>
                <a:spcPts val="0"/>
              </a:spcBef>
              <a:buNone/>
            </a:pPr>
            <a:r>
              <a:rPr lang="en"/>
              <a:t>Homogenous Transforms</a:t>
            </a:r>
          </a:p>
          <a:p>
            <a:pPr lvl="0">
              <a:spcBef>
                <a:spcPts val="0"/>
              </a:spcBef>
              <a:buNone/>
            </a:pPr>
            <a:r>
              <a:t/>
            </a:r>
            <a:endParaRPr/>
          </a:p>
        </p:txBody>
      </p:sp>
      <p:sp>
        <p:nvSpPr>
          <p:cNvPr id="207" name="Shape 207"/>
          <p:cNvSpPr txBox="1"/>
          <p:nvPr>
            <p:ph idx="1" type="body"/>
          </p:nvPr>
        </p:nvSpPr>
        <p:spPr>
          <a:xfrm>
            <a:off x="311700" y="863375"/>
            <a:ext cx="8520600" cy="3705300"/>
          </a:xfrm>
          <a:prstGeom prst="rect">
            <a:avLst/>
          </a:prstGeom>
        </p:spPr>
        <p:txBody>
          <a:bodyPr anchorCtr="0" anchor="t" bIns="91425" lIns="91425" rIns="91425" tIns="91425">
            <a:noAutofit/>
          </a:bodyPr>
          <a:lstStyle/>
          <a:p>
            <a:pPr lvl="0">
              <a:spcBef>
                <a:spcPts val="0"/>
              </a:spcBef>
              <a:buNone/>
            </a:pPr>
            <a:r>
              <a:rPr lang="en"/>
              <a:t>Transform a 3D point:</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rPr lang="en"/>
              <a:t>Rotation, Scale, and Translation of points and vectors unified in a single matrix transformation: </a:t>
            </a:r>
          </a:p>
          <a:p>
            <a:pPr lvl="0">
              <a:spcBef>
                <a:spcPts val="0"/>
              </a:spcBef>
              <a:buNone/>
            </a:pPr>
            <a:r>
              <a:rPr lang="en"/>
              <a:t>		</a:t>
            </a:r>
          </a:p>
        </p:txBody>
      </p:sp>
      <p:pic>
        <p:nvPicPr>
          <p:cNvPr id="208" name="Shape 208"/>
          <p:cNvPicPr preferRelativeResize="0"/>
          <p:nvPr/>
        </p:nvPicPr>
        <p:blipFill>
          <a:blip r:embed="rId3">
            <a:alphaModFix/>
          </a:blip>
          <a:stretch>
            <a:fillRect/>
          </a:stretch>
        </p:blipFill>
        <p:spPr>
          <a:xfrm>
            <a:off x="1098849" y="1363224"/>
            <a:ext cx="7005176" cy="1566324"/>
          </a:xfrm>
          <a:prstGeom prst="rect">
            <a:avLst/>
          </a:prstGeom>
          <a:noFill/>
          <a:ln>
            <a:noFill/>
          </a:ln>
        </p:spPr>
      </p:pic>
      <p:pic>
        <p:nvPicPr>
          <p:cNvPr id="209" name="Shape 209"/>
          <p:cNvPicPr preferRelativeResize="0"/>
          <p:nvPr/>
        </p:nvPicPr>
        <p:blipFill>
          <a:blip r:embed="rId4">
            <a:alphaModFix/>
          </a:blip>
          <a:stretch>
            <a:fillRect/>
          </a:stretch>
        </p:blipFill>
        <p:spPr>
          <a:xfrm>
            <a:off x="2195512" y="4191000"/>
            <a:ext cx="1247775" cy="419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333800"/>
            <a:ext cx="8520600" cy="607800"/>
          </a:xfrm>
          <a:prstGeom prst="rect">
            <a:avLst/>
          </a:prstGeom>
        </p:spPr>
        <p:txBody>
          <a:bodyPr anchorCtr="0" anchor="t" bIns="91425" lIns="91425" rIns="91425" tIns="91425">
            <a:noAutofit/>
          </a:bodyPr>
          <a:lstStyle/>
          <a:p>
            <a:pPr lvl="0">
              <a:spcBef>
                <a:spcPts val="0"/>
              </a:spcBef>
              <a:buNone/>
            </a:pPr>
            <a:r>
              <a:rPr lang="en"/>
              <a:t>Topics covered</a:t>
            </a:r>
          </a:p>
        </p:txBody>
      </p:sp>
      <p:sp>
        <p:nvSpPr>
          <p:cNvPr id="92" name="Shape 92"/>
          <p:cNvSpPr txBox="1"/>
          <p:nvPr>
            <p:ph idx="1" type="body"/>
          </p:nvPr>
        </p:nvSpPr>
        <p:spPr>
          <a:xfrm>
            <a:off x="311700" y="1246400"/>
            <a:ext cx="8520600" cy="3339000"/>
          </a:xfrm>
          <a:prstGeom prst="rect">
            <a:avLst/>
          </a:prstGeom>
        </p:spPr>
        <p:txBody>
          <a:bodyPr anchorCtr="0" anchor="t" bIns="91425" lIns="91425" rIns="91425" tIns="91425">
            <a:noAutofit/>
          </a:bodyPr>
          <a:lstStyle/>
          <a:p>
            <a:pPr indent="-381000" lvl="0" marL="457200" rtl="0">
              <a:spcBef>
                <a:spcPts val="0"/>
              </a:spcBef>
              <a:buSzPct val="100000"/>
            </a:pPr>
            <a:r>
              <a:rPr lang="en" sz="2400"/>
              <a:t>Introduction </a:t>
            </a:r>
          </a:p>
          <a:p>
            <a:pPr indent="-381000" lvl="0" marL="457200" rtl="0">
              <a:spcBef>
                <a:spcPts val="0"/>
              </a:spcBef>
              <a:buSzPct val="100000"/>
            </a:pPr>
            <a:r>
              <a:rPr lang="en" sz="2400"/>
              <a:t>Processing and Working Environment</a:t>
            </a:r>
          </a:p>
          <a:p>
            <a:pPr indent="-381000" lvl="0" marL="457200" rtl="0">
              <a:spcBef>
                <a:spcPts val="0"/>
              </a:spcBef>
              <a:buSzPct val="100000"/>
            </a:pPr>
            <a:r>
              <a:rPr lang="en" sz="2400"/>
              <a:t>Modeling</a:t>
            </a:r>
          </a:p>
          <a:p>
            <a:pPr indent="-381000" lvl="1" marL="914400" rtl="0">
              <a:spcBef>
                <a:spcPts val="0"/>
              </a:spcBef>
              <a:buSzPct val="100000"/>
            </a:pPr>
            <a:r>
              <a:rPr lang="en" sz="2400"/>
              <a:t>2D</a:t>
            </a:r>
          </a:p>
          <a:p>
            <a:pPr indent="-381000" lvl="1" marL="914400" rtl="0">
              <a:spcBef>
                <a:spcPts val="0"/>
              </a:spcBef>
              <a:buSzPct val="100000"/>
            </a:pPr>
            <a:r>
              <a:rPr lang="en" sz="2400"/>
              <a:t>3D</a:t>
            </a:r>
          </a:p>
          <a:p>
            <a:pPr lvl="0">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Transformations</a:t>
            </a:r>
          </a:p>
        </p:txBody>
      </p:sp>
      <p:sp>
        <p:nvSpPr>
          <p:cNvPr id="215" name="Shape 215"/>
          <p:cNvSpPr txBox="1"/>
          <p:nvPr>
            <p:ph idx="1" type="body"/>
          </p:nvPr>
        </p:nvSpPr>
        <p:spPr>
          <a:xfrm>
            <a:off x="272725" y="1210400"/>
            <a:ext cx="8520600" cy="3339000"/>
          </a:xfrm>
          <a:prstGeom prst="rect">
            <a:avLst/>
          </a:prstGeom>
        </p:spPr>
        <p:txBody>
          <a:bodyPr anchorCtr="0" anchor="t" bIns="91425" lIns="91425" rIns="91425" tIns="91425">
            <a:noAutofit/>
          </a:bodyPr>
          <a:lstStyle/>
          <a:p>
            <a:pPr indent="-381000" lvl="0" marL="457200" rtl="0">
              <a:spcBef>
                <a:spcPts val="0"/>
              </a:spcBef>
              <a:buSzPct val="100000"/>
            </a:pPr>
            <a:r>
              <a:rPr lang="en" sz="2400"/>
              <a:t>2D Geometric Transformations</a:t>
            </a:r>
          </a:p>
          <a:p>
            <a:pPr indent="-381000" lvl="0" marL="457200" rtl="0">
              <a:spcBef>
                <a:spcPts val="0"/>
              </a:spcBef>
              <a:buSzPct val="100000"/>
            </a:pPr>
            <a:r>
              <a:rPr lang="en" sz="2400"/>
              <a:t>3D Geometric Transformations</a:t>
            </a: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2D Geometric Transformations</a:t>
            </a:r>
          </a:p>
        </p:txBody>
      </p:sp>
      <p:sp>
        <p:nvSpPr>
          <p:cNvPr id="221" name="Shape 221"/>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381000" lvl="0" marL="457200" rtl="0">
              <a:spcBef>
                <a:spcPts val="0"/>
              </a:spcBef>
              <a:buSzPct val="100000"/>
            </a:pPr>
            <a:r>
              <a:rPr lang="en" sz="2400"/>
              <a:t>Translation</a:t>
            </a:r>
          </a:p>
          <a:p>
            <a:pPr indent="-381000" lvl="0" marL="457200" rtl="0">
              <a:spcBef>
                <a:spcPts val="0"/>
              </a:spcBef>
              <a:buSzPct val="100000"/>
            </a:pPr>
            <a:r>
              <a:rPr lang="en" sz="2400"/>
              <a:t>Scaling</a:t>
            </a:r>
          </a:p>
          <a:p>
            <a:pPr indent="-381000" lvl="0" marL="457200" rtl="0">
              <a:spcBef>
                <a:spcPts val="0"/>
              </a:spcBef>
              <a:buSzPct val="100000"/>
            </a:pPr>
            <a:r>
              <a:rPr lang="en" sz="2400"/>
              <a:t>Rotation</a:t>
            </a:r>
          </a:p>
          <a:p>
            <a:pPr lvl="0" rt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Translation</a:t>
            </a:r>
          </a:p>
        </p:txBody>
      </p:sp>
      <p:sp>
        <p:nvSpPr>
          <p:cNvPr id="227" name="Shape 227"/>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n"/>
              <a:t>Translation using matrices </a:t>
            </a:r>
          </a:p>
          <a:p>
            <a:pPr lvl="0">
              <a:spcBef>
                <a:spcPts val="0"/>
              </a:spcBef>
              <a:buNone/>
            </a:pPr>
            <a:r>
              <a:t/>
            </a:r>
            <a:endParaRPr/>
          </a:p>
          <a:p>
            <a:pPr lvl="0">
              <a:spcBef>
                <a:spcPts val="0"/>
              </a:spcBef>
              <a:buNone/>
            </a:pPr>
            <a:r>
              <a:t/>
            </a:r>
            <a:endParaRPr/>
          </a:p>
          <a:p>
            <a:pPr lvl="0">
              <a:spcBef>
                <a:spcPts val="0"/>
              </a:spcBef>
              <a:buNone/>
            </a:pPr>
            <a:r>
              <a:rPr lang="en"/>
              <a:t>Exercise:</a:t>
            </a:r>
          </a:p>
          <a:p>
            <a:pPr indent="-228600" lvl="0" marL="457200">
              <a:spcBef>
                <a:spcPts val="0"/>
              </a:spcBef>
              <a:buAutoNum type="arabicPeriod"/>
            </a:pPr>
            <a:r>
              <a:rPr lang="en"/>
              <a:t>Write matrix representation to translate a rectangle with its top left coordinates(5,7) by 3 units in +X and 2 units in -Y direction</a:t>
            </a:r>
          </a:p>
        </p:txBody>
      </p:sp>
      <p:pic>
        <p:nvPicPr>
          <p:cNvPr id="228" name="Shape 228"/>
          <p:cNvPicPr preferRelativeResize="0"/>
          <p:nvPr/>
        </p:nvPicPr>
        <p:blipFill>
          <a:blip r:embed="rId3">
            <a:alphaModFix/>
          </a:blip>
          <a:stretch>
            <a:fillRect/>
          </a:stretch>
        </p:blipFill>
        <p:spPr>
          <a:xfrm>
            <a:off x="3655950" y="1741575"/>
            <a:ext cx="1943100" cy="476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Translation </a:t>
            </a:r>
          </a:p>
        </p:txBody>
      </p:sp>
      <p:sp>
        <p:nvSpPr>
          <p:cNvPr id="234" name="Shape 234"/>
          <p:cNvSpPr txBox="1"/>
          <p:nvPr>
            <p:ph idx="1" type="body"/>
          </p:nvPr>
        </p:nvSpPr>
        <p:spPr>
          <a:xfrm>
            <a:off x="183575" y="1191950"/>
            <a:ext cx="4000200" cy="689100"/>
          </a:xfrm>
          <a:prstGeom prst="rect">
            <a:avLst/>
          </a:prstGeom>
        </p:spPr>
        <p:txBody>
          <a:bodyPr anchorCtr="0" anchor="t" bIns="91425" lIns="91425" rIns="91425" tIns="91425">
            <a:noAutofit/>
          </a:bodyPr>
          <a:lstStyle/>
          <a:p>
            <a:pPr lvl="0">
              <a:lnSpc>
                <a:spcPct val="90000"/>
              </a:lnSpc>
              <a:spcBef>
                <a:spcPts val="1000"/>
              </a:spcBef>
              <a:spcAft>
                <a:spcPts val="0"/>
              </a:spcAft>
              <a:buNone/>
            </a:pPr>
            <a:r>
              <a:rPr lang="en" sz="1400">
                <a:solidFill>
                  <a:srgbClr val="000000"/>
                </a:solidFill>
              </a:rPr>
              <a:t>Code snippet for Translation</a:t>
            </a:r>
          </a:p>
          <a:p>
            <a:pPr lvl="0">
              <a:spcBef>
                <a:spcPts val="0"/>
              </a:spcBef>
              <a:buNone/>
            </a:pPr>
            <a:r>
              <a:t/>
            </a:r>
            <a:endParaRPr sz="1400"/>
          </a:p>
        </p:txBody>
      </p:sp>
      <p:pic>
        <p:nvPicPr>
          <p:cNvPr id="235" name="Shape 235"/>
          <p:cNvPicPr preferRelativeResize="0"/>
          <p:nvPr/>
        </p:nvPicPr>
        <p:blipFill>
          <a:blip r:embed="rId3">
            <a:alphaModFix/>
          </a:blip>
          <a:stretch>
            <a:fillRect/>
          </a:stretch>
        </p:blipFill>
        <p:spPr>
          <a:xfrm>
            <a:off x="5666500" y="1191950"/>
            <a:ext cx="1885950" cy="2085975"/>
          </a:xfrm>
          <a:prstGeom prst="rect">
            <a:avLst/>
          </a:prstGeom>
          <a:noFill/>
          <a:ln>
            <a:noFill/>
          </a:ln>
        </p:spPr>
      </p:pic>
      <p:pic>
        <p:nvPicPr>
          <p:cNvPr id="236" name="Shape 236"/>
          <p:cNvPicPr preferRelativeResize="0"/>
          <p:nvPr/>
        </p:nvPicPr>
        <p:blipFill>
          <a:blip r:embed="rId4">
            <a:alphaModFix/>
          </a:blip>
          <a:stretch>
            <a:fillRect/>
          </a:stretch>
        </p:blipFill>
        <p:spPr>
          <a:xfrm>
            <a:off x="1177174" y="2183425"/>
            <a:ext cx="2526350" cy="14910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Scaling </a:t>
            </a:r>
          </a:p>
        </p:txBody>
      </p:sp>
      <p:sp>
        <p:nvSpPr>
          <p:cNvPr id="242" name="Shape 242"/>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lnSpc>
                <a:spcPct val="90000"/>
              </a:lnSpc>
              <a:spcBef>
                <a:spcPts val="1000"/>
              </a:spcBef>
              <a:spcAft>
                <a:spcPts val="0"/>
              </a:spcAft>
              <a:buNone/>
            </a:pPr>
            <a:r>
              <a:rPr b="1" lang="en" sz="1400">
                <a:solidFill>
                  <a:srgbClr val="000000"/>
                </a:solidFill>
              </a:rPr>
              <a:t>Scaling </a:t>
            </a:r>
            <a:r>
              <a:rPr lang="en" sz="1400">
                <a:solidFill>
                  <a:srgbClr val="000000"/>
                </a:solidFill>
              </a:rPr>
              <a:t>involves changing the size of the object </a:t>
            </a:r>
          </a:p>
          <a:p>
            <a:pPr lvl="0" rtl="0">
              <a:lnSpc>
                <a:spcPct val="90000"/>
              </a:lnSpc>
              <a:spcBef>
                <a:spcPts val="1000"/>
              </a:spcBef>
              <a:spcAft>
                <a:spcPts val="0"/>
              </a:spcAft>
              <a:buNone/>
            </a:pPr>
            <a:r>
              <a:t/>
            </a:r>
            <a:endParaRPr sz="1400">
              <a:solidFill>
                <a:srgbClr val="000000"/>
              </a:solidFill>
            </a:endParaRPr>
          </a:p>
          <a:p>
            <a:pPr lvl="0" rtl="0">
              <a:lnSpc>
                <a:spcPct val="90000"/>
              </a:lnSpc>
              <a:spcBef>
                <a:spcPts val="1000"/>
              </a:spcBef>
              <a:spcAft>
                <a:spcPts val="0"/>
              </a:spcAft>
              <a:buNone/>
            </a:pPr>
            <a:r>
              <a:t/>
            </a:r>
            <a:endParaRPr sz="1400">
              <a:solidFill>
                <a:srgbClr val="000000"/>
              </a:solidFill>
            </a:endParaRPr>
          </a:p>
          <a:p>
            <a:pPr lvl="0" rtl="0">
              <a:lnSpc>
                <a:spcPct val="90000"/>
              </a:lnSpc>
              <a:spcBef>
                <a:spcPts val="1000"/>
              </a:spcBef>
              <a:spcAft>
                <a:spcPts val="0"/>
              </a:spcAft>
              <a:buNone/>
            </a:pPr>
            <a:r>
              <a:t/>
            </a:r>
            <a:endParaRPr sz="1400">
              <a:solidFill>
                <a:srgbClr val="000000"/>
              </a:solidFill>
            </a:endParaRPr>
          </a:p>
          <a:p>
            <a:pPr lvl="0" rtl="0">
              <a:lnSpc>
                <a:spcPct val="90000"/>
              </a:lnSpc>
              <a:spcBef>
                <a:spcPts val="1000"/>
              </a:spcBef>
              <a:spcAft>
                <a:spcPts val="0"/>
              </a:spcAft>
              <a:buNone/>
            </a:pPr>
            <a:r>
              <a:t/>
            </a:r>
            <a:endParaRPr sz="1400">
              <a:solidFill>
                <a:srgbClr val="000000"/>
              </a:solidFill>
            </a:endParaRPr>
          </a:p>
          <a:p>
            <a:pPr lvl="0" rtl="0">
              <a:lnSpc>
                <a:spcPct val="90000"/>
              </a:lnSpc>
              <a:spcBef>
                <a:spcPts val="1000"/>
              </a:spcBef>
              <a:spcAft>
                <a:spcPts val="0"/>
              </a:spcAft>
              <a:buNone/>
            </a:pPr>
            <a:r>
              <a:rPr lang="en" sz="1400">
                <a:solidFill>
                  <a:srgbClr val="000000"/>
                </a:solidFill>
              </a:rPr>
              <a:t>Exercise:</a:t>
            </a:r>
          </a:p>
          <a:p>
            <a:pPr indent="-228600" lvl="0" marL="457200" rtl="0">
              <a:spcBef>
                <a:spcPts val="0"/>
              </a:spcBef>
              <a:buAutoNum type="arabicPeriod"/>
            </a:pPr>
            <a:r>
              <a:rPr lang="en"/>
              <a:t>Write matrix representation to translate a rectangle with its top left coordinates(5,7) by 3 units in +X and 2 units in -Y direction</a:t>
            </a:r>
          </a:p>
          <a:p>
            <a:pPr lvl="0">
              <a:spcBef>
                <a:spcPts val="0"/>
              </a:spcBef>
              <a:buNone/>
            </a:pPr>
            <a:r>
              <a:t/>
            </a:r>
            <a:endParaRPr sz="1400"/>
          </a:p>
        </p:txBody>
      </p:sp>
      <p:pic>
        <p:nvPicPr>
          <p:cNvPr id="243" name="Shape 243"/>
          <p:cNvPicPr preferRelativeResize="0"/>
          <p:nvPr/>
        </p:nvPicPr>
        <p:blipFill>
          <a:blip r:embed="rId3">
            <a:alphaModFix/>
          </a:blip>
          <a:stretch>
            <a:fillRect/>
          </a:stretch>
        </p:blipFill>
        <p:spPr>
          <a:xfrm>
            <a:off x="2133486" y="1738550"/>
            <a:ext cx="3900850" cy="9705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Scaling </a:t>
            </a:r>
          </a:p>
        </p:txBody>
      </p:sp>
      <p:sp>
        <p:nvSpPr>
          <p:cNvPr id="249" name="Shape 249"/>
          <p:cNvSpPr txBox="1"/>
          <p:nvPr>
            <p:ph idx="1" type="body"/>
          </p:nvPr>
        </p:nvSpPr>
        <p:spPr>
          <a:xfrm>
            <a:off x="311700" y="1229875"/>
            <a:ext cx="4368600" cy="607800"/>
          </a:xfrm>
          <a:prstGeom prst="rect">
            <a:avLst/>
          </a:prstGeom>
        </p:spPr>
        <p:txBody>
          <a:bodyPr anchorCtr="0" anchor="t" bIns="91425" lIns="91425" rIns="91425" tIns="91425">
            <a:noAutofit/>
          </a:bodyPr>
          <a:lstStyle/>
          <a:p>
            <a:pPr lvl="0">
              <a:lnSpc>
                <a:spcPct val="90000"/>
              </a:lnSpc>
              <a:spcBef>
                <a:spcPts val="1000"/>
              </a:spcBef>
              <a:spcAft>
                <a:spcPts val="0"/>
              </a:spcAft>
              <a:buNone/>
            </a:pPr>
            <a:r>
              <a:rPr lang="en" sz="1400">
                <a:solidFill>
                  <a:srgbClr val="000000"/>
                </a:solidFill>
              </a:rPr>
              <a:t>Code snippet for scaling</a:t>
            </a:r>
          </a:p>
          <a:p>
            <a:pPr lvl="0">
              <a:lnSpc>
                <a:spcPct val="90000"/>
              </a:lnSpc>
              <a:spcBef>
                <a:spcPts val="500"/>
              </a:spcBef>
              <a:spcAft>
                <a:spcPts val="0"/>
              </a:spcAft>
              <a:buNone/>
            </a:pPr>
            <a:r>
              <a:t/>
            </a:r>
            <a:endParaRPr sz="1400">
              <a:solidFill>
                <a:srgbClr val="000000"/>
              </a:solidFill>
            </a:endParaRPr>
          </a:p>
          <a:p>
            <a:pPr lvl="0">
              <a:lnSpc>
                <a:spcPct val="90000"/>
              </a:lnSpc>
              <a:spcBef>
                <a:spcPts val="1000"/>
              </a:spcBef>
              <a:spcAft>
                <a:spcPts val="0"/>
              </a:spcAft>
              <a:buNone/>
            </a:pPr>
            <a:r>
              <a:t/>
            </a:r>
            <a:endParaRPr sz="1400">
              <a:solidFill>
                <a:srgbClr val="000000"/>
              </a:solidFill>
            </a:endParaRPr>
          </a:p>
          <a:p>
            <a:pPr lvl="0">
              <a:spcBef>
                <a:spcPts val="0"/>
              </a:spcBef>
              <a:buNone/>
            </a:pPr>
            <a:r>
              <a:t/>
            </a:r>
            <a:endParaRPr/>
          </a:p>
        </p:txBody>
      </p:sp>
      <p:pic>
        <p:nvPicPr>
          <p:cNvPr id="250" name="Shape 250"/>
          <p:cNvPicPr preferRelativeResize="0"/>
          <p:nvPr/>
        </p:nvPicPr>
        <p:blipFill>
          <a:blip r:embed="rId3">
            <a:alphaModFix/>
          </a:blip>
          <a:stretch>
            <a:fillRect/>
          </a:stretch>
        </p:blipFill>
        <p:spPr>
          <a:xfrm>
            <a:off x="6525750" y="1396950"/>
            <a:ext cx="1568924" cy="1744550"/>
          </a:xfrm>
          <a:prstGeom prst="rect">
            <a:avLst/>
          </a:prstGeom>
          <a:noFill/>
          <a:ln>
            <a:noFill/>
          </a:ln>
        </p:spPr>
      </p:pic>
      <p:pic>
        <p:nvPicPr>
          <p:cNvPr id="251" name="Shape 251"/>
          <p:cNvPicPr preferRelativeResize="0"/>
          <p:nvPr/>
        </p:nvPicPr>
        <p:blipFill>
          <a:blip r:embed="rId4">
            <a:alphaModFix/>
          </a:blip>
          <a:stretch>
            <a:fillRect/>
          </a:stretch>
        </p:blipFill>
        <p:spPr>
          <a:xfrm>
            <a:off x="723675" y="2049750"/>
            <a:ext cx="2994549" cy="2181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Rotation </a:t>
            </a:r>
          </a:p>
        </p:txBody>
      </p:sp>
      <p:sp>
        <p:nvSpPr>
          <p:cNvPr id="257" name="Shape 257"/>
          <p:cNvSpPr txBox="1"/>
          <p:nvPr>
            <p:ph idx="1" type="body"/>
          </p:nvPr>
        </p:nvSpPr>
        <p:spPr>
          <a:xfrm>
            <a:off x="311700" y="1229875"/>
            <a:ext cx="5324100" cy="607800"/>
          </a:xfrm>
          <a:prstGeom prst="rect">
            <a:avLst/>
          </a:prstGeom>
        </p:spPr>
        <p:txBody>
          <a:bodyPr anchorCtr="0" anchor="t" bIns="91425" lIns="91425" rIns="91425" tIns="91425">
            <a:noAutofit/>
          </a:bodyPr>
          <a:lstStyle/>
          <a:p>
            <a:pPr lvl="0">
              <a:lnSpc>
                <a:spcPct val="90000"/>
              </a:lnSpc>
              <a:spcBef>
                <a:spcPts val="1000"/>
              </a:spcBef>
              <a:spcAft>
                <a:spcPts val="0"/>
              </a:spcAft>
              <a:buNone/>
            </a:pPr>
            <a:r>
              <a:rPr lang="en" sz="1400">
                <a:solidFill>
                  <a:srgbClr val="000000"/>
                </a:solidFill>
              </a:rPr>
              <a:t>Rotation involves rotating the object about the axis perpendicular to its plane in 2D</a:t>
            </a:r>
          </a:p>
          <a:p>
            <a:pPr lvl="0">
              <a:spcBef>
                <a:spcPts val="0"/>
              </a:spcBef>
              <a:buNone/>
            </a:pPr>
            <a:r>
              <a:t/>
            </a:r>
            <a:endParaRPr/>
          </a:p>
          <a:p>
            <a:pPr lvl="0">
              <a:spcBef>
                <a:spcPts val="0"/>
              </a:spcBef>
              <a:buNone/>
            </a:pPr>
            <a:r>
              <a:t/>
            </a:r>
            <a:endParaRPr/>
          </a:p>
        </p:txBody>
      </p:sp>
      <p:pic>
        <p:nvPicPr>
          <p:cNvPr id="258" name="Shape 258"/>
          <p:cNvPicPr preferRelativeResize="0"/>
          <p:nvPr/>
        </p:nvPicPr>
        <p:blipFill>
          <a:blip r:embed="rId3">
            <a:alphaModFix/>
          </a:blip>
          <a:stretch>
            <a:fillRect/>
          </a:stretch>
        </p:blipFill>
        <p:spPr>
          <a:xfrm>
            <a:off x="1368076" y="2209625"/>
            <a:ext cx="5574524" cy="859975"/>
          </a:xfrm>
          <a:prstGeom prst="rect">
            <a:avLst/>
          </a:prstGeom>
          <a:noFill/>
          <a:ln>
            <a:noFill/>
          </a:ln>
        </p:spPr>
      </p:pic>
      <p:sp>
        <p:nvSpPr>
          <p:cNvPr id="259" name="Shape 259"/>
          <p:cNvSpPr txBox="1"/>
          <p:nvPr>
            <p:ph idx="1" type="body"/>
          </p:nvPr>
        </p:nvSpPr>
        <p:spPr>
          <a:xfrm>
            <a:off x="538350" y="3566950"/>
            <a:ext cx="6588300" cy="929700"/>
          </a:xfrm>
          <a:prstGeom prst="rect">
            <a:avLst/>
          </a:prstGeom>
        </p:spPr>
        <p:txBody>
          <a:bodyPr anchorCtr="0" anchor="t" bIns="91425" lIns="91425" rIns="91425" tIns="91425">
            <a:noAutofit/>
          </a:bodyPr>
          <a:lstStyle/>
          <a:p>
            <a:pPr lvl="0" rtl="0">
              <a:spcBef>
                <a:spcPts val="0"/>
              </a:spcBef>
              <a:buNone/>
            </a:pPr>
            <a:r>
              <a:rPr lang="en" sz="1400"/>
              <a:t>Exercise: </a:t>
            </a:r>
          </a:p>
          <a:p>
            <a:pPr lvl="0" rtl="0">
              <a:spcBef>
                <a:spcPts val="0"/>
              </a:spcBef>
              <a:buNone/>
            </a:pPr>
            <a:r>
              <a:rPr lang="en" sz="1400"/>
              <a:t>Write matrix representation to translate a rectangle with its top left coordinates(5,7) by 3 units in +X and 2 units in -Y direction</a:t>
            </a:r>
          </a:p>
          <a:p>
            <a:pPr lvl="0" rtl="0">
              <a:spcBef>
                <a:spcPts val="0"/>
              </a:spcBef>
              <a:buNone/>
            </a:pPr>
            <a:r>
              <a:t/>
            </a:r>
            <a:endParaRPr/>
          </a:p>
          <a:p>
            <a:pPr lvl="0" rtl="0">
              <a:spcBef>
                <a:spcPts val="0"/>
              </a:spcBef>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Solution</a:t>
            </a:r>
          </a:p>
        </p:txBody>
      </p:sp>
      <p:sp>
        <p:nvSpPr>
          <p:cNvPr id="265" name="Shape 265"/>
          <p:cNvSpPr txBox="1"/>
          <p:nvPr>
            <p:ph idx="1" type="body"/>
          </p:nvPr>
        </p:nvSpPr>
        <p:spPr>
          <a:xfrm>
            <a:off x="311700" y="1229875"/>
            <a:ext cx="5324100" cy="607800"/>
          </a:xfrm>
          <a:prstGeom prst="rect">
            <a:avLst/>
          </a:prstGeom>
        </p:spPr>
        <p:txBody>
          <a:bodyPr anchorCtr="0" anchor="t" bIns="91425" lIns="91425" rIns="91425" tIns="91425">
            <a:noAutofit/>
          </a:bodyPr>
          <a:lstStyle/>
          <a:p>
            <a:pPr lvl="0" rtl="0">
              <a:lnSpc>
                <a:spcPct val="90000"/>
              </a:lnSpc>
              <a:spcBef>
                <a:spcPts val="1000"/>
              </a:spcBef>
              <a:spcAft>
                <a:spcPts val="0"/>
              </a:spcAft>
              <a:buNone/>
            </a:pPr>
            <a:r>
              <a:rPr lang="en" sz="1400">
                <a:solidFill>
                  <a:srgbClr val="000000"/>
                </a:solidFill>
              </a:rPr>
              <a:t>Code snippet for Rotation</a:t>
            </a:r>
          </a:p>
          <a:p>
            <a:pPr lvl="0" rtl="0">
              <a:spcBef>
                <a:spcPts val="0"/>
              </a:spcBef>
              <a:buNone/>
            </a:pPr>
            <a:r>
              <a:t/>
            </a:r>
            <a:endParaRPr/>
          </a:p>
        </p:txBody>
      </p:sp>
      <p:pic>
        <p:nvPicPr>
          <p:cNvPr id="266" name="Shape 266"/>
          <p:cNvPicPr preferRelativeResize="0"/>
          <p:nvPr/>
        </p:nvPicPr>
        <p:blipFill>
          <a:blip r:embed="rId3">
            <a:alphaModFix/>
          </a:blip>
          <a:stretch>
            <a:fillRect/>
          </a:stretch>
        </p:blipFill>
        <p:spPr>
          <a:xfrm>
            <a:off x="6384650" y="2254375"/>
            <a:ext cx="1209675" cy="1350374"/>
          </a:xfrm>
          <a:prstGeom prst="rect">
            <a:avLst/>
          </a:prstGeom>
          <a:noFill/>
          <a:ln>
            <a:noFill/>
          </a:ln>
        </p:spPr>
      </p:pic>
      <p:pic>
        <p:nvPicPr>
          <p:cNvPr id="267" name="Shape 267"/>
          <p:cNvPicPr preferRelativeResize="0"/>
          <p:nvPr/>
        </p:nvPicPr>
        <p:blipFill>
          <a:blip r:embed="rId4">
            <a:alphaModFix/>
          </a:blip>
          <a:stretch>
            <a:fillRect/>
          </a:stretch>
        </p:blipFill>
        <p:spPr>
          <a:xfrm>
            <a:off x="1067025" y="2254375"/>
            <a:ext cx="4138249" cy="17225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3D Geometric Transformations</a:t>
            </a:r>
          </a:p>
        </p:txBody>
      </p:sp>
      <p:sp>
        <p:nvSpPr>
          <p:cNvPr id="273" name="Shape 273"/>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457200" lvl="0" rtl="0">
              <a:spcBef>
                <a:spcPts val="0"/>
              </a:spcBef>
              <a:buNone/>
            </a:pPr>
            <a:r>
              <a:rPr lang="en"/>
              <a:t>Translation				Scale			Rotation</a:t>
            </a:r>
          </a:p>
          <a:p>
            <a:pPr indent="457200" lvl="0" rtl="0">
              <a:spcBef>
                <a:spcPts val="0"/>
              </a:spcBef>
              <a:buNone/>
            </a:pPr>
            <a:r>
              <a:t/>
            </a:r>
            <a:endParaRPr/>
          </a:p>
          <a:p>
            <a:pPr lvl="0" rtl="0">
              <a:spcBef>
                <a:spcPts val="0"/>
              </a:spcBef>
              <a:buNone/>
            </a:pPr>
            <a:r>
              <a:t/>
            </a:r>
            <a:endParaRPr/>
          </a:p>
        </p:txBody>
      </p:sp>
      <p:pic>
        <p:nvPicPr>
          <p:cNvPr id="274" name="Shape 274"/>
          <p:cNvPicPr preferRelativeResize="0"/>
          <p:nvPr/>
        </p:nvPicPr>
        <p:blipFill>
          <a:blip r:embed="rId3">
            <a:alphaModFix/>
          </a:blip>
          <a:stretch>
            <a:fillRect/>
          </a:stretch>
        </p:blipFill>
        <p:spPr>
          <a:xfrm>
            <a:off x="3402775" y="1831600"/>
            <a:ext cx="895350" cy="647700"/>
          </a:xfrm>
          <a:prstGeom prst="rect">
            <a:avLst/>
          </a:prstGeom>
          <a:noFill/>
          <a:ln>
            <a:noFill/>
          </a:ln>
        </p:spPr>
      </p:pic>
      <p:pic>
        <p:nvPicPr>
          <p:cNvPr id="275" name="Shape 275"/>
          <p:cNvPicPr preferRelativeResize="0"/>
          <p:nvPr/>
        </p:nvPicPr>
        <p:blipFill>
          <a:blip r:embed="rId4">
            <a:alphaModFix/>
          </a:blip>
          <a:stretch>
            <a:fillRect/>
          </a:stretch>
        </p:blipFill>
        <p:spPr>
          <a:xfrm>
            <a:off x="5323837" y="1780137"/>
            <a:ext cx="1400175" cy="657225"/>
          </a:xfrm>
          <a:prstGeom prst="rect">
            <a:avLst/>
          </a:prstGeom>
          <a:noFill/>
          <a:ln>
            <a:noFill/>
          </a:ln>
        </p:spPr>
      </p:pic>
      <p:pic>
        <p:nvPicPr>
          <p:cNvPr id="276" name="Shape 276"/>
          <p:cNvPicPr preferRelativeResize="0"/>
          <p:nvPr/>
        </p:nvPicPr>
        <p:blipFill>
          <a:blip r:embed="rId5">
            <a:alphaModFix/>
          </a:blip>
          <a:stretch>
            <a:fillRect/>
          </a:stretch>
        </p:blipFill>
        <p:spPr>
          <a:xfrm>
            <a:off x="1121150" y="1831600"/>
            <a:ext cx="933450" cy="704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Matrix Stack</a:t>
            </a:r>
          </a:p>
        </p:txBody>
      </p:sp>
      <p:sp>
        <p:nvSpPr>
          <p:cNvPr id="282" name="Shape 282"/>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381000" lvl="0" marL="457200" rtl="0">
              <a:spcBef>
                <a:spcPts val="0"/>
              </a:spcBef>
              <a:buSzPct val="100000"/>
            </a:pPr>
            <a:r>
              <a:rPr lang="en" sz="2400"/>
              <a:t>Theory</a:t>
            </a:r>
          </a:p>
          <a:p>
            <a:pPr indent="-381000" lvl="0" marL="457200" rtl="0">
              <a:spcBef>
                <a:spcPts val="0"/>
              </a:spcBef>
              <a:buSzPct val="100000"/>
            </a:pPr>
            <a:r>
              <a:rPr lang="en" sz="2400"/>
              <a:t>Exercise - Math problem</a:t>
            </a:r>
          </a:p>
          <a:p>
            <a:pPr indent="-381000" lvl="0" marL="457200" rtl="0">
              <a:spcBef>
                <a:spcPts val="0"/>
              </a:spcBef>
              <a:buSzPct val="100000"/>
            </a:pPr>
            <a:r>
              <a:rPr lang="en" sz="2400"/>
              <a:t>Exercise - Robot Moving coding problem</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Topics covered</a:t>
            </a:r>
          </a:p>
          <a:p>
            <a:pPr lvl="0">
              <a:spcBef>
                <a:spcPts val="0"/>
              </a:spcBef>
              <a:buNone/>
            </a:pPr>
            <a:r>
              <a:t/>
            </a:r>
            <a:endParaRPr/>
          </a:p>
        </p:txBody>
      </p:sp>
      <p:sp>
        <p:nvSpPr>
          <p:cNvPr id="98" name="Shape 98"/>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381000" lvl="0" marL="457200">
              <a:spcBef>
                <a:spcPts val="0"/>
              </a:spcBef>
              <a:buSzPct val="100000"/>
            </a:pPr>
            <a:r>
              <a:rPr lang="en" sz="2400"/>
              <a:t>Rendering</a:t>
            </a:r>
          </a:p>
          <a:p>
            <a:pPr indent="-381000" lvl="1" marL="914400" rtl="0">
              <a:spcBef>
                <a:spcPts val="0"/>
              </a:spcBef>
              <a:buSzPct val="100000"/>
            </a:pPr>
            <a:r>
              <a:rPr lang="en" sz="2400"/>
              <a:t>Homogenous Coordinates</a:t>
            </a:r>
          </a:p>
          <a:p>
            <a:pPr indent="-381000" lvl="1" marL="914400" rtl="0">
              <a:spcBef>
                <a:spcPts val="0"/>
              </a:spcBef>
              <a:buSzPct val="100000"/>
            </a:pPr>
            <a:r>
              <a:rPr lang="en" sz="2400"/>
              <a:t>Transformation</a:t>
            </a:r>
          </a:p>
          <a:p>
            <a:pPr indent="-381000" lvl="1" marL="914400">
              <a:spcBef>
                <a:spcPts val="0"/>
              </a:spcBef>
              <a:buSzPct val="100000"/>
            </a:pPr>
            <a:r>
              <a:rPr lang="en" sz="2400"/>
              <a:t>Matrix Stack</a:t>
            </a:r>
          </a:p>
          <a:p>
            <a:pPr indent="-381000" lvl="1" marL="914400" rtl="0">
              <a:spcBef>
                <a:spcPts val="0"/>
              </a:spcBef>
              <a:buSzPct val="100000"/>
            </a:pPr>
            <a:r>
              <a:rPr lang="en" sz="2400"/>
              <a:t>Projection</a:t>
            </a:r>
          </a:p>
          <a:p>
            <a:pPr lvl="0">
              <a:spcBef>
                <a:spcPts val="0"/>
              </a:spcBef>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Matrix Stack</a:t>
            </a:r>
          </a:p>
          <a:p>
            <a:pPr lvl="0" rtl="0">
              <a:spcBef>
                <a:spcPts val="0"/>
              </a:spcBef>
              <a:buNone/>
            </a:pPr>
            <a:r>
              <a:t/>
            </a:r>
            <a:endParaRPr/>
          </a:p>
        </p:txBody>
      </p:sp>
      <p:pic>
        <p:nvPicPr>
          <p:cNvPr id="288" name="Shape 288"/>
          <p:cNvPicPr preferRelativeResize="0"/>
          <p:nvPr/>
        </p:nvPicPr>
        <p:blipFill>
          <a:blip r:embed="rId3">
            <a:alphaModFix/>
          </a:blip>
          <a:stretch>
            <a:fillRect/>
          </a:stretch>
        </p:blipFill>
        <p:spPr>
          <a:xfrm>
            <a:off x="419025" y="1381887"/>
            <a:ext cx="6211600" cy="2382124"/>
          </a:xfrm>
          <a:prstGeom prst="rect">
            <a:avLst/>
          </a:prstGeom>
          <a:noFill/>
          <a:ln>
            <a:noFill/>
          </a:ln>
        </p:spPr>
      </p:pic>
      <p:pic>
        <p:nvPicPr>
          <p:cNvPr id="289" name="Shape 289"/>
          <p:cNvPicPr preferRelativeResize="0"/>
          <p:nvPr/>
        </p:nvPicPr>
        <p:blipFill>
          <a:blip r:embed="rId4">
            <a:alphaModFix/>
          </a:blip>
          <a:stretch>
            <a:fillRect/>
          </a:stretch>
        </p:blipFill>
        <p:spPr>
          <a:xfrm>
            <a:off x="6935050" y="1465575"/>
            <a:ext cx="1897249" cy="2330474"/>
          </a:xfrm>
          <a:prstGeom prst="rect">
            <a:avLst/>
          </a:prstGeom>
          <a:noFill/>
          <a:ln>
            <a:noFill/>
          </a:ln>
        </p:spPr>
      </p:pic>
      <p:sp>
        <p:nvSpPr>
          <p:cNvPr id="290" name="Shape 290"/>
          <p:cNvSpPr txBox="1"/>
          <p:nvPr/>
        </p:nvSpPr>
        <p:spPr>
          <a:xfrm>
            <a:off x="909500" y="1046425"/>
            <a:ext cx="3129600" cy="607800"/>
          </a:xfrm>
          <a:prstGeom prst="rect">
            <a:avLst/>
          </a:prstGeom>
          <a:noFill/>
          <a:ln>
            <a:noFill/>
          </a:ln>
        </p:spPr>
        <p:txBody>
          <a:bodyPr anchorCtr="0" anchor="t" bIns="91425" lIns="91425" rIns="91425" tIns="91425">
            <a:noAutofit/>
          </a:bodyPr>
          <a:lstStyle/>
          <a:p>
            <a:pPr lvl="0" rtl="0">
              <a:spcBef>
                <a:spcPts val="0"/>
              </a:spcBef>
              <a:buNone/>
            </a:pPr>
            <a:r>
              <a:rPr lang="en"/>
              <a:t>CTM : current transformation matrix</a:t>
            </a:r>
          </a:p>
        </p:txBody>
      </p:sp>
      <p:sp>
        <p:nvSpPr>
          <p:cNvPr id="291" name="Shape 291"/>
          <p:cNvSpPr txBox="1"/>
          <p:nvPr/>
        </p:nvSpPr>
        <p:spPr>
          <a:xfrm>
            <a:off x="596150" y="3491250"/>
            <a:ext cx="1897200" cy="567600"/>
          </a:xfrm>
          <a:prstGeom prst="rect">
            <a:avLst/>
          </a:prstGeom>
          <a:noFill/>
          <a:ln>
            <a:noFill/>
          </a:ln>
        </p:spPr>
        <p:txBody>
          <a:bodyPr anchorCtr="0" anchor="t" bIns="91425" lIns="91425" rIns="91425" tIns="91425">
            <a:noAutofit/>
          </a:bodyPr>
          <a:lstStyle/>
          <a:p>
            <a:pPr lvl="0" rtl="0">
              <a:spcBef>
                <a:spcPts val="0"/>
              </a:spcBef>
              <a:buNone/>
            </a:pPr>
            <a:r>
              <a:rPr lang="en" sz="1200"/>
              <a:t>Initial state: CTM is identity matrix</a:t>
            </a:r>
          </a:p>
        </p:txBody>
      </p:sp>
      <p:sp>
        <p:nvSpPr>
          <p:cNvPr id="292" name="Shape 292"/>
          <p:cNvSpPr txBox="1"/>
          <p:nvPr/>
        </p:nvSpPr>
        <p:spPr>
          <a:xfrm>
            <a:off x="2875225" y="3505200"/>
            <a:ext cx="1564800" cy="733500"/>
          </a:xfrm>
          <a:prstGeom prst="rect">
            <a:avLst/>
          </a:prstGeom>
          <a:noFill/>
          <a:ln>
            <a:noFill/>
          </a:ln>
        </p:spPr>
        <p:txBody>
          <a:bodyPr anchorCtr="0" anchor="t" bIns="91425" lIns="91425" rIns="91425" tIns="91425">
            <a:noAutofit/>
          </a:bodyPr>
          <a:lstStyle/>
          <a:p>
            <a:pPr lvl="0" rtl="0">
              <a:spcBef>
                <a:spcPts val="0"/>
              </a:spcBef>
              <a:buNone/>
            </a:pPr>
            <a:r>
              <a:rPr lang="en" sz="1200"/>
              <a:t>pushMatrix();</a:t>
            </a:r>
          </a:p>
          <a:p>
            <a:pPr lvl="0" rtl="0">
              <a:spcBef>
                <a:spcPts val="0"/>
              </a:spcBef>
              <a:buNone/>
            </a:pPr>
            <a:r>
              <a:rPr lang="en" sz="1200"/>
              <a:t>translate(x, y, z);</a:t>
            </a:r>
          </a:p>
          <a:p>
            <a:pPr lvl="0" rtl="0">
              <a:spcBef>
                <a:spcPts val="0"/>
              </a:spcBef>
              <a:buNone/>
            </a:pPr>
            <a:r>
              <a:t/>
            </a:r>
            <a:endParaRPr/>
          </a:p>
        </p:txBody>
      </p:sp>
      <p:sp>
        <p:nvSpPr>
          <p:cNvPr id="293" name="Shape 293"/>
          <p:cNvSpPr txBox="1"/>
          <p:nvPr/>
        </p:nvSpPr>
        <p:spPr>
          <a:xfrm>
            <a:off x="4831150" y="3487675"/>
            <a:ext cx="1476900" cy="674700"/>
          </a:xfrm>
          <a:prstGeom prst="rect">
            <a:avLst/>
          </a:prstGeom>
          <a:noFill/>
          <a:ln>
            <a:noFill/>
          </a:ln>
        </p:spPr>
        <p:txBody>
          <a:bodyPr anchorCtr="0" anchor="t" bIns="91425" lIns="91425" rIns="91425" tIns="91425">
            <a:noAutofit/>
          </a:bodyPr>
          <a:lstStyle/>
          <a:p>
            <a:pPr lvl="0" rtl="0">
              <a:spcBef>
                <a:spcPts val="0"/>
              </a:spcBef>
              <a:buNone/>
            </a:pPr>
            <a:r>
              <a:rPr lang="en" sz="1200"/>
              <a:t>pushMatrix();</a:t>
            </a:r>
          </a:p>
          <a:p>
            <a:pPr lvl="0" rtl="0">
              <a:spcBef>
                <a:spcPts val="0"/>
              </a:spcBef>
              <a:buNone/>
            </a:pPr>
            <a:r>
              <a:rPr lang="en" sz="1200"/>
              <a:t>Scale (a, b,c );</a:t>
            </a:r>
          </a:p>
        </p:txBody>
      </p:sp>
      <p:sp>
        <p:nvSpPr>
          <p:cNvPr id="294" name="Shape 294"/>
          <p:cNvSpPr txBox="1"/>
          <p:nvPr/>
        </p:nvSpPr>
        <p:spPr>
          <a:xfrm>
            <a:off x="7081750" y="3534600"/>
            <a:ext cx="1476900" cy="674700"/>
          </a:xfrm>
          <a:prstGeom prst="rect">
            <a:avLst/>
          </a:prstGeom>
          <a:noFill/>
          <a:ln>
            <a:noFill/>
          </a:ln>
        </p:spPr>
        <p:txBody>
          <a:bodyPr anchorCtr="0" anchor="t" bIns="91425" lIns="91425" rIns="91425" tIns="91425">
            <a:noAutofit/>
          </a:bodyPr>
          <a:lstStyle/>
          <a:p>
            <a:pPr lvl="0" rtl="0">
              <a:spcBef>
                <a:spcPts val="0"/>
              </a:spcBef>
              <a:buNone/>
            </a:pPr>
            <a:r>
              <a:rPr lang="en" sz="1200"/>
              <a:t>popMatrix();</a:t>
            </a:r>
          </a:p>
          <a:p>
            <a:pPr lvl="0" rtl="0">
              <a:spcBef>
                <a:spcPts val="0"/>
              </a:spcBef>
              <a:buNone/>
            </a:pPr>
            <a:r>
              <a:t/>
            </a:r>
            <a:endParaRPr sz="1200"/>
          </a:p>
        </p:txBody>
      </p:sp>
      <p:sp>
        <p:nvSpPr>
          <p:cNvPr id="295" name="Shape 295"/>
          <p:cNvSpPr txBox="1"/>
          <p:nvPr/>
        </p:nvSpPr>
        <p:spPr>
          <a:xfrm>
            <a:off x="547675" y="4209300"/>
            <a:ext cx="4801800" cy="674700"/>
          </a:xfrm>
          <a:prstGeom prst="rect">
            <a:avLst/>
          </a:prstGeom>
          <a:noFill/>
          <a:ln>
            <a:noFill/>
          </a:ln>
        </p:spPr>
        <p:txBody>
          <a:bodyPr anchorCtr="0" anchor="t" bIns="91425" lIns="91425" rIns="91425" tIns="91425">
            <a:noAutofit/>
          </a:bodyPr>
          <a:lstStyle/>
          <a:p>
            <a:pPr lvl="0" rtl="0">
              <a:spcBef>
                <a:spcPts val="0"/>
              </a:spcBef>
              <a:buNone/>
            </a:pPr>
            <a:r>
              <a:rPr lang="en" sz="1100"/>
              <a:t>pushMatrix() : copy top frame and move CTM pointer to the toppest frame</a:t>
            </a:r>
          </a:p>
          <a:p>
            <a:pPr lvl="0" rtl="0">
              <a:spcBef>
                <a:spcPts val="0"/>
              </a:spcBef>
              <a:buNone/>
            </a:pPr>
            <a:r>
              <a:rPr lang="en" sz="1100"/>
              <a:t>translate/scale: right times the matrix in CTM</a:t>
            </a:r>
          </a:p>
          <a:p>
            <a:pPr lvl="0" rtl="0">
              <a:spcBef>
                <a:spcPts val="0"/>
              </a:spcBef>
              <a:buNone/>
            </a:pPr>
            <a:r>
              <a:rPr lang="en" sz="1100"/>
              <a:t>popMatrix(): remove top frame and move CTM pointer to next lower frame</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type="title"/>
          </p:nvPr>
        </p:nvSpPr>
        <p:spPr>
          <a:xfrm>
            <a:off x="311700" y="181400"/>
            <a:ext cx="8520600" cy="607800"/>
          </a:xfrm>
          <a:prstGeom prst="rect">
            <a:avLst/>
          </a:prstGeom>
        </p:spPr>
        <p:txBody>
          <a:bodyPr anchorCtr="0" anchor="t" bIns="91425" lIns="91425" rIns="91425" tIns="91425">
            <a:noAutofit/>
          </a:bodyPr>
          <a:lstStyle/>
          <a:p>
            <a:pPr lvl="0">
              <a:spcBef>
                <a:spcPts val="0"/>
              </a:spcBef>
              <a:buNone/>
            </a:pPr>
            <a:r>
              <a:rPr lang="en"/>
              <a:t>Exercise</a:t>
            </a:r>
          </a:p>
        </p:txBody>
      </p:sp>
      <p:sp>
        <p:nvSpPr>
          <p:cNvPr id="301" name="Shape 301"/>
          <p:cNvSpPr txBox="1"/>
          <p:nvPr>
            <p:ph idx="1" type="body"/>
          </p:nvPr>
        </p:nvSpPr>
        <p:spPr>
          <a:xfrm>
            <a:off x="311700" y="925075"/>
            <a:ext cx="8520600" cy="3339000"/>
          </a:xfrm>
          <a:prstGeom prst="rect">
            <a:avLst/>
          </a:prstGeom>
        </p:spPr>
        <p:txBody>
          <a:bodyPr anchorCtr="0" anchor="t" bIns="91425" lIns="91425" rIns="91425" tIns="91425">
            <a:noAutofit/>
          </a:bodyPr>
          <a:lstStyle/>
          <a:p>
            <a:pPr lvl="0">
              <a:spcBef>
                <a:spcPts val="0"/>
              </a:spcBef>
              <a:buNone/>
            </a:pPr>
            <a:r>
              <a:rPr lang="en"/>
              <a:t>Draw the result of following code:</a:t>
            </a:r>
          </a:p>
          <a:p>
            <a:pPr lvl="0">
              <a:spcBef>
                <a:spcPts val="0"/>
              </a:spcBef>
              <a:buNone/>
            </a:pPr>
            <a:r>
              <a:rPr lang="en"/>
              <a:t>1.	pushMatrix();					2.	pushMatrix();</a:t>
            </a:r>
          </a:p>
          <a:p>
            <a:pPr indent="457200" lvl="0" rtl="0">
              <a:spcBef>
                <a:spcPts val="0"/>
              </a:spcBef>
              <a:buNone/>
            </a:pPr>
            <a:r>
              <a:rPr lang="en"/>
              <a:t>translate(1,0,0);					scale(2,2,2);</a:t>
            </a:r>
          </a:p>
          <a:p>
            <a:pPr indent="457200" lvl="0" marL="0">
              <a:spcBef>
                <a:spcPts val="0"/>
              </a:spcBef>
              <a:buNone/>
            </a:pPr>
            <a:r>
              <a:rPr lang="en"/>
              <a:t>scale(2,2,2);						translate(1,0,0);	</a:t>
            </a:r>
          </a:p>
          <a:p>
            <a:pPr indent="457200" lvl="0" rtl="0">
              <a:spcBef>
                <a:spcPts val="0"/>
              </a:spcBef>
              <a:buNone/>
            </a:pPr>
            <a:r>
              <a:rPr lang="en"/>
              <a:t>sphere(1);						sphere(1);</a:t>
            </a:r>
          </a:p>
          <a:p>
            <a:pPr indent="457200" lvl="0" marL="0" rtl="0">
              <a:spcBef>
                <a:spcPts val="0"/>
              </a:spcBef>
              <a:buNone/>
            </a:pPr>
            <a:r>
              <a:rPr lang="en"/>
              <a:t>popMatrix();						popMatrix();</a:t>
            </a:r>
          </a:p>
          <a:p>
            <a:pPr lvl="0">
              <a:spcBef>
                <a:spcPts val="0"/>
              </a:spcBef>
              <a:buNone/>
            </a:pPr>
            <a:r>
              <a:rPr lang="en"/>
              <a:t>Note: don’t need to draw z </a:t>
            </a:r>
          </a:p>
        </p:txBody>
      </p:sp>
      <p:cxnSp>
        <p:nvCxnSpPr>
          <p:cNvPr id="302" name="Shape 302"/>
          <p:cNvCxnSpPr/>
          <p:nvPr/>
        </p:nvCxnSpPr>
        <p:spPr>
          <a:xfrm>
            <a:off x="6681850" y="1093150"/>
            <a:ext cx="1858200" cy="9900"/>
          </a:xfrm>
          <a:prstGeom prst="straightConnector1">
            <a:avLst/>
          </a:prstGeom>
          <a:noFill/>
          <a:ln cap="flat" cmpd="sng" w="9525">
            <a:solidFill>
              <a:schemeClr val="dk2"/>
            </a:solidFill>
            <a:prstDash val="solid"/>
            <a:round/>
            <a:headEnd len="lg" w="lg" type="none"/>
            <a:tailEnd len="lg" w="lg" type="triangle"/>
          </a:ln>
        </p:spPr>
      </p:cxnSp>
      <p:cxnSp>
        <p:nvCxnSpPr>
          <p:cNvPr id="303" name="Shape 303"/>
          <p:cNvCxnSpPr/>
          <p:nvPr/>
        </p:nvCxnSpPr>
        <p:spPr>
          <a:xfrm rot="10800000">
            <a:off x="7550400" y="225025"/>
            <a:ext cx="24600" cy="1452600"/>
          </a:xfrm>
          <a:prstGeom prst="straightConnector1">
            <a:avLst/>
          </a:prstGeom>
          <a:noFill/>
          <a:ln cap="flat" cmpd="sng" w="9525">
            <a:solidFill>
              <a:schemeClr val="dk2"/>
            </a:solidFill>
            <a:prstDash val="solid"/>
            <a:round/>
            <a:headEnd len="lg" w="lg" type="none"/>
            <a:tailEnd len="lg" w="lg" type="triangle"/>
          </a:ln>
        </p:spPr>
      </p:cxnSp>
      <p:sp>
        <p:nvSpPr>
          <p:cNvPr id="304" name="Shape 304"/>
          <p:cNvSpPr/>
          <p:nvPr/>
        </p:nvSpPr>
        <p:spPr>
          <a:xfrm>
            <a:off x="7260600" y="794200"/>
            <a:ext cx="604200" cy="607800"/>
          </a:xfrm>
          <a:prstGeom prst="ellipse">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5" name="Shape 305"/>
          <p:cNvSpPr txBox="1"/>
          <p:nvPr/>
        </p:nvSpPr>
        <p:spPr>
          <a:xfrm>
            <a:off x="7100050" y="1677625"/>
            <a:ext cx="1085700" cy="464100"/>
          </a:xfrm>
          <a:prstGeom prst="rect">
            <a:avLst/>
          </a:prstGeom>
          <a:noFill/>
          <a:ln>
            <a:noFill/>
          </a:ln>
        </p:spPr>
        <p:txBody>
          <a:bodyPr anchorCtr="0" anchor="t" bIns="91425" lIns="91425" rIns="91425" tIns="91425">
            <a:noAutofit/>
          </a:bodyPr>
          <a:lstStyle/>
          <a:p>
            <a:pPr lvl="0">
              <a:spcBef>
                <a:spcPts val="0"/>
              </a:spcBef>
              <a:buNone/>
            </a:pPr>
            <a:r>
              <a:rPr lang="en"/>
              <a:t>sphere(1)</a:t>
            </a:r>
          </a:p>
          <a:p>
            <a:pPr lvl="0">
              <a:spcBef>
                <a:spcPts val="0"/>
              </a:spcBef>
              <a:buNone/>
            </a:pPr>
            <a:r>
              <a:t/>
            </a:r>
            <a:endParaRPr/>
          </a:p>
        </p:txBody>
      </p:sp>
      <p:sp>
        <p:nvSpPr>
          <p:cNvPr id="306" name="Shape 306"/>
          <p:cNvSpPr txBox="1"/>
          <p:nvPr/>
        </p:nvSpPr>
        <p:spPr>
          <a:xfrm>
            <a:off x="7749575" y="1034600"/>
            <a:ext cx="156600" cy="134700"/>
          </a:xfrm>
          <a:prstGeom prst="rect">
            <a:avLst/>
          </a:prstGeom>
          <a:noFill/>
          <a:ln>
            <a:noFill/>
          </a:ln>
        </p:spPr>
        <p:txBody>
          <a:bodyPr anchorCtr="0" anchor="t" bIns="91425" lIns="91425" rIns="91425" tIns="91425">
            <a:noAutofit/>
          </a:bodyPr>
          <a:lstStyle/>
          <a:p>
            <a:pPr lvl="0">
              <a:spcBef>
                <a:spcPts val="0"/>
              </a:spcBef>
              <a:buNone/>
            </a:pPr>
            <a:r>
              <a:rPr lang="en"/>
              <a:t>1</a:t>
            </a:r>
          </a:p>
        </p:txBody>
      </p:sp>
      <p:sp>
        <p:nvSpPr>
          <p:cNvPr id="307" name="Shape 307"/>
          <p:cNvSpPr txBox="1"/>
          <p:nvPr/>
        </p:nvSpPr>
        <p:spPr>
          <a:xfrm>
            <a:off x="8567000" y="1001600"/>
            <a:ext cx="265200" cy="248100"/>
          </a:xfrm>
          <a:prstGeom prst="rect">
            <a:avLst/>
          </a:prstGeom>
          <a:noFill/>
          <a:ln>
            <a:noFill/>
          </a:ln>
        </p:spPr>
        <p:txBody>
          <a:bodyPr anchorCtr="0" anchor="t" bIns="91425" lIns="91425" rIns="91425" tIns="91425">
            <a:noAutofit/>
          </a:bodyPr>
          <a:lstStyle/>
          <a:p>
            <a:pPr lvl="0">
              <a:spcBef>
                <a:spcPts val="0"/>
              </a:spcBef>
              <a:buNone/>
            </a:pPr>
            <a:r>
              <a:rPr lang="en"/>
              <a:t>x</a:t>
            </a:r>
          </a:p>
        </p:txBody>
      </p:sp>
      <p:sp>
        <p:nvSpPr>
          <p:cNvPr id="308" name="Shape 308"/>
          <p:cNvSpPr txBox="1"/>
          <p:nvPr/>
        </p:nvSpPr>
        <p:spPr>
          <a:xfrm>
            <a:off x="7550400" y="161900"/>
            <a:ext cx="265200" cy="248100"/>
          </a:xfrm>
          <a:prstGeom prst="rect">
            <a:avLst/>
          </a:prstGeom>
          <a:noFill/>
          <a:ln>
            <a:noFill/>
          </a:ln>
        </p:spPr>
        <p:txBody>
          <a:bodyPr anchorCtr="0" anchor="t" bIns="91425" lIns="91425" rIns="91425" tIns="91425">
            <a:noAutofit/>
          </a:bodyPr>
          <a:lstStyle/>
          <a:p>
            <a:pPr lvl="0" rtl="0">
              <a:spcBef>
                <a:spcPts val="0"/>
              </a:spcBef>
              <a:buNone/>
            </a:pPr>
            <a:r>
              <a:rPr lang="en"/>
              <a:t>y</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2" name="Shape 312"/>
        <p:cNvGrpSpPr/>
        <p:nvPr/>
      </p:nvGrpSpPr>
      <p:grpSpPr>
        <a:xfrm>
          <a:off x="0" y="0"/>
          <a:ext cx="0" cy="0"/>
          <a:chOff x="0" y="0"/>
          <a:chExt cx="0" cy="0"/>
        </a:xfrm>
      </p:grpSpPr>
      <p:sp>
        <p:nvSpPr>
          <p:cNvPr id="313" name="Shape 313"/>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Answer</a:t>
            </a:r>
          </a:p>
        </p:txBody>
      </p:sp>
      <p:pic>
        <p:nvPicPr>
          <p:cNvPr id="314" name="Shape 314"/>
          <p:cNvPicPr preferRelativeResize="0"/>
          <p:nvPr/>
        </p:nvPicPr>
        <p:blipFill>
          <a:blip r:embed="rId3">
            <a:alphaModFix/>
          </a:blip>
          <a:stretch>
            <a:fillRect/>
          </a:stretch>
        </p:blipFill>
        <p:spPr>
          <a:xfrm>
            <a:off x="1407875" y="2505092"/>
            <a:ext cx="1671449" cy="1540858"/>
          </a:xfrm>
          <a:prstGeom prst="rect">
            <a:avLst/>
          </a:prstGeom>
          <a:noFill/>
          <a:ln>
            <a:noFill/>
          </a:ln>
        </p:spPr>
      </p:pic>
      <p:pic>
        <p:nvPicPr>
          <p:cNvPr id="315" name="Shape 315"/>
          <p:cNvPicPr preferRelativeResize="0"/>
          <p:nvPr/>
        </p:nvPicPr>
        <p:blipFill>
          <a:blip r:embed="rId4">
            <a:alphaModFix/>
          </a:blip>
          <a:stretch>
            <a:fillRect/>
          </a:stretch>
        </p:blipFill>
        <p:spPr>
          <a:xfrm>
            <a:off x="1407875" y="925074"/>
            <a:ext cx="1671450" cy="1444150"/>
          </a:xfrm>
          <a:prstGeom prst="rect">
            <a:avLst/>
          </a:prstGeom>
          <a:noFill/>
          <a:ln>
            <a:noFill/>
          </a:ln>
        </p:spPr>
      </p:pic>
      <p:pic>
        <p:nvPicPr>
          <p:cNvPr id="316" name="Shape 316"/>
          <p:cNvPicPr preferRelativeResize="0"/>
          <p:nvPr/>
        </p:nvPicPr>
        <p:blipFill>
          <a:blip r:embed="rId5">
            <a:alphaModFix/>
          </a:blip>
          <a:stretch>
            <a:fillRect/>
          </a:stretch>
        </p:blipFill>
        <p:spPr>
          <a:xfrm>
            <a:off x="4975250" y="970405"/>
            <a:ext cx="1720974" cy="1505875"/>
          </a:xfrm>
          <a:prstGeom prst="rect">
            <a:avLst/>
          </a:prstGeom>
          <a:noFill/>
          <a:ln>
            <a:noFill/>
          </a:ln>
        </p:spPr>
      </p:pic>
      <p:pic>
        <p:nvPicPr>
          <p:cNvPr id="317" name="Shape 317"/>
          <p:cNvPicPr preferRelativeResize="0"/>
          <p:nvPr/>
        </p:nvPicPr>
        <p:blipFill>
          <a:blip r:embed="rId6">
            <a:alphaModFix/>
          </a:blip>
          <a:stretch>
            <a:fillRect/>
          </a:stretch>
        </p:blipFill>
        <p:spPr>
          <a:xfrm>
            <a:off x="4975249" y="2589150"/>
            <a:ext cx="1988411" cy="1540850"/>
          </a:xfrm>
          <a:prstGeom prst="rect">
            <a:avLst/>
          </a:prstGeom>
          <a:noFill/>
          <a:ln>
            <a:noFill/>
          </a:ln>
        </p:spPr>
      </p:pic>
      <p:sp>
        <p:nvSpPr>
          <p:cNvPr id="318" name="Shape 318"/>
          <p:cNvSpPr txBox="1"/>
          <p:nvPr/>
        </p:nvSpPr>
        <p:spPr>
          <a:xfrm>
            <a:off x="2895725" y="2127800"/>
            <a:ext cx="1351800" cy="461400"/>
          </a:xfrm>
          <a:prstGeom prst="rect">
            <a:avLst/>
          </a:prstGeom>
          <a:noFill/>
          <a:ln>
            <a:noFill/>
          </a:ln>
        </p:spPr>
        <p:txBody>
          <a:bodyPr anchorCtr="0" anchor="t" bIns="91425" lIns="91425" rIns="91425" tIns="91425">
            <a:noAutofit/>
          </a:bodyPr>
          <a:lstStyle/>
          <a:p>
            <a:pPr lvl="0">
              <a:spcBef>
                <a:spcPts val="0"/>
              </a:spcBef>
              <a:buNone/>
            </a:pPr>
            <a:r>
              <a:rPr lang="en"/>
              <a:t>scale(2,2,2)</a:t>
            </a:r>
          </a:p>
          <a:p>
            <a:pPr lvl="0">
              <a:spcBef>
                <a:spcPts val="0"/>
              </a:spcBef>
              <a:buNone/>
            </a:pPr>
            <a:r>
              <a:t/>
            </a:r>
            <a:endParaRPr/>
          </a:p>
        </p:txBody>
      </p:sp>
      <p:sp>
        <p:nvSpPr>
          <p:cNvPr id="319" name="Shape 319"/>
          <p:cNvSpPr txBox="1"/>
          <p:nvPr/>
        </p:nvSpPr>
        <p:spPr>
          <a:xfrm>
            <a:off x="2919725" y="3759625"/>
            <a:ext cx="1671600" cy="440100"/>
          </a:xfrm>
          <a:prstGeom prst="rect">
            <a:avLst/>
          </a:prstGeom>
          <a:noFill/>
          <a:ln>
            <a:noFill/>
          </a:ln>
        </p:spPr>
        <p:txBody>
          <a:bodyPr anchorCtr="0" anchor="t" bIns="91425" lIns="91425" rIns="91425" tIns="91425">
            <a:noAutofit/>
          </a:bodyPr>
          <a:lstStyle/>
          <a:p>
            <a:pPr lvl="0">
              <a:spcBef>
                <a:spcPts val="0"/>
              </a:spcBef>
              <a:buNone/>
            </a:pPr>
            <a:r>
              <a:rPr lang="en"/>
              <a:t>translate(1,0,0)</a:t>
            </a:r>
          </a:p>
        </p:txBody>
      </p:sp>
      <p:sp>
        <p:nvSpPr>
          <p:cNvPr id="320" name="Shape 320"/>
          <p:cNvSpPr txBox="1"/>
          <p:nvPr/>
        </p:nvSpPr>
        <p:spPr>
          <a:xfrm>
            <a:off x="6591775" y="2127800"/>
            <a:ext cx="1863300" cy="461400"/>
          </a:xfrm>
          <a:prstGeom prst="rect">
            <a:avLst/>
          </a:prstGeom>
          <a:noFill/>
          <a:ln>
            <a:noFill/>
          </a:ln>
        </p:spPr>
        <p:txBody>
          <a:bodyPr anchorCtr="0" anchor="t" bIns="91425" lIns="91425" rIns="91425" tIns="91425">
            <a:noAutofit/>
          </a:bodyPr>
          <a:lstStyle/>
          <a:p>
            <a:pPr lvl="0" rtl="0">
              <a:spcBef>
                <a:spcPts val="0"/>
              </a:spcBef>
              <a:buNone/>
            </a:pPr>
            <a:r>
              <a:rPr lang="en"/>
              <a:t>translate(1,0,0)</a:t>
            </a:r>
          </a:p>
          <a:p>
            <a:pPr lvl="0" rtl="0">
              <a:spcBef>
                <a:spcPts val="0"/>
              </a:spcBef>
              <a:buNone/>
            </a:pPr>
            <a:r>
              <a:t/>
            </a:r>
            <a:endParaRPr/>
          </a:p>
        </p:txBody>
      </p:sp>
      <p:sp>
        <p:nvSpPr>
          <p:cNvPr id="321" name="Shape 321"/>
          <p:cNvSpPr txBox="1"/>
          <p:nvPr/>
        </p:nvSpPr>
        <p:spPr>
          <a:xfrm>
            <a:off x="6623775" y="3584550"/>
            <a:ext cx="1351800" cy="461400"/>
          </a:xfrm>
          <a:prstGeom prst="rect">
            <a:avLst/>
          </a:prstGeom>
          <a:noFill/>
          <a:ln>
            <a:noFill/>
          </a:ln>
        </p:spPr>
        <p:txBody>
          <a:bodyPr anchorCtr="0" anchor="t" bIns="91425" lIns="91425" rIns="91425" tIns="91425">
            <a:noAutofit/>
          </a:bodyPr>
          <a:lstStyle/>
          <a:p>
            <a:pPr lvl="0" rtl="0">
              <a:spcBef>
                <a:spcPts val="0"/>
              </a:spcBef>
              <a:buNone/>
            </a:pPr>
            <a:r>
              <a:rPr lang="en"/>
              <a:t>scale(2,2,2)</a:t>
            </a:r>
          </a:p>
          <a:p>
            <a:pPr lvl="0" rtl="0">
              <a:spcBef>
                <a:spcPts val="0"/>
              </a:spcBef>
              <a:buNone/>
            </a:pPr>
            <a:r>
              <a:t/>
            </a:r>
            <a:endParaRPr/>
          </a:p>
        </p:txBody>
      </p:sp>
      <p:sp>
        <p:nvSpPr>
          <p:cNvPr id="322" name="Shape 322"/>
          <p:cNvSpPr txBox="1"/>
          <p:nvPr/>
        </p:nvSpPr>
        <p:spPr>
          <a:xfrm>
            <a:off x="557500" y="4208325"/>
            <a:ext cx="5161500" cy="827400"/>
          </a:xfrm>
          <a:prstGeom prst="rect">
            <a:avLst/>
          </a:prstGeom>
          <a:noFill/>
          <a:ln>
            <a:noFill/>
          </a:ln>
        </p:spPr>
        <p:txBody>
          <a:bodyPr anchorCtr="0" anchor="t" bIns="91425" lIns="91425" rIns="91425" tIns="91425">
            <a:noAutofit/>
          </a:bodyPr>
          <a:lstStyle/>
          <a:p>
            <a:pPr lvl="0">
              <a:spcBef>
                <a:spcPts val="0"/>
              </a:spcBef>
              <a:buNone/>
            </a:pPr>
            <a:r>
              <a:rPr lang="en"/>
              <a:t>Note: the order of transformation in the code is different from the order they executed in the matrix stack</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sp>
        <p:nvSpPr>
          <p:cNvPr id="327" name="Shape 327"/>
          <p:cNvSpPr txBox="1"/>
          <p:nvPr>
            <p:ph type="title"/>
          </p:nvPr>
        </p:nvSpPr>
        <p:spPr>
          <a:xfrm>
            <a:off x="311700" y="469400"/>
            <a:ext cx="4404300" cy="607800"/>
          </a:xfrm>
          <a:prstGeom prst="rect">
            <a:avLst/>
          </a:prstGeom>
        </p:spPr>
        <p:txBody>
          <a:bodyPr anchorCtr="0" anchor="t" bIns="91425" lIns="91425" rIns="91425" tIns="91425">
            <a:noAutofit/>
          </a:bodyPr>
          <a:lstStyle/>
          <a:p>
            <a:pPr lvl="0">
              <a:spcBef>
                <a:spcPts val="0"/>
              </a:spcBef>
              <a:buNone/>
            </a:pPr>
            <a:r>
              <a:rPr lang="en"/>
              <a:t>Exercise </a:t>
            </a:r>
          </a:p>
        </p:txBody>
      </p:sp>
      <p:sp>
        <p:nvSpPr>
          <p:cNvPr id="328" name="Shape 328"/>
          <p:cNvSpPr txBox="1"/>
          <p:nvPr>
            <p:ph idx="1" type="body"/>
          </p:nvPr>
        </p:nvSpPr>
        <p:spPr>
          <a:xfrm>
            <a:off x="311700" y="1229875"/>
            <a:ext cx="8225400" cy="896400"/>
          </a:xfrm>
          <a:prstGeom prst="rect">
            <a:avLst/>
          </a:prstGeom>
        </p:spPr>
        <p:txBody>
          <a:bodyPr anchorCtr="0" anchor="t" bIns="91425" lIns="91425" rIns="91425" tIns="91425">
            <a:noAutofit/>
          </a:bodyPr>
          <a:lstStyle/>
          <a:p>
            <a:pPr lvl="0">
              <a:spcBef>
                <a:spcPts val="0"/>
              </a:spcBef>
              <a:buNone/>
            </a:pPr>
            <a:r>
              <a:rPr lang="en"/>
              <a:t>Rotate the arms of the robot to by 90 degrees and bring them back to the original position </a:t>
            </a:r>
          </a:p>
        </p:txBody>
      </p:sp>
      <p:pic>
        <p:nvPicPr>
          <p:cNvPr id="329" name="Shape 329"/>
          <p:cNvPicPr preferRelativeResize="0"/>
          <p:nvPr/>
        </p:nvPicPr>
        <p:blipFill>
          <a:blip r:embed="rId3">
            <a:alphaModFix/>
          </a:blip>
          <a:stretch>
            <a:fillRect/>
          </a:stretch>
        </p:blipFill>
        <p:spPr>
          <a:xfrm>
            <a:off x="2264300" y="1940325"/>
            <a:ext cx="3259250" cy="2731025"/>
          </a:xfrm>
          <a:prstGeom prst="rect">
            <a:avLst/>
          </a:prstGeom>
          <a:noFill/>
          <a:ln>
            <a:noFill/>
          </a:ln>
        </p:spPr>
      </p:pic>
      <p:sp>
        <p:nvSpPr>
          <p:cNvPr id="330" name="Shape 330"/>
          <p:cNvSpPr txBox="1"/>
          <p:nvPr/>
        </p:nvSpPr>
        <p:spPr>
          <a:xfrm>
            <a:off x="5997750" y="2077175"/>
            <a:ext cx="2850600" cy="1285800"/>
          </a:xfrm>
          <a:prstGeom prst="rect">
            <a:avLst/>
          </a:prstGeom>
          <a:noFill/>
          <a:ln>
            <a:noFill/>
          </a:ln>
        </p:spPr>
        <p:txBody>
          <a:bodyPr anchorCtr="0" anchor="t" bIns="91425" lIns="91425" rIns="91425" tIns="91425">
            <a:noAutofit/>
          </a:bodyPr>
          <a:lstStyle/>
          <a:p>
            <a:pPr lvl="0">
              <a:spcBef>
                <a:spcPts val="0"/>
              </a:spcBef>
              <a:buNone/>
            </a:pPr>
            <a:r>
              <a:rPr lang="en"/>
              <a:t>Note: You can take previous example as startup</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4" name="Shape 334"/>
        <p:cNvGrpSpPr/>
        <p:nvPr/>
      </p:nvGrpSpPr>
      <p:grpSpPr>
        <a:xfrm>
          <a:off x="0" y="0"/>
          <a:ext cx="0" cy="0"/>
          <a:chOff x="0" y="0"/>
          <a:chExt cx="0" cy="0"/>
        </a:xfrm>
      </p:grpSpPr>
      <p:sp>
        <p:nvSpPr>
          <p:cNvPr id="335" name="Shape 335"/>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Solution</a:t>
            </a:r>
          </a:p>
        </p:txBody>
      </p:sp>
      <p:pic>
        <p:nvPicPr>
          <p:cNvPr id="336" name="Shape 336"/>
          <p:cNvPicPr preferRelativeResize="0"/>
          <p:nvPr/>
        </p:nvPicPr>
        <p:blipFill rotWithShape="1">
          <a:blip r:embed="rId3">
            <a:alphaModFix/>
          </a:blip>
          <a:srcRect b="1117" l="823" r="0" t="0"/>
          <a:stretch/>
        </p:blipFill>
        <p:spPr>
          <a:xfrm>
            <a:off x="1107150" y="1187500"/>
            <a:ext cx="5623699" cy="337189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0" name="Shape 340"/>
        <p:cNvGrpSpPr/>
        <p:nvPr/>
      </p:nvGrpSpPr>
      <p:grpSpPr>
        <a:xfrm>
          <a:off x="0" y="0"/>
          <a:ext cx="0" cy="0"/>
          <a:chOff x="0" y="0"/>
          <a:chExt cx="0" cy="0"/>
        </a:xfrm>
      </p:grpSpPr>
      <p:sp>
        <p:nvSpPr>
          <p:cNvPr id="341" name="Shape 34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 Solution Continues</a:t>
            </a:r>
          </a:p>
        </p:txBody>
      </p:sp>
      <p:pic>
        <p:nvPicPr>
          <p:cNvPr id="342" name="Shape 342"/>
          <p:cNvPicPr preferRelativeResize="0"/>
          <p:nvPr/>
        </p:nvPicPr>
        <p:blipFill>
          <a:blip r:embed="rId3">
            <a:alphaModFix/>
          </a:blip>
          <a:stretch>
            <a:fillRect/>
          </a:stretch>
        </p:blipFill>
        <p:spPr>
          <a:xfrm>
            <a:off x="881026" y="1066501"/>
            <a:ext cx="5696650" cy="365667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6" name="Shape 346"/>
        <p:cNvGrpSpPr/>
        <p:nvPr/>
      </p:nvGrpSpPr>
      <p:grpSpPr>
        <a:xfrm>
          <a:off x="0" y="0"/>
          <a:ext cx="0" cy="0"/>
          <a:chOff x="0" y="0"/>
          <a:chExt cx="0" cy="0"/>
        </a:xfrm>
      </p:grpSpPr>
      <p:sp>
        <p:nvSpPr>
          <p:cNvPr id="347" name="Shape 347"/>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Projection</a:t>
            </a:r>
          </a:p>
        </p:txBody>
      </p:sp>
      <p:sp>
        <p:nvSpPr>
          <p:cNvPr id="348" name="Shape 348"/>
          <p:cNvSpPr txBox="1"/>
          <p:nvPr>
            <p:ph idx="1" type="body"/>
          </p:nvPr>
        </p:nvSpPr>
        <p:spPr>
          <a:xfrm>
            <a:off x="272725" y="1202000"/>
            <a:ext cx="8520600" cy="3339000"/>
          </a:xfrm>
          <a:prstGeom prst="rect">
            <a:avLst/>
          </a:prstGeom>
        </p:spPr>
        <p:txBody>
          <a:bodyPr anchorCtr="0" anchor="t" bIns="91425" lIns="91425" rIns="91425" tIns="91425">
            <a:noAutofit/>
          </a:bodyPr>
          <a:lstStyle/>
          <a:p>
            <a:pPr indent="-381000" lvl="0" marL="457200" rtl="0">
              <a:spcBef>
                <a:spcPts val="0"/>
              </a:spcBef>
              <a:buSzPct val="100000"/>
            </a:pPr>
            <a:r>
              <a:rPr lang="en" sz="2400"/>
              <a:t>Projection</a:t>
            </a:r>
          </a:p>
          <a:p>
            <a:pPr indent="-381000" lvl="0" marL="457200" rtl="0">
              <a:spcBef>
                <a:spcPts val="0"/>
              </a:spcBef>
              <a:buSzPct val="100000"/>
            </a:pPr>
            <a:r>
              <a:rPr lang="en" sz="2400"/>
              <a:t>Theory</a:t>
            </a:r>
          </a:p>
          <a:p>
            <a:pPr indent="-381000" lvl="0" marL="457200" rtl="0">
              <a:spcBef>
                <a:spcPts val="0"/>
              </a:spcBef>
              <a:buSzPct val="100000"/>
            </a:pPr>
            <a:r>
              <a:rPr lang="en" sz="2400"/>
              <a:t>Exercise - Math problem</a:t>
            </a:r>
          </a:p>
          <a:p>
            <a:pPr lvl="0" rtl="0">
              <a:spcBef>
                <a:spcPts val="0"/>
              </a:spcBef>
              <a:buNone/>
            </a:pPr>
            <a:r>
              <a:t/>
            </a:r>
            <a:endParaRPr sz="2400"/>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x="0" y="0"/>
          <a:ext cx="0" cy="0"/>
          <a:chOff x="0" y="0"/>
          <a:chExt cx="0" cy="0"/>
        </a:xfrm>
      </p:grpSpPr>
      <p:sp>
        <p:nvSpPr>
          <p:cNvPr id="353" name="Shape 353"/>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Projection</a:t>
            </a:r>
          </a:p>
        </p:txBody>
      </p:sp>
      <p:sp>
        <p:nvSpPr>
          <p:cNvPr id="354" name="Shape 354"/>
          <p:cNvSpPr txBox="1"/>
          <p:nvPr>
            <p:ph idx="1" type="body"/>
          </p:nvPr>
        </p:nvSpPr>
        <p:spPr>
          <a:xfrm>
            <a:off x="311700" y="1229875"/>
            <a:ext cx="6281400" cy="3339000"/>
          </a:xfrm>
          <a:prstGeom prst="rect">
            <a:avLst/>
          </a:prstGeom>
        </p:spPr>
        <p:txBody>
          <a:bodyPr anchorCtr="0" anchor="t" bIns="91425" lIns="91425" rIns="91425" tIns="91425">
            <a:noAutofit/>
          </a:bodyPr>
          <a:lstStyle/>
          <a:p>
            <a:pPr lvl="0">
              <a:spcBef>
                <a:spcPts val="0"/>
              </a:spcBef>
              <a:buNone/>
            </a:pPr>
            <a:r>
              <a:rPr lang="en"/>
              <a:t>Perspective Projection</a:t>
            </a:r>
          </a:p>
        </p:txBody>
      </p:sp>
      <p:pic>
        <p:nvPicPr>
          <p:cNvPr id="355" name="Shape 355"/>
          <p:cNvPicPr preferRelativeResize="0"/>
          <p:nvPr/>
        </p:nvPicPr>
        <p:blipFill>
          <a:blip r:embed="rId3">
            <a:alphaModFix/>
          </a:blip>
          <a:stretch>
            <a:fillRect/>
          </a:stretch>
        </p:blipFill>
        <p:spPr>
          <a:xfrm>
            <a:off x="671725" y="1563100"/>
            <a:ext cx="5788574" cy="292957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9" name="Shape 359"/>
        <p:cNvGrpSpPr/>
        <p:nvPr/>
      </p:nvGrpSpPr>
      <p:grpSpPr>
        <a:xfrm>
          <a:off x="0" y="0"/>
          <a:ext cx="0" cy="0"/>
          <a:chOff x="0" y="0"/>
          <a:chExt cx="0" cy="0"/>
        </a:xfrm>
      </p:grpSpPr>
      <p:sp>
        <p:nvSpPr>
          <p:cNvPr id="360" name="Shape 360"/>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Theory</a:t>
            </a:r>
          </a:p>
        </p:txBody>
      </p:sp>
      <p:pic>
        <p:nvPicPr>
          <p:cNvPr id="361" name="Shape 361"/>
          <p:cNvPicPr preferRelativeResize="0"/>
          <p:nvPr/>
        </p:nvPicPr>
        <p:blipFill>
          <a:blip r:embed="rId3">
            <a:alphaModFix/>
          </a:blip>
          <a:stretch>
            <a:fillRect/>
          </a:stretch>
        </p:blipFill>
        <p:spPr>
          <a:xfrm>
            <a:off x="261474" y="1582100"/>
            <a:ext cx="3165499" cy="2488900"/>
          </a:xfrm>
          <a:prstGeom prst="rect">
            <a:avLst/>
          </a:prstGeom>
          <a:noFill/>
          <a:ln>
            <a:noFill/>
          </a:ln>
        </p:spPr>
      </p:pic>
      <p:sp>
        <p:nvSpPr>
          <p:cNvPr id="362" name="Shape 362"/>
          <p:cNvSpPr txBox="1"/>
          <p:nvPr/>
        </p:nvSpPr>
        <p:spPr>
          <a:xfrm>
            <a:off x="387800" y="1017800"/>
            <a:ext cx="3021900" cy="607800"/>
          </a:xfrm>
          <a:prstGeom prst="rect">
            <a:avLst/>
          </a:prstGeom>
          <a:noFill/>
          <a:ln>
            <a:noFill/>
          </a:ln>
        </p:spPr>
        <p:txBody>
          <a:bodyPr anchorCtr="0" anchor="t" bIns="91425" lIns="91425" rIns="91425" tIns="91425">
            <a:noAutofit/>
          </a:bodyPr>
          <a:lstStyle/>
          <a:p>
            <a:pPr lvl="0">
              <a:spcBef>
                <a:spcPts val="0"/>
              </a:spcBef>
              <a:buNone/>
            </a:pPr>
            <a:r>
              <a:rPr lang="en"/>
              <a:t>Convert 3D coordinates to 2D coordinates</a:t>
            </a:r>
          </a:p>
        </p:txBody>
      </p:sp>
      <p:pic>
        <p:nvPicPr>
          <p:cNvPr id="363" name="Shape 363"/>
          <p:cNvPicPr preferRelativeResize="0"/>
          <p:nvPr/>
        </p:nvPicPr>
        <p:blipFill>
          <a:blip r:embed="rId4">
            <a:alphaModFix/>
          </a:blip>
          <a:stretch>
            <a:fillRect/>
          </a:stretch>
        </p:blipFill>
        <p:spPr>
          <a:xfrm>
            <a:off x="3575742" y="1464375"/>
            <a:ext cx="3884008" cy="1988400"/>
          </a:xfrm>
          <a:prstGeom prst="rect">
            <a:avLst/>
          </a:prstGeom>
          <a:noFill/>
          <a:ln>
            <a:noFill/>
          </a:ln>
        </p:spPr>
      </p:pic>
      <p:sp>
        <p:nvSpPr>
          <p:cNvPr id="364" name="Shape 364"/>
          <p:cNvSpPr txBox="1"/>
          <p:nvPr/>
        </p:nvSpPr>
        <p:spPr>
          <a:xfrm>
            <a:off x="4113450" y="2545850"/>
            <a:ext cx="917100" cy="314700"/>
          </a:xfrm>
          <a:prstGeom prst="rect">
            <a:avLst/>
          </a:prstGeom>
          <a:noFill/>
          <a:ln>
            <a:noFill/>
          </a:ln>
        </p:spPr>
        <p:txBody>
          <a:bodyPr anchorCtr="0" anchor="t" bIns="91425" lIns="91425" rIns="91425" tIns="91425">
            <a:noAutofit/>
          </a:bodyPr>
          <a:lstStyle/>
          <a:p>
            <a:pPr lvl="0">
              <a:spcBef>
                <a:spcPts val="0"/>
              </a:spcBef>
              <a:buNone/>
            </a:pPr>
            <a:r>
              <a:rPr lang="en" sz="1100"/>
              <a:t>P</a:t>
            </a:r>
            <a:r>
              <a:rPr baseline="30000" lang="en" sz="1100"/>
              <a:t>’ </a:t>
            </a:r>
            <a:r>
              <a:rPr lang="en" sz="1100"/>
              <a:t>= (x</a:t>
            </a:r>
            <a:r>
              <a:rPr baseline="30000" lang="en" sz="1100"/>
              <a:t>’</a:t>
            </a:r>
            <a:r>
              <a:rPr lang="en" sz="1100"/>
              <a:t>,y</a:t>
            </a:r>
            <a:r>
              <a:rPr baseline="30000" lang="en" sz="1100"/>
              <a:t>’</a:t>
            </a:r>
            <a:r>
              <a:rPr lang="en" sz="1100"/>
              <a:t>,z</a:t>
            </a:r>
            <a:r>
              <a:rPr baseline="30000" lang="en" sz="1100"/>
              <a:t>’</a:t>
            </a:r>
            <a:r>
              <a:rPr lang="en" sz="1100"/>
              <a:t>)</a:t>
            </a:r>
          </a:p>
        </p:txBody>
      </p:sp>
      <p:sp>
        <p:nvSpPr>
          <p:cNvPr id="365" name="Shape 365"/>
          <p:cNvSpPr txBox="1"/>
          <p:nvPr/>
        </p:nvSpPr>
        <p:spPr>
          <a:xfrm>
            <a:off x="5430300" y="2163275"/>
            <a:ext cx="917100" cy="314700"/>
          </a:xfrm>
          <a:prstGeom prst="rect">
            <a:avLst/>
          </a:prstGeom>
          <a:noFill/>
          <a:ln>
            <a:noFill/>
          </a:ln>
        </p:spPr>
        <p:txBody>
          <a:bodyPr anchorCtr="0" anchor="t" bIns="91425" lIns="91425" rIns="91425" tIns="91425">
            <a:noAutofit/>
          </a:bodyPr>
          <a:lstStyle/>
          <a:p>
            <a:pPr lvl="0" rtl="0">
              <a:spcBef>
                <a:spcPts val="0"/>
              </a:spcBef>
              <a:buNone/>
            </a:pPr>
            <a:r>
              <a:rPr lang="en" sz="1100"/>
              <a:t>P</a:t>
            </a:r>
            <a:r>
              <a:rPr baseline="30000" lang="en" sz="1100"/>
              <a:t> </a:t>
            </a:r>
            <a:r>
              <a:rPr lang="en" sz="1100"/>
              <a:t>= (x,y,z)</a:t>
            </a:r>
          </a:p>
        </p:txBody>
      </p:sp>
      <p:sp>
        <p:nvSpPr>
          <p:cNvPr id="366" name="Shape 366"/>
          <p:cNvSpPr txBox="1"/>
          <p:nvPr/>
        </p:nvSpPr>
        <p:spPr>
          <a:xfrm>
            <a:off x="4693050" y="1662575"/>
            <a:ext cx="360000" cy="314700"/>
          </a:xfrm>
          <a:prstGeom prst="rect">
            <a:avLst/>
          </a:prstGeom>
          <a:noFill/>
          <a:ln>
            <a:noFill/>
          </a:ln>
        </p:spPr>
        <p:txBody>
          <a:bodyPr anchorCtr="0" anchor="t" bIns="91425" lIns="91425" rIns="91425" tIns="91425">
            <a:noAutofit/>
          </a:bodyPr>
          <a:lstStyle/>
          <a:p>
            <a:pPr lvl="0" rtl="0">
              <a:spcBef>
                <a:spcPts val="0"/>
              </a:spcBef>
              <a:buNone/>
            </a:pPr>
            <a:r>
              <a:rPr lang="en" sz="1100"/>
              <a:t>+y</a:t>
            </a:r>
          </a:p>
        </p:txBody>
      </p:sp>
      <p:sp>
        <p:nvSpPr>
          <p:cNvPr id="367" name="Shape 367"/>
          <p:cNvSpPr txBox="1"/>
          <p:nvPr/>
        </p:nvSpPr>
        <p:spPr>
          <a:xfrm>
            <a:off x="6499800" y="1017800"/>
            <a:ext cx="2131200" cy="2382900"/>
          </a:xfrm>
          <a:prstGeom prst="rect">
            <a:avLst/>
          </a:prstGeom>
          <a:noFill/>
          <a:ln>
            <a:noFill/>
          </a:ln>
        </p:spPr>
        <p:txBody>
          <a:bodyPr anchorCtr="0" anchor="t" bIns="91425" lIns="91425" rIns="91425" tIns="91425">
            <a:noAutofit/>
          </a:bodyPr>
          <a:lstStyle/>
          <a:p>
            <a:pPr lvl="0">
              <a:spcBef>
                <a:spcPts val="0"/>
              </a:spcBef>
              <a:buNone/>
            </a:pPr>
            <a:r>
              <a:rPr lang="en" sz="1200"/>
              <a:t>P = (x,y,z): point in 3D world</a:t>
            </a:r>
          </a:p>
          <a:p>
            <a:pPr lvl="0">
              <a:spcBef>
                <a:spcPts val="0"/>
              </a:spcBef>
              <a:buNone/>
            </a:pPr>
            <a:r>
              <a:rPr lang="en" sz="1200"/>
              <a:t>P</a:t>
            </a:r>
            <a:r>
              <a:rPr baseline="30000" lang="en" sz="1200"/>
              <a:t>’ </a:t>
            </a:r>
            <a:r>
              <a:rPr lang="en" sz="1200"/>
              <a:t>= (x</a:t>
            </a:r>
            <a:r>
              <a:rPr baseline="30000" lang="en" sz="1200"/>
              <a:t>’</a:t>
            </a:r>
            <a:r>
              <a:rPr lang="en" sz="1200"/>
              <a:t>,y</a:t>
            </a:r>
            <a:r>
              <a:rPr baseline="30000" lang="en" sz="1200"/>
              <a:t>’</a:t>
            </a:r>
            <a:r>
              <a:rPr lang="en" sz="1200"/>
              <a:t>,z</a:t>
            </a:r>
            <a:r>
              <a:rPr baseline="30000" lang="en" sz="1200"/>
              <a:t>’</a:t>
            </a:r>
            <a:r>
              <a:rPr lang="en" sz="1200"/>
              <a:t>): point in 2D world (on view plan), since z</a:t>
            </a:r>
            <a:r>
              <a:rPr baseline="30000" lang="en" sz="1200"/>
              <a:t>’ </a:t>
            </a:r>
            <a:r>
              <a:rPr lang="en" sz="1200"/>
              <a:t>= -1</a:t>
            </a:r>
          </a:p>
          <a:p>
            <a:pPr lvl="0">
              <a:spcBef>
                <a:spcPts val="0"/>
              </a:spcBef>
              <a:buNone/>
            </a:pPr>
            <a:r>
              <a:t/>
            </a:r>
            <a:endParaRPr sz="1200"/>
          </a:p>
          <a:p>
            <a:pPr lvl="0">
              <a:spcBef>
                <a:spcPts val="0"/>
              </a:spcBef>
              <a:buNone/>
            </a:pPr>
            <a:r>
              <a:t/>
            </a:r>
            <a:endParaRPr sz="1200"/>
          </a:p>
          <a:p>
            <a:pPr lvl="0">
              <a:spcBef>
                <a:spcPts val="0"/>
              </a:spcBef>
              <a:buNone/>
            </a:pPr>
            <a:r>
              <a:rPr lang="en" sz="1200"/>
              <a:t>X</a:t>
            </a:r>
            <a:r>
              <a:rPr baseline="30000" lang="en" sz="1200"/>
              <a:t>’ </a:t>
            </a:r>
            <a:r>
              <a:rPr lang="en" sz="1200"/>
              <a:t>= x/|z|</a:t>
            </a:r>
          </a:p>
          <a:p>
            <a:pPr lvl="0">
              <a:spcBef>
                <a:spcPts val="0"/>
              </a:spcBef>
              <a:buNone/>
            </a:pPr>
            <a:r>
              <a:rPr lang="en" sz="1200"/>
              <a:t>Y</a:t>
            </a:r>
            <a:r>
              <a:rPr baseline="30000" lang="en" sz="1200"/>
              <a:t>’ </a:t>
            </a:r>
            <a:r>
              <a:rPr lang="en" sz="1200"/>
              <a:t>= y/|z|</a:t>
            </a:r>
          </a:p>
          <a:p>
            <a:pPr lvl="0">
              <a:spcBef>
                <a:spcPts val="0"/>
              </a:spcBef>
              <a:buNone/>
            </a:pPr>
            <a:r>
              <a:rPr lang="en" sz="1200"/>
              <a:t>Z</a:t>
            </a:r>
            <a:r>
              <a:rPr baseline="30000" lang="en" sz="1200"/>
              <a:t>’</a:t>
            </a:r>
            <a:r>
              <a:rPr lang="en" sz="1200"/>
              <a:t> = -1</a:t>
            </a:r>
          </a:p>
        </p:txBody>
      </p:sp>
      <p:sp>
        <p:nvSpPr>
          <p:cNvPr id="368" name="Shape 368"/>
          <p:cNvSpPr txBox="1"/>
          <p:nvPr/>
        </p:nvSpPr>
        <p:spPr>
          <a:xfrm>
            <a:off x="520225" y="4153400"/>
            <a:ext cx="2819400" cy="562200"/>
          </a:xfrm>
          <a:prstGeom prst="rect">
            <a:avLst/>
          </a:prstGeom>
          <a:noFill/>
          <a:ln>
            <a:noFill/>
          </a:ln>
        </p:spPr>
        <p:txBody>
          <a:bodyPr anchorCtr="0" anchor="t" bIns="91425" lIns="91425" rIns="91425" tIns="91425">
            <a:noAutofit/>
          </a:bodyPr>
          <a:lstStyle/>
          <a:p>
            <a:pPr lvl="0">
              <a:spcBef>
                <a:spcPts val="0"/>
              </a:spcBef>
              <a:buNone/>
            </a:pPr>
            <a:r>
              <a:rPr lang="en" sz="1200"/>
              <a:t>Eye looks at -z direction</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2" name="Shape 372"/>
        <p:cNvGrpSpPr/>
        <p:nvPr/>
      </p:nvGrpSpPr>
      <p:grpSpPr>
        <a:xfrm>
          <a:off x="0" y="0"/>
          <a:ext cx="0" cy="0"/>
          <a:chOff x="0" y="0"/>
          <a:chExt cx="0" cy="0"/>
        </a:xfrm>
      </p:grpSpPr>
      <p:sp>
        <p:nvSpPr>
          <p:cNvPr id="373" name="Shape 373"/>
          <p:cNvSpPr txBox="1"/>
          <p:nvPr>
            <p:ph idx="1" type="body"/>
          </p:nvPr>
        </p:nvSpPr>
        <p:spPr>
          <a:xfrm>
            <a:off x="311700" y="422625"/>
            <a:ext cx="8520600" cy="4146300"/>
          </a:xfrm>
          <a:prstGeom prst="rect">
            <a:avLst/>
          </a:prstGeom>
        </p:spPr>
        <p:txBody>
          <a:bodyPr anchorCtr="0" anchor="t" bIns="91425" lIns="91425" rIns="91425" tIns="91425">
            <a:noAutofit/>
          </a:bodyPr>
          <a:lstStyle/>
          <a:p>
            <a:pPr lvl="0">
              <a:spcBef>
                <a:spcPts val="0"/>
              </a:spcBef>
              <a:buNone/>
            </a:pPr>
            <a:r>
              <a:rPr b="1" lang="en"/>
              <a:t>Convert 2D point to screen coordinates</a:t>
            </a:r>
          </a:p>
          <a:p>
            <a:pPr indent="-228600" lvl="0" marL="457200">
              <a:spcBef>
                <a:spcPts val="0"/>
              </a:spcBef>
              <a:buAutoNum type="arabicPeriod"/>
            </a:pPr>
            <a:r>
              <a:rPr lang="en"/>
              <a:t>Get view plan size (K)		          2. Convert coordinates </a:t>
            </a:r>
          </a:p>
        </p:txBody>
      </p:sp>
      <p:pic>
        <p:nvPicPr>
          <p:cNvPr id="374" name="Shape 374"/>
          <p:cNvPicPr preferRelativeResize="0"/>
          <p:nvPr/>
        </p:nvPicPr>
        <p:blipFill>
          <a:blip r:embed="rId3">
            <a:alphaModFix/>
          </a:blip>
          <a:stretch>
            <a:fillRect/>
          </a:stretch>
        </p:blipFill>
        <p:spPr>
          <a:xfrm>
            <a:off x="147949" y="1487825"/>
            <a:ext cx="3906675" cy="2475875"/>
          </a:xfrm>
          <a:prstGeom prst="rect">
            <a:avLst/>
          </a:prstGeom>
          <a:noFill/>
          <a:ln>
            <a:noFill/>
          </a:ln>
        </p:spPr>
      </p:pic>
      <p:pic>
        <p:nvPicPr>
          <p:cNvPr id="375" name="Shape 375"/>
          <p:cNvPicPr preferRelativeResize="0"/>
          <p:nvPr/>
        </p:nvPicPr>
        <p:blipFill>
          <a:blip r:embed="rId4">
            <a:alphaModFix/>
          </a:blip>
          <a:stretch>
            <a:fillRect/>
          </a:stretch>
        </p:blipFill>
        <p:spPr>
          <a:xfrm>
            <a:off x="373175" y="3586174"/>
            <a:ext cx="1620775" cy="1010826"/>
          </a:xfrm>
          <a:prstGeom prst="rect">
            <a:avLst/>
          </a:prstGeom>
          <a:noFill/>
          <a:ln>
            <a:noFill/>
          </a:ln>
        </p:spPr>
      </p:pic>
      <p:sp>
        <p:nvSpPr>
          <p:cNvPr id="376" name="Shape 376"/>
          <p:cNvSpPr txBox="1"/>
          <p:nvPr/>
        </p:nvSpPr>
        <p:spPr>
          <a:xfrm>
            <a:off x="1632250" y="4383150"/>
            <a:ext cx="392100" cy="104100"/>
          </a:xfrm>
          <a:prstGeom prst="rect">
            <a:avLst/>
          </a:prstGeom>
          <a:noFill/>
          <a:ln>
            <a:noFill/>
          </a:ln>
        </p:spPr>
        <p:txBody>
          <a:bodyPr anchorCtr="0" anchor="t" bIns="91425" lIns="91425" rIns="91425" tIns="91425">
            <a:noAutofit/>
          </a:bodyPr>
          <a:lstStyle/>
          <a:p>
            <a:pPr lvl="0">
              <a:spcBef>
                <a:spcPts val="0"/>
              </a:spcBef>
              <a:buNone/>
            </a:pPr>
            <a:r>
              <a:rPr lang="en" sz="1000"/>
              <a:t>1</a:t>
            </a:r>
          </a:p>
        </p:txBody>
      </p:sp>
      <p:sp>
        <p:nvSpPr>
          <p:cNvPr id="377" name="Shape 377"/>
          <p:cNvSpPr txBox="1"/>
          <p:nvPr/>
        </p:nvSpPr>
        <p:spPr>
          <a:xfrm>
            <a:off x="2024350" y="3924337"/>
            <a:ext cx="2691300" cy="486900"/>
          </a:xfrm>
          <a:prstGeom prst="rect">
            <a:avLst/>
          </a:prstGeom>
          <a:noFill/>
          <a:ln>
            <a:noFill/>
          </a:ln>
        </p:spPr>
        <p:txBody>
          <a:bodyPr anchorCtr="0" anchor="t" bIns="91425" lIns="91425" rIns="91425" tIns="91425">
            <a:noAutofit/>
          </a:bodyPr>
          <a:lstStyle/>
          <a:p>
            <a:pPr lvl="0">
              <a:spcBef>
                <a:spcPts val="0"/>
              </a:spcBef>
              <a:buNone/>
            </a:pPr>
            <a:r>
              <a:rPr lang="en"/>
              <a:t>K = tan(FOV/2) </a:t>
            </a:r>
          </a:p>
          <a:p>
            <a:pPr lvl="0">
              <a:spcBef>
                <a:spcPts val="0"/>
              </a:spcBef>
              <a:buNone/>
            </a:pPr>
            <a:r>
              <a:rPr lang="en"/>
              <a:t>(FOV is field of view)</a:t>
            </a:r>
          </a:p>
        </p:txBody>
      </p:sp>
      <p:sp>
        <p:nvSpPr>
          <p:cNvPr id="378" name="Shape 378"/>
          <p:cNvSpPr/>
          <p:nvPr/>
        </p:nvSpPr>
        <p:spPr>
          <a:xfrm>
            <a:off x="4714100" y="1655850"/>
            <a:ext cx="1514700" cy="14034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9" name="Shape 379"/>
          <p:cNvSpPr/>
          <p:nvPr/>
        </p:nvSpPr>
        <p:spPr>
          <a:xfrm>
            <a:off x="7015750" y="1655850"/>
            <a:ext cx="1422000" cy="14034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0" name="Shape 380"/>
          <p:cNvSpPr txBox="1"/>
          <p:nvPr/>
        </p:nvSpPr>
        <p:spPr>
          <a:xfrm>
            <a:off x="5099300" y="3112650"/>
            <a:ext cx="864000" cy="327600"/>
          </a:xfrm>
          <a:prstGeom prst="rect">
            <a:avLst/>
          </a:prstGeom>
          <a:noFill/>
          <a:ln>
            <a:noFill/>
          </a:ln>
        </p:spPr>
        <p:txBody>
          <a:bodyPr anchorCtr="0" anchor="t" bIns="91425" lIns="91425" rIns="91425" tIns="91425">
            <a:noAutofit/>
          </a:bodyPr>
          <a:lstStyle/>
          <a:p>
            <a:pPr lvl="0">
              <a:spcBef>
                <a:spcPts val="0"/>
              </a:spcBef>
              <a:buNone/>
            </a:pPr>
            <a:r>
              <a:rPr lang="en" sz="1100"/>
              <a:t>View plan</a:t>
            </a:r>
          </a:p>
        </p:txBody>
      </p:sp>
      <p:sp>
        <p:nvSpPr>
          <p:cNvPr id="381" name="Shape 381"/>
          <p:cNvSpPr txBox="1"/>
          <p:nvPr/>
        </p:nvSpPr>
        <p:spPr>
          <a:xfrm>
            <a:off x="7403900" y="3052325"/>
            <a:ext cx="823800" cy="264000"/>
          </a:xfrm>
          <a:prstGeom prst="rect">
            <a:avLst/>
          </a:prstGeom>
          <a:noFill/>
          <a:ln>
            <a:noFill/>
          </a:ln>
        </p:spPr>
        <p:txBody>
          <a:bodyPr anchorCtr="0" anchor="t" bIns="91425" lIns="91425" rIns="91425" tIns="91425">
            <a:noAutofit/>
          </a:bodyPr>
          <a:lstStyle/>
          <a:p>
            <a:pPr lvl="0">
              <a:spcBef>
                <a:spcPts val="0"/>
              </a:spcBef>
              <a:buNone/>
            </a:pPr>
            <a:r>
              <a:rPr lang="en" sz="1100"/>
              <a:t>Screen</a:t>
            </a:r>
          </a:p>
        </p:txBody>
      </p:sp>
      <p:sp>
        <p:nvSpPr>
          <p:cNvPr id="382" name="Shape 382"/>
          <p:cNvSpPr txBox="1"/>
          <p:nvPr/>
        </p:nvSpPr>
        <p:spPr>
          <a:xfrm>
            <a:off x="4407150" y="1655850"/>
            <a:ext cx="343800" cy="1207800"/>
          </a:xfrm>
          <a:prstGeom prst="rect">
            <a:avLst/>
          </a:prstGeom>
          <a:noFill/>
          <a:ln>
            <a:noFill/>
          </a:ln>
        </p:spPr>
        <p:txBody>
          <a:bodyPr anchorCtr="0" anchor="t" bIns="91425" lIns="91425" rIns="91425" tIns="91425">
            <a:noAutofit/>
          </a:bodyPr>
          <a:lstStyle/>
          <a:p>
            <a:pPr lvl="0">
              <a:spcBef>
                <a:spcPts val="0"/>
              </a:spcBef>
              <a:buNone/>
            </a:pPr>
            <a:r>
              <a:rPr lang="en" sz="1100"/>
              <a:t>k</a:t>
            </a:r>
          </a:p>
          <a:p>
            <a:pPr lvl="0">
              <a:spcBef>
                <a:spcPts val="0"/>
              </a:spcBef>
              <a:buNone/>
            </a:pPr>
            <a:r>
              <a:t/>
            </a:r>
            <a:endParaRPr sz="1100"/>
          </a:p>
          <a:p>
            <a:pPr lvl="0">
              <a:spcBef>
                <a:spcPts val="0"/>
              </a:spcBef>
              <a:buNone/>
            </a:pPr>
            <a:r>
              <a:rPr lang="en" sz="1100"/>
              <a:t> </a:t>
            </a:r>
          </a:p>
          <a:p>
            <a:pPr lvl="0">
              <a:spcBef>
                <a:spcPts val="0"/>
              </a:spcBef>
              <a:buNone/>
            </a:pPr>
            <a:r>
              <a:t/>
            </a:r>
            <a:endParaRPr sz="1100"/>
          </a:p>
          <a:p>
            <a:pPr lvl="0">
              <a:spcBef>
                <a:spcPts val="0"/>
              </a:spcBef>
              <a:buNone/>
            </a:pPr>
            <a:r>
              <a:t/>
            </a:r>
            <a:endParaRPr sz="1100"/>
          </a:p>
          <a:p>
            <a:pPr lvl="0">
              <a:spcBef>
                <a:spcPts val="0"/>
              </a:spcBef>
              <a:buNone/>
            </a:pPr>
            <a:r>
              <a:t/>
            </a:r>
            <a:endParaRPr sz="1100"/>
          </a:p>
          <a:p>
            <a:pPr lvl="0">
              <a:spcBef>
                <a:spcPts val="0"/>
              </a:spcBef>
              <a:buNone/>
            </a:pPr>
            <a:r>
              <a:rPr lang="en" sz="1100"/>
              <a:t>-k</a:t>
            </a:r>
          </a:p>
        </p:txBody>
      </p:sp>
      <p:sp>
        <p:nvSpPr>
          <p:cNvPr id="383" name="Shape 383"/>
          <p:cNvSpPr txBox="1"/>
          <p:nvPr/>
        </p:nvSpPr>
        <p:spPr>
          <a:xfrm>
            <a:off x="4835325" y="1355650"/>
            <a:ext cx="1332900" cy="224100"/>
          </a:xfrm>
          <a:prstGeom prst="rect">
            <a:avLst/>
          </a:prstGeom>
          <a:noFill/>
          <a:ln>
            <a:noFill/>
          </a:ln>
        </p:spPr>
        <p:txBody>
          <a:bodyPr anchorCtr="0" anchor="t" bIns="91425" lIns="91425" rIns="91425" tIns="91425">
            <a:noAutofit/>
          </a:bodyPr>
          <a:lstStyle/>
          <a:p>
            <a:pPr lvl="0">
              <a:spcBef>
                <a:spcPts val="0"/>
              </a:spcBef>
              <a:buNone/>
            </a:pPr>
            <a:r>
              <a:rPr lang="en" sz="1100"/>
              <a:t>k</a:t>
            </a:r>
            <a:r>
              <a:rPr lang="en" sz="1100"/>
              <a:t>                        -k</a:t>
            </a:r>
          </a:p>
        </p:txBody>
      </p:sp>
      <p:sp>
        <p:nvSpPr>
          <p:cNvPr id="384" name="Shape 384"/>
          <p:cNvSpPr txBox="1"/>
          <p:nvPr/>
        </p:nvSpPr>
        <p:spPr>
          <a:xfrm>
            <a:off x="6748150" y="1627950"/>
            <a:ext cx="343800" cy="1207800"/>
          </a:xfrm>
          <a:prstGeom prst="rect">
            <a:avLst/>
          </a:prstGeom>
          <a:noFill/>
          <a:ln>
            <a:noFill/>
          </a:ln>
        </p:spPr>
        <p:txBody>
          <a:bodyPr anchorCtr="0" anchor="t" bIns="91425" lIns="91425" rIns="91425" tIns="91425">
            <a:noAutofit/>
          </a:bodyPr>
          <a:lstStyle/>
          <a:p>
            <a:pPr lvl="0" rtl="0">
              <a:spcBef>
                <a:spcPts val="0"/>
              </a:spcBef>
              <a:buNone/>
            </a:pPr>
            <a:r>
              <a:rPr lang="en" sz="1100"/>
              <a:t>h</a:t>
            </a:r>
          </a:p>
          <a:p>
            <a:pPr lvl="0" rtl="0">
              <a:spcBef>
                <a:spcPts val="0"/>
              </a:spcBef>
              <a:buNone/>
            </a:pPr>
            <a:r>
              <a:t/>
            </a:r>
            <a:endParaRPr sz="1100"/>
          </a:p>
          <a:p>
            <a:pPr lvl="0" rtl="0">
              <a:spcBef>
                <a:spcPts val="0"/>
              </a:spcBef>
              <a:buNone/>
            </a:pPr>
            <a:r>
              <a:t/>
            </a:r>
            <a:endParaRPr sz="1100"/>
          </a:p>
          <a:p>
            <a:pPr lvl="0" rtl="0">
              <a:spcBef>
                <a:spcPts val="0"/>
              </a:spcBef>
              <a:buNone/>
            </a:pPr>
            <a:r>
              <a:rPr lang="en" sz="1100"/>
              <a:t> </a:t>
            </a:r>
          </a:p>
          <a:p>
            <a:pPr lvl="0" rtl="0">
              <a:spcBef>
                <a:spcPts val="0"/>
              </a:spcBef>
              <a:buNone/>
            </a:pPr>
            <a:r>
              <a:t/>
            </a:r>
            <a:endParaRPr sz="1100"/>
          </a:p>
          <a:p>
            <a:pPr lvl="0">
              <a:spcBef>
                <a:spcPts val="0"/>
              </a:spcBef>
              <a:buNone/>
            </a:pPr>
            <a:r>
              <a:t/>
            </a:r>
            <a:endParaRPr sz="1100"/>
          </a:p>
          <a:p>
            <a:pPr lvl="0">
              <a:spcBef>
                <a:spcPts val="0"/>
              </a:spcBef>
              <a:buNone/>
            </a:pPr>
            <a:r>
              <a:t/>
            </a:r>
            <a:endParaRPr sz="1100"/>
          </a:p>
          <a:p>
            <a:pPr lvl="0" rtl="0">
              <a:spcBef>
                <a:spcPts val="0"/>
              </a:spcBef>
              <a:buNone/>
            </a:pPr>
            <a:r>
              <a:rPr lang="en" sz="1100"/>
              <a:t>0</a:t>
            </a:r>
          </a:p>
          <a:p>
            <a:pPr lvl="0" rtl="0">
              <a:spcBef>
                <a:spcPts val="0"/>
              </a:spcBef>
              <a:buNone/>
            </a:pPr>
            <a:r>
              <a:rPr lang="en" sz="1100"/>
              <a:t> </a:t>
            </a:r>
          </a:p>
          <a:p>
            <a:pPr lvl="0" rtl="0">
              <a:spcBef>
                <a:spcPts val="0"/>
              </a:spcBef>
              <a:buNone/>
            </a:pPr>
            <a:r>
              <a:t/>
            </a:r>
            <a:endParaRPr sz="1100"/>
          </a:p>
          <a:p>
            <a:pPr lvl="0" rtl="0">
              <a:spcBef>
                <a:spcPts val="0"/>
              </a:spcBef>
              <a:buNone/>
            </a:pPr>
            <a:r>
              <a:t/>
            </a:r>
            <a:endParaRPr sz="1100"/>
          </a:p>
        </p:txBody>
      </p:sp>
      <p:sp>
        <p:nvSpPr>
          <p:cNvPr id="385" name="Shape 385"/>
          <p:cNvSpPr txBox="1"/>
          <p:nvPr/>
        </p:nvSpPr>
        <p:spPr>
          <a:xfrm>
            <a:off x="7015750" y="1303900"/>
            <a:ext cx="1332900" cy="327600"/>
          </a:xfrm>
          <a:prstGeom prst="rect">
            <a:avLst/>
          </a:prstGeom>
          <a:noFill/>
          <a:ln>
            <a:noFill/>
          </a:ln>
        </p:spPr>
        <p:txBody>
          <a:bodyPr anchorCtr="0" anchor="t" bIns="91425" lIns="91425" rIns="91425" tIns="91425">
            <a:noAutofit/>
          </a:bodyPr>
          <a:lstStyle/>
          <a:p>
            <a:pPr lvl="0">
              <a:spcBef>
                <a:spcPts val="0"/>
              </a:spcBef>
              <a:buNone/>
            </a:pPr>
            <a:r>
              <a:rPr lang="en" sz="1100"/>
              <a:t>w</a:t>
            </a:r>
            <a:r>
              <a:rPr lang="en" sz="1100"/>
              <a:t>                         0</a:t>
            </a:r>
          </a:p>
        </p:txBody>
      </p:sp>
      <p:pic>
        <p:nvPicPr>
          <p:cNvPr id="386" name="Shape 386"/>
          <p:cNvPicPr preferRelativeResize="0"/>
          <p:nvPr/>
        </p:nvPicPr>
        <p:blipFill>
          <a:blip r:embed="rId5">
            <a:alphaModFix/>
          </a:blip>
          <a:stretch>
            <a:fillRect/>
          </a:stretch>
        </p:blipFill>
        <p:spPr>
          <a:xfrm>
            <a:off x="5036499" y="3503925"/>
            <a:ext cx="837200" cy="327600"/>
          </a:xfrm>
          <a:prstGeom prst="rect">
            <a:avLst/>
          </a:prstGeom>
          <a:noFill/>
          <a:ln>
            <a:noFill/>
          </a:ln>
        </p:spPr>
      </p:pic>
      <p:pic>
        <p:nvPicPr>
          <p:cNvPr id="387" name="Shape 387"/>
          <p:cNvPicPr preferRelativeResize="0"/>
          <p:nvPr/>
        </p:nvPicPr>
        <p:blipFill>
          <a:blip r:embed="rId6">
            <a:alphaModFix/>
          </a:blip>
          <a:stretch>
            <a:fillRect/>
          </a:stretch>
        </p:blipFill>
        <p:spPr>
          <a:xfrm>
            <a:off x="7330649" y="3459524"/>
            <a:ext cx="823799" cy="339976"/>
          </a:xfrm>
          <a:prstGeom prst="rect">
            <a:avLst/>
          </a:prstGeom>
          <a:noFill/>
          <a:ln>
            <a:noFill/>
          </a:ln>
        </p:spPr>
      </p:pic>
      <p:pic>
        <p:nvPicPr>
          <p:cNvPr id="388" name="Shape 388"/>
          <p:cNvPicPr preferRelativeResize="0"/>
          <p:nvPr/>
        </p:nvPicPr>
        <p:blipFill>
          <a:blip r:embed="rId7">
            <a:alphaModFix/>
          </a:blip>
          <a:stretch>
            <a:fillRect/>
          </a:stretch>
        </p:blipFill>
        <p:spPr>
          <a:xfrm>
            <a:off x="4559550" y="3924249"/>
            <a:ext cx="1991900" cy="67373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idx="1" type="body"/>
          </p:nvPr>
        </p:nvSpPr>
        <p:spPr>
          <a:xfrm>
            <a:off x="232925" y="1040800"/>
            <a:ext cx="7769400" cy="3339000"/>
          </a:xfrm>
          <a:prstGeom prst="rect">
            <a:avLst/>
          </a:prstGeom>
        </p:spPr>
        <p:txBody>
          <a:bodyPr anchorCtr="0" anchor="t" bIns="91425" lIns="91425" rIns="91425" tIns="91425">
            <a:noAutofit/>
          </a:bodyPr>
          <a:lstStyle/>
          <a:p>
            <a:pPr lvl="0">
              <a:spcBef>
                <a:spcPts val="0"/>
              </a:spcBef>
              <a:buNone/>
            </a:pPr>
            <a:r>
              <a:rPr b="1" lang="en" sz="2400"/>
              <a:t>Fundamental, core elements of computer graphics</a:t>
            </a:r>
          </a:p>
          <a:p>
            <a:pPr indent="-228600" lvl="0" marL="457200">
              <a:spcBef>
                <a:spcPts val="0"/>
              </a:spcBef>
            </a:pPr>
            <a:r>
              <a:rPr lang="en"/>
              <a:t>Modeling: 2D and 3D models </a:t>
            </a:r>
          </a:p>
          <a:p>
            <a:pPr indent="-228600" lvl="0" marL="457200">
              <a:spcBef>
                <a:spcPts val="0"/>
              </a:spcBef>
            </a:pPr>
            <a:r>
              <a:rPr lang="en"/>
              <a:t>Rendering: geometric transformation, visibility</a:t>
            </a:r>
          </a:p>
          <a:p>
            <a:pPr lvl="0">
              <a:spcBef>
                <a:spcPts val="0"/>
              </a:spcBef>
              <a:buNone/>
            </a:pPr>
            <a:r>
              <a:rPr lang="en"/>
              <a:t>(this workshop will not cover )</a:t>
            </a:r>
          </a:p>
          <a:p>
            <a:pPr indent="-228600" lvl="0" marL="457200">
              <a:spcBef>
                <a:spcPts val="0"/>
              </a:spcBef>
            </a:pPr>
            <a:r>
              <a:rPr lang="en"/>
              <a:t>Animation: lifelike characters, natural phenomena, </a:t>
            </a:r>
          </a:p>
          <a:p>
            <a:pPr indent="0" lvl="0" marL="457200">
              <a:spcBef>
                <a:spcPts val="0"/>
              </a:spcBef>
              <a:buNone/>
            </a:pPr>
            <a:r>
              <a:t/>
            </a:r>
            <a:endParaRPr/>
          </a:p>
        </p:txBody>
      </p:sp>
      <p:sp>
        <p:nvSpPr>
          <p:cNvPr id="104" name="Shape 104"/>
          <p:cNvSpPr txBox="1"/>
          <p:nvPr>
            <p:ph type="title"/>
          </p:nvPr>
        </p:nvSpPr>
        <p:spPr>
          <a:xfrm>
            <a:off x="232925" y="204400"/>
            <a:ext cx="8520600" cy="607800"/>
          </a:xfrm>
          <a:prstGeom prst="rect">
            <a:avLst/>
          </a:prstGeom>
        </p:spPr>
        <p:txBody>
          <a:bodyPr anchorCtr="0" anchor="t" bIns="91425" lIns="91425" rIns="91425" tIns="91425">
            <a:noAutofit/>
          </a:bodyPr>
          <a:lstStyle/>
          <a:p>
            <a:pPr lvl="0">
              <a:spcBef>
                <a:spcPts val="0"/>
              </a:spcBef>
              <a:buNone/>
            </a:pPr>
            <a:r>
              <a:rPr lang="en"/>
              <a:t>Introduction </a:t>
            </a:r>
          </a:p>
          <a:p>
            <a:pPr lvl="0" rtl="0">
              <a:spcBef>
                <a:spcPts val="0"/>
              </a:spcBef>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2" name="Shape 392"/>
        <p:cNvGrpSpPr/>
        <p:nvPr/>
      </p:nvGrpSpPr>
      <p:grpSpPr>
        <a:xfrm>
          <a:off x="0" y="0"/>
          <a:ext cx="0" cy="0"/>
          <a:chOff x="0" y="0"/>
          <a:chExt cx="0" cy="0"/>
        </a:xfrm>
      </p:grpSpPr>
      <p:sp>
        <p:nvSpPr>
          <p:cNvPr id="393" name="Shape 393"/>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Exercise</a:t>
            </a:r>
          </a:p>
        </p:txBody>
      </p:sp>
      <p:sp>
        <p:nvSpPr>
          <p:cNvPr id="394" name="Shape 394"/>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n"/>
              <a:t>If FOV = 60, and the height and weight are h and w</a:t>
            </a:r>
          </a:p>
          <a:p>
            <a:pPr lvl="0">
              <a:spcBef>
                <a:spcPts val="0"/>
              </a:spcBef>
              <a:buNone/>
            </a:pPr>
            <a:r>
              <a:rPr lang="en"/>
              <a:t>What is the final equation of 3D point in  the screen coordinates ? Say 3D point </a:t>
            </a:r>
          </a:p>
          <a:p>
            <a:pPr lvl="0">
              <a:spcBef>
                <a:spcPts val="0"/>
              </a:spcBef>
              <a:buNone/>
            </a:pPr>
            <a:r>
              <a:rPr lang="en"/>
              <a:t>P = (x, y, z)</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8" name="Shape 398"/>
        <p:cNvGrpSpPr/>
        <p:nvPr/>
      </p:nvGrpSpPr>
      <p:grpSpPr>
        <a:xfrm>
          <a:off x="0" y="0"/>
          <a:ext cx="0" cy="0"/>
          <a:chOff x="0" y="0"/>
          <a:chExt cx="0" cy="0"/>
        </a:xfrm>
      </p:grpSpPr>
      <p:sp>
        <p:nvSpPr>
          <p:cNvPr id="399" name="Shape 399"/>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Solution</a:t>
            </a:r>
          </a:p>
        </p:txBody>
      </p:sp>
      <p:pic>
        <p:nvPicPr>
          <p:cNvPr id="400" name="Shape 400"/>
          <p:cNvPicPr preferRelativeResize="0"/>
          <p:nvPr/>
        </p:nvPicPr>
        <p:blipFill>
          <a:blip r:embed="rId3">
            <a:alphaModFix/>
          </a:blip>
          <a:stretch>
            <a:fillRect/>
          </a:stretch>
        </p:blipFill>
        <p:spPr>
          <a:xfrm>
            <a:off x="1876975" y="1573325"/>
            <a:ext cx="4114800" cy="666750"/>
          </a:xfrm>
          <a:prstGeom prst="rect">
            <a:avLst/>
          </a:prstGeom>
          <a:noFill/>
          <a:ln>
            <a:noFill/>
          </a:ln>
        </p:spPr>
      </p:pic>
      <p:pic>
        <p:nvPicPr>
          <p:cNvPr id="401" name="Shape 401"/>
          <p:cNvPicPr preferRelativeResize="0"/>
          <p:nvPr/>
        </p:nvPicPr>
        <p:blipFill>
          <a:blip r:embed="rId4">
            <a:alphaModFix/>
          </a:blip>
          <a:stretch>
            <a:fillRect/>
          </a:stretch>
        </p:blipFill>
        <p:spPr>
          <a:xfrm>
            <a:off x="1967950" y="2473075"/>
            <a:ext cx="3638550" cy="7429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5" name="Shape 405"/>
        <p:cNvGrpSpPr/>
        <p:nvPr/>
      </p:nvGrpSpPr>
      <p:grpSpPr>
        <a:xfrm>
          <a:off x="0" y="0"/>
          <a:ext cx="0" cy="0"/>
          <a:chOff x="0" y="0"/>
          <a:chExt cx="0" cy="0"/>
        </a:xfrm>
      </p:grpSpPr>
      <p:sp>
        <p:nvSpPr>
          <p:cNvPr id="406" name="Shape 406"/>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Exercise Time</a:t>
            </a:r>
          </a:p>
        </p:txBody>
      </p:sp>
      <p:sp>
        <p:nvSpPr>
          <p:cNvPr id="407" name="Shape 407"/>
          <p:cNvSpPr txBox="1"/>
          <p:nvPr>
            <p:ph idx="1" type="body"/>
          </p:nvPr>
        </p:nvSpPr>
        <p:spPr>
          <a:xfrm>
            <a:off x="311700" y="1229875"/>
            <a:ext cx="8691600" cy="3339000"/>
          </a:xfrm>
          <a:prstGeom prst="rect">
            <a:avLst/>
          </a:prstGeom>
        </p:spPr>
        <p:txBody>
          <a:bodyPr anchorCtr="0" anchor="t" bIns="91425" lIns="91425" rIns="91425" tIns="91425">
            <a:noAutofit/>
          </a:bodyPr>
          <a:lstStyle/>
          <a:p>
            <a:pPr lvl="0" rtl="0">
              <a:spcBef>
                <a:spcPts val="0"/>
              </a:spcBef>
              <a:buNone/>
            </a:pPr>
            <a:r>
              <a:rPr lang="en" sz="2400"/>
              <a:t>Now we finish all the theory parts, let’s have an exercise party !</a:t>
            </a:r>
          </a:p>
          <a:p>
            <a:pPr indent="-381000" lvl="0" marL="457200">
              <a:spcBef>
                <a:spcPts val="0"/>
              </a:spcBef>
              <a:buSzPct val="100000"/>
            </a:pPr>
            <a:r>
              <a:rPr lang="en" sz="2400"/>
              <a:t>Hands on Exercise- Building 2D Solar System</a:t>
            </a:r>
          </a:p>
          <a:p>
            <a:pPr indent="-381000" lvl="0" marL="457200">
              <a:spcBef>
                <a:spcPts val="0"/>
              </a:spcBef>
              <a:buSzPct val="100000"/>
            </a:pPr>
            <a:r>
              <a:rPr lang="en" sz="2400"/>
              <a:t>Exercise -  Building 3D Solar System</a:t>
            </a:r>
          </a:p>
          <a:p>
            <a:pPr lvl="0">
              <a:spcBef>
                <a:spcPts val="0"/>
              </a:spcBef>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1" name="Shape 411"/>
        <p:cNvGrpSpPr/>
        <p:nvPr/>
      </p:nvGrpSpPr>
      <p:grpSpPr>
        <a:xfrm>
          <a:off x="0" y="0"/>
          <a:ext cx="0" cy="0"/>
          <a:chOff x="0" y="0"/>
          <a:chExt cx="0" cy="0"/>
        </a:xfrm>
      </p:grpSpPr>
      <p:sp>
        <p:nvSpPr>
          <p:cNvPr id="412" name="Shape 412"/>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Hands on exercise (Solar System 2D)</a:t>
            </a:r>
          </a:p>
        </p:txBody>
      </p:sp>
      <p:sp>
        <p:nvSpPr>
          <p:cNvPr id="413" name="Shape 413"/>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pPr>
            <a:r>
              <a:rPr lang="en"/>
              <a:t>Creating Planet Class</a:t>
            </a:r>
          </a:p>
          <a:p>
            <a:pPr indent="-228600" lvl="0" marL="457200" rtl="0">
              <a:spcBef>
                <a:spcPts val="0"/>
              </a:spcBef>
            </a:pPr>
            <a:r>
              <a:rPr lang="en"/>
              <a:t>Creating Orbit Class</a:t>
            </a:r>
          </a:p>
          <a:p>
            <a:pPr indent="-228600" lvl="0" marL="457200" rtl="0">
              <a:spcBef>
                <a:spcPts val="0"/>
              </a:spcBef>
            </a:pPr>
            <a:r>
              <a:rPr lang="en"/>
              <a:t>Initializing Planets and Orbits</a:t>
            </a:r>
          </a:p>
          <a:p>
            <a:pPr indent="-228600" lvl="0" marL="457200" rtl="0">
              <a:spcBef>
                <a:spcPts val="0"/>
              </a:spcBef>
            </a:pPr>
            <a:r>
              <a:rPr lang="en"/>
              <a:t>Drawing Sun,Planets and Orbits</a:t>
            </a:r>
          </a:p>
          <a:p>
            <a:pPr lvl="0" rtl="0">
              <a:spcBef>
                <a:spcPts val="0"/>
              </a:spcBef>
              <a:buNone/>
            </a:pPr>
            <a:r>
              <a:t/>
            </a:r>
            <a:endParaRPr/>
          </a:p>
        </p:txBody>
      </p:sp>
      <p:pic>
        <p:nvPicPr>
          <p:cNvPr id="414" name="Shape 414"/>
          <p:cNvPicPr preferRelativeResize="0"/>
          <p:nvPr/>
        </p:nvPicPr>
        <p:blipFill>
          <a:blip r:embed="rId3">
            <a:alphaModFix/>
          </a:blip>
          <a:stretch>
            <a:fillRect/>
          </a:stretch>
        </p:blipFill>
        <p:spPr>
          <a:xfrm>
            <a:off x="4472250" y="1170549"/>
            <a:ext cx="2889500" cy="26367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8" name="Shape 418"/>
        <p:cNvGrpSpPr/>
        <p:nvPr/>
      </p:nvGrpSpPr>
      <p:grpSpPr>
        <a:xfrm>
          <a:off x="0" y="0"/>
          <a:ext cx="0" cy="0"/>
          <a:chOff x="0" y="0"/>
          <a:chExt cx="0" cy="0"/>
        </a:xfrm>
      </p:grpSpPr>
      <p:sp>
        <p:nvSpPr>
          <p:cNvPr id="419" name="Shape 419"/>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Hands on exercise (Solar System 2D)</a:t>
            </a:r>
          </a:p>
          <a:p>
            <a:pPr lvl="0">
              <a:spcBef>
                <a:spcPts val="0"/>
              </a:spcBef>
              <a:buNone/>
            </a:pPr>
            <a:r>
              <a:t/>
            </a:r>
            <a:endParaRPr/>
          </a:p>
        </p:txBody>
      </p:sp>
      <p:sp>
        <p:nvSpPr>
          <p:cNvPr id="420" name="Shape 420"/>
          <p:cNvSpPr txBox="1"/>
          <p:nvPr>
            <p:ph idx="1" type="body"/>
          </p:nvPr>
        </p:nvSpPr>
        <p:spPr>
          <a:xfrm>
            <a:off x="311700" y="848875"/>
            <a:ext cx="8520600" cy="3339000"/>
          </a:xfrm>
          <a:prstGeom prst="rect">
            <a:avLst/>
          </a:prstGeom>
        </p:spPr>
        <p:txBody>
          <a:bodyPr anchorCtr="0" anchor="t" bIns="91425" lIns="91425" rIns="91425" tIns="91425">
            <a:noAutofit/>
          </a:bodyPr>
          <a:lstStyle/>
          <a:p>
            <a:pPr indent="-228600" lvl="0" marL="457200" rtl="0">
              <a:spcBef>
                <a:spcPts val="0"/>
              </a:spcBef>
            </a:pPr>
            <a:r>
              <a:rPr lang="en"/>
              <a:t>Creating Planet Class</a:t>
            </a:r>
          </a:p>
          <a:p>
            <a:pPr lvl="0">
              <a:spcBef>
                <a:spcPts val="0"/>
              </a:spcBef>
              <a:buNone/>
            </a:pPr>
            <a:r>
              <a:rPr lang="en"/>
              <a:t>Planet Class</a:t>
            </a:r>
          </a:p>
          <a:p>
            <a:pPr lvl="0">
              <a:spcBef>
                <a:spcPts val="0"/>
              </a:spcBef>
              <a:buNone/>
            </a:pPr>
            <a:r>
              <a:t/>
            </a:r>
            <a:endParaRPr sz="1100">
              <a:solidFill>
                <a:srgbClr val="000000"/>
              </a:solidFill>
              <a:latin typeface="Arial"/>
              <a:ea typeface="Arial"/>
              <a:cs typeface="Arial"/>
              <a:sym typeface="Arial"/>
            </a:endParaRPr>
          </a:p>
          <a:p>
            <a:pPr lvl="0" rtl="0">
              <a:spcBef>
                <a:spcPts val="0"/>
              </a:spcBef>
              <a:buNone/>
            </a:pPr>
            <a:r>
              <a:t/>
            </a:r>
            <a:endParaRPr/>
          </a:p>
          <a:p>
            <a:pPr lvl="0">
              <a:spcBef>
                <a:spcPts val="0"/>
              </a:spcBef>
              <a:buNone/>
            </a:pPr>
            <a:r>
              <a:t/>
            </a:r>
            <a:endParaRPr/>
          </a:p>
        </p:txBody>
      </p:sp>
      <p:pic>
        <p:nvPicPr>
          <p:cNvPr id="421" name="Shape 421"/>
          <p:cNvPicPr preferRelativeResize="0"/>
          <p:nvPr/>
        </p:nvPicPr>
        <p:blipFill>
          <a:blip r:embed="rId3">
            <a:alphaModFix/>
          </a:blip>
          <a:stretch>
            <a:fillRect/>
          </a:stretch>
        </p:blipFill>
        <p:spPr>
          <a:xfrm>
            <a:off x="784250" y="1814000"/>
            <a:ext cx="5848149" cy="29908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5" name="Shape 425"/>
        <p:cNvGrpSpPr/>
        <p:nvPr/>
      </p:nvGrpSpPr>
      <p:grpSpPr>
        <a:xfrm>
          <a:off x="0" y="0"/>
          <a:ext cx="0" cy="0"/>
          <a:chOff x="0" y="0"/>
          <a:chExt cx="0" cy="0"/>
        </a:xfrm>
      </p:grpSpPr>
      <p:sp>
        <p:nvSpPr>
          <p:cNvPr id="426" name="Shape 426"/>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Guided example (Solar System 2D)</a:t>
            </a:r>
          </a:p>
          <a:p>
            <a:pPr lvl="0" rtl="0">
              <a:spcBef>
                <a:spcPts val="0"/>
              </a:spcBef>
              <a:buNone/>
            </a:pPr>
            <a:r>
              <a:t/>
            </a:r>
            <a:endParaRPr/>
          </a:p>
        </p:txBody>
      </p:sp>
      <p:sp>
        <p:nvSpPr>
          <p:cNvPr id="427" name="Shape 427"/>
          <p:cNvSpPr txBox="1"/>
          <p:nvPr>
            <p:ph idx="1" type="body"/>
          </p:nvPr>
        </p:nvSpPr>
        <p:spPr>
          <a:xfrm>
            <a:off x="311700" y="1276575"/>
            <a:ext cx="8520600" cy="3339000"/>
          </a:xfrm>
          <a:prstGeom prst="rect">
            <a:avLst/>
          </a:prstGeom>
        </p:spPr>
        <p:txBody>
          <a:bodyPr anchorCtr="0" anchor="t" bIns="91425" lIns="91425" rIns="91425" tIns="91425">
            <a:noAutofit/>
          </a:bodyPr>
          <a:lstStyle/>
          <a:p>
            <a:pPr indent="-228600" lvl="0" marL="457200" rtl="0">
              <a:spcBef>
                <a:spcPts val="0"/>
              </a:spcBef>
            </a:pPr>
            <a:r>
              <a:rPr lang="en"/>
              <a:t>Creating Planet Class</a:t>
            </a:r>
          </a:p>
          <a:p>
            <a:pPr lvl="0" rtl="0">
              <a:spcBef>
                <a:spcPts val="0"/>
              </a:spcBef>
              <a:buNone/>
            </a:pPr>
            <a:r>
              <a:rPr lang="en"/>
              <a:t>  Update method</a:t>
            </a:r>
          </a:p>
          <a:p>
            <a:pPr lvl="0" rtl="0">
              <a:spcBef>
                <a:spcPts val="0"/>
              </a:spcBef>
              <a:buNone/>
            </a:pPr>
            <a:r>
              <a:t/>
            </a:r>
            <a:endParaRPr/>
          </a:p>
          <a:p>
            <a:pPr lvl="0" rtl="0">
              <a:spcBef>
                <a:spcPts val="0"/>
              </a:spcBef>
              <a:buNone/>
            </a:pPr>
            <a:r>
              <a:t/>
            </a:r>
            <a:endParaRPr/>
          </a:p>
          <a:p>
            <a:pPr lvl="0" rtl="0">
              <a:spcBef>
                <a:spcPts val="0"/>
              </a:spcBef>
              <a:buNone/>
            </a:pPr>
            <a:r>
              <a:rPr lang="en"/>
              <a:t>                                                                                                                                         </a:t>
            </a:r>
          </a:p>
          <a:p>
            <a:pPr lvl="0" rtl="0">
              <a:spcBef>
                <a:spcPts val="0"/>
              </a:spcBef>
              <a:buNone/>
            </a:pPr>
            <a:r>
              <a:t/>
            </a:r>
            <a:endParaRPr/>
          </a:p>
          <a:p>
            <a:pPr lvl="0" rtl="0">
              <a:spcBef>
                <a:spcPts val="0"/>
              </a:spcBef>
              <a:buNone/>
            </a:pPr>
            <a:r>
              <a:t/>
            </a:r>
            <a:endParaRPr/>
          </a:p>
          <a:p>
            <a:pPr lvl="0" rtl="0">
              <a:spcBef>
                <a:spcPts val="0"/>
              </a:spcBef>
              <a:buNone/>
            </a:pPr>
            <a:r>
              <a:rPr lang="en"/>
              <a:t>                 </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sz="1100">
              <a:solidFill>
                <a:srgbClr val="000000"/>
              </a:solidFill>
              <a:latin typeface="Arial"/>
              <a:ea typeface="Arial"/>
              <a:cs typeface="Arial"/>
              <a:sym typeface="Arial"/>
            </a:endParaRPr>
          </a:p>
          <a:p>
            <a:pPr lvl="0" rtl="0">
              <a:spcBef>
                <a:spcPts val="0"/>
              </a:spcBef>
              <a:buNone/>
            </a:pPr>
            <a:r>
              <a:t/>
            </a:r>
            <a:endParaRPr/>
          </a:p>
          <a:p>
            <a:pPr lvl="0" rtl="0">
              <a:spcBef>
                <a:spcPts val="0"/>
              </a:spcBef>
              <a:buNone/>
            </a:pPr>
            <a:r>
              <a:t/>
            </a:r>
            <a:endParaRPr/>
          </a:p>
        </p:txBody>
      </p:sp>
      <p:pic>
        <p:nvPicPr>
          <p:cNvPr id="428" name="Shape 428"/>
          <p:cNvPicPr preferRelativeResize="0"/>
          <p:nvPr/>
        </p:nvPicPr>
        <p:blipFill>
          <a:blip r:embed="rId3">
            <a:alphaModFix/>
          </a:blip>
          <a:stretch>
            <a:fillRect/>
          </a:stretch>
        </p:blipFill>
        <p:spPr>
          <a:xfrm>
            <a:off x="522225" y="2440150"/>
            <a:ext cx="2619375" cy="10691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2" name="Shape 432"/>
        <p:cNvGrpSpPr/>
        <p:nvPr/>
      </p:nvGrpSpPr>
      <p:grpSpPr>
        <a:xfrm>
          <a:off x="0" y="0"/>
          <a:ext cx="0" cy="0"/>
          <a:chOff x="0" y="0"/>
          <a:chExt cx="0" cy="0"/>
        </a:xfrm>
      </p:grpSpPr>
      <p:sp>
        <p:nvSpPr>
          <p:cNvPr id="433" name="Shape 433"/>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Guided example (Solar System 2D)</a:t>
            </a:r>
          </a:p>
          <a:p>
            <a:pPr lvl="0" rtl="0">
              <a:spcBef>
                <a:spcPts val="0"/>
              </a:spcBef>
              <a:buNone/>
            </a:pPr>
            <a:r>
              <a:t/>
            </a:r>
            <a:endParaRPr/>
          </a:p>
        </p:txBody>
      </p:sp>
      <p:sp>
        <p:nvSpPr>
          <p:cNvPr id="434" name="Shape 434"/>
          <p:cNvSpPr txBox="1"/>
          <p:nvPr>
            <p:ph idx="1" type="body"/>
          </p:nvPr>
        </p:nvSpPr>
        <p:spPr>
          <a:xfrm>
            <a:off x="311700" y="1276575"/>
            <a:ext cx="8520600" cy="3339000"/>
          </a:xfrm>
          <a:prstGeom prst="rect">
            <a:avLst/>
          </a:prstGeom>
        </p:spPr>
        <p:txBody>
          <a:bodyPr anchorCtr="0" anchor="t" bIns="91425" lIns="91425" rIns="91425" tIns="91425">
            <a:noAutofit/>
          </a:bodyPr>
          <a:lstStyle/>
          <a:p>
            <a:pPr indent="-228600" lvl="0" marL="457200" rtl="0">
              <a:spcBef>
                <a:spcPts val="0"/>
              </a:spcBef>
            </a:pPr>
            <a:r>
              <a:rPr lang="en"/>
              <a:t>Creating Planet Class</a:t>
            </a:r>
          </a:p>
          <a:p>
            <a:pPr lvl="0" rtl="0">
              <a:spcBef>
                <a:spcPts val="0"/>
              </a:spcBef>
              <a:buNone/>
            </a:pPr>
            <a:r>
              <a:rPr lang="en"/>
              <a:t>  Display Method</a:t>
            </a:r>
          </a:p>
          <a:p>
            <a:pPr lvl="0" rtl="0">
              <a:spcBef>
                <a:spcPts val="0"/>
              </a:spcBef>
              <a:buNone/>
            </a:pPr>
            <a:r>
              <a:t/>
            </a:r>
            <a:endParaRPr/>
          </a:p>
          <a:p>
            <a:pPr lvl="0" rtl="0">
              <a:spcBef>
                <a:spcPts val="0"/>
              </a:spcBef>
              <a:buNone/>
            </a:pPr>
            <a:r>
              <a:t/>
            </a:r>
            <a:endParaRPr/>
          </a:p>
          <a:p>
            <a:pPr lvl="0" rtl="0">
              <a:spcBef>
                <a:spcPts val="0"/>
              </a:spcBef>
              <a:buNone/>
            </a:pPr>
            <a:r>
              <a:rPr lang="en"/>
              <a:t>                                                                                                                                         </a:t>
            </a:r>
          </a:p>
          <a:p>
            <a:pPr lvl="0" rtl="0">
              <a:spcBef>
                <a:spcPts val="0"/>
              </a:spcBef>
              <a:buNone/>
            </a:pPr>
            <a:r>
              <a:t/>
            </a:r>
            <a:endParaRPr/>
          </a:p>
          <a:p>
            <a:pPr lvl="0" rtl="0">
              <a:spcBef>
                <a:spcPts val="0"/>
              </a:spcBef>
              <a:buNone/>
            </a:pPr>
            <a:r>
              <a:t/>
            </a:r>
            <a:endParaRPr/>
          </a:p>
          <a:p>
            <a:pPr lvl="0" rtl="0">
              <a:spcBef>
                <a:spcPts val="0"/>
              </a:spcBef>
              <a:buNone/>
            </a:pPr>
            <a:r>
              <a:rPr lang="en"/>
              <a:t>                 </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sz="1100">
              <a:solidFill>
                <a:srgbClr val="000000"/>
              </a:solidFill>
              <a:latin typeface="Arial"/>
              <a:ea typeface="Arial"/>
              <a:cs typeface="Arial"/>
              <a:sym typeface="Arial"/>
            </a:endParaRPr>
          </a:p>
          <a:p>
            <a:pPr lvl="0" rtl="0">
              <a:spcBef>
                <a:spcPts val="0"/>
              </a:spcBef>
              <a:buNone/>
            </a:pPr>
            <a:r>
              <a:t/>
            </a:r>
            <a:endParaRPr/>
          </a:p>
          <a:p>
            <a:pPr lvl="0" rtl="0">
              <a:spcBef>
                <a:spcPts val="0"/>
              </a:spcBef>
              <a:buNone/>
            </a:pPr>
            <a:r>
              <a:t/>
            </a:r>
            <a:endParaRPr/>
          </a:p>
        </p:txBody>
      </p:sp>
      <p:pic>
        <p:nvPicPr>
          <p:cNvPr id="435" name="Shape 435"/>
          <p:cNvPicPr preferRelativeResize="0"/>
          <p:nvPr/>
        </p:nvPicPr>
        <p:blipFill>
          <a:blip r:embed="rId3">
            <a:alphaModFix/>
          </a:blip>
          <a:stretch>
            <a:fillRect/>
          </a:stretch>
        </p:blipFill>
        <p:spPr>
          <a:xfrm>
            <a:off x="554837" y="2355125"/>
            <a:ext cx="5400675" cy="20764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9" name="Shape 439"/>
        <p:cNvGrpSpPr/>
        <p:nvPr/>
      </p:nvGrpSpPr>
      <p:grpSpPr>
        <a:xfrm>
          <a:off x="0" y="0"/>
          <a:ext cx="0" cy="0"/>
          <a:chOff x="0" y="0"/>
          <a:chExt cx="0" cy="0"/>
        </a:xfrm>
      </p:grpSpPr>
      <p:sp>
        <p:nvSpPr>
          <p:cNvPr id="440" name="Shape 440"/>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Guided example(Solar System 2D)</a:t>
            </a:r>
          </a:p>
          <a:p>
            <a:pPr lvl="0" rtl="0">
              <a:spcBef>
                <a:spcPts val="0"/>
              </a:spcBef>
              <a:buNone/>
            </a:pPr>
            <a:r>
              <a:t/>
            </a:r>
            <a:endParaRPr/>
          </a:p>
        </p:txBody>
      </p:sp>
      <p:sp>
        <p:nvSpPr>
          <p:cNvPr id="441" name="Shape 441"/>
          <p:cNvSpPr txBox="1"/>
          <p:nvPr>
            <p:ph idx="1" type="body"/>
          </p:nvPr>
        </p:nvSpPr>
        <p:spPr>
          <a:xfrm>
            <a:off x="311700" y="848875"/>
            <a:ext cx="8520600" cy="3339000"/>
          </a:xfrm>
          <a:prstGeom prst="rect">
            <a:avLst/>
          </a:prstGeom>
        </p:spPr>
        <p:txBody>
          <a:bodyPr anchorCtr="0" anchor="t" bIns="91425" lIns="91425" rIns="91425" tIns="91425">
            <a:noAutofit/>
          </a:bodyPr>
          <a:lstStyle/>
          <a:p>
            <a:pPr indent="-228600" lvl="0" marL="457200" rtl="0">
              <a:spcBef>
                <a:spcPts val="0"/>
              </a:spcBef>
            </a:pPr>
            <a:r>
              <a:rPr lang="en"/>
              <a:t>Creating Orbit Class</a:t>
            </a:r>
          </a:p>
          <a:p>
            <a:pPr lvl="0" rtl="0">
              <a:spcBef>
                <a:spcPts val="0"/>
              </a:spcBef>
              <a:buNone/>
            </a:pPr>
            <a:r>
              <a:rPr lang="en"/>
              <a:t>Orbit Class</a:t>
            </a:r>
          </a:p>
          <a:p>
            <a:pPr lvl="0" rtl="0">
              <a:spcBef>
                <a:spcPts val="0"/>
              </a:spcBef>
              <a:buNone/>
            </a:pPr>
            <a:r>
              <a:t/>
            </a:r>
            <a:endParaRPr sz="1100">
              <a:solidFill>
                <a:srgbClr val="000000"/>
              </a:solidFill>
              <a:latin typeface="Arial"/>
              <a:ea typeface="Arial"/>
              <a:cs typeface="Arial"/>
              <a:sym typeface="Arial"/>
            </a:endParaRPr>
          </a:p>
          <a:p>
            <a:pPr lvl="0" rtl="0">
              <a:spcBef>
                <a:spcPts val="0"/>
              </a:spcBef>
              <a:buNone/>
            </a:pPr>
            <a:r>
              <a:t/>
            </a:r>
            <a:endParaRPr/>
          </a:p>
          <a:p>
            <a:pPr lvl="0" rtl="0">
              <a:spcBef>
                <a:spcPts val="0"/>
              </a:spcBef>
              <a:buNone/>
            </a:pPr>
            <a:r>
              <a:t/>
            </a:r>
            <a:endParaRPr/>
          </a:p>
        </p:txBody>
      </p:sp>
      <p:pic>
        <p:nvPicPr>
          <p:cNvPr id="442" name="Shape 442"/>
          <p:cNvPicPr preferRelativeResize="0"/>
          <p:nvPr/>
        </p:nvPicPr>
        <p:blipFill>
          <a:blip r:embed="rId3">
            <a:alphaModFix/>
          </a:blip>
          <a:stretch>
            <a:fillRect/>
          </a:stretch>
        </p:blipFill>
        <p:spPr>
          <a:xfrm>
            <a:off x="443362" y="1969462"/>
            <a:ext cx="3057525" cy="16097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6" name="Shape 446"/>
        <p:cNvGrpSpPr/>
        <p:nvPr/>
      </p:nvGrpSpPr>
      <p:grpSpPr>
        <a:xfrm>
          <a:off x="0" y="0"/>
          <a:ext cx="0" cy="0"/>
          <a:chOff x="0" y="0"/>
          <a:chExt cx="0" cy="0"/>
        </a:xfrm>
      </p:grpSpPr>
      <p:sp>
        <p:nvSpPr>
          <p:cNvPr id="447" name="Shape 447"/>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Guided example (Solar System 2D)</a:t>
            </a:r>
          </a:p>
          <a:p>
            <a:pPr lvl="0" rtl="0">
              <a:spcBef>
                <a:spcPts val="0"/>
              </a:spcBef>
              <a:buNone/>
            </a:pPr>
            <a:r>
              <a:t/>
            </a:r>
            <a:endParaRPr/>
          </a:p>
        </p:txBody>
      </p:sp>
      <p:sp>
        <p:nvSpPr>
          <p:cNvPr id="448" name="Shape 448"/>
          <p:cNvSpPr txBox="1"/>
          <p:nvPr>
            <p:ph idx="1" type="body"/>
          </p:nvPr>
        </p:nvSpPr>
        <p:spPr>
          <a:xfrm>
            <a:off x="311700" y="848875"/>
            <a:ext cx="8520600" cy="3339000"/>
          </a:xfrm>
          <a:prstGeom prst="rect">
            <a:avLst/>
          </a:prstGeom>
        </p:spPr>
        <p:txBody>
          <a:bodyPr anchorCtr="0" anchor="t" bIns="91425" lIns="91425" rIns="91425" tIns="91425">
            <a:noAutofit/>
          </a:bodyPr>
          <a:lstStyle/>
          <a:p>
            <a:pPr indent="-228600" lvl="0" marL="457200" rtl="0">
              <a:spcBef>
                <a:spcPts val="0"/>
              </a:spcBef>
            </a:pPr>
            <a:r>
              <a:rPr lang="en"/>
              <a:t>Creating Orbit Class</a:t>
            </a:r>
          </a:p>
          <a:p>
            <a:pPr lvl="0" rtl="0">
              <a:spcBef>
                <a:spcPts val="0"/>
              </a:spcBef>
              <a:buNone/>
            </a:pPr>
            <a:r>
              <a:rPr lang="en"/>
              <a:t>Display Method</a:t>
            </a:r>
          </a:p>
          <a:p>
            <a:pPr lvl="0" rtl="0">
              <a:spcBef>
                <a:spcPts val="0"/>
              </a:spcBef>
              <a:buNone/>
            </a:pPr>
            <a:r>
              <a:t/>
            </a:r>
            <a:endParaRPr sz="1100">
              <a:solidFill>
                <a:srgbClr val="000000"/>
              </a:solidFill>
              <a:latin typeface="Arial"/>
              <a:ea typeface="Arial"/>
              <a:cs typeface="Arial"/>
              <a:sym typeface="Arial"/>
            </a:endParaRPr>
          </a:p>
          <a:p>
            <a:pPr lvl="0" rtl="0">
              <a:spcBef>
                <a:spcPts val="0"/>
              </a:spcBef>
              <a:buNone/>
            </a:pPr>
            <a:r>
              <a:t/>
            </a:r>
            <a:endParaRPr/>
          </a:p>
          <a:p>
            <a:pPr lvl="0" rtl="0">
              <a:spcBef>
                <a:spcPts val="0"/>
              </a:spcBef>
              <a:buNone/>
            </a:pPr>
            <a:r>
              <a:t/>
            </a:r>
            <a:endParaRPr/>
          </a:p>
        </p:txBody>
      </p:sp>
      <p:pic>
        <p:nvPicPr>
          <p:cNvPr id="449" name="Shape 449"/>
          <p:cNvPicPr preferRelativeResize="0"/>
          <p:nvPr/>
        </p:nvPicPr>
        <p:blipFill>
          <a:blip r:embed="rId3">
            <a:alphaModFix/>
          </a:blip>
          <a:stretch>
            <a:fillRect/>
          </a:stretch>
        </p:blipFill>
        <p:spPr>
          <a:xfrm>
            <a:off x="499675" y="2146978"/>
            <a:ext cx="7581900" cy="203909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3" name="Shape 453"/>
        <p:cNvGrpSpPr/>
        <p:nvPr/>
      </p:nvGrpSpPr>
      <p:grpSpPr>
        <a:xfrm>
          <a:off x="0" y="0"/>
          <a:ext cx="0" cy="0"/>
          <a:chOff x="0" y="0"/>
          <a:chExt cx="0" cy="0"/>
        </a:xfrm>
      </p:grpSpPr>
      <p:sp>
        <p:nvSpPr>
          <p:cNvPr id="454" name="Shape 454"/>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Guided example (Solar System 2D)</a:t>
            </a:r>
          </a:p>
          <a:p>
            <a:pPr lvl="0" rtl="0">
              <a:spcBef>
                <a:spcPts val="0"/>
              </a:spcBef>
              <a:buNone/>
            </a:pPr>
            <a:r>
              <a:t/>
            </a:r>
            <a:endParaRPr/>
          </a:p>
        </p:txBody>
      </p:sp>
      <p:sp>
        <p:nvSpPr>
          <p:cNvPr id="455" name="Shape 455"/>
          <p:cNvSpPr txBox="1"/>
          <p:nvPr>
            <p:ph idx="1" type="body"/>
          </p:nvPr>
        </p:nvSpPr>
        <p:spPr>
          <a:xfrm>
            <a:off x="311700" y="848875"/>
            <a:ext cx="8520600" cy="3339000"/>
          </a:xfrm>
          <a:prstGeom prst="rect">
            <a:avLst/>
          </a:prstGeom>
        </p:spPr>
        <p:txBody>
          <a:bodyPr anchorCtr="0" anchor="t" bIns="91425" lIns="91425" rIns="91425" tIns="91425">
            <a:noAutofit/>
          </a:bodyPr>
          <a:lstStyle/>
          <a:p>
            <a:pPr indent="-228600" lvl="0" marL="457200" rtl="0">
              <a:spcBef>
                <a:spcPts val="0"/>
              </a:spcBef>
            </a:pPr>
            <a:r>
              <a:rPr lang="en"/>
              <a:t>Drawing Sun, Planets and Orbits</a:t>
            </a:r>
          </a:p>
          <a:p>
            <a:pPr lvl="0" rtl="0">
              <a:spcBef>
                <a:spcPts val="0"/>
              </a:spcBef>
              <a:buNone/>
            </a:pPr>
            <a:r>
              <a:rPr lang="en"/>
              <a:t>Draw Method</a:t>
            </a:r>
          </a:p>
          <a:p>
            <a:pPr lvl="0" rtl="0">
              <a:spcBef>
                <a:spcPts val="0"/>
              </a:spcBef>
              <a:buNone/>
            </a:pPr>
            <a:r>
              <a:t/>
            </a:r>
            <a:endParaRPr sz="1100">
              <a:solidFill>
                <a:srgbClr val="000000"/>
              </a:solidFill>
              <a:latin typeface="Arial"/>
              <a:ea typeface="Arial"/>
              <a:cs typeface="Arial"/>
              <a:sym typeface="Arial"/>
            </a:endParaRPr>
          </a:p>
          <a:p>
            <a:pPr lvl="0" rtl="0">
              <a:spcBef>
                <a:spcPts val="0"/>
              </a:spcBef>
              <a:buNone/>
            </a:pPr>
            <a:r>
              <a:t/>
            </a:r>
            <a:endParaRPr/>
          </a:p>
          <a:p>
            <a:pPr lvl="0" rtl="0">
              <a:spcBef>
                <a:spcPts val="0"/>
              </a:spcBef>
              <a:buNone/>
            </a:pPr>
            <a:r>
              <a:t/>
            </a:r>
            <a:endParaRPr/>
          </a:p>
        </p:txBody>
      </p:sp>
      <p:pic>
        <p:nvPicPr>
          <p:cNvPr id="456" name="Shape 456"/>
          <p:cNvPicPr preferRelativeResize="0"/>
          <p:nvPr/>
        </p:nvPicPr>
        <p:blipFill>
          <a:blip r:embed="rId3">
            <a:alphaModFix/>
          </a:blip>
          <a:stretch>
            <a:fillRect/>
          </a:stretch>
        </p:blipFill>
        <p:spPr>
          <a:xfrm>
            <a:off x="2165675" y="1388975"/>
            <a:ext cx="4651299" cy="3428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Processing</a:t>
            </a:r>
          </a:p>
        </p:txBody>
      </p:sp>
      <p:sp>
        <p:nvSpPr>
          <p:cNvPr id="110" name="Shape 110"/>
          <p:cNvSpPr txBox="1"/>
          <p:nvPr>
            <p:ph idx="1" type="body"/>
          </p:nvPr>
        </p:nvSpPr>
        <p:spPr>
          <a:xfrm>
            <a:off x="189300" y="1112975"/>
            <a:ext cx="6468300" cy="3339000"/>
          </a:xfrm>
          <a:prstGeom prst="rect">
            <a:avLst/>
          </a:prstGeom>
          <a:ln cap="flat" cmpd="sng" w="9525">
            <a:solidFill>
              <a:schemeClr val="lt1"/>
            </a:solidFill>
            <a:prstDash val="solid"/>
            <a:round/>
            <a:headEnd len="med" w="med" type="none"/>
            <a:tailEnd len="med" w="med" type="none"/>
          </a:ln>
        </p:spPr>
        <p:txBody>
          <a:bodyPr anchorCtr="0" anchor="t" bIns="91425" lIns="91425" rIns="91425" tIns="91425">
            <a:noAutofit/>
          </a:bodyPr>
          <a:lstStyle/>
          <a:p>
            <a:pPr lvl="0" rtl="0">
              <a:spcBef>
                <a:spcPts val="0"/>
              </a:spcBef>
              <a:spcAft>
                <a:spcPts val="0"/>
              </a:spcAft>
              <a:buNone/>
            </a:pPr>
            <a:r>
              <a:rPr lang="en">
                <a:solidFill>
                  <a:srgbClr val="000000"/>
                </a:solidFill>
              </a:rPr>
              <a:t>We will be using Processing to create the web graphics for this course.</a:t>
            </a:r>
          </a:p>
          <a:p>
            <a:pPr lvl="0" rtl="0">
              <a:spcBef>
                <a:spcPts val="0"/>
              </a:spcBef>
              <a:spcAft>
                <a:spcPts val="0"/>
              </a:spcAft>
              <a:buNone/>
            </a:pPr>
            <a:r>
              <a:rPr lang="en">
                <a:solidFill>
                  <a:srgbClr val="000000"/>
                </a:solidFill>
              </a:rPr>
              <a:t>So before we begin the concepts of graphics let’s familiarise ourselves with </a:t>
            </a:r>
          </a:p>
          <a:p>
            <a:pPr lvl="0" rtl="0">
              <a:spcBef>
                <a:spcPts val="0"/>
              </a:spcBef>
              <a:buNone/>
            </a:pPr>
            <a:r>
              <a:rPr lang="en">
                <a:solidFill>
                  <a:srgbClr val="000000"/>
                </a:solidFill>
              </a:rPr>
              <a:t>Processing is a flexible software sketchbook and a language for learning how to code within the context of the visual arts.</a:t>
            </a:r>
          </a:p>
          <a:p>
            <a:pPr lvl="0" rtl="0">
              <a:spcBef>
                <a:spcPts val="0"/>
              </a:spcBef>
              <a:spcAft>
                <a:spcPts val="0"/>
              </a:spcAft>
              <a:buNone/>
            </a:pPr>
            <a:r>
              <a:rPr lang="en">
                <a:solidFill>
                  <a:srgbClr val="000000"/>
                </a:solidFill>
              </a:rPr>
              <a:t>Reasons to use:</a:t>
            </a:r>
          </a:p>
          <a:p>
            <a:pPr indent="-317500" lvl="0" marL="457200" rtl="0">
              <a:spcBef>
                <a:spcPts val="0"/>
              </a:spcBef>
              <a:spcAft>
                <a:spcPts val="0"/>
              </a:spcAft>
              <a:buClr>
                <a:srgbClr val="000000"/>
              </a:buClr>
              <a:buSzPct val="100000"/>
            </a:pPr>
            <a:r>
              <a:rPr lang="en" sz="1400">
                <a:solidFill>
                  <a:srgbClr val="000000"/>
                </a:solidFill>
              </a:rPr>
              <a:t> OS friendly</a:t>
            </a:r>
          </a:p>
          <a:p>
            <a:pPr indent="-317500" lvl="0" marL="457200" rtl="0">
              <a:spcBef>
                <a:spcPts val="0"/>
              </a:spcBef>
              <a:spcAft>
                <a:spcPts val="0"/>
              </a:spcAft>
              <a:buClr>
                <a:srgbClr val="000000"/>
              </a:buClr>
              <a:buSzPct val="100000"/>
            </a:pPr>
            <a:r>
              <a:rPr lang="en" sz="1400">
                <a:solidFill>
                  <a:srgbClr val="000000"/>
                </a:solidFill>
              </a:rPr>
              <a:t> Easy for learning the concept</a:t>
            </a:r>
          </a:p>
          <a:p>
            <a:pPr indent="-317500" lvl="0" marL="457200" rtl="0">
              <a:spcBef>
                <a:spcPts val="0"/>
              </a:spcBef>
              <a:spcAft>
                <a:spcPts val="0"/>
              </a:spcAft>
              <a:buClr>
                <a:srgbClr val="000000"/>
              </a:buClr>
              <a:buSzPct val="100000"/>
            </a:pPr>
            <a:r>
              <a:rPr lang="en" sz="1400">
                <a:solidFill>
                  <a:srgbClr val="000000"/>
                </a:solidFill>
              </a:rPr>
              <a:t> </a:t>
            </a:r>
            <a:r>
              <a:rPr lang="en" sz="1400">
                <a:solidFill>
                  <a:srgbClr val="000000"/>
                </a:solidFill>
              </a:rPr>
              <a:t>Promoted software literacy within the visual arts/ visual literacy within technology</a:t>
            </a:r>
          </a:p>
          <a:p>
            <a:pPr lvl="0">
              <a:spcBef>
                <a:spcPts val="0"/>
              </a:spcBef>
              <a:spcAft>
                <a:spcPts val="0"/>
              </a:spcAft>
              <a:buNone/>
            </a:pPr>
            <a:r>
              <a:t/>
            </a:r>
            <a:endParaRPr/>
          </a:p>
        </p:txBody>
      </p:sp>
      <p:pic>
        <p:nvPicPr>
          <p:cNvPr id="111" name="Shape 111"/>
          <p:cNvPicPr preferRelativeResize="0"/>
          <p:nvPr/>
        </p:nvPicPr>
        <p:blipFill>
          <a:blip r:embed="rId3">
            <a:alphaModFix/>
          </a:blip>
          <a:stretch>
            <a:fillRect/>
          </a:stretch>
        </p:blipFill>
        <p:spPr>
          <a:xfrm>
            <a:off x="6528300" y="791325"/>
            <a:ext cx="2427875" cy="2688624"/>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0" name="Shape 460"/>
        <p:cNvGrpSpPr/>
        <p:nvPr/>
      </p:nvGrpSpPr>
      <p:grpSpPr>
        <a:xfrm>
          <a:off x="0" y="0"/>
          <a:ext cx="0" cy="0"/>
          <a:chOff x="0" y="0"/>
          <a:chExt cx="0" cy="0"/>
        </a:xfrm>
      </p:grpSpPr>
      <p:sp>
        <p:nvSpPr>
          <p:cNvPr id="461" name="Shape 461"/>
          <p:cNvSpPr txBox="1"/>
          <p:nvPr>
            <p:ph type="title"/>
          </p:nvPr>
        </p:nvSpPr>
        <p:spPr>
          <a:xfrm>
            <a:off x="311700" y="212475"/>
            <a:ext cx="8520600" cy="607800"/>
          </a:xfrm>
          <a:prstGeom prst="rect">
            <a:avLst/>
          </a:prstGeom>
        </p:spPr>
        <p:txBody>
          <a:bodyPr anchorCtr="0" anchor="t" bIns="91425" lIns="91425" rIns="91425" tIns="91425">
            <a:noAutofit/>
          </a:bodyPr>
          <a:lstStyle/>
          <a:p>
            <a:pPr lvl="0">
              <a:spcBef>
                <a:spcPts val="0"/>
              </a:spcBef>
              <a:buNone/>
            </a:pPr>
            <a:r>
              <a:rPr lang="en" sz="1800"/>
              <a:t>Exercise (Build 3D system)</a:t>
            </a:r>
          </a:p>
        </p:txBody>
      </p:sp>
      <p:pic>
        <p:nvPicPr>
          <p:cNvPr id="462" name="Shape 462"/>
          <p:cNvPicPr preferRelativeResize="0"/>
          <p:nvPr/>
        </p:nvPicPr>
        <p:blipFill>
          <a:blip r:embed="rId3">
            <a:alphaModFix/>
          </a:blip>
          <a:stretch>
            <a:fillRect/>
          </a:stretch>
        </p:blipFill>
        <p:spPr>
          <a:xfrm>
            <a:off x="311700" y="820275"/>
            <a:ext cx="4216549" cy="4053124"/>
          </a:xfrm>
          <a:prstGeom prst="rect">
            <a:avLst/>
          </a:prstGeom>
          <a:noFill/>
          <a:ln>
            <a:noFill/>
          </a:ln>
        </p:spPr>
      </p:pic>
      <p:pic>
        <p:nvPicPr>
          <p:cNvPr id="463" name="Shape 463"/>
          <p:cNvPicPr preferRelativeResize="0"/>
          <p:nvPr/>
        </p:nvPicPr>
        <p:blipFill>
          <a:blip r:embed="rId4">
            <a:alphaModFix/>
          </a:blip>
          <a:stretch>
            <a:fillRect/>
          </a:stretch>
        </p:blipFill>
        <p:spPr>
          <a:xfrm>
            <a:off x="4805224" y="285229"/>
            <a:ext cx="3403249" cy="2171120"/>
          </a:xfrm>
          <a:prstGeom prst="rect">
            <a:avLst/>
          </a:prstGeom>
          <a:noFill/>
          <a:ln>
            <a:noFill/>
          </a:ln>
        </p:spPr>
      </p:pic>
      <p:sp>
        <p:nvSpPr>
          <p:cNvPr id="464" name="Shape 464"/>
          <p:cNvSpPr txBox="1"/>
          <p:nvPr/>
        </p:nvSpPr>
        <p:spPr>
          <a:xfrm>
            <a:off x="4792800" y="2751600"/>
            <a:ext cx="3507000" cy="935100"/>
          </a:xfrm>
          <a:prstGeom prst="rect">
            <a:avLst/>
          </a:prstGeom>
          <a:noFill/>
          <a:ln>
            <a:noFill/>
          </a:ln>
        </p:spPr>
        <p:txBody>
          <a:bodyPr anchorCtr="0" anchor="t" bIns="91425" lIns="91425" rIns="91425" tIns="91425">
            <a:noAutofit/>
          </a:bodyPr>
          <a:lstStyle/>
          <a:p>
            <a:pPr lvl="0">
              <a:spcBef>
                <a:spcPts val="0"/>
              </a:spcBef>
              <a:buNone/>
            </a:pPr>
            <a:r>
              <a:rPr lang="en"/>
              <a:t>The Earth should rotate around sun and the Moon should rotate around the Earth</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8" name="Shape 468"/>
        <p:cNvGrpSpPr/>
        <p:nvPr/>
      </p:nvGrpSpPr>
      <p:grpSpPr>
        <a:xfrm>
          <a:off x="0" y="0"/>
          <a:ext cx="0" cy="0"/>
          <a:chOff x="0" y="0"/>
          <a:chExt cx="0" cy="0"/>
        </a:xfrm>
      </p:grpSpPr>
      <p:sp>
        <p:nvSpPr>
          <p:cNvPr id="469" name="Shape 469"/>
          <p:cNvSpPr txBox="1"/>
          <p:nvPr>
            <p:ph type="title"/>
          </p:nvPr>
        </p:nvSpPr>
        <p:spPr>
          <a:xfrm>
            <a:off x="311700" y="257600"/>
            <a:ext cx="8520600" cy="607800"/>
          </a:xfrm>
          <a:prstGeom prst="rect">
            <a:avLst/>
          </a:prstGeom>
        </p:spPr>
        <p:txBody>
          <a:bodyPr anchorCtr="0" anchor="t" bIns="91425" lIns="91425" rIns="91425" tIns="91425">
            <a:noAutofit/>
          </a:bodyPr>
          <a:lstStyle/>
          <a:p>
            <a:pPr lvl="0">
              <a:spcBef>
                <a:spcPts val="0"/>
              </a:spcBef>
              <a:buNone/>
            </a:pPr>
            <a:r>
              <a:rPr lang="en"/>
              <a:t>Answer</a:t>
            </a:r>
          </a:p>
        </p:txBody>
      </p:sp>
      <p:pic>
        <p:nvPicPr>
          <p:cNvPr id="470" name="Shape 470"/>
          <p:cNvPicPr preferRelativeResize="0"/>
          <p:nvPr/>
        </p:nvPicPr>
        <p:blipFill>
          <a:blip r:embed="rId3">
            <a:alphaModFix/>
          </a:blip>
          <a:stretch>
            <a:fillRect/>
          </a:stretch>
        </p:blipFill>
        <p:spPr>
          <a:xfrm>
            <a:off x="711925" y="983125"/>
            <a:ext cx="3250300" cy="3464224"/>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4" name="Shape 474"/>
        <p:cNvGrpSpPr/>
        <p:nvPr/>
      </p:nvGrpSpPr>
      <p:grpSpPr>
        <a:xfrm>
          <a:off x="0" y="0"/>
          <a:ext cx="0" cy="0"/>
          <a:chOff x="0" y="0"/>
          <a:chExt cx="0" cy="0"/>
        </a:xfrm>
      </p:grpSpPr>
      <p:sp>
        <p:nvSpPr>
          <p:cNvPr id="475" name="Shape 475"/>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Final Project</a:t>
            </a:r>
          </a:p>
        </p:txBody>
      </p:sp>
      <p:sp>
        <p:nvSpPr>
          <p:cNvPr id="476" name="Shape 476"/>
          <p:cNvSpPr txBox="1"/>
          <p:nvPr>
            <p:ph idx="1" type="body"/>
          </p:nvPr>
        </p:nvSpPr>
        <p:spPr>
          <a:xfrm>
            <a:off x="311700" y="971150"/>
            <a:ext cx="8520600" cy="3597600"/>
          </a:xfrm>
          <a:prstGeom prst="rect">
            <a:avLst/>
          </a:prstGeom>
        </p:spPr>
        <p:txBody>
          <a:bodyPr anchorCtr="0" anchor="t" bIns="91425" lIns="91425" rIns="91425" tIns="91425">
            <a:noAutofit/>
          </a:bodyPr>
          <a:lstStyle/>
          <a:p>
            <a:pPr lvl="0">
              <a:spcBef>
                <a:spcPts val="0"/>
              </a:spcBef>
              <a:buNone/>
            </a:pPr>
            <a:r>
              <a:rPr lang="en"/>
              <a:t>Let’s build something fun ! Minion !</a:t>
            </a:r>
          </a:p>
          <a:p>
            <a:pPr lvl="0">
              <a:spcBef>
                <a:spcPts val="0"/>
              </a:spcBef>
              <a:buNone/>
            </a:pPr>
            <a:r>
              <a:t/>
            </a:r>
            <a:endParaRPr/>
          </a:p>
        </p:txBody>
      </p:sp>
      <p:pic>
        <p:nvPicPr>
          <p:cNvPr id="477" name="Shape 477"/>
          <p:cNvPicPr preferRelativeResize="0"/>
          <p:nvPr/>
        </p:nvPicPr>
        <p:blipFill>
          <a:blip r:embed="rId3">
            <a:alphaModFix/>
          </a:blip>
          <a:stretch>
            <a:fillRect/>
          </a:stretch>
        </p:blipFill>
        <p:spPr>
          <a:xfrm>
            <a:off x="2960274" y="1344625"/>
            <a:ext cx="2636524" cy="2714075"/>
          </a:xfrm>
          <a:prstGeom prst="rect">
            <a:avLst/>
          </a:prstGeom>
          <a:noFill/>
          <a:ln>
            <a:noFill/>
          </a:ln>
        </p:spPr>
      </p:pic>
      <p:sp>
        <p:nvSpPr>
          <p:cNvPr id="478" name="Shape 478"/>
          <p:cNvSpPr txBox="1"/>
          <p:nvPr/>
        </p:nvSpPr>
        <p:spPr>
          <a:xfrm>
            <a:off x="2772387" y="3935250"/>
            <a:ext cx="3012300" cy="858300"/>
          </a:xfrm>
          <a:prstGeom prst="rect">
            <a:avLst/>
          </a:prstGeom>
          <a:noFill/>
          <a:ln>
            <a:noFill/>
          </a:ln>
        </p:spPr>
        <p:txBody>
          <a:bodyPr anchorCtr="0" anchor="t" bIns="91425" lIns="91425" rIns="91425" tIns="91425">
            <a:noAutofit/>
          </a:bodyPr>
          <a:lstStyle/>
          <a:p>
            <a:pPr lvl="0">
              <a:spcBef>
                <a:spcPts val="0"/>
              </a:spcBef>
              <a:buNone/>
            </a:pPr>
            <a:r>
              <a:rPr lang="en" sz="1200"/>
              <a:t>Techniques to use: matrix stack, transformation</a:t>
            </a:r>
          </a:p>
          <a:p>
            <a:pPr lvl="0">
              <a:spcBef>
                <a:spcPts val="0"/>
              </a:spcBef>
              <a:buNone/>
            </a:pPr>
            <a:r>
              <a:rPr lang="en" sz="1000"/>
              <a:t>Codes for environment setup and cylinder are provided</a:t>
            </a:r>
          </a:p>
          <a:p>
            <a:pPr lvl="0">
              <a:spcBef>
                <a:spcPts val="0"/>
              </a:spcBef>
              <a:buNone/>
            </a:pPr>
            <a:r>
              <a:t/>
            </a:r>
            <a:endParaRPr sz="1200"/>
          </a:p>
          <a:p>
            <a:pPr lvl="0">
              <a:spcBef>
                <a:spcPts val="0"/>
              </a:spcBef>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2" name="Shape 482"/>
        <p:cNvGrpSpPr/>
        <p:nvPr/>
      </p:nvGrpSpPr>
      <p:grpSpPr>
        <a:xfrm>
          <a:off x="0" y="0"/>
          <a:ext cx="0" cy="0"/>
          <a:chOff x="0" y="0"/>
          <a:chExt cx="0" cy="0"/>
        </a:xfrm>
      </p:grpSpPr>
      <p:sp>
        <p:nvSpPr>
          <p:cNvPr id="483" name="Shape 483"/>
          <p:cNvSpPr txBox="1"/>
          <p:nvPr>
            <p:ph type="title"/>
          </p:nvPr>
        </p:nvSpPr>
        <p:spPr>
          <a:xfrm>
            <a:off x="311700" y="181400"/>
            <a:ext cx="8520600" cy="607800"/>
          </a:xfrm>
          <a:prstGeom prst="rect">
            <a:avLst/>
          </a:prstGeom>
        </p:spPr>
        <p:txBody>
          <a:bodyPr anchorCtr="0" anchor="t" bIns="91425" lIns="91425" rIns="91425" tIns="91425">
            <a:noAutofit/>
          </a:bodyPr>
          <a:lstStyle/>
          <a:p>
            <a:pPr lvl="0">
              <a:spcBef>
                <a:spcPts val="0"/>
              </a:spcBef>
              <a:buNone/>
            </a:pPr>
            <a:r>
              <a:rPr lang="en"/>
              <a:t>Provided code</a:t>
            </a:r>
          </a:p>
        </p:txBody>
      </p:sp>
      <p:pic>
        <p:nvPicPr>
          <p:cNvPr id="484" name="Shape 484"/>
          <p:cNvPicPr preferRelativeResize="0"/>
          <p:nvPr/>
        </p:nvPicPr>
        <p:blipFill>
          <a:blip r:embed="rId3">
            <a:alphaModFix/>
          </a:blip>
          <a:stretch>
            <a:fillRect/>
          </a:stretch>
        </p:blipFill>
        <p:spPr>
          <a:xfrm>
            <a:off x="1021324" y="1017800"/>
            <a:ext cx="5049424" cy="381997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8" name="Shape 488"/>
        <p:cNvGrpSpPr/>
        <p:nvPr/>
      </p:nvGrpSpPr>
      <p:grpSpPr>
        <a:xfrm>
          <a:off x="0" y="0"/>
          <a:ext cx="0" cy="0"/>
          <a:chOff x="0" y="0"/>
          <a:chExt cx="0" cy="0"/>
        </a:xfrm>
      </p:grpSpPr>
      <p:pic>
        <p:nvPicPr>
          <p:cNvPr id="489" name="Shape 489"/>
          <p:cNvPicPr preferRelativeResize="0"/>
          <p:nvPr/>
        </p:nvPicPr>
        <p:blipFill>
          <a:blip r:embed="rId3">
            <a:alphaModFix/>
          </a:blip>
          <a:stretch>
            <a:fillRect/>
          </a:stretch>
        </p:blipFill>
        <p:spPr>
          <a:xfrm>
            <a:off x="311700" y="714800"/>
            <a:ext cx="3662824" cy="4158875"/>
          </a:xfrm>
          <a:prstGeom prst="rect">
            <a:avLst/>
          </a:prstGeom>
          <a:noFill/>
          <a:ln>
            <a:noFill/>
          </a:ln>
        </p:spPr>
      </p:pic>
      <p:pic>
        <p:nvPicPr>
          <p:cNvPr id="490" name="Shape 490"/>
          <p:cNvPicPr preferRelativeResize="0"/>
          <p:nvPr/>
        </p:nvPicPr>
        <p:blipFill>
          <a:blip r:embed="rId4">
            <a:alphaModFix/>
          </a:blip>
          <a:stretch>
            <a:fillRect/>
          </a:stretch>
        </p:blipFill>
        <p:spPr>
          <a:xfrm>
            <a:off x="4264100" y="791000"/>
            <a:ext cx="3806799" cy="2285250"/>
          </a:xfrm>
          <a:prstGeom prst="rect">
            <a:avLst/>
          </a:prstGeom>
          <a:noFill/>
          <a:ln>
            <a:noFill/>
          </a:ln>
        </p:spPr>
      </p:pic>
      <p:sp>
        <p:nvSpPr>
          <p:cNvPr id="491" name="Shape 491"/>
          <p:cNvSpPr txBox="1"/>
          <p:nvPr>
            <p:ph type="title"/>
          </p:nvPr>
        </p:nvSpPr>
        <p:spPr>
          <a:xfrm>
            <a:off x="311700" y="29000"/>
            <a:ext cx="8520600" cy="607800"/>
          </a:xfrm>
          <a:prstGeom prst="rect">
            <a:avLst/>
          </a:prstGeom>
        </p:spPr>
        <p:txBody>
          <a:bodyPr anchorCtr="0" anchor="t" bIns="91425" lIns="91425" rIns="91425" tIns="91425">
            <a:noAutofit/>
          </a:bodyPr>
          <a:lstStyle/>
          <a:p>
            <a:pPr lvl="0" rtl="0">
              <a:spcBef>
                <a:spcPts val="0"/>
              </a:spcBef>
              <a:buNone/>
            </a:pPr>
            <a:r>
              <a:rPr lang="en"/>
              <a:t>Provided code continue</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5" name="Shape 495"/>
        <p:cNvGrpSpPr/>
        <p:nvPr/>
      </p:nvGrpSpPr>
      <p:grpSpPr>
        <a:xfrm>
          <a:off x="0" y="0"/>
          <a:ext cx="0" cy="0"/>
          <a:chOff x="0" y="0"/>
          <a:chExt cx="0" cy="0"/>
        </a:xfrm>
      </p:grpSpPr>
      <p:sp>
        <p:nvSpPr>
          <p:cNvPr id="496" name="Shape 496"/>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Solution</a:t>
            </a:r>
          </a:p>
        </p:txBody>
      </p:sp>
      <p:sp>
        <p:nvSpPr>
          <p:cNvPr id="497" name="Shape 497"/>
          <p:cNvSpPr txBox="1"/>
          <p:nvPr>
            <p:ph idx="1" type="body"/>
          </p:nvPr>
        </p:nvSpPr>
        <p:spPr>
          <a:xfrm>
            <a:off x="263700" y="1026725"/>
            <a:ext cx="8520600" cy="3551100"/>
          </a:xfrm>
          <a:prstGeom prst="rect">
            <a:avLst/>
          </a:prstGeom>
        </p:spPr>
        <p:txBody>
          <a:bodyPr anchorCtr="0" anchor="t" bIns="91425" lIns="91425" rIns="91425" tIns="91425">
            <a:noAutofit/>
          </a:bodyPr>
          <a:lstStyle/>
          <a:p>
            <a:pPr lvl="0">
              <a:spcBef>
                <a:spcPts val="0"/>
              </a:spcBef>
              <a:buNone/>
            </a:pPr>
            <a:r>
              <a:rPr lang="en" sz="1000"/>
              <a:t>The following code is just for reference, you can create any minion you like</a:t>
            </a:r>
          </a:p>
        </p:txBody>
      </p:sp>
      <p:pic>
        <p:nvPicPr>
          <p:cNvPr id="498" name="Shape 498"/>
          <p:cNvPicPr preferRelativeResize="0"/>
          <p:nvPr/>
        </p:nvPicPr>
        <p:blipFill>
          <a:blip r:embed="rId3">
            <a:alphaModFix/>
          </a:blip>
          <a:stretch>
            <a:fillRect/>
          </a:stretch>
        </p:blipFill>
        <p:spPr>
          <a:xfrm>
            <a:off x="184850" y="1378174"/>
            <a:ext cx="1469949" cy="3199650"/>
          </a:xfrm>
          <a:prstGeom prst="rect">
            <a:avLst/>
          </a:prstGeom>
          <a:noFill/>
          <a:ln>
            <a:noFill/>
          </a:ln>
        </p:spPr>
      </p:pic>
      <p:pic>
        <p:nvPicPr>
          <p:cNvPr id="499" name="Shape 499"/>
          <p:cNvPicPr preferRelativeResize="0"/>
          <p:nvPr/>
        </p:nvPicPr>
        <p:blipFill>
          <a:blip r:embed="rId4">
            <a:alphaModFix/>
          </a:blip>
          <a:stretch>
            <a:fillRect/>
          </a:stretch>
        </p:blipFill>
        <p:spPr>
          <a:xfrm>
            <a:off x="2762200" y="1355649"/>
            <a:ext cx="1178025" cy="2566525"/>
          </a:xfrm>
          <a:prstGeom prst="rect">
            <a:avLst/>
          </a:prstGeom>
          <a:noFill/>
          <a:ln>
            <a:noFill/>
          </a:ln>
        </p:spPr>
      </p:pic>
      <p:pic>
        <p:nvPicPr>
          <p:cNvPr id="500" name="Shape 500"/>
          <p:cNvPicPr preferRelativeResize="0"/>
          <p:nvPr/>
        </p:nvPicPr>
        <p:blipFill>
          <a:blip r:embed="rId5">
            <a:alphaModFix/>
          </a:blip>
          <a:stretch>
            <a:fillRect/>
          </a:stretch>
        </p:blipFill>
        <p:spPr>
          <a:xfrm>
            <a:off x="1485700" y="1342300"/>
            <a:ext cx="1098050" cy="3551101"/>
          </a:xfrm>
          <a:prstGeom prst="rect">
            <a:avLst/>
          </a:prstGeom>
          <a:noFill/>
          <a:ln>
            <a:noFill/>
          </a:ln>
        </p:spPr>
      </p:pic>
      <p:pic>
        <p:nvPicPr>
          <p:cNvPr id="501" name="Shape 501"/>
          <p:cNvPicPr preferRelativeResize="0"/>
          <p:nvPr/>
        </p:nvPicPr>
        <p:blipFill>
          <a:blip r:embed="rId6">
            <a:alphaModFix/>
          </a:blip>
          <a:stretch>
            <a:fillRect/>
          </a:stretch>
        </p:blipFill>
        <p:spPr>
          <a:xfrm>
            <a:off x="6767025" y="1206174"/>
            <a:ext cx="1283075" cy="1941499"/>
          </a:xfrm>
          <a:prstGeom prst="rect">
            <a:avLst/>
          </a:prstGeom>
          <a:noFill/>
          <a:ln>
            <a:noFill/>
          </a:ln>
        </p:spPr>
      </p:pic>
      <p:pic>
        <p:nvPicPr>
          <p:cNvPr id="502" name="Shape 502"/>
          <p:cNvPicPr preferRelativeResize="0"/>
          <p:nvPr/>
        </p:nvPicPr>
        <p:blipFill>
          <a:blip r:embed="rId7">
            <a:alphaModFix/>
          </a:blip>
          <a:stretch>
            <a:fillRect/>
          </a:stretch>
        </p:blipFill>
        <p:spPr>
          <a:xfrm>
            <a:off x="5460975" y="1206174"/>
            <a:ext cx="1178024" cy="2731144"/>
          </a:xfrm>
          <a:prstGeom prst="rect">
            <a:avLst/>
          </a:prstGeom>
          <a:noFill/>
          <a:ln>
            <a:noFill/>
          </a:ln>
        </p:spPr>
      </p:pic>
      <p:pic>
        <p:nvPicPr>
          <p:cNvPr id="503" name="Shape 503"/>
          <p:cNvPicPr preferRelativeResize="0"/>
          <p:nvPr/>
        </p:nvPicPr>
        <p:blipFill>
          <a:blip r:embed="rId8">
            <a:alphaModFix/>
          </a:blip>
          <a:stretch>
            <a:fillRect/>
          </a:stretch>
        </p:blipFill>
        <p:spPr>
          <a:xfrm>
            <a:off x="3892725" y="1355650"/>
            <a:ext cx="1358550" cy="2070374"/>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7" name="Shape 507"/>
        <p:cNvGrpSpPr/>
        <p:nvPr/>
      </p:nvGrpSpPr>
      <p:grpSpPr>
        <a:xfrm>
          <a:off x="0" y="0"/>
          <a:ext cx="0" cy="0"/>
          <a:chOff x="0" y="0"/>
          <a:chExt cx="0" cy="0"/>
        </a:xfrm>
      </p:grpSpPr>
      <p:sp>
        <p:nvSpPr>
          <p:cNvPr id="508" name="Shape 508"/>
          <p:cNvSpPr txBox="1"/>
          <p:nvPr>
            <p:ph type="title"/>
          </p:nvPr>
        </p:nvSpPr>
        <p:spPr>
          <a:xfrm>
            <a:off x="311700" y="175075"/>
            <a:ext cx="8520600" cy="607800"/>
          </a:xfrm>
          <a:prstGeom prst="rect">
            <a:avLst/>
          </a:prstGeom>
        </p:spPr>
        <p:txBody>
          <a:bodyPr anchorCtr="0" anchor="t" bIns="91425" lIns="91425" rIns="91425" tIns="91425">
            <a:noAutofit/>
          </a:bodyPr>
          <a:lstStyle/>
          <a:p>
            <a:pPr lvl="0" rtl="0">
              <a:spcBef>
                <a:spcPts val="0"/>
              </a:spcBef>
              <a:buNone/>
            </a:pPr>
            <a:r>
              <a:rPr lang="en"/>
              <a:t>Conclusion</a:t>
            </a:r>
          </a:p>
        </p:txBody>
      </p:sp>
      <p:sp>
        <p:nvSpPr>
          <p:cNvPr id="509" name="Shape 509"/>
          <p:cNvSpPr txBox="1"/>
          <p:nvPr>
            <p:ph idx="1" type="body"/>
          </p:nvPr>
        </p:nvSpPr>
        <p:spPr>
          <a:xfrm>
            <a:off x="311700" y="782875"/>
            <a:ext cx="8520600" cy="33390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a:solidFill>
                  <a:schemeClr val="dk1"/>
                </a:solidFill>
              </a:rPr>
              <a:t>Topics covered:</a:t>
            </a:r>
          </a:p>
          <a:p>
            <a:pPr lvl="0" rtl="0">
              <a:lnSpc>
                <a:spcPct val="100000"/>
              </a:lnSpc>
              <a:spcBef>
                <a:spcPts val="0"/>
              </a:spcBef>
              <a:spcAft>
                <a:spcPts val="0"/>
              </a:spcAft>
              <a:buNone/>
            </a:pPr>
            <a:r>
              <a:t/>
            </a:r>
            <a:endParaRPr>
              <a:solidFill>
                <a:schemeClr val="dk1"/>
              </a:solidFill>
            </a:endParaRPr>
          </a:p>
          <a:p>
            <a:pPr indent="-228600" lvl="0" marL="457200" rtl="0">
              <a:spcBef>
                <a:spcPts val="0"/>
              </a:spcBef>
            </a:pPr>
            <a:r>
              <a:rPr lang="en"/>
              <a:t>Introduction </a:t>
            </a:r>
          </a:p>
          <a:p>
            <a:pPr indent="-228600" lvl="0" marL="457200" rtl="0">
              <a:spcBef>
                <a:spcPts val="0"/>
              </a:spcBef>
            </a:pPr>
            <a:r>
              <a:rPr lang="en"/>
              <a:t>Processing and Working Environment</a:t>
            </a:r>
          </a:p>
          <a:p>
            <a:pPr indent="-228600" lvl="0" marL="457200" rtl="0">
              <a:spcBef>
                <a:spcPts val="0"/>
              </a:spcBef>
            </a:pPr>
            <a:r>
              <a:rPr lang="en"/>
              <a:t>Modeling</a:t>
            </a:r>
          </a:p>
          <a:p>
            <a:pPr indent="-342900" lvl="1" marL="914400" rtl="0">
              <a:spcBef>
                <a:spcPts val="0"/>
              </a:spcBef>
              <a:buSzPct val="100000"/>
            </a:pPr>
            <a:r>
              <a:rPr lang="en" sz="1800"/>
              <a:t>2D</a:t>
            </a:r>
          </a:p>
          <a:p>
            <a:pPr indent="-342900" lvl="1" marL="914400" rtl="0">
              <a:spcBef>
                <a:spcPts val="0"/>
              </a:spcBef>
              <a:buSzPct val="100000"/>
            </a:pPr>
            <a:r>
              <a:rPr lang="en" sz="1800"/>
              <a:t>3D</a:t>
            </a:r>
          </a:p>
          <a:p>
            <a:pPr indent="-228600" lvl="0" marL="457200" rtl="0">
              <a:spcBef>
                <a:spcPts val="0"/>
              </a:spcBef>
            </a:pPr>
            <a:r>
              <a:rPr lang="en"/>
              <a:t>Rendering</a:t>
            </a:r>
          </a:p>
          <a:p>
            <a:pPr indent="-342900" lvl="1" marL="914400" rtl="0">
              <a:spcBef>
                <a:spcPts val="0"/>
              </a:spcBef>
              <a:buSzPct val="100000"/>
            </a:pPr>
            <a:r>
              <a:rPr lang="en" sz="1800"/>
              <a:t>Homogenous Coordinates</a:t>
            </a:r>
          </a:p>
          <a:p>
            <a:pPr indent="-342900" lvl="1" marL="914400" rtl="0">
              <a:spcBef>
                <a:spcPts val="0"/>
              </a:spcBef>
              <a:buSzPct val="100000"/>
            </a:pPr>
            <a:r>
              <a:rPr lang="en" sz="1800"/>
              <a:t>Transformation</a:t>
            </a:r>
          </a:p>
          <a:p>
            <a:pPr indent="-342900" lvl="1" marL="914400" rtl="0">
              <a:spcBef>
                <a:spcPts val="0"/>
              </a:spcBef>
              <a:buSzPct val="100000"/>
            </a:pPr>
            <a:r>
              <a:rPr lang="en" sz="1800"/>
              <a:t>Matrix Stack</a:t>
            </a:r>
          </a:p>
          <a:p>
            <a:pPr indent="-342900" lvl="1" marL="914400" rtl="0">
              <a:spcBef>
                <a:spcPts val="0"/>
              </a:spcBef>
              <a:buSzPct val="100000"/>
            </a:pPr>
            <a:r>
              <a:rPr lang="en" sz="1800"/>
              <a:t>Projection</a:t>
            </a:r>
          </a:p>
          <a:p>
            <a:pPr lvl="0" rtl="0">
              <a:spcBef>
                <a:spcPts val="0"/>
              </a:spcBef>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3" name="Shape 513"/>
        <p:cNvGrpSpPr/>
        <p:nvPr/>
      </p:nvGrpSpPr>
      <p:grpSpPr>
        <a:xfrm>
          <a:off x="0" y="0"/>
          <a:ext cx="0" cy="0"/>
          <a:chOff x="0" y="0"/>
          <a:chExt cx="0" cy="0"/>
        </a:xfrm>
      </p:grpSpPr>
      <p:sp>
        <p:nvSpPr>
          <p:cNvPr id="514" name="Shape 514"/>
          <p:cNvSpPr txBox="1"/>
          <p:nvPr>
            <p:ph type="title"/>
          </p:nvPr>
        </p:nvSpPr>
        <p:spPr>
          <a:xfrm>
            <a:off x="311700" y="181400"/>
            <a:ext cx="8520600" cy="607800"/>
          </a:xfrm>
          <a:prstGeom prst="rect">
            <a:avLst/>
          </a:prstGeom>
        </p:spPr>
        <p:txBody>
          <a:bodyPr anchorCtr="0" anchor="t" bIns="91425" lIns="91425" rIns="91425" tIns="91425">
            <a:noAutofit/>
          </a:bodyPr>
          <a:lstStyle/>
          <a:p>
            <a:pPr lvl="0">
              <a:spcBef>
                <a:spcPts val="0"/>
              </a:spcBef>
              <a:buNone/>
            </a:pPr>
            <a:r>
              <a:rPr lang="en"/>
              <a:t>Conclusion</a:t>
            </a:r>
          </a:p>
        </p:txBody>
      </p:sp>
      <p:sp>
        <p:nvSpPr>
          <p:cNvPr id="515" name="Shape 515"/>
          <p:cNvSpPr txBox="1"/>
          <p:nvPr>
            <p:ph idx="1" type="body"/>
          </p:nvPr>
        </p:nvSpPr>
        <p:spPr>
          <a:xfrm>
            <a:off x="311700" y="866750"/>
            <a:ext cx="8520600" cy="33390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sz="2400">
                <a:solidFill>
                  <a:schemeClr val="dk1"/>
                </a:solidFill>
              </a:rPr>
              <a:t>Coding Exercise covered:</a:t>
            </a:r>
          </a:p>
          <a:p>
            <a:pPr lvl="0" rtl="0">
              <a:lnSpc>
                <a:spcPct val="100000"/>
              </a:lnSpc>
              <a:spcBef>
                <a:spcPts val="0"/>
              </a:spcBef>
              <a:spcAft>
                <a:spcPts val="0"/>
              </a:spcAft>
              <a:buNone/>
            </a:pPr>
            <a:r>
              <a:t/>
            </a:r>
            <a:endParaRPr sz="2400">
              <a:solidFill>
                <a:schemeClr val="dk1"/>
              </a:solidFill>
            </a:endParaRPr>
          </a:p>
          <a:p>
            <a:pPr indent="-381000" lvl="0" marL="457200" rtl="0">
              <a:lnSpc>
                <a:spcPct val="100000"/>
              </a:lnSpc>
              <a:spcBef>
                <a:spcPts val="0"/>
              </a:spcBef>
              <a:spcAft>
                <a:spcPts val="0"/>
              </a:spcAft>
              <a:buClr>
                <a:schemeClr val="dk1"/>
              </a:buClr>
              <a:buSzPct val="100000"/>
            </a:pPr>
            <a:r>
              <a:rPr lang="en" sz="2400">
                <a:solidFill>
                  <a:schemeClr val="dk1"/>
                </a:solidFill>
              </a:rPr>
              <a:t>Modeling:</a:t>
            </a:r>
          </a:p>
          <a:p>
            <a:pPr indent="-381000" lvl="1" marL="914400" rtl="0">
              <a:lnSpc>
                <a:spcPct val="100000"/>
              </a:lnSpc>
              <a:spcBef>
                <a:spcPts val="0"/>
              </a:spcBef>
              <a:spcAft>
                <a:spcPts val="0"/>
              </a:spcAft>
              <a:buClr>
                <a:schemeClr val="dk1"/>
              </a:buClr>
              <a:buSzPct val="100000"/>
            </a:pPr>
            <a:r>
              <a:rPr lang="en" sz="2400">
                <a:solidFill>
                  <a:schemeClr val="dk1"/>
                </a:solidFill>
              </a:rPr>
              <a:t>Robot drawing</a:t>
            </a:r>
          </a:p>
          <a:p>
            <a:pPr indent="-381000" lvl="0" marL="457200" rtl="0">
              <a:lnSpc>
                <a:spcPct val="100000"/>
              </a:lnSpc>
              <a:spcBef>
                <a:spcPts val="0"/>
              </a:spcBef>
              <a:spcAft>
                <a:spcPts val="0"/>
              </a:spcAft>
              <a:buClr>
                <a:schemeClr val="dk1"/>
              </a:buClr>
              <a:buSzPct val="100000"/>
            </a:pPr>
            <a:r>
              <a:rPr lang="en" sz="2400">
                <a:solidFill>
                  <a:schemeClr val="dk1"/>
                </a:solidFill>
              </a:rPr>
              <a:t>Rendering:</a:t>
            </a:r>
          </a:p>
          <a:p>
            <a:pPr indent="-381000" lvl="1" marL="914400" rtl="0">
              <a:lnSpc>
                <a:spcPct val="100000"/>
              </a:lnSpc>
              <a:spcBef>
                <a:spcPts val="0"/>
              </a:spcBef>
              <a:spcAft>
                <a:spcPts val="0"/>
              </a:spcAft>
              <a:buClr>
                <a:schemeClr val="dk1"/>
              </a:buClr>
              <a:buSzPct val="100000"/>
            </a:pPr>
            <a:r>
              <a:rPr lang="en" sz="2400">
                <a:solidFill>
                  <a:schemeClr val="dk1"/>
                </a:solidFill>
              </a:rPr>
              <a:t>Robot moving</a:t>
            </a:r>
          </a:p>
          <a:p>
            <a:pPr indent="-381000" lvl="1" marL="914400" rtl="0">
              <a:lnSpc>
                <a:spcPct val="100000"/>
              </a:lnSpc>
              <a:spcBef>
                <a:spcPts val="0"/>
              </a:spcBef>
              <a:spcAft>
                <a:spcPts val="0"/>
              </a:spcAft>
              <a:buClr>
                <a:schemeClr val="dk1"/>
              </a:buClr>
              <a:buSzPct val="100000"/>
            </a:pPr>
            <a:r>
              <a:rPr lang="en" sz="2400">
                <a:solidFill>
                  <a:schemeClr val="dk1"/>
                </a:solidFill>
              </a:rPr>
              <a:t>2D solar system</a:t>
            </a:r>
          </a:p>
          <a:p>
            <a:pPr indent="-381000" lvl="1" marL="914400" rtl="0">
              <a:lnSpc>
                <a:spcPct val="100000"/>
              </a:lnSpc>
              <a:spcBef>
                <a:spcPts val="0"/>
              </a:spcBef>
              <a:spcAft>
                <a:spcPts val="0"/>
              </a:spcAft>
              <a:buClr>
                <a:schemeClr val="dk1"/>
              </a:buClr>
              <a:buSzPct val="100000"/>
            </a:pPr>
            <a:r>
              <a:rPr lang="en" sz="2400">
                <a:solidFill>
                  <a:schemeClr val="dk1"/>
                </a:solidFill>
              </a:rPr>
              <a:t>3D earth, moon, sun </a:t>
            </a:r>
          </a:p>
          <a:p>
            <a:pPr indent="-381000" lvl="0" marL="457200" rtl="0">
              <a:lnSpc>
                <a:spcPct val="100000"/>
              </a:lnSpc>
              <a:spcBef>
                <a:spcPts val="0"/>
              </a:spcBef>
              <a:spcAft>
                <a:spcPts val="0"/>
              </a:spcAft>
              <a:buClr>
                <a:schemeClr val="dk1"/>
              </a:buClr>
              <a:buSzPct val="100000"/>
            </a:pPr>
            <a:r>
              <a:rPr lang="en" sz="2400">
                <a:solidFill>
                  <a:schemeClr val="dk1"/>
                </a:solidFill>
              </a:rPr>
              <a:t>Final Project : minion</a:t>
            </a:r>
          </a:p>
          <a:p>
            <a:pPr indent="0" lvl="0" marL="457200" rtl="0">
              <a:lnSpc>
                <a:spcPct val="100000"/>
              </a:lnSpc>
              <a:spcBef>
                <a:spcPts val="0"/>
              </a:spcBef>
              <a:spcAft>
                <a:spcPts val="0"/>
              </a:spcAft>
              <a:buNone/>
            </a:pPr>
            <a:r>
              <a:t/>
            </a:r>
            <a:endParaRPr sz="2400">
              <a:solidFill>
                <a:schemeClr val="dk1"/>
              </a:solidFill>
            </a:endParaRPr>
          </a:p>
          <a:p>
            <a:pPr indent="0" lvl="0" marL="0">
              <a:lnSpc>
                <a:spcPct val="100000"/>
              </a:lnSpc>
              <a:spcBef>
                <a:spcPts val="0"/>
              </a:spcBef>
              <a:spcAft>
                <a:spcPts val="0"/>
              </a:spcAft>
              <a:buNone/>
            </a:pPr>
            <a:r>
              <a:t/>
            </a:r>
            <a:endParaRPr sz="2400">
              <a:solidFill>
                <a:schemeClr val="dk1"/>
              </a:solidFill>
            </a:endParaRPr>
          </a:p>
          <a:p>
            <a:pPr lvl="0">
              <a:spcBef>
                <a:spcPts val="0"/>
              </a:spcBef>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9" name="Shape 519"/>
        <p:cNvGrpSpPr/>
        <p:nvPr/>
      </p:nvGrpSpPr>
      <p:grpSpPr>
        <a:xfrm>
          <a:off x="0" y="0"/>
          <a:ext cx="0" cy="0"/>
          <a:chOff x="0" y="0"/>
          <a:chExt cx="0" cy="0"/>
        </a:xfrm>
      </p:grpSpPr>
      <p:sp>
        <p:nvSpPr>
          <p:cNvPr id="520" name="Shape 520"/>
          <p:cNvSpPr txBox="1"/>
          <p:nvPr>
            <p:ph type="title"/>
          </p:nvPr>
        </p:nvSpPr>
        <p:spPr>
          <a:xfrm>
            <a:off x="468675" y="861275"/>
            <a:ext cx="8520600" cy="2788500"/>
          </a:xfrm>
          <a:prstGeom prst="rect">
            <a:avLst/>
          </a:prstGeom>
        </p:spPr>
        <p:txBody>
          <a:bodyPr anchorCtr="0" anchor="t" bIns="91425" lIns="91425" rIns="91425" tIns="91425">
            <a:noAutofit/>
          </a:bodyPr>
          <a:lstStyle/>
          <a:p>
            <a:pPr lvl="0">
              <a:spcBef>
                <a:spcPts val="0"/>
              </a:spcBef>
              <a:buNone/>
            </a:pPr>
            <a:r>
              <a:t/>
            </a:r>
            <a:endParaRPr sz="4800"/>
          </a:p>
          <a:p>
            <a:pPr lvl="0">
              <a:spcBef>
                <a:spcPts val="0"/>
              </a:spcBef>
              <a:buNone/>
            </a:pPr>
            <a:r>
              <a:rPr lang="en" sz="3600"/>
              <a:t>Congratulation for your achievements !</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4" name="Shape 524"/>
        <p:cNvGrpSpPr/>
        <p:nvPr/>
      </p:nvGrpSpPr>
      <p:grpSpPr>
        <a:xfrm>
          <a:off x="0" y="0"/>
          <a:ext cx="0" cy="0"/>
          <a:chOff x="0" y="0"/>
          <a:chExt cx="0" cy="0"/>
        </a:xfrm>
      </p:grpSpPr>
      <p:sp>
        <p:nvSpPr>
          <p:cNvPr id="525" name="Shape 525"/>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Further Study Topics:</a:t>
            </a:r>
          </a:p>
        </p:txBody>
      </p:sp>
      <p:sp>
        <p:nvSpPr>
          <p:cNvPr id="526" name="Shape 526"/>
          <p:cNvSpPr txBox="1"/>
          <p:nvPr>
            <p:ph idx="1" type="body"/>
          </p:nvPr>
        </p:nvSpPr>
        <p:spPr>
          <a:xfrm>
            <a:off x="311700" y="1115975"/>
            <a:ext cx="8520600" cy="3453000"/>
          </a:xfrm>
          <a:prstGeom prst="rect">
            <a:avLst/>
          </a:prstGeom>
        </p:spPr>
        <p:txBody>
          <a:bodyPr anchorCtr="0" anchor="t" bIns="91425" lIns="91425" rIns="91425" tIns="91425">
            <a:noAutofit/>
          </a:bodyPr>
          <a:lstStyle/>
          <a:p>
            <a:pPr indent="-381000" lvl="0" marL="457200" rtl="0">
              <a:spcBef>
                <a:spcPts val="0"/>
              </a:spcBef>
              <a:buSzPct val="100000"/>
            </a:pPr>
            <a:r>
              <a:rPr lang="en" sz="2400"/>
              <a:t>Rendering </a:t>
            </a:r>
          </a:p>
          <a:p>
            <a:pPr indent="-342900" lvl="1" marL="914400" rtl="0">
              <a:spcBef>
                <a:spcPts val="0"/>
              </a:spcBef>
              <a:buSzPct val="100000"/>
            </a:pPr>
            <a:r>
              <a:rPr lang="en" sz="1800"/>
              <a:t>Ray tracing</a:t>
            </a:r>
          </a:p>
          <a:p>
            <a:pPr indent="-342900" lvl="1" marL="914400" rtl="0">
              <a:spcBef>
                <a:spcPts val="0"/>
              </a:spcBef>
              <a:buSzPct val="100000"/>
            </a:pPr>
            <a:r>
              <a:rPr lang="en" sz="1800"/>
              <a:t>Lighting and Shading</a:t>
            </a:r>
          </a:p>
          <a:p>
            <a:pPr indent="-342900" lvl="1" marL="914400" rtl="0">
              <a:spcBef>
                <a:spcPts val="0"/>
              </a:spcBef>
              <a:buSzPct val="100000"/>
            </a:pPr>
            <a:r>
              <a:rPr lang="en" sz="1800"/>
              <a:t>Texture Mapping</a:t>
            </a:r>
          </a:p>
          <a:p>
            <a:pPr indent="-381000" lvl="0" marL="457200" rtl="0">
              <a:spcBef>
                <a:spcPts val="0"/>
              </a:spcBef>
              <a:buSzPct val="100000"/>
            </a:pPr>
            <a:r>
              <a:rPr lang="en" sz="2400"/>
              <a:t>Animation</a:t>
            </a:r>
          </a:p>
          <a:p>
            <a:pPr indent="-342900" lvl="1" marL="914400" rtl="0">
              <a:spcBef>
                <a:spcPts val="0"/>
              </a:spcBef>
              <a:buSzPct val="100000"/>
            </a:pPr>
            <a:r>
              <a:rPr lang="en" sz="1800"/>
              <a:t>Particle systems</a:t>
            </a:r>
          </a:p>
          <a:p>
            <a:pPr indent="-342900" lvl="1" marL="914400" rtl="0">
              <a:spcBef>
                <a:spcPts val="0"/>
              </a:spcBef>
              <a:buSzPct val="100000"/>
            </a:pPr>
            <a:r>
              <a:rPr lang="en" sz="1800"/>
              <a:t>Constrained dynamics</a:t>
            </a:r>
          </a:p>
          <a:p>
            <a:pPr indent="-342900" lvl="1" marL="914400" rtl="0">
              <a:spcBef>
                <a:spcPts val="0"/>
              </a:spcBef>
              <a:buSzPct val="100000"/>
            </a:pPr>
            <a:r>
              <a:rPr lang="en" sz="1800"/>
              <a:t>Character control</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Getting Started with Processing</a:t>
            </a:r>
          </a:p>
        </p:txBody>
      </p:sp>
      <p:sp>
        <p:nvSpPr>
          <p:cNvPr id="117" name="Shape 117"/>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381000" lvl="0" marL="457200">
              <a:lnSpc>
                <a:spcPct val="90000"/>
              </a:lnSpc>
              <a:spcBef>
                <a:spcPts val="1000"/>
              </a:spcBef>
              <a:spcAft>
                <a:spcPts val="0"/>
              </a:spcAft>
              <a:buClr>
                <a:srgbClr val="000000"/>
              </a:buClr>
              <a:buSzPct val="100000"/>
            </a:pPr>
            <a:r>
              <a:rPr lang="en" sz="2400">
                <a:solidFill>
                  <a:srgbClr val="000000"/>
                </a:solidFill>
              </a:rPr>
              <a:t>It can be used in various modes like Java, javascript, Android</a:t>
            </a:r>
          </a:p>
          <a:p>
            <a:pPr indent="-381000" lvl="0" marL="457200" rtl="0">
              <a:lnSpc>
                <a:spcPct val="90000"/>
              </a:lnSpc>
              <a:spcBef>
                <a:spcPts val="1000"/>
              </a:spcBef>
              <a:spcAft>
                <a:spcPts val="0"/>
              </a:spcAft>
              <a:buClr>
                <a:srgbClr val="000000"/>
              </a:buClr>
              <a:buSzPct val="100000"/>
            </a:pPr>
            <a:r>
              <a:rPr lang="en" sz="2400">
                <a:solidFill>
                  <a:srgbClr val="000000"/>
                </a:solidFill>
              </a:rPr>
              <a:t>We are using Java mode here</a:t>
            </a:r>
          </a:p>
          <a:p>
            <a:pPr indent="-381000" lvl="0" marL="457200" rtl="0">
              <a:lnSpc>
                <a:spcPct val="90000"/>
              </a:lnSpc>
              <a:spcBef>
                <a:spcPts val="1000"/>
              </a:spcBef>
              <a:spcAft>
                <a:spcPts val="0"/>
              </a:spcAft>
              <a:buClr>
                <a:srgbClr val="000000"/>
              </a:buClr>
              <a:buSzPct val="100000"/>
            </a:pPr>
            <a:r>
              <a:rPr lang="en" sz="2400">
                <a:solidFill>
                  <a:srgbClr val="000000"/>
                </a:solidFill>
              </a:rPr>
              <a:t>The output screen is refreshed 60 times per second by default, this count can be changed with frameRate() method</a:t>
            </a:r>
          </a:p>
          <a:p>
            <a:pPr lvl="0">
              <a:lnSpc>
                <a:spcPct val="90000"/>
              </a:lnSpc>
              <a:spcBef>
                <a:spcPts val="1000"/>
              </a:spcBef>
              <a:spcAft>
                <a:spcPts val="0"/>
              </a:spcAft>
              <a:buNone/>
            </a:pPr>
            <a:r>
              <a:t/>
            </a:r>
            <a:endParaRPr>
              <a:solidFill>
                <a:srgbClr val="000000"/>
              </a:solidFill>
            </a:endParaRPr>
          </a:p>
          <a:p>
            <a:pPr lvl="0" rtl="0">
              <a:lnSpc>
                <a:spcPct val="90000"/>
              </a:lnSpc>
              <a:spcBef>
                <a:spcPts val="1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Getting Started with Processing</a:t>
            </a:r>
          </a:p>
          <a:p>
            <a:pPr lvl="0">
              <a:spcBef>
                <a:spcPts val="0"/>
              </a:spcBef>
              <a:buNone/>
            </a:pPr>
            <a:r>
              <a:t/>
            </a:r>
            <a:endParaRPr/>
          </a:p>
        </p:txBody>
      </p:sp>
      <p:sp>
        <p:nvSpPr>
          <p:cNvPr id="123" name="Shape 123"/>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381000" lvl="0" marL="457200">
              <a:lnSpc>
                <a:spcPct val="90000"/>
              </a:lnSpc>
              <a:spcBef>
                <a:spcPts val="1000"/>
              </a:spcBef>
              <a:spcAft>
                <a:spcPts val="0"/>
              </a:spcAft>
              <a:buClr>
                <a:srgbClr val="000000"/>
              </a:buClr>
              <a:buSzPct val="100000"/>
            </a:pPr>
            <a:r>
              <a:rPr lang="en" sz="2400">
                <a:solidFill>
                  <a:srgbClr val="000000"/>
                </a:solidFill>
              </a:rPr>
              <a:t>Each file should have a setup() and a draw() method. The setup method is called only once at the execution and the draw method is called every time a frame is loaded</a:t>
            </a:r>
          </a:p>
          <a:p>
            <a:pPr indent="-381000" lvl="0" marL="457200">
              <a:lnSpc>
                <a:spcPct val="90000"/>
              </a:lnSpc>
              <a:spcBef>
                <a:spcPts val="1000"/>
              </a:spcBef>
              <a:spcAft>
                <a:spcPts val="0"/>
              </a:spcAft>
              <a:buClr>
                <a:srgbClr val="000000"/>
              </a:buClr>
              <a:buSzPct val="100000"/>
            </a:pPr>
            <a:r>
              <a:rPr lang="en" sz="2400">
                <a:solidFill>
                  <a:srgbClr val="000000"/>
                </a:solidFill>
              </a:rPr>
              <a:t>We can use the built-in functions size(x,y) and background(r,g,b) to set the size and background of the screen</a:t>
            </a:r>
          </a:p>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181400"/>
            <a:ext cx="8520600" cy="607800"/>
          </a:xfrm>
          <a:prstGeom prst="rect">
            <a:avLst/>
          </a:prstGeom>
        </p:spPr>
        <p:txBody>
          <a:bodyPr anchorCtr="0" anchor="t" bIns="91425" lIns="91425" rIns="91425" tIns="91425">
            <a:noAutofit/>
          </a:bodyPr>
          <a:lstStyle/>
          <a:p>
            <a:pPr lvl="0">
              <a:spcBef>
                <a:spcPts val="0"/>
              </a:spcBef>
              <a:buNone/>
            </a:pPr>
            <a:r>
              <a:rPr lang="en"/>
              <a:t>Processing Setup Example</a:t>
            </a:r>
          </a:p>
        </p:txBody>
      </p:sp>
      <p:pic>
        <p:nvPicPr>
          <p:cNvPr id="129" name="Shape 129"/>
          <p:cNvPicPr preferRelativeResize="0"/>
          <p:nvPr/>
        </p:nvPicPr>
        <p:blipFill>
          <a:blip r:embed="rId3">
            <a:alphaModFix/>
          </a:blip>
          <a:stretch>
            <a:fillRect/>
          </a:stretch>
        </p:blipFill>
        <p:spPr>
          <a:xfrm>
            <a:off x="233200" y="764600"/>
            <a:ext cx="6257550" cy="3799224"/>
          </a:xfrm>
          <a:prstGeom prst="rect">
            <a:avLst/>
          </a:prstGeom>
          <a:noFill/>
          <a:ln>
            <a:noFill/>
          </a:ln>
        </p:spPr>
      </p:pic>
      <p:pic>
        <p:nvPicPr>
          <p:cNvPr id="130" name="Shape 130"/>
          <p:cNvPicPr preferRelativeResize="0"/>
          <p:nvPr/>
        </p:nvPicPr>
        <p:blipFill>
          <a:blip r:embed="rId4">
            <a:alphaModFix/>
          </a:blip>
          <a:stretch>
            <a:fillRect/>
          </a:stretch>
        </p:blipFill>
        <p:spPr>
          <a:xfrm>
            <a:off x="6699100" y="1145600"/>
            <a:ext cx="2000250" cy="2219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Modeling</a:t>
            </a:r>
          </a:p>
        </p:txBody>
      </p:sp>
      <p:sp>
        <p:nvSpPr>
          <p:cNvPr id="136" name="Shape 136"/>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381000" lvl="0" marL="457200" rtl="0">
              <a:spcBef>
                <a:spcPts val="0"/>
              </a:spcBef>
              <a:buSzPct val="100000"/>
            </a:pPr>
            <a:r>
              <a:rPr lang="en" sz="2400"/>
              <a:t>2D Models</a:t>
            </a:r>
          </a:p>
          <a:p>
            <a:pPr indent="-381000" lvl="0" marL="457200" rtl="0">
              <a:spcBef>
                <a:spcPts val="0"/>
              </a:spcBef>
              <a:buSzPct val="100000"/>
            </a:pPr>
            <a:r>
              <a:rPr lang="en" sz="2400"/>
              <a:t>3D Models</a:t>
            </a:r>
          </a:p>
          <a:p>
            <a:pPr indent="-381000" lvl="0" marL="457200" rtl="0">
              <a:spcBef>
                <a:spcPts val="0"/>
              </a:spcBef>
              <a:buSzPct val="100000"/>
            </a:pPr>
            <a:r>
              <a:rPr lang="en" sz="2400"/>
              <a:t>Exercise - Robot drawing</a:t>
            </a:r>
          </a:p>
          <a:p>
            <a:pPr lvl="0" rtl="0">
              <a:spcBef>
                <a:spcPts val="0"/>
              </a:spcBef>
              <a:buNone/>
            </a:pPr>
            <a:r>
              <a:t/>
            </a:r>
            <a:endParaRPr/>
          </a:p>
          <a:p>
            <a:pPr lvl="0" rt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