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5143500" cx="9144000"/>
  <p:notesSz cx="6858000" cy="9144000"/>
  <p:embeddedFontLst>
    <p:embeddedFont>
      <p:font typeface="Robot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2" name="Anonymou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italic.fntdata"/><Relationship Id="rId63" Type="http://schemas.openxmlformats.org/officeDocument/2006/relationships/font" Target="fonts/Roboto-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Roboto-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Merge 3 and 4</p:text>
  </p:cm>
  <p:cm authorId="0" idx="2">
    <p:pos x="6000" y="100"/>
    <p:text>May not be needed, but I put it just in case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3D models can be created using vertex function to specify each vertex of the object like the pyramid in this case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00"/>
              <a:t>Reference: https://processing.org/tutorials/p3d/</a:t>
            </a:r>
          </a:p>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is an entry-level course which will introduce you to a wide range of topics in computer graphics, and prepare you for continued studies in more specialized sub-fields. You will become familiar with the technical challenges faced in displaying, and generating computer generated images. The course will introduce important concepts such as Homogeneous Coordinates, Projection of objects from  2D to 3D, </a:t>
            </a:r>
            <a:r>
              <a:rPr lang="en"/>
              <a:t>Transformation, </a:t>
            </a:r>
            <a:r>
              <a:rPr lang="en"/>
              <a:t>materials. A final project will give students the opportunity to create imaginative, technically complex visuals inspired by solar system.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Code for setup the environment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9" name="Shape 499"/>
        <p:cNvGrpSpPr/>
        <p:nvPr/>
      </p:nvGrpSpPr>
      <p:grpSpPr>
        <a:xfrm>
          <a:off x="0" y="0"/>
          <a:ext cx="0" cy="0"/>
          <a:chOff x="0" y="0"/>
          <a:chExt cx="0" cy="0"/>
        </a:xfrm>
      </p:grpSpPr>
      <p:sp>
        <p:nvSpPr>
          <p:cNvPr id="500" name="Shape 5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1" name="Shape 5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There is a video in the exercise folder for the dancing minion show those to the students to make one later</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0" name="Shape 5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1" name="Shape 531"/>
        <p:cNvGrpSpPr/>
        <p:nvPr/>
      </p:nvGrpSpPr>
      <p:grpSpPr>
        <a:xfrm>
          <a:off x="0" y="0"/>
          <a:ext cx="0" cy="0"/>
          <a:chOff x="0" y="0"/>
          <a:chExt cx="0" cy="0"/>
        </a:xfrm>
      </p:grpSpPr>
      <p:sp>
        <p:nvSpPr>
          <p:cNvPr id="532" name="Shape 5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3" name="Shape 5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9.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6.png"/><Relationship Id="rId4" Type="http://schemas.openxmlformats.org/officeDocument/2006/relationships/image" Target="../media/image0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5.png"/><Relationship Id="rId6"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1.png"/><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0.png"/><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5.png"/><Relationship Id="rId4" Type="http://schemas.openxmlformats.org/officeDocument/2006/relationships/image" Target="../media/image48.png"/><Relationship Id="rId5" Type="http://schemas.openxmlformats.org/officeDocument/2006/relationships/image" Target="../media/image51.png"/><Relationship Id="rId6" Type="http://schemas.openxmlformats.org/officeDocument/2006/relationships/image" Target="../media/image53.png"/><Relationship Id="rId7" Type="http://schemas.openxmlformats.org/officeDocument/2006/relationships/image" Target="../media/image5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6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8.png"/><Relationship Id="rId4" Type="http://schemas.openxmlformats.org/officeDocument/2006/relationships/image" Target="../media/image5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6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7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66.png"/><Relationship Id="rId4" Type="http://schemas.openxmlformats.org/officeDocument/2006/relationships/image" Target="../media/image6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67.png"/><Relationship Id="rId4" Type="http://schemas.openxmlformats.org/officeDocument/2006/relationships/image" Target="../media/image62.png"/><Relationship Id="rId5" Type="http://schemas.openxmlformats.org/officeDocument/2006/relationships/image" Target="../media/image70.png"/><Relationship Id="rId6" Type="http://schemas.openxmlformats.org/officeDocument/2006/relationships/image" Target="../media/image64.png"/><Relationship Id="rId7" Type="http://schemas.openxmlformats.org/officeDocument/2006/relationships/image" Target="../media/image71.png"/><Relationship Id="rId8" Type="http://schemas.openxmlformats.org/officeDocument/2006/relationships/image" Target="../media/image7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7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6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6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4.png"/><Relationship Id="rId4"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1.png"/><Relationship Id="rId4"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a:spcBef>
                <a:spcPts val="0"/>
              </a:spcBef>
              <a:buNone/>
            </a:pPr>
            <a:r>
              <a:rPr lang="en"/>
              <a:t>Introduction to Computer Graphics</a:t>
            </a:r>
          </a:p>
        </p:txBody>
      </p:sp>
      <p:sp>
        <p:nvSpPr>
          <p:cNvPr id="86" name="Shape 86"/>
          <p:cNvSpPr txBox="1"/>
          <p:nvPr>
            <p:ph idx="1" type="subTitle"/>
          </p:nvPr>
        </p:nvSpPr>
        <p:spPr>
          <a:xfrm>
            <a:off x="598088" y="3832512"/>
            <a:ext cx="8222100" cy="432900"/>
          </a:xfrm>
          <a:prstGeom prst="rect">
            <a:avLst/>
          </a:prstGeom>
        </p:spPr>
        <p:txBody>
          <a:bodyPr anchorCtr="0" anchor="t" bIns="91425" lIns="91425" rIns="91425" tIns="91425">
            <a:noAutofit/>
          </a:bodyPr>
          <a:lstStyle/>
          <a:p>
            <a:pPr indent="-228600" lvl="0" marL="457200" algn="r">
              <a:spcBef>
                <a:spcPts val="0"/>
              </a:spcBef>
              <a:buChar char="-"/>
            </a:pPr>
            <a:r>
              <a:rPr lang="en"/>
              <a:t>PixieGo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255425" y="387500"/>
            <a:ext cx="8520600" cy="607800"/>
          </a:xfrm>
          <a:prstGeom prst="rect">
            <a:avLst/>
          </a:prstGeom>
        </p:spPr>
        <p:txBody>
          <a:bodyPr anchorCtr="0" anchor="t" bIns="91425" lIns="91425" rIns="91425" tIns="91425">
            <a:noAutofit/>
          </a:bodyPr>
          <a:lstStyle/>
          <a:p>
            <a:pPr lvl="0" rtl="0">
              <a:spcBef>
                <a:spcPts val="0"/>
              </a:spcBef>
              <a:buNone/>
            </a:pPr>
            <a:r>
              <a:rPr lang="en"/>
              <a:t>3D Models</a:t>
            </a:r>
          </a:p>
        </p:txBody>
      </p:sp>
      <p:pic>
        <p:nvPicPr>
          <p:cNvPr id="145" name="Shape 145"/>
          <p:cNvPicPr preferRelativeResize="0"/>
          <p:nvPr/>
        </p:nvPicPr>
        <p:blipFill>
          <a:blip r:embed="rId3">
            <a:alphaModFix/>
          </a:blip>
          <a:stretch>
            <a:fillRect/>
          </a:stretch>
        </p:blipFill>
        <p:spPr>
          <a:xfrm>
            <a:off x="721249" y="1537599"/>
            <a:ext cx="1437200" cy="1446249"/>
          </a:xfrm>
          <a:prstGeom prst="rect">
            <a:avLst/>
          </a:prstGeom>
          <a:noFill/>
          <a:ln>
            <a:noFill/>
          </a:ln>
        </p:spPr>
      </p:pic>
      <p:pic>
        <p:nvPicPr>
          <p:cNvPr id="146" name="Shape 146"/>
          <p:cNvPicPr preferRelativeResize="0"/>
          <p:nvPr/>
        </p:nvPicPr>
        <p:blipFill>
          <a:blip r:embed="rId4">
            <a:alphaModFix/>
          </a:blip>
          <a:stretch>
            <a:fillRect/>
          </a:stretch>
        </p:blipFill>
        <p:spPr>
          <a:xfrm>
            <a:off x="2607436" y="1537600"/>
            <a:ext cx="1525589" cy="1446250"/>
          </a:xfrm>
          <a:prstGeom prst="rect">
            <a:avLst/>
          </a:prstGeom>
          <a:noFill/>
          <a:ln>
            <a:noFill/>
          </a:ln>
        </p:spPr>
      </p:pic>
      <p:sp>
        <p:nvSpPr>
          <p:cNvPr id="147" name="Shape 147"/>
          <p:cNvSpPr txBox="1"/>
          <p:nvPr/>
        </p:nvSpPr>
        <p:spPr>
          <a:xfrm>
            <a:off x="766050" y="3316175"/>
            <a:ext cx="1437300" cy="442500"/>
          </a:xfrm>
          <a:prstGeom prst="rect">
            <a:avLst/>
          </a:prstGeom>
          <a:noFill/>
          <a:ln>
            <a:noFill/>
          </a:ln>
        </p:spPr>
        <p:txBody>
          <a:bodyPr anchorCtr="0" anchor="t" bIns="91425" lIns="91425" rIns="91425" tIns="91425">
            <a:noAutofit/>
          </a:bodyPr>
          <a:lstStyle/>
          <a:p>
            <a:pPr lvl="0">
              <a:spcBef>
                <a:spcPts val="0"/>
              </a:spcBef>
              <a:buNone/>
            </a:pPr>
            <a:r>
              <a:rPr lang="en"/>
              <a:t>    Sphere</a:t>
            </a:r>
          </a:p>
        </p:txBody>
      </p:sp>
      <p:sp>
        <p:nvSpPr>
          <p:cNvPr id="148" name="Shape 148"/>
          <p:cNvSpPr txBox="1"/>
          <p:nvPr/>
        </p:nvSpPr>
        <p:spPr>
          <a:xfrm>
            <a:off x="2671050" y="3316175"/>
            <a:ext cx="1437300" cy="442500"/>
          </a:xfrm>
          <a:prstGeom prst="rect">
            <a:avLst/>
          </a:prstGeom>
          <a:noFill/>
          <a:ln>
            <a:noFill/>
          </a:ln>
        </p:spPr>
        <p:txBody>
          <a:bodyPr anchorCtr="0" anchor="t" bIns="91425" lIns="91425" rIns="91425" tIns="91425">
            <a:noAutofit/>
          </a:bodyPr>
          <a:lstStyle/>
          <a:p>
            <a:pPr lvl="0" rtl="0">
              <a:spcBef>
                <a:spcPts val="0"/>
              </a:spcBef>
              <a:buNone/>
            </a:pPr>
            <a:r>
              <a:rPr lang="en"/>
              <a:t>       Box</a:t>
            </a:r>
          </a:p>
        </p:txBody>
      </p:sp>
      <p:pic>
        <p:nvPicPr>
          <p:cNvPr id="149" name="Shape 149"/>
          <p:cNvPicPr preferRelativeResize="0"/>
          <p:nvPr/>
        </p:nvPicPr>
        <p:blipFill>
          <a:blip r:embed="rId5">
            <a:alphaModFix/>
          </a:blip>
          <a:stretch>
            <a:fillRect/>
          </a:stretch>
        </p:blipFill>
        <p:spPr>
          <a:xfrm>
            <a:off x="5371062" y="2085975"/>
            <a:ext cx="1685925" cy="971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3D Models</a:t>
            </a:r>
          </a:p>
        </p:txBody>
      </p:sp>
      <p:sp>
        <p:nvSpPr>
          <p:cNvPr id="155" name="Shape 155"/>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Pyramid</a:t>
            </a:r>
          </a:p>
        </p:txBody>
      </p:sp>
      <p:pic>
        <p:nvPicPr>
          <p:cNvPr id="156" name="Shape 156"/>
          <p:cNvPicPr preferRelativeResize="0"/>
          <p:nvPr/>
        </p:nvPicPr>
        <p:blipFill>
          <a:blip r:embed="rId3">
            <a:alphaModFix/>
          </a:blip>
          <a:stretch>
            <a:fillRect/>
          </a:stretch>
        </p:blipFill>
        <p:spPr>
          <a:xfrm>
            <a:off x="1084846" y="1699063"/>
            <a:ext cx="1639679" cy="1550574"/>
          </a:xfrm>
          <a:prstGeom prst="rect">
            <a:avLst/>
          </a:prstGeom>
          <a:noFill/>
          <a:ln>
            <a:noFill/>
          </a:ln>
        </p:spPr>
      </p:pic>
      <p:pic>
        <p:nvPicPr>
          <p:cNvPr id="157" name="Shape 157"/>
          <p:cNvPicPr preferRelativeResize="0"/>
          <p:nvPr/>
        </p:nvPicPr>
        <p:blipFill>
          <a:blip r:embed="rId4">
            <a:alphaModFix/>
          </a:blip>
          <a:stretch>
            <a:fillRect/>
          </a:stretch>
        </p:blipFill>
        <p:spPr>
          <a:xfrm>
            <a:off x="4486174" y="1306587"/>
            <a:ext cx="1839550" cy="27210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Exercise</a:t>
            </a:r>
          </a:p>
        </p:txBody>
      </p:sp>
      <p:sp>
        <p:nvSpPr>
          <p:cNvPr id="163" name="Shape 163"/>
          <p:cNvSpPr txBox="1"/>
          <p:nvPr>
            <p:ph idx="1" type="body"/>
          </p:nvPr>
        </p:nvSpPr>
        <p:spPr>
          <a:xfrm>
            <a:off x="311700" y="1229875"/>
            <a:ext cx="6601800" cy="1027200"/>
          </a:xfrm>
          <a:prstGeom prst="rect">
            <a:avLst/>
          </a:prstGeom>
        </p:spPr>
        <p:txBody>
          <a:bodyPr anchorCtr="0" anchor="t" bIns="91425" lIns="91425" rIns="91425" tIns="91425">
            <a:noAutofit/>
          </a:bodyPr>
          <a:lstStyle/>
          <a:p>
            <a:pPr lvl="0" rtl="0">
              <a:lnSpc>
                <a:spcPct val="90000"/>
              </a:lnSpc>
              <a:spcBef>
                <a:spcPts val="1000"/>
              </a:spcBef>
              <a:spcAft>
                <a:spcPts val="0"/>
              </a:spcAft>
              <a:buNone/>
            </a:pPr>
            <a:r>
              <a:rPr lang="en">
                <a:solidFill>
                  <a:srgbClr val="000000"/>
                </a:solidFill>
              </a:rPr>
              <a:t>1. Create a Robot which looks like the following, </a:t>
            </a:r>
          </a:p>
          <a:p>
            <a:pPr lvl="0" rtl="0">
              <a:lnSpc>
                <a:spcPct val="90000"/>
              </a:lnSpc>
              <a:spcBef>
                <a:spcPts val="1000"/>
              </a:spcBef>
              <a:spcAft>
                <a:spcPts val="0"/>
              </a:spcAft>
              <a:buNone/>
            </a:pPr>
            <a:r>
              <a:rPr lang="en">
                <a:solidFill>
                  <a:srgbClr val="000000"/>
                </a:solidFill>
              </a:rPr>
              <a:t>you are given the code which builds its face in the file robot.pde </a:t>
            </a:r>
          </a:p>
          <a:p>
            <a:pPr lvl="0" rtl="0">
              <a:lnSpc>
                <a:spcPct val="90000"/>
              </a:lnSpc>
              <a:spcBef>
                <a:spcPts val="1000"/>
              </a:spcBef>
              <a:spcAft>
                <a:spcPts val="0"/>
              </a:spcAft>
              <a:buNone/>
            </a:pPr>
            <a:r>
              <a:t/>
            </a:r>
            <a:endParaRPr>
              <a:solidFill>
                <a:srgbClr val="000000"/>
              </a:solidFill>
            </a:endParaRPr>
          </a:p>
          <a:p>
            <a:pPr lvl="0" rtl="0">
              <a:lnSpc>
                <a:spcPct val="90000"/>
              </a:lnSpc>
              <a:spcBef>
                <a:spcPts val="1000"/>
              </a:spcBef>
              <a:spcAft>
                <a:spcPts val="0"/>
              </a:spcAft>
              <a:buNone/>
            </a:pPr>
            <a:r>
              <a:t/>
            </a:r>
            <a:endParaRPr>
              <a:solidFill>
                <a:srgbClr val="000000"/>
              </a:solidFill>
            </a:endParaRPr>
          </a:p>
          <a:p>
            <a:pPr lvl="0" rtl="0">
              <a:lnSpc>
                <a:spcPct val="90000"/>
              </a:lnSpc>
              <a:spcBef>
                <a:spcPts val="1000"/>
              </a:spcBef>
              <a:spcAft>
                <a:spcPts val="0"/>
              </a:spcAft>
              <a:buNone/>
            </a:pPr>
            <a:r>
              <a:t/>
            </a:r>
            <a:endParaRPr>
              <a:solidFill>
                <a:srgbClr val="000000"/>
              </a:solidFill>
            </a:endParaRPr>
          </a:p>
          <a:p>
            <a:pPr lvl="0" rtl="0">
              <a:lnSpc>
                <a:spcPct val="90000"/>
              </a:lnSpc>
              <a:spcBef>
                <a:spcPts val="1000"/>
              </a:spcBef>
              <a:spcAft>
                <a:spcPts val="0"/>
              </a:spcAft>
              <a:buNone/>
            </a:pPr>
            <a:r>
              <a:t/>
            </a:r>
            <a:endParaRPr>
              <a:solidFill>
                <a:srgbClr val="000000"/>
              </a:solidFill>
            </a:endParaRPr>
          </a:p>
          <a:p>
            <a:pPr lvl="0">
              <a:spcBef>
                <a:spcPts val="0"/>
              </a:spcBef>
              <a:buNone/>
            </a:pPr>
            <a:r>
              <a:t/>
            </a:r>
            <a:endParaRPr/>
          </a:p>
        </p:txBody>
      </p:sp>
      <p:pic>
        <p:nvPicPr>
          <p:cNvPr id="164" name="Shape 164"/>
          <p:cNvPicPr preferRelativeResize="0"/>
          <p:nvPr/>
        </p:nvPicPr>
        <p:blipFill>
          <a:blip r:embed="rId3">
            <a:alphaModFix/>
          </a:blip>
          <a:stretch>
            <a:fillRect/>
          </a:stretch>
        </p:blipFill>
        <p:spPr>
          <a:xfrm>
            <a:off x="6913500" y="1315324"/>
            <a:ext cx="1997800" cy="2340099"/>
          </a:xfrm>
          <a:prstGeom prst="rect">
            <a:avLst/>
          </a:prstGeom>
          <a:noFill/>
          <a:ln>
            <a:noFill/>
          </a:ln>
        </p:spPr>
      </p:pic>
      <p:pic>
        <p:nvPicPr>
          <p:cNvPr id="165" name="Shape 165"/>
          <p:cNvPicPr preferRelativeResize="0"/>
          <p:nvPr/>
        </p:nvPicPr>
        <p:blipFill rotWithShape="1">
          <a:blip r:embed="rId4">
            <a:alphaModFix/>
          </a:blip>
          <a:srcRect b="4731" l="6487" r="4146" t="21679"/>
          <a:stretch/>
        </p:blipFill>
        <p:spPr>
          <a:xfrm>
            <a:off x="653824" y="2257075"/>
            <a:ext cx="4184549" cy="1814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Solution - Robot Model</a:t>
            </a:r>
          </a:p>
        </p:txBody>
      </p:sp>
      <p:pic>
        <p:nvPicPr>
          <p:cNvPr id="171" name="Shape 171"/>
          <p:cNvPicPr preferRelativeResize="0"/>
          <p:nvPr/>
        </p:nvPicPr>
        <p:blipFill rotWithShape="1">
          <a:blip r:embed="rId3">
            <a:alphaModFix/>
          </a:blip>
          <a:srcRect b="4193" l="6446" r="4139" t="20646"/>
          <a:stretch/>
        </p:blipFill>
        <p:spPr>
          <a:xfrm>
            <a:off x="760225" y="1368700"/>
            <a:ext cx="5438125" cy="26414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Homogenous Coordinates</a:t>
            </a:r>
          </a:p>
        </p:txBody>
      </p:sp>
      <p:cxnSp>
        <p:nvCxnSpPr>
          <p:cNvPr id="177" name="Shape 177"/>
          <p:cNvCxnSpPr/>
          <p:nvPr/>
        </p:nvCxnSpPr>
        <p:spPr>
          <a:xfrm>
            <a:off x="899725" y="2542725"/>
            <a:ext cx="2611200" cy="9900"/>
          </a:xfrm>
          <a:prstGeom prst="straightConnector1">
            <a:avLst/>
          </a:prstGeom>
          <a:noFill/>
          <a:ln cap="flat" cmpd="sng" w="9525">
            <a:solidFill>
              <a:schemeClr val="dk2"/>
            </a:solidFill>
            <a:prstDash val="solid"/>
            <a:round/>
            <a:headEnd len="lg" w="lg" type="none"/>
            <a:tailEnd len="lg" w="lg" type="triangle"/>
          </a:ln>
        </p:spPr>
      </p:cxnSp>
      <p:cxnSp>
        <p:nvCxnSpPr>
          <p:cNvPr id="178" name="Shape 178"/>
          <p:cNvCxnSpPr/>
          <p:nvPr/>
        </p:nvCxnSpPr>
        <p:spPr>
          <a:xfrm rot="10800000">
            <a:off x="1906925" y="1251975"/>
            <a:ext cx="9900" cy="1740600"/>
          </a:xfrm>
          <a:prstGeom prst="straightConnector1">
            <a:avLst/>
          </a:prstGeom>
          <a:noFill/>
          <a:ln cap="flat" cmpd="sng" w="9525">
            <a:solidFill>
              <a:schemeClr val="dk2"/>
            </a:solidFill>
            <a:prstDash val="solid"/>
            <a:round/>
            <a:headEnd len="lg" w="lg" type="none"/>
            <a:tailEnd len="lg" w="lg" type="triangle"/>
          </a:ln>
        </p:spPr>
      </p:cxnSp>
      <p:sp>
        <p:nvSpPr>
          <p:cNvPr id="179" name="Shape 179"/>
          <p:cNvSpPr/>
          <p:nvPr/>
        </p:nvSpPr>
        <p:spPr>
          <a:xfrm>
            <a:off x="1369150" y="2200425"/>
            <a:ext cx="58800" cy="783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0" name="Shape 180"/>
          <p:cNvSpPr/>
          <p:nvPr/>
        </p:nvSpPr>
        <p:spPr>
          <a:xfrm>
            <a:off x="2740750" y="1590825"/>
            <a:ext cx="58800" cy="783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1" name="Shape 181"/>
          <p:cNvSpPr txBox="1"/>
          <p:nvPr/>
        </p:nvSpPr>
        <p:spPr>
          <a:xfrm>
            <a:off x="1140150" y="1795800"/>
            <a:ext cx="850800" cy="254400"/>
          </a:xfrm>
          <a:prstGeom prst="rect">
            <a:avLst/>
          </a:prstGeom>
          <a:noFill/>
          <a:ln>
            <a:noFill/>
          </a:ln>
        </p:spPr>
        <p:txBody>
          <a:bodyPr anchorCtr="0" anchor="t" bIns="91425" lIns="91425" rIns="91425" tIns="91425">
            <a:noAutofit/>
          </a:bodyPr>
          <a:lstStyle/>
          <a:p>
            <a:pPr lvl="0">
              <a:spcBef>
                <a:spcPts val="0"/>
              </a:spcBef>
              <a:buNone/>
            </a:pPr>
            <a:r>
              <a:rPr lang="en" sz="1200"/>
              <a:t>(x, y)</a:t>
            </a:r>
          </a:p>
        </p:txBody>
      </p:sp>
      <p:sp>
        <p:nvSpPr>
          <p:cNvPr id="182" name="Shape 182"/>
          <p:cNvSpPr txBox="1"/>
          <p:nvPr/>
        </p:nvSpPr>
        <p:spPr>
          <a:xfrm>
            <a:off x="2660125" y="1251850"/>
            <a:ext cx="850800" cy="339000"/>
          </a:xfrm>
          <a:prstGeom prst="rect">
            <a:avLst/>
          </a:prstGeom>
          <a:noFill/>
          <a:ln>
            <a:noFill/>
          </a:ln>
        </p:spPr>
        <p:txBody>
          <a:bodyPr anchorCtr="0" anchor="t" bIns="91425" lIns="91425" rIns="91425" tIns="91425">
            <a:noAutofit/>
          </a:bodyPr>
          <a:lstStyle/>
          <a:p>
            <a:pPr lvl="0" rtl="0">
              <a:spcBef>
                <a:spcPts val="0"/>
              </a:spcBef>
              <a:buNone/>
            </a:pPr>
            <a:r>
              <a:rPr lang="en" sz="1200"/>
              <a:t>(x</a:t>
            </a:r>
            <a:r>
              <a:rPr baseline="30000" lang="en" sz="1200"/>
              <a:t>’</a:t>
            </a:r>
            <a:r>
              <a:rPr lang="en" sz="1200"/>
              <a:t>, y</a:t>
            </a:r>
            <a:r>
              <a:rPr baseline="30000" lang="en" sz="1200"/>
              <a:t>’</a:t>
            </a:r>
            <a:r>
              <a:rPr lang="en" sz="1200"/>
              <a:t>)</a:t>
            </a:r>
          </a:p>
        </p:txBody>
      </p:sp>
      <p:cxnSp>
        <p:nvCxnSpPr>
          <p:cNvPr id="183" name="Shape 183"/>
          <p:cNvCxnSpPr/>
          <p:nvPr/>
        </p:nvCxnSpPr>
        <p:spPr>
          <a:xfrm flipH="1" rot="10800000">
            <a:off x="1567150" y="1654050"/>
            <a:ext cx="1173600" cy="537900"/>
          </a:xfrm>
          <a:prstGeom prst="straightConnector1">
            <a:avLst/>
          </a:prstGeom>
          <a:noFill/>
          <a:ln cap="flat" cmpd="sng" w="9525">
            <a:solidFill>
              <a:schemeClr val="dk2"/>
            </a:solidFill>
            <a:prstDash val="solid"/>
            <a:round/>
            <a:headEnd len="lg" w="lg" type="none"/>
            <a:tailEnd len="lg" w="lg" type="triangle"/>
          </a:ln>
        </p:spPr>
      </p:cxnSp>
      <p:cxnSp>
        <p:nvCxnSpPr>
          <p:cNvPr id="184" name="Shape 184"/>
          <p:cNvCxnSpPr/>
          <p:nvPr/>
        </p:nvCxnSpPr>
        <p:spPr>
          <a:xfrm>
            <a:off x="1567150" y="2191950"/>
            <a:ext cx="1171200" cy="8400"/>
          </a:xfrm>
          <a:prstGeom prst="straightConnector1">
            <a:avLst/>
          </a:prstGeom>
          <a:noFill/>
          <a:ln cap="flat" cmpd="sng" w="9525">
            <a:solidFill>
              <a:schemeClr val="dk2"/>
            </a:solidFill>
            <a:prstDash val="dot"/>
            <a:round/>
            <a:headEnd len="lg" w="lg" type="none"/>
            <a:tailEnd len="lg" w="lg" type="none"/>
          </a:ln>
        </p:spPr>
      </p:cxnSp>
      <p:cxnSp>
        <p:nvCxnSpPr>
          <p:cNvPr id="185" name="Shape 185"/>
          <p:cNvCxnSpPr/>
          <p:nvPr/>
        </p:nvCxnSpPr>
        <p:spPr>
          <a:xfrm rot="10800000">
            <a:off x="2767825" y="1691625"/>
            <a:ext cx="9600" cy="508800"/>
          </a:xfrm>
          <a:prstGeom prst="straightConnector1">
            <a:avLst/>
          </a:prstGeom>
          <a:noFill/>
          <a:ln cap="flat" cmpd="sng" w="9525">
            <a:solidFill>
              <a:schemeClr val="dk2"/>
            </a:solidFill>
            <a:prstDash val="dot"/>
            <a:round/>
            <a:headEnd len="lg" w="lg" type="none"/>
            <a:tailEnd len="lg" w="lg" type="none"/>
          </a:ln>
        </p:spPr>
      </p:cxnSp>
      <p:sp>
        <p:nvSpPr>
          <p:cNvPr id="186" name="Shape 186"/>
          <p:cNvSpPr/>
          <p:nvPr/>
        </p:nvSpPr>
        <p:spPr>
          <a:xfrm rot="-5400000">
            <a:off x="2136925" y="1758562"/>
            <a:ext cx="136800" cy="1075800"/>
          </a:xfrm>
          <a:prstGeom prst="lef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rot="10800000">
            <a:off x="2784775" y="1695673"/>
            <a:ext cx="58800" cy="537900"/>
          </a:xfrm>
          <a:prstGeom prst="leftBrace">
            <a:avLst>
              <a:gd fmla="val 336224"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txBox="1"/>
          <p:nvPr/>
        </p:nvSpPr>
        <p:spPr>
          <a:xfrm>
            <a:off x="2067150" y="2266000"/>
            <a:ext cx="576900" cy="254400"/>
          </a:xfrm>
          <a:prstGeom prst="rect">
            <a:avLst/>
          </a:prstGeom>
          <a:noFill/>
          <a:ln>
            <a:noFill/>
          </a:ln>
        </p:spPr>
        <p:txBody>
          <a:bodyPr anchorCtr="0" anchor="t" bIns="91425" lIns="91425" rIns="91425" tIns="91425">
            <a:noAutofit/>
          </a:bodyPr>
          <a:lstStyle/>
          <a:p>
            <a:pPr lvl="0">
              <a:spcBef>
                <a:spcPts val="0"/>
              </a:spcBef>
              <a:buNone/>
            </a:pPr>
            <a:r>
              <a:rPr lang="en" sz="1200"/>
              <a:t>dx</a:t>
            </a:r>
          </a:p>
        </p:txBody>
      </p:sp>
      <p:sp>
        <p:nvSpPr>
          <p:cNvPr id="189" name="Shape 189"/>
          <p:cNvSpPr txBox="1"/>
          <p:nvPr/>
        </p:nvSpPr>
        <p:spPr>
          <a:xfrm>
            <a:off x="2887600" y="1753500"/>
            <a:ext cx="576900" cy="339000"/>
          </a:xfrm>
          <a:prstGeom prst="rect">
            <a:avLst/>
          </a:prstGeom>
          <a:noFill/>
          <a:ln>
            <a:noFill/>
          </a:ln>
        </p:spPr>
        <p:txBody>
          <a:bodyPr anchorCtr="0" anchor="t" bIns="91425" lIns="91425" rIns="91425" tIns="91425">
            <a:noAutofit/>
          </a:bodyPr>
          <a:lstStyle/>
          <a:p>
            <a:pPr lvl="0">
              <a:spcBef>
                <a:spcPts val="0"/>
              </a:spcBef>
              <a:buNone/>
            </a:pPr>
            <a:r>
              <a:rPr lang="en" sz="1200"/>
              <a:t>dy</a:t>
            </a:r>
          </a:p>
        </p:txBody>
      </p:sp>
      <p:sp>
        <p:nvSpPr>
          <p:cNvPr id="190" name="Shape 190"/>
          <p:cNvSpPr txBox="1"/>
          <p:nvPr/>
        </p:nvSpPr>
        <p:spPr>
          <a:xfrm>
            <a:off x="1007300" y="3325100"/>
            <a:ext cx="1995000" cy="1359300"/>
          </a:xfrm>
          <a:prstGeom prst="rect">
            <a:avLst/>
          </a:prstGeom>
          <a:noFill/>
          <a:ln>
            <a:noFill/>
          </a:ln>
        </p:spPr>
        <p:txBody>
          <a:bodyPr anchorCtr="0" anchor="t" bIns="91425" lIns="91425" rIns="91425" tIns="91425">
            <a:noAutofit/>
          </a:bodyPr>
          <a:lstStyle/>
          <a:p>
            <a:pPr lvl="0">
              <a:spcBef>
                <a:spcPts val="0"/>
              </a:spcBef>
              <a:buNone/>
            </a:pPr>
            <a:r>
              <a:rPr lang="en"/>
              <a:t>x</a:t>
            </a:r>
            <a:r>
              <a:rPr baseline="30000" lang="en"/>
              <a:t>’ </a:t>
            </a:r>
            <a:r>
              <a:rPr lang="en"/>
              <a:t>= x + dx</a:t>
            </a:r>
          </a:p>
          <a:p>
            <a:pPr lvl="0">
              <a:spcBef>
                <a:spcPts val="0"/>
              </a:spcBef>
              <a:buNone/>
            </a:pPr>
            <a:r>
              <a:rPr lang="en"/>
              <a:t>y</a:t>
            </a:r>
            <a:r>
              <a:rPr baseline="30000" lang="en"/>
              <a:t>’ </a:t>
            </a:r>
            <a:r>
              <a:rPr lang="en"/>
              <a:t>= y + dy</a:t>
            </a:r>
          </a:p>
          <a:p>
            <a:pPr lvl="0">
              <a:spcBef>
                <a:spcPts val="0"/>
              </a:spcBef>
              <a:buNone/>
            </a:pPr>
            <a:r>
              <a:t/>
            </a:r>
            <a:endParaRPr/>
          </a:p>
          <a:p>
            <a:pPr lvl="0">
              <a:spcBef>
                <a:spcPts val="0"/>
              </a:spcBef>
              <a:buNone/>
            </a:pPr>
            <a:r>
              <a:t/>
            </a:r>
            <a:endParaRPr/>
          </a:p>
        </p:txBody>
      </p:sp>
      <p:pic>
        <p:nvPicPr>
          <p:cNvPr id="191" name="Shape 191"/>
          <p:cNvPicPr preferRelativeResize="0"/>
          <p:nvPr/>
        </p:nvPicPr>
        <p:blipFill>
          <a:blip r:embed="rId3">
            <a:alphaModFix/>
          </a:blip>
          <a:stretch>
            <a:fillRect/>
          </a:stretch>
        </p:blipFill>
        <p:spPr>
          <a:xfrm>
            <a:off x="5783450" y="1366825"/>
            <a:ext cx="1432425" cy="1158400"/>
          </a:xfrm>
          <a:prstGeom prst="rect">
            <a:avLst/>
          </a:prstGeom>
          <a:noFill/>
          <a:ln>
            <a:noFill/>
          </a:ln>
        </p:spPr>
      </p:pic>
      <p:pic>
        <p:nvPicPr>
          <p:cNvPr id="192" name="Shape 192"/>
          <p:cNvPicPr preferRelativeResize="0"/>
          <p:nvPr/>
        </p:nvPicPr>
        <p:blipFill>
          <a:blip r:embed="rId4">
            <a:alphaModFix/>
          </a:blip>
          <a:stretch>
            <a:fillRect/>
          </a:stretch>
        </p:blipFill>
        <p:spPr>
          <a:xfrm>
            <a:off x="7312100" y="1412548"/>
            <a:ext cx="516825" cy="1104149"/>
          </a:xfrm>
          <a:prstGeom prst="rect">
            <a:avLst/>
          </a:prstGeom>
          <a:noFill/>
          <a:ln>
            <a:noFill/>
          </a:ln>
        </p:spPr>
      </p:pic>
      <p:sp>
        <p:nvSpPr>
          <p:cNvPr id="193" name="Shape 193"/>
          <p:cNvSpPr/>
          <p:nvPr/>
        </p:nvSpPr>
        <p:spPr>
          <a:xfrm>
            <a:off x="5750050" y="1281150"/>
            <a:ext cx="166200" cy="1271400"/>
          </a:xfrm>
          <a:prstGeom prst="leftBracket">
            <a:avLst>
              <a:gd fmla="val 8333" name="adj"/>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7377550" y="1281150"/>
            <a:ext cx="58800" cy="1271400"/>
          </a:xfrm>
          <a:prstGeom prst="leftBracket">
            <a:avLst>
              <a:gd fmla="val 8333" name="adj"/>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5" name="Shape 195"/>
          <p:cNvSpPr/>
          <p:nvPr/>
        </p:nvSpPr>
        <p:spPr>
          <a:xfrm>
            <a:off x="7240475" y="1261575"/>
            <a:ext cx="58800" cy="1283100"/>
          </a:xfrm>
          <a:prstGeom prst="rightBracket">
            <a:avLst>
              <a:gd fmla="val 8333" name="adj"/>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7621450" y="1261575"/>
            <a:ext cx="58800" cy="1283100"/>
          </a:xfrm>
          <a:prstGeom prst="rightBracket">
            <a:avLst>
              <a:gd fmla="val 8333" name="adj"/>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p:nvPr/>
        </p:nvSpPr>
        <p:spPr>
          <a:xfrm>
            <a:off x="4634350" y="1281150"/>
            <a:ext cx="58800" cy="1271400"/>
          </a:xfrm>
          <a:prstGeom prst="leftBracket">
            <a:avLst>
              <a:gd fmla="val 8333" name="adj"/>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8" name="Shape 198"/>
          <p:cNvSpPr/>
          <p:nvPr/>
        </p:nvSpPr>
        <p:spPr>
          <a:xfrm>
            <a:off x="5030650" y="1261575"/>
            <a:ext cx="58800" cy="1283100"/>
          </a:xfrm>
          <a:prstGeom prst="rightBracket">
            <a:avLst>
              <a:gd fmla="val 8333" name="adj"/>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9" name="Shape 199"/>
          <p:cNvSpPr/>
          <p:nvPr/>
        </p:nvSpPr>
        <p:spPr>
          <a:xfrm>
            <a:off x="5193000" y="1770125"/>
            <a:ext cx="461100" cy="254400"/>
          </a:xfrm>
          <a:prstGeom prst="mathEqual">
            <a:avLst>
              <a:gd fmla="val 23520" name="adj1"/>
              <a:gd fmla="val 1176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0" name="Shape 200"/>
          <p:cNvSpPr txBox="1"/>
          <p:nvPr/>
        </p:nvSpPr>
        <p:spPr>
          <a:xfrm>
            <a:off x="5799350" y="2746050"/>
            <a:ext cx="1432500" cy="821400"/>
          </a:xfrm>
          <a:prstGeom prst="rect">
            <a:avLst/>
          </a:prstGeom>
          <a:noFill/>
          <a:ln>
            <a:noFill/>
          </a:ln>
        </p:spPr>
        <p:txBody>
          <a:bodyPr anchorCtr="0" anchor="t" bIns="91425" lIns="91425" rIns="91425" tIns="91425">
            <a:noAutofit/>
          </a:bodyPr>
          <a:lstStyle/>
          <a:p>
            <a:pPr lvl="0">
              <a:spcBef>
                <a:spcPts val="0"/>
              </a:spcBef>
              <a:buNone/>
            </a:pPr>
            <a:r>
              <a:rPr lang="en"/>
              <a:t>Transformation Matrix</a:t>
            </a:r>
          </a:p>
        </p:txBody>
      </p:sp>
      <p:sp>
        <p:nvSpPr>
          <p:cNvPr id="201" name="Shape 201"/>
          <p:cNvSpPr txBox="1"/>
          <p:nvPr/>
        </p:nvSpPr>
        <p:spPr>
          <a:xfrm>
            <a:off x="7203950" y="2779475"/>
            <a:ext cx="1711500" cy="821400"/>
          </a:xfrm>
          <a:prstGeom prst="rect">
            <a:avLst/>
          </a:prstGeom>
          <a:noFill/>
          <a:ln>
            <a:noFill/>
          </a:ln>
        </p:spPr>
        <p:txBody>
          <a:bodyPr anchorCtr="0" anchor="t" bIns="91425" lIns="91425" rIns="91425" tIns="91425">
            <a:noAutofit/>
          </a:bodyPr>
          <a:lstStyle/>
          <a:p>
            <a:pPr lvl="0">
              <a:spcBef>
                <a:spcPts val="0"/>
              </a:spcBef>
              <a:buNone/>
            </a:pPr>
            <a:r>
              <a:rPr lang="en"/>
              <a:t>Homogenous coordinates</a:t>
            </a:r>
          </a:p>
        </p:txBody>
      </p:sp>
      <p:pic>
        <p:nvPicPr>
          <p:cNvPr id="202" name="Shape 202"/>
          <p:cNvPicPr preferRelativeResize="0"/>
          <p:nvPr/>
        </p:nvPicPr>
        <p:blipFill>
          <a:blip r:embed="rId5">
            <a:alphaModFix/>
          </a:blip>
          <a:stretch>
            <a:fillRect/>
          </a:stretch>
        </p:blipFill>
        <p:spPr>
          <a:xfrm>
            <a:off x="4693150" y="1345250"/>
            <a:ext cx="370500" cy="1104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Exercise</a:t>
            </a:r>
          </a:p>
        </p:txBody>
      </p:sp>
      <p:sp>
        <p:nvSpPr>
          <p:cNvPr id="208" name="Shape 208"/>
          <p:cNvSpPr txBox="1"/>
          <p:nvPr>
            <p:ph idx="1" type="body"/>
          </p:nvPr>
        </p:nvSpPr>
        <p:spPr>
          <a:xfrm>
            <a:off x="311700" y="1229875"/>
            <a:ext cx="8520600" cy="3239400"/>
          </a:xfrm>
          <a:prstGeom prst="rect">
            <a:avLst/>
          </a:prstGeom>
        </p:spPr>
        <p:txBody>
          <a:bodyPr anchorCtr="0" anchor="t" bIns="91425" lIns="91425" rIns="91425" tIns="91425">
            <a:noAutofit/>
          </a:bodyPr>
          <a:lstStyle/>
          <a:p>
            <a:pPr lvl="0">
              <a:spcBef>
                <a:spcPts val="0"/>
              </a:spcBef>
              <a:buNone/>
            </a:pPr>
            <a:r>
              <a:rPr lang="en" sz="2400"/>
              <a:t>How to represent a point at infinity in homogenous coordinate?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Answer </a:t>
            </a:r>
          </a:p>
          <a:p>
            <a:pPr lvl="0">
              <a:spcBef>
                <a:spcPts val="0"/>
              </a:spcBef>
              <a:buNone/>
            </a:pPr>
            <a:r>
              <a:t/>
            </a:r>
            <a:endParaRPr/>
          </a:p>
        </p:txBody>
      </p:sp>
      <p:sp>
        <p:nvSpPr>
          <p:cNvPr id="214" name="Shape 214"/>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nSpc>
                <a:spcPct val="160000"/>
              </a:lnSpc>
              <a:spcBef>
                <a:spcPts val="300"/>
              </a:spcBef>
              <a:spcAft>
                <a:spcPts val="100"/>
              </a:spcAft>
              <a:buNone/>
            </a:pPr>
            <a:r>
              <a:t/>
            </a:r>
            <a:endParaRPr sz="1050">
              <a:solidFill>
                <a:srgbClr val="252525"/>
              </a:solidFill>
              <a:highlight>
                <a:srgbClr val="FFFFFF"/>
              </a:highlight>
              <a:latin typeface="Arial"/>
              <a:ea typeface="Arial"/>
              <a:cs typeface="Arial"/>
              <a:sym typeface="Arial"/>
            </a:endParaRPr>
          </a:p>
          <a:p>
            <a:pPr lvl="0" rtl="0">
              <a:lnSpc>
                <a:spcPct val="160000"/>
              </a:lnSpc>
              <a:spcBef>
                <a:spcPts val="300"/>
              </a:spcBef>
              <a:spcAft>
                <a:spcPts val="100"/>
              </a:spcAft>
              <a:buNone/>
            </a:pPr>
            <a:r>
              <a:t/>
            </a:r>
            <a:endParaRPr sz="1050">
              <a:solidFill>
                <a:srgbClr val="252525"/>
              </a:solidFill>
              <a:highlight>
                <a:srgbClr val="FFFFFF"/>
              </a:highlight>
              <a:latin typeface="Arial"/>
              <a:ea typeface="Arial"/>
              <a:cs typeface="Arial"/>
              <a:sym typeface="Arial"/>
            </a:endParaRPr>
          </a:p>
          <a:p>
            <a:pPr lvl="0" rtl="0">
              <a:lnSpc>
                <a:spcPct val="160000"/>
              </a:lnSpc>
              <a:spcBef>
                <a:spcPts val="300"/>
              </a:spcBef>
              <a:spcAft>
                <a:spcPts val="100"/>
              </a:spcAft>
              <a:buNone/>
            </a:pPr>
            <a:r>
              <a:t/>
            </a:r>
            <a:endParaRPr sz="1050">
              <a:solidFill>
                <a:srgbClr val="252525"/>
              </a:solidFill>
              <a:highlight>
                <a:srgbClr val="FFFFFF"/>
              </a:highlight>
              <a:latin typeface="Arial"/>
              <a:ea typeface="Arial"/>
              <a:cs typeface="Arial"/>
              <a:sym typeface="Arial"/>
            </a:endParaRPr>
          </a:p>
          <a:p>
            <a:pPr lvl="0" rtl="0">
              <a:lnSpc>
                <a:spcPct val="100000"/>
              </a:lnSpc>
              <a:spcBef>
                <a:spcPts val="0"/>
              </a:spcBef>
              <a:spcAft>
                <a:spcPts val="0"/>
              </a:spcAft>
              <a:buNone/>
            </a:pPr>
            <a:r>
              <a:t/>
            </a:r>
            <a:endParaRPr sz="2400">
              <a:solidFill>
                <a:schemeClr val="dk1"/>
              </a:solidFill>
            </a:endParaRPr>
          </a:p>
          <a:p>
            <a:pPr lvl="0" rtl="0">
              <a:lnSpc>
                <a:spcPct val="100000"/>
              </a:lnSpc>
              <a:spcBef>
                <a:spcPts val="0"/>
              </a:spcBef>
              <a:spcAft>
                <a:spcPts val="0"/>
              </a:spcAft>
              <a:buNone/>
            </a:pPr>
            <a:r>
              <a:rPr lang="en" sz="2400">
                <a:solidFill>
                  <a:schemeClr val="dk1"/>
                </a:solidFill>
              </a:rPr>
              <a:t>Explain</a:t>
            </a:r>
            <a:r>
              <a:rPr lang="en" sz="3000">
                <a:solidFill>
                  <a:schemeClr val="dk1"/>
                </a:solidFill>
              </a:rPr>
              <a:t> </a:t>
            </a:r>
          </a:p>
          <a:p>
            <a:pPr lvl="0" rtl="0">
              <a:lnSpc>
                <a:spcPct val="160000"/>
              </a:lnSpc>
              <a:spcBef>
                <a:spcPts val="300"/>
              </a:spcBef>
              <a:spcAft>
                <a:spcPts val="100"/>
              </a:spcAft>
              <a:buNone/>
            </a:pPr>
            <a:r>
              <a:t/>
            </a:r>
            <a:endParaRPr sz="1050">
              <a:solidFill>
                <a:srgbClr val="252525"/>
              </a:solidFill>
              <a:highlight>
                <a:srgbClr val="FFFFFF"/>
              </a:highlight>
              <a:latin typeface="Arial"/>
              <a:ea typeface="Arial"/>
              <a:cs typeface="Arial"/>
              <a:sym typeface="Arial"/>
            </a:endParaRPr>
          </a:p>
          <a:p>
            <a:pPr lvl="0" rtl="0">
              <a:lnSpc>
                <a:spcPct val="160000"/>
              </a:lnSpc>
              <a:spcBef>
                <a:spcPts val="300"/>
              </a:spcBef>
              <a:spcAft>
                <a:spcPts val="100"/>
              </a:spcAft>
              <a:buNone/>
            </a:pPr>
            <a:r>
              <a:t/>
            </a:r>
            <a:endParaRPr sz="1050">
              <a:solidFill>
                <a:srgbClr val="252525"/>
              </a:solidFill>
              <a:highlight>
                <a:srgbClr val="FFFFFF"/>
              </a:highlight>
              <a:latin typeface="Arial"/>
              <a:ea typeface="Arial"/>
              <a:cs typeface="Arial"/>
              <a:sym typeface="Arial"/>
            </a:endParaRPr>
          </a:p>
          <a:p>
            <a:pPr lvl="0" rtl="0">
              <a:lnSpc>
                <a:spcPct val="160000"/>
              </a:lnSpc>
              <a:spcBef>
                <a:spcPts val="300"/>
              </a:spcBef>
              <a:spcAft>
                <a:spcPts val="100"/>
              </a:spcAft>
              <a:buNone/>
            </a:pPr>
            <a:r>
              <a:t/>
            </a:r>
            <a:endParaRPr sz="1050">
              <a:solidFill>
                <a:srgbClr val="252525"/>
              </a:solidFill>
              <a:highlight>
                <a:srgbClr val="FFFFFF"/>
              </a:highlight>
              <a:latin typeface="Arial"/>
              <a:ea typeface="Arial"/>
              <a:cs typeface="Arial"/>
              <a:sym typeface="Arial"/>
            </a:endParaRPr>
          </a:p>
          <a:p>
            <a:pPr lvl="0" rtl="0">
              <a:lnSpc>
                <a:spcPct val="160000"/>
              </a:lnSpc>
              <a:spcBef>
                <a:spcPts val="300"/>
              </a:spcBef>
              <a:spcAft>
                <a:spcPts val="100"/>
              </a:spcAft>
              <a:buNone/>
            </a:pPr>
            <a:r>
              <a:t/>
            </a:r>
            <a:endParaRPr sz="1050">
              <a:solidFill>
                <a:srgbClr val="252525"/>
              </a:solidFill>
              <a:highlight>
                <a:srgbClr val="FFFFFF"/>
              </a:highlight>
              <a:latin typeface="Arial"/>
              <a:ea typeface="Arial"/>
              <a:cs typeface="Arial"/>
              <a:sym typeface="Arial"/>
            </a:endParaRPr>
          </a:p>
          <a:p>
            <a:pPr indent="-295275" lvl="0" marL="685800" rtl="0">
              <a:lnSpc>
                <a:spcPct val="160000"/>
              </a:lnSpc>
              <a:spcBef>
                <a:spcPts val="300"/>
              </a:spcBef>
              <a:spcAft>
                <a:spcPts val="100"/>
              </a:spcAft>
              <a:buClr>
                <a:srgbClr val="252525"/>
              </a:buClr>
              <a:buSzPct val="95454"/>
              <a:buFont typeface="Arial"/>
            </a:pPr>
            <a:r>
              <a:t/>
            </a:r>
            <a:endParaRPr sz="1050">
              <a:solidFill>
                <a:srgbClr val="252525"/>
              </a:solidFill>
              <a:highlight>
                <a:srgbClr val="FFFFFF"/>
              </a:highlight>
              <a:latin typeface="Arial"/>
              <a:ea typeface="Arial"/>
              <a:cs typeface="Arial"/>
              <a:sym typeface="Arial"/>
            </a:endParaRPr>
          </a:p>
          <a:p>
            <a:pPr lvl="0" rtl="0">
              <a:spcBef>
                <a:spcPts val="0"/>
              </a:spcBef>
              <a:buNone/>
            </a:pPr>
            <a:r>
              <a:t/>
            </a:r>
            <a:endParaRPr/>
          </a:p>
        </p:txBody>
      </p:sp>
      <p:pic>
        <p:nvPicPr>
          <p:cNvPr id="215" name="Shape 215"/>
          <p:cNvPicPr preferRelativeResize="0"/>
          <p:nvPr/>
        </p:nvPicPr>
        <p:blipFill>
          <a:blip r:embed="rId3">
            <a:alphaModFix/>
          </a:blip>
          <a:stretch>
            <a:fillRect/>
          </a:stretch>
        </p:blipFill>
        <p:spPr>
          <a:xfrm>
            <a:off x="582994" y="3318100"/>
            <a:ext cx="1628455" cy="1132375"/>
          </a:xfrm>
          <a:prstGeom prst="rect">
            <a:avLst/>
          </a:prstGeom>
          <a:noFill/>
          <a:ln>
            <a:noFill/>
          </a:ln>
        </p:spPr>
      </p:pic>
      <p:pic>
        <p:nvPicPr>
          <p:cNvPr id="216" name="Shape 216"/>
          <p:cNvPicPr preferRelativeResize="0"/>
          <p:nvPr/>
        </p:nvPicPr>
        <p:blipFill>
          <a:blip r:embed="rId4">
            <a:alphaModFix/>
          </a:blip>
          <a:stretch>
            <a:fillRect/>
          </a:stretch>
        </p:blipFill>
        <p:spPr>
          <a:xfrm>
            <a:off x="1372750" y="1229869"/>
            <a:ext cx="425874" cy="1019875"/>
          </a:xfrm>
          <a:prstGeom prst="rect">
            <a:avLst/>
          </a:prstGeom>
          <a:noFill/>
          <a:ln>
            <a:noFill/>
          </a:ln>
        </p:spPr>
      </p:pic>
      <p:sp>
        <p:nvSpPr>
          <p:cNvPr id="217" name="Shape 217"/>
          <p:cNvSpPr txBox="1"/>
          <p:nvPr/>
        </p:nvSpPr>
        <p:spPr>
          <a:xfrm>
            <a:off x="2268900" y="3318100"/>
            <a:ext cx="3706500" cy="1868100"/>
          </a:xfrm>
          <a:prstGeom prst="rect">
            <a:avLst/>
          </a:prstGeom>
          <a:noFill/>
          <a:ln>
            <a:noFill/>
          </a:ln>
        </p:spPr>
        <p:txBody>
          <a:bodyPr anchorCtr="0" anchor="t" bIns="91425" lIns="91425" rIns="91425" tIns="91425">
            <a:noAutofit/>
          </a:bodyPr>
          <a:lstStyle/>
          <a:p>
            <a:pPr indent="-295275" lvl="0" marL="685800" rtl="0">
              <a:lnSpc>
                <a:spcPct val="160000"/>
              </a:lnSpc>
              <a:spcBef>
                <a:spcPts val="300"/>
              </a:spcBef>
              <a:spcAft>
                <a:spcPts val="100"/>
              </a:spcAft>
              <a:buClr>
                <a:srgbClr val="252525"/>
              </a:buClr>
              <a:buSzPct val="95454"/>
            </a:pPr>
            <a:r>
              <a:rPr lang="en" sz="1050">
                <a:solidFill>
                  <a:srgbClr val="252525"/>
                </a:solidFill>
                <a:highlight>
                  <a:srgbClr val="FFFFFF"/>
                </a:highlight>
              </a:rPr>
              <a:t>When </a:t>
            </a:r>
            <a:r>
              <a:rPr i="1" lang="en" sz="1050">
                <a:solidFill>
                  <a:srgbClr val="252525"/>
                </a:solidFill>
                <a:highlight>
                  <a:srgbClr val="FFFFFF"/>
                </a:highlight>
              </a:rPr>
              <a:t>W</a:t>
            </a:r>
            <a:r>
              <a:rPr lang="en" sz="1050">
                <a:solidFill>
                  <a:srgbClr val="252525"/>
                </a:solidFill>
                <a:highlight>
                  <a:srgbClr val="FFFFFF"/>
                </a:highlight>
              </a:rPr>
              <a:t> is not 0 the point represented is the point (</a:t>
            </a:r>
            <a:r>
              <a:rPr i="1" lang="en" sz="1050">
                <a:solidFill>
                  <a:srgbClr val="252525"/>
                </a:solidFill>
                <a:highlight>
                  <a:srgbClr val="FFFFFF"/>
                </a:highlight>
              </a:rPr>
              <a:t>X/W</a:t>
            </a:r>
            <a:r>
              <a:rPr lang="en" sz="1050">
                <a:solidFill>
                  <a:srgbClr val="252525"/>
                </a:solidFill>
                <a:highlight>
                  <a:srgbClr val="FFFFFF"/>
                </a:highlight>
              </a:rPr>
              <a:t>, </a:t>
            </a:r>
            <a:r>
              <a:rPr i="1" lang="en" sz="1050">
                <a:solidFill>
                  <a:srgbClr val="252525"/>
                </a:solidFill>
                <a:highlight>
                  <a:srgbClr val="FFFFFF"/>
                </a:highlight>
              </a:rPr>
              <a:t>Y/W</a:t>
            </a:r>
            <a:r>
              <a:rPr lang="en" sz="1050">
                <a:solidFill>
                  <a:srgbClr val="252525"/>
                </a:solidFill>
                <a:highlight>
                  <a:srgbClr val="FFFFFF"/>
                </a:highlight>
              </a:rPr>
              <a:t>) in the Euclidean plane.</a:t>
            </a:r>
          </a:p>
          <a:p>
            <a:pPr indent="-295275" lvl="0" marL="685800" rtl="0">
              <a:lnSpc>
                <a:spcPct val="160000"/>
              </a:lnSpc>
              <a:spcBef>
                <a:spcPts val="300"/>
              </a:spcBef>
              <a:spcAft>
                <a:spcPts val="100"/>
              </a:spcAft>
              <a:buClr>
                <a:srgbClr val="252525"/>
              </a:buClr>
              <a:buSzPct val="95454"/>
            </a:pPr>
            <a:r>
              <a:rPr lang="en" sz="1050">
                <a:solidFill>
                  <a:srgbClr val="252525"/>
                </a:solidFill>
                <a:highlight>
                  <a:srgbClr val="FFFFFF"/>
                </a:highlight>
              </a:rPr>
              <a:t>When </a:t>
            </a:r>
            <a:r>
              <a:rPr i="1" lang="en" sz="1050">
                <a:solidFill>
                  <a:srgbClr val="252525"/>
                </a:solidFill>
                <a:highlight>
                  <a:srgbClr val="FFFFFF"/>
                </a:highlight>
              </a:rPr>
              <a:t>W </a:t>
            </a:r>
            <a:r>
              <a:rPr lang="en" sz="1050">
                <a:solidFill>
                  <a:srgbClr val="252525"/>
                </a:solidFill>
                <a:highlight>
                  <a:srgbClr val="FFFFFF"/>
                </a:highlight>
              </a:rPr>
              <a:t>is 0 the point represented is a point at infinity.</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Transformations</a:t>
            </a:r>
          </a:p>
        </p:txBody>
      </p:sp>
      <p:sp>
        <p:nvSpPr>
          <p:cNvPr id="223" name="Shape 223"/>
          <p:cNvSpPr txBox="1"/>
          <p:nvPr>
            <p:ph idx="1" type="body"/>
          </p:nvPr>
        </p:nvSpPr>
        <p:spPr>
          <a:xfrm>
            <a:off x="272725" y="1210400"/>
            <a:ext cx="8520600" cy="3339000"/>
          </a:xfrm>
          <a:prstGeom prst="rect">
            <a:avLst/>
          </a:prstGeom>
        </p:spPr>
        <p:txBody>
          <a:bodyPr anchorCtr="0" anchor="t" bIns="91425" lIns="91425" rIns="91425" tIns="91425">
            <a:noAutofit/>
          </a:bodyPr>
          <a:lstStyle/>
          <a:p>
            <a:pPr indent="-228600" lvl="0" marL="457200" rtl="0">
              <a:spcBef>
                <a:spcPts val="0"/>
              </a:spcBef>
            </a:pPr>
            <a:r>
              <a:rPr lang="en"/>
              <a:t>2D Geometric Transformations</a:t>
            </a:r>
          </a:p>
          <a:p>
            <a:pPr indent="-228600" lvl="0" marL="457200" rtl="0">
              <a:spcBef>
                <a:spcPts val="0"/>
              </a:spcBef>
            </a:pPr>
            <a:r>
              <a:rPr lang="en"/>
              <a:t>3D Geometric Transformations</a:t>
            </a:r>
          </a:p>
          <a:p>
            <a:pPr indent="-228600" lvl="0" marL="457200" rtl="0">
              <a:spcBef>
                <a:spcPts val="0"/>
              </a:spcBef>
            </a:pPr>
            <a:r>
              <a:rPr lang="en"/>
              <a:t>Exercise - Robot Moving</a:t>
            </a:r>
          </a:p>
          <a:p>
            <a:pPr indent="-228600" lvl="0" marL="457200" rtl="0">
              <a:spcBef>
                <a:spcPts val="0"/>
              </a:spcBef>
            </a:pPr>
            <a:r>
              <a:rPr lang="en"/>
              <a:t>Hands on Exercise- Building 2D Solar System</a:t>
            </a:r>
          </a:p>
          <a:p>
            <a:pPr indent="-228600" lvl="0" marL="457200" rtl="0">
              <a:spcBef>
                <a:spcPts val="0"/>
              </a:spcBef>
            </a:pPr>
            <a:r>
              <a:rPr lang="en"/>
              <a:t>Exercise -  Building 3D Solar System</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2D Geometric Transformations</a:t>
            </a:r>
          </a:p>
        </p:txBody>
      </p:sp>
      <p:sp>
        <p:nvSpPr>
          <p:cNvPr id="229" name="Shape 229"/>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Translation</a:t>
            </a:r>
          </a:p>
          <a:p>
            <a:pPr indent="-228600" lvl="0" marL="457200" rtl="0">
              <a:spcBef>
                <a:spcPts val="0"/>
              </a:spcBef>
            </a:pPr>
            <a:r>
              <a:rPr lang="en"/>
              <a:t>Scaling</a:t>
            </a:r>
          </a:p>
          <a:p>
            <a:pPr indent="-228600" lvl="0" marL="457200" rtl="0">
              <a:spcBef>
                <a:spcPts val="0"/>
              </a:spcBef>
            </a:pPr>
            <a:r>
              <a:rPr lang="en"/>
              <a:t>Rotation</a:t>
            </a:r>
          </a:p>
          <a:p>
            <a:pPr lvl="0" rt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Translation</a:t>
            </a:r>
          </a:p>
        </p:txBody>
      </p:sp>
      <p:sp>
        <p:nvSpPr>
          <p:cNvPr id="235" name="Shape 235"/>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Translation using matrices </a:t>
            </a:r>
          </a:p>
          <a:p>
            <a:pPr lvl="0">
              <a:spcBef>
                <a:spcPts val="0"/>
              </a:spcBef>
              <a:buNone/>
            </a:pPr>
            <a:r>
              <a:t/>
            </a:r>
            <a:endParaRPr/>
          </a:p>
          <a:p>
            <a:pPr lvl="0">
              <a:spcBef>
                <a:spcPts val="0"/>
              </a:spcBef>
              <a:buNone/>
            </a:pPr>
            <a:r>
              <a:t/>
            </a:r>
            <a:endParaRPr/>
          </a:p>
          <a:p>
            <a:pPr lvl="0">
              <a:spcBef>
                <a:spcPts val="0"/>
              </a:spcBef>
              <a:buNone/>
            </a:pPr>
            <a:r>
              <a:rPr lang="en"/>
              <a:t>Exercise:</a:t>
            </a:r>
          </a:p>
          <a:p>
            <a:pPr indent="-228600" lvl="0" marL="457200">
              <a:spcBef>
                <a:spcPts val="0"/>
              </a:spcBef>
              <a:buAutoNum type="arabicPeriod"/>
            </a:pPr>
            <a:r>
              <a:rPr lang="en"/>
              <a:t>Write matrix representation to translate a rectangle with its top left coordinates(5,7) by 3 units in +X and 2 units in -Y direction</a:t>
            </a:r>
          </a:p>
        </p:txBody>
      </p:sp>
      <p:pic>
        <p:nvPicPr>
          <p:cNvPr id="236" name="Shape 236"/>
          <p:cNvPicPr preferRelativeResize="0"/>
          <p:nvPr/>
        </p:nvPicPr>
        <p:blipFill>
          <a:blip r:embed="rId3">
            <a:alphaModFix/>
          </a:blip>
          <a:stretch>
            <a:fillRect/>
          </a:stretch>
        </p:blipFill>
        <p:spPr>
          <a:xfrm>
            <a:off x="3655950" y="1741575"/>
            <a:ext cx="1943100" cy="476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Topics covered</a:t>
            </a:r>
          </a:p>
        </p:txBody>
      </p:sp>
      <p:sp>
        <p:nvSpPr>
          <p:cNvPr id="92" name="Shape 9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Introduction and Overview</a:t>
            </a:r>
          </a:p>
          <a:p>
            <a:pPr indent="-228600" lvl="0" marL="457200" rtl="0">
              <a:spcBef>
                <a:spcPts val="0"/>
              </a:spcBef>
            </a:pPr>
            <a:r>
              <a:rPr lang="en"/>
              <a:t>Processing IDE</a:t>
            </a:r>
          </a:p>
          <a:p>
            <a:pPr indent="-228600" lvl="0" marL="457200" rtl="0">
              <a:spcBef>
                <a:spcPts val="0"/>
              </a:spcBef>
            </a:pPr>
            <a:r>
              <a:rPr lang="en"/>
              <a:t>2D and 3D Models</a:t>
            </a:r>
          </a:p>
          <a:p>
            <a:pPr indent="-228600" lvl="0" marL="457200" rtl="0">
              <a:spcBef>
                <a:spcPts val="0"/>
              </a:spcBef>
            </a:pPr>
            <a:r>
              <a:rPr lang="en"/>
              <a:t>Homogenous Coordinates</a:t>
            </a:r>
          </a:p>
          <a:p>
            <a:pPr indent="-228600" lvl="0" marL="457200" rtl="0">
              <a:spcBef>
                <a:spcPts val="0"/>
              </a:spcBef>
            </a:pPr>
            <a:r>
              <a:rPr lang="en"/>
              <a:t>Transformations</a:t>
            </a:r>
          </a:p>
          <a:p>
            <a:pPr indent="-228600" lvl="0" marL="457200" rtl="0">
              <a:spcBef>
                <a:spcPts val="0"/>
              </a:spcBef>
            </a:pPr>
            <a:r>
              <a:rPr lang="en"/>
              <a:t>Matrix Stack</a:t>
            </a:r>
          </a:p>
          <a:p>
            <a:pPr indent="-228600" lvl="0" marL="457200" rtl="0">
              <a:spcBef>
                <a:spcPts val="0"/>
              </a:spcBef>
            </a:pPr>
            <a:r>
              <a:rPr lang="en"/>
              <a:t>Projection</a:t>
            </a:r>
          </a:p>
          <a:p>
            <a:pPr indent="-228600" lvl="0" marL="457200" rtl="0">
              <a:spcBef>
                <a:spcPts val="0"/>
              </a:spcBef>
            </a:pPr>
            <a:r>
              <a:rPr lang="en"/>
              <a:t>Final Project</a:t>
            </a:r>
          </a:p>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Translation </a:t>
            </a:r>
          </a:p>
        </p:txBody>
      </p:sp>
      <p:sp>
        <p:nvSpPr>
          <p:cNvPr id="242" name="Shape 242"/>
          <p:cNvSpPr txBox="1"/>
          <p:nvPr>
            <p:ph idx="1" type="body"/>
          </p:nvPr>
        </p:nvSpPr>
        <p:spPr>
          <a:xfrm>
            <a:off x="183575" y="1191950"/>
            <a:ext cx="4000200" cy="689100"/>
          </a:xfrm>
          <a:prstGeom prst="rect">
            <a:avLst/>
          </a:prstGeom>
        </p:spPr>
        <p:txBody>
          <a:bodyPr anchorCtr="0" anchor="t" bIns="91425" lIns="91425" rIns="91425" tIns="91425">
            <a:noAutofit/>
          </a:bodyPr>
          <a:lstStyle/>
          <a:p>
            <a:pPr lvl="0">
              <a:lnSpc>
                <a:spcPct val="90000"/>
              </a:lnSpc>
              <a:spcBef>
                <a:spcPts val="1000"/>
              </a:spcBef>
              <a:spcAft>
                <a:spcPts val="0"/>
              </a:spcAft>
              <a:buNone/>
            </a:pPr>
            <a:r>
              <a:rPr lang="en" sz="1400">
                <a:solidFill>
                  <a:srgbClr val="000000"/>
                </a:solidFill>
              </a:rPr>
              <a:t>Code snippet for Translation</a:t>
            </a:r>
          </a:p>
          <a:p>
            <a:pPr lvl="0">
              <a:spcBef>
                <a:spcPts val="0"/>
              </a:spcBef>
              <a:buNone/>
            </a:pPr>
            <a:r>
              <a:t/>
            </a:r>
            <a:endParaRPr sz="1400"/>
          </a:p>
        </p:txBody>
      </p:sp>
      <p:pic>
        <p:nvPicPr>
          <p:cNvPr id="243" name="Shape 243"/>
          <p:cNvPicPr preferRelativeResize="0"/>
          <p:nvPr/>
        </p:nvPicPr>
        <p:blipFill>
          <a:blip r:embed="rId3">
            <a:alphaModFix/>
          </a:blip>
          <a:stretch>
            <a:fillRect/>
          </a:stretch>
        </p:blipFill>
        <p:spPr>
          <a:xfrm>
            <a:off x="5666500" y="1191950"/>
            <a:ext cx="1885950" cy="2085975"/>
          </a:xfrm>
          <a:prstGeom prst="rect">
            <a:avLst/>
          </a:prstGeom>
          <a:noFill/>
          <a:ln>
            <a:noFill/>
          </a:ln>
        </p:spPr>
      </p:pic>
      <p:pic>
        <p:nvPicPr>
          <p:cNvPr id="244" name="Shape 244"/>
          <p:cNvPicPr preferRelativeResize="0"/>
          <p:nvPr/>
        </p:nvPicPr>
        <p:blipFill>
          <a:blip r:embed="rId4">
            <a:alphaModFix/>
          </a:blip>
          <a:stretch>
            <a:fillRect/>
          </a:stretch>
        </p:blipFill>
        <p:spPr>
          <a:xfrm>
            <a:off x="1177174" y="2183425"/>
            <a:ext cx="2526350" cy="14910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Scaling </a:t>
            </a:r>
          </a:p>
        </p:txBody>
      </p:sp>
      <p:sp>
        <p:nvSpPr>
          <p:cNvPr id="250" name="Shape 250"/>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nSpc>
                <a:spcPct val="90000"/>
              </a:lnSpc>
              <a:spcBef>
                <a:spcPts val="1000"/>
              </a:spcBef>
              <a:spcAft>
                <a:spcPts val="0"/>
              </a:spcAft>
              <a:buNone/>
            </a:pPr>
            <a:r>
              <a:rPr b="1" lang="en" sz="1400">
                <a:solidFill>
                  <a:srgbClr val="000000"/>
                </a:solidFill>
              </a:rPr>
              <a:t>Scaling </a:t>
            </a:r>
            <a:r>
              <a:rPr lang="en" sz="1400">
                <a:solidFill>
                  <a:srgbClr val="000000"/>
                </a:solidFill>
              </a:rPr>
              <a:t>involves changing the size of the object </a:t>
            </a:r>
          </a:p>
          <a:p>
            <a:pPr lvl="0" rtl="0">
              <a:lnSpc>
                <a:spcPct val="90000"/>
              </a:lnSpc>
              <a:spcBef>
                <a:spcPts val="1000"/>
              </a:spcBef>
              <a:spcAft>
                <a:spcPts val="0"/>
              </a:spcAft>
              <a:buNone/>
            </a:pPr>
            <a:r>
              <a:t/>
            </a:r>
            <a:endParaRPr sz="1400">
              <a:solidFill>
                <a:srgbClr val="000000"/>
              </a:solidFill>
            </a:endParaRPr>
          </a:p>
          <a:p>
            <a:pPr lvl="0" rtl="0">
              <a:lnSpc>
                <a:spcPct val="90000"/>
              </a:lnSpc>
              <a:spcBef>
                <a:spcPts val="1000"/>
              </a:spcBef>
              <a:spcAft>
                <a:spcPts val="0"/>
              </a:spcAft>
              <a:buNone/>
            </a:pPr>
            <a:r>
              <a:t/>
            </a:r>
            <a:endParaRPr sz="1400">
              <a:solidFill>
                <a:srgbClr val="000000"/>
              </a:solidFill>
            </a:endParaRPr>
          </a:p>
          <a:p>
            <a:pPr lvl="0" rtl="0">
              <a:lnSpc>
                <a:spcPct val="90000"/>
              </a:lnSpc>
              <a:spcBef>
                <a:spcPts val="1000"/>
              </a:spcBef>
              <a:spcAft>
                <a:spcPts val="0"/>
              </a:spcAft>
              <a:buNone/>
            </a:pPr>
            <a:r>
              <a:t/>
            </a:r>
            <a:endParaRPr sz="1400">
              <a:solidFill>
                <a:srgbClr val="000000"/>
              </a:solidFill>
            </a:endParaRPr>
          </a:p>
          <a:p>
            <a:pPr lvl="0" rtl="0">
              <a:lnSpc>
                <a:spcPct val="90000"/>
              </a:lnSpc>
              <a:spcBef>
                <a:spcPts val="1000"/>
              </a:spcBef>
              <a:spcAft>
                <a:spcPts val="0"/>
              </a:spcAft>
              <a:buNone/>
            </a:pPr>
            <a:r>
              <a:t/>
            </a:r>
            <a:endParaRPr sz="1400">
              <a:solidFill>
                <a:srgbClr val="000000"/>
              </a:solidFill>
            </a:endParaRPr>
          </a:p>
          <a:p>
            <a:pPr lvl="0" rtl="0">
              <a:lnSpc>
                <a:spcPct val="90000"/>
              </a:lnSpc>
              <a:spcBef>
                <a:spcPts val="1000"/>
              </a:spcBef>
              <a:spcAft>
                <a:spcPts val="0"/>
              </a:spcAft>
              <a:buNone/>
            </a:pPr>
            <a:r>
              <a:rPr lang="en" sz="1400">
                <a:solidFill>
                  <a:srgbClr val="000000"/>
                </a:solidFill>
              </a:rPr>
              <a:t>Exercise:</a:t>
            </a:r>
          </a:p>
          <a:p>
            <a:pPr indent="-228600" lvl="0" marL="457200" rtl="0">
              <a:spcBef>
                <a:spcPts val="0"/>
              </a:spcBef>
              <a:buAutoNum type="arabicPeriod"/>
            </a:pPr>
            <a:r>
              <a:rPr lang="en"/>
              <a:t>Write matrix representation to translate a rectangle with its top left coordinates(5,7) by 3 units in +X and 2 units in -Y direction</a:t>
            </a:r>
          </a:p>
          <a:p>
            <a:pPr lvl="0">
              <a:spcBef>
                <a:spcPts val="0"/>
              </a:spcBef>
              <a:buNone/>
            </a:pPr>
            <a:r>
              <a:t/>
            </a:r>
            <a:endParaRPr sz="1400"/>
          </a:p>
        </p:txBody>
      </p:sp>
      <p:pic>
        <p:nvPicPr>
          <p:cNvPr id="251" name="Shape 251"/>
          <p:cNvPicPr preferRelativeResize="0"/>
          <p:nvPr/>
        </p:nvPicPr>
        <p:blipFill>
          <a:blip r:embed="rId3">
            <a:alphaModFix/>
          </a:blip>
          <a:stretch>
            <a:fillRect/>
          </a:stretch>
        </p:blipFill>
        <p:spPr>
          <a:xfrm>
            <a:off x="2133486" y="1738550"/>
            <a:ext cx="3900850" cy="9705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Scaling </a:t>
            </a:r>
          </a:p>
        </p:txBody>
      </p:sp>
      <p:sp>
        <p:nvSpPr>
          <p:cNvPr id="257" name="Shape 257"/>
          <p:cNvSpPr txBox="1"/>
          <p:nvPr>
            <p:ph idx="1" type="body"/>
          </p:nvPr>
        </p:nvSpPr>
        <p:spPr>
          <a:xfrm>
            <a:off x="311700" y="1229875"/>
            <a:ext cx="4368600" cy="607800"/>
          </a:xfrm>
          <a:prstGeom prst="rect">
            <a:avLst/>
          </a:prstGeom>
        </p:spPr>
        <p:txBody>
          <a:bodyPr anchorCtr="0" anchor="t" bIns="91425" lIns="91425" rIns="91425" tIns="91425">
            <a:noAutofit/>
          </a:bodyPr>
          <a:lstStyle/>
          <a:p>
            <a:pPr lvl="0">
              <a:lnSpc>
                <a:spcPct val="90000"/>
              </a:lnSpc>
              <a:spcBef>
                <a:spcPts val="1000"/>
              </a:spcBef>
              <a:spcAft>
                <a:spcPts val="0"/>
              </a:spcAft>
              <a:buNone/>
            </a:pPr>
            <a:r>
              <a:rPr lang="en" sz="1400">
                <a:solidFill>
                  <a:srgbClr val="000000"/>
                </a:solidFill>
              </a:rPr>
              <a:t>Code snippet for scaling</a:t>
            </a:r>
          </a:p>
          <a:p>
            <a:pPr lvl="0">
              <a:lnSpc>
                <a:spcPct val="90000"/>
              </a:lnSpc>
              <a:spcBef>
                <a:spcPts val="500"/>
              </a:spcBef>
              <a:spcAft>
                <a:spcPts val="0"/>
              </a:spcAft>
              <a:buNone/>
            </a:pPr>
            <a:r>
              <a:t/>
            </a:r>
            <a:endParaRPr sz="1400">
              <a:solidFill>
                <a:srgbClr val="000000"/>
              </a:solidFill>
            </a:endParaRPr>
          </a:p>
          <a:p>
            <a:pPr lvl="0">
              <a:lnSpc>
                <a:spcPct val="90000"/>
              </a:lnSpc>
              <a:spcBef>
                <a:spcPts val="1000"/>
              </a:spcBef>
              <a:spcAft>
                <a:spcPts val="0"/>
              </a:spcAft>
              <a:buNone/>
            </a:pPr>
            <a:r>
              <a:t/>
            </a:r>
            <a:endParaRPr sz="1400">
              <a:solidFill>
                <a:srgbClr val="000000"/>
              </a:solidFill>
            </a:endParaRPr>
          </a:p>
          <a:p>
            <a:pPr lvl="0">
              <a:spcBef>
                <a:spcPts val="0"/>
              </a:spcBef>
              <a:buNone/>
            </a:pPr>
            <a:r>
              <a:t/>
            </a:r>
            <a:endParaRPr/>
          </a:p>
        </p:txBody>
      </p:sp>
      <p:pic>
        <p:nvPicPr>
          <p:cNvPr id="258" name="Shape 258"/>
          <p:cNvPicPr preferRelativeResize="0"/>
          <p:nvPr/>
        </p:nvPicPr>
        <p:blipFill>
          <a:blip r:embed="rId3">
            <a:alphaModFix/>
          </a:blip>
          <a:stretch>
            <a:fillRect/>
          </a:stretch>
        </p:blipFill>
        <p:spPr>
          <a:xfrm>
            <a:off x="6525750" y="1396950"/>
            <a:ext cx="1568924" cy="1744550"/>
          </a:xfrm>
          <a:prstGeom prst="rect">
            <a:avLst/>
          </a:prstGeom>
          <a:noFill/>
          <a:ln>
            <a:noFill/>
          </a:ln>
        </p:spPr>
      </p:pic>
      <p:pic>
        <p:nvPicPr>
          <p:cNvPr id="259" name="Shape 259"/>
          <p:cNvPicPr preferRelativeResize="0"/>
          <p:nvPr/>
        </p:nvPicPr>
        <p:blipFill>
          <a:blip r:embed="rId4">
            <a:alphaModFix/>
          </a:blip>
          <a:stretch>
            <a:fillRect/>
          </a:stretch>
        </p:blipFill>
        <p:spPr>
          <a:xfrm>
            <a:off x="723675" y="2049750"/>
            <a:ext cx="2994549" cy="2181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Rotation </a:t>
            </a:r>
          </a:p>
        </p:txBody>
      </p:sp>
      <p:sp>
        <p:nvSpPr>
          <p:cNvPr id="265" name="Shape 265"/>
          <p:cNvSpPr txBox="1"/>
          <p:nvPr>
            <p:ph idx="1" type="body"/>
          </p:nvPr>
        </p:nvSpPr>
        <p:spPr>
          <a:xfrm>
            <a:off x="311700" y="1229875"/>
            <a:ext cx="5324100" cy="607800"/>
          </a:xfrm>
          <a:prstGeom prst="rect">
            <a:avLst/>
          </a:prstGeom>
        </p:spPr>
        <p:txBody>
          <a:bodyPr anchorCtr="0" anchor="t" bIns="91425" lIns="91425" rIns="91425" tIns="91425">
            <a:noAutofit/>
          </a:bodyPr>
          <a:lstStyle/>
          <a:p>
            <a:pPr lvl="0">
              <a:lnSpc>
                <a:spcPct val="90000"/>
              </a:lnSpc>
              <a:spcBef>
                <a:spcPts val="1000"/>
              </a:spcBef>
              <a:spcAft>
                <a:spcPts val="0"/>
              </a:spcAft>
              <a:buNone/>
            </a:pPr>
            <a:r>
              <a:rPr lang="en" sz="1400">
                <a:solidFill>
                  <a:srgbClr val="000000"/>
                </a:solidFill>
              </a:rPr>
              <a:t>Rotation involves rotating the object about the axis perpendicular to its plane in 2D</a:t>
            </a:r>
          </a:p>
          <a:p>
            <a:pPr lvl="0">
              <a:spcBef>
                <a:spcPts val="0"/>
              </a:spcBef>
              <a:buNone/>
            </a:pPr>
            <a:r>
              <a:t/>
            </a:r>
            <a:endParaRPr/>
          </a:p>
          <a:p>
            <a:pPr lvl="0">
              <a:spcBef>
                <a:spcPts val="0"/>
              </a:spcBef>
              <a:buNone/>
            </a:pPr>
            <a:r>
              <a:t/>
            </a:r>
            <a:endParaRPr/>
          </a:p>
        </p:txBody>
      </p:sp>
      <p:pic>
        <p:nvPicPr>
          <p:cNvPr id="266" name="Shape 266"/>
          <p:cNvPicPr preferRelativeResize="0"/>
          <p:nvPr/>
        </p:nvPicPr>
        <p:blipFill>
          <a:blip r:embed="rId3">
            <a:alphaModFix/>
          </a:blip>
          <a:stretch>
            <a:fillRect/>
          </a:stretch>
        </p:blipFill>
        <p:spPr>
          <a:xfrm>
            <a:off x="1368076" y="2209625"/>
            <a:ext cx="5574524" cy="859975"/>
          </a:xfrm>
          <a:prstGeom prst="rect">
            <a:avLst/>
          </a:prstGeom>
          <a:noFill/>
          <a:ln>
            <a:noFill/>
          </a:ln>
        </p:spPr>
      </p:pic>
      <p:sp>
        <p:nvSpPr>
          <p:cNvPr id="267" name="Shape 267"/>
          <p:cNvSpPr txBox="1"/>
          <p:nvPr>
            <p:ph idx="1" type="body"/>
          </p:nvPr>
        </p:nvSpPr>
        <p:spPr>
          <a:xfrm>
            <a:off x="538350" y="3566950"/>
            <a:ext cx="6588300" cy="929700"/>
          </a:xfrm>
          <a:prstGeom prst="rect">
            <a:avLst/>
          </a:prstGeom>
        </p:spPr>
        <p:txBody>
          <a:bodyPr anchorCtr="0" anchor="t" bIns="91425" lIns="91425" rIns="91425" tIns="91425">
            <a:noAutofit/>
          </a:bodyPr>
          <a:lstStyle/>
          <a:p>
            <a:pPr lvl="0" rtl="0">
              <a:spcBef>
                <a:spcPts val="0"/>
              </a:spcBef>
              <a:buNone/>
            </a:pPr>
            <a:r>
              <a:rPr lang="en" sz="1400"/>
              <a:t>Exercise: </a:t>
            </a:r>
          </a:p>
          <a:p>
            <a:pPr lvl="0" rtl="0">
              <a:spcBef>
                <a:spcPts val="0"/>
              </a:spcBef>
              <a:buNone/>
            </a:pPr>
            <a:r>
              <a:rPr lang="en" sz="1400"/>
              <a:t>Write matrix representation to translate a rectangle with its top left coordinates(5,7) by 3 units in +X and 2 units in -Y direction</a:t>
            </a:r>
          </a:p>
          <a:p>
            <a:pPr lvl="0" rtl="0">
              <a:spcBef>
                <a:spcPts val="0"/>
              </a:spcBef>
              <a:buNone/>
            </a:pPr>
            <a:r>
              <a:t/>
            </a:r>
            <a:endParaRPr/>
          </a:p>
          <a:p>
            <a:pPr lvl="0" rt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Solution</a:t>
            </a:r>
          </a:p>
        </p:txBody>
      </p:sp>
      <p:sp>
        <p:nvSpPr>
          <p:cNvPr id="273" name="Shape 273"/>
          <p:cNvSpPr txBox="1"/>
          <p:nvPr>
            <p:ph idx="1" type="body"/>
          </p:nvPr>
        </p:nvSpPr>
        <p:spPr>
          <a:xfrm>
            <a:off x="311700" y="1229875"/>
            <a:ext cx="5324100" cy="607800"/>
          </a:xfrm>
          <a:prstGeom prst="rect">
            <a:avLst/>
          </a:prstGeom>
        </p:spPr>
        <p:txBody>
          <a:bodyPr anchorCtr="0" anchor="t" bIns="91425" lIns="91425" rIns="91425" tIns="91425">
            <a:noAutofit/>
          </a:bodyPr>
          <a:lstStyle/>
          <a:p>
            <a:pPr lvl="0" rtl="0">
              <a:lnSpc>
                <a:spcPct val="90000"/>
              </a:lnSpc>
              <a:spcBef>
                <a:spcPts val="1000"/>
              </a:spcBef>
              <a:spcAft>
                <a:spcPts val="0"/>
              </a:spcAft>
              <a:buNone/>
            </a:pPr>
            <a:r>
              <a:rPr lang="en" sz="1400">
                <a:solidFill>
                  <a:srgbClr val="000000"/>
                </a:solidFill>
              </a:rPr>
              <a:t>Code snippet for Rotation</a:t>
            </a:r>
          </a:p>
          <a:p>
            <a:pPr lvl="0" rtl="0">
              <a:spcBef>
                <a:spcPts val="0"/>
              </a:spcBef>
              <a:buNone/>
            </a:pPr>
            <a:r>
              <a:t/>
            </a:r>
            <a:endParaRPr/>
          </a:p>
        </p:txBody>
      </p:sp>
      <p:pic>
        <p:nvPicPr>
          <p:cNvPr id="274" name="Shape 274"/>
          <p:cNvPicPr preferRelativeResize="0"/>
          <p:nvPr/>
        </p:nvPicPr>
        <p:blipFill>
          <a:blip r:embed="rId3">
            <a:alphaModFix/>
          </a:blip>
          <a:stretch>
            <a:fillRect/>
          </a:stretch>
        </p:blipFill>
        <p:spPr>
          <a:xfrm>
            <a:off x="6384650" y="2254375"/>
            <a:ext cx="1209675" cy="1350374"/>
          </a:xfrm>
          <a:prstGeom prst="rect">
            <a:avLst/>
          </a:prstGeom>
          <a:noFill/>
          <a:ln>
            <a:noFill/>
          </a:ln>
        </p:spPr>
      </p:pic>
      <p:pic>
        <p:nvPicPr>
          <p:cNvPr id="275" name="Shape 275"/>
          <p:cNvPicPr preferRelativeResize="0"/>
          <p:nvPr/>
        </p:nvPicPr>
        <p:blipFill>
          <a:blip r:embed="rId4">
            <a:alphaModFix/>
          </a:blip>
          <a:stretch>
            <a:fillRect/>
          </a:stretch>
        </p:blipFill>
        <p:spPr>
          <a:xfrm>
            <a:off x="1067025" y="2254375"/>
            <a:ext cx="4138249" cy="17225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3D Geometric Transformations</a:t>
            </a:r>
          </a:p>
        </p:txBody>
      </p:sp>
      <p:sp>
        <p:nvSpPr>
          <p:cNvPr id="281" name="Shape 281"/>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457200" lvl="0" rtl="0">
              <a:spcBef>
                <a:spcPts val="0"/>
              </a:spcBef>
              <a:buNone/>
            </a:pPr>
            <a:r>
              <a:rPr lang="en"/>
              <a:t>Translation				Scale			Rotation</a:t>
            </a:r>
          </a:p>
          <a:p>
            <a:pPr indent="457200" lvl="0" rtl="0">
              <a:spcBef>
                <a:spcPts val="0"/>
              </a:spcBef>
              <a:buNone/>
            </a:pPr>
            <a:r>
              <a:t/>
            </a:r>
            <a:endParaRPr/>
          </a:p>
          <a:p>
            <a:pPr lvl="0" rtl="0">
              <a:spcBef>
                <a:spcPts val="0"/>
              </a:spcBef>
              <a:buNone/>
            </a:pPr>
            <a:r>
              <a:t/>
            </a:r>
            <a:endParaRPr/>
          </a:p>
        </p:txBody>
      </p:sp>
      <p:pic>
        <p:nvPicPr>
          <p:cNvPr id="282" name="Shape 282"/>
          <p:cNvPicPr preferRelativeResize="0"/>
          <p:nvPr/>
        </p:nvPicPr>
        <p:blipFill>
          <a:blip r:embed="rId3">
            <a:alphaModFix/>
          </a:blip>
          <a:stretch>
            <a:fillRect/>
          </a:stretch>
        </p:blipFill>
        <p:spPr>
          <a:xfrm>
            <a:off x="3402775" y="1831600"/>
            <a:ext cx="895350" cy="647700"/>
          </a:xfrm>
          <a:prstGeom prst="rect">
            <a:avLst/>
          </a:prstGeom>
          <a:noFill/>
          <a:ln>
            <a:noFill/>
          </a:ln>
        </p:spPr>
      </p:pic>
      <p:pic>
        <p:nvPicPr>
          <p:cNvPr id="283" name="Shape 283"/>
          <p:cNvPicPr preferRelativeResize="0"/>
          <p:nvPr/>
        </p:nvPicPr>
        <p:blipFill>
          <a:blip r:embed="rId4">
            <a:alphaModFix/>
          </a:blip>
          <a:stretch>
            <a:fillRect/>
          </a:stretch>
        </p:blipFill>
        <p:spPr>
          <a:xfrm>
            <a:off x="5323837" y="1780137"/>
            <a:ext cx="1400175" cy="657225"/>
          </a:xfrm>
          <a:prstGeom prst="rect">
            <a:avLst/>
          </a:prstGeom>
          <a:noFill/>
          <a:ln>
            <a:noFill/>
          </a:ln>
        </p:spPr>
      </p:pic>
      <p:pic>
        <p:nvPicPr>
          <p:cNvPr id="284" name="Shape 284"/>
          <p:cNvPicPr preferRelativeResize="0"/>
          <p:nvPr/>
        </p:nvPicPr>
        <p:blipFill>
          <a:blip r:embed="rId5">
            <a:alphaModFix/>
          </a:blip>
          <a:stretch>
            <a:fillRect/>
          </a:stretch>
        </p:blipFill>
        <p:spPr>
          <a:xfrm>
            <a:off x="1121150" y="1831600"/>
            <a:ext cx="933450" cy="70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Matrix Stack</a:t>
            </a:r>
          </a:p>
          <a:p>
            <a:pPr lvl="0" rtl="0">
              <a:spcBef>
                <a:spcPts val="0"/>
              </a:spcBef>
              <a:buNone/>
            </a:pPr>
            <a:r>
              <a:t/>
            </a:r>
            <a:endParaRPr/>
          </a:p>
        </p:txBody>
      </p:sp>
      <p:pic>
        <p:nvPicPr>
          <p:cNvPr id="290" name="Shape 290"/>
          <p:cNvPicPr preferRelativeResize="0"/>
          <p:nvPr/>
        </p:nvPicPr>
        <p:blipFill>
          <a:blip r:embed="rId3">
            <a:alphaModFix/>
          </a:blip>
          <a:stretch>
            <a:fillRect/>
          </a:stretch>
        </p:blipFill>
        <p:spPr>
          <a:xfrm>
            <a:off x="419025" y="1381887"/>
            <a:ext cx="6211600" cy="2382124"/>
          </a:xfrm>
          <a:prstGeom prst="rect">
            <a:avLst/>
          </a:prstGeom>
          <a:noFill/>
          <a:ln>
            <a:noFill/>
          </a:ln>
        </p:spPr>
      </p:pic>
      <p:pic>
        <p:nvPicPr>
          <p:cNvPr id="291" name="Shape 291"/>
          <p:cNvPicPr preferRelativeResize="0"/>
          <p:nvPr/>
        </p:nvPicPr>
        <p:blipFill>
          <a:blip r:embed="rId4">
            <a:alphaModFix/>
          </a:blip>
          <a:stretch>
            <a:fillRect/>
          </a:stretch>
        </p:blipFill>
        <p:spPr>
          <a:xfrm>
            <a:off x="6935050" y="1465575"/>
            <a:ext cx="1897249" cy="2330474"/>
          </a:xfrm>
          <a:prstGeom prst="rect">
            <a:avLst/>
          </a:prstGeom>
          <a:noFill/>
          <a:ln>
            <a:noFill/>
          </a:ln>
        </p:spPr>
      </p:pic>
      <p:sp>
        <p:nvSpPr>
          <p:cNvPr id="292" name="Shape 292"/>
          <p:cNvSpPr txBox="1"/>
          <p:nvPr/>
        </p:nvSpPr>
        <p:spPr>
          <a:xfrm>
            <a:off x="909500" y="1046425"/>
            <a:ext cx="3129600" cy="607800"/>
          </a:xfrm>
          <a:prstGeom prst="rect">
            <a:avLst/>
          </a:prstGeom>
          <a:noFill/>
          <a:ln>
            <a:noFill/>
          </a:ln>
        </p:spPr>
        <p:txBody>
          <a:bodyPr anchorCtr="0" anchor="t" bIns="91425" lIns="91425" rIns="91425" tIns="91425">
            <a:noAutofit/>
          </a:bodyPr>
          <a:lstStyle/>
          <a:p>
            <a:pPr lvl="0" rtl="0">
              <a:spcBef>
                <a:spcPts val="0"/>
              </a:spcBef>
              <a:buNone/>
            </a:pPr>
            <a:r>
              <a:rPr lang="en"/>
              <a:t>CTM : current transformation matrix</a:t>
            </a:r>
          </a:p>
        </p:txBody>
      </p:sp>
      <p:sp>
        <p:nvSpPr>
          <p:cNvPr id="293" name="Shape 293"/>
          <p:cNvSpPr txBox="1"/>
          <p:nvPr/>
        </p:nvSpPr>
        <p:spPr>
          <a:xfrm>
            <a:off x="596150" y="3491250"/>
            <a:ext cx="1897200" cy="567600"/>
          </a:xfrm>
          <a:prstGeom prst="rect">
            <a:avLst/>
          </a:prstGeom>
          <a:noFill/>
          <a:ln>
            <a:noFill/>
          </a:ln>
        </p:spPr>
        <p:txBody>
          <a:bodyPr anchorCtr="0" anchor="t" bIns="91425" lIns="91425" rIns="91425" tIns="91425">
            <a:noAutofit/>
          </a:bodyPr>
          <a:lstStyle/>
          <a:p>
            <a:pPr lvl="0" rtl="0">
              <a:spcBef>
                <a:spcPts val="0"/>
              </a:spcBef>
              <a:buNone/>
            </a:pPr>
            <a:r>
              <a:rPr lang="en" sz="1200"/>
              <a:t>Initial state: CTM is identity matrix</a:t>
            </a:r>
          </a:p>
        </p:txBody>
      </p:sp>
      <p:sp>
        <p:nvSpPr>
          <p:cNvPr id="294" name="Shape 294"/>
          <p:cNvSpPr txBox="1"/>
          <p:nvPr/>
        </p:nvSpPr>
        <p:spPr>
          <a:xfrm>
            <a:off x="2875225" y="3505200"/>
            <a:ext cx="1564800" cy="733500"/>
          </a:xfrm>
          <a:prstGeom prst="rect">
            <a:avLst/>
          </a:prstGeom>
          <a:noFill/>
          <a:ln>
            <a:noFill/>
          </a:ln>
        </p:spPr>
        <p:txBody>
          <a:bodyPr anchorCtr="0" anchor="t" bIns="91425" lIns="91425" rIns="91425" tIns="91425">
            <a:noAutofit/>
          </a:bodyPr>
          <a:lstStyle/>
          <a:p>
            <a:pPr lvl="0" rtl="0">
              <a:spcBef>
                <a:spcPts val="0"/>
              </a:spcBef>
              <a:buNone/>
            </a:pPr>
            <a:r>
              <a:rPr lang="en" sz="1200"/>
              <a:t>pushMatrix();</a:t>
            </a:r>
          </a:p>
          <a:p>
            <a:pPr lvl="0" rtl="0">
              <a:spcBef>
                <a:spcPts val="0"/>
              </a:spcBef>
              <a:buNone/>
            </a:pPr>
            <a:r>
              <a:rPr lang="en" sz="1200"/>
              <a:t>translate(x, y, z);</a:t>
            </a:r>
          </a:p>
          <a:p>
            <a:pPr lvl="0" rtl="0">
              <a:spcBef>
                <a:spcPts val="0"/>
              </a:spcBef>
              <a:buNone/>
            </a:pPr>
            <a:r>
              <a:t/>
            </a:r>
            <a:endParaRPr/>
          </a:p>
        </p:txBody>
      </p:sp>
      <p:sp>
        <p:nvSpPr>
          <p:cNvPr id="295" name="Shape 295"/>
          <p:cNvSpPr txBox="1"/>
          <p:nvPr/>
        </p:nvSpPr>
        <p:spPr>
          <a:xfrm>
            <a:off x="4831150" y="3487675"/>
            <a:ext cx="1476900" cy="674700"/>
          </a:xfrm>
          <a:prstGeom prst="rect">
            <a:avLst/>
          </a:prstGeom>
          <a:noFill/>
          <a:ln>
            <a:noFill/>
          </a:ln>
        </p:spPr>
        <p:txBody>
          <a:bodyPr anchorCtr="0" anchor="t" bIns="91425" lIns="91425" rIns="91425" tIns="91425">
            <a:noAutofit/>
          </a:bodyPr>
          <a:lstStyle/>
          <a:p>
            <a:pPr lvl="0" rtl="0">
              <a:spcBef>
                <a:spcPts val="0"/>
              </a:spcBef>
              <a:buNone/>
            </a:pPr>
            <a:r>
              <a:rPr lang="en" sz="1200"/>
              <a:t>pushMatrix();</a:t>
            </a:r>
          </a:p>
          <a:p>
            <a:pPr lvl="0" rtl="0">
              <a:spcBef>
                <a:spcPts val="0"/>
              </a:spcBef>
              <a:buNone/>
            </a:pPr>
            <a:r>
              <a:rPr lang="en" sz="1200"/>
              <a:t>Scale (a, b,c );</a:t>
            </a:r>
          </a:p>
        </p:txBody>
      </p:sp>
      <p:sp>
        <p:nvSpPr>
          <p:cNvPr id="296" name="Shape 296"/>
          <p:cNvSpPr txBox="1"/>
          <p:nvPr/>
        </p:nvSpPr>
        <p:spPr>
          <a:xfrm>
            <a:off x="7081750" y="3534600"/>
            <a:ext cx="1476900" cy="674700"/>
          </a:xfrm>
          <a:prstGeom prst="rect">
            <a:avLst/>
          </a:prstGeom>
          <a:noFill/>
          <a:ln>
            <a:noFill/>
          </a:ln>
        </p:spPr>
        <p:txBody>
          <a:bodyPr anchorCtr="0" anchor="t" bIns="91425" lIns="91425" rIns="91425" tIns="91425">
            <a:noAutofit/>
          </a:bodyPr>
          <a:lstStyle/>
          <a:p>
            <a:pPr lvl="0" rtl="0">
              <a:spcBef>
                <a:spcPts val="0"/>
              </a:spcBef>
              <a:buNone/>
            </a:pPr>
            <a:r>
              <a:rPr lang="en" sz="1200"/>
              <a:t>popMatrix();</a:t>
            </a:r>
          </a:p>
          <a:p>
            <a:pPr lvl="0" rtl="0">
              <a:spcBef>
                <a:spcPts val="0"/>
              </a:spcBef>
              <a:buNone/>
            </a:pPr>
            <a:r>
              <a:t/>
            </a:r>
            <a:endParaRPr sz="1200"/>
          </a:p>
        </p:txBody>
      </p:sp>
      <p:sp>
        <p:nvSpPr>
          <p:cNvPr id="297" name="Shape 297"/>
          <p:cNvSpPr txBox="1"/>
          <p:nvPr/>
        </p:nvSpPr>
        <p:spPr>
          <a:xfrm>
            <a:off x="547675" y="4209300"/>
            <a:ext cx="4801800" cy="674700"/>
          </a:xfrm>
          <a:prstGeom prst="rect">
            <a:avLst/>
          </a:prstGeom>
          <a:noFill/>
          <a:ln>
            <a:noFill/>
          </a:ln>
        </p:spPr>
        <p:txBody>
          <a:bodyPr anchorCtr="0" anchor="t" bIns="91425" lIns="91425" rIns="91425" tIns="91425">
            <a:noAutofit/>
          </a:bodyPr>
          <a:lstStyle/>
          <a:p>
            <a:pPr lvl="0" rtl="0">
              <a:spcBef>
                <a:spcPts val="0"/>
              </a:spcBef>
              <a:buNone/>
            </a:pPr>
            <a:r>
              <a:rPr lang="en" sz="1100"/>
              <a:t>pushMatrix() : copy top frame and move CTM pointer to the toppest frame</a:t>
            </a:r>
          </a:p>
          <a:p>
            <a:pPr lvl="0" rtl="0">
              <a:spcBef>
                <a:spcPts val="0"/>
              </a:spcBef>
              <a:buNone/>
            </a:pPr>
            <a:r>
              <a:rPr lang="en" sz="1100"/>
              <a:t>translate/scale: right times the matrix in CTM</a:t>
            </a:r>
          </a:p>
          <a:p>
            <a:pPr lvl="0" rtl="0">
              <a:spcBef>
                <a:spcPts val="0"/>
              </a:spcBef>
              <a:buNone/>
            </a:pPr>
            <a:r>
              <a:rPr lang="en" sz="1100"/>
              <a:t>popMatrix(): remove top frame and move CTM pointer to next lower frame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Code example for implementing Matrix Stack </a:t>
            </a:r>
          </a:p>
        </p:txBody>
      </p:sp>
      <p:pic>
        <p:nvPicPr>
          <p:cNvPr id="303" name="Shape 303"/>
          <p:cNvPicPr preferRelativeResize="0"/>
          <p:nvPr/>
        </p:nvPicPr>
        <p:blipFill>
          <a:blip r:embed="rId3">
            <a:alphaModFix/>
          </a:blip>
          <a:stretch>
            <a:fillRect/>
          </a:stretch>
        </p:blipFill>
        <p:spPr>
          <a:xfrm>
            <a:off x="469423" y="1073100"/>
            <a:ext cx="4577099" cy="37916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311700" y="181400"/>
            <a:ext cx="8520600" cy="607800"/>
          </a:xfrm>
          <a:prstGeom prst="rect">
            <a:avLst/>
          </a:prstGeom>
        </p:spPr>
        <p:txBody>
          <a:bodyPr anchorCtr="0" anchor="t" bIns="91425" lIns="91425" rIns="91425" tIns="91425">
            <a:noAutofit/>
          </a:bodyPr>
          <a:lstStyle/>
          <a:p>
            <a:pPr lvl="0">
              <a:spcBef>
                <a:spcPts val="0"/>
              </a:spcBef>
              <a:buNone/>
            </a:pPr>
            <a:r>
              <a:rPr lang="en"/>
              <a:t>Exercise</a:t>
            </a:r>
          </a:p>
        </p:txBody>
      </p:sp>
      <p:sp>
        <p:nvSpPr>
          <p:cNvPr id="309" name="Shape 309"/>
          <p:cNvSpPr txBox="1"/>
          <p:nvPr>
            <p:ph idx="1" type="body"/>
          </p:nvPr>
        </p:nvSpPr>
        <p:spPr>
          <a:xfrm>
            <a:off x="311700" y="925075"/>
            <a:ext cx="8520600" cy="3339000"/>
          </a:xfrm>
          <a:prstGeom prst="rect">
            <a:avLst/>
          </a:prstGeom>
        </p:spPr>
        <p:txBody>
          <a:bodyPr anchorCtr="0" anchor="t" bIns="91425" lIns="91425" rIns="91425" tIns="91425">
            <a:noAutofit/>
          </a:bodyPr>
          <a:lstStyle/>
          <a:p>
            <a:pPr lvl="0">
              <a:spcBef>
                <a:spcPts val="0"/>
              </a:spcBef>
              <a:buNone/>
            </a:pPr>
            <a:r>
              <a:rPr lang="en"/>
              <a:t>Draw the result of following code:</a:t>
            </a:r>
          </a:p>
          <a:p>
            <a:pPr lvl="0">
              <a:spcBef>
                <a:spcPts val="0"/>
              </a:spcBef>
              <a:buNone/>
            </a:pPr>
            <a:r>
              <a:rPr lang="en"/>
              <a:t>1.	pushMatrix();					2.	pushMatrix();</a:t>
            </a:r>
          </a:p>
          <a:p>
            <a:pPr indent="457200" lvl="0" rtl="0">
              <a:spcBef>
                <a:spcPts val="0"/>
              </a:spcBef>
              <a:buNone/>
            </a:pPr>
            <a:r>
              <a:rPr lang="en"/>
              <a:t>translate(1,0,0);					scale(2,2,2);</a:t>
            </a:r>
          </a:p>
          <a:p>
            <a:pPr indent="457200" lvl="0" marL="0">
              <a:spcBef>
                <a:spcPts val="0"/>
              </a:spcBef>
              <a:buNone/>
            </a:pPr>
            <a:r>
              <a:rPr lang="en"/>
              <a:t>scale(2,2,2);						translate(1,0,0);	</a:t>
            </a:r>
          </a:p>
          <a:p>
            <a:pPr indent="457200" lvl="0" rtl="0">
              <a:spcBef>
                <a:spcPts val="0"/>
              </a:spcBef>
              <a:buNone/>
            </a:pPr>
            <a:r>
              <a:rPr lang="en"/>
              <a:t>sphere(1);						sphere(1);</a:t>
            </a:r>
          </a:p>
          <a:p>
            <a:pPr indent="457200" lvl="0" marL="0" rtl="0">
              <a:spcBef>
                <a:spcPts val="0"/>
              </a:spcBef>
              <a:buNone/>
            </a:pPr>
            <a:r>
              <a:rPr lang="en"/>
              <a:t>popMatrix();						popMatrix();</a:t>
            </a:r>
          </a:p>
          <a:p>
            <a:pPr lvl="0">
              <a:spcBef>
                <a:spcPts val="0"/>
              </a:spcBef>
              <a:buNone/>
            </a:pPr>
            <a:r>
              <a:rPr lang="en"/>
              <a:t>Note: don’t need to draw z </a:t>
            </a:r>
          </a:p>
        </p:txBody>
      </p:sp>
      <p:cxnSp>
        <p:nvCxnSpPr>
          <p:cNvPr id="310" name="Shape 310"/>
          <p:cNvCxnSpPr/>
          <p:nvPr/>
        </p:nvCxnSpPr>
        <p:spPr>
          <a:xfrm>
            <a:off x="6681850" y="1093150"/>
            <a:ext cx="1858200" cy="9900"/>
          </a:xfrm>
          <a:prstGeom prst="straightConnector1">
            <a:avLst/>
          </a:prstGeom>
          <a:noFill/>
          <a:ln cap="flat" cmpd="sng" w="9525">
            <a:solidFill>
              <a:schemeClr val="dk2"/>
            </a:solidFill>
            <a:prstDash val="solid"/>
            <a:round/>
            <a:headEnd len="lg" w="lg" type="none"/>
            <a:tailEnd len="lg" w="lg" type="triangle"/>
          </a:ln>
        </p:spPr>
      </p:cxnSp>
      <p:cxnSp>
        <p:nvCxnSpPr>
          <p:cNvPr id="311" name="Shape 311"/>
          <p:cNvCxnSpPr/>
          <p:nvPr/>
        </p:nvCxnSpPr>
        <p:spPr>
          <a:xfrm rot="10800000">
            <a:off x="7550400" y="225025"/>
            <a:ext cx="24600" cy="1452600"/>
          </a:xfrm>
          <a:prstGeom prst="straightConnector1">
            <a:avLst/>
          </a:prstGeom>
          <a:noFill/>
          <a:ln cap="flat" cmpd="sng" w="9525">
            <a:solidFill>
              <a:schemeClr val="dk2"/>
            </a:solidFill>
            <a:prstDash val="solid"/>
            <a:round/>
            <a:headEnd len="lg" w="lg" type="none"/>
            <a:tailEnd len="lg" w="lg" type="triangle"/>
          </a:ln>
        </p:spPr>
      </p:cxnSp>
      <p:sp>
        <p:nvSpPr>
          <p:cNvPr id="312" name="Shape 312"/>
          <p:cNvSpPr/>
          <p:nvPr/>
        </p:nvSpPr>
        <p:spPr>
          <a:xfrm>
            <a:off x="7260600" y="794200"/>
            <a:ext cx="604200" cy="607800"/>
          </a:xfrm>
          <a:prstGeom prst="ellipse">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3" name="Shape 313"/>
          <p:cNvSpPr txBox="1"/>
          <p:nvPr/>
        </p:nvSpPr>
        <p:spPr>
          <a:xfrm>
            <a:off x="7100050" y="1677625"/>
            <a:ext cx="1085700" cy="464100"/>
          </a:xfrm>
          <a:prstGeom prst="rect">
            <a:avLst/>
          </a:prstGeom>
          <a:noFill/>
          <a:ln>
            <a:noFill/>
          </a:ln>
        </p:spPr>
        <p:txBody>
          <a:bodyPr anchorCtr="0" anchor="t" bIns="91425" lIns="91425" rIns="91425" tIns="91425">
            <a:noAutofit/>
          </a:bodyPr>
          <a:lstStyle/>
          <a:p>
            <a:pPr lvl="0">
              <a:spcBef>
                <a:spcPts val="0"/>
              </a:spcBef>
              <a:buNone/>
            </a:pPr>
            <a:r>
              <a:rPr lang="en"/>
              <a:t>sphere(1)</a:t>
            </a:r>
          </a:p>
          <a:p>
            <a:pPr lvl="0">
              <a:spcBef>
                <a:spcPts val="0"/>
              </a:spcBef>
              <a:buNone/>
            </a:pPr>
            <a:r>
              <a:t/>
            </a:r>
            <a:endParaRPr/>
          </a:p>
        </p:txBody>
      </p:sp>
      <p:sp>
        <p:nvSpPr>
          <p:cNvPr id="314" name="Shape 314"/>
          <p:cNvSpPr txBox="1"/>
          <p:nvPr/>
        </p:nvSpPr>
        <p:spPr>
          <a:xfrm>
            <a:off x="7749575" y="1034600"/>
            <a:ext cx="156600" cy="134700"/>
          </a:xfrm>
          <a:prstGeom prst="rect">
            <a:avLst/>
          </a:prstGeom>
          <a:noFill/>
          <a:ln>
            <a:noFill/>
          </a:ln>
        </p:spPr>
        <p:txBody>
          <a:bodyPr anchorCtr="0" anchor="t" bIns="91425" lIns="91425" rIns="91425" tIns="91425">
            <a:noAutofit/>
          </a:bodyPr>
          <a:lstStyle/>
          <a:p>
            <a:pPr lvl="0">
              <a:spcBef>
                <a:spcPts val="0"/>
              </a:spcBef>
              <a:buNone/>
            </a:pPr>
            <a:r>
              <a:rPr lang="en"/>
              <a:t>1</a:t>
            </a:r>
          </a:p>
        </p:txBody>
      </p:sp>
      <p:sp>
        <p:nvSpPr>
          <p:cNvPr id="315" name="Shape 315"/>
          <p:cNvSpPr txBox="1"/>
          <p:nvPr/>
        </p:nvSpPr>
        <p:spPr>
          <a:xfrm>
            <a:off x="8567000" y="1001600"/>
            <a:ext cx="265200" cy="248100"/>
          </a:xfrm>
          <a:prstGeom prst="rect">
            <a:avLst/>
          </a:prstGeom>
          <a:noFill/>
          <a:ln>
            <a:noFill/>
          </a:ln>
        </p:spPr>
        <p:txBody>
          <a:bodyPr anchorCtr="0" anchor="t" bIns="91425" lIns="91425" rIns="91425" tIns="91425">
            <a:noAutofit/>
          </a:bodyPr>
          <a:lstStyle/>
          <a:p>
            <a:pPr lvl="0">
              <a:spcBef>
                <a:spcPts val="0"/>
              </a:spcBef>
              <a:buNone/>
            </a:pPr>
            <a:r>
              <a:rPr lang="en"/>
              <a:t>x</a:t>
            </a:r>
          </a:p>
        </p:txBody>
      </p:sp>
      <p:sp>
        <p:nvSpPr>
          <p:cNvPr id="316" name="Shape 316"/>
          <p:cNvSpPr txBox="1"/>
          <p:nvPr/>
        </p:nvSpPr>
        <p:spPr>
          <a:xfrm>
            <a:off x="7550400" y="161900"/>
            <a:ext cx="265200" cy="248100"/>
          </a:xfrm>
          <a:prstGeom prst="rect">
            <a:avLst/>
          </a:prstGeom>
          <a:noFill/>
          <a:ln>
            <a:noFill/>
          </a:ln>
        </p:spPr>
        <p:txBody>
          <a:bodyPr anchorCtr="0" anchor="t" bIns="91425" lIns="91425" rIns="91425" tIns="91425">
            <a:noAutofit/>
          </a:bodyPr>
          <a:lstStyle/>
          <a:p>
            <a:pPr lvl="0" rtl="0">
              <a:spcBef>
                <a:spcPts val="0"/>
              </a:spcBef>
              <a:buNone/>
            </a:pPr>
            <a:r>
              <a:rPr lang="en"/>
              <a:t>y</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Answer</a:t>
            </a:r>
          </a:p>
        </p:txBody>
      </p:sp>
      <p:pic>
        <p:nvPicPr>
          <p:cNvPr id="322" name="Shape 322"/>
          <p:cNvPicPr preferRelativeResize="0"/>
          <p:nvPr/>
        </p:nvPicPr>
        <p:blipFill>
          <a:blip r:embed="rId3">
            <a:alphaModFix/>
          </a:blip>
          <a:stretch>
            <a:fillRect/>
          </a:stretch>
        </p:blipFill>
        <p:spPr>
          <a:xfrm>
            <a:off x="1407875" y="2505092"/>
            <a:ext cx="1671449" cy="1540858"/>
          </a:xfrm>
          <a:prstGeom prst="rect">
            <a:avLst/>
          </a:prstGeom>
          <a:noFill/>
          <a:ln>
            <a:noFill/>
          </a:ln>
        </p:spPr>
      </p:pic>
      <p:pic>
        <p:nvPicPr>
          <p:cNvPr id="323" name="Shape 323"/>
          <p:cNvPicPr preferRelativeResize="0"/>
          <p:nvPr/>
        </p:nvPicPr>
        <p:blipFill>
          <a:blip r:embed="rId4">
            <a:alphaModFix/>
          </a:blip>
          <a:stretch>
            <a:fillRect/>
          </a:stretch>
        </p:blipFill>
        <p:spPr>
          <a:xfrm>
            <a:off x="1407875" y="925074"/>
            <a:ext cx="1671450" cy="1444150"/>
          </a:xfrm>
          <a:prstGeom prst="rect">
            <a:avLst/>
          </a:prstGeom>
          <a:noFill/>
          <a:ln>
            <a:noFill/>
          </a:ln>
        </p:spPr>
      </p:pic>
      <p:pic>
        <p:nvPicPr>
          <p:cNvPr id="324" name="Shape 324"/>
          <p:cNvPicPr preferRelativeResize="0"/>
          <p:nvPr/>
        </p:nvPicPr>
        <p:blipFill>
          <a:blip r:embed="rId5">
            <a:alphaModFix/>
          </a:blip>
          <a:stretch>
            <a:fillRect/>
          </a:stretch>
        </p:blipFill>
        <p:spPr>
          <a:xfrm>
            <a:off x="4975250" y="970405"/>
            <a:ext cx="1720974" cy="1505875"/>
          </a:xfrm>
          <a:prstGeom prst="rect">
            <a:avLst/>
          </a:prstGeom>
          <a:noFill/>
          <a:ln>
            <a:noFill/>
          </a:ln>
        </p:spPr>
      </p:pic>
      <p:pic>
        <p:nvPicPr>
          <p:cNvPr id="325" name="Shape 325"/>
          <p:cNvPicPr preferRelativeResize="0"/>
          <p:nvPr/>
        </p:nvPicPr>
        <p:blipFill>
          <a:blip r:embed="rId6">
            <a:alphaModFix/>
          </a:blip>
          <a:stretch>
            <a:fillRect/>
          </a:stretch>
        </p:blipFill>
        <p:spPr>
          <a:xfrm>
            <a:off x="4975249" y="2589150"/>
            <a:ext cx="1988411" cy="1540850"/>
          </a:xfrm>
          <a:prstGeom prst="rect">
            <a:avLst/>
          </a:prstGeom>
          <a:noFill/>
          <a:ln>
            <a:noFill/>
          </a:ln>
        </p:spPr>
      </p:pic>
      <p:sp>
        <p:nvSpPr>
          <p:cNvPr id="326" name="Shape 326"/>
          <p:cNvSpPr txBox="1"/>
          <p:nvPr/>
        </p:nvSpPr>
        <p:spPr>
          <a:xfrm>
            <a:off x="2895725" y="2127800"/>
            <a:ext cx="1351800" cy="461400"/>
          </a:xfrm>
          <a:prstGeom prst="rect">
            <a:avLst/>
          </a:prstGeom>
          <a:noFill/>
          <a:ln>
            <a:noFill/>
          </a:ln>
        </p:spPr>
        <p:txBody>
          <a:bodyPr anchorCtr="0" anchor="t" bIns="91425" lIns="91425" rIns="91425" tIns="91425">
            <a:noAutofit/>
          </a:bodyPr>
          <a:lstStyle/>
          <a:p>
            <a:pPr lvl="0">
              <a:spcBef>
                <a:spcPts val="0"/>
              </a:spcBef>
              <a:buNone/>
            </a:pPr>
            <a:r>
              <a:rPr lang="en"/>
              <a:t>scale(2,2,2)</a:t>
            </a:r>
          </a:p>
          <a:p>
            <a:pPr lvl="0">
              <a:spcBef>
                <a:spcPts val="0"/>
              </a:spcBef>
              <a:buNone/>
            </a:pPr>
            <a:r>
              <a:t/>
            </a:r>
            <a:endParaRPr/>
          </a:p>
        </p:txBody>
      </p:sp>
      <p:sp>
        <p:nvSpPr>
          <p:cNvPr id="327" name="Shape 327"/>
          <p:cNvSpPr txBox="1"/>
          <p:nvPr/>
        </p:nvSpPr>
        <p:spPr>
          <a:xfrm>
            <a:off x="2919725" y="3759625"/>
            <a:ext cx="1671600" cy="440100"/>
          </a:xfrm>
          <a:prstGeom prst="rect">
            <a:avLst/>
          </a:prstGeom>
          <a:noFill/>
          <a:ln>
            <a:noFill/>
          </a:ln>
        </p:spPr>
        <p:txBody>
          <a:bodyPr anchorCtr="0" anchor="t" bIns="91425" lIns="91425" rIns="91425" tIns="91425">
            <a:noAutofit/>
          </a:bodyPr>
          <a:lstStyle/>
          <a:p>
            <a:pPr lvl="0">
              <a:spcBef>
                <a:spcPts val="0"/>
              </a:spcBef>
              <a:buNone/>
            </a:pPr>
            <a:r>
              <a:rPr lang="en"/>
              <a:t>translate(1,0,0)</a:t>
            </a:r>
          </a:p>
        </p:txBody>
      </p:sp>
      <p:sp>
        <p:nvSpPr>
          <p:cNvPr id="328" name="Shape 328"/>
          <p:cNvSpPr txBox="1"/>
          <p:nvPr/>
        </p:nvSpPr>
        <p:spPr>
          <a:xfrm>
            <a:off x="6591775" y="2127800"/>
            <a:ext cx="1863300" cy="461400"/>
          </a:xfrm>
          <a:prstGeom prst="rect">
            <a:avLst/>
          </a:prstGeom>
          <a:noFill/>
          <a:ln>
            <a:noFill/>
          </a:ln>
        </p:spPr>
        <p:txBody>
          <a:bodyPr anchorCtr="0" anchor="t" bIns="91425" lIns="91425" rIns="91425" tIns="91425">
            <a:noAutofit/>
          </a:bodyPr>
          <a:lstStyle/>
          <a:p>
            <a:pPr lvl="0" rtl="0">
              <a:spcBef>
                <a:spcPts val="0"/>
              </a:spcBef>
              <a:buNone/>
            </a:pPr>
            <a:r>
              <a:rPr lang="en"/>
              <a:t>translate(1,0,0)</a:t>
            </a:r>
          </a:p>
          <a:p>
            <a:pPr lvl="0" rtl="0">
              <a:spcBef>
                <a:spcPts val="0"/>
              </a:spcBef>
              <a:buNone/>
            </a:pPr>
            <a:r>
              <a:t/>
            </a:r>
            <a:endParaRPr/>
          </a:p>
        </p:txBody>
      </p:sp>
      <p:sp>
        <p:nvSpPr>
          <p:cNvPr id="329" name="Shape 329"/>
          <p:cNvSpPr txBox="1"/>
          <p:nvPr/>
        </p:nvSpPr>
        <p:spPr>
          <a:xfrm>
            <a:off x="6623775" y="3584550"/>
            <a:ext cx="1351800" cy="461400"/>
          </a:xfrm>
          <a:prstGeom prst="rect">
            <a:avLst/>
          </a:prstGeom>
          <a:noFill/>
          <a:ln>
            <a:noFill/>
          </a:ln>
        </p:spPr>
        <p:txBody>
          <a:bodyPr anchorCtr="0" anchor="t" bIns="91425" lIns="91425" rIns="91425" tIns="91425">
            <a:noAutofit/>
          </a:bodyPr>
          <a:lstStyle/>
          <a:p>
            <a:pPr lvl="0" rtl="0">
              <a:spcBef>
                <a:spcPts val="0"/>
              </a:spcBef>
              <a:buNone/>
            </a:pPr>
            <a:r>
              <a:rPr lang="en"/>
              <a:t>scale(2,2,2)</a:t>
            </a:r>
          </a:p>
          <a:p>
            <a:pPr lvl="0" rtl="0">
              <a:spcBef>
                <a:spcPts val="0"/>
              </a:spcBef>
              <a:buNone/>
            </a:pPr>
            <a:r>
              <a:t/>
            </a:r>
            <a:endParaRPr/>
          </a:p>
        </p:txBody>
      </p:sp>
      <p:sp>
        <p:nvSpPr>
          <p:cNvPr id="330" name="Shape 330"/>
          <p:cNvSpPr txBox="1"/>
          <p:nvPr/>
        </p:nvSpPr>
        <p:spPr>
          <a:xfrm>
            <a:off x="557500" y="4208325"/>
            <a:ext cx="5161500" cy="827400"/>
          </a:xfrm>
          <a:prstGeom prst="rect">
            <a:avLst/>
          </a:prstGeom>
          <a:noFill/>
          <a:ln>
            <a:noFill/>
          </a:ln>
        </p:spPr>
        <p:txBody>
          <a:bodyPr anchorCtr="0" anchor="t" bIns="91425" lIns="91425" rIns="91425" tIns="91425">
            <a:noAutofit/>
          </a:bodyPr>
          <a:lstStyle/>
          <a:p>
            <a:pPr lvl="0">
              <a:spcBef>
                <a:spcPts val="0"/>
              </a:spcBef>
              <a:buNone/>
            </a:pPr>
            <a:r>
              <a:rPr lang="en"/>
              <a:t>Note: the order of transformation in the code is different from the order they executed in the matrix stack</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idx="1" type="body"/>
          </p:nvPr>
        </p:nvSpPr>
        <p:spPr>
          <a:xfrm>
            <a:off x="300450" y="755925"/>
            <a:ext cx="7769400" cy="3339000"/>
          </a:xfrm>
          <a:prstGeom prst="rect">
            <a:avLst/>
          </a:prstGeom>
        </p:spPr>
        <p:txBody>
          <a:bodyPr anchorCtr="0" anchor="t" bIns="91425" lIns="91425" rIns="91425" tIns="91425">
            <a:noAutofit/>
          </a:bodyPr>
          <a:lstStyle/>
          <a:p>
            <a:pPr lvl="0">
              <a:spcBef>
                <a:spcPts val="0"/>
              </a:spcBef>
              <a:buNone/>
            </a:pPr>
            <a:r>
              <a:rPr b="1" lang="en" sz="1400"/>
              <a:t>What is Computer Graphics?</a:t>
            </a:r>
          </a:p>
          <a:p>
            <a:pPr lvl="0">
              <a:spcBef>
                <a:spcPts val="0"/>
              </a:spcBef>
              <a:buNone/>
            </a:pPr>
            <a:r>
              <a:rPr lang="en" sz="1400"/>
              <a:t>The creation of, manipulation of, analysis of, and interaction with pictorial representations of objects and data using computers.                                                      </a:t>
            </a:r>
          </a:p>
          <a:p>
            <a:pPr lvl="0">
              <a:spcBef>
                <a:spcPts val="0"/>
              </a:spcBef>
              <a:buNone/>
            </a:pPr>
            <a:r>
              <a:rPr lang="en" sz="1400"/>
              <a:t>                                                                                                                        - Dictionary of Computing</a:t>
            </a:r>
          </a:p>
          <a:p>
            <a:pPr lvl="0">
              <a:spcBef>
                <a:spcPts val="0"/>
              </a:spcBef>
              <a:buNone/>
            </a:pPr>
            <a:r>
              <a:rPr b="1" lang="en" sz="1400"/>
              <a:t>Fundamental, core elements of computer graphics</a:t>
            </a:r>
          </a:p>
          <a:p>
            <a:pPr lvl="0">
              <a:spcBef>
                <a:spcPts val="0"/>
              </a:spcBef>
              <a:buNone/>
            </a:pPr>
            <a:r>
              <a:rPr lang="en" sz="1400"/>
              <a:t> – Modeling: representation choices, geometric processing </a:t>
            </a:r>
          </a:p>
          <a:p>
            <a:pPr lvl="0">
              <a:spcBef>
                <a:spcPts val="0"/>
              </a:spcBef>
              <a:buNone/>
            </a:pPr>
            <a:r>
              <a:rPr lang="en" sz="1400"/>
              <a:t>– Rendering: geometric transformation, visibility, simulation of light </a:t>
            </a:r>
          </a:p>
          <a:p>
            <a:pPr lvl="0">
              <a:spcBef>
                <a:spcPts val="0"/>
              </a:spcBef>
              <a:buNone/>
            </a:pPr>
            <a:r>
              <a:rPr lang="en" sz="1400"/>
              <a:t>– Interaction: input/output devices, tools </a:t>
            </a:r>
          </a:p>
          <a:p>
            <a:pPr lvl="0">
              <a:spcBef>
                <a:spcPts val="0"/>
              </a:spcBef>
              <a:buNone/>
            </a:pPr>
            <a:r>
              <a:rPr lang="en" sz="1400"/>
              <a:t>– Animation: lifelike characters, natural phenomena, their interactions, surrounding environments </a:t>
            </a:r>
          </a:p>
        </p:txBody>
      </p:sp>
      <p:sp>
        <p:nvSpPr>
          <p:cNvPr id="98" name="Shape 98"/>
          <p:cNvSpPr txBox="1"/>
          <p:nvPr>
            <p:ph type="title"/>
          </p:nvPr>
        </p:nvSpPr>
        <p:spPr>
          <a:xfrm>
            <a:off x="232925" y="204400"/>
            <a:ext cx="8520600" cy="607800"/>
          </a:xfrm>
          <a:prstGeom prst="rect">
            <a:avLst/>
          </a:prstGeom>
        </p:spPr>
        <p:txBody>
          <a:bodyPr anchorCtr="0" anchor="t" bIns="91425" lIns="91425" rIns="91425" tIns="91425">
            <a:noAutofit/>
          </a:bodyPr>
          <a:lstStyle/>
          <a:p>
            <a:pPr lvl="0">
              <a:spcBef>
                <a:spcPts val="0"/>
              </a:spcBef>
              <a:buNone/>
            </a:pPr>
            <a:r>
              <a:rPr lang="en"/>
              <a:t>Introduction </a:t>
            </a:r>
          </a:p>
          <a:p>
            <a:pPr lvl="0" rt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311700" y="469400"/>
            <a:ext cx="4404300" cy="607800"/>
          </a:xfrm>
          <a:prstGeom prst="rect">
            <a:avLst/>
          </a:prstGeom>
        </p:spPr>
        <p:txBody>
          <a:bodyPr anchorCtr="0" anchor="t" bIns="91425" lIns="91425" rIns="91425" tIns="91425">
            <a:noAutofit/>
          </a:bodyPr>
          <a:lstStyle/>
          <a:p>
            <a:pPr lvl="0">
              <a:spcBef>
                <a:spcPts val="0"/>
              </a:spcBef>
              <a:buNone/>
            </a:pPr>
            <a:r>
              <a:rPr lang="en"/>
              <a:t>Exercise </a:t>
            </a:r>
          </a:p>
        </p:txBody>
      </p:sp>
      <p:sp>
        <p:nvSpPr>
          <p:cNvPr id="336" name="Shape 336"/>
          <p:cNvSpPr txBox="1"/>
          <p:nvPr>
            <p:ph idx="1" type="body"/>
          </p:nvPr>
        </p:nvSpPr>
        <p:spPr>
          <a:xfrm>
            <a:off x="311700" y="1229875"/>
            <a:ext cx="8225400" cy="896400"/>
          </a:xfrm>
          <a:prstGeom prst="rect">
            <a:avLst/>
          </a:prstGeom>
        </p:spPr>
        <p:txBody>
          <a:bodyPr anchorCtr="0" anchor="t" bIns="91425" lIns="91425" rIns="91425" tIns="91425">
            <a:noAutofit/>
          </a:bodyPr>
          <a:lstStyle/>
          <a:p>
            <a:pPr lvl="0">
              <a:spcBef>
                <a:spcPts val="0"/>
              </a:spcBef>
              <a:buNone/>
            </a:pPr>
            <a:r>
              <a:rPr lang="en"/>
              <a:t>Rotate the arms of the robot to by 90 degrees and bring them back to the original position </a:t>
            </a:r>
          </a:p>
        </p:txBody>
      </p:sp>
      <p:pic>
        <p:nvPicPr>
          <p:cNvPr id="337" name="Shape 337"/>
          <p:cNvPicPr preferRelativeResize="0"/>
          <p:nvPr/>
        </p:nvPicPr>
        <p:blipFill>
          <a:blip r:embed="rId3">
            <a:alphaModFix/>
          </a:blip>
          <a:stretch>
            <a:fillRect/>
          </a:stretch>
        </p:blipFill>
        <p:spPr>
          <a:xfrm>
            <a:off x="2264300" y="1940325"/>
            <a:ext cx="3259250" cy="2731025"/>
          </a:xfrm>
          <a:prstGeom prst="rect">
            <a:avLst/>
          </a:prstGeom>
          <a:noFill/>
          <a:ln>
            <a:noFill/>
          </a:ln>
        </p:spPr>
      </p:pic>
      <p:sp>
        <p:nvSpPr>
          <p:cNvPr id="338" name="Shape 338"/>
          <p:cNvSpPr txBox="1"/>
          <p:nvPr/>
        </p:nvSpPr>
        <p:spPr>
          <a:xfrm>
            <a:off x="5997750" y="2077175"/>
            <a:ext cx="2850600" cy="1285800"/>
          </a:xfrm>
          <a:prstGeom prst="rect">
            <a:avLst/>
          </a:prstGeom>
          <a:noFill/>
          <a:ln>
            <a:noFill/>
          </a:ln>
        </p:spPr>
        <p:txBody>
          <a:bodyPr anchorCtr="0" anchor="t" bIns="91425" lIns="91425" rIns="91425" tIns="91425">
            <a:noAutofit/>
          </a:bodyPr>
          <a:lstStyle/>
          <a:p>
            <a:pPr lvl="0">
              <a:spcBef>
                <a:spcPts val="0"/>
              </a:spcBef>
              <a:buNone/>
            </a:pPr>
            <a:r>
              <a:rPr lang="en"/>
              <a:t>Note: You can take previous example as startup</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Solution</a:t>
            </a:r>
          </a:p>
        </p:txBody>
      </p:sp>
      <p:pic>
        <p:nvPicPr>
          <p:cNvPr id="344" name="Shape 344"/>
          <p:cNvPicPr preferRelativeResize="0"/>
          <p:nvPr/>
        </p:nvPicPr>
        <p:blipFill rotWithShape="1">
          <a:blip r:embed="rId3">
            <a:alphaModFix/>
          </a:blip>
          <a:srcRect b="1117" l="823" r="0" t="0"/>
          <a:stretch/>
        </p:blipFill>
        <p:spPr>
          <a:xfrm>
            <a:off x="1107149" y="1187500"/>
            <a:ext cx="5247975" cy="33718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 Solution Continues</a:t>
            </a:r>
          </a:p>
        </p:txBody>
      </p:sp>
      <p:pic>
        <p:nvPicPr>
          <p:cNvPr id="350" name="Shape 350"/>
          <p:cNvPicPr preferRelativeResize="0"/>
          <p:nvPr/>
        </p:nvPicPr>
        <p:blipFill>
          <a:blip r:embed="rId3">
            <a:alphaModFix/>
          </a:blip>
          <a:stretch>
            <a:fillRect/>
          </a:stretch>
        </p:blipFill>
        <p:spPr>
          <a:xfrm>
            <a:off x="1501512" y="1335012"/>
            <a:ext cx="5000625" cy="3209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Hands on exercise (Solar System 2D)</a:t>
            </a:r>
          </a:p>
        </p:txBody>
      </p:sp>
      <p:sp>
        <p:nvSpPr>
          <p:cNvPr id="356" name="Shape 356"/>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Creating Planet Class</a:t>
            </a:r>
          </a:p>
          <a:p>
            <a:pPr indent="-228600" lvl="0" marL="457200" rtl="0">
              <a:spcBef>
                <a:spcPts val="0"/>
              </a:spcBef>
            </a:pPr>
            <a:r>
              <a:rPr lang="en"/>
              <a:t>Creating Orbit Class</a:t>
            </a:r>
          </a:p>
          <a:p>
            <a:pPr indent="-228600" lvl="0" marL="457200" rtl="0">
              <a:spcBef>
                <a:spcPts val="0"/>
              </a:spcBef>
            </a:pPr>
            <a:r>
              <a:rPr lang="en"/>
              <a:t>Initializing Planets and Orbits</a:t>
            </a:r>
          </a:p>
          <a:p>
            <a:pPr indent="-228600" lvl="0" marL="457200" rtl="0">
              <a:spcBef>
                <a:spcPts val="0"/>
              </a:spcBef>
            </a:pPr>
            <a:r>
              <a:rPr lang="en"/>
              <a:t>Drawing Sun,Planets and Orbits</a:t>
            </a:r>
          </a:p>
          <a:p>
            <a:pPr lvl="0" rtl="0">
              <a:spcBef>
                <a:spcPts val="0"/>
              </a:spcBef>
              <a:buNone/>
            </a:pPr>
            <a:r>
              <a:t/>
            </a:r>
            <a:endParaRPr/>
          </a:p>
        </p:txBody>
      </p:sp>
      <p:pic>
        <p:nvPicPr>
          <p:cNvPr id="357" name="Shape 357"/>
          <p:cNvPicPr preferRelativeResize="0"/>
          <p:nvPr/>
        </p:nvPicPr>
        <p:blipFill>
          <a:blip r:embed="rId3">
            <a:alphaModFix/>
          </a:blip>
          <a:stretch>
            <a:fillRect/>
          </a:stretch>
        </p:blipFill>
        <p:spPr>
          <a:xfrm>
            <a:off x="4213725" y="934650"/>
            <a:ext cx="3148025" cy="28725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Hands on exercise (Solar System 2D)</a:t>
            </a:r>
          </a:p>
          <a:p>
            <a:pPr lvl="0">
              <a:spcBef>
                <a:spcPts val="0"/>
              </a:spcBef>
              <a:buNone/>
            </a:pPr>
            <a:r>
              <a:t/>
            </a:r>
            <a:endParaRPr/>
          </a:p>
        </p:txBody>
      </p:sp>
      <p:sp>
        <p:nvSpPr>
          <p:cNvPr id="363" name="Shape 363"/>
          <p:cNvSpPr txBox="1"/>
          <p:nvPr>
            <p:ph idx="1" type="body"/>
          </p:nvPr>
        </p:nvSpPr>
        <p:spPr>
          <a:xfrm>
            <a:off x="311700" y="848875"/>
            <a:ext cx="8520600" cy="3339000"/>
          </a:xfrm>
          <a:prstGeom prst="rect">
            <a:avLst/>
          </a:prstGeom>
        </p:spPr>
        <p:txBody>
          <a:bodyPr anchorCtr="0" anchor="t" bIns="91425" lIns="91425" rIns="91425" tIns="91425">
            <a:noAutofit/>
          </a:bodyPr>
          <a:lstStyle/>
          <a:p>
            <a:pPr indent="-228600" lvl="0" marL="457200" rtl="0">
              <a:spcBef>
                <a:spcPts val="0"/>
              </a:spcBef>
            </a:pPr>
            <a:r>
              <a:rPr lang="en"/>
              <a:t>Creating Planet Class</a:t>
            </a:r>
          </a:p>
          <a:p>
            <a:pPr lvl="0">
              <a:spcBef>
                <a:spcPts val="0"/>
              </a:spcBef>
              <a:buNone/>
            </a:pPr>
            <a:r>
              <a:rPr lang="en"/>
              <a:t>Planet Class</a:t>
            </a:r>
          </a:p>
          <a:p>
            <a:pPr lvl="0">
              <a:spcBef>
                <a:spcPts val="0"/>
              </a:spcBef>
              <a:buNone/>
            </a:pPr>
            <a:r>
              <a:t/>
            </a:r>
            <a:endParaRPr sz="1100">
              <a:solidFill>
                <a:srgbClr val="000000"/>
              </a:solidFill>
              <a:latin typeface="Arial"/>
              <a:ea typeface="Arial"/>
              <a:cs typeface="Arial"/>
              <a:sym typeface="Arial"/>
            </a:endParaRPr>
          </a:p>
          <a:p>
            <a:pPr lvl="0" rtl="0">
              <a:spcBef>
                <a:spcPts val="0"/>
              </a:spcBef>
              <a:buNone/>
            </a:pPr>
            <a:r>
              <a:t/>
            </a:r>
            <a:endParaRPr/>
          </a:p>
          <a:p>
            <a:pPr lvl="0">
              <a:spcBef>
                <a:spcPts val="0"/>
              </a:spcBef>
              <a:buNone/>
            </a:pPr>
            <a:r>
              <a:t/>
            </a:r>
            <a:endParaRPr/>
          </a:p>
        </p:txBody>
      </p:sp>
      <p:pic>
        <p:nvPicPr>
          <p:cNvPr id="364" name="Shape 364"/>
          <p:cNvPicPr preferRelativeResize="0"/>
          <p:nvPr/>
        </p:nvPicPr>
        <p:blipFill>
          <a:blip r:embed="rId3">
            <a:alphaModFix/>
          </a:blip>
          <a:stretch>
            <a:fillRect/>
          </a:stretch>
        </p:blipFill>
        <p:spPr>
          <a:xfrm>
            <a:off x="390475" y="1814000"/>
            <a:ext cx="5295900" cy="2990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Guided example (Solar System 2D)</a:t>
            </a:r>
          </a:p>
          <a:p>
            <a:pPr lvl="0" rtl="0">
              <a:spcBef>
                <a:spcPts val="0"/>
              </a:spcBef>
              <a:buNone/>
            </a:pPr>
            <a:r>
              <a:t/>
            </a:r>
            <a:endParaRPr/>
          </a:p>
        </p:txBody>
      </p:sp>
      <p:sp>
        <p:nvSpPr>
          <p:cNvPr id="370" name="Shape 370"/>
          <p:cNvSpPr txBox="1"/>
          <p:nvPr>
            <p:ph idx="1" type="body"/>
          </p:nvPr>
        </p:nvSpPr>
        <p:spPr>
          <a:xfrm>
            <a:off x="311700" y="1276575"/>
            <a:ext cx="8520600" cy="3339000"/>
          </a:xfrm>
          <a:prstGeom prst="rect">
            <a:avLst/>
          </a:prstGeom>
        </p:spPr>
        <p:txBody>
          <a:bodyPr anchorCtr="0" anchor="t" bIns="91425" lIns="91425" rIns="91425" tIns="91425">
            <a:noAutofit/>
          </a:bodyPr>
          <a:lstStyle/>
          <a:p>
            <a:pPr indent="-228600" lvl="0" marL="457200" rtl="0">
              <a:spcBef>
                <a:spcPts val="0"/>
              </a:spcBef>
            </a:pPr>
            <a:r>
              <a:rPr lang="en"/>
              <a:t>Creating Planet Class</a:t>
            </a:r>
          </a:p>
          <a:p>
            <a:pPr lvl="0" rtl="0">
              <a:spcBef>
                <a:spcPts val="0"/>
              </a:spcBef>
              <a:buNone/>
            </a:pPr>
            <a:r>
              <a:rPr lang="en"/>
              <a:t>  Update method</a:t>
            </a:r>
          </a:p>
          <a:p>
            <a:pPr lvl="0" rtl="0">
              <a:spcBef>
                <a:spcPts val="0"/>
              </a:spcBef>
              <a:buNone/>
            </a:pPr>
            <a:r>
              <a:t/>
            </a:r>
            <a:endParaRPr/>
          </a:p>
          <a:p>
            <a:pPr lvl="0" rtl="0">
              <a:spcBef>
                <a:spcPts val="0"/>
              </a:spcBef>
              <a:buNone/>
            </a:pPr>
            <a:r>
              <a:t/>
            </a:r>
            <a:endParaRPr/>
          </a:p>
          <a:p>
            <a:pPr lvl="0" rtl="0">
              <a:spcBef>
                <a:spcPts val="0"/>
              </a:spcBef>
              <a:buNone/>
            </a:pPr>
            <a:r>
              <a:rPr lang="en"/>
              <a:t>                                                                                                                                         </a:t>
            </a:r>
          </a:p>
          <a:p>
            <a:pPr lvl="0" rtl="0">
              <a:spcBef>
                <a:spcPts val="0"/>
              </a:spcBef>
              <a:buNone/>
            </a:pPr>
            <a:r>
              <a:t/>
            </a:r>
            <a:endParaRPr/>
          </a:p>
          <a:p>
            <a:pPr lvl="0" rtl="0">
              <a:spcBef>
                <a:spcPts val="0"/>
              </a:spcBef>
              <a:buNone/>
            </a:pPr>
            <a:r>
              <a:t/>
            </a:r>
            <a:endParaRPr/>
          </a:p>
          <a:p>
            <a:pPr lvl="0" rtl="0">
              <a:spcBef>
                <a:spcPts val="0"/>
              </a:spcBef>
              <a:buNone/>
            </a:pPr>
            <a:r>
              <a:rPr lang="en"/>
              <a:t>                 </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sz="1100">
              <a:solidFill>
                <a:srgbClr val="000000"/>
              </a:solidFill>
              <a:latin typeface="Arial"/>
              <a:ea typeface="Arial"/>
              <a:cs typeface="Arial"/>
              <a:sym typeface="Arial"/>
            </a:endParaRPr>
          </a:p>
          <a:p>
            <a:pPr lvl="0" rtl="0">
              <a:spcBef>
                <a:spcPts val="0"/>
              </a:spcBef>
              <a:buNone/>
            </a:pPr>
            <a:r>
              <a:t/>
            </a:r>
            <a:endParaRPr/>
          </a:p>
          <a:p>
            <a:pPr lvl="0" rtl="0">
              <a:spcBef>
                <a:spcPts val="0"/>
              </a:spcBef>
              <a:buNone/>
            </a:pPr>
            <a:r>
              <a:t/>
            </a:r>
            <a:endParaRPr/>
          </a:p>
        </p:txBody>
      </p:sp>
      <p:pic>
        <p:nvPicPr>
          <p:cNvPr id="371" name="Shape 371"/>
          <p:cNvPicPr preferRelativeResize="0"/>
          <p:nvPr/>
        </p:nvPicPr>
        <p:blipFill>
          <a:blip r:embed="rId3">
            <a:alphaModFix/>
          </a:blip>
          <a:stretch>
            <a:fillRect/>
          </a:stretch>
        </p:blipFill>
        <p:spPr>
          <a:xfrm>
            <a:off x="522212" y="2363950"/>
            <a:ext cx="2619375" cy="742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Guided example (Solar System 2D)</a:t>
            </a:r>
          </a:p>
          <a:p>
            <a:pPr lvl="0" rtl="0">
              <a:spcBef>
                <a:spcPts val="0"/>
              </a:spcBef>
              <a:buNone/>
            </a:pPr>
            <a:r>
              <a:t/>
            </a:r>
            <a:endParaRPr/>
          </a:p>
        </p:txBody>
      </p:sp>
      <p:sp>
        <p:nvSpPr>
          <p:cNvPr id="377" name="Shape 377"/>
          <p:cNvSpPr txBox="1"/>
          <p:nvPr>
            <p:ph idx="1" type="body"/>
          </p:nvPr>
        </p:nvSpPr>
        <p:spPr>
          <a:xfrm>
            <a:off x="311700" y="1276575"/>
            <a:ext cx="8520600" cy="3339000"/>
          </a:xfrm>
          <a:prstGeom prst="rect">
            <a:avLst/>
          </a:prstGeom>
        </p:spPr>
        <p:txBody>
          <a:bodyPr anchorCtr="0" anchor="t" bIns="91425" lIns="91425" rIns="91425" tIns="91425">
            <a:noAutofit/>
          </a:bodyPr>
          <a:lstStyle/>
          <a:p>
            <a:pPr indent="-228600" lvl="0" marL="457200" rtl="0">
              <a:spcBef>
                <a:spcPts val="0"/>
              </a:spcBef>
            </a:pPr>
            <a:r>
              <a:rPr lang="en"/>
              <a:t>Creating Planet Class</a:t>
            </a:r>
          </a:p>
          <a:p>
            <a:pPr lvl="0" rtl="0">
              <a:spcBef>
                <a:spcPts val="0"/>
              </a:spcBef>
              <a:buNone/>
            </a:pPr>
            <a:r>
              <a:rPr lang="en"/>
              <a:t>  Display Method</a:t>
            </a:r>
          </a:p>
          <a:p>
            <a:pPr lvl="0" rtl="0">
              <a:spcBef>
                <a:spcPts val="0"/>
              </a:spcBef>
              <a:buNone/>
            </a:pPr>
            <a:r>
              <a:t/>
            </a:r>
            <a:endParaRPr/>
          </a:p>
          <a:p>
            <a:pPr lvl="0" rtl="0">
              <a:spcBef>
                <a:spcPts val="0"/>
              </a:spcBef>
              <a:buNone/>
            </a:pPr>
            <a:r>
              <a:t/>
            </a:r>
            <a:endParaRPr/>
          </a:p>
          <a:p>
            <a:pPr lvl="0" rtl="0">
              <a:spcBef>
                <a:spcPts val="0"/>
              </a:spcBef>
              <a:buNone/>
            </a:pPr>
            <a:r>
              <a:rPr lang="en"/>
              <a:t>                                                                                                                                         </a:t>
            </a:r>
          </a:p>
          <a:p>
            <a:pPr lvl="0" rtl="0">
              <a:spcBef>
                <a:spcPts val="0"/>
              </a:spcBef>
              <a:buNone/>
            </a:pPr>
            <a:r>
              <a:t/>
            </a:r>
            <a:endParaRPr/>
          </a:p>
          <a:p>
            <a:pPr lvl="0" rtl="0">
              <a:spcBef>
                <a:spcPts val="0"/>
              </a:spcBef>
              <a:buNone/>
            </a:pPr>
            <a:r>
              <a:t/>
            </a:r>
            <a:endParaRPr/>
          </a:p>
          <a:p>
            <a:pPr lvl="0" rtl="0">
              <a:spcBef>
                <a:spcPts val="0"/>
              </a:spcBef>
              <a:buNone/>
            </a:pPr>
            <a:r>
              <a:rPr lang="en"/>
              <a:t>                 </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sz="1100">
              <a:solidFill>
                <a:srgbClr val="000000"/>
              </a:solidFill>
              <a:latin typeface="Arial"/>
              <a:ea typeface="Arial"/>
              <a:cs typeface="Arial"/>
              <a:sym typeface="Arial"/>
            </a:endParaRPr>
          </a:p>
          <a:p>
            <a:pPr lvl="0" rtl="0">
              <a:spcBef>
                <a:spcPts val="0"/>
              </a:spcBef>
              <a:buNone/>
            </a:pPr>
            <a:r>
              <a:t/>
            </a:r>
            <a:endParaRPr/>
          </a:p>
          <a:p>
            <a:pPr lvl="0" rtl="0">
              <a:spcBef>
                <a:spcPts val="0"/>
              </a:spcBef>
              <a:buNone/>
            </a:pPr>
            <a:r>
              <a:t/>
            </a:r>
            <a:endParaRPr/>
          </a:p>
        </p:txBody>
      </p:sp>
      <p:pic>
        <p:nvPicPr>
          <p:cNvPr id="378" name="Shape 378"/>
          <p:cNvPicPr preferRelativeResize="0"/>
          <p:nvPr/>
        </p:nvPicPr>
        <p:blipFill>
          <a:blip r:embed="rId3">
            <a:alphaModFix/>
          </a:blip>
          <a:stretch>
            <a:fillRect/>
          </a:stretch>
        </p:blipFill>
        <p:spPr>
          <a:xfrm>
            <a:off x="554837" y="2355125"/>
            <a:ext cx="5400675" cy="2076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Guided example(Solar System 2D)</a:t>
            </a:r>
          </a:p>
          <a:p>
            <a:pPr lvl="0" rtl="0">
              <a:spcBef>
                <a:spcPts val="0"/>
              </a:spcBef>
              <a:buNone/>
            </a:pPr>
            <a:r>
              <a:t/>
            </a:r>
            <a:endParaRPr/>
          </a:p>
        </p:txBody>
      </p:sp>
      <p:sp>
        <p:nvSpPr>
          <p:cNvPr id="384" name="Shape 384"/>
          <p:cNvSpPr txBox="1"/>
          <p:nvPr>
            <p:ph idx="1" type="body"/>
          </p:nvPr>
        </p:nvSpPr>
        <p:spPr>
          <a:xfrm>
            <a:off x="311700" y="848875"/>
            <a:ext cx="8520600" cy="3339000"/>
          </a:xfrm>
          <a:prstGeom prst="rect">
            <a:avLst/>
          </a:prstGeom>
        </p:spPr>
        <p:txBody>
          <a:bodyPr anchorCtr="0" anchor="t" bIns="91425" lIns="91425" rIns="91425" tIns="91425">
            <a:noAutofit/>
          </a:bodyPr>
          <a:lstStyle/>
          <a:p>
            <a:pPr indent="-228600" lvl="0" marL="457200" rtl="0">
              <a:spcBef>
                <a:spcPts val="0"/>
              </a:spcBef>
            </a:pPr>
            <a:r>
              <a:rPr lang="en"/>
              <a:t>Creating Orbit Class</a:t>
            </a:r>
          </a:p>
          <a:p>
            <a:pPr lvl="0" rtl="0">
              <a:spcBef>
                <a:spcPts val="0"/>
              </a:spcBef>
              <a:buNone/>
            </a:pPr>
            <a:r>
              <a:rPr lang="en"/>
              <a:t>Orbit Class</a:t>
            </a:r>
          </a:p>
          <a:p>
            <a:pPr lvl="0" rtl="0">
              <a:spcBef>
                <a:spcPts val="0"/>
              </a:spcBef>
              <a:buNone/>
            </a:pPr>
            <a:r>
              <a:t/>
            </a:r>
            <a:endParaRPr sz="1100">
              <a:solidFill>
                <a:srgbClr val="000000"/>
              </a:solidFill>
              <a:latin typeface="Arial"/>
              <a:ea typeface="Arial"/>
              <a:cs typeface="Arial"/>
              <a:sym typeface="Arial"/>
            </a:endParaRPr>
          </a:p>
          <a:p>
            <a:pPr lvl="0" rtl="0">
              <a:spcBef>
                <a:spcPts val="0"/>
              </a:spcBef>
              <a:buNone/>
            </a:pPr>
            <a:r>
              <a:t/>
            </a:r>
            <a:endParaRPr/>
          </a:p>
          <a:p>
            <a:pPr lvl="0" rtl="0">
              <a:spcBef>
                <a:spcPts val="0"/>
              </a:spcBef>
              <a:buNone/>
            </a:pPr>
            <a:r>
              <a:t/>
            </a:r>
            <a:endParaRPr/>
          </a:p>
        </p:txBody>
      </p:sp>
      <p:pic>
        <p:nvPicPr>
          <p:cNvPr id="385" name="Shape 385"/>
          <p:cNvPicPr preferRelativeResize="0"/>
          <p:nvPr/>
        </p:nvPicPr>
        <p:blipFill>
          <a:blip r:embed="rId3">
            <a:alphaModFix/>
          </a:blip>
          <a:stretch>
            <a:fillRect/>
          </a:stretch>
        </p:blipFill>
        <p:spPr>
          <a:xfrm>
            <a:off x="443362" y="1969462"/>
            <a:ext cx="3057525" cy="16097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Guided example (Solar System 2D)</a:t>
            </a:r>
          </a:p>
          <a:p>
            <a:pPr lvl="0" rtl="0">
              <a:spcBef>
                <a:spcPts val="0"/>
              </a:spcBef>
              <a:buNone/>
            </a:pPr>
            <a:r>
              <a:t/>
            </a:r>
            <a:endParaRPr/>
          </a:p>
        </p:txBody>
      </p:sp>
      <p:sp>
        <p:nvSpPr>
          <p:cNvPr id="391" name="Shape 391"/>
          <p:cNvSpPr txBox="1"/>
          <p:nvPr>
            <p:ph idx="1" type="body"/>
          </p:nvPr>
        </p:nvSpPr>
        <p:spPr>
          <a:xfrm>
            <a:off x="311700" y="848875"/>
            <a:ext cx="8520600" cy="3339000"/>
          </a:xfrm>
          <a:prstGeom prst="rect">
            <a:avLst/>
          </a:prstGeom>
        </p:spPr>
        <p:txBody>
          <a:bodyPr anchorCtr="0" anchor="t" bIns="91425" lIns="91425" rIns="91425" tIns="91425">
            <a:noAutofit/>
          </a:bodyPr>
          <a:lstStyle/>
          <a:p>
            <a:pPr indent="-228600" lvl="0" marL="457200" rtl="0">
              <a:spcBef>
                <a:spcPts val="0"/>
              </a:spcBef>
            </a:pPr>
            <a:r>
              <a:rPr lang="en"/>
              <a:t>Creating Orbit Class</a:t>
            </a:r>
          </a:p>
          <a:p>
            <a:pPr lvl="0" rtl="0">
              <a:spcBef>
                <a:spcPts val="0"/>
              </a:spcBef>
              <a:buNone/>
            </a:pPr>
            <a:r>
              <a:rPr lang="en"/>
              <a:t>Display Method</a:t>
            </a:r>
          </a:p>
          <a:p>
            <a:pPr lvl="0" rtl="0">
              <a:spcBef>
                <a:spcPts val="0"/>
              </a:spcBef>
              <a:buNone/>
            </a:pPr>
            <a:r>
              <a:t/>
            </a:r>
            <a:endParaRPr sz="1100">
              <a:solidFill>
                <a:srgbClr val="000000"/>
              </a:solidFill>
              <a:latin typeface="Arial"/>
              <a:ea typeface="Arial"/>
              <a:cs typeface="Arial"/>
              <a:sym typeface="Arial"/>
            </a:endParaRPr>
          </a:p>
          <a:p>
            <a:pPr lvl="0" rtl="0">
              <a:spcBef>
                <a:spcPts val="0"/>
              </a:spcBef>
              <a:buNone/>
            </a:pPr>
            <a:r>
              <a:t/>
            </a:r>
            <a:endParaRPr/>
          </a:p>
          <a:p>
            <a:pPr lvl="0" rtl="0">
              <a:spcBef>
                <a:spcPts val="0"/>
              </a:spcBef>
              <a:buNone/>
            </a:pPr>
            <a:r>
              <a:t/>
            </a:r>
            <a:endParaRPr/>
          </a:p>
        </p:txBody>
      </p:sp>
      <p:pic>
        <p:nvPicPr>
          <p:cNvPr id="392" name="Shape 392"/>
          <p:cNvPicPr preferRelativeResize="0"/>
          <p:nvPr/>
        </p:nvPicPr>
        <p:blipFill>
          <a:blip r:embed="rId3">
            <a:alphaModFix/>
          </a:blip>
          <a:stretch>
            <a:fillRect/>
          </a:stretch>
        </p:blipFill>
        <p:spPr>
          <a:xfrm>
            <a:off x="499675" y="2070762"/>
            <a:ext cx="7581900" cy="16097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Guided example (Solar System 2D)</a:t>
            </a:r>
          </a:p>
          <a:p>
            <a:pPr lvl="0" rtl="0">
              <a:spcBef>
                <a:spcPts val="0"/>
              </a:spcBef>
              <a:buNone/>
            </a:pPr>
            <a:r>
              <a:t/>
            </a:r>
            <a:endParaRPr/>
          </a:p>
        </p:txBody>
      </p:sp>
      <p:sp>
        <p:nvSpPr>
          <p:cNvPr id="398" name="Shape 398"/>
          <p:cNvSpPr txBox="1"/>
          <p:nvPr>
            <p:ph idx="1" type="body"/>
          </p:nvPr>
        </p:nvSpPr>
        <p:spPr>
          <a:xfrm>
            <a:off x="311700" y="848875"/>
            <a:ext cx="8520600" cy="3339000"/>
          </a:xfrm>
          <a:prstGeom prst="rect">
            <a:avLst/>
          </a:prstGeom>
        </p:spPr>
        <p:txBody>
          <a:bodyPr anchorCtr="0" anchor="t" bIns="91425" lIns="91425" rIns="91425" tIns="91425">
            <a:noAutofit/>
          </a:bodyPr>
          <a:lstStyle/>
          <a:p>
            <a:pPr indent="-228600" lvl="0" marL="457200" rtl="0">
              <a:spcBef>
                <a:spcPts val="0"/>
              </a:spcBef>
            </a:pPr>
            <a:r>
              <a:rPr lang="en"/>
              <a:t>Drawing Sun, Planets and Orbits</a:t>
            </a:r>
          </a:p>
          <a:p>
            <a:pPr lvl="0" rtl="0">
              <a:spcBef>
                <a:spcPts val="0"/>
              </a:spcBef>
              <a:buNone/>
            </a:pPr>
            <a:r>
              <a:rPr lang="en"/>
              <a:t>Draw Method</a:t>
            </a:r>
          </a:p>
          <a:p>
            <a:pPr lvl="0" rtl="0">
              <a:spcBef>
                <a:spcPts val="0"/>
              </a:spcBef>
              <a:buNone/>
            </a:pPr>
            <a:r>
              <a:t/>
            </a:r>
            <a:endParaRPr sz="1100">
              <a:solidFill>
                <a:srgbClr val="000000"/>
              </a:solidFill>
              <a:latin typeface="Arial"/>
              <a:ea typeface="Arial"/>
              <a:cs typeface="Arial"/>
              <a:sym typeface="Arial"/>
            </a:endParaRPr>
          </a:p>
          <a:p>
            <a:pPr lvl="0" rtl="0">
              <a:spcBef>
                <a:spcPts val="0"/>
              </a:spcBef>
              <a:buNone/>
            </a:pPr>
            <a:r>
              <a:t/>
            </a:r>
            <a:endParaRPr/>
          </a:p>
          <a:p>
            <a:pPr lvl="0" rtl="0">
              <a:spcBef>
                <a:spcPts val="0"/>
              </a:spcBef>
              <a:buNone/>
            </a:pPr>
            <a:r>
              <a:t/>
            </a:r>
            <a:endParaRPr/>
          </a:p>
        </p:txBody>
      </p:sp>
      <p:pic>
        <p:nvPicPr>
          <p:cNvPr id="399" name="Shape 399"/>
          <p:cNvPicPr preferRelativeResize="0"/>
          <p:nvPr/>
        </p:nvPicPr>
        <p:blipFill>
          <a:blip r:embed="rId3">
            <a:alphaModFix/>
          </a:blip>
          <a:stretch>
            <a:fillRect/>
          </a:stretch>
        </p:blipFill>
        <p:spPr>
          <a:xfrm>
            <a:off x="2575225" y="1388975"/>
            <a:ext cx="3486554" cy="3428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Why learn Computer Graphics</a:t>
            </a:r>
          </a:p>
          <a:p>
            <a:pPr lvl="0" rtl="0">
              <a:spcBef>
                <a:spcPts val="0"/>
              </a:spcBef>
              <a:buNone/>
            </a:pPr>
            <a:r>
              <a:t/>
            </a:r>
            <a:endParaRPr/>
          </a:p>
        </p:txBody>
      </p:sp>
      <p:sp>
        <p:nvSpPr>
          <p:cNvPr id="104" name="Shape 104"/>
          <p:cNvSpPr txBox="1"/>
          <p:nvPr>
            <p:ph idx="1" type="body"/>
          </p:nvPr>
        </p:nvSpPr>
        <p:spPr>
          <a:xfrm>
            <a:off x="311700" y="1804500"/>
            <a:ext cx="8520600" cy="33390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 sz="2400">
                <a:solidFill>
                  <a:srgbClr val="000000"/>
                </a:solidFill>
              </a:rPr>
              <a:t>Applications </a:t>
            </a:r>
          </a:p>
          <a:p>
            <a:pPr lvl="0" rtl="0">
              <a:lnSpc>
                <a:spcPct val="100000"/>
              </a:lnSpc>
              <a:spcBef>
                <a:spcPts val="0"/>
              </a:spcBef>
              <a:spcAft>
                <a:spcPts val="0"/>
              </a:spcAft>
              <a:buNone/>
            </a:pPr>
            <a:r>
              <a:t/>
            </a:r>
            <a:endParaRPr b="1" sz="2400">
              <a:solidFill>
                <a:srgbClr val="000000"/>
              </a:solidFill>
            </a:endParaRPr>
          </a:p>
          <a:p>
            <a:pPr indent="-228600" lvl="0" marL="457200" rtl="0">
              <a:spcBef>
                <a:spcPts val="0"/>
              </a:spcBef>
            </a:pPr>
            <a:r>
              <a:rPr lang="en"/>
              <a:t>User Interfaces - Video Games, Virtual Reality, </a:t>
            </a:r>
            <a:r>
              <a:rPr lang="en"/>
              <a:t>Augmented Reality, Digital Art. </a:t>
            </a:r>
          </a:p>
          <a:p>
            <a:pPr indent="-228600" lvl="0" marL="457200" rtl="0">
              <a:spcBef>
                <a:spcPts val="0"/>
              </a:spcBef>
            </a:pPr>
            <a:r>
              <a:rPr lang="en"/>
              <a:t>Design - Web design, Graphics design, Computer Aid Design</a:t>
            </a:r>
          </a:p>
          <a:p>
            <a:pPr indent="-228600" lvl="0" marL="457200" rtl="0">
              <a:spcBef>
                <a:spcPts val="0"/>
              </a:spcBef>
            </a:pPr>
            <a:r>
              <a:rPr lang="en"/>
              <a:t>Display of Information - Scientific Visualization, Computational Physics </a:t>
            </a:r>
          </a:p>
          <a:p>
            <a:pPr indent="-228600" lvl="0" marL="457200">
              <a:spcBef>
                <a:spcPts val="0"/>
              </a:spcBef>
            </a:pPr>
            <a:r>
              <a:rPr lang="en"/>
              <a:t>Education - Visualization, Computer Simulation </a:t>
            </a:r>
          </a:p>
        </p:txBody>
      </p:sp>
      <p:pic>
        <p:nvPicPr>
          <p:cNvPr id="105" name="Shape 105"/>
          <p:cNvPicPr preferRelativeResize="0"/>
          <p:nvPr/>
        </p:nvPicPr>
        <p:blipFill>
          <a:blip r:embed="rId3">
            <a:alphaModFix/>
          </a:blip>
          <a:stretch>
            <a:fillRect/>
          </a:stretch>
        </p:blipFill>
        <p:spPr>
          <a:xfrm>
            <a:off x="5928199" y="829999"/>
            <a:ext cx="2766751" cy="145254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311700" y="212475"/>
            <a:ext cx="8520600" cy="607800"/>
          </a:xfrm>
          <a:prstGeom prst="rect">
            <a:avLst/>
          </a:prstGeom>
        </p:spPr>
        <p:txBody>
          <a:bodyPr anchorCtr="0" anchor="t" bIns="91425" lIns="91425" rIns="91425" tIns="91425">
            <a:noAutofit/>
          </a:bodyPr>
          <a:lstStyle/>
          <a:p>
            <a:pPr lvl="0">
              <a:spcBef>
                <a:spcPts val="0"/>
              </a:spcBef>
              <a:buNone/>
            </a:pPr>
            <a:r>
              <a:rPr lang="en" sz="1800"/>
              <a:t>Exercise (Build 3D system)</a:t>
            </a:r>
          </a:p>
        </p:txBody>
      </p:sp>
      <p:pic>
        <p:nvPicPr>
          <p:cNvPr id="405" name="Shape 405"/>
          <p:cNvPicPr preferRelativeResize="0"/>
          <p:nvPr/>
        </p:nvPicPr>
        <p:blipFill>
          <a:blip r:embed="rId3">
            <a:alphaModFix/>
          </a:blip>
          <a:stretch>
            <a:fillRect/>
          </a:stretch>
        </p:blipFill>
        <p:spPr>
          <a:xfrm>
            <a:off x="476374" y="820275"/>
            <a:ext cx="3685324" cy="4053124"/>
          </a:xfrm>
          <a:prstGeom prst="rect">
            <a:avLst/>
          </a:prstGeom>
          <a:noFill/>
          <a:ln>
            <a:noFill/>
          </a:ln>
        </p:spPr>
      </p:pic>
      <p:pic>
        <p:nvPicPr>
          <p:cNvPr id="406" name="Shape 406"/>
          <p:cNvPicPr preferRelativeResize="0"/>
          <p:nvPr/>
        </p:nvPicPr>
        <p:blipFill>
          <a:blip r:embed="rId4">
            <a:alphaModFix/>
          </a:blip>
          <a:stretch>
            <a:fillRect/>
          </a:stretch>
        </p:blipFill>
        <p:spPr>
          <a:xfrm>
            <a:off x="4805224" y="285229"/>
            <a:ext cx="3403249" cy="2171120"/>
          </a:xfrm>
          <a:prstGeom prst="rect">
            <a:avLst/>
          </a:prstGeom>
          <a:noFill/>
          <a:ln>
            <a:noFill/>
          </a:ln>
        </p:spPr>
      </p:pic>
      <p:sp>
        <p:nvSpPr>
          <p:cNvPr id="407" name="Shape 407"/>
          <p:cNvSpPr txBox="1"/>
          <p:nvPr/>
        </p:nvSpPr>
        <p:spPr>
          <a:xfrm>
            <a:off x="4792800" y="2751600"/>
            <a:ext cx="3507000" cy="935100"/>
          </a:xfrm>
          <a:prstGeom prst="rect">
            <a:avLst/>
          </a:prstGeom>
          <a:noFill/>
          <a:ln>
            <a:noFill/>
          </a:ln>
        </p:spPr>
        <p:txBody>
          <a:bodyPr anchorCtr="0" anchor="t" bIns="91425" lIns="91425" rIns="91425" tIns="91425">
            <a:noAutofit/>
          </a:bodyPr>
          <a:lstStyle/>
          <a:p>
            <a:pPr lvl="0">
              <a:spcBef>
                <a:spcPts val="0"/>
              </a:spcBef>
              <a:buNone/>
            </a:pPr>
            <a:r>
              <a:rPr lang="en"/>
              <a:t>The Earth should rotate around sun and the Moon should rotate around the Earth</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ph type="title"/>
          </p:nvPr>
        </p:nvSpPr>
        <p:spPr>
          <a:xfrm>
            <a:off x="311700" y="257600"/>
            <a:ext cx="8520600" cy="607800"/>
          </a:xfrm>
          <a:prstGeom prst="rect">
            <a:avLst/>
          </a:prstGeom>
        </p:spPr>
        <p:txBody>
          <a:bodyPr anchorCtr="0" anchor="t" bIns="91425" lIns="91425" rIns="91425" tIns="91425">
            <a:noAutofit/>
          </a:bodyPr>
          <a:lstStyle/>
          <a:p>
            <a:pPr lvl="0">
              <a:spcBef>
                <a:spcPts val="0"/>
              </a:spcBef>
              <a:buNone/>
            </a:pPr>
            <a:r>
              <a:rPr lang="en"/>
              <a:t>Answer</a:t>
            </a:r>
          </a:p>
        </p:txBody>
      </p:sp>
      <p:pic>
        <p:nvPicPr>
          <p:cNvPr id="413" name="Shape 413"/>
          <p:cNvPicPr preferRelativeResize="0"/>
          <p:nvPr/>
        </p:nvPicPr>
        <p:blipFill>
          <a:blip r:embed="rId3">
            <a:alphaModFix/>
          </a:blip>
          <a:stretch>
            <a:fillRect/>
          </a:stretch>
        </p:blipFill>
        <p:spPr>
          <a:xfrm>
            <a:off x="711924" y="983124"/>
            <a:ext cx="2695750" cy="346422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Projection</a:t>
            </a:r>
          </a:p>
        </p:txBody>
      </p:sp>
      <p:sp>
        <p:nvSpPr>
          <p:cNvPr id="419" name="Shape 419"/>
          <p:cNvSpPr txBox="1"/>
          <p:nvPr>
            <p:ph idx="1" type="body"/>
          </p:nvPr>
        </p:nvSpPr>
        <p:spPr>
          <a:xfrm>
            <a:off x="272725" y="1210400"/>
            <a:ext cx="8520600" cy="3339000"/>
          </a:xfrm>
          <a:prstGeom prst="rect">
            <a:avLst/>
          </a:prstGeom>
        </p:spPr>
        <p:txBody>
          <a:bodyPr anchorCtr="0" anchor="t" bIns="91425" lIns="91425" rIns="91425" tIns="91425">
            <a:noAutofit/>
          </a:bodyPr>
          <a:lstStyle/>
          <a:p>
            <a:pPr indent="-228600" lvl="0" marL="457200" rtl="0">
              <a:spcBef>
                <a:spcPts val="0"/>
              </a:spcBef>
            </a:pPr>
            <a:r>
              <a:rPr lang="en"/>
              <a:t>Projection</a:t>
            </a:r>
          </a:p>
          <a:p>
            <a:pPr indent="-228600" lvl="0" marL="457200" rtl="0">
              <a:spcBef>
                <a:spcPts val="0"/>
              </a:spcBef>
            </a:pPr>
            <a:r>
              <a:rPr lang="en"/>
              <a:t>Theory</a:t>
            </a:r>
          </a:p>
          <a:p>
            <a:pPr indent="-228600" lvl="0" marL="457200" rtl="0">
              <a:spcBef>
                <a:spcPts val="0"/>
              </a:spcBef>
            </a:pPr>
            <a:r>
              <a:rPr lang="en"/>
              <a:t>Exercise </a:t>
            </a:r>
          </a:p>
          <a:p>
            <a:pPr indent="-228600" lvl="0" marL="457200" rtl="0">
              <a:spcBef>
                <a:spcPts val="0"/>
              </a:spcBef>
            </a:pPr>
            <a:r>
              <a:rPr lang="en"/>
              <a:t>Exercise- Build 2D Solar System</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Projection</a:t>
            </a:r>
          </a:p>
        </p:txBody>
      </p:sp>
      <p:sp>
        <p:nvSpPr>
          <p:cNvPr id="425" name="Shape 425"/>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Perspective Projection</a:t>
            </a:r>
          </a:p>
        </p:txBody>
      </p:sp>
      <p:pic>
        <p:nvPicPr>
          <p:cNvPr id="426" name="Shape 426"/>
          <p:cNvPicPr preferRelativeResize="0"/>
          <p:nvPr/>
        </p:nvPicPr>
        <p:blipFill>
          <a:blip r:embed="rId3">
            <a:alphaModFix/>
          </a:blip>
          <a:stretch>
            <a:fillRect/>
          </a:stretch>
        </p:blipFill>
        <p:spPr>
          <a:xfrm>
            <a:off x="671725" y="1639300"/>
            <a:ext cx="5788574" cy="292957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sp>
        <p:nvSpPr>
          <p:cNvPr id="431" name="Shape 43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Theory</a:t>
            </a:r>
          </a:p>
        </p:txBody>
      </p:sp>
      <p:pic>
        <p:nvPicPr>
          <p:cNvPr id="432" name="Shape 432"/>
          <p:cNvPicPr preferRelativeResize="0"/>
          <p:nvPr/>
        </p:nvPicPr>
        <p:blipFill>
          <a:blip r:embed="rId3">
            <a:alphaModFix/>
          </a:blip>
          <a:stretch>
            <a:fillRect/>
          </a:stretch>
        </p:blipFill>
        <p:spPr>
          <a:xfrm>
            <a:off x="566274" y="1886900"/>
            <a:ext cx="3165499" cy="2488900"/>
          </a:xfrm>
          <a:prstGeom prst="rect">
            <a:avLst/>
          </a:prstGeom>
          <a:noFill/>
          <a:ln>
            <a:noFill/>
          </a:ln>
        </p:spPr>
      </p:pic>
      <p:sp>
        <p:nvSpPr>
          <p:cNvPr id="433" name="Shape 433"/>
          <p:cNvSpPr txBox="1"/>
          <p:nvPr/>
        </p:nvSpPr>
        <p:spPr>
          <a:xfrm>
            <a:off x="824125" y="1295075"/>
            <a:ext cx="3021900" cy="607800"/>
          </a:xfrm>
          <a:prstGeom prst="rect">
            <a:avLst/>
          </a:prstGeom>
          <a:noFill/>
          <a:ln>
            <a:noFill/>
          </a:ln>
        </p:spPr>
        <p:txBody>
          <a:bodyPr anchorCtr="0" anchor="t" bIns="91425" lIns="91425" rIns="91425" tIns="91425">
            <a:noAutofit/>
          </a:bodyPr>
          <a:lstStyle/>
          <a:p>
            <a:pPr lvl="0">
              <a:spcBef>
                <a:spcPts val="0"/>
              </a:spcBef>
              <a:buNone/>
            </a:pPr>
            <a:r>
              <a:rPr lang="en"/>
              <a:t>Convert 3D coordinates to 2D coordinates</a:t>
            </a:r>
          </a:p>
        </p:txBody>
      </p:sp>
      <p:pic>
        <p:nvPicPr>
          <p:cNvPr id="434" name="Shape 434"/>
          <p:cNvPicPr preferRelativeResize="0"/>
          <p:nvPr/>
        </p:nvPicPr>
        <p:blipFill>
          <a:blip r:embed="rId4">
            <a:alphaModFix/>
          </a:blip>
          <a:stretch>
            <a:fillRect/>
          </a:stretch>
        </p:blipFill>
        <p:spPr>
          <a:xfrm>
            <a:off x="3575742" y="1769175"/>
            <a:ext cx="3884008" cy="1988400"/>
          </a:xfrm>
          <a:prstGeom prst="rect">
            <a:avLst/>
          </a:prstGeom>
          <a:noFill/>
          <a:ln>
            <a:noFill/>
          </a:ln>
        </p:spPr>
      </p:pic>
      <p:sp>
        <p:nvSpPr>
          <p:cNvPr id="435" name="Shape 435"/>
          <p:cNvSpPr txBox="1"/>
          <p:nvPr/>
        </p:nvSpPr>
        <p:spPr>
          <a:xfrm>
            <a:off x="3956075" y="2895475"/>
            <a:ext cx="917100" cy="314700"/>
          </a:xfrm>
          <a:prstGeom prst="rect">
            <a:avLst/>
          </a:prstGeom>
          <a:noFill/>
          <a:ln>
            <a:noFill/>
          </a:ln>
        </p:spPr>
        <p:txBody>
          <a:bodyPr anchorCtr="0" anchor="t" bIns="91425" lIns="91425" rIns="91425" tIns="91425">
            <a:noAutofit/>
          </a:bodyPr>
          <a:lstStyle/>
          <a:p>
            <a:pPr lvl="0">
              <a:spcBef>
                <a:spcPts val="0"/>
              </a:spcBef>
              <a:buNone/>
            </a:pPr>
            <a:r>
              <a:rPr lang="en" sz="1100"/>
              <a:t>P</a:t>
            </a:r>
            <a:r>
              <a:rPr baseline="30000" lang="en" sz="1100"/>
              <a:t>’ </a:t>
            </a:r>
            <a:r>
              <a:rPr lang="en" sz="1100"/>
              <a:t>= (x</a:t>
            </a:r>
            <a:r>
              <a:rPr baseline="30000" lang="en" sz="1100"/>
              <a:t>’</a:t>
            </a:r>
            <a:r>
              <a:rPr lang="en" sz="1100"/>
              <a:t>,y</a:t>
            </a:r>
            <a:r>
              <a:rPr baseline="30000" lang="en" sz="1100"/>
              <a:t>’</a:t>
            </a:r>
            <a:r>
              <a:rPr lang="en" sz="1100"/>
              <a:t>,z</a:t>
            </a:r>
            <a:r>
              <a:rPr baseline="30000" lang="en" sz="1100"/>
              <a:t>’</a:t>
            </a:r>
            <a:r>
              <a:rPr lang="en" sz="1100"/>
              <a:t>)</a:t>
            </a:r>
          </a:p>
        </p:txBody>
      </p:sp>
      <p:sp>
        <p:nvSpPr>
          <p:cNvPr id="436" name="Shape 436"/>
          <p:cNvSpPr txBox="1"/>
          <p:nvPr/>
        </p:nvSpPr>
        <p:spPr>
          <a:xfrm>
            <a:off x="5430300" y="2544275"/>
            <a:ext cx="917100" cy="314700"/>
          </a:xfrm>
          <a:prstGeom prst="rect">
            <a:avLst/>
          </a:prstGeom>
          <a:noFill/>
          <a:ln>
            <a:noFill/>
          </a:ln>
        </p:spPr>
        <p:txBody>
          <a:bodyPr anchorCtr="0" anchor="t" bIns="91425" lIns="91425" rIns="91425" tIns="91425">
            <a:noAutofit/>
          </a:bodyPr>
          <a:lstStyle/>
          <a:p>
            <a:pPr lvl="0" rtl="0">
              <a:spcBef>
                <a:spcPts val="0"/>
              </a:spcBef>
              <a:buNone/>
            </a:pPr>
            <a:r>
              <a:rPr lang="en" sz="1100"/>
              <a:t>P</a:t>
            </a:r>
            <a:r>
              <a:rPr baseline="30000" lang="en" sz="1100"/>
              <a:t> </a:t>
            </a:r>
            <a:r>
              <a:rPr lang="en" sz="1100"/>
              <a:t>= (x,y,z)</a:t>
            </a:r>
          </a:p>
        </p:txBody>
      </p:sp>
      <p:sp>
        <p:nvSpPr>
          <p:cNvPr id="437" name="Shape 437"/>
          <p:cNvSpPr txBox="1"/>
          <p:nvPr/>
        </p:nvSpPr>
        <p:spPr>
          <a:xfrm>
            <a:off x="4693050" y="1662575"/>
            <a:ext cx="360000" cy="314700"/>
          </a:xfrm>
          <a:prstGeom prst="rect">
            <a:avLst/>
          </a:prstGeom>
          <a:noFill/>
          <a:ln>
            <a:noFill/>
          </a:ln>
        </p:spPr>
        <p:txBody>
          <a:bodyPr anchorCtr="0" anchor="t" bIns="91425" lIns="91425" rIns="91425" tIns="91425">
            <a:noAutofit/>
          </a:bodyPr>
          <a:lstStyle/>
          <a:p>
            <a:pPr lvl="0" rtl="0">
              <a:spcBef>
                <a:spcPts val="0"/>
              </a:spcBef>
              <a:buNone/>
            </a:pPr>
            <a:r>
              <a:rPr lang="en" sz="1100"/>
              <a:t>+y</a:t>
            </a:r>
          </a:p>
        </p:txBody>
      </p:sp>
      <p:sp>
        <p:nvSpPr>
          <p:cNvPr id="438" name="Shape 438"/>
          <p:cNvSpPr txBox="1"/>
          <p:nvPr/>
        </p:nvSpPr>
        <p:spPr>
          <a:xfrm>
            <a:off x="6932925" y="1438750"/>
            <a:ext cx="2131200" cy="2382900"/>
          </a:xfrm>
          <a:prstGeom prst="rect">
            <a:avLst/>
          </a:prstGeom>
          <a:noFill/>
          <a:ln>
            <a:noFill/>
          </a:ln>
        </p:spPr>
        <p:txBody>
          <a:bodyPr anchorCtr="0" anchor="t" bIns="91425" lIns="91425" rIns="91425" tIns="91425">
            <a:noAutofit/>
          </a:bodyPr>
          <a:lstStyle/>
          <a:p>
            <a:pPr lvl="0">
              <a:spcBef>
                <a:spcPts val="0"/>
              </a:spcBef>
              <a:buNone/>
            </a:pPr>
            <a:r>
              <a:rPr lang="en" sz="1200"/>
              <a:t>P = (x,y,z): point in 3D world</a:t>
            </a:r>
          </a:p>
          <a:p>
            <a:pPr lvl="0">
              <a:spcBef>
                <a:spcPts val="0"/>
              </a:spcBef>
              <a:buNone/>
            </a:pPr>
            <a:r>
              <a:rPr lang="en" sz="1200"/>
              <a:t>P</a:t>
            </a:r>
            <a:r>
              <a:rPr baseline="30000" lang="en" sz="1200"/>
              <a:t>’ </a:t>
            </a:r>
            <a:r>
              <a:rPr lang="en" sz="1200"/>
              <a:t>= (x</a:t>
            </a:r>
            <a:r>
              <a:rPr baseline="30000" lang="en" sz="1200"/>
              <a:t>’</a:t>
            </a:r>
            <a:r>
              <a:rPr lang="en" sz="1200"/>
              <a:t>,y</a:t>
            </a:r>
            <a:r>
              <a:rPr baseline="30000" lang="en" sz="1200"/>
              <a:t>’</a:t>
            </a:r>
            <a:r>
              <a:rPr lang="en" sz="1200"/>
              <a:t>,z</a:t>
            </a:r>
            <a:r>
              <a:rPr baseline="30000" lang="en" sz="1200"/>
              <a:t>’</a:t>
            </a:r>
            <a:r>
              <a:rPr lang="en" sz="1200"/>
              <a:t>): point in 2D world, since z</a:t>
            </a:r>
            <a:r>
              <a:rPr baseline="30000" lang="en" sz="1200"/>
              <a:t>’ </a:t>
            </a:r>
            <a:r>
              <a:rPr lang="en" sz="1200"/>
              <a:t>= -1</a:t>
            </a:r>
          </a:p>
          <a:p>
            <a:pPr lvl="0">
              <a:spcBef>
                <a:spcPts val="0"/>
              </a:spcBef>
              <a:buNone/>
            </a:pPr>
            <a:r>
              <a:t/>
            </a:r>
            <a:endParaRPr sz="1200"/>
          </a:p>
          <a:p>
            <a:pPr lvl="0">
              <a:spcBef>
                <a:spcPts val="0"/>
              </a:spcBef>
              <a:buNone/>
            </a:pPr>
            <a:r>
              <a:t/>
            </a:r>
            <a:endParaRPr sz="1200"/>
          </a:p>
          <a:p>
            <a:pPr lvl="0">
              <a:spcBef>
                <a:spcPts val="0"/>
              </a:spcBef>
              <a:buNone/>
            </a:pPr>
            <a:r>
              <a:rPr lang="en" sz="1200"/>
              <a:t>X</a:t>
            </a:r>
            <a:r>
              <a:rPr baseline="30000" lang="en" sz="1200"/>
              <a:t>’ </a:t>
            </a:r>
            <a:r>
              <a:rPr lang="en" sz="1200"/>
              <a:t>= x/|z|</a:t>
            </a:r>
          </a:p>
          <a:p>
            <a:pPr lvl="0">
              <a:spcBef>
                <a:spcPts val="0"/>
              </a:spcBef>
              <a:buNone/>
            </a:pPr>
            <a:r>
              <a:rPr lang="en" sz="1200"/>
              <a:t>Y</a:t>
            </a:r>
            <a:r>
              <a:rPr baseline="30000" lang="en" sz="1200"/>
              <a:t>’ </a:t>
            </a:r>
            <a:r>
              <a:rPr lang="en" sz="1200"/>
              <a:t>= y/|z|</a:t>
            </a:r>
          </a:p>
          <a:p>
            <a:pPr lvl="0">
              <a:spcBef>
                <a:spcPts val="0"/>
              </a:spcBef>
              <a:buNone/>
            </a:pPr>
            <a:r>
              <a:rPr lang="en" sz="1200"/>
              <a:t>Z</a:t>
            </a:r>
            <a:r>
              <a:rPr baseline="30000" lang="en" sz="1200"/>
              <a:t>’</a:t>
            </a:r>
            <a:r>
              <a:rPr lang="en" sz="1200"/>
              <a:t> = -1</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x="0" y="0"/>
          <a:ext cx="0" cy="0"/>
          <a:chOff x="0" y="0"/>
          <a:chExt cx="0" cy="0"/>
        </a:xfrm>
      </p:grpSpPr>
      <p:sp>
        <p:nvSpPr>
          <p:cNvPr id="443" name="Shape 443"/>
          <p:cNvSpPr txBox="1"/>
          <p:nvPr>
            <p:ph idx="1" type="body"/>
          </p:nvPr>
        </p:nvSpPr>
        <p:spPr>
          <a:xfrm>
            <a:off x="311700" y="422625"/>
            <a:ext cx="8520600" cy="4146300"/>
          </a:xfrm>
          <a:prstGeom prst="rect">
            <a:avLst/>
          </a:prstGeom>
        </p:spPr>
        <p:txBody>
          <a:bodyPr anchorCtr="0" anchor="t" bIns="91425" lIns="91425" rIns="91425" tIns="91425">
            <a:noAutofit/>
          </a:bodyPr>
          <a:lstStyle/>
          <a:p>
            <a:pPr lvl="0">
              <a:spcBef>
                <a:spcPts val="0"/>
              </a:spcBef>
              <a:buNone/>
            </a:pPr>
            <a:r>
              <a:rPr b="1" lang="en"/>
              <a:t>Convert 2D point to screen coordinates</a:t>
            </a:r>
          </a:p>
          <a:p>
            <a:pPr indent="-228600" lvl="0" marL="457200">
              <a:spcBef>
                <a:spcPts val="0"/>
              </a:spcBef>
              <a:buAutoNum type="arabicPeriod"/>
            </a:pPr>
            <a:r>
              <a:rPr lang="en"/>
              <a:t>Get field of view (FOV)					2. Convert coordinates </a:t>
            </a:r>
          </a:p>
        </p:txBody>
      </p:sp>
      <p:pic>
        <p:nvPicPr>
          <p:cNvPr id="444" name="Shape 444"/>
          <p:cNvPicPr preferRelativeResize="0"/>
          <p:nvPr/>
        </p:nvPicPr>
        <p:blipFill>
          <a:blip r:embed="rId3">
            <a:alphaModFix/>
          </a:blip>
          <a:stretch>
            <a:fillRect/>
          </a:stretch>
        </p:blipFill>
        <p:spPr>
          <a:xfrm>
            <a:off x="671900" y="1487825"/>
            <a:ext cx="3382725" cy="2143824"/>
          </a:xfrm>
          <a:prstGeom prst="rect">
            <a:avLst/>
          </a:prstGeom>
          <a:noFill/>
          <a:ln>
            <a:noFill/>
          </a:ln>
        </p:spPr>
      </p:pic>
      <p:pic>
        <p:nvPicPr>
          <p:cNvPr id="445" name="Shape 445"/>
          <p:cNvPicPr preferRelativeResize="0"/>
          <p:nvPr/>
        </p:nvPicPr>
        <p:blipFill>
          <a:blip r:embed="rId4">
            <a:alphaModFix/>
          </a:blip>
          <a:stretch>
            <a:fillRect/>
          </a:stretch>
        </p:blipFill>
        <p:spPr>
          <a:xfrm>
            <a:off x="1058974" y="3613375"/>
            <a:ext cx="1332799" cy="831224"/>
          </a:xfrm>
          <a:prstGeom prst="rect">
            <a:avLst/>
          </a:prstGeom>
          <a:noFill/>
          <a:ln>
            <a:noFill/>
          </a:ln>
        </p:spPr>
      </p:pic>
      <p:sp>
        <p:nvSpPr>
          <p:cNvPr id="446" name="Shape 446"/>
          <p:cNvSpPr txBox="1"/>
          <p:nvPr/>
        </p:nvSpPr>
        <p:spPr>
          <a:xfrm>
            <a:off x="1632250" y="4383150"/>
            <a:ext cx="392100" cy="104100"/>
          </a:xfrm>
          <a:prstGeom prst="rect">
            <a:avLst/>
          </a:prstGeom>
          <a:noFill/>
          <a:ln>
            <a:noFill/>
          </a:ln>
        </p:spPr>
        <p:txBody>
          <a:bodyPr anchorCtr="0" anchor="t" bIns="91425" lIns="91425" rIns="91425" tIns="91425">
            <a:noAutofit/>
          </a:bodyPr>
          <a:lstStyle/>
          <a:p>
            <a:pPr lvl="0">
              <a:spcBef>
                <a:spcPts val="0"/>
              </a:spcBef>
              <a:buNone/>
            </a:pPr>
            <a:r>
              <a:rPr lang="en" sz="1000"/>
              <a:t>1</a:t>
            </a:r>
          </a:p>
        </p:txBody>
      </p:sp>
      <p:sp>
        <p:nvSpPr>
          <p:cNvPr id="447" name="Shape 447"/>
          <p:cNvSpPr txBox="1"/>
          <p:nvPr/>
        </p:nvSpPr>
        <p:spPr>
          <a:xfrm>
            <a:off x="2679750" y="4055600"/>
            <a:ext cx="1239900" cy="327600"/>
          </a:xfrm>
          <a:prstGeom prst="rect">
            <a:avLst/>
          </a:prstGeom>
          <a:noFill/>
          <a:ln>
            <a:noFill/>
          </a:ln>
        </p:spPr>
        <p:txBody>
          <a:bodyPr anchorCtr="0" anchor="t" bIns="91425" lIns="91425" rIns="91425" tIns="91425">
            <a:noAutofit/>
          </a:bodyPr>
          <a:lstStyle/>
          <a:p>
            <a:pPr lvl="0">
              <a:spcBef>
                <a:spcPts val="0"/>
              </a:spcBef>
              <a:buNone/>
            </a:pPr>
            <a:r>
              <a:rPr lang="en" sz="1000"/>
              <a:t>K = tan(FOV/2)</a:t>
            </a:r>
          </a:p>
        </p:txBody>
      </p:sp>
      <p:sp>
        <p:nvSpPr>
          <p:cNvPr id="448" name="Shape 448"/>
          <p:cNvSpPr/>
          <p:nvPr/>
        </p:nvSpPr>
        <p:spPr>
          <a:xfrm>
            <a:off x="4942700" y="1655850"/>
            <a:ext cx="1239900" cy="11520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9" name="Shape 449"/>
          <p:cNvSpPr/>
          <p:nvPr/>
        </p:nvSpPr>
        <p:spPr>
          <a:xfrm>
            <a:off x="7015750" y="1655850"/>
            <a:ext cx="1239900" cy="11520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0" name="Shape 450"/>
          <p:cNvSpPr txBox="1"/>
          <p:nvPr/>
        </p:nvSpPr>
        <p:spPr>
          <a:xfrm>
            <a:off x="5099300" y="2731650"/>
            <a:ext cx="864000" cy="327600"/>
          </a:xfrm>
          <a:prstGeom prst="rect">
            <a:avLst/>
          </a:prstGeom>
          <a:noFill/>
          <a:ln>
            <a:noFill/>
          </a:ln>
        </p:spPr>
        <p:txBody>
          <a:bodyPr anchorCtr="0" anchor="t" bIns="91425" lIns="91425" rIns="91425" tIns="91425">
            <a:noAutofit/>
          </a:bodyPr>
          <a:lstStyle/>
          <a:p>
            <a:pPr lvl="0">
              <a:spcBef>
                <a:spcPts val="0"/>
              </a:spcBef>
              <a:buNone/>
            </a:pPr>
            <a:r>
              <a:rPr lang="en" sz="1100"/>
              <a:t>View plan</a:t>
            </a:r>
          </a:p>
        </p:txBody>
      </p:sp>
      <p:sp>
        <p:nvSpPr>
          <p:cNvPr id="451" name="Shape 451"/>
          <p:cNvSpPr txBox="1"/>
          <p:nvPr/>
        </p:nvSpPr>
        <p:spPr>
          <a:xfrm>
            <a:off x="7327700" y="2747525"/>
            <a:ext cx="823800" cy="264000"/>
          </a:xfrm>
          <a:prstGeom prst="rect">
            <a:avLst/>
          </a:prstGeom>
          <a:noFill/>
          <a:ln>
            <a:noFill/>
          </a:ln>
        </p:spPr>
        <p:txBody>
          <a:bodyPr anchorCtr="0" anchor="t" bIns="91425" lIns="91425" rIns="91425" tIns="91425">
            <a:noAutofit/>
          </a:bodyPr>
          <a:lstStyle/>
          <a:p>
            <a:pPr lvl="0">
              <a:spcBef>
                <a:spcPts val="0"/>
              </a:spcBef>
              <a:buNone/>
            </a:pPr>
            <a:r>
              <a:rPr lang="en" sz="1100"/>
              <a:t>Screen</a:t>
            </a:r>
          </a:p>
        </p:txBody>
      </p:sp>
      <p:sp>
        <p:nvSpPr>
          <p:cNvPr id="452" name="Shape 452"/>
          <p:cNvSpPr txBox="1"/>
          <p:nvPr/>
        </p:nvSpPr>
        <p:spPr>
          <a:xfrm>
            <a:off x="4635750" y="1655850"/>
            <a:ext cx="343800" cy="1207800"/>
          </a:xfrm>
          <a:prstGeom prst="rect">
            <a:avLst/>
          </a:prstGeom>
          <a:noFill/>
          <a:ln>
            <a:noFill/>
          </a:ln>
        </p:spPr>
        <p:txBody>
          <a:bodyPr anchorCtr="0" anchor="t" bIns="91425" lIns="91425" rIns="91425" tIns="91425">
            <a:noAutofit/>
          </a:bodyPr>
          <a:lstStyle/>
          <a:p>
            <a:pPr lvl="0">
              <a:spcBef>
                <a:spcPts val="0"/>
              </a:spcBef>
              <a:buNone/>
            </a:pPr>
            <a:r>
              <a:rPr lang="en" sz="1100"/>
              <a:t>k</a:t>
            </a:r>
          </a:p>
          <a:p>
            <a:pPr lvl="0">
              <a:spcBef>
                <a:spcPts val="0"/>
              </a:spcBef>
              <a:buNone/>
            </a:pPr>
            <a:r>
              <a:t/>
            </a:r>
            <a:endParaRPr sz="1100"/>
          </a:p>
          <a:p>
            <a:pPr lvl="0">
              <a:spcBef>
                <a:spcPts val="0"/>
              </a:spcBef>
              <a:buNone/>
            </a:pPr>
            <a:r>
              <a:rPr lang="en" sz="1100"/>
              <a:t> </a:t>
            </a:r>
          </a:p>
          <a:p>
            <a:pPr lvl="0">
              <a:spcBef>
                <a:spcPts val="0"/>
              </a:spcBef>
              <a:buNone/>
            </a:pPr>
            <a:r>
              <a:t/>
            </a:r>
            <a:endParaRPr sz="1100"/>
          </a:p>
          <a:p>
            <a:pPr lvl="0">
              <a:spcBef>
                <a:spcPts val="0"/>
              </a:spcBef>
              <a:buNone/>
            </a:pPr>
            <a:r>
              <a:t/>
            </a:r>
            <a:endParaRPr sz="1100"/>
          </a:p>
          <a:p>
            <a:pPr lvl="0">
              <a:spcBef>
                <a:spcPts val="0"/>
              </a:spcBef>
              <a:buNone/>
            </a:pPr>
            <a:r>
              <a:rPr lang="en" sz="1100"/>
              <a:t>-k</a:t>
            </a:r>
          </a:p>
        </p:txBody>
      </p:sp>
      <p:sp>
        <p:nvSpPr>
          <p:cNvPr id="453" name="Shape 453"/>
          <p:cNvSpPr txBox="1"/>
          <p:nvPr/>
        </p:nvSpPr>
        <p:spPr>
          <a:xfrm>
            <a:off x="4911525" y="1355650"/>
            <a:ext cx="1332900" cy="224100"/>
          </a:xfrm>
          <a:prstGeom prst="rect">
            <a:avLst/>
          </a:prstGeom>
          <a:noFill/>
          <a:ln>
            <a:noFill/>
          </a:ln>
        </p:spPr>
        <p:txBody>
          <a:bodyPr anchorCtr="0" anchor="t" bIns="91425" lIns="91425" rIns="91425" tIns="91425">
            <a:noAutofit/>
          </a:bodyPr>
          <a:lstStyle/>
          <a:p>
            <a:pPr lvl="0">
              <a:spcBef>
                <a:spcPts val="0"/>
              </a:spcBef>
              <a:buNone/>
            </a:pPr>
            <a:r>
              <a:rPr lang="en" sz="1100"/>
              <a:t>k</a:t>
            </a:r>
            <a:r>
              <a:rPr lang="en" sz="1100"/>
              <a:t>                        -k</a:t>
            </a:r>
          </a:p>
        </p:txBody>
      </p:sp>
      <p:sp>
        <p:nvSpPr>
          <p:cNvPr id="454" name="Shape 454"/>
          <p:cNvSpPr txBox="1"/>
          <p:nvPr/>
        </p:nvSpPr>
        <p:spPr>
          <a:xfrm>
            <a:off x="6748150" y="1627950"/>
            <a:ext cx="343800" cy="1207800"/>
          </a:xfrm>
          <a:prstGeom prst="rect">
            <a:avLst/>
          </a:prstGeom>
          <a:noFill/>
          <a:ln>
            <a:noFill/>
          </a:ln>
        </p:spPr>
        <p:txBody>
          <a:bodyPr anchorCtr="0" anchor="t" bIns="91425" lIns="91425" rIns="91425" tIns="91425">
            <a:noAutofit/>
          </a:bodyPr>
          <a:lstStyle/>
          <a:p>
            <a:pPr lvl="0" rtl="0">
              <a:spcBef>
                <a:spcPts val="0"/>
              </a:spcBef>
              <a:buNone/>
            </a:pPr>
            <a:r>
              <a:rPr lang="en" sz="1100"/>
              <a:t>h</a:t>
            </a:r>
          </a:p>
          <a:p>
            <a:pPr lvl="0" rtl="0">
              <a:spcBef>
                <a:spcPts val="0"/>
              </a:spcBef>
              <a:buNone/>
            </a:pPr>
            <a:r>
              <a:t/>
            </a:r>
            <a:endParaRPr sz="1100"/>
          </a:p>
          <a:p>
            <a:pPr lvl="0" rtl="0">
              <a:spcBef>
                <a:spcPts val="0"/>
              </a:spcBef>
              <a:buNone/>
            </a:pPr>
            <a:r>
              <a:t/>
            </a:r>
            <a:endParaRPr sz="1100"/>
          </a:p>
          <a:p>
            <a:pPr lvl="0" rtl="0">
              <a:spcBef>
                <a:spcPts val="0"/>
              </a:spcBef>
              <a:buNone/>
            </a:pPr>
            <a:r>
              <a:rPr lang="en" sz="1100"/>
              <a:t> </a:t>
            </a:r>
          </a:p>
          <a:p>
            <a:pPr lvl="0" rtl="0">
              <a:spcBef>
                <a:spcPts val="0"/>
              </a:spcBef>
              <a:buNone/>
            </a:pPr>
            <a:r>
              <a:t/>
            </a:r>
            <a:endParaRPr sz="1100"/>
          </a:p>
          <a:p>
            <a:pPr lvl="0" rtl="0">
              <a:spcBef>
                <a:spcPts val="0"/>
              </a:spcBef>
              <a:buNone/>
            </a:pPr>
            <a:r>
              <a:rPr lang="en" sz="1100"/>
              <a:t>0</a:t>
            </a:r>
          </a:p>
          <a:p>
            <a:pPr lvl="0" rtl="0">
              <a:spcBef>
                <a:spcPts val="0"/>
              </a:spcBef>
              <a:buNone/>
            </a:pPr>
            <a:r>
              <a:rPr lang="en" sz="1100"/>
              <a:t> </a:t>
            </a:r>
          </a:p>
          <a:p>
            <a:pPr lvl="0" rtl="0">
              <a:spcBef>
                <a:spcPts val="0"/>
              </a:spcBef>
              <a:buNone/>
            </a:pPr>
            <a:r>
              <a:t/>
            </a:r>
            <a:endParaRPr sz="1100"/>
          </a:p>
          <a:p>
            <a:pPr lvl="0" rtl="0">
              <a:spcBef>
                <a:spcPts val="0"/>
              </a:spcBef>
              <a:buNone/>
            </a:pPr>
            <a:r>
              <a:t/>
            </a:r>
            <a:endParaRPr sz="1100"/>
          </a:p>
        </p:txBody>
      </p:sp>
      <p:sp>
        <p:nvSpPr>
          <p:cNvPr id="455" name="Shape 455"/>
          <p:cNvSpPr txBox="1"/>
          <p:nvPr/>
        </p:nvSpPr>
        <p:spPr>
          <a:xfrm>
            <a:off x="7015750" y="1303900"/>
            <a:ext cx="1332900" cy="327600"/>
          </a:xfrm>
          <a:prstGeom prst="rect">
            <a:avLst/>
          </a:prstGeom>
          <a:noFill/>
          <a:ln>
            <a:noFill/>
          </a:ln>
        </p:spPr>
        <p:txBody>
          <a:bodyPr anchorCtr="0" anchor="t" bIns="91425" lIns="91425" rIns="91425" tIns="91425">
            <a:noAutofit/>
          </a:bodyPr>
          <a:lstStyle/>
          <a:p>
            <a:pPr lvl="0">
              <a:spcBef>
                <a:spcPts val="0"/>
              </a:spcBef>
              <a:buNone/>
            </a:pPr>
            <a:r>
              <a:rPr lang="en" sz="1100"/>
              <a:t>w</a:t>
            </a:r>
            <a:r>
              <a:rPr lang="en" sz="1100"/>
              <a:t>                     0</a:t>
            </a:r>
          </a:p>
        </p:txBody>
      </p:sp>
      <p:pic>
        <p:nvPicPr>
          <p:cNvPr id="456" name="Shape 456"/>
          <p:cNvPicPr preferRelativeResize="0"/>
          <p:nvPr/>
        </p:nvPicPr>
        <p:blipFill>
          <a:blip r:embed="rId5">
            <a:alphaModFix/>
          </a:blip>
          <a:stretch>
            <a:fillRect/>
          </a:stretch>
        </p:blipFill>
        <p:spPr>
          <a:xfrm>
            <a:off x="5112700" y="3199125"/>
            <a:ext cx="837210" cy="327600"/>
          </a:xfrm>
          <a:prstGeom prst="rect">
            <a:avLst/>
          </a:prstGeom>
          <a:noFill/>
          <a:ln>
            <a:noFill/>
          </a:ln>
        </p:spPr>
      </p:pic>
      <p:pic>
        <p:nvPicPr>
          <p:cNvPr id="457" name="Shape 457"/>
          <p:cNvPicPr preferRelativeResize="0"/>
          <p:nvPr/>
        </p:nvPicPr>
        <p:blipFill>
          <a:blip r:embed="rId6">
            <a:alphaModFix/>
          </a:blip>
          <a:stretch>
            <a:fillRect/>
          </a:stretch>
        </p:blipFill>
        <p:spPr>
          <a:xfrm>
            <a:off x="7362339" y="3230925"/>
            <a:ext cx="639712" cy="263999"/>
          </a:xfrm>
          <a:prstGeom prst="rect">
            <a:avLst/>
          </a:prstGeom>
          <a:noFill/>
          <a:ln>
            <a:noFill/>
          </a:ln>
        </p:spPr>
      </p:pic>
      <p:pic>
        <p:nvPicPr>
          <p:cNvPr id="458" name="Shape 458"/>
          <p:cNvPicPr preferRelativeResize="0"/>
          <p:nvPr/>
        </p:nvPicPr>
        <p:blipFill>
          <a:blip r:embed="rId7">
            <a:alphaModFix/>
          </a:blip>
          <a:stretch>
            <a:fillRect/>
          </a:stretch>
        </p:blipFill>
        <p:spPr>
          <a:xfrm>
            <a:off x="5949900" y="3390850"/>
            <a:ext cx="1439749" cy="486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sp>
        <p:nvSpPr>
          <p:cNvPr id="463" name="Shape 463"/>
          <p:cNvSpPr txBox="1"/>
          <p:nvPr>
            <p:ph type="title"/>
          </p:nvPr>
        </p:nvSpPr>
        <p:spPr>
          <a:xfrm>
            <a:off x="311700" y="333800"/>
            <a:ext cx="8520600" cy="607800"/>
          </a:xfrm>
          <a:prstGeom prst="rect">
            <a:avLst/>
          </a:prstGeom>
        </p:spPr>
        <p:txBody>
          <a:bodyPr anchorCtr="0" anchor="t" bIns="91425" lIns="91425" rIns="91425" tIns="91425">
            <a:noAutofit/>
          </a:bodyPr>
          <a:lstStyle/>
          <a:p>
            <a:pPr lvl="0">
              <a:spcBef>
                <a:spcPts val="0"/>
              </a:spcBef>
              <a:buNone/>
            </a:pPr>
            <a:r>
              <a:rPr lang="en"/>
              <a:t>Code example for Projection</a:t>
            </a:r>
          </a:p>
          <a:p>
            <a:pPr lvl="0">
              <a:spcBef>
                <a:spcPts val="0"/>
              </a:spcBef>
              <a:buNone/>
            </a:pPr>
            <a:r>
              <a:t/>
            </a:r>
            <a:endParaRPr/>
          </a:p>
        </p:txBody>
      </p:sp>
      <p:pic>
        <p:nvPicPr>
          <p:cNvPr id="464" name="Shape 464"/>
          <p:cNvPicPr preferRelativeResize="0"/>
          <p:nvPr/>
        </p:nvPicPr>
        <p:blipFill>
          <a:blip r:embed="rId3">
            <a:alphaModFix/>
          </a:blip>
          <a:stretch>
            <a:fillRect/>
          </a:stretch>
        </p:blipFill>
        <p:spPr>
          <a:xfrm>
            <a:off x="514724" y="1017800"/>
            <a:ext cx="3788350" cy="380402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x="0" y="0"/>
          <a:ext cx="0" cy="0"/>
          <a:chOff x="0" y="0"/>
          <a:chExt cx="0" cy="0"/>
        </a:xfrm>
      </p:grpSpPr>
      <p:sp>
        <p:nvSpPr>
          <p:cNvPr id="469" name="Shape 46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Exercise</a:t>
            </a:r>
          </a:p>
        </p:txBody>
      </p:sp>
      <p:sp>
        <p:nvSpPr>
          <p:cNvPr id="470" name="Shape 470"/>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If FOV = 60, and the height and weight are h and w</a:t>
            </a:r>
          </a:p>
          <a:p>
            <a:pPr lvl="0">
              <a:spcBef>
                <a:spcPts val="0"/>
              </a:spcBef>
              <a:buNone/>
            </a:pPr>
            <a:r>
              <a:rPr lang="en"/>
              <a:t>What is the final equation of 3D point in  the screen coordinates ? Say 3D point </a:t>
            </a:r>
          </a:p>
          <a:p>
            <a:pPr lvl="0">
              <a:spcBef>
                <a:spcPts val="0"/>
              </a:spcBef>
              <a:buNone/>
            </a:pPr>
            <a:r>
              <a:rPr lang="en"/>
              <a:t>P = (x, y, z)</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x="0" y="0"/>
          <a:ext cx="0" cy="0"/>
          <a:chOff x="0" y="0"/>
          <a:chExt cx="0" cy="0"/>
        </a:xfrm>
      </p:grpSpPr>
      <p:sp>
        <p:nvSpPr>
          <p:cNvPr id="475" name="Shape 47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Solution</a:t>
            </a:r>
          </a:p>
        </p:txBody>
      </p:sp>
      <p:pic>
        <p:nvPicPr>
          <p:cNvPr id="476" name="Shape 476"/>
          <p:cNvPicPr preferRelativeResize="0"/>
          <p:nvPr/>
        </p:nvPicPr>
        <p:blipFill>
          <a:blip r:embed="rId3">
            <a:alphaModFix/>
          </a:blip>
          <a:stretch>
            <a:fillRect/>
          </a:stretch>
        </p:blipFill>
        <p:spPr>
          <a:xfrm>
            <a:off x="1876975" y="1573325"/>
            <a:ext cx="4114800" cy="666750"/>
          </a:xfrm>
          <a:prstGeom prst="rect">
            <a:avLst/>
          </a:prstGeom>
          <a:noFill/>
          <a:ln>
            <a:noFill/>
          </a:ln>
        </p:spPr>
      </p:pic>
      <p:pic>
        <p:nvPicPr>
          <p:cNvPr id="477" name="Shape 477"/>
          <p:cNvPicPr preferRelativeResize="0"/>
          <p:nvPr/>
        </p:nvPicPr>
        <p:blipFill>
          <a:blip r:embed="rId4">
            <a:alphaModFix/>
          </a:blip>
          <a:stretch>
            <a:fillRect/>
          </a:stretch>
        </p:blipFill>
        <p:spPr>
          <a:xfrm>
            <a:off x="1967950" y="2473075"/>
            <a:ext cx="3638550" cy="7429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1" name="Shape 481"/>
        <p:cNvGrpSpPr/>
        <p:nvPr/>
      </p:nvGrpSpPr>
      <p:grpSpPr>
        <a:xfrm>
          <a:off x="0" y="0"/>
          <a:ext cx="0" cy="0"/>
          <a:chOff x="0" y="0"/>
          <a:chExt cx="0" cy="0"/>
        </a:xfrm>
      </p:grpSpPr>
      <p:sp>
        <p:nvSpPr>
          <p:cNvPr id="482" name="Shape 48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Final Project</a:t>
            </a:r>
          </a:p>
        </p:txBody>
      </p:sp>
      <p:sp>
        <p:nvSpPr>
          <p:cNvPr id="483" name="Shape 483"/>
          <p:cNvSpPr txBox="1"/>
          <p:nvPr>
            <p:ph idx="1" type="body"/>
          </p:nvPr>
        </p:nvSpPr>
        <p:spPr>
          <a:xfrm>
            <a:off x="311700" y="971150"/>
            <a:ext cx="8520600" cy="3597600"/>
          </a:xfrm>
          <a:prstGeom prst="rect">
            <a:avLst/>
          </a:prstGeom>
        </p:spPr>
        <p:txBody>
          <a:bodyPr anchorCtr="0" anchor="t" bIns="91425" lIns="91425" rIns="91425" tIns="91425">
            <a:noAutofit/>
          </a:bodyPr>
          <a:lstStyle/>
          <a:p>
            <a:pPr lvl="0">
              <a:spcBef>
                <a:spcPts val="0"/>
              </a:spcBef>
              <a:buNone/>
            </a:pPr>
            <a:r>
              <a:rPr lang="en"/>
              <a:t>Let’s build something fun ! Minion !</a:t>
            </a:r>
          </a:p>
          <a:p>
            <a:pPr lvl="0">
              <a:spcBef>
                <a:spcPts val="0"/>
              </a:spcBef>
              <a:buNone/>
            </a:pPr>
            <a:r>
              <a:t/>
            </a:r>
            <a:endParaRPr/>
          </a:p>
        </p:txBody>
      </p:sp>
      <p:pic>
        <p:nvPicPr>
          <p:cNvPr id="484" name="Shape 484"/>
          <p:cNvPicPr preferRelativeResize="0"/>
          <p:nvPr/>
        </p:nvPicPr>
        <p:blipFill>
          <a:blip r:embed="rId3">
            <a:alphaModFix/>
          </a:blip>
          <a:stretch>
            <a:fillRect/>
          </a:stretch>
        </p:blipFill>
        <p:spPr>
          <a:xfrm>
            <a:off x="2960274" y="1344625"/>
            <a:ext cx="2636524" cy="2714075"/>
          </a:xfrm>
          <a:prstGeom prst="rect">
            <a:avLst/>
          </a:prstGeom>
          <a:noFill/>
          <a:ln>
            <a:noFill/>
          </a:ln>
        </p:spPr>
      </p:pic>
      <p:sp>
        <p:nvSpPr>
          <p:cNvPr id="485" name="Shape 485"/>
          <p:cNvSpPr txBox="1"/>
          <p:nvPr/>
        </p:nvSpPr>
        <p:spPr>
          <a:xfrm>
            <a:off x="2772387" y="3935250"/>
            <a:ext cx="3012300" cy="858300"/>
          </a:xfrm>
          <a:prstGeom prst="rect">
            <a:avLst/>
          </a:prstGeom>
          <a:noFill/>
          <a:ln>
            <a:noFill/>
          </a:ln>
        </p:spPr>
        <p:txBody>
          <a:bodyPr anchorCtr="0" anchor="t" bIns="91425" lIns="91425" rIns="91425" tIns="91425">
            <a:noAutofit/>
          </a:bodyPr>
          <a:lstStyle/>
          <a:p>
            <a:pPr lvl="0">
              <a:spcBef>
                <a:spcPts val="0"/>
              </a:spcBef>
              <a:buNone/>
            </a:pPr>
            <a:r>
              <a:rPr lang="en" sz="1200"/>
              <a:t>Techniques to use: matrix stack, transformation</a:t>
            </a:r>
          </a:p>
          <a:p>
            <a:pPr lvl="0">
              <a:spcBef>
                <a:spcPts val="0"/>
              </a:spcBef>
              <a:buNone/>
            </a:pPr>
            <a:r>
              <a:rPr lang="en" sz="1000"/>
              <a:t>Codes for environment setup and cylinder are provided</a:t>
            </a:r>
          </a:p>
          <a:p>
            <a:pPr lvl="0">
              <a:spcBef>
                <a:spcPts val="0"/>
              </a:spcBef>
              <a:buNone/>
            </a:pPr>
            <a:r>
              <a:t/>
            </a:r>
            <a:endParaRPr sz="1200"/>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Processing</a:t>
            </a:r>
          </a:p>
        </p:txBody>
      </p:sp>
      <p:sp>
        <p:nvSpPr>
          <p:cNvPr id="111" name="Shape 111"/>
          <p:cNvSpPr txBox="1"/>
          <p:nvPr>
            <p:ph idx="1" type="body"/>
          </p:nvPr>
        </p:nvSpPr>
        <p:spPr>
          <a:xfrm>
            <a:off x="189300" y="1112975"/>
            <a:ext cx="6468300" cy="3339000"/>
          </a:xfrm>
          <a:prstGeom prst="rect">
            <a:avLst/>
          </a:prstGeom>
          <a:ln cap="flat" cmpd="sng" w="9525">
            <a:solidFill>
              <a:schemeClr val="lt1"/>
            </a:solidFill>
            <a:prstDash val="solid"/>
            <a:round/>
            <a:headEnd len="med" w="med" type="none"/>
            <a:tailEnd len="med" w="med" type="none"/>
          </a:ln>
        </p:spPr>
        <p:txBody>
          <a:bodyPr anchorCtr="0" anchor="t" bIns="91425" lIns="91425" rIns="91425" tIns="91425">
            <a:noAutofit/>
          </a:bodyPr>
          <a:lstStyle/>
          <a:p>
            <a:pPr lvl="0" rtl="0">
              <a:spcBef>
                <a:spcPts val="0"/>
              </a:spcBef>
              <a:spcAft>
                <a:spcPts val="0"/>
              </a:spcAft>
              <a:buNone/>
            </a:pPr>
            <a:r>
              <a:rPr lang="en">
                <a:solidFill>
                  <a:srgbClr val="000000"/>
                </a:solidFill>
              </a:rPr>
              <a:t>We will be using Processing to create the web graphics for this course.</a:t>
            </a:r>
          </a:p>
          <a:p>
            <a:pPr lvl="0" rtl="0">
              <a:spcBef>
                <a:spcPts val="0"/>
              </a:spcBef>
              <a:spcAft>
                <a:spcPts val="0"/>
              </a:spcAft>
              <a:buNone/>
            </a:pPr>
            <a:r>
              <a:rPr lang="en">
                <a:solidFill>
                  <a:srgbClr val="000000"/>
                </a:solidFill>
              </a:rPr>
              <a:t>So before we begin the concepts of graphics let’s familiarise ourselves with </a:t>
            </a:r>
          </a:p>
          <a:p>
            <a:pPr lvl="0" rtl="0">
              <a:spcBef>
                <a:spcPts val="0"/>
              </a:spcBef>
              <a:buNone/>
            </a:pPr>
            <a:r>
              <a:rPr lang="en">
                <a:solidFill>
                  <a:srgbClr val="000000"/>
                </a:solidFill>
              </a:rPr>
              <a:t>Processing is a flexible software sketchbook and a language for learning how to code within the context of the visual arts.</a:t>
            </a:r>
          </a:p>
          <a:p>
            <a:pPr lvl="0" rtl="0">
              <a:spcBef>
                <a:spcPts val="0"/>
              </a:spcBef>
              <a:spcAft>
                <a:spcPts val="0"/>
              </a:spcAft>
              <a:buNone/>
            </a:pPr>
            <a:r>
              <a:rPr lang="en">
                <a:solidFill>
                  <a:srgbClr val="000000"/>
                </a:solidFill>
              </a:rPr>
              <a:t>Reasons to use:</a:t>
            </a:r>
          </a:p>
          <a:p>
            <a:pPr indent="-317500" lvl="0" marL="457200" rtl="0">
              <a:spcBef>
                <a:spcPts val="0"/>
              </a:spcBef>
              <a:spcAft>
                <a:spcPts val="0"/>
              </a:spcAft>
              <a:buClr>
                <a:srgbClr val="000000"/>
              </a:buClr>
              <a:buSzPct val="100000"/>
            </a:pPr>
            <a:r>
              <a:rPr lang="en" sz="1400">
                <a:solidFill>
                  <a:srgbClr val="000000"/>
                </a:solidFill>
              </a:rPr>
              <a:t> OS friendly</a:t>
            </a:r>
          </a:p>
          <a:p>
            <a:pPr indent="-317500" lvl="0" marL="457200" rtl="0">
              <a:spcBef>
                <a:spcPts val="0"/>
              </a:spcBef>
              <a:spcAft>
                <a:spcPts val="0"/>
              </a:spcAft>
              <a:buClr>
                <a:srgbClr val="000000"/>
              </a:buClr>
              <a:buSzPct val="100000"/>
            </a:pPr>
            <a:r>
              <a:rPr lang="en" sz="1400">
                <a:solidFill>
                  <a:srgbClr val="000000"/>
                </a:solidFill>
              </a:rPr>
              <a:t> Easy for learning the concept</a:t>
            </a:r>
          </a:p>
          <a:p>
            <a:pPr indent="-317500" lvl="0" marL="457200" rtl="0">
              <a:spcBef>
                <a:spcPts val="0"/>
              </a:spcBef>
              <a:spcAft>
                <a:spcPts val="0"/>
              </a:spcAft>
              <a:buClr>
                <a:srgbClr val="000000"/>
              </a:buClr>
              <a:buSzPct val="100000"/>
            </a:pPr>
            <a:r>
              <a:rPr lang="en" sz="1400">
                <a:solidFill>
                  <a:srgbClr val="000000"/>
                </a:solidFill>
              </a:rPr>
              <a:t> </a:t>
            </a:r>
            <a:r>
              <a:rPr lang="en" sz="1400">
                <a:solidFill>
                  <a:srgbClr val="000000"/>
                </a:solidFill>
              </a:rPr>
              <a:t>Promoted software literacy within the visual arts/ visual literacy within technology</a:t>
            </a:r>
          </a:p>
          <a:p>
            <a:pPr lvl="0">
              <a:spcBef>
                <a:spcPts val="0"/>
              </a:spcBef>
              <a:spcAft>
                <a:spcPts val="0"/>
              </a:spcAft>
              <a:buNone/>
            </a:pPr>
            <a:r>
              <a:t/>
            </a:r>
            <a:endParaRPr/>
          </a:p>
        </p:txBody>
      </p:sp>
      <p:pic>
        <p:nvPicPr>
          <p:cNvPr id="112" name="Shape 112"/>
          <p:cNvPicPr preferRelativeResize="0"/>
          <p:nvPr/>
        </p:nvPicPr>
        <p:blipFill>
          <a:blip r:embed="rId3">
            <a:alphaModFix/>
          </a:blip>
          <a:stretch>
            <a:fillRect/>
          </a:stretch>
        </p:blipFill>
        <p:spPr>
          <a:xfrm>
            <a:off x="6528300" y="791325"/>
            <a:ext cx="2427875" cy="268862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ph type="title"/>
          </p:nvPr>
        </p:nvSpPr>
        <p:spPr>
          <a:xfrm>
            <a:off x="311700" y="181400"/>
            <a:ext cx="8520600" cy="607800"/>
          </a:xfrm>
          <a:prstGeom prst="rect">
            <a:avLst/>
          </a:prstGeom>
        </p:spPr>
        <p:txBody>
          <a:bodyPr anchorCtr="0" anchor="t" bIns="91425" lIns="91425" rIns="91425" tIns="91425">
            <a:noAutofit/>
          </a:bodyPr>
          <a:lstStyle/>
          <a:p>
            <a:pPr lvl="0">
              <a:spcBef>
                <a:spcPts val="0"/>
              </a:spcBef>
              <a:buNone/>
            </a:pPr>
            <a:r>
              <a:rPr lang="en"/>
              <a:t>Provided code</a:t>
            </a:r>
          </a:p>
        </p:txBody>
      </p:sp>
      <p:pic>
        <p:nvPicPr>
          <p:cNvPr id="491" name="Shape 491"/>
          <p:cNvPicPr preferRelativeResize="0"/>
          <p:nvPr/>
        </p:nvPicPr>
        <p:blipFill>
          <a:blip r:embed="rId3">
            <a:alphaModFix/>
          </a:blip>
          <a:stretch>
            <a:fillRect/>
          </a:stretch>
        </p:blipFill>
        <p:spPr>
          <a:xfrm>
            <a:off x="1447125" y="1017800"/>
            <a:ext cx="4623625" cy="381997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x="0" y="0"/>
          <a:ext cx="0" cy="0"/>
          <a:chOff x="0" y="0"/>
          <a:chExt cx="0" cy="0"/>
        </a:xfrm>
      </p:grpSpPr>
      <p:pic>
        <p:nvPicPr>
          <p:cNvPr id="496" name="Shape 496"/>
          <p:cNvPicPr preferRelativeResize="0"/>
          <p:nvPr/>
        </p:nvPicPr>
        <p:blipFill>
          <a:blip r:embed="rId3">
            <a:alphaModFix/>
          </a:blip>
          <a:stretch>
            <a:fillRect/>
          </a:stretch>
        </p:blipFill>
        <p:spPr>
          <a:xfrm>
            <a:off x="311700" y="714800"/>
            <a:ext cx="3488383" cy="4158875"/>
          </a:xfrm>
          <a:prstGeom prst="rect">
            <a:avLst/>
          </a:prstGeom>
          <a:noFill/>
          <a:ln>
            <a:noFill/>
          </a:ln>
        </p:spPr>
      </p:pic>
      <p:pic>
        <p:nvPicPr>
          <p:cNvPr id="497" name="Shape 497"/>
          <p:cNvPicPr preferRelativeResize="0"/>
          <p:nvPr/>
        </p:nvPicPr>
        <p:blipFill>
          <a:blip r:embed="rId4">
            <a:alphaModFix/>
          </a:blip>
          <a:stretch>
            <a:fillRect/>
          </a:stretch>
        </p:blipFill>
        <p:spPr>
          <a:xfrm>
            <a:off x="4264087" y="791008"/>
            <a:ext cx="3806824" cy="2142574"/>
          </a:xfrm>
          <a:prstGeom prst="rect">
            <a:avLst/>
          </a:prstGeom>
          <a:noFill/>
          <a:ln>
            <a:noFill/>
          </a:ln>
        </p:spPr>
      </p:pic>
      <p:sp>
        <p:nvSpPr>
          <p:cNvPr id="498" name="Shape 498"/>
          <p:cNvSpPr txBox="1"/>
          <p:nvPr>
            <p:ph type="title"/>
          </p:nvPr>
        </p:nvSpPr>
        <p:spPr>
          <a:xfrm>
            <a:off x="311700" y="29000"/>
            <a:ext cx="8520600" cy="607800"/>
          </a:xfrm>
          <a:prstGeom prst="rect">
            <a:avLst/>
          </a:prstGeom>
        </p:spPr>
        <p:txBody>
          <a:bodyPr anchorCtr="0" anchor="t" bIns="91425" lIns="91425" rIns="91425" tIns="91425">
            <a:noAutofit/>
          </a:bodyPr>
          <a:lstStyle/>
          <a:p>
            <a:pPr lvl="0" rtl="0">
              <a:spcBef>
                <a:spcPts val="0"/>
              </a:spcBef>
              <a:buNone/>
            </a:pPr>
            <a:r>
              <a:rPr lang="en"/>
              <a:t>Provided code continue</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2" name="Shape 502"/>
        <p:cNvGrpSpPr/>
        <p:nvPr/>
      </p:nvGrpSpPr>
      <p:grpSpPr>
        <a:xfrm>
          <a:off x="0" y="0"/>
          <a:ext cx="0" cy="0"/>
          <a:chOff x="0" y="0"/>
          <a:chExt cx="0" cy="0"/>
        </a:xfrm>
      </p:grpSpPr>
      <p:sp>
        <p:nvSpPr>
          <p:cNvPr id="503" name="Shape 50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Solution</a:t>
            </a:r>
          </a:p>
        </p:txBody>
      </p:sp>
      <p:sp>
        <p:nvSpPr>
          <p:cNvPr id="504" name="Shape 504"/>
          <p:cNvSpPr txBox="1"/>
          <p:nvPr>
            <p:ph idx="1" type="body"/>
          </p:nvPr>
        </p:nvSpPr>
        <p:spPr>
          <a:xfrm>
            <a:off x="263700" y="1026725"/>
            <a:ext cx="8520600" cy="3551100"/>
          </a:xfrm>
          <a:prstGeom prst="rect">
            <a:avLst/>
          </a:prstGeom>
        </p:spPr>
        <p:txBody>
          <a:bodyPr anchorCtr="0" anchor="t" bIns="91425" lIns="91425" rIns="91425" tIns="91425">
            <a:noAutofit/>
          </a:bodyPr>
          <a:lstStyle/>
          <a:p>
            <a:pPr lvl="0">
              <a:spcBef>
                <a:spcPts val="0"/>
              </a:spcBef>
              <a:buNone/>
            </a:pPr>
            <a:r>
              <a:rPr lang="en" sz="1000"/>
              <a:t>The following code is just for reference, you can create any minion you like</a:t>
            </a:r>
          </a:p>
        </p:txBody>
      </p:sp>
      <p:pic>
        <p:nvPicPr>
          <p:cNvPr id="505" name="Shape 505"/>
          <p:cNvPicPr preferRelativeResize="0"/>
          <p:nvPr/>
        </p:nvPicPr>
        <p:blipFill>
          <a:blip r:embed="rId3">
            <a:alphaModFix/>
          </a:blip>
          <a:stretch>
            <a:fillRect/>
          </a:stretch>
        </p:blipFill>
        <p:spPr>
          <a:xfrm>
            <a:off x="184850" y="1378174"/>
            <a:ext cx="1469949" cy="3199650"/>
          </a:xfrm>
          <a:prstGeom prst="rect">
            <a:avLst/>
          </a:prstGeom>
          <a:noFill/>
          <a:ln>
            <a:noFill/>
          </a:ln>
        </p:spPr>
      </p:pic>
      <p:pic>
        <p:nvPicPr>
          <p:cNvPr id="506" name="Shape 506"/>
          <p:cNvPicPr preferRelativeResize="0"/>
          <p:nvPr/>
        </p:nvPicPr>
        <p:blipFill>
          <a:blip r:embed="rId4">
            <a:alphaModFix/>
          </a:blip>
          <a:stretch>
            <a:fillRect/>
          </a:stretch>
        </p:blipFill>
        <p:spPr>
          <a:xfrm>
            <a:off x="2762200" y="1355649"/>
            <a:ext cx="1178025" cy="2566525"/>
          </a:xfrm>
          <a:prstGeom prst="rect">
            <a:avLst/>
          </a:prstGeom>
          <a:noFill/>
          <a:ln>
            <a:noFill/>
          </a:ln>
        </p:spPr>
      </p:pic>
      <p:pic>
        <p:nvPicPr>
          <p:cNvPr id="507" name="Shape 507"/>
          <p:cNvPicPr preferRelativeResize="0"/>
          <p:nvPr/>
        </p:nvPicPr>
        <p:blipFill>
          <a:blip r:embed="rId5">
            <a:alphaModFix/>
          </a:blip>
          <a:stretch>
            <a:fillRect/>
          </a:stretch>
        </p:blipFill>
        <p:spPr>
          <a:xfrm>
            <a:off x="1485700" y="1342300"/>
            <a:ext cx="1098050" cy="3551101"/>
          </a:xfrm>
          <a:prstGeom prst="rect">
            <a:avLst/>
          </a:prstGeom>
          <a:noFill/>
          <a:ln>
            <a:noFill/>
          </a:ln>
        </p:spPr>
      </p:pic>
      <p:pic>
        <p:nvPicPr>
          <p:cNvPr id="508" name="Shape 508"/>
          <p:cNvPicPr preferRelativeResize="0"/>
          <p:nvPr/>
        </p:nvPicPr>
        <p:blipFill>
          <a:blip r:embed="rId6">
            <a:alphaModFix/>
          </a:blip>
          <a:stretch>
            <a:fillRect/>
          </a:stretch>
        </p:blipFill>
        <p:spPr>
          <a:xfrm>
            <a:off x="6767025" y="1206174"/>
            <a:ext cx="1283075" cy="1941499"/>
          </a:xfrm>
          <a:prstGeom prst="rect">
            <a:avLst/>
          </a:prstGeom>
          <a:noFill/>
          <a:ln>
            <a:noFill/>
          </a:ln>
        </p:spPr>
      </p:pic>
      <p:pic>
        <p:nvPicPr>
          <p:cNvPr id="509" name="Shape 509"/>
          <p:cNvPicPr preferRelativeResize="0"/>
          <p:nvPr/>
        </p:nvPicPr>
        <p:blipFill>
          <a:blip r:embed="rId7">
            <a:alphaModFix/>
          </a:blip>
          <a:stretch>
            <a:fillRect/>
          </a:stretch>
        </p:blipFill>
        <p:spPr>
          <a:xfrm>
            <a:off x="5460975" y="1206174"/>
            <a:ext cx="1178024" cy="2731144"/>
          </a:xfrm>
          <a:prstGeom prst="rect">
            <a:avLst/>
          </a:prstGeom>
          <a:noFill/>
          <a:ln>
            <a:noFill/>
          </a:ln>
        </p:spPr>
      </p:pic>
      <p:pic>
        <p:nvPicPr>
          <p:cNvPr id="510" name="Shape 510"/>
          <p:cNvPicPr preferRelativeResize="0"/>
          <p:nvPr/>
        </p:nvPicPr>
        <p:blipFill>
          <a:blip r:embed="rId8">
            <a:alphaModFix/>
          </a:blip>
          <a:stretch>
            <a:fillRect/>
          </a:stretch>
        </p:blipFill>
        <p:spPr>
          <a:xfrm>
            <a:off x="3892725" y="1355650"/>
            <a:ext cx="1358550" cy="207037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4" name="Shape 514"/>
        <p:cNvGrpSpPr/>
        <p:nvPr/>
      </p:nvGrpSpPr>
      <p:grpSpPr>
        <a:xfrm>
          <a:off x="0" y="0"/>
          <a:ext cx="0" cy="0"/>
          <a:chOff x="0" y="0"/>
          <a:chExt cx="0" cy="0"/>
        </a:xfrm>
      </p:grpSpPr>
      <p:sp>
        <p:nvSpPr>
          <p:cNvPr id="515" name="Shape 51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Future Extension </a:t>
            </a:r>
          </a:p>
        </p:txBody>
      </p:sp>
      <p:sp>
        <p:nvSpPr>
          <p:cNvPr id="516" name="Shape 516"/>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Make the minion dance !</a:t>
            </a:r>
          </a:p>
          <a:p>
            <a:pPr lvl="0">
              <a:spcBef>
                <a:spcPts val="0"/>
              </a:spcBef>
              <a:buNone/>
            </a:pPr>
            <a:r>
              <a:t/>
            </a:r>
            <a:endParaRPr/>
          </a:p>
        </p:txBody>
      </p:sp>
      <p:pic>
        <p:nvPicPr>
          <p:cNvPr id="517" name="Shape 517"/>
          <p:cNvPicPr preferRelativeResize="0"/>
          <p:nvPr/>
        </p:nvPicPr>
        <p:blipFill>
          <a:blip r:embed="rId3">
            <a:alphaModFix/>
          </a:blip>
          <a:stretch>
            <a:fillRect/>
          </a:stretch>
        </p:blipFill>
        <p:spPr>
          <a:xfrm>
            <a:off x="1205899" y="1826874"/>
            <a:ext cx="3016676" cy="27420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1" name="Shape 521"/>
        <p:cNvGrpSpPr/>
        <p:nvPr/>
      </p:nvGrpSpPr>
      <p:grpSpPr>
        <a:xfrm>
          <a:off x="0" y="0"/>
          <a:ext cx="0" cy="0"/>
          <a:chOff x="0" y="0"/>
          <a:chExt cx="0" cy="0"/>
        </a:xfrm>
      </p:grpSpPr>
      <p:sp>
        <p:nvSpPr>
          <p:cNvPr id="522" name="Shape 522"/>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Conclusion</a:t>
            </a:r>
          </a:p>
        </p:txBody>
      </p:sp>
      <p:sp>
        <p:nvSpPr>
          <p:cNvPr id="523" name="Shape 523"/>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solidFill>
                  <a:schemeClr val="dk1"/>
                </a:solidFill>
              </a:rPr>
              <a:t>Key points to remember from this course</a:t>
            </a:r>
          </a:p>
          <a:p>
            <a:pPr lvl="0" rtl="0">
              <a:lnSpc>
                <a:spcPct val="100000"/>
              </a:lnSpc>
              <a:spcBef>
                <a:spcPts val="0"/>
              </a:spcBef>
              <a:spcAft>
                <a:spcPts val="0"/>
              </a:spcAft>
              <a:buNone/>
            </a:pPr>
            <a:r>
              <a:t/>
            </a:r>
            <a:endParaRPr>
              <a:solidFill>
                <a:schemeClr val="dk1"/>
              </a:solidFill>
            </a:endParaRPr>
          </a:p>
          <a:p>
            <a:pPr indent="-228600" lvl="0" marL="457200" rtl="0">
              <a:spcBef>
                <a:spcPts val="0"/>
              </a:spcBef>
            </a:pPr>
            <a:r>
              <a:rPr lang="en"/>
              <a:t>Homogenous Coordinates</a:t>
            </a:r>
          </a:p>
          <a:p>
            <a:pPr indent="-228600" lvl="0" marL="457200" rtl="0">
              <a:spcBef>
                <a:spcPts val="0"/>
              </a:spcBef>
            </a:pPr>
            <a:r>
              <a:rPr lang="en"/>
              <a:t>Transformation</a:t>
            </a:r>
          </a:p>
          <a:p>
            <a:pPr indent="-228600" lvl="0" marL="457200" rtl="0">
              <a:spcBef>
                <a:spcPts val="0"/>
              </a:spcBef>
            </a:pPr>
            <a:r>
              <a:rPr lang="en"/>
              <a:t>Matrix Stack</a:t>
            </a:r>
          </a:p>
          <a:p>
            <a:pPr indent="-228600" lvl="0" marL="457200" rtl="0">
              <a:spcBef>
                <a:spcPts val="0"/>
              </a:spcBef>
            </a:pPr>
            <a:r>
              <a:rPr lang="en"/>
              <a:t>Projection</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7" name="Shape 527"/>
        <p:cNvGrpSpPr/>
        <p:nvPr/>
      </p:nvGrpSpPr>
      <p:grpSpPr>
        <a:xfrm>
          <a:off x="0" y="0"/>
          <a:ext cx="0" cy="0"/>
          <a:chOff x="0" y="0"/>
          <a:chExt cx="0" cy="0"/>
        </a:xfrm>
      </p:grpSpPr>
      <p:sp>
        <p:nvSpPr>
          <p:cNvPr id="528" name="Shape 528"/>
          <p:cNvSpPr txBox="1"/>
          <p:nvPr>
            <p:ph type="title"/>
          </p:nvPr>
        </p:nvSpPr>
        <p:spPr>
          <a:xfrm>
            <a:off x="311700" y="410000"/>
            <a:ext cx="8520600" cy="607800"/>
          </a:xfrm>
          <a:prstGeom prst="rect">
            <a:avLst/>
          </a:prstGeom>
        </p:spPr>
        <p:txBody>
          <a:bodyPr anchorCtr="0" anchor="t" bIns="91425" lIns="91425" rIns="91425" tIns="91425">
            <a:noAutofit/>
          </a:bodyPr>
          <a:lstStyle/>
          <a:p>
            <a:pPr lvl="0" algn="ctr">
              <a:spcBef>
                <a:spcPts val="0"/>
              </a:spcBef>
              <a:buNone/>
            </a:pPr>
            <a:r>
              <a:rPr b="1" lang="en" sz="1800">
                <a:solidFill>
                  <a:srgbClr val="000000"/>
                </a:solidFill>
                <a:latin typeface="Arial"/>
                <a:ea typeface="Arial"/>
                <a:cs typeface="Arial"/>
                <a:sym typeface="Arial"/>
              </a:rPr>
              <a:t>Bonus challenge</a:t>
            </a:r>
          </a:p>
        </p:txBody>
      </p:sp>
      <p:sp>
        <p:nvSpPr>
          <p:cNvPr id="529" name="Shape 529"/>
          <p:cNvSpPr txBox="1"/>
          <p:nvPr>
            <p:ph idx="1" type="body"/>
          </p:nvPr>
        </p:nvSpPr>
        <p:spPr>
          <a:xfrm>
            <a:off x="216675" y="849750"/>
            <a:ext cx="8520600" cy="932100"/>
          </a:xfrm>
          <a:prstGeom prst="rect">
            <a:avLst/>
          </a:prstGeom>
        </p:spPr>
        <p:txBody>
          <a:bodyPr anchorCtr="0" anchor="t" bIns="91425" lIns="91425" rIns="91425" tIns="91425">
            <a:noAutofit/>
          </a:bodyPr>
          <a:lstStyle/>
          <a:p>
            <a:pPr lvl="0">
              <a:lnSpc>
                <a:spcPct val="90000"/>
              </a:lnSpc>
              <a:spcBef>
                <a:spcPts val="1000"/>
              </a:spcBef>
              <a:spcAft>
                <a:spcPts val="0"/>
              </a:spcAft>
              <a:buNone/>
            </a:pPr>
            <a:r>
              <a:rPr lang="en">
                <a:solidFill>
                  <a:srgbClr val="000000"/>
                </a:solidFill>
                <a:latin typeface="Arial"/>
                <a:ea typeface="Arial"/>
                <a:cs typeface="Arial"/>
                <a:sym typeface="Arial"/>
              </a:rPr>
              <a:t>Extend the code in the example to draw multiple lines such that one of the x coordinates on the end point of each the line is randomly generated.</a:t>
            </a:r>
          </a:p>
          <a:p>
            <a:pPr lvl="0">
              <a:spcBef>
                <a:spcPts val="0"/>
              </a:spcBef>
              <a:buNone/>
            </a:pPr>
            <a:r>
              <a:t/>
            </a:r>
            <a:endParaRPr/>
          </a:p>
        </p:txBody>
      </p:sp>
      <p:pic>
        <p:nvPicPr>
          <p:cNvPr id="530" name="Shape 530"/>
          <p:cNvPicPr preferRelativeResize="0"/>
          <p:nvPr/>
        </p:nvPicPr>
        <p:blipFill>
          <a:blip r:embed="rId3">
            <a:alphaModFix/>
          </a:blip>
          <a:stretch>
            <a:fillRect/>
          </a:stretch>
        </p:blipFill>
        <p:spPr>
          <a:xfrm>
            <a:off x="3226975" y="2050975"/>
            <a:ext cx="2152650" cy="21907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4" name="Shape 534"/>
        <p:cNvGrpSpPr/>
        <p:nvPr/>
      </p:nvGrpSpPr>
      <p:grpSpPr>
        <a:xfrm>
          <a:off x="0" y="0"/>
          <a:ext cx="0" cy="0"/>
          <a:chOff x="0" y="0"/>
          <a:chExt cx="0" cy="0"/>
        </a:xfrm>
      </p:grpSpPr>
      <p:sp>
        <p:nvSpPr>
          <p:cNvPr id="535" name="Shape 53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Solution </a:t>
            </a:r>
          </a:p>
        </p:txBody>
      </p:sp>
      <p:pic>
        <p:nvPicPr>
          <p:cNvPr id="536" name="Shape 536"/>
          <p:cNvPicPr preferRelativeResize="0"/>
          <p:nvPr/>
        </p:nvPicPr>
        <p:blipFill>
          <a:blip r:embed="rId3">
            <a:alphaModFix/>
          </a:blip>
          <a:stretch>
            <a:fillRect/>
          </a:stretch>
        </p:blipFill>
        <p:spPr>
          <a:xfrm>
            <a:off x="1844074" y="1235450"/>
            <a:ext cx="4701124" cy="2862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Getting Started with Processing</a:t>
            </a:r>
          </a:p>
        </p:txBody>
      </p:sp>
      <p:sp>
        <p:nvSpPr>
          <p:cNvPr id="118" name="Shape 118"/>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a:lnSpc>
                <a:spcPct val="90000"/>
              </a:lnSpc>
              <a:spcBef>
                <a:spcPts val="1000"/>
              </a:spcBef>
              <a:spcAft>
                <a:spcPts val="0"/>
              </a:spcAft>
              <a:buClr>
                <a:srgbClr val="000000"/>
              </a:buClr>
            </a:pPr>
            <a:r>
              <a:rPr lang="en">
                <a:solidFill>
                  <a:srgbClr val="000000"/>
                </a:solidFill>
              </a:rPr>
              <a:t>It can be used in various modes like Java, javascript, Android</a:t>
            </a:r>
          </a:p>
          <a:p>
            <a:pPr indent="-228600" lvl="0" marL="457200" rtl="0">
              <a:lnSpc>
                <a:spcPct val="90000"/>
              </a:lnSpc>
              <a:spcBef>
                <a:spcPts val="1000"/>
              </a:spcBef>
              <a:spcAft>
                <a:spcPts val="0"/>
              </a:spcAft>
              <a:buClr>
                <a:srgbClr val="000000"/>
              </a:buClr>
            </a:pPr>
            <a:r>
              <a:rPr lang="en">
                <a:solidFill>
                  <a:srgbClr val="000000"/>
                </a:solidFill>
              </a:rPr>
              <a:t>We are using Java mode here</a:t>
            </a:r>
          </a:p>
          <a:p>
            <a:pPr indent="-228600" lvl="0" marL="457200" rtl="0">
              <a:lnSpc>
                <a:spcPct val="90000"/>
              </a:lnSpc>
              <a:spcBef>
                <a:spcPts val="1000"/>
              </a:spcBef>
              <a:spcAft>
                <a:spcPts val="0"/>
              </a:spcAft>
              <a:buClr>
                <a:srgbClr val="000000"/>
              </a:buClr>
            </a:pPr>
            <a:r>
              <a:rPr lang="en">
                <a:solidFill>
                  <a:srgbClr val="000000"/>
                </a:solidFill>
              </a:rPr>
              <a:t>The output screen is refreshed 60 times per second by default, this count can be changed with frameRate() method</a:t>
            </a:r>
          </a:p>
          <a:p>
            <a:pPr indent="-228600" lvl="0" marL="457200" rtl="0">
              <a:lnSpc>
                <a:spcPct val="90000"/>
              </a:lnSpc>
              <a:spcBef>
                <a:spcPts val="1000"/>
              </a:spcBef>
              <a:spcAft>
                <a:spcPts val="0"/>
              </a:spcAft>
              <a:buClr>
                <a:srgbClr val="000000"/>
              </a:buClr>
            </a:pPr>
            <a:r>
              <a:rPr lang="en">
                <a:solidFill>
                  <a:srgbClr val="000000"/>
                </a:solidFill>
              </a:rPr>
              <a:t>Each file should have a setup() and a draw() method. The setup method is called only once at the execution and the draw method is called every time a frame is loaded</a:t>
            </a:r>
          </a:p>
          <a:p>
            <a:pPr indent="-228600" lvl="0" marL="457200" rtl="0">
              <a:lnSpc>
                <a:spcPct val="90000"/>
              </a:lnSpc>
              <a:spcBef>
                <a:spcPts val="1000"/>
              </a:spcBef>
              <a:spcAft>
                <a:spcPts val="0"/>
              </a:spcAft>
              <a:buClr>
                <a:srgbClr val="000000"/>
              </a:buClr>
            </a:pPr>
            <a:r>
              <a:rPr lang="en">
                <a:solidFill>
                  <a:srgbClr val="000000"/>
                </a:solidFill>
              </a:rPr>
              <a:t>We can use the built-in functions size(x,y) and background(r,g,b) to set the size and background of the screen</a:t>
            </a:r>
          </a:p>
          <a:p>
            <a:pPr lvl="0">
              <a:lnSpc>
                <a:spcPct val="90000"/>
              </a:lnSpc>
              <a:spcBef>
                <a:spcPts val="1000"/>
              </a:spcBef>
              <a:spcAft>
                <a:spcPts val="0"/>
              </a:spcAft>
              <a:buNone/>
            </a:pPr>
            <a:r>
              <a:t/>
            </a:r>
            <a:endParaRPr>
              <a:solidFill>
                <a:srgbClr val="000000"/>
              </a:solidFill>
            </a:endParaRPr>
          </a:p>
          <a:p>
            <a:pPr lvl="0" rtl="0">
              <a:lnSpc>
                <a:spcPct val="90000"/>
              </a:lnSpc>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Getting Started with Processing</a:t>
            </a:r>
          </a:p>
          <a:p>
            <a:pPr lvl="0">
              <a:spcBef>
                <a:spcPts val="0"/>
              </a:spcBef>
              <a:buNone/>
            </a:pPr>
            <a:r>
              <a:t/>
            </a:r>
            <a:endParaRPr/>
          </a:p>
        </p:txBody>
      </p:sp>
      <p:sp>
        <p:nvSpPr>
          <p:cNvPr id="124" name="Shape 124"/>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125" name="Shape 125"/>
          <p:cNvPicPr preferRelativeResize="0"/>
          <p:nvPr/>
        </p:nvPicPr>
        <p:blipFill>
          <a:blip r:embed="rId3">
            <a:alphaModFix/>
          </a:blip>
          <a:stretch>
            <a:fillRect/>
          </a:stretch>
        </p:blipFill>
        <p:spPr>
          <a:xfrm>
            <a:off x="311700" y="1229875"/>
            <a:ext cx="4800600" cy="2914650"/>
          </a:xfrm>
          <a:prstGeom prst="rect">
            <a:avLst/>
          </a:prstGeom>
          <a:noFill/>
          <a:ln>
            <a:noFill/>
          </a:ln>
        </p:spPr>
      </p:pic>
      <p:pic>
        <p:nvPicPr>
          <p:cNvPr id="126" name="Shape 126"/>
          <p:cNvPicPr preferRelativeResize="0"/>
          <p:nvPr/>
        </p:nvPicPr>
        <p:blipFill>
          <a:blip r:embed="rId4">
            <a:alphaModFix/>
          </a:blip>
          <a:stretch>
            <a:fillRect/>
          </a:stretch>
        </p:blipFill>
        <p:spPr>
          <a:xfrm>
            <a:off x="5887725" y="1462075"/>
            <a:ext cx="2000250" cy="2219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2D and 3D Models</a:t>
            </a:r>
          </a:p>
        </p:txBody>
      </p:sp>
      <p:sp>
        <p:nvSpPr>
          <p:cNvPr id="132" name="Shape 13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2D Models</a:t>
            </a:r>
          </a:p>
          <a:p>
            <a:pPr indent="-228600" lvl="0" marL="457200" rtl="0">
              <a:spcBef>
                <a:spcPts val="0"/>
              </a:spcBef>
            </a:pPr>
            <a:r>
              <a:rPr lang="en"/>
              <a:t>3D Models</a:t>
            </a:r>
          </a:p>
          <a:p>
            <a:pPr indent="-228600" lvl="0" marL="457200" rtl="0">
              <a:spcBef>
                <a:spcPts val="0"/>
              </a:spcBef>
            </a:pPr>
            <a:r>
              <a:rPr lang="en"/>
              <a:t>Exercise - Building a Robot</a:t>
            </a:r>
          </a:p>
          <a:p>
            <a:pPr lvl="0" rtl="0">
              <a:spcBef>
                <a:spcPts val="0"/>
              </a:spcBef>
              <a:buNone/>
            </a:pPr>
            <a:r>
              <a:t/>
            </a:r>
            <a:endParaRP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255425" y="387500"/>
            <a:ext cx="8520600" cy="607800"/>
          </a:xfrm>
          <a:prstGeom prst="rect">
            <a:avLst/>
          </a:prstGeom>
        </p:spPr>
        <p:txBody>
          <a:bodyPr anchorCtr="0" anchor="t" bIns="91425" lIns="91425" rIns="91425" tIns="91425">
            <a:noAutofit/>
          </a:bodyPr>
          <a:lstStyle/>
          <a:p>
            <a:pPr lvl="0" rtl="0">
              <a:spcBef>
                <a:spcPts val="0"/>
              </a:spcBef>
              <a:buNone/>
            </a:pPr>
            <a:r>
              <a:rPr lang="en"/>
              <a:t>2D Models</a:t>
            </a:r>
          </a:p>
        </p:txBody>
      </p:sp>
      <p:pic>
        <p:nvPicPr>
          <p:cNvPr id="138" name="Shape 138"/>
          <p:cNvPicPr preferRelativeResize="0"/>
          <p:nvPr/>
        </p:nvPicPr>
        <p:blipFill>
          <a:blip r:embed="rId3">
            <a:alphaModFix/>
          </a:blip>
          <a:stretch>
            <a:fillRect/>
          </a:stretch>
        </p:blipFill>
        <p:spPr>
          <a:xfrm>
            <a:off x="1031500" y="1430475"/>
            <a:ext cx="5010150" cy="2057400"/>
          </a:xfrm>
          <a:prstGeom prst="rect">
            <a:avLst/>
          </a:prstGeom>
          <a:noFill/>
          <a:ln>
            <a:noFill/>
          </a:ln>
        </p:spPr>
      </p:pic>
      <p:pic>
        <p:nvPicPr>
          <p:cNvPr id="139" name="Shape 139"/>
          <p:cNvPicPr preferRelativeResize="0"/>
          <p:nvPr/>
        </p:nvPicPr>
        <p:blipFill>
          <a:blip r:embed="rId4">
            <a:alphaModFix/>
          </a:blip>
          <a:stretch>
            <a:fillRect/>
          </a:stretch>
        </p:blipFill>
        <p:spPr>
          <a:xfrm>
            <a:off x="6646662" y="1444762"/>
            <a:ext cx="1895475" cy="2028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