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9" r:id="rId2"/>
    <p:sldId id="268" r:id="rId3"/>
    <p:sldId id="336" r:id="rId4"/>
    <p:sldId id="325" r:id="rId5"/>
    <p:sldId id="324" r:id="rId6"/>
    <p:sldId id="323" r:id="rId7"/>
    <p:sldId id="318" r:id="rId8"/>
    <p:sldId id="319" r:id="rId9"/>
    <p:sldId id="320" r:id="rId10"/>
    <p:sldId id="321" r:id="rId11"/>
    <p:sldId id="326" r:id="rId12"/>
    <p:sldId id="322" r:id="rId13"/>
    <p:sldId id="295" r:id="rId14"/>
    <p:sldId id="327" r:id="rId15"/>
    <p:sldId id="328" r:id="rId16"/>
    <p:sldId id="276" r:id="rId17"/>
    <p:sldId id="296" r:id="rId18"/>
    <p:sldId id="329" r:id="rId19"/>
    <p:sldId id="330" r:id="rId20"/>
    <p:sldId id="331" r:id="rId21"/>
    <p:sldId id="332" r:id="rId22"/>
    <p:sldId id="333" r:id="rId23"/>
    <p:sldId id="334" r:id="rId24"/>
    <p:sldId id="297" r:id="rId25"/>
    <p:sldId id="335" r:id="rId26"/>
  </p:sldIdLst>
  <p:sldSz cx="24384000" cy="13716000"/>
  <p:notesSz cx="6858000" cy="9144000"/>
  <p:defaultTextStyle>
    <a:lvl1pPr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1pPr>
    <a:lvl2pPr indent="228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2pPr>
    <a:lvl3pPr indent="457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3pPr>
    <a:lvl4pPr indent="685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4pPr>
    <a:lvl5pPr indent="9144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5pPr>
    <a:lvl6pPr indent="11430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6pPr>
    <a:lvl7pPr indent="1371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7pPr>
    <a:lvl8pPr indent="1600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8pPr>
    <a:lvl9pPr indent="1828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9pPr>
  </p:defaultTextStyle>
  <p:extLst>
    <p:ext uri="{EFAFB233-063F-42B5-8137-9DF3F51BA10A}">
      <p15:sldGuideLst xmlns:p15="http://schemas.microsoft.com/office/powerpoint/2012/main"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2BB"/>
    <a:srgbClr val="FFFFFF"/>
    <a:srgbClr val="E6E6E6"/>
    <a:srgbClr val="DDDEE3"/>
    <a:srgbClr val="898F9C"/>
    <a:srgbClr val="575D6A"/>
    <a:srgbClr val="5890FF"/>
    <a:srgbClr val="385998"/>
    <a:srgbClr val="2C4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5" autoAdjust="0"/>
    <p:restoredTop sz="68981" autoAdjust="0"/>
  </p:normalViewPr>
  <p:slideViewPr>
    <p:cSldViewPr snapToGrid="0" snapToObjects="1" showGuides="1">
      <p:cViewPr varScale="1">
        <p:scale>
          <a:sx n="37" d="100"/>
          <a:sy n="37" d="100"/>
        </p:scale>
        <p:origin x="2328" y="224"/>
      </p:cViewPr>
      <p:guideLst>
        <p:guide orient="horz" pos="5312"/>
        <p:guide pos="7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504044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3000">
        <a:latin typeface="Lucida Grande"/>
        <a:ea typeface="Lucida Grande"/>
        <a:cs typeface="Lucida Grande"/>
        <a:sym typeface="Lucida Grande"/>
      </a:defRPr>
    </a:lvl1pPr>
    <a:lvl2pPr indent="228600" defTabSz="546100">
      <a:defRPr sz="3000">
        <a:latin typeface="Lucida Grande"/>
        <a:ea typeface="Lucida Grande"/>
        <a:cs typeface="Lucida Grande"/>
        <a:sym typeface="Lucida Grande"/>
      </a:defRPr>
    </a:lvl2pPr>
    <a:lvl3pPr indent="457200" defTabSz="546100">
      <a:defRPr sz="3000">
        <a:latin typeface="Lucida Grande"/>
        <a:ea typeface="Lucida Grande"/>
        <a:cs typeface="Lucida Grande"/>
        <a:sym typeface="Lucida Grande"/>
      </a:defRPr>
    </a:lvl3pPr>
    <a:lvl4pPr indent="685800" defTabSz="546100">
      <a:defRPr sz="3000">
        <a:latin typeface="Lucida Grande"/>
        <a:ea typeface="Lucida Grande"/>
        <a:cs typeface="Lucida Grande"/>
        <a:sym typeface="Lucida Grande"/>
      </a:defRPr>
    </a:lvl4pPr>
    <a:lvl5pPr indent="914400" defTabSz="546100">
      <a:defRPr sz="3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3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3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3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7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—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571671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2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10312400"/>
            <a:ext cx="21336000" cy="11176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1041400">
              <a:tabLst/>
              <a:defRPr sz="6000" b="1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6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6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6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6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4000" y="11430000"/>
            <a:ext cx="21336000" cy="73660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5000">
                <a:solidFill>
                  <a:schemeClr val="bg2"/>
                </a:solidFill>
                <a:latin typeface="FreightSansLFPro"/>
                <a:cs typeface="FreightSansLFPro"/>
              </a:defRPr>
            </a:lvl1pPr>
            <a:lvl2pPr algn="l">
              <a:defRPr sz="5000">
                <a:latin typeface="FreightSansLFPro"/>
                <a:cs typeface="FreightSansLFPro"/>
              </a:defRPr>
            </a:lvl2pPr>
            <a:lvl3pPr algn="l">
              <a:defRPr sz="5000">
                <a:latin typeface="FreightSansLFPro"/>
                <a:cs typeface="FreightSansLFPro"/>
              </a:defRPr>
            </a:lvl3pPr>
            <a:lvl4pPr algn="l">
              <a:defRPr sz="5000">
                <a:latin typeface="FreightSansLFPro"/>
                <a:cs typeface="FreightSansLFPro"/>
              </a:defRPr>
            </a:lvl4pPr>
            <a:lvl5pPr algn="l">
              <a:defRPr sz="5000"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</p:spPr>
        <p:txBody>
          <a:bodyPr vert="horz" lIns="0" tIns="0" rIns="0" bIns="0"/>
          <a:lstStyle>
            <a:lvl1pPr marL="571500" indent="-57150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15309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agrap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None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1041400">
              <a:tabLst/>
              <a:defRPr sz="6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6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6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6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6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5741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1092994"/>
            <a:ext cx="21407438" cy="11144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2185988"/>
            <a:ext cx="10560844" cy="10222706"/>
          </a:xfrm>
          <a:prstGeom prst="rect">
            <a:avLst/>
          </a:prstGeom>
        </p:spPr>
        <p:txBody>
          <a:bodyPr/>
          <a:lstStyle>
            <a:lvl1pPr>
              <a:defRPr sz="4725"/>
            </a:lvl1pPr>
            <a:lvl2pPr>
              <a:defRPr sz="4050"/>
            </a:lvl2pPr>
            <a:lvl3pPr>
              <a:defRPr sz="3375"/>
            </a:lvl3pPr>
            <a:lvl4pPr>
              <a:defRPr sz="3038"/>
            </a:lvl4pPr>
            <a:lvl5pPr>
              <a:defRPr sz="3038"/>
            </a:lvl5pPr>
            <a:lvl6pPr>
              <a:defRPr sz="3038"/>
            </a:lvl6pPr>
            <a:lvl7pPr>
              <a:defRPr sz="3038"/>
            </a:lvl7pPr>
            <a:lvl8pPr>
              <a:defRPr sz="3038"/>
            </a:lvl8pPr>
            <a:lvl9pPr>
              <a:defRPr sz="30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22969" y="2185988"/>
            <a:ext cx="10560844" cy="10222706"/>
          </a:xfrm>
          <a:prstGeom prst="rect">
            <a:avLst/>
          </a:prstGeom>
        </p:spPr>
        <p:txBody>
          <a:bodyPr/>
          <a:lstStyle>
            <a:lvl1pPr>
              <a:defRPr sz="4725"/>
            </a:lvl1pPr>
            <a:lvl2pPr>
              <a:defRPr sz="4050"/>
            </a:lvl2pPr>
            <a:lvl3pPr>
              <a:defRPr sz="3375"/>
            </a:lvl3pPr>
            <a:lvl4pPr>
              <a:defRPr sz="3038"/>
            </a:lvl4pPr>
            <a:lvl5pPr>
              <a:defRPr sz="3038"/>
            </a:lvl5pPr>
            <a:lvl6pPr>
              <a:defRPr sz="3038"/>
            </a:lvl6pPr>
            <a:lvl7pPr>
              <a:defRPr sz="3038"/>
            </a:lvl7pPr>
            <a:lvl8pPr>
              <a:defRPr sz="3038"/>
            </a:lvl8pPr>
            <a:lvl9pPr>
              <a:defRPr sz="30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88687"/>
      </p:ext>
    </p:extLst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dmark-Cover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96" y="5080000"/>
            <a:ext cx="10106526" cy="3556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0" r:id="rId3"/>
    <p:sldLayoutId id="2147483661" r:id="rId4"/>
    <p:sldLayoutId id="2147483662" r:id="rId5"/>
  </p:sldLayoutIdLst>
  <p:transition spd="med"/>
  <p:txStyles>
    <p:titleStyle>
      <a:lvl1pPr algn="ctr" defTabSz="546100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indent="228600" algn="ctr" defTabSz="546100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indent="457200" algn="ctr" defTabSz="546100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indent="685800" algn="ctr" defTabSz="546100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indent="914400" algn="ctr" defTabSz="546100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1143000" algn="ctr" defTabSz="546100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1371600" algn="ctr" defTabSz="546100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1600200" algn="ctr" defTabSz="546100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1828800" algn="ctr" defTabSz="546100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titleStyle>
    <p:bodyStyle>
      <a:lvl1pPr algn="ctr" defTabSz="546100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algn="ctr" defTabSz="546100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algn="ctr" defTabSz="546100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algn="ctr" defTabSz="546100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algn="ctr" defTabSz="546100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241300" algn="ctr" defTabSz="546100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469900" algn="ctr" defTabSz="546100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711200" algn="ctr" defTabSz="546100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952500" algn="ctr" defTabSz="546100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bodyStyle>
    <p:otherStyle>
      <a:lvl1pPr algn="ctr" defTabSz="546100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algn="ctr" defTabSz="546100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algn="ctr" defTabSz="546100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algn="ctr" defTabSz="546100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algn="ctr" defTabSz="546100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algn="ctr" defTabSz="546100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algn="ctr" defTabSz="546100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algn="ctr" defTabSz="546100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algn="ctr" defTabSz="546100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63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0" y="3463195"/>
            <a:ext cx="21336000" cy="9525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/>
              <a:t>A lot of products that we as users consume uses Machine learning especially when it comes to recommendations: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/>
          </a:p>
          <a:p>
            <a:pPr lvl="2" indent="-571500" defTabSz="914400">
              <a:lnSpc>
                <a:spcPct val="200000"/>
              </a:lnSpc>
              <a:buClrTx/>
            </a:pPr>
            <a:r>
              <a:rPr lang="en-US" sz="4800" dirty="0" smtClean="0"/>
              <a:t>Video recommendations on </a:t>
            </a:r>
            <a:r>
              <a:rPr lang="en-US" sz="4800" dirty="0" err="1" smtClean="0"/>
              <a:t>Youtube</a:t>
            </a:r>
            <a:r>
              <a:rPr lang="en-US" sz="4800" dirty="0" smtClean="0"/>
              <a:t>, Amazon etc.</a:t>
            </a:r>
          </a:p>
          <a:p>
            <a:pPr lvl="2" indent="-571500" defTabSz="914400">
              <a:lnSpc>
                <a:spcPct val="200000"/>
              </a:lnSpc>
              <a:buClrTx/>
            </a:pPr>
            <a:r>
              <a:rPr lang="en-US" sz="4800" dirty="0" smtClean="0"/>
              <a:t>Movie recommendations on Netflix, IMDB</a:t>
            </a:r>
          </a:p>
          <a:p>
            <a:pPr lvl="2" indent="-571500" defTabSz="914400">
              <a:lnSpc>
                <a:spcPct val="200000"/>
              </a:lnSpc>
              <a:buClrTx/>
            </a:pPr>
            <a:r>
              <a:rPr lang="en-US" sz="4800" dirty="0" smtClean="0"/>
              <a:t>Online shopping recommendations </a:t>
            </a:r>
          </a:p>
          <a:p>
            <a:pPr lvl="2" indent="-571500" defTabSz="914400">
              <a:lnSpc>
                <a:spcPct val="200000"/>
              </a:lnSpc>
              <a:buClrTx/>
            </a:pPr>
            <a:r>
              <a:rPr lang="en-US" sz="4800" dirty="0" smtClean="0"/>
              <a:t>Recommendations for restaurants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383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b="1" dirty="0"/>
              <a:t>Computer vision</a:t>
            </a:r>
            <a:r>
              <a:rPr lang="en-US" sz="6000" dirty="0"/>
              <a:t> is concerned with the automatic extraction, analysis and understanding of useful information from a single image or a sequence of images</a:t>
            </a:r>
            <a:r>
              <a:rPr lang="en-US" sz="6000" dirty="0" smtClean="0"/>
              <a:t>.</a:t>
            </a:r>
          </a:p>
          <a:p>
            <a:pPr marL="0" indent="0">
              <a:buNone/>
            </a:pPr>
            <a:endParaRPr lang="en-US" sz="6000" dirty="0"/>
          </a:p>
          <a:p>
            <a:r>
              <a:rPr lang="en-US" sz="6000" dirty="0" smtClean="0"/>
              <a:t>Medical image analysis</a:t>
            </a:r>
          </a:p>
          <a:p>
            <a:r>
              <a:rPr lang="en-US" sz="6000" dirty="0" smtClean="0"/>
              <a:t>Image Search</a:t>
            </a:r>
          </a:p>
          <a:p>
            <a:r>
              <a:rPr lang="en-US" sz="6000" dirty="0" smtClean="0"/>
              <a:t>Traffic Enforcement Camera</a:t>
            </a:r>
          </a:p>
          <a:p>
            <a:r>
              <a:rPr lang="en-US" sz="6000" dirty="0" smtClean="0"/>
              <a:t>3D Reconstruction from Multiple Images</a:t>
            </a:r>
          </a:p>
        </p:txBody>
      </p:sp>
    </p:spTree>
    <p:extLst>
      <p:ext uri="{BB962C8B-B14F-4D97-AF65-F5344CB8AC3E}">
        <p14:creationId xmlns:p14="http://schemas.microsoft.com/office/powerpoint/2010/main" val="18413579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0" y="3779721"/>
            <a:ext cx="21336000" cy="952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Search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Marketplace </a:t>
            </a:r>
            <a:r>
              <a:rPr lang="en-US" dirty="0"/>
              <a:t>R</a:t>
            </a:r>
            <a:r>
              <a:rPr lang="en-US" dirty="0" smtClean="0"/>
              <a:t>anking 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Site Integrity </a:t>
            </a:r>
          </a:p>
        </p:txBody>
      </p:sp>
    </p:spTree>
    <p:extLst>
      <p:ext uri="{BB962C8B-B14F-4D97-AF65-F5344CB8AC3E}">
        <p14:creationId xmlns:p14="http://schemas.microsoft.com/office/powerpoint/2010/main" val="1030357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and Unsupervised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b="1" dirty="0" smtClean="0"/>
              <a:t>Supervised Learning </a:t>
            </a:r>
          </a:p>
          <a:p>
            <a:r>
              <a:rPr lang="en-US" sz="4800" dirty="0" smtClean="0"/>
              <a:t>Supervised </a:t>
            </a:r>
            <a:r>
              <a:rPr lang="en-US" sz="4800" dirty="0"/>
              <a:t>learning is </a:t>
            </a:r>
            <a:r>
              <a:rPr lang="en-US" sz="4800" dirty="0" smtClean="0"/>
              <a:t>the</a:t>
            </a:r>
            <a:r>
              <a:rPr lang="en-US" sz="4800" dirty="0"/>
              <a:t> </a:t>
            </a:r>
            <a:r>
              <a:rPr lang="en-US" sz="4800" dirty="0" smtClean="0"/>
              <a:t>Machine Learning task </a:t>
            </a:r>
            <a:r>
              <a:rPr lang="en-US" sz="4800" dirty="0"/>
              <a:t>of inferring a function from labeled training </a:t>
            </a:r>
            <a:r>
              <a:rPr lang="en-US" sz="4800" dirty="0" smtClean="0"/>
              <a:t>data. </a:t>
            </a:r>
          </a:p>
          <a:p>
            <a:r>
              <a:rPr lang="en-US" sz="4800" dirty="0" smtClean="0"/>
              <a:t>A supervised learning algorithm analyses labeled training data and produces a model which can be then used to label new data points.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Unsupervised learning? </a:t>
            </a:r>
            <a:r>
              <a:rPr lang="en-US" sz="4800" dirty="0" smtClean="0"/>
              <a:t>(Won’t be covered in detail)</a:t>
            </a:r>
          </a:p>
          <a:p>
            <a:r>
              <a:rPr lang="en-US" sz="4400" dirty="0"/>
              <a:t>Unsupervised learning is a type of machine </a:t>
            </a:r>
            <a:r>
              <a:rPr lang="en-US" sz="4400" dirty="0" smtClean="0"/>
              <a:t>learning algorithm </a:t>
            </a:r>
            <a:r>
              <a:rPr lang="en-US" sz="4400" dirty="0"/>
              <a:t>used to draw inferences from datasets consisting of input data without labeled responses. </a:t>
            </a:r>
            <a:endParaRPr lang="en-US" sz="4400" dirty="0" smtClean="0"/>
          </a:p>
          <a:p>
            <a:r>
              <a:rPr lang="en-US" sz="4400" dirty="0" smtClean="0"/>
              <a:t>The most common application is </a:t>
            </a:r>
            <a:r>
              <a:rPr lang="en-US" sz="4400" dirty="0"/>
              <a:t>cluster analysis, which is used for exploratory data analysis to find hidden patterns or grouping in data.</a:t>
            </a:r>
            <a:endParaRPr lang="en-US" sz="48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8967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0" y="4201745"/>
            <a:ext cx="21336000" cy="952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 </a:t>
            </a:r>
            <a:r>
              <a:rPr lang="en-US" b="1" dirty="0"/>
              <a:t>machine learning</a:t>
            </a:r>
            <a:r>
              <a:rPr lang="en-US" dirty="0"/>
              <a:t> and statistics, </a:t>
            </a:r>
            <a:r>
              <a:rPr lang="en-US" b="1" dirty="0"/>
              <a:t>classification</a:t>
            </a:r>
            <a:r>
              <a:rPr lang="en-US" dirty="0"/>
              <a:t> is the problem of identifying to which of a set of </a:t>
            </a:r>
            <a:r>
              <a:rPr lang="en-US"/>
              <a:t>categories </a:t>
            </a:r>
            <a:r>
              <a:rPr lang="en-US" smtClean="0"/>
              <a:t>(classes) </a:t>
            </a:r>
            <a:r>
              <a:rPr lang="en-US" dirty="0"/>
              <a:t>a new observation belongs, on the basis of a training set of data containing observations (or instances) whose category membership is known</a:t>
            </a:r>
          </a:p>
        </p:txBody>
      </p:sp>
    </p:spTree>
    <p:extLst>
      <p:ext uri="{BB962C8B-B14F-4D97-AF65-F5344CB8AC3E}">
        <p14:creationId xmlns:p14="http://schemas.microsoft.com/office/powerpoint/2010/main" val="12374964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Binary and Multiclass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6000" dirty="0" smtClean="0"/>
              <a:t>In machine learning, </a:t>
            </a:r>
            <a:r>
              <a:rPr lang="en-US" sz="6000" dirty="0"/>
              <a:t> </a:t>
            </a:r>
            <a:r>
              <a:rPr lang="en-US" sz="6000" b="1" dirty="0" smtClean="0"/>
              <a:t>binary or </a:t>
            </a:r>
            <a:r>
              <a:rPr lang="en-US" sz="6000" b="1" dirty="0" err="1" smtClean="0"/>
              <a:t>boolean</a:t>
            </a:r>
            <a:r>
              <a:rPr lang="en-US" sz="6000" b="1" dirty="0" smtClean="0"/>
              <a:t> classification </a:t>
            </a:r>
            <a:r>
              <a:rPr lang="en-US" sz="6000" dirty="0" smtClean="0"/>
              <a:t>is the problem of classifying instances into one of two classes (positive and negative)</a:t>
            </a:r>
          </a:p>
          <a:p>
            <a:pPr marL="0" indent="0">
              <a:buNone/>
            </a:pPr>
            <a:endParaRPr lang="en-US" sz="6000" dirty="0" smtClean="0"/>
          </a:p>
          <a:p>
            <a:r>
              <a:rPr lang="en-US" sz="6000" dirty="0" smtClean="0"/>
              <a:t> </a:t>
            </a:r>
            <a:r>
              <a:rPr lang="en-US" sz="6000" b="1" dirty="0"/>
              <a:t>M</a:t>
            </a:r>
            <a:r>
              <a:rPr lang="en-US" sz="6000" b="1" dirty="0" smtClean="0"/>
              <a:t>ulticlass</a:t>
            </a:r>
            <a:r>
              <a:rPr lang="en-US" sz="6000" dirty="0"/>
              <a:t> or </a:t>
            </a:r>
            <a:r>
              <a:rPr lang="en-US" sz="6000" b="1" dirty="0"/>
              <a:t>multinomial classification</a:t>
            </a:r>
            <a:r>
              <a:rPr lang="en-US" sz="6000" dirty="0"/>
              <a:t> is the problem </a:t>
            </a:r>
            <a:r>
              <a:rPr lang="en-US" sz="6000" dirty="0" smtClean="0"/>
              <a:t>of</a:t>
            </a:r>
            <a:r>
              <a:rPr lang="en-US" sz="6000" dirty="0"/>
              <a:t> </a:t>
            </a:r>
            <a:r>
              <a:rPr lang="en-US" sz="6000" dirty="0" smtClean="0"/>
              <a:t>classifying instances </a:t>
            </a:r>
            <a:r>
              <a:rPr lang="en-US" sz="6000" dirty="0"/>
              <a:t>into one of the more than two classes</a:t>
            </a:r>
          </a:p>
        </p:txBody>
      </p:sp>
    </p:spTree>
    <p:extLst>
      <p:ext uri="{BB962C8B-B14F-4D97-AF65-F5344CB8AC3E}">
        <p14:creationId xmlns:p14="http://schemas.microsoft.com/office/powerpoint/2010/main" val="1727636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predict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133178" lvl="1" indent="-771525"/>
            <a:r>
              <a:rPr lang="en-US" dirty="0" smtClean="0"/>
              <a:t>Binary </a:t>
            </a:r>
            <a:r>
              <a:rPr lang="en-US" dirty="0"/>
              <a:t>classification problem</a:t>
            </a:r>
          </a:p>
          <a:p>
            <a:pPr marL="1590378" lvl="2" indent="-771525"/>
            <a:r>
              <a:rPr lang="en-US" dirty="0" smtClean="0"/>
              <a:t>Based on what we know from previous weather forecasts, </a:t>
            </a:r>
            <a:r>
              <a:rPr lang="en-US" dirty="0"/>
              <a:t>predict if it will be raining at some future </a:t>
            </a:r>
            <a:r>
              <a:rPr lang="en-US" dirty="0" smtClean="0"/>
              <a:t>time</a:t>
            </a:r>
          </a:p>
          <a:p>
            <a:pPr marL="1133178" lvl="1" indent="-771525"/>
            <a:r>
              <a:rPr lang="en-US" dirty="0" smtClean="0"/>
              <a:t>Abundant historical </a:t>
            </a:r>
            <a:r>
              <a:rPr lang="en-US" dirty="0"/>
              <a:t>data:</a:t>
            </a:r>
          </a:p>
          <a:p>
            <a:pPr marL="1590378" lvl="2" indent="-771525"/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06768181"/>
              </p:ext>
            </p:extLst>
          </p:nvPr>
        </p:nvGraphicFramePr>
        <p:xfrm>
          <a:off x="5076093" y="7874000"/>
          <a:ext cx="12586854" cy="5290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8122"/>
                <a:gridCol w="1798122"/>
                <a:gridCol w="1798122"/>
                <a:gridCol w="1798122"/>
                <a:gridCol w="1798122"/>
                <a:gridCol w="1798122"/>
                <a:gridCol w="1798122"/>
              </a:tblGrid>
              <a:tr h="4951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r>
                        <a:rPr lang="en-US" sz="1600" baseline="0" dirty="0" smtClean="0"/>
                        <a:t> next hour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Humid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Day of year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of day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Cloudy?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 50 miles west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65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91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91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56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137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83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173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51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103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195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56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99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304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33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0" y="3111500"/>
            <a:ext cx="21543818" cy="952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dirty="0"/>
              <a:t>Training data consists </a:t>
            </a:r>
            <a:r>
              <a:rPr lang="en-US" sz="4800" dirty="0" smtClean="0"/>
              <a:t>of historical </a:t>
            </a:r>
            <a:r>
              <a:rPr lang="en-US" sz="4800" dirty="0"/>
              <a:t>labeled examples 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In </a:t>
            </a:r>
            <a:r>
              <a:rPr lang="en-US" sz="4400" dirty="0" smtClean="0"/>
              <a:t>the </a:t>
            </a:r>
            <a:r>
              <a:rPr lang="en-US" sz="4400" dirty="0"/>
              <a:t>rain example, each </a:t>
            </a:r>
            <a:r>
              <a:rPr lang="en-US" sz="4400" dirty="0" smtClean="0"/>
              <a:t>data point represents</a:t>
            </a:r>
            <a:br>
              <a:rPr lang="en-US" sz="4400" dirty="0" smtClean="0"/>
            </a:br>
            <a:r>
              <a:rPr lang="en-US" sz="4400" dirty="0" smtClean="0"/>
              <a:t>the </a:t>
            </a:r>
            <a:r>
              <a:rPr lang="en-US" sz="4400" dirty="0"/>
              <a:t>state in some time and place</a:t>
            </a:r>
          </a:p>
          <a:p>
            <a:pPr lvl="1">
              <a:lnSpc>
                <a:spcPct val="150000"/>
              </a:lnSpc>
            </a:pPr>
            <a:r>
              <a:rPr lang="en-US" sz="4800" dirty="0"/>
              <a:t>Labeled training examples come in many forms:</a:t>
            </a:r>
          </a:p>
          <a:p>
            <a:pPr lvl="2">
              <a:lnSpc>
                <a:spcPct val="150000"/>
              </a:lnSpc>
            </a:pPr>
            <a:r>
              <a:rPr lang="en-US" sz="4000" dirty="0" smtClean="0"/>
              <a:t>Make </a:t>
            </a:r>
            <a:r>
              <a:rPr lang="en-US" sz="4000" dirty="0"/>
              <a:t>a move in a game, does it lead to a win?</a:t>
            </a:r>
          </a:p>
          <a:p>
            <a:pPr lvl="2">
              <a:lnSpc>
                <a:spcPct val="150000"/>
              </a:lnSpc>
            </a:pPr>
            <a:r>
              <a:rPr lang="en-US" sz="4000" dirty="0"/>
              <a:t>Given an email, is it spam</a:t>
            </a:r>
            <a:r>
              <a:rPr lang="en-US" sz="4000" dirty="0" smtClean="0"/>
              <a:t>?</a:t>
            </a:r>
          </a:p>
          <a:p>
            <a:pPr lvl="2">
              <a:lnSpc>
                <a:spcPct val="150000"/>
              </a:lnSpc>
            </a:pPr>
            <a:r>
              <a:rPr lang="en-US" sz="4000" dirty="0" smtClean="0"/>
              <a:t>View a movie, and rate if it was good or bad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4800" dirty="0" smtClean="0"/>
              <a:t>Common </a:t>
            </a:r>
            <a:r>
              <a:rPr lang="en-US" sz="4800" dirty="0"/>
              <a:t>theme: lots of previous examples to learn from.</a:t>
            </a:r>
          </a:p>
          <a:p>
            <a:pPr lvl="1">
              <a:lnSpc>
                <a:spcPct val="150000"/>
              </a:lnSpc>
            </a:pPr>
            <a:r>
              <a:rPr lang="en-US" sz="4800" dirty="0"/>
              <a:t>Typically input features are vectors of continuous </a:t>
            </a:r>
            <a:r>
              <a:rPr lang="en-US" sz="4800" dirty="0" smtClean="0"/>
              <a:t>values</a:t>
            </a:r>
          </a:p>
          <a:p>
            <a:endParaRPr lang="en-US" sz="48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643629"/>
              </p:ext>
            </p:extLst>
          </p:nvPr>
        </p:nvGraphicFramePr>
        <p:xfrm>
          <a:off x="16791706" y="3665360"/>
          <a:ext cx="6712531" cy="57778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8933"/>
                <a:gridCol w="958933"/>
                <a:gridCol w="958933"/>
                <a:gridCol w="958933"/>
                <a:gridCol w="958933"/>
                <a:gridCol w="958933"/>
                <a:gridCol w="958933"/>
              </a:tblGrid>
              <a:tr h="4951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r>
                        <a:rPr lang="en-US" sz="1600" baseline="0" dirty="0" smtClean="0"/>
                        <a:t> next hour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Humid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Day of year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of day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Cloudy?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 50 miles west</a:t>
                      </a:r>
                      <a:endParaRPr lang="en-US" sz="16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65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91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91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56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137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83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173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51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103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195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56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  <a:tr h="44812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endParaRPr lang="en-US" sz="28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68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99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304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 marL="154305" marR="154305" marT="77153" marB="7715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55386" y="2635680"/>
            <a:ext cx="2561920" cy="535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67839" y="2581950"/>
            <a:ext cx="3424484" cy="53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 Label</a:t>
            </a:r>
            <a:endParaRPr lang="en-US" sz="2800" dirty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17768455" y="3111500"/>
            <a:ext cx="5735782" cy="553860"/>
          </a:xfrm>
          <a:prstGeom prst="triangle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154305" tIns="77153" rIns="154305" bIns="77153" numCol="1" rtlCol="0" anchor="t" anchorCtr="0" compatLnSpc="1">
            <a:prstTxWarp prst="textNoShape">
              <a:avLst/>
            </a:prstTxWarp>
          </a:bodyPr>
          <a:lstStyle/>
          <a:p>
            <a:pPr algn="l" defTabSz="15430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38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16825761" y="3120794"/>
            <a:ext cx="918151" cy="544565"/>
          </a:xfrm>
          <a:prstGeom prst="triangle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154305" tIns="77153" rIns="154305" bIns="77153" numCol="1" rtlCol="0" anchor="t" anchorCtr="0" compatLnSpc="1">
            <a:prstTxWarp prst="textNoShape">
              <a:avLst/>
            </a:prstTxWarp>
          </a:bodyPr>
          <a:lstStyle/>
          <a:p>
            <a:pPr algn="l" defTabSz="15430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38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94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Precision and Recall 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4800" b="1" dirty="0" smtClean="0"/>
              <a:t>Precision</a:t>
            </a:r>
            <a:r>
              <a:rPr lang="en-US" sz="4800" dirty="0" smtClean="0"/>
              <a:t>: The precision </a:t>
            </a:r>
            <a:r>
              <a:rPr lang="en-US" sz="4800" dirty="0"/>
              <a:t>for a class is the number of true positives (i.e. the number of items correctly labeled as belonging </a:t>
            </a:r>
            <a:r>
              <a:rPr lang="en-US" sz="4800" dirty="0" smtClean="0"/>
              <a:t>to a class</a:t>
            </a:r>
            <a:r>
              <a:rPr lang="en-US" sz="4800" dirty="0"/>
              <a:t>) divided by the total number of elements labeled as belonging to the </a:t>
            </a:r>
            <a:r>
              <a:rPr lang="en-US" sz="4800" dirty="0" smtClean="0"/>
              <a:t>same class</a:t>
            </a:r>
            <a:r>
              <a:rPr lang="en-US" sz="4800" dirty="0"/>
              <a:t> (i.e. the sum of true positives </a:t>
            </a:r>
            <a:r>
              <a:rPr lang="en-US" sz="4800" dirty="0" smtClean="0"/>
              <a:t>and</a:t>
            </a:r>
            <a:r>
              <a:rPr lang="en-US" sz="4800" dirty="0"/>
              <a:t> </a:t>
            </a:r>
            <a:r>
              <a:rPr lang="en-US" sz="4800" dirty="0" smtClean="0"/>
              <a:t>false positives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r>
              <a:rPr lang="en-US" sz="4800" b="1" dirty="0" smtClean="0"/>
              <a:t>Recall</a:t>
            </a:r>
            <a:r>
              <a:rPr lang="en-US" dirty="0" smtClean="0"/>
              <a:t>: </a:t>
            </a:r>
            <a:r>
              <a:rPr lang="en-US" sz="4800" dirty="0" smtClean="0"/>
              <a:t>Defined as </a:t>
            </a:r>
            <a:r>
              <a:rPr lang="en-US" sz="4800" dirty="0"/>
              <a:t>the number of true positives divided by the total number of elements that actually belong to </a:t>
            </a:r>
            <a:r>
              <a:rPr lang="en-US" sz="4800" dirty="0" smtClean="0"/>
              <a:t>a class</a:t>
            </a:r>
            <a:r>
              <a:rPr lang="en-US" sz="4800" dirty="0"/>
              <a:t> (i.e. the sum of true positives </a:t>
            </a:r>
            <a:r>
              <a:rPr lang="en-US" sz="4800" dirty="0" smtClean="0"/>
              <a:t>and</a:t>
            </a:r>
            <a:r>
              <a:rPr lang="en-US" sz="4800" dirty="0"/>
              <a:t> </a:t>
            </a:r>
            <a:r>
              <a:rPr lang="en-US" sz="4800" dirty="0" smtClean="0"/>
              <a:t>false negatives, </a:t>
            </a:r>
            <a:r>
              <a:rPr lang="en-US" sz="4800" dirty="0"/>
              <a:t>which are items which were not labeled as belonging to the </a:t>
            </a:r>
            <a:r>
              <a:rPr lang="en-US" sz="4800" dirty="0" smtClean="0"/>
              <a:t>same class </a:t>
            </a:r>
            <a:r>
              <a:rPr lang="en-US" sz="4800" dirty="0"/>
              <a:t>but should have been</a:t>
            </a:r>
            <a:r>
              <a:rPr lang="en-US" sz="4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4168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3999" y="544148"/>
            <a:ext cx="21652523" cy="12609144"/>
          </a:xfrm>
        </p:spPr>
        <p:txBody>
          <a:bodyPr/>
          <a:lstStyle/>
          <a:p>
            <a:r>
              <a:rPr lang="en-US" sz="4800" b="1" dirty="0" smtClean="0"/>
              <a:t>Accuracy: </a:t>
            </a:r>
            <a:r>
              <a:rPr lang="en-US" sz="4800" dirty="0"/>
              <a:t> </a:t>
            </a:r>
            <a:r>
              <a:rPr lang="en-US" sz="4800" dirty="0" smtClean="0"/>
              <a:t>Is </a:t>
            </a:r>
            <a:r>
              <a:rPr lang="en-US" sz="4800" dirty="0"/>
              <a:t>the proportion of true results (both true positives and true negatives) among the total number of cases examined.</a:t>
            </a:r>
            <a:endParaRPr lang="en-US" sz="4800" dirty="0" smtClean="0"/>
          </a:p>
          <a:p>
            <a:endParaRPr lang="en-US" sz="2400" b="1" dirty="0"/>
          </a:p>
          <a:p>
            <a:r>
              <a:rPr lang="en-US" sz="4800" b="1" dirty="0" smtClean="0"/>
              <a:t>ROC (Receiver </a:t>
            </a:r>
            <a:r>
              <a:rPr lang="en-US" sz="4800" b="1" dirty="0"/>
              <a:t>operating characteristic </a:t>
            </a:r>
            <a:r>
              <a:rPr lang="en-US" sz="4800" b="1" dirty="0" smtClean="0"/>
              <a:t>curve)</a:t>
            </a:r>
            <a:r>
              <a:rPr lang="en-US" sz="4800" dirty="0" smtClean="0"/>
              <a:t>: Graphical plot</a:t>
            </a:r>
            <a:r>
              <a:rPr lang="en-US" sz="4800" dirty="0"/>
              <a:t> that illustrates </a:t>
            </a:r>
            <a:r>
              <a:rPr lang="en-US" sz="4800" dirty="0" smtClean="0"/>
              <a:t>performance </a:t>
            </a:r>
            <a:r>
              <a:rPr lang="en-US" sz="4800" dirty="0"/>
              <a:t>of </a:t>
            </a:r>
            <a:r>
              <a:rPr lang="en-US" sz="4800" dirty="0" smtClean="0"/>
              <a:t>a</a:t>
            </a:r>
            <a:r>
              <a:rPr lang="en-US" sz="4800" dirty="0"/>
              <a:t> </a:t>
            </a:r>
            <a:r>
              <a:rPr lang="en-US" sz="4800" dirty="0" smtClean="0"/>
              <a:t>binary classifier as </a:t>
            </a:r>
            <a:r>
              <a:rPr lang="en-US" sz="4800" dirty="0"/>
              <a:t>its discrimination threshold is varied. The curve is created by plotting </a:t>
            </a:r>
            <a:r>
              <a:rPr lang="en-US" sz="4800" dirty="0" smtClean="0"/>
              <a:t>the</a:t>
            </a:r>
            <a:r>
              <a:rPr lang="en-US" sz="4800" dirty="0"/>
              <a:t> </a:t>
            </a:r>
            <a:r>
              <a:rPr lang="en-US" sz="4800" dirty="0" smtClean="0"/>
              <a:t>true positive rate (TPR) against the</a:t>
            </a:r>
            <a:r>
              <a:rPr lang="en-US" sz="4800" dirty="0"/>
              <a:t> </a:t>
            </a:r>
            <a:r>
              <a:rPr lang="en-US" sz="4800" dirty="0" smtClean="0"/>
              <a:t>false positive rate (</a:t>
            </a:r>
            <a:r>
              <a:rPr lang="en-US" sz="4800" dirty="0"/>
              <a:t>FPR) at various threshold settings</a:t>
            </a:r>
            <a:r>
              <a:rPr lang="en-US" sz="4800" dirty="0" smtClean="0"/>
              <a:t>.</a:t>
            </a:r>
          </a:p>
          <a:p>
            <a:endParaRPr lang="en-US" sz="4800" b="1" dirty="0" smtClean="0"/>
          </a:p>
          <a:p>
            <a:endParaRPr lang="en-US" sz="4800" b="1" dirty="0"/>
          </a:p>
          <a:p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76" y="6848720"/>
            <a:ext cx="7751885" cy="616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0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0" y="10312400"/>
            <a:ext cx="21336000" cy="2770554"/>
          </a:xfrm>
        </p:spPr>
        <p:txBody>
          <a:bodyPr/>
          <a:lstStyle/>
          <a:p>
            <a:r>
              <a:rPr lang="en-US" dirty="0" smtClean="0"/>
              <a:t>Rituparna Mukherjee</a:t>
            </a:r>
          </a:p>
          <a:p>
            <a:r>
              <a:rPr lang="en-US" dirty="0" err="1" smtClean="0"/>
              <a:t>Yanxi</a:t>
            </a:r>
            <a:r>
              <a:rPr lang="en-US" dirty="0" smtClean="0"/>
              <a:t> Pan</a:t>
            </a:r>
          </a:p>
          <a:p>
            <a:r>
              <a:rPr lang="en-US" dirty="0"/>
              <a:t>Emanuel Strauss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5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43525"/>
            <a:ext cx="21336000" cy="1838325"/>
          </a:xfrm>
        </p:spPr>
        <p:txBody>
          <a:bodyPr/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72310" y="2372947"/>
            <a:ext cx="22320738" cy="106045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Logistic regression</a:t>
            </a:r>
            <a:r>
              <a:rPr lang="en-US" sz="4800" dirty="0"/>
              <a:t> is a statistical method for analyzing a dataset in which there are one or more independent variables that determine an outcome. The outcome is measured with a </a:t>
            </a:r>
            <a:r>
              <a:rPr lang="en-US" sz="4800" dirty="0" smtClean="0"/>
              <a:t>dichotomous </a:t>
            </a:r>
            <a:r>
              <a:rPr lang="en-US" sz="4800" dirty="0"/>
              <a:t>variable (in which there are only two possible outcomes</a:t>
            </a:r>
            <a:r>
              <a:rPr lang="en-US" sz="4800" dirty="0" smtClean="0"/>
              <a:t>).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A </a:t>
            </a:r>
            <a:r>
              <a:rPr lang="en-US" sz="4800" b="1" dirty="0" smtClean="0"/>
              <a:t>Logistic </a:t>
            </a:r>
            <a:r>
              <a:rPr lang="en-US" sz="4800" b="1" dirty="0"/>
              <a:t>function</a:t>
            </a:r>
            <a:r>
              <a:rPr lang="en-US" sz="4800" dirty="0"/>
              <a:t> or </a:t>
            </a:r>
            <a:r>
              <a:rPr lang="en-US" sz="4800" b="1" dirty="0"/>
              <a:t>logistic curve</a:t>
            </a:r>
            <a:r>
              <a:rPr lang="en-US" sz="4800" dirty="0"/>
              <a:t> is a common "S" </a:t>
            </a:r>
            <a:r>
              <a:rPr lang="en-US" sz="4800" dirty="0" smtClean="0"/>
              <a:t>shape (sigmoid curve) with </a:t>
            </a:r>
            <a:r>
              <a:rPr lang="en-US" sz="4800" dirty="0"/>
              <a:t>equation</a:t>
            </a:r>
            <a:r>
              <a:rPr lang="en-US" sz="4800" dirty="0" smtClean="0"/>
              <a:t>:  </a:t>
            </a:r>
            <a:endParaRPr lang="en-US" sz="4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69" y="8484577"/>
            <a:ext cx="4985239" cy="21365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7651263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219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0" y="633046"/>
            <a:ext cx="21336000" cy="12003454"/>
          </a:xfrm>
        </p:spPr>
        <p:txBody>
          <a:bodyPr/>
          <a:lstStyle/>
          <a:p>
            <a:r>
              <a:rPr lang="en-US" sz="4800" dirty="0" smtClean="0"/>
              <a:t>The ‘t’ in the function represents </a:t>
            </a:r>
            <a:r>
              <a:rPr lang="el-GR" sz="4800" dirty="0" err="1"/>
              <a:t>θ⊤</a:t>
            </a:r>
            <a:r>
              <a:rPr lang="el-GR" sz="4800" dirty="0" err="1" smtClean="0"/>
              <a:t>x</a:t>
            </a:r>
            <a:r>
              <a:rPr lang="en-US" sz="4800" dirty="0" smtClean="0"/>
              <a:t> </a:t>
            </a:r>
          </a:p>
          <a:p>
            <a:pPr lvl="1">
              <a:buFont typeface="Wingdings" charset="2"/>
              <a:buChar char="§"/>
            </a:pPr>
            <a:r>
              <a:rPr lang="en-US" sz="4400" dirty="0" smtClean="0"/>
              <a:t>Where </a:t>
            </a:r>
            <a:r>
              <a:rPr lang="el-GR" sz="4400" dirty="0" smtClean="0"/>
              <a:t>θ</a:t>
            </a:r>
            <a:r>
              <a:rPr lang="en-US" sz="4400" dirty="0"/>
              <a:t> </a:t>
            </a:r>
            <a:r>
              <a:rPr lang="en-US" sz="4400" dirty="0" smtClean="0"/>
              <a:t>: Are the parameters i.e. weights associated with the features. </a:t>
            </a:r>
          </a:p>
          <a:p>
            <a:pPr lvl="1">
              <a:buFont typeface="Wingdings" charset="2"/>
              <a:buChar char="§"/>
            </a:pPr>
            <a:r>
              <a:rPr lang="el-GR" sz="4400" dirty="0" smtClean="0"/>
              <a:t>θ⊤</a:t>
            </a:r>
            <a:r>
              <a:rPr lang="en-US" sz="4400" dirty="0" smtClean="0"/>
              <a:t> : Transpose of theta</a:t>
            </a:r>
          </a:p>
          <a:p>
            <a:pPr lvl="1">
              <a:buFont typeface="Wingdings" charset="2"/>
              <a:buChar char="§"/>
            </a:pPr>
            <a:r>
              <a:rPr lang="en-US" sz="4400" dirty="0" smtClean="0"/>
              <a:t>X: Denotes the input vector of a data point</a:t>
            </a:r>
          </a:p>
          <a:p>
            <a:pPr lvl="1">
              <a:buFont typeface="Wingdings" charset="2"/>
              <a:buChar char="§"/>
            </a:pPr>
            <a:endParaRPr lang="en-US" sz="4400" dirty="0"/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sz="4800" dirty="0" smtClean="0"/>
              <a:t>The logistic “squashes</a:t>
            </a:r>
            <a:r>
              <a:rPr lang="en-US" sz="4800" dirty="0"/>
              <a:t>” the value of </a:t>
            </a:r>
            <a:r>
              <a:rPr lang="en-US" sz="4800" dirty="0" err="1" smtClean="0"/>
              <a:t>θ</a:t>
            </a:r>
            <a:r>
              <a:rPr lang="en-US" sz="4800" dirty="0" err="1"/>
              <a:t>⊤x</a:t>
            </a:r>
            <a:r>
              <a:rPr lang="en-US" sz="4800" dirty="0"/>
              <a:t> into the range [</a:t>
            </a:r>
            <a:r>
              <a:rPr lang="en-US" sz="4800" dirty="0" smtClean="0"/>
              <a:t>0,1</a:t>
            </a:r>
            <a:r>
              <a:rPr lang="en-US" sz="4800" dirty="0"/>
              <a:t>] so that we may interpret </a:t>
            </a:r>
            <a:r>
              <a:rPr lang="en-US" sz="4800" dirty="0" smtClean="0"/>
              <a:t>S(t) as </a:t>
            </a:r>
            <a:r>
              <a:rPr lang="en-US" sz="4800" dirty="0"/>
              <a:t>a </a:t>
            </a:r>
            <a:r>
              <a:rPr lang="en-US" sz="4800" dirty="0" smtClean="0"/>
              <a:t>probability.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sz="4800" dirty="0" smtClean="0"/>
              <a:t>If the probability &gt;= 0.5 then the data point is attributed to the positive class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sz="4800" dirty="0" smtClean="0"/>
              <a:t>If the probability &lt; 0.5 then the data point is attributed to the negative class.</a:t>
            </a:r>
            <a:r>
              <a:rPr lang="en-US" sz="4800" dirty="0"/>
              <a:t> </a:t>
            </a:r>
            <a:endParaRPr lang="en-US" sz="4800" dirty="0" smtClean="0"/>
          </a:p>
          <a:p>
            <a:pPr>
              <a:buFont typeface="Arial" charset="0"/>
              <a:buChar char="•"/>
            </a:pPr>
            <a:endParaRPr lang="en-US" sz="4800" dirty="0"/>
          </a:p>
          <a:p>
            <a:pPr>
              <a:buFont typeface="Arial" charset="0"/>
              <a:buChar char="•"/>
            </a:pP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4672991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73187"/>
            <a:ext cx="21336000" cy="1838325"/>
          </a:xfrm>
        </p:spPr>
        <p:txBody>
          <a:bodyPr/>
          <a:lstStyle/>
          <a:p>
            <a:pPr algn="ctr"/>
            <a:r>
              <a:rPr lang="en-US" dirty="0" smtClean="0"/>
              <a:t> Support Vector Machines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0" y="2372948"/>
            <a:ext cx="21336000" cy="10991360"/>
          </a:xfrm>
        </p:spPr>
        <p:txBody>
          <a:bodyPr/>
          <a:lstStyle/>
          <a:p>
            <a:r>
              <a:rPr lang="en-US" sz="4400" dirty="0"/>
              <a:t>Given a set of training examples, each </a:t>
            </a:r>
            <a:r>
              <a:rPr lang="en-US" sz="4400" dirty="0" smtClean="0"/>
              <a:t>labeled as </a:t>
            </a:r>
            <a:r>
              <a:rPr lang="en-US" sz="4400" dirty="0"/>
              <a:t>belonging to one or the other of two categories, an SVM training algorithm builds a model that assigns new examples to one category or the </a:t>
            </a:r>
            <a:r>
              <a:rPr lang="en-US" sz="4400" dirty="0" smtClean="0"/>
              <a:t>other.</a:t>
            </a:r>
          </a:p>
          <a:p>
            <a:r>
              <a:rPr lang="en-US" sz="4400" dirty="0" smtClean="0"/>
              <a:t>An </a:t>
            </a:r>
            <a:r>
              <a:rPr lang="en-US" sz="4400" dirty="0"/>
              <a:t>SVM model is a representation of the examples as points in space, mapped so that the examples of the separate categories are divided by a clear gap </a:t>
            </a:r>
            <a:r>
              <a:rPr lang="en-US" sz="4400" dirty="0" smtClean="0"/>
              <a:t>(decision boundary) that </a:t>
            </a:r>
            <a:r>
              <a:rPr lang="en-US" sz="4400" dirty="0"/>
              <a:t>is as wide as possible. </a:t>
            </a:r>
            <a:endParaRPr lang="en-US" sz="4400" dirty="0" smtClean="0"/>
          </a:p>
          <a:p>
            <a:r>
              <a:rPr lang="en-US" sz="4400" dirty="0" smtClean="0"/>
              <a:t>New </a:t>
            </a:r>
            <a:r>
              <a:rPr lang="en-US" sz="4400" dirty="0"/>
              <a:t>examples are then mapped into that same space and predicted to belong to a category based on which side of the gap they </a:t>
            </a:r>
            <a:r>
              <a:rPr lang="en-US" sz="4400" dirty="0" smtClean="0"/>
              <a:t>fall</a:t>
            </a:r>
          </a:p>
          <a:p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96" y="9240714"/>
            <a:ext cx="9215848" cy="41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448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b="1" dirty="0"/>
              <a:t>Random forests</a:t>
            </a:r>
            <a:r>
              <a:rPr lang="en-US" sz="4800" dirty="0"/>
              <a:t> or random decision </a:t>
            </a:r>
            <a:r>
              <a:rPr lang="en-US" sz="4800" dirty="0" smtClean="0"/>
              <a:t>forests are an ensemble learning method </a:t>
            </a:r>
            <a:r>
              <a:rPr lang="en-US" sz="4800" dirty="0"/>
              <a:t>for </a:t>
            </a:r>
            <a:r>
              <a:rPr lang="en-US" sz="4800" dirty="0" smtClean="0"/>
              <a:t>classification and </a:t>
            </a:r>
            <a:r>
              <a:rPr lang="en-US" sz="4800" dirty="0"/>
              <a:t>other tasks, that operate by constructing a multitude </a:t>
            </a:r>
            <a:r>
              <a:rPr lang="en-US" sz="4800" dirty="0" smtClean="0"/>
              <a:t>of</a:t>
            </a:r>
            <a:r>
              <a:rPr lang="en-US" sz="4800" dirty="0"/>
              <a:t> </a:t>
            </a:r>
            <a:r>
              <a:rPr lang="en-US" sz="4800" dirty="0" smtClean="0"/>
              <a:t>decision trees</a:t>
            </a:r>
            <a:r>
              <a:rPr lang="en-US" sz="4800" dirty="0"/>
              <a:t> at training time and outputting the class that is the </a:t>
            </a:r>
            <a:r>
              <a:rPr lang="en-US" sz="4800" dirty="0" smtClean="0"/>
              <a:t>mode of </a:t>
            </a:r>
            <a:r>
              <a:rPr lang="en-US" sz="4800" dirty="0"/>
              <a:t>the classes (classification) </a:t>
            </a:r>
            <a:r>
              <a:rPr lang="en-US" sz="4800" dirty="0" smtClean="0"/>
              <a:t>of </a:t>
            </a:r>
            <a:r>
              <a:rPr lang="en-US" sz="4800" dirty="0"/>
              <a:t>the individual trees. </a:t>
            </a:r>
            <a:endParaRPr lang="en-US" sz="4800" dirty="0" smtClean="0"/>
          </a:p>
          <a:p>
            <a:endParaRPr lang="en-US" sz="4800" dirty="0" smtClean="0"/>
          </a:p>
          <a:p>
            <a:r>
              <a:rPr lang="en-US" sz="4800" b="1" dirty="0"/>
              <a:t>D</a:t>
            </a:r>
            <a:r>
              <a:rPr lang="en-US" sz="4800" b="1" dirty="0" smtClean="0"/>
              <a:t>ecision </a:t>
            </a:r>
            <a:r>
              <a:rPr lang="en-US" sz="4800" b="1" dirty="0"/>
              <a:t>tree</a:t>
            </a:r>
            <a:r>
              <a:rPr lang="en-US" sz="4800" dirty="0"/>
              <a:t> is a </a:t>
            </a:r>
            <a:r>
              <a:rPr lang="en-US" sz="4800" b="1" dirty="0"/>
              <a:t>decision</a:t>
            </a:r>
            <a:r>
              <a:rPr lang="en-US" sz="4800" dirty="0"/>
              <a:t> support tool that uses </a:t>
            </a:r>
            <a:r>
              <a:rPr lang="en-US" sz="4800" dirty="0" smtClean="0"/>
              <a:t>a </a:t>
            </a:r>
            <a:r>
              <a:rPr lang="en-US" sz="4800" b="1" dirty="0" smtClean="0"/>
              <a:t>tree</a:t>
            </a:r>
            <a:r>
              <a:rPr lang="en-US" sz="4800" dirty="0" smtClean="0"/>
              <a:t>-like </a:t>
            </a:r>
            <a:r>
              <a:rPr lang="en-US" sz="4800" dirty="0"/>
              <a:t>graph or model of </a:t>
            </a:r>
            <a:r>
              <a:rPr lang="en-US" sz="4800" b="1" dirty="0"/>
              <a:t>decisions</a:t>
            </a:r>
            <a:r>
              <a:rPr lang="en-US" sz="4800" dirty="0"/>
              <a:t> and their possible </a:t>
            </a:r>
            <a:r>
              <a:rPr lang="en-US" sz="4800" dirty="0" smtClean="0"/>
              <a:t>consequences.</a:t>
            </a:r>
          </a:p>
          <a:p>
            <a:endParaRPr lang="en-US" sz="4800" dirty="0" smtClean="0"/>
          </a:p>
          <a:p>
            <a:r>
              <a:rPr lang="en-US" sz="4800" b="1" dirty="0" smtClean="0"/>
              <a:t>Decision </a:t>
            </a:r>
            <a:r>
              <a:rPr lang="en-US" sz="4800" b="1" dirty="0"/>
              <a:t>tree learning</a:t>
            </a:r>
            <a:r>
              <a:rPr lang="en-US" sz="4800" dirty="0"/>
              <a:t> uses </a:t>
            </a:r>
            <a:r>
              <a:rPr lang="en-US" sz="4800" dirty="0" smtClean="0"/>
              <a:t>a</a:t>
            </a:r>
            <a:r>
              <a:rPr lang="en-US" sz="4800" dirty="0"/>
              <a:t> </a:t>
            </a:r>
            <a:r>
              <a:rPr lang="en-US" sz="4800" dirty="0" smtClean="0"/>
              <a:t>decision tree</a:t>
            </a:r>
            <a:r>
              <a:rPr lang="en-US" sz="4800" dirty="0"/>
              <a:t> as </a:t>
            </a:r>
            <a:r>
              <a:rPr lang="en-US" sz="4800" dirty="0" smtClean="0"/>
              <a:t>a</a:t>
            </a:r>
            <a:r>
              <a:rPr lang="en-US" sz="4800" dirty="0"/>
              <a:t> </a:t>
            </a:r>
            <a:r>
              <a:rPr lang="en-US" sz="4800" dirty="0" smtClean="0"/>
              <a:t>predictive model which </a:t>
            </a:r>
            <a:r>
              <a:rPr lang="en-US" sz="4800" dirty="0"/>
              <a:t>maps observations about an item (represented in the branches) to conclusions about the item's target </a:t>
            </a:r>
            <a:r>
              <a:rPr lang="en-US" sz="4800" dirty="0" smtClean="0"/>
              <a:t>class </a:t>
            </a:r>
            <a:r>
              <a:rPr lang="en-US" sz="4800" dirty="0"/>
              <a:t>(represented in the leaves).</a:t>
            </a:r>
            <a:endParaRPr lang="en-US" sz="4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861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1" y="3111500"/>
            <a:ext cx="14249706" cy="9525000"/>
          </a:xfrm>
        </p:spPr>
        <p:txBody>
          <a:bodyPr/>
          <a:lstStyle/>
          <a:p>
            <a:r>
              <a:rPr lang="en-US" sz="5400" dirty="0"/>
              <a:t>20 questions approach to machine learning</a:t>
            </a:r>
          </a:p>
          <a:p>
            <a:r>
              <a:rPr lang="en-US" sz="5400" dirty="0"/>
              <a:t>Goal is to create a tree, where each node ‘asks a question’</a:t>
            </a:r>
          </a:p>
          <a:p>
            <a:pPr lvl="1"/>
            <a:r>
              <a:rPr lang="en-US" sz="4800" dirty="0"/>
              <a:t>Answer to question at each node determines which subtree to visit</a:t>
            </a:r>
          </a:p>
          <a:p>
            <a:pPr lvl="1"/>
            <a:r>
              <a:rPr lang="en-US" sz="4800" dirty="0"/>
              <a:t>Eventually end up at a leaf with a label or probability</a:t>
            </a:r>
          </a:p>
          <a:p>
            <a:endParaRPr lang="en-US" sz="5400" dirty="0"/>
          </a:p>
        </p:txBody>
      </p:sp>
      <p:sp>
        <p:nvSpPr>
          <p:cNvPr id="4" name="Oval 3"/>
          <p:cNvSpPr/>
          <p:nvPr/>
        </p:nvSpPr>
        <p:spPr bwMode="auto">
          <a:xfrm>
            <a:off x="18133159" y="2415239"/>
            <a:ext cx="1928813" cy="1928813"/>
          </a:xfrm>
          <a:prstGeom prst="ellipse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154305" tIns="77153" rIns="154305" bIns="77153" numCol="1" rtlCol="0" anchor="ctr" anchorCtr="0" compatLnSpc="1">
            <a:prstTxWarp prst="textNoShape">
              <a:avLst/>
            </a:prstTxWarp>
          </a:bodyPr>
          <a:lstStyle/>
          <a:p>
            <a:pPr defTabSz="15430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725" dirty="0">
                <a:solidFill>
                  <a:schemeClr val="bg1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4/8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87486" y="1347843"/>
            <a:ext cx="3267240" cy="83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25" dirty="0">
                <a:solidFill>
                  <a:schemeClr val="bg1"/>
                </a:solidFill>
              </a:rPr>
              <a:t>Will it rain?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076892" y="5629926"/>
            <a:ext cx="1928813" cy="1928813"/>
          </a:xfrm>
          <a:prstGeom prst="ellipse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154305" tIns="77153" rIns="154305" bIns="77153" numCol="1" rtlCol="0" anchor="ctr" anchorCtr="0" compatLnSpc="1">
            <a:prstTxWarp prst="textNoShape">
              <a:avLst/>
            </a:prstTxWarp>
          </a:bodyPr>
          <a:lstStyle/>
          <a:p>
            <a:pPr defTabSz="15430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725" dirty="0">
                <a:solidFill>
                  <a:schemeClr val="bg1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1/4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0255274" y="5629926"/>
            <a:ext cx="1928813" cy="1928813"/>
          </a:xfrm>
          <a:prstGeom prst="ellipse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154305" tIns="77153" rIns="154305" bIns="77153" numCol="1" rtlCol="0" anchor="ctr" anchorCtr="0" compatLnSpc="1">
            <a:prstTxWarp prst="textNoShape">
              <a:avLst/>
            </a:prstTxWarp>
          </a:bodyPr>
          <a:lstStyle/>
          <a:p>
            <a:pPr defTabSz="15430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725" dirty="0">
                <a:solidFill>
                  <a:schemeClr val="bg1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3/4</a:t>
            </a:r>
          </a:p>
        </p:txBody>
      </p:sp>
      <p:cxnSp>
        <p:nvCxnSpPr>
          <p:cNvPr id="8" name="Straight Connector 7"/>
          <p:cNvCxnSpPr>
            <a:stCxn id="4" idx="3"/>
            <a:endCxn id="6" idx="7"/>
          </p:cNvCxnSpPr>
          <p:nvPr/>
        </p:nvCxnSpPr>
        <p:spPr bwMode="auto">
          <a:xfrm flipH="1">
            <a:off x="17723237" y="4061584"/>
            <a:ext cx="692390" cy="1850810"/>
          </a:xfrm>
          <a:prstGeom prst="line">
            <a:avLst/>
          </a:prstGeom>
          <a:solidFill>
            <a:srgbClr val="F0C423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4" idx="5"/>
            <a:endCxn id="7" idx="1"/>
          </p:cNvCxnSpPr>
          <p:nvPr/>
        </p:nvCxnSpPr>
        <p:spPr bwMode="auto">
          <a:xfrm>
            <a:off x="19779504" y="4061584"/>
            <a:ext cx="758238" cy="1850810"/>
          </a:xfrm>
          <a:prstGeom prst="line">
            <a:avLst/>
          </a:prstGeom>
          <a:solidFill>
            <a:srgbClr val="F0C423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8248083" y="4365483"/>
            <a:ext cx="1704313" cy="626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dirty="0">
                <a:solidFill>
                  <a:schemeClr val="bg1"/>
                </a:solidFill>
              </a:rPr>
              <a:t>Cloudy?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73418" y="4622658"/>
            <a:ext cx="849913" cy="626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234156" y="4698737"/>
            <a:ext cx="731290" cy="626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1867264" y="9894745"/>
            <a:ext cx="1928813" cy="1928813"/>
          </a:xfrm>
          <a:prstGeom prst="ellipse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154305" tIns="77153" rIns="154305" bIns="77153" numCol="1" rtlCol="0" anchor="ctr" anchorCtr="0" compatLnSpc="1">
            <a:prstTxWarp prst="textNoShape">
              <a:avLst/>
            </a:prstTxWarp>
          </a:bodyPr>
          <a:lstStyle/>
          <a:p>
            <a:pPr defTabSz="15430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725" dirty="0">
                <a:solidFill>
                  <a:schemeClr val="bg1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3/3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8613094" y="9809020"/>
            <a:ext cx="1928813" cy="1928813"/>
          </a:xfrm>
          <a:prstGeom prst="ellipse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154305" tIns="77153" rIns="154305" bIns="77153" numCol="1" rtlCol="0" anchor="ctr" anchorCtr="0" compatLnSpc="1">
            <a:prstTxWarp prst="textNoShape">
              <a:avLst/>
            </a:prstTxWarp>
          </a:bodyPr>
          <a:lstStyle/>
          <a:p>
            <a:pPr defTabSz="15430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725" dirty="0">
                <a:solidFill>
                  <a:schemeClr val="bg1"/>
                </a:solidFill>
              </a:rPr>
              <a:t>0</a:t>
            </a:r>
            <a:r>
              <a:rPr lang="en-US" sz="4725" dirty="0">
                <a:solidFill>
                  <a:schemeClr val="bg1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/1</a:t>
            </a:r>
          </a:p>
        </p:txBody>
      </p:sp>
      <p:cxnSp>
        <p:nvCxnSpPr>
          <p:cNvPr id="15" name="Straight Connector 14"/>
          <p:cNvCxnSpPr>
            <a:stCxn id="14" idx="0"/>
            <a:endCxn id="7" idx="3"/>
          </p:cNvCxnSpPr>
          <p:nvPr/>
        </p:nvCxnSpPr>
        <p:spPr bwMode="auto">
          <a:xfrm flipV="1">
            <a:off x="19577500" y="7276271"/>
            <a:ext cx="960242" cy="2532749"/>
          </a:xfrm>
          <a:prstGeom prst="line">
            <a:avLst/>
          </a:prstGeom>
          <a:solidFill>
            <a:srgbClr val="F0C423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3" idx="0"/>
            <a:endCxn id="7" idx="5"/>
          </p:cNvCxnSpPr>
          <p:nvPr/>
        </p:nvCxnSpPr>
        <p:spPr bwMode="auto">
          <a:xfrm flipH="1" flipV="1">
            <a:off x="21901621" y="7276271"/>
            <a:ext cx="930050" cy="2618474"/>
          </a:xfrm>
          <a:prstGeom prst="line">
            <a:avLst/>
          </a:prstGeom>
          <a:solidFill>
            <a:srgbClr val="F0C423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0381457" y="7740262"/>
            <a:ext cx="1845377" cy="1234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dirty="0">
                <a:solidFill>
                  <a:schemeClr val="bg1"/>
                </a:solidFill>
              </a:rPr>
              <a:t>Day of </a:t>
            </a:r>
            <a:br>
              <a:rPr lang="en-US" sz="3375" dirty="0">
                <a:solidFill>
                  <a:schemeClr val="bg1"/>
                </a:solidFill>
              </a:rPr>
            </a:br>
            <a:r>
              <a:rPr lang="en-US" sz="3375" dirty="0">
                <a:solidFill>
                  <a:schemeClr val="bg1"/>
                </a:solidFill>
              </a:rPr>
              <a:t>Year &gt; 99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49098" y="8413095"/>
            <a:ext cx="849913" cy="626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21106" y="8421688"/>
            <a:ext cx="731290" cy="626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dirty="0">
                <a:solidFill>
                  <a:schemeClr val="bg1"/>
                </a:solidFill>
              </a:rPr>
              <a:t>No</a:t>
            </a:r>
          </a:p>
        </p:txBody>
      </p:sp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873886"/>
              </p:ext>
            </p:extLst>
          </p:nvPr>
        </p:nvGraphicFramePr>
        <p:xfrm>
          <a:off x="0" y="9019308"/>
          <a:ext cx="6712531" cy="4414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8933"/>
                <a:gridCol w="958933"/>
                <a:gridCol w="958933"/>
                <a:gridCol w="958933"/>
                <a:gridCol w="958933"/>
                <a:gridCol w="958933"/>
                <a:gridCol w="958933"/>
              </a:tblGrid>
              <a:tr h="7419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Rain</a:t>
                      </a:r>
                      <a:r>
                        <a:rPr lang="en-US" sz="1200" baseline="0" dirty="0" smtClean="0"/>
                        <a:t> next hour</a:t>
                      </a:r>
                      <a:endParaRPr lang="en-US" sz="12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Temp</a:t>
                      </a:r>
                      <a:endParaRPr lang="en-US" sz="12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Humid</a:t>
                      </a:r>
                      <a:endParaRPr lang="en-US" sz="12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 of year</a:t>
                      </a:r>
                      <a:endParaRPr lang="en-US" sz="12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of day</a:t>
                      </a:r>
                      <a:endParaRPr lang="en-US" sz="12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Cloudy?</a:t>
                      </a:r>
                      <a:endParaRPr lang="en-US" sz="12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Rain 50 miles west</a:t>
                      </a:r>
                      <a:endParaRPr lang="en-US" sz="1200" dirty="0"/>
                    </a:p>
                  </a:txBody>
                  <a:tcPr marL="154305" marR="154305" marT="77153" marB="77153"/>
                </a:tc>
              </a:tr>
              <a:tr h="38161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endParaRPr lang="en-US" sz="20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65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91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</a:tr>
              <a:tr h="38161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91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137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</a:tr>
              <a:tr h="38161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endParaRPr lang="en-US" sz="20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83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208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</a:tr>
              <a:tr h="38161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endParaRPr lang="en-US" sz="20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88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90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173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</a:tr>
              <a:tr h="38161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51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</a:tr>
              <a:tr h="38161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103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84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195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</a:tr>
              <a:tr h="38161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88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74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</a:tr>
              <a:tr h="38161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endParaRPr lang="en-US" sz="2000" b="1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68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304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154305" marR="154305" marT="77153" marB="7715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198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0" grpId="0"/>
      <p:bldP spid="11" grpId="0"/>
      <p:bldP spid="12" grpId="0"/>
      <p:bldP spid="13" grpId="0" animBg="1"/>
      <p:bldP spid="14" grpId="0" animBg="1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27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05178"/>
            <a:ext cx="21336000" cy="1838325"/>
          </a:xfrm>
        </p:spPr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0" y="4263292"/>
            <a:ext cx="21336000" cy="2770554"/>
          </a:xfrm>
        </p:spPr>
        <p:txBody>
          <a:bodyPr/>
          <a:lstStyle/>
          <a:p>
            <a:pPr marL="857250" indent="-8572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Intro to Machine Learning</a:t>
            </a:r>
          </a:p>
          <a:p>
            <a:pPr marL="857250" indent="-8572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Classification</a:t>
            </a:r>
          </a:p>
          <a:p>
            <a:pPr marL="857250" indent="-8572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Gradient Descent</a:t>
            </a:r>
          </a:p>
          <a:p>
            <a:pPr marL="857250" indent="-8572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Regression</a:t>
            </a:r>
          </a:p>
          <a:p>
            <a:pPr marL="857250" indent="-8572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Neural Networks</a:t>
            </a:r>
          </a:p>
          <a:p>
            <a:pPr marL="857250" indent="-8572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Other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42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Machine Learning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0615" y="4145816"/>
            <a:ext cx="21617353" cy="10343906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“Machine learning, a branch of artificial intelligence, concerns the construction and study of systems that can learn from data</a:t>
            </a:r>
            <a:r>
              <a:rPr lang="en-US" sz="4400" dirty="0" smtClean="0"/>
              <a:t>”</a:t>
            </a:r>
          </a:p>
          <a:p>
            <a:pPr marL="0" indent="0" algn="ctr">
              <a:buNone/>
            </a:pPr>
            <a:r>
              <a:rPr lang="en-US" sz="4400" dirty="0" smtClean="0"/>
              <a:t>- </a:t>
            </a:r>
            <a:r>
              <a:rPr lang="en-US" sz="4400" dirty="0" smtClean="0">
                <a:solidFill>
                  <a:schemeClr val="accent6"/>
                </a:solidFill>
              </a:rPr>
              <a:t>Wikipedia</a:t>
            </a:r>
            <a:endParaRPr lang="en-US" sz="4400" dirty="0">
              <a:solidFill>
                <a:schemeClr val="accent6"/>
              </a:solidFill>
            </a:endParaRPr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“Field of study that gives computers the ability to learn without being explicitly programmed” 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- </a:t>
            </a:r>
            <a:r>
              <a:rPr lang="en-US" sz="4400" dirty="0" smtClean="0">
                <a:solidFill>
                  <a:schemeClr val="accent6"/>
                </a:solidFill>
              </a:rPr>
              <a:t>Arthur Samuel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“A computer program is said to learn from experience E with respect to some class  of tasks T and performance measure P,  if its performance at tasks in T, as  measured by P, improves with  experience E</a:t>
            </a:r>
            <a:r>
              <a:rPr lang="en-US" sz="4400" dirty="0" smtClean="0"/>
              <a:t>”</a:t>
            </a:r>
          </a:p>
          <a:p>
            <a:pPr marL="0" indent="0" algn="ctr">
              <a:buNone/>
            </a:pPr>
            <a:r>
              <a:rPr lang="en-US" sz="4400" dirty="0" smtClean="0"/>
              <a:t>-  </a:t>
            </a:r>
            <a:r>
              <a:rPr lang="en-US" sz="4400" dirty="0" smtClean="0">
                <a:solidFill>
                  <a:schemeClr val="accent6"/>
                </a:solidFill>
              </a:rPr>
              <a:t>Tom Mitchell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82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Comprises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0615" y="2879725"/>
            <a:ext cx="21617353" cy="10343906"/>
          </a:xfrm>
        </p:spPr>
        <p:txBody>
          <a:bodyPr/>
          <a:lstStyle/>
          <a:p>
            <a:pPr marL="571500" lvl="2" indent="-571500" rtl="0" latinLnBrk="1" hangingPunct="0">
              <a:buSzTx/>
              <a:buFont typeface="Arial" charset="0"/>
              <a:buChar char="•"/>
            </a:pPr>
            <a:r>
              <a:rPr lang="en-US" b="1" dirty="0" smtClean="0"/>
              <a:t>Data</a:t>
            </a:r>
            <a:endParaRPr lang="en-US" b="1" dirty="0"/>
          </a:p>
          <a:p>
            <a:pPr marL="0" lvl="3" indent="0" defTabSz="457200" rtl="0" latinLnBrk="1" hangingPunct="0">
              <a:lnSpc>
                <a:spcPct val="110000"/>
              </a:lnSpc>
              <a:buClrTx/>
              <a:buNone/>
            </a:pPr>
            <a:r>
              <a:rPr lang="en-US" sz="4400" dirty="0" smtClean="0">
                <a:solidFill>
                  <a:srgbClr val="7D8490"/>
                </a:solidFill>
                <a:sym typeface="Vista Sans OT Medium"/>
              </a:rPr>
              <a:t> 		 </a:t>
            </a:r>
            <a:r>
              <a:rPr lang="en-US" sz="4400" dirty="0" smtClean="0">
                <a:sym typeface="Vista Sans OT Medium"/>
              </a:rPr>
              <a:t>Comprises </a:t>
            </a:r>
            <a:r>
              <a:rPr lang="en-US" sz="4400" dirty="0">
                <a:sym typeface="Vista Sans OT Medium"/>
              </a:rPr>
              <a:t>of massive number of data points which we wish to analyze</a:t>
            </a:r>
          </a:p>
          <a:p>
            <a:pPr defTabSz="457200" rtl="0" latinLnBrk="1" hangingPunct="0">
              <a:lnSpc>
                <a:spcPct val="110000"/>
              </a:lnSpc>
              <a:buClrTx/>
              <a:buSzTx/>
            </a:pPr>
            <a:endParaRPr lang="en-US" sz="4400" dirty="0" smtClean="0">
              <a:solidFill>
                <a:srgbClr val="7D8490"/>
              </a:solidFill>
              <a:sym typeface="Vista Sans OT Medium"/>
            </a:endParaRPr>
          </a:p>
          <a:p>
            <a:pPr marL="571500" lvl="2" indent="-571500" rtl="0" latinLnBrk="1" hangingPunct="0">
              <a:buFont typeface="Arial" charset="0"/>
              <a:buChar char="•"/>
            </a:pPr>
            <a:r>
              <a:rPr lang="en-US" b="1" dirty="0" smtClean="0"/>
              <a:t>Feature </a:t>
            </a:r>
            <a:endParaRPr lang="en-US" b="1" dirty="0"/>
          </a:p>
          <a:p>
            <a:pPr marL="0" indent="0" defTabSz="457200" rtl="0" latinLnBrk="1" hangingPunct="0">
              <a:lnSpc>
                <a:spcPct val="110000"/>
              </a:lnSpc>
              <a:buClrTx/>
              <a:buSzTx/>
              <a:buNone/>
            </a:pPr>
            <a:r>
              <a:rPr lang="en-US" sz="6000" b="1" dirty="0"/>
              <a:t>	</a:t>
            </a:r>
            <a:r>
              <a:rPr lang="en-US" sz="6000" b="1" dirty="0" smtClean="0"/>
              <a:t>    </a:t>
            </a:r>
            <a:r>
              <a:rPr lang="en-US" sz="4400" dirty="0" smtClean="0"/>
              <a:t>An </a:t>
            </a:r>
            <a:r>
              <a:rPr lang="en-US" sz="4400" dirty="0"/>
              <a:t>individual measurable property </a:t>
            </a:r>
            <a:r>
              <a:rPr lang="en-US" sz="4400" dirty="0" smtClean="0"/>
              <a:t>(attribute ) of </a:t>
            </a:r>
            <a:r>
              <a:rPr lang="en-US" sz="4400" dirty="0"/>
              <a:t>a </a:t>
            </a:r>
            <a:r>
              <a:rPr lang="en-US" sz="4400" dirty="0" err="1"/>
              <a:t>datapoint</a:t>
            </a:r>
            <a:r>
              <a:rPr lang="en-US" sz="4400" dirty="0"/>
              <a:t> being </a:t>
            </a:r>
            <a:r>
              <a:rPr lang="en-US" sz="4400" dirty="0" smtClean="0"/>
              <a:t>observed</a:t>
            </a:r>
          </a:p>
          <a:p>
            <a:pPr marL="0" indent="0" defTabSz="457200" rtl="0" latinLnBrk="1" hangingPunct="0">
              <a:lnSpc>
                <a:spcPct val="110000"/>
              </a:lnSpc>
              <a:buClrTx/>
              <a:buSzTx/>
              <a:buNone/>
            </a:pPr>
            <a:endParaRPr lang="en-US" sz="4400" dirty="0"/>
          </a:p>
          <a:p>
            <a:pPr marL="571500" lvl="2" indent="-571500" rtl="0" latinLnBrk="1" hangingPunct="0">
              <a:buFont typeface="Arial" charset="0"/>
              <a:buChar char="•"/>
            </a:pPr>
            <a:r>
              <a:rPr lang="en-US" b="1" dirty="0" smtClean="0"/>
              <a:t>ML Algorithm</a:t>
            </a:r>
          </a:p>
          <a:p>
            <a:pPr marL="0" lvl="2" indent="0" rtl="0" latinLnBrk="1" hangingPunct="0">
              <a:buNone/>
            </a:pPr>
            <a:r>
              <a:rPr lang="en-US" sz="4400" dirty="0" smtClean="0"/>
              <a:t>		A </a:t>
            </a:r>
            <a:r>
              <a:rPr lang="en-US" sz="4400" dirty="0"/>
              <a:t>procedure which is designed to continuously learn from data and </a:t>
            </a:r>
            <a:r>
              <a:rPr lang="en-US" sz="4400" dirty="0" smtClean="0"/>
              <a:t>evolve</a:t>
            </a:r>
          </a:p>
          <a:p>
            <a:pPr marL="0" lvl="2" indent="0" rtl="0" latinLnBrk="1" hangingPunct="0">
              <a:buNone/>
            </a:pPr>
            <a:endParaRPr lang="en-US" sz="4400" dirty="0" smtClean="0"/>
          </a:p>
          <a:p>
            <a:pPr marL="571500" lvl="2" indent="-571500" rtl="0" latinLnBrk="1" hangingPunct="0">
              <a:buFont typeface="Arial" charset="0"/>
              <a:buChar char="•"/>
            </a:pPr>
            <a:r>
              <a:rPr lang="en-US" b="1" dirty="0" smtClean="0"/>
              <a:t>Model</a:t>
            </a:r>
            <a:endParaRPr lang="en-US" dirty="0" smtClean="0">
              <a:solidFill>
                <a:srgbClr val="7D8490"/>
              </a:solidFill>
              <a:sym typeface="Vista Sans OT Medium"/>
            </a:endParaRPr>
          </a:p>
          <a:p>
            <a:pPr marL="0" lvl="2" indent="0" rtl="0" latinLnBrk="1" hangingPunct="0">
              <a:buNone/>
            </a:pPr>
            <a:r>
              <a:rPr lang="en-US" sz="4400" dirty="0">
                <a:solidFill>
                  <a:srgbClr val="7D8490"/>
                </a:solidFill>
                <a:sym typeface="Vista Sans OT Medium"/>
              </a:rPr>
              <a:t>	</a:t>
            </a:r>
            <a:r>
              <a:rPr lang="en-US" sz="4400" dirty="0" smtClean="0">
                <a:solidFill>
                  <a:srgbClr val="7D8490"/>
                </a:solidFill>
                <a:sym typeface="Vista Sans OT Medium"/>
              </a:rPr>
              <a:t>	</a:t>
            </a:r>
            <a:r>
              <a:rPr lang="en-US" sz="4400" dirty="0" smtClean="0"/>
              <a:t>A </a:t>
            </a:r>
            <a:r>
              <a:rPr lang="en-US" sz="4400" dirty="0"/>
              <a:t>model artifact that is created by training on the data using a ML Algorithm</a:t>
            </a:r>
            <a:endParaRPr lang="en-US" sz="4400" dirty="0">
              <a:solidFill>
                <a:srgbClr val="7D8490"/>
              </a:solidFill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85307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0" y="4236918"/>
            <a:ext cx="21336000" cy="9525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6000" dirty="0" smtClean="0"/>
              <a:t>For </a:t>
            </a:r>
            <a:r>
              <a:rPr lang="en-US" sz="6000" dirty="0"/>
              <a:t>o</a:t>
            </a:r>
            <a:r>
              <a:rPr lang="en-US" sz="6000" dirty="0" smtClean="0"/>
              <a:t>perating at scale</a:t>
            </a:r>
          </a:p>
          <a:p>
            <a:pPr>
              <a:lnSpc>
                <a:spcPct val="200000"/>
              </a:lnSpc>
            </a:pPr>
            <a:r>
              <a:rPr lang="en-US" sz="6000" dirty="0" smtClean="0"/>
              <a:t>To enable </a:t>
            </a:r>
            <a:r>
              <a:rPr lang="en-US" sz="6000" dirty="0"/>
              <a:t>a</a:t>
            </a:r>
            <a:r>
              <a:rPr lang="en-US" sz="6000" dirty="0" smtClean="0"/>
              <a:t>utomation</a:t>
            </a:r>
          </a:p>
          <a:p>
            <a:pPr>
              <a:lnSpc>
                <a:spcPct val="200000"/>
              </a:lnSpc>
            </a:pPr>
            <a:r>
              <a:rPr lang="en-US" sz="6000" dirty="0" smtClean="0"/>
              <a:t>To find hidden patterns in massive data sets</a:t>
            </a:r>
          </a:p>
          <a:p>
            <a:pPr>
              <a:lnSpc>
                <a:spcPct val="200000"/>
              </a:lnSpc>
            </a:pPr>
            <a:r>
              <a:rPr lang="en-US" sz="6000" dirty="0" smtClean="0"/>
              <a:t>Performs better than humans by continuously learning</a:t>
            </a:r>
          </a:p>
        </p:txBody>
      </p:sp>
    </p:spTree>
    <p:extLst>
      <p:ext uri="{BB962C8B-B14F-4D97-AF65-F5344CB8AC3E}">
        <p14:creationId xmlns:p14="http://schemas.microsoft.com/office/powerpoint/2010/main" val="315204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 of 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0" y="4236918"/>
            <a:ext cx="21336000" cy="9525000"/>
          </a:xfrm>
        </p:spPr>
        <p:txBody>
          <a:bodyPr/>
          <a:lstStyle/>
          <a:p>
            <a:r>
              <a:rPr lang="en-US" sz="6000" dirty="0" smtClean="0"/>
              <a:t>Natural Language Processing</a:t>
            </a:r>
          </a:p>
          <a:p>
            <a:r>
              <a:rPr lang="en-US" sz="6000" dirty="0" smtClean="0"/>
              <a:t>Health Care</a:t>
            </a:r>
          </a:p>
          <a:p>
            <a:r>
              <a:rPr lang="en-US" sz="6000" dirty="0" smtClean="0"/>
              <a:t>Recommendation Systems</a:t>
            </a:r>
          </a:p>
          <a:p>
            <a:r>
              <a:rPr lang="en-US" sz="6000" dirty="0" smtClean="0"/>
              <a:t>Detecting Faulty Airline </a:t>
            </a:r>
            <a:r>
              <a:rPr lang="en-US" sz="6000" dirty="0" err="1" smtClean="0"/>
              <a:t>Equipments</a:t>
            </a:r>
            <a:endParaRPr lang="en-US" sz="6000" dirty="0" smtClean="0"/>
          </a:p>
          <a:p>
            <a:r>
              <a:rPr lang="en-US" sz="6000" dirty="0" smtClean="0"/>
              <a:t>Fraud Protection</a:t>
            </a:r>
          </a:p>
          <a:p>
            <a:r>
              <a:rPr lang="en-US" sz="6000" dirty="0" smtClean="0"/>
              <a:t>Computer Vision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4425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Natural Language Process (NLP)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0" y="3463195"/>
            <a:ext cx="21336000" cy="9525000"/>
          </a:xfrm>
        </p:spPr>
        <p:txBody>
          <a:bodyPr/>
          <a:lstStyle/>
          <a:p>
            <a:pPr defTabSz="914400">
              <a:lnSpc>
                <a:spcPct val="100000"/>
              </a:lnSpc>
              <a:buClrTx/>
              <a:buSzTx/>
            </a:pPr>
            <a:r>
              <a:rPr lang="en-US" sz="5400" dirty="0" smtClean="0"/>
              <a:t>NLP </a:t>
            </a:r>
            <a:r>
              <a:rPr lang="en-US" sz="5400" dirty="0"/>
              <a:t>is a field of computer science, artificial intelligence, and computational linguistics concerned with the interactions between computers and human (</a:t>
            </a:r>
            <a:r>
              <a:rPr lang="en-US" sz="5400" b="1" dirty="0"/>
              <a:t>natural</a:t>
            </a:r>
            <a:r>
              <a:rPr lang="en-US" sz="5400" dirty="0"/>
              <a:t>) </a:t>
            </a:r>
            <a:r>
              <a:rPr lang="en-US" sz="5400" dirty="0" smtClean="0"/>
              <a:t>languages.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5400" dirty="0" smtClean="0"/>
              <a:t>Machine Learning in context of NLP is a set of statistical techniques for identifying aspects of text (sentiment, parts of speech etc.)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5400" dirty="0" smtClean="0"/>
              <a:t>NLP applications</a:t>
            </a:r>
          </a:p>
          <a:p>
            <a:pPr lvl="1" defTabSz="914400">
              <a:lnSpc>
                <a:spcPct val="100000"/>
              </a:lnSpc>
              <a:buClrTx/>
              <a:buFont typeface="Wingdings" charset="2"/>
              <a:buChar char="§"/>
            </a:pPr>
            <a:r>
              <a:rPr lang="en-US" sz="4800" dirty="0" smtClean="0"/>
              <a:t>Sentiment Analysis </a:t>
            </a:r>
          </a:p>
          <a:p>
            <a:pPr lvl="1" defTabSz="914400">
              <a:lnSpc>
                <a:spcPct val="100000"/>
              </a:lnSpc>
              <a:buClrTx/>
              <a:buFont typeface="Wingdings" charset="2"/>
              <a:buChar char="§"/>
            </a:pPr>
            <a:r>
              <a:rPr lang="en-US" sz="4800" dirty="0" smtClean="0"/>
              <a:t>Recommendation Systems (videos, search results etc.)</a:t>
            </a:r>
          </a:p>
          <a:p>
            <a:pPr lvl="1" defTabSz="914400">
              <a:lnSpc>
                <a:spcPct val="100000"/>
              </a:lnSpc>
              <a:buClrTx/>
              <a:buFont typeface="Wingdings" charset="2"/>
              <a:buChar char="§"/>
            </a:pPr>
            <a:r>
              <a:rPr lang="en-US" sz="4800" dirty="0" smtClean="0"/>
              <a:t>Language Understanding (Siri, OK google, Amazon ECHO)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90932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Health Care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0" y="3463195"/>
            <a:ext cx="21336000" cy="9525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/>
              <a:t>Machine Learning is widely used in the area of health care: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 smtClean="0"/>
          </a:p>
          <a:p>
            <a:pPr lvl="1" defTabSz="914400">
              <a:lnSpc>
                <a:spcPct val="200000"/>
              </a:lnSpc>
              <a:buClrTx/>
            </a:pPr>
            <a:r>
              <a:rPr lang="en-US" sz="5000" b="1" dirty="0" smtClean="0"/>
              <a:t>Medical imaging: </a:t>
            </a:r>
            <a:r>
              <a:rPr lang="en-US" sz="5000" dirty="0" smtClean="0"/>
              <a:t>Developing image diagnostic tools </a:t>
            </a:r>
            <a:endParaRPr lang="en-US" sz="5000" b="1" dirty="0" smtClean="0"/>
          </a:p>
          <a:p>
            <a:pPr lvl="1" defTabSz="914400">
              <a:lnSpc>
                <a:spcPct val="200000"/>
              </a:lnSpc>
              <a:buClrTx/>
            </a:pPr>
            <a:r>
              <a:rPr lang="en-US" sz="5000" b="1" dirty="0" smtClean="0"/>
              <a:t>Medical Diagnosis: </a:t>
            </a:r>
            <a:r>
              <a:rPr lang="en-US" sz="5000" dirty="0" smtClean="0"/>
              <a:t>For example whether a tumor is malignant or not</a:t>
            </a:r>
          </a:p>
          <a:p>
            <a:pPr lvl="1" defTabSz="914400">
              <a:lnSpc>
                <a:spcPct val="200000"/>
              </a:lnSpc>
              <a:buClrTx/>
            </a:pPr>
            <a:r>
              <a:rPr lang="en-US" sz="5000" b="1" dirty="0" smtClean="0"/>
              <a:t>Drug Discovery: </a:t>
            </a:r>
            <a:r>
              <a:rPr lang="en-US" sz="5000" dirty="0" smtClean="0"/>
              <a:t>Researchers are using ML, especially deep learning for early stages of drug design</a:t>
            </a:r>
            <a:endParaRPr lang="en-US" sz="50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43908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26742</TotalTime>
  <Words>881</Words>
  <Application>Microsoft Macintosh PowerPoint</Application>
  <PresentationFormat>Custom</PresentationFormat>
  <Paragraphs>346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FreightSansLFPro</vt:lpstr>
      <vt:lpstr>FreightSansLFPro Med</vt:lpstr>
      <vt:lpstr>FreightSansLFPro SmBd</vt:lpstr>
      <vt:lpstr>Gill Sans</vt:lpstr>
      <vt:lpstr>Helvetica</vt:lpstr>
      <vt:lpstr>Lucida Grande</vt:lpstr>
      <vt:lpstr>Vista Sans OT Medium</vt:lpstr>
      <vt:lpstr>Vista Sans OT Reg</vt:lpstr>
      <vt:lpstr>Wingdings</vt:lpstr>
      <vt:lpstr>ヒラギノ角ゴ ProN W3</vt:lpstr>
      <vt:lpstr>Arial</vt:lpstr>
      <vt:lpstr>White</vt:lpstr>
      <vt:lpstr>PowerPoint Presentation</vt:lpstr>
      <vt:lpstr>Machine Learning</vt:lpstr>
      <vt:lpstr>Agenda</vt:lpstr>
      <vt:lpstr>What is Machine Learning ?</vt:lpstr>
      <vt:lpstr>Comprises Of</vt:lpstr>
      <vt:lpstr>Why Machine Learning</vt:lpstr>
      <vt:lpstr>Applications of Machine Learning</vt:lpstr>
      <vt:lpstr>Natural Language Process (NLP)</vt:lpstr>
      <vt:lpstr>Health Care</vt:lpstr>
      <vt:lpstr>Recommendation System</vt:lpstr>
      <vt:lpstr>Computer Vision</vt:lpstr>
      <vt:lpstr>Other Applications</vt:lpstr>
      <vt:lpstr>Supervised and Unsupervised Learning</vt:lpstr>
      <vt:lpstr>Classification</vt:lpstr>
      <vt:lpstr>Binary and Multiclass Classification</vt:lpstr>
      <vt:lpstr>Example: predict rain</vt:lpstr>
      <vt:lpstr>Boolean Classification</vt:lpstr>
      <vt:lpstr>Performance Metrics</vt:lpstr>
      <vt:lpstr>PowerPoint Presentation</vt:lpstr>
      <vt:lpstr>Logistic Regression</vt:lpstr>
      <vt:lpstr>PowerPoint Presentation</vt:lpstr>
      <vt:lpstr> Support Vector Machines</vt:lpstr>
      <vt:lpstr>Random Forests</vt:lpstr>
      <vt:lpstr>Example</vt:lpstr>
      <vt:lpstr>Lab - Classification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Backstrom</dc:creator>
  <cp:lastModifiedBy>Rituparna Mukherjee</cp:lastModifiedBy>
  <cp:revision>150</cp:revision>
  <dcterms:modified xsi:type="dcterms:W3CDTF">2017-04-21T03:09:34Z</dcterms:modified>
</cp:coreProperties>
</file>