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8" r:id="rId2"/>
    <p:sldId id="257" r:id="rId3"/>
    <p:sldId id="260" r:id="rId4"/>
    <p:sldId id="281" r:id="rId5"/>
    <p:sldId id="261" r:id="rId6"/>
    <p:sldId id="268" r:id="rId7"/>
    <p:sldId id="262" r:id="rId8"/>
    <p:sldId id="271" r:id="rId9"/>
    <p:sldId id="272" r:id="rId10"/>
    <p:sldId id="269" r:id="rId11"/>
    <p:sldId id="273" r:id="rId12"/>
    <p:sldId id="274" r:id="rId13"/>
    <p:sldId id="270" r:id="rId14"/>
    <p:sldId id="275" r:id="rId15"/>
    <p:sldId id="276" r:id="rId16"/>
    <p:sldId id="282" r:id="rId17"/>
    <p:sldId id="263" r:id="rId18"/>
    <p:sldId id="278" r:id="rId19"/>
    <p:sldId id="279" r:id="rId20"/>
    <p:sldId id="280" r:id="rId21"/>
    <p:sldId id="283" r:id="rId22"/>
    <p:sldId id="264" r:id="rId23"/>
    <p:sldId id="277" r:id="rId24"/>
    <p:sldId id="265" r:id="rId25"/>
    <p:sldId id="266" r:id="rId26"/>
    <p:sldId id="284" r:id="rId27"/>
    <p:sldId id="267" r:id="rId28"/>
    <p:sldId id="259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119" d="100"/>
          <a:sy n="119" d="100"/>
        </p:scale>
        <p:origin x="3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F410F-C7EB-774A-A91B-8D9A331E3C3F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08F4A-0AC3-9542-8CFD-326231E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85836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6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51562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0" y="5715000"/>
            <a:ext cx="10668000" cy="3683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5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2500">
                <a:latin typeface="FreightSansLFPro"/>
                <a:cs typeface="FreightSansLFPro"/>
              </a:defRPr>
            </a:lvl2pPr>
            <a:lvl3pPr algn="l">
              <a:defRPr sz="2500">
                <a:latin typeface="FreightSansLFPro"/>
                <a:cs typeface="FreightSansLFPro"/>
              </a:defRPr>
            </a:lvl3pPr>
            <a:lvl4pPr algn="l">
              <a:defRPr sz="2500">
                <a:latin typeface="FreightSansLFPro"/>
                <a:cs typeface="FreightSansLFPro"/>
              </a:defRPr>
            </a:lvl4pPr>
            <a:lvl5pPr algn="l">
              <a:defRPr sz="25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62000" y="2413000"/>
            <a:ext cx="10668000" cy="304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4605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48" y="2540000"/>
            <a:ext cx="505326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/>
  <p:txStyles>
    <p:titleStyle>
      <a:lvl1pPr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1143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2286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3429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4572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5715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6858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8001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144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206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2349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35560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4762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1143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2286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3429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4572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5715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6858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8001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9144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79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</a:t>
            </a:r>
            <a:r>
              <a:rPr lang="en-US" dirty="0" smtClean="0"/>
              <a:t>consider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volume</a:t>
            </a:r>
          </a:p>
          <a:p>
            <a:r>
              <a:rPr lang="en-US" dirty="0" smtClean="0"/>
              <a:t>Sparsity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4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volume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Is the data enough to train your model?</a:t>
            </a:r>
          </a:p>
          <a:p>
            <a:pPr lvl="1"/>
            <a:r>
              <a:rPr lang="en-US" dirty="0" smtClean="0"/>
              <a:t>The number of feature weights you can learn in a linear model is roughly proportional to the amount of data you have. More complex models need more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94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1413361"/>
          </a:xfrm>
        </p:spPr>
        <p:txBody>
          <a:bodyPr/>
          <a:lstStyle/>
          <a:p>
            <a:r>
              <a:rPr lang="en-US" dirty="0" smtClean="0"/>
              <a:t>Big data? Or a collection of small data?</a:t>
            </a:r>
          </a:p>
          <a:p>
            <a:r>
              <a:rPr lang="en-US" dirty="0" smtClean="0"/>
              <a:t>Example: movie 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19" y="3015317"/>
            <a:ext cx="4930962" cy="238311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62000" y="5444639"/>
            <a:ext cx="10668000" cy="141336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 algn="l" defTabSz="273050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US" kern="0" dirty="0" smtClean="0"/>
              <a:t>Solution: latent factor models, matrix factorization. Learn a shared representation and reduce the dimension.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82273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</a:t>
            </a:r>
            <a:r>
              <a:rPr lang="en-US" dirty="0" smtClean="0"/>
              <a:t>consider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Biased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723093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Example: Users tend to have different behavior (CTR) if we show the same post at different positions.</a:t>
            </a:r>
          </a:p>
          <a:p>
            <a:r>
              <a:rPr lang="en-US" dirty="0"/>
              <a:t>Solution: Re-sample the data so that CTR is the same at all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8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Example: When predicting rare events like negative feedbacks, positives (</a:t>
            </a:r>
            <a:r>
              <a:rPr lang="en-US" dirty="0" err="1"/>
              <a:t>xout</a:t>
            </a:r>
            <a:r>
              <a:rPr lang="en-US" dirty="0"/>
              <a:t>) are much less than negatives.</a:t>
            </a:r>
          </a:p>
          <a:p>
            <a:r>
              <a:rPr lang="en-US" dirty="0"/>
              <a:t>Solution: </a:t>
            </a:r>
            <a:r>
              <a:rPr lang="en-US" dirty="0" err="1"/>
              <a:t>downsample</a:t>
            </a:r>
            <a:r>
              <a:rPr lang="en-US" dirty="0"/>
              <a:t> negatives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01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2401"/>
            <a:ext cx="10668000" cy="919163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3221415"/>
            <a:ext cx="10668000" cy="55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Right feature processing makes modeling easier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0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Transformation</a:t>
            </a:r>
          </a:p>
          <a:p>
            <a:r>
              <a:rPr lang="en-US" dirty="0" smtClean="0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3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scale of different features varies a lot. Some objective functions will not work well without normalization. If one feature has a large scale, the function will be dominated by this feature.</a:t>
            </a:r>
          </a:p>
          <a:p>
            <a:r>
              <a:rPr lang="en-US" dirty="0" smtClean="0"/>
              <a:t>Example: Use </a:t>
            </a:r>
            <a:r>
              <a:rPr lang="en-US" dirty="0" err="1" smtClean="0"/>
              <a:t>ctr</a:t>
            </a:r>
            <a:r>
              <a:rPr lang="en-US" dirty="0" smtClean="0"/>
              <a:t> and price as features in marketplace recommendation.</a:t>
            </a:r>
          </a:p>
          <a:p>
            <a:r>
              <a:rPr lang="en-US" dirty="0" smtClean="0"/>
              <a:t>Solution: Standardization, scaling to unit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6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Example 1: Categorical features like country, age group.</a:t>
            </a:r>
          </a:p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Solution: Convert them to a set of binary features.</a:t>
            </a:r>
          </a:p>
          <a:p>
            <a:pPr marL="285750" lvl="1" indent="-285750">
              <a:buSzPct val="100000"/>
              <a:buFont typeface="Arial"/>
              <a:buChar char="•"/>
            </a:pPr>
            <a:endParaRPr lang="en-US" dirty="0"/>
          </a:p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Example 2: Text features like item description.</a:t>
            </a:r>
          </a:p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Solution: Bag of words representation.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Yanxi Pan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Simplify the models, reduce feature space.</a:t>
            </a:r>
          </a:p>
          <a:p>
            <a:pPr lvl="1"/>
            <a:r>
              <a:rPr lang="en-US" dirty="0" smtClean="0"/>
              <a:t>Train faster</a:t>
            </a:r>
          </a:p>
          <a:p>
            <a:pPr lvl="1"/>
            <a:r>
              <a:rPr lang="en-US" dirty="0" smtClean="0"/>
              <a:t>Better generalization</a:t>
            </a:r>
          </a:p>
          <a:p>
            <a:r>
              <a:rPr lang="en-US" dirty="0" smtClean="0"/>
              <a:t>Methods: Use regularization to remove correlated features. Only keep the most important features in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2401"/>
            <a:ext cx="10668000" cy="919163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3221415"/>
            <a:ext cx="10668000" cy="55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Be systematic and pay attention to details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90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</a:p>
          <a:p>
            <a:r>
              <a:rPr lang="en-US" dirty="0" smtClean="0"/>
              <a:t>Properly split up the data to evaluate models</a:t>
            </a:r>
          </a:p>
          <a:p>
            <a:r>
              <a:rPr lang="en-US" dirty="0" smtClean="0"/>
              <a:t>Model iteration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9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make a big </a:t>
            </a:r>
            <a:r>
              <a:rPr lang="en-US" smtClean="0"/>
              <a:t>difference</a:t>
            </a:r>
            <a:r>
              <a:rPr lang="en-US" smtClean="0"/>
              <a:t>!</a:t>
            </a:r>
            <a:endParaRPr lang="en-US" dirty="0" smtClean="0"/>
          </a:p>
          <a:p>
            <a:r>
              <a:rPr lang="en-US" dirty="0" smtClean="0"/>
              <a:t>Learning rate, regularization factor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Grid search</a:t>
            </a:r>
          </a:p>
          <a:p>
            <a:pPr lvl="1"/>
            <a:r>
              <a:rPr lang="en-US" dirty="0" smtClean="0"/>
              <a:t>Random search</a:t>
            </a:r>
          </a:p>
          <a:p>
            <a:pPr lvl="1"/>
            <a:r>
              <a:rPr lang="en-US" dirty="0" smtClean="0"/>
              <a:t>Bayesian optimization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up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2123365"/>
          </a:xfrm>
        </p:spPr>
        <p:txBody>
          <a:bodyPr/>
          <a:lstStyle/>
          <a:p>
            <a:r>
              <a:rPr lang="en-US" dirty="0" smtClean="0"/>
              <a:t>Train the model on train distribution</a:t>
            </a:r>
          </a:p>
          <a:p>
            <a:r>
              <a:rPr lang="en-US" dirty="0" smtClean="0"/>
              <a:t>Tune hyper-parameters on a validation set</a:t>
            </a:r>
          </a:p>
          <a:p>
            <a:r>
              <a:rPr lang="en-US" dirty="0" smtClean="0"/>
              <a:t>Evaluate models on test set </a:t>
            </a:r>
            <a:r>
              <a:rPr lang="mr-IN" dirty="0" smtClean="0"/>
              <a:t>–</a:t>
            </a:r>
            <a:r>
              <a:rPr lang="en-US" dirty="0" smtClean="0"/>
              <a:t> application distribution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58470" y="4315280"/>
            <a:ext cx="8875059" cy="430887"/>
            <a:chOff x="1387736" y="4627253"/>
            <a:chExt cx="8875059" cy="430887"/>
          </a:xfrm>
        </p:grpSpPr>
        <p:sp>
          <p:nvSpPr>
            <p:cNvPr id="5" name="Rectangle 4"/>
            <p:cNvSpPr/>
            <p:nvPr/>
          </p:nvSpPr>
          <p:spPr>
            <a:xfrm>
              <a:off x="1387736" y="4627253"/>
              <a:ext cx="6196405" cy="430887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Train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84141" y="4627253"/>
              <a:ext cx="1366221" cy="430887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Validation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0" y="4627253"/>
              <a:ext cx="1118795" cy="43088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Test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621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 workflow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04469"/>
              </p:ext>
            </p:extLst>
          </p:nvPr>
        </p:nvGraphicFramePr>
        <p:xfrm>
          <a:off x="762000" y="1725632"/>
          <a:ext cx="10668000" cy="302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/>
                <a:gridCol w="3556000"/>
                <a:gridCol w="3556000"/>
              </a:tblGrid>
              <a:tr h="4903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Reason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</a:t>
                      </a:r>
                      <a:endParaRPr lang="en-US" sz="1800" dirty="0"/>
                    </a:p>
                  </a:txBody>
                  <a:tcPr anchor="ctr"/>
                </a:tc>
              </a:tr>
              <a:tr h="8463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Training error is</a:t>
                      </a:r>
                      <a:r>
                        <a:rPr lang="en-US" sz="1800" baseline="0" dirty="0" smtClean="0"/>
                        <a:t> high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bias / </a:t>
                      </a:r>
                      <a:r>
                        <a:rPr lang="en-US" sz="1800" dirty="0" err="1" smtClean="0"/>
                        <a:t>underfitting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More features</a:t>
                      </a:r>
                    </a:p>
                    <a:p>
                      <a:r>
                        <a:rPr lang="en-US" sz="1800" dirty="0" smtClean="0"/>
                        <a:t>More complex model</a:t>
                      </a:r>
                      <a:endParaRPr lang="en-US" sz="1800" dirty="0"/>
                    </a:p>
                  </a:txBody>
                  <a:tcPr anchor="ctr"/>
                </a:tc>
              </a:tr>
              <a:tr h="8463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Validation error is high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variance / overfitting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More training data</a:t>
                      </a:r>
                    </a:p>
                    <a:p>
                      <a:r>
                        <a:rPr lang="en-US" sz="1800" dirty="0" smtClean="0"/>
                        <a:t>Smaller set of features</a:t>
                      </a:r>
                      <a:endParaRPr lang="en-US" sz="1800" dirty="0"/>
                    </a:p>
                  </a:txBody>
                  <a:tcPr anchor="ctr"/>
                </a:tc>
              </a:tr>
              <a:tr h="8463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</a:t>
                      </a:r>
                      <a:r>
                        <a:rPr lang="en-US" sz="1800" baseline="0" dirty="0" smtClean="0"/>
                        <a:t> error is high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Distribution mismatch</a:t>
                      </a:r>
                    </a:p>
                    <a:p>
                      <a:r>
                        <a:rPr lang="en-US" sz="1800" dirty="0" err="1" smtClean="0"/>
                        <a:t>Overfit</a:t>
                      </a:r>
                      <a:r>
                        <a:rPr lang="en-US" sz="1800" dirty="0" smtClean="0"/>
                        <a:t> hyper-parameters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Domain adaptation</a:t>
                      </a:r>
                    </a:p>
                    <a:p>
                      <a:r>
                        <a:rPr lang="en-US" sz="1800" dirty="0" smtClean="0"/>
                        <a:t>More validation data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8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2401"/>
            <a:ext cx="10668000" cy="919163"/>
          </a:xfrm>
        </p:spPr>
        <p:txBody>
          <a:bodyPr/>
          <a:lstStyle/>
          <a:p>
            <a:pPr algn="ctr"/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3221415"/>
            <a:ext cx="10668000" cy="55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Test one change at a time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54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Test infra separately from machine learning models</a:t>
            </a:r>
          </a:p>
          <a:p>
            <a:r>
              <a:rPr lang="en-US" dirty="0" smtClean="0"/>
              <a:t>Start with a simple model to make debugging easier</a:t>
            </a:r>
          </a:p>
          <a:p>
            <a:r>
              <a:rPr lang="en-US" dirty="0" smtClean="0"/>
              <a:t>Try to isolate the effect from each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6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is critical</a:t>
            </a:r>
          </a:p>
          <a:p>
            <a:r>
              <a:rPr lang="en-US" dirty="0" smtClean="0"/>
              <a:t>Start with something simple and solid, then iterate</a:t>
            </a:r>
          </a:p>
          <a:p>
            <a:r>
              <a:rPr lang="en-US" dirty="0"/>
              <a:t>Systematic and persistent - don’t take things for </a:t>
            </a:r>
            <a:r>
              <a:rPr lang="en-US" dirty="0" smtClean="0"/>
              <a:t>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8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329628"/>
            <a:ext cx="10668000" cy="1083235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Thanks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2000" y="3412863"/>
            <a:ext cx="10668000" cy="739588"/>
          </a:xfrm>
        </p:spPr>
        <p:txBody>
          <a:bodyPr/>
          <a:lstStyle/>
          <a:p>
            <a:pPr algn="ctr"/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1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Experimentation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2401"/>
            <a:ext cx="10668000" cy="919163"/>
          </a:xfrm>
        </p:spPr>
        <p:txBody>
          <a:bodyPr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3221415"/>
            <a:ext cx="10668000" cy="55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Define the problem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2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Choose a simple and observable metric as your label</a:t>
            </a:r>
          </a:p>
          <a:p>
            <a:pPr lvl="1"/>
            <a:r>
              <a:rPr lang="en-US" dirty="0" smtClean="0"/>
              <a:t>Was this ad clicked or not</a:t>
            </a:r>
          </a:p>
          <a:p>
            <a:pPr lvl="1"/>
            <a:r>
              <a:rPr lang="en-US" dirty="0" smtClean="0"/>
              <a:t>Was this post liked or not</a:t>
            </a:r>
          </a:p>
          <a:p>
            <a:r>
              <a:rPr lang="en-US" dirty="0" smtClean="0"/>
              <a:t>If there is no observable data, use human raters</a:t>
            </a:r>
          </a:p>
          <a:p>
            <a:pPr lvl="1"/>
            <a:r>
              <a:rPr lang="en-US" dirty="0" smtClean="0"/>
              <a:t>Use crowdsourcing like </a:t>
            </a:r>
            <a:r>
              <a:rPr lang="en-US" dirty="0" err="1" smtClean="0"/>
              <a:t>Mturk</a:t>
            </a:r>
            <a:r>
              <a:rPr lang="en-US" dirty="0" smtClean="0"/>
              <a:t> to get labels</a:t>
            </a:r>
          </a:p>
          <a:p>
            <a:pPr lvl="1"/>
            <a:r>
              <a:rPr lang="en-US" dirty="0"/>
              <a:t>It’s important to have a consistent </a:t>
            </a:r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6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2401"/>
            <a:ext cx="10668000" cy="919163"/>
          </a:xfrm>
        </p:spPr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3221415"/>
            <a:ext cx="10668000" cy="55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Garbage In Garbage </a:t>
            </a:r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27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Unrealistic / unreasonable data</a:t>
            </a:r>
          </a:p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Unrealistic / unreasonable </a:t>
            </a:r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Example: Users give random price for the items they sell on marketplace. A luxury Sedan for free!</a:t>
            </a:r>
          </a:p>
          <a:p>
            <a:endParaRPr lang="en-US" dirty="0" smtClean="0"/>
          </a:p>
          <a:p>
            <a:r>
              <a:rPr lang="en-US" dirty="0" smtClean="0"/>
              <a:t>Solution: Clean the data. Remove </a:t>
            </a:r>
            <a:r>
              <a:rPr lang="en-US" dirty="0"/>
              <a:t>top 1% and bottom 1% of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3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Example: Some users don’t want to share their data or new users don’t have any data yet (browsing history, ratings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285750" lvl="1" indent="-285750">
              <a:buSzPct val="100000"/>
              <a:buFont typeface="Arial"/>
              <a:buChar char="•"/>
            </a:pPr>
            <a:endParaRPr lang="en-US" dirty="0" smtClean="0"/>
          </a:p>
          <a:p>
            <a:pPr marL="285750" lvl="1" indent="-285750">
              <a:buSzPct val="100000"/>
              <a:buFont typeface="Arial"/>
              <a:buChar char="•"/>
            </a:pPr>
            <a:r>
              <a:rPr lang="en-US" dirty="0" smtClean="0"/>
              <a:t>Solution: Use priors (mean</a:t>
            </a:r>
            <a:r>
              <a:rPr lang="en-US" dirty="0"/>
              <a:t>, median, </a:t>
            </a:r>
            <a:r>
              <a:rPr lang="en-US" dirty="0" smtClean="0"/>
              <a:t>smoothing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93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630</Words>
  <Application>Microsoft Macintosh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FreightSansLFPro</vt:lpstr>
      <vt:lpstr>FreightSansLFPro Med</vt:lpstr>
      <vt:lpstr>FreightSansLFPro SmBd</vt:lpstr>
      <vt:lpstr>Gill Sans</vt:lpstr>
      <vt:lpstr>Helvetica</vt:lpstr>
      <vt:lpstr>Arial</vt:lpstr>
      <vt:lpstr>White</vt:lpstr>
      <vt:lpstr>PowerPoint Presentation</vt:lpstr>
      <vt:lpstr>ML Best Practices</vt:lpstr>
      <vt:lpstr>Outline</vt:lpstr>
      <vt:lpstr>Label</vt:lpstr>
      <vt:lpstr>Label</vt:lpstr>
      <vt:lpstr>Data</vt:lpstr>
      <vt:lpstr>Things to consider</vt:lpstr>
      <vt:lpstr>Unrealistic / unreasonable data</vt:lpstr>
      <vt:lpstr>Missing data</vt:lpstr>
      <vt:lpstr>Things to consider (cont’d)</vt:lpstr>
      <vt:lpstr>Data volume </vt:lpstr>
      <vt:lpstr>Sparsity</vt:lpstr>
      <vt:lpstr>Things to consider (cont’d)</vt:lpstr>
      <vt:lpstr>Biased data </vt:lpstr>
      <vt:lpstr>Unbalanced data </vt:lpstr>
      <vt:lpstr>Features</vt:lpstr>
      <vt:lpstr>Features</vt:lpstr>
      <vt:lpstr>Normalization</vt:lpstr>
      <vt:lpstr>Transformation </vt:lpstr>
      <vt:lpstr>Feature selection </vt:lpstr>
      <vt:lpstr>Model</vt:lpstr>
      <vt:lpstr>Model</vt:lpstr>
      <vt:lpstr>Hyper-parameter tuning</vt:lpstr>
      <vt:lpstr>Split up the data</vt:lpstr>
      <vt:lpstr>Model iteration workflow </vt:lpstr>
      <vt:lpstr>Experimentation</vt:lpstr>
      <vt:lpstr>Experimentation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Yanxi Pan</dc:creator>
  <cp:lastModifiedBy>Yanxi Pan</cp:lastModifiedBy>
  <cp:revision>65</cp:revision>
  <dcterms:created xsi:type="dcterms:W3CDTF">2017-04-06T08:06:11Z</dcterms:created>
  <dcterms:modified xsi:type="dcterms:W3CDTF">2017-04-21T09:22:00Z</dcterms:modified>
</cp:coreProperties>
</file>