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0"/>
  </p:notesMasterIdLst>
  <p:handoutMasterIdLst>
    <p:handoutMasterId r:id="rId21"/>
  </p:handoutMasterIdLst>
  <p:sldIdLst>
    <p:sldId id="256" r:id="rId5"/>
    <p:sldId id="277" r:id="rId6"/>
    <p:sldId id="294" r:id="rId7"/>
    <p:sldId id="353" r:id="rId8"/>
    <p:sldId id="351" r:id="rId9"/>
    <p:sldId id="262" r:id="rId10"/>
    <p:sldId id="352" r:id="rId11"/>
    <p:sldId id="357" r:id="rId12"/>
    <p:sldId id="358" r:id="rId13"/>
    <p:sldId id="355" r:id="rId14"/>
    <p:sldId id="354" r:id="rId15"/>
    <p:sldId id="356" r:id="rId16"/>
    <p:sldId id="321" r:id="rId17"/>
    <p:sldId id="287" r:id="rId18"/>
    <p:sldId id="2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66" d="100"/>
          <a:sy n="66" d="100"/>
        </p:scale>
        <p:origin x="96" y="28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29-Nov-22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29-Nov-22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293704" y="4058652"/>
            <a:ext cx="7609540" cy="1706937"/>
          </a:xfrm>
        </p:spPr>
        <p:txBody>
          <a:bodyPr/>
          <a:lstStyle/>
          <a:p>
            <a:pPr algn="ctr"/>
            <a:r>
              <a:rPr lang="en-US">
                <a:latin typeface="Arial" panose="020B0604020202020204" pitchFamily="34" charset="0"/>
                <a:cs typeface="Arial" panose="020B0604020202020204" pitchFamily="34" charset="0"/>
              </a:rPr>
              <a:t>Học Máy</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2" y="5923774"/>
            <a:ext cx="4941770" cy="396660"/>
          </a:xfrm>
        </p:spPr>
        <p:txBody>
          <a:bodyPr/>
          <a:lstStyle/>
          <a:p>
            <a:r>
              <a:rPr lang="en-US"/>
              <a:t>Nhóm 7</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2057401" y="4880241"/>
            <a:ext cx="2920344" cy="281860"/>
          </a:xfrm>
        </p:spPr>
        <p:txBody>
          <a:bodyPr/>
          <a:lstStyle/>
          <a:p>
            <a:fld id="{B5CEABB6-07DC-46E8-9B57-56EC44A396E5}" type="slidenum">
              <a:rPr lang="en-US" smtClean="0"/>
              <a:pPr/>
              <a:t>10</a:t>
            </a:fld>
            <a:endParaRPr lang="en-US" dirty="0"/>
          </a:p>
        </p:txBody>
      </p:sp>
      <p:sp>
        <p:nvSpPr>
          <p:cNvPr id="29" name="Subtitle 2">
            <a:extLst>
              <a:ext uri="{FF2B5EF4-FFF2-40B4-BE49-F238E27FC236}">
                <a16:creationId xmlns:a16="http://schemas.microsoft.com/office/drawing/2014/main" id="{BB28E72D-6704-3CFB-895F-8E0DFFDF7FFB}"/>
              </a:ext>
              <a:ext uri="{C183D7F6-B498-43B3-948B-1728B52AA6E4}">
                <adec:decorative xmlns:adec="http://schemas.microsoft.com/office/drawing/2017/decorative" val="0"/>
              </a:ext>
            </a:extLst>
          </p:cNvPr>
          <p:cNvSpPr txBox="1">
            <a:spLocks/>
          </p:cNvSpPr>
          <p:nvPr/>
        </p:nvSpPr>
        <p:spPr>
          <a:xfrm>
            <a:off x="449945" y="400294"/>
            <a:ext cx="7549776" cy="861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bg1"/>
                </a:solidFill>
              </a:rPr>
              <a:t>Các thuật toán học giám sát</a:t>
            </a:r>
          </a:p>
        </p:txBody>
      </p:sp>
      <p:sp>
        <p:nvSpPr>
          <p:cNvPr id="2" name="Subtitle 2">
            <a:extLst>
              <a:ext uri="{FF2B5EF4-FFF2-40B4-BE49-F238E27FC236}">
                <a16:creationId xmlns:a16="http://schemas.microsoft.com/office/drawing/2014/main" id="{17606DA2-45F3-BB94-7A79-EDDCCCDA1068}"/>
              </a:ext>
              <a:ext uri="{C183D7F6-B498-43B3-948B-1728B52AA6E4}">
                <adec:decorative xmlns:adec="http://schemas.microsoft.com/office/drawing/2017/decorative" val="0"/>
              </a:ext>
            </a:extLst>
          </p:cNvPr>
          <p:cNvSpPr txBox="1">
            <a:spLocks/>
          </p:cNvSpPr>
          <p:nvPr/>
        </p:nvSpPr>
        <p:spPr>
          <a:xfrm>
            <a:off x="603623" y="959549"/>
            <a:ext cx="11123919" cy="488970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400">
                <a:solidFill>
                  <a:schemeClr val="bg1"/>
                </a:solidFill>
                <a:latin typeface="Times New Roman" panose="02020603050405020304" pitchFamily="18" charset="0"/>
                <a:cs typeface="Times New Roman" panose="02020603050405020304" pitchFamily="18" charset="0"/>
              </a:rPr>
              <a:t>Thuật toán hồi quy Logictis</a:t>
            </a:r>
          </a:p>
          <a:p>
            <a:r>
              <a:rPr lang="en-US" altLang="ja-JP" sz="2400">
                <a:solidFill>
                  <a:schemeClr val="bg1"/>
                </a:solidFill>
                <a:latin typeface="Times New Roman" panose="02020603050405020304" pitchFamily="18" charset="0"/>
                <a:cs typeface="Times New Roman" panose="02020603050405020304" pitchFamily="18" charset="0"/>
              </a:rPr>
              <a:t>Thuật toán hồi quy tuyến tính</a:t>
            </a:r>
          </a:p>
          <a:p>
            <a:r>
              <a:rPr lang="en-US" altLang="ja-JP" sz="2400">
                <a:solidFill>
                  <a:schemeClr val="bg1"/>
                </a:solidFill>
                <a:latin typeface="Times New Roman" panose="02020603050405020304" pitchFamily="18" charset="0"/>
                <a:cs typeface="Times New Roman" panose="02020603050405020304" pitchFamily="18" charset="0"/>
              </a:rPr>
              <a:t>Mô hình cây, random forest</a:t>
            </a:r>
          </a:p>
          <a:p>
            <a:r>
              <a:rPr lang="en-US" altLang="ja-JP" sz="2400">
                <a:solidFill>
                  <a:schemeClr val="bg1"/>
                </a:solidFill>
                <a:latin typeface="Times New Roman" panose="02020603050405020304" pitchFamily="18" charset="0"/>
                <a:cs typeface="Times New Roman" panose="02020603050405020304" pitchFamily="18" charset="0"/>
              </a:rPr>
              <a:t>kNN</a:t>
            </a:r>
          </a:p>
          <a:p>
            <a:r>
              <a:rPr lang="en-US" altLang="ja-JP" sz="2400">
                <a:solidFill>
                  <a:schemeClr val="bg1"/>
                </a:solidFill>
                <a:latin typeface="Times New Roman" panose="02020603050405020304" pitchFamily="18" charset="0"/>
                <a:cs typeface="Times New Roman" panose="02020603050405020304" pitchFamily="18" charset="0"/>
              </a:rPr>
              <a:t>Sử dụng khi bộ số liệu đã biết trước biến thành dự báo</a:t>
            </a:r>
          </a:p>
        </p:txBody>
      </p:sp>
    </p:spTree>
    <p:extLst>
      <p:ext uri="{BB962C8B-B14F-4D97-AF65-F5344CB8AC3E}">
        <p14:creationId xmlns:p14="http://schemas.microsoft.com/office/powerpoint/2010/main" val="1791968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2057401" y="4880241"/>
            <a:ext cx="2920344" cy="281860"/>
          </a:xfrm>
        </p:spPr>
        <p:txBody>
          <a:bodyPr/>
          <a:lstStyle/>
          <a:p>
            <a:fld id="{B5CEABB6-07DC-46E8-9B57-56EC44A396E5}" type="slidenum">
              <a:rPr lang="en-US" smtClean="0"/>
              <a:pPr/>
              <a:t>11</a:t>
            </a:fld>
            <a:endParaRPr lang="en-US" dirty="0"/>
          </a:p>
        </p:txBody>
      </p:sp>
      <p:sp>
        <p:nvSpPr>
          <p:cNvPr id="29" name="Subtitle 2">
            <a:extLst>
              <a:ext uri="{FF2B5EF4-FFF2-40B4-BE49-F238E27FC236}">
                <a16:creationId xmlns:a16="http://schemas.microsoft.com/office/drawing/2014/main" id="{BB28E72D-6704-3CFB-895F-8E0DFFDF7FFB}"/>
              </a:ext>
              <a:ext uri="{C183D7F6-B498-43B3-948B-1728B52AA6E4}">
                <adec:decorative xmlns:adec="http://schemas.microsoft.com/office/drawing/2017/decorative" val="0"/>
              </a:ext>
            </a:extLst>
          </p:cNvPr>
          <p:cNvSpPr txBox="1">
            <a:spLocks/>
          </p:cNvSpPr>
          <p:nvPr/>
        </p:nvSpPr>
        <p:spPr>
          <a:xfrm>
            <a:off x="0" y="238491"/>
            <a:ext cx="7549776" cy="861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bg1"/>
                </a:solidFill>
              </a:rPr>
              <a:t>2. Học không có giám sát</a:t>
            </a:r>
            <a:endParaRPr lang="en-US" dirty="0">
              <a:solidFill>
                <a:schemeClr val="bg1"/>
              </a:solidFill>
            </a:endParaRPr>
          </a:p>
        </p:txBody>
      </p:sp>
      <p:sp>
        <p:nvSpPr>
          <p:cNvPr id="2" name="Subtitle 2">
            <a:extLst>
              <a:ext uri="{FF2B5EF4-FFF2-40B4-BE49-F238E27FC236}">
                <a16:creationId xmlns:a16="http://schemas.microsoft.com/office/drawing/2014/main" id="{17606DA2-45F3-BB94-7A79-EDDCCCDA1068}"/>
              </a:ext>
              <a:ext uri="{C183D7F6-B498-43B3-948B-1728B52AA6E4}">
                <adec:decorative xmlns:adec="http://schemas.microsoft.com/office/drawing/2017/decorative" val="0"/>
              </a:ext>
            </a:extLst>
          </p:cNvPr>
          <p:cNvSpPr txBox="1">
            <a:spLocks/>
          </p:cNvSpPr>
          <p:nvPr/>
        </p:nvSpPr>
        <p:spPr>
          <a:xfrm>
            <a:off x="534040" y="796434"/>
            <a:ext cx="11123919" cy="488970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400">
                <a:solidFill>
                  <a:schemeClr val="bg1"/>
                </a:solidFill>
                <a:latin typeface="Times New Roman" panose="02020603050405020304" pitchFamily="18" charset="0"/>
                <a:cs typeface="Times New Roman" panose="02020603050405020304" pitchFamily="18" charset="0"/>
              </a:rPr>
              <a:t>Phân cụm:</a:t>
            </a:r>
            <a:r>
              <a:rPr lang="en-US" sz="2400">
                <a:solidFill>
                  <a:schemeClr val="bg1"/>
                </a:solidFill>
                <a:latin typeface="Times New Roman" panose="02020603050405020304" pitchFamily="18" charset="0"/>
                <a:cs typeface="Times New Roman" panose="02020603050405020304" pitchFamily="18" charset="0"/>
              </a:rPr>
              <a:t>	</a:t>
            </a:r>
          </a:p>
          <a:p>
            <a:r>
              <a:rPr lang="vi-VN" sz="2400">
                <a:solidFill>
                  <a:schemeClr val="bg1"/>
                </a:solidFill>
                <a:latin typeface="Times New Roman" panose="02020603050405020304" pitchFamily="18" charset="0"/>
                <a:cs typeface="Times New Roman" panose="02020603050405020304" pitchFamily="18" charset="0"/>
              </a:rPr>
              <a:t>Nhóm người dùng, nhóm bạn bè, phần mềm xã hội, phân khúc thị trường, giám sát lưu lượng truy cập bất thường</a:t>
            </a:r>
          </a:p>
          <a:p>
            <a:r>
              <a:rPr lang="vi-VN" sz="2400">
                <a:solidFill>
                  <a:schemeClr val="bg1"/>
                </a:solidFill>
                <a:latin typeface="Times New Roman" panose="02020603050405020304" pitchFamily="18" charset="0"/>
                <a:cs typeface="Times New Roman" panose="02020603050405020304" pitchFamily="18" charset="0"/>
              </a:rPr>
              <a:t>Giảm kích thước:</a:t>
            </a:r>
          </a:p>
          <a:p>
            <a:r>
              <a:rPr lang="vi-VN" sz="2400">
                <a:solidFill>
                  <a:schemeClr val="bg1"/>
                </a:solidFill>
                <a:latin typeface="Times New Roman" panose="02020603050405020304" pitchFamily="18" charset="0"/>
                <a:cs typeface="Times New Roman" panose="02020603050405020304" pitchFamily="18" charset="0"/>
              </a:rPr>
              <a:t>Càng nhiều vĩ độ (tức là manh mối) càng giúp chúng ta phán đoán, nhưng quá nhiều manh mối có thể cản trở phán đoán, dẫn đến giảm tốc độ và độ chính xác của phán đoán</a:t>
            </a:r>
            <a:endParaRPr lang="ja-JP" altLang="en-US" sz="24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9495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2057401" y="4880241"/>
            <a:ext cx="2920344" cy="281860"/>
          </a:xfrm>
        </p:spPr>
        <p:txBody>
          <a:bodyPr/>
          <a:lstStyle/>
          <a:p>
            <a:fld id="{B5CEABB6-07DC-46E8-9B57-56EC44A396E5}" type="slidenum">
              <a:rPr lang="en-US" smtClean="0"/>
              <a:pPr/>
              <a:t>12</a:t>
            </a:fld>
            <a:endParaRPr lang="en-US" dirty="0"/>
          </a:p>
        </p:txBody>
      </p:sp>
      <p:sp>
        <p:nvSpPr>
          <p:cNvPr id="29" name="Subtitle 2">
            <a:extLst>
              <a:ext uri="{FF2B5EF4-FFF2-40B4-BE49-F238E27FC236}">
                <a16:creationId xmlns:a16="http://schemas.microsoft.com/office/drawing/2014/main" id="{BB28E72D-6704-3CFB-895F-8E0DFFDF7FFB}"/>
              </a:ext>
              <a:ext uri="{C183D7F6-B498-43B3-948B-1728B52AA6E4}">
                <adec:decorative xmlns:adec="http://schemas.microsoft.com/office/drawing/2017/decorative" val="0"/>
              </a:ext>
            </a:extLst>
          </p:cNvPr>
          <p:cNvSpPr txBox="1">
            <a:spLocks/>
          </p:cNvSpPr>
          <p:nvPr/>
        </p:nvSpPr>
        <p:spPr>
          <a:xfrm>
            <a:off x="449945" y="400294"/>
            <a:ext cx="7549776" cy="861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bg1"/>
                </a:solidFill>
              </a:rPr>
              <a:t>Các thuật toán học không giám sát</a:t>
            </a:r>
          </a:p>
        </p:txBody>
      </p:sp>
      <p:sp>
        <p:nvSpPr>
          <p:cNvPr id="2" name="Subtitle 2">
            <a:extLst>
              <a:ext uri="{FF2B5EF4-FFF2-40B4-BE49-F238E27FC236}">
                <a16:creationId xmlns:a16="http://schemas.microsoft.com/office/drawing/2014/main" id="{17606DA2-45F3-BB94-7A79-EDDCCCDA1068}"/>
              </a:ext>
              <a:ext uri="{C183D7F6-B498-43B3-948B-1728B52AA6E4}">
                <adec:decorative xmlns:adec="http://schemas.microsoft.com/office/drawing/2017/decorative" val="0"/>
              </a:ext>
            </a:extLst>
          </p:cNvPr>
          <p:cNvSpPr txBox="1">
            <a:spLocks/>
          </p:cNvSpPr>
          <p:nvPr/>
        </p:nvSpPr>
        <p:spPr>
          <a:xfrm>
            <a:off x="603623" y="959549"/>
            <a:ext cx="11123919" cy="488970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400">
                <a:solidFill>
                  <a:schemeClr val="bg1"/>
                </a:solidFill>
                <a:latin typeface="Times New Roman" panose="02020603050405020304" pitchFamily="18" charset="0"/>
                <a:cs typeface="Times New Roman" panose="02020603050405020304" pitchFamily="18" charset="0"/>
              </a:rPr>
              <a:t>Khi muốn đưa ra dự báo dựa trên số liệu “chưa gán nhãn”</a:t>
            </a:r>
          </a:p>
          <a:p>
            <a:r>
              <a:rPr lang="en-US" altLang="ja-JP" sz="2400">
                <a:solidFill>
                  <a:schemeClr val="bg1"/>
                </a:solidFill>
                <a:latin typeface="Times New Roman" panose="02020603050405020304" pitchFamily="18" charset="0"/>
                <a:cs typeface="Times New Roman" panose="02020603050405020304" pitchFamily="18" charset="0"/>
              </a:rPr>
              <a:t>Thuật toán phân cụm (Clustering) : phân chia số liệu thành các nhóm có đặc điểm giống nhau để dự báo</a:t>
            </a:r>
          </a:p>
          <a:p>
            <a:r>
              <a:rPr lang="en-US" altLang="ja-JP" sz="2400">
                <a:solidFill>
                  <a:schemeClr val="bg1"/>
                </a:solidFill>
                <a:latin typeface="Times New Roman" panose="02020603050405020304" pitchFamily="18" charset="0"/>
                <a:cs typeface="Times New Roman" panose="02020603050405020304" pitchFamily="18" charset="0"/>
              </a:rPr>
              <a:t>Gồm các mô hình như : phân cụm k-means, phân cumh thứ bậc (hierarchical clustering),…</a:t>
            </a:r>
          </a:p>
        </p:txBody>
      </p:sp>
    </p:spTree>
    <p:extLst>
      <p:ext uri="{BB962C8B-B14F-4D97-AF65-F5344CB8AC3E}">
        <p14:creationId xmlns:p14="http://schemas.microsoft.com/office/powerpoint/2010/main" val="4081391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45C87E2F-5F44-32FE-8A84-FF5C07630639}"/>
              </a:ext>
              <a:ext uri="{C183D7F6-B498-43B3-948B-1728B52AA6E4}">
                <adec:decorative xmlns:adec="http://schemas.microsoft.com/office/drawing/2017/decorative" val="0"/>
              </a:ext>
            </a:extLst>
          </p:cNvPr>
          <p:cNvSpPr txBox="1">
            <a:spLocks/>
          </p:cNvSpPr>
          <p:nvPr/>
        </p:nvSpPr>
        <p:spPr>
          <a:xfrm>
            <a:off x="81422" y="0"/>
            <a:ext cx="6703015" cy="86176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600"/>
              <a:t>Demo giải thuật</a:t>
            </a:r>
            <a:endParaRPr lang="en-US" sz="3600" dirty="0"/>
          </a:p>
        </p:txBody>
      </p:sp>
    </p:spTree>
    <p:extLst>
      <p:ext uri="{BB962C8B-B14F-4D97-AF65-F5344CB8AC3E}">
        <p14:creationId xmlns:p14="http://schemas.microsoft.com/office/powerpoint/2010/main" val="4099103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a:extLst>
              <a:ext uri="{FF2B5EF4-FFF2-40B4-BE49-F238E27FC236}">
                <a16:creationId xmlns:a16="http://schemas.microsoft.com/office/drawing/2014/main" id="{03859463-73F2-C5B7-5F9F-3680B0D001F0}"/>
              </a:ext>
            </a:extLst>
          </p:cNvPr>
          <p:cNvSpPr txBox="1"/>
          <p:nvPr/>
        </p:nvSpPr>
        <p:spPr>
          <a:xfrm>
            <a:off x="1178943" y="613834"/>
            <a:ext cx="10390757" cy="2646878"/>
          </a:xfrm>
          <a:prstGeom prst="rect">
            <a:avLst/>
          </a:prstGeom>
          <a:noFill/>
        </p:spPr>
        <p:txBody>
          <a:bodyPr wrap="square">
            <a:spAutoFit/>
          </a:bodyPr>
          <a:lstStyle/>
          <a:p>
            <a:pPr marL="0" indent="0">
              <a:buNone/>
            </a:pPr>
            <a:r>
              <a:rPr lang="en-US" sz="16600"/>
              <a:t>Questions?</a:t>
            </a:r>
            <a:endParaRPr lang="en-US" sz="16600" dirty="0"/>
          </a:p>
        </p:txBody>
      </p:sp>
    </p:spTree>
    <p:extLst>
      <p:ext uri="{BB962C8B-B14F-4D97-AF65-F5344CB8AC3E}">
        <p14:creationId xmlns:p14="http://schemas.microsoft.com/office/powerpoint/2010/main" val="57897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62145FE-CDD5-5F04-8B4A-039D79783639}"/>
              </a:ext>
            </a:extLst>
          </p:cNvPr>
          <p:cNvSpPr txBox="1"/>
          <p:nvPr/>
        </p:nvSpPr>
        <p:spPr>
          <a:xfrm>
            <a:off x="3898900" y="1999734"/>
            <a:ext cx="6096000" cy="3154710"/>
          </a:xfrm>
          <a:prstGeom prst="rect">
            <a:avLst/>
          </a:prstGeom>
          <a:noFill/>
        </p:spPr>
        <p:txBody>
          <a:bodyPr wrap="square">
            <a:spAutoFit/>
          </a:bodyPr>
          <a:lstStyle/>
          <a:p>
            <a:pPr marL="0" indent="0">
              <a:buNone/>
            </a:pPr>
            <a:r>
              <a:rPr lang="en-US" sz="19900"/>
              <a:t>End!</a:t>
            </a:r>
            <a:endParaRPr lang="en-US" sz="19900" dirty="0"/>
          </a:p>
        </p:txBody>
      </p:sp>
    </p:spTree>
    <p:extLst>
      <p:ext uri="{BB962C8B-B14F-4D97-AF65-F5344CB8AC3E}">
        <p14:creationId xmlns:p14="http://schemas.microsoft.com/office/powerpoint/2010/main" val="566997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502522" y="786063"/>
            <a:ext cx="4650206" cy="613461"/>
          </a:xfrm>
        </p:spPr>
        <p:txBody>
          <a:bodyPr/>
          <a:lstStyle/>
          <a:p>
            <a:r>
              <a:rPr lang="en-ZA">
                <a:latin typeface="Arial" panose="020B0604020202020204" pitchFamily="34" charset="0"/>
                <a:cs typeface="Arial" panose="020B0604020202020204" pitchFamily="34" charset="0"/>
              </a:rPr>
              <a:t>Sinh viên thực hiện</a:t>
            </a:r>
            <a:endParaRPr lang="en-ZA"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840246" y="2110456"/>
            <a:ext cx="6142122" cy="861762"/>
          </a:xfrm>
        </p:spPr>
        <p:txBody>
          <a:bodyPr>
            <a:normAutofit/>
          </a:bodyPr>
          <a:lstStyle/>
          <a:p>
            <a:r>
              <a:rPr lang="en-US" sz="2800"/>
              <a:t>Vũ Minh Nghĩa - 2001206981</a:t>
            </a:r>
            <a:endParaRPr lang="en-US" sz="2800" dirty="0"/>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a:t>Nhóm 7</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
        <p:nvSpPr>
          <p:cNvPr id="7" name="Subtitle 2">
            <a:extLst>
              <a:ext uri="{FF2B5EF4-FFF2-40B4-BE49-F238E27FC236}">
                <a16:creationId xmlns:a16="http://schemas.microsoft.com/office/drawing/2014/main" id="{D8C8D42F-386D-59D7-7739-FAB47B78ECA9}"/>
              </a:ext>
              <a:ext uri="{C183D7F6-B498-43B3-948B-1728B52AA6E4}">
                <adec:decorative xmlns:adec="http://schemas.microsoft.com/office/drawing/2017/decorative" val="0"/>
              </a:ext>
            </a:extLst>
          </p:cNvPr>
          <p:cNvSpPr txBox="1">
            <a:spLocks/>
          </p:cNvSpPr>
          <p:nvPr/>
        </p:nvSpPr>
        <p:spPr>
          <a:xfrm>
            <a:off x="6226464" y="5925468"/>
            <a:ext cx="6142122" cy="86176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a:t>GVHD: Ths. Trần Đình Toàn</a:t>
            </a:r>
            <a:endParaRPr lang="en-US" sz="3600"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502522" y="786063"/>
            <a:ext cx="4650206" cy="613461"/>
          </a:xfrm>
        </p:spPr>
        <p:txBody>
          <a:bodyPr/>
          <a:lstStyle/>
          <a:p>
            <a:r>
              <a:rPr lang="en-ZA">
                <a:latin typeface="Arial" panose="020B0604020202020204" pitchFamily="34" charset="0"/>
                <a:cs typeface="Arial" panose="020B0604020202020204" pitchFamily="34" charset="0"/>
              </a:rPr>
              <a:t>Mục lục</a:t>
            </a:r>
            <a:endParaRPr lang="en-ZA"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840246" y="2752136"/>
            <a:ext cx="6142122" cy="1214745"/>
          </a:xfrm>
        </p:spPr>
        <p:txBody>
          <a:bodyPr>
            <a:normAutofit/>
          </a:bodyPr>
          <a:lstStyle/>
          <a:p>
            <a:r>
              <a:rPr lang="en-US" sz="2800"/>
              <a:t>Phần 1 : Học Máy</a:t>
            </a:r>
          </a:p>
          <a:p>
            <a:r>
              <a:rPr lang="en-US" sz="2800"/>
              <a:t>Phần 2 : Demo thuật toán</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a:t>Nhóm 7</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3</a:t>
            </a:fld>
            <a:endParaRPr lang="en-ZA" dirty="0"/>
          </a:p>
        </p:txBody>
      </p:sp>
      <p:sp>
        <p:nvSpPr>
          <p:cNvPr id="7" name="Subtitle 2">
            <a:extLst>
              <a:ext uri="{FF2B5EF4-FFF2-40B4-BE49-F238E27FC236}">
                <a16:creationId xmlns:a16="http://schemas.microsoft.com/office/drawing/2014/main" id="{D8C8D42F-386D-59D7-7739-FAB47B78ECA9}"/>
              </a:ext>
              <a:ext uri="{C183D7F6-B498-43B3-948B-1728B52AA6E4}">
                <adec:decorative xmlns:adec="http://schemas.microsoft.com/office/drawing/2017/decorative" val="0"/>
              </a:ext>
            </a:extLst>
          </p:cNvPr>
          <p:cNvSpPr txBox="1">
            <a:spLocks/>
          </p:cNvSpPr>
          <p:nvPr/>
        </p:nvSpPr>
        <p:spPr>
          <a:xfrm>
            <a:off x="6226464" y="5925468"/>
            <a:ext cx="6142122" cy="86176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a:t>GVHD: Ths. Trần Đình Toàn</a:t>
            </a:r>
            <a:endParaRPr lang="en-US" sz="3600" dirty="0"/>
          </a:p>
        </p:txBody>
      </p:sp>
    </p:spTree>
    <p:extLst>
      <p:ext uri="{BB962C8B-B14F-4D97-AF65-F5344CB8AC3E}">
        <p14:creationId xmlns:p14="http://schemas.microsoft.com/office/powerpoint/2010/main" val="2971226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2057401" y="4880241"/>
            <a:ext cx="2920344" cy="281860"/>
          </a:xfrm>
        </p:spPr>
        <p:txBody>
          <a:bodyPr/>
          <a:lstStyle/>
          <a:p>
            <a:fld id="{B5CEABB6-07DC-46E8-9B57-56EC44A396E5}" type="slidenum">
              <a:rPr lang="en-US" smtClean="0"/>
              <a:pPr/>
              <a:t>4</a:t>
            </a:fld>
            <a:endParaRPr lang="en-US" dirty="0"/>
          </a:p>
        </p:txBody>
      </p:sp>
      <p:sp>
        <p:nvSpPr>
          <p:cNvPr id="29" name="Subtitle 2">
            <a:extLst>
              <a:ext uri="{FF2B5EF4-FFF2-40B4-BE49-F238E27FC236}">
                <a16:creationId xmlns:a16="http://schemas.microsoft.com/office/drawing/2014/main" id="{BB28E72D-6704-3CFB-895F-8E0DFFDF7FFB}"/>
              </a:ext>
              <a:ext uri="{C183D7F6-B498-43B3-948B-1728B52AA6E4}">
                <adec:decorative xmlns:adec="http://schemas.microsoft.com/office/drawing/2017/decorative" val="0"/>
              </a:ext>
            </a:extLst>
          </p:cNvPr>
          <p:cNvSpPr txBox="1">
            <a:spLocks/>
          </p:cNvSpPr>
          <p:nvPr/>
        </p:nvSpPr>
        <p:spPr>
          <a:xfrm>
            <a:off x="0" y="238491"/>
            <a:ext cx="7549776" cy="861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bg1"/>
                </a:solidFill>
              </a:rPr>
              <a:t>1. Học có giám sát</a:t>
            </a:r>
            <a:endParaRPr lang="en-US" dirty="0">
              <a:solidFill>
                <a:schemeClr val="bg1"/>
              </a:solidFill>
            </a:endParaRPr>
          </a:p>
        </p:txBody>
      </p:sp>
      <p:sp>
        <p:nvSpPr>
          <p:cNvPr id="2" name="Subtitle 2">
            <a:extLst>
              <a:ext uri="{FF2B5EF4-FFF2-40B4-BE49-F238E27FC236}">
                <a16:creationId xmlns:a16="http://schemas.microsoft.com/office/drawing/2014/main" id="{17606DA2-45F3-BB94-7A79-EDDCCCDA1068}"/>
              </a:ext>
              <a:ext uri="{C183D7F6-B498-43B3-948B-1728B52AA6E4}">
                <adec:decorative xmlns:adec="http://schemas.microsoft.com/office/drawing/2017/decorative" val="0"/>
              </a:ext>
            </a:extLst>
          </p:cNvPr>
          <p:cNvSpPr txBox="1">
            <a:spLocks/>
          </p:cNvSpPr>
          <p:nvPr/>
        </p:nvSpPr>
        <p:spPr>
          <a:xfrm>
            <a:off x="534040" y="796434"/>
            <a:ext cx="11123919" cy="488970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400">
                <a:solidFill>
                  <a:schemeClr val="bg1"/>
                </a:solidFill>
                <a:latin typeface="Times New Roman" panose="02020603050405020304" pitchFamily="18" charset="0"/>
                <a:cs typeface="Times New Roman" panose="02020603050405020304" pitchFamily="18" charset="0"/>
              </a:rPr>
              <a:t>Quá trình sử dụng một tập hợp các mẫu của các danh mục đã biết để điều chỉnh các tham số của bộ phân loại để đạt được hiệu suất cần thiết còn được gọi là đào tạo có giám sát hoặc học tập của </a:t>
            </a:r>
            <a:r>
              <a:rPr lang="en-US" sz="2400">
                <a:solidFill>
                  <a:schemeClr val="bg1"/>
                </a:solidFill>
                <a:latin typeface="Times New Roman" panose="02020603050405020304" pitchFamily="18" charset="0"/>
                <a:cs typeface="Times New Roman" panose="02020603050405020304" pitchFamily="18" charset="0"/>
              </a:rPr>
              <a:t>chuyên gia</a:t>
            </a:r>
            <a:endParaRPr lang="vi-VN" sz="2400">
              <a:solidFill>
                <a:schemeClr val="bg1"/>
              </a:solidFill>
              <a:latin typeface="Times New Roman" panose="02020603050405020304" pitchFamily="18" charset="0"/>
              <a:cs typeface="Times New Roman" panose="02020603050405020304" pitchFamily="18" charset="0"/>
            </a:endParaRPr>
          </a:p>
          <a:p>
            <a:endParaRPr lang="vi-VN" sz="2400">
              <a:solidFill>
                <a:schemeClr val="bg1"/>
              </a:solidFill>
              <a:latin typeface="Times New Roman" panose="02020603050405020304" pitchFamily="18" charset="0"/>
              <a:cs typeface="Times New Roman" panose="02020603050405020304" pitchFamily="18" charset="0"/>
            </a:endParaRPr>
          </a:p>
          <a:p>
            <a:r>
              <a:rPr lang="vi-VN" sz="2400">
                <a:solidFill>
                  <a:schemeClr val="bg1"/>
                </a:solidFill>
                <a:latin typeface="Times New Roman" panose="02020603050405020304" pitchFamily="18" charset="0"/>
                <a:cs typeface="Times New Roman" panose="02020603050405020304" pitchFamily="18" charset="0"/>
              </a:rPr>
              <a:t>Học có giám sát là nhiệm vụ học máy suy ra một chức năng từ dữ liệu đào tạo được dán nhãn. Dữ liệu huấn luyện bao gồm một tập các ví dụ huấn luyện. Trong học có giám sát, mỗi trường hợp bao gồm một đối tượng đầu vào (thường là một vectơ) và một giá trị đầu ra mong muốn (còn được gọi là tín hiệu giám sát). Các thuật toán học có giám sát phân tích dữ liệu đào tạo này và tạo ra một tính năng suy luận có thể được sử dụng để vạch ra các trường hợp mới. Một giải pháp tối ưu sẽ cho phép thuật toán xác định chính xác nhãn lớp của các trường hợp không nhìn thấy. Điều này đòi hỏi thuật toán học phải được hình thành một cách "hợp lý" từ dữ liệu huấn luyện đến một tình huống không nhìn thấy được.</a:t>
            </a:r>
            <a:endParaRPr lang="ja-JP" altLang="en-US" sz="24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6030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2057401" y="4880241"/>
            <a:ext cx="2920344" cy="281860"/>
          </a:xfrm>
        </p:spPr>
        <p:txBody>
          <a:bodyPr/>
          <a:lstStyle/>
          <a:p>
            <a:fld id="{B5CEABB6-07DC-46E8-9B57-56EC44A396E5}" type="slidenum">
              <a:rPr lang="en-US" smtClean="0"/>
              <a:pPr/>
              <a:t>5</a:t>
            </a:fld>
            <a:endParaRPr lang="en-US" dirty="0"/>
          </a:p>
        </p:txBody>
      </p:sp>
      <p:sp>
        <p:nvSpPr>
          <p:cNvPr id="29" name="Subtitle 2">
            <a:extLst>
              <a:ext uri="{FF2B5EF4-FFF2-40B4-BE49-F238E27FC236}">
                <a16:creationId xmlns:a16="http://schemas.microsoft.com/office/drawing/2014/main" id="{BB28E72D-6704-3CFB-895F-8E0DFFDF7FFB}"/>
              </a:ext>
              <a:ext uri="{C183D7F6-B498-43B3-948B-1728B52AA6E4}">
                <adec:decorative xmlns:adec="http://schemas.microsoft.com/office/drawing/2017/decorative" val="0"/>
              </a:ext>
            </a:extLst>
          </p:cNvPr>
          <p:cNvSpPr txBox="1">
            <a:spLocks/>
          </p:cNvSpPr>
          <p:nvPr/>
        </p:nvSpPr>
        <p:spPr>
          <a:xfrm>
            <a:off x="449945" y="400294"/>
            <a:ext cx="7549776" cy="861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bg1"/>
                </a:solidFill>
              </a:rPr>
              <a:t>Tính năng</a:t>
            </a:r>
            <a:endParaRPr lang="en-US" dirty="0">
              <a:solidFill>
                <a:schemeClr val="bg1"/>
              </a:solidFill>
            </a:endParaRPr>
          </a:p>
        </p:txBody>
      </p:sp>
      <p:sp>
        <p:nvSpPr>
          <p:cNvPr id="2" name="Subtitle 2">
            <a:extLst>
              <a:ext uri="{FF2B5EF4-FFF2-40B4-BE49-F238E27FC236}">
                <a16:creationId xmlns:a16="http://schemas.microsoft.com/office/drawing/2014/main" id="{17606DA2-45F3-BB94-7A79-EDDCCCDA1068}"/>
              </a:ext>
              <a:ext uri="{C183D7F6-B498-43B3-948B-1728B52AA6E4}">
                <adec:decorative xmlns:adec="http://schemas.microsoft.com/office/drawing/2017/decorative" val="0"/>
              </a:ext>
            </a:extLst>
          </p:cNvPr>
          <p:cNvSpPr txBox="1">
            <a:spLocks/>
          </p:cNvSpPr>
          <p:nvPr/>
        </p:nvSpPr>
        <p:spPr>
          <a:xfrm>
            <a:off x="603623" y="959549"/>
            <a:ext cx="11123919" cy="488970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400">
                <a:solidFill>
                  <a:schemeClr val="bg1"/>
                </a:solidFill>
                <a:latin typeface="Times New Roman" panose="02020603050405020304" pitchFamily="18" charset="0"/>
                <a:cs typeface="Times New Roman" panose="02020603050405020304" pitchFamily="18" charset="0"/>
              </a:rPr>
              <a:t>Mỗi mẫu chứa nhiều manh mối, được gọi là các đặc điểm (đã nộp) hoặc vĩ độ, chẳng hạn như các vấn đề dự đoán khối u, có thể được đánh giá bằng các manh mối như kích thước khối u, tuổi bệnh nhân, mật độ khối và kích thước tế bào khối u.</a:t>
            </a:r>
            <a:endParaRPr lang="en-US" sz="2400">
              <a:solidFill>
                <a:schemeClr val="bg1"/>
              </a:solidFill>
              <a:latin typeface="Times New Roman" panose="02020603050405020304" pitchFamily="18" charset="0"/>
              <a:cs typeface="Times New Roman" panose="02020603050405020304" pitchFamily="18" charset="0"/>
            </a:endParaRPr>
          </a:p>
          <a:p>
            <a:endParaRPr lang="en-US" altLang="ja-JP" sz="2400">
              <a:solidFill>
                <a:schemeClr val="bg1"/>
              </a:solidFill>
              <a:latin typeface="Times New Roman" panose="02020603050405020304" pitchFamily="18" charset="0"/>
              <a:cs typeface="Times New Roman" panose="02020603050405020304" pitchFamily="18" charset="0"/>
            </a:endParaRPr>
          </a:p>
          <a:p>
            <a:endParaRPr lang="en-US" altLang="ja-JP" sz="2400">
              <a:solidFill>
                <a:schemeClr val="bg1"/>
              </a:solidFill>
              <a:latin typeface="Times New Roman" panose="02020603050405020304" pitchFamily="18" charset="0"/>
              <a:cs typeface="Times New Roman" panose="02020603050405020304" pitchFamily="18" charset="0"/>
            </a:endParaRPr>
          </a:p>
          <a:p>
            <a:r>
              <a:rPr lang="vi-VN" altLang="ja-JP" sz="2400">
                <a:solidFill>
                  <a:schemeClr val="bg1"/>
                </a:solidFill>
                <a:latin typeface="Times New Roman" panose="02020603050405020304" pitchFamily="18" charset="0"/>
                <a:cs typeface="Times New Roman" panose="02020603050405020304" pitchFamily="18" charset="0"/>
              </a:rPr>
              <a:t>Biến liên tục: Nói một cách đơn giản, một biến có thể lấy bất kỳ giá trị nào và hai giá trị liền kề có thể được chia không dây (kích thước của bộ phận sản xuất)</a:t>
            </a:r>
          </a:p>
          <a:p>
            <a:r>
              <a:rPr lang="vi-VN" altLang="ja-JP" sz="2400">
                <a:solidFill>
                  <a:schemeClr val="bg1"/>
                </a:solidFill>
                <a:latin typeface="Times New Roman" panose="02020603050405020304" pitchFamily="18" charset="0"/>
                <a:cs typeface="Times New Roman" panose="02020603050405020304" pitchFamily="18" charset="0"/>
              </a:rPr>
              <a:t>Biến rời rạc: còn có thể gọi là biến phân loại, giới tính, trình độ học vấn, tên trường,… (các biến có thể chuyển đổi thành số tự nhiên bằng cách chuyển đổi, chẳng hạn nam = 0, nữ = 1).</a:t>
            </a:r>
            <a:endParaRPr lang="ja-JP" altLang="en-US" sz="240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FAC7F89-5230-8761-ED27-47AF9D807C6C}"/>
              </a:ext>
              <a:ext uri="{C183D7F6-B498-43B3-948B-1728B52AA6E4}">
                <adec:decorative xmlns:adec="http://schemas.microsoft.com/office/drawing/2017/decorative" val="0"/>
              </a:ext>
            </a:extLst>
          </p:cNvPr>
          <p:cNvSpPr txBox="1">
            <a:spLocks/>
          </p:cNvSpPr>
          <p:nvPr/>
        </p:nvSpPr>
        <p:spPr>
          <a:xfrm>
            <a:off x="464458" y="2263013"/>
            <a:ext cx="7549776" cy="861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bg1"/>
                </a:solidFill>
              </a:rPr>
              <a:t>Biến liên tục và rời rạc</a:t>
            </a:r>
            <a:endParaRPr lang="en-US" dirty="0">
              <a:solidFill>
                <a:schemeClr val="bg1"/>
              </a:solidFill>
            </a:endParaRPr>
          </a:p>
        </p:txBody>
      </p:sp>
    </p:spTree>
    <p:extLst>
      <p:ext uri="{BB962C8B-B14F-4D97-AF65-F5344CB8AC3E}">
        <p14:creationId xmlns:p14="http://schemas.microsoft.com/office/powerpoint/2010/main" val="881212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2057401" y="4880241"/>
            <a:ext cx="2920344" cy="281860"/>
          </a:xfrm>
        </p:spPr>
        <p:txBody>
          <a:bodyPr/>
          <a:lstStyle/>
          <a:p>
            <a:fld id="{B5CEABB6-07DC-46E8-9B57-56EC44A396E5}" type="slidenum">
              <a:rPr lang="en-US" smtClean="0"/>
              <a:pPr/>
              <a:t>6</a:t>
            </a:fld>
            <a:endParaRPr lang="en-US" dirty="0"/>
          </a:p>
        </p:txBody>
      </p:sp>
      <p:sp>
        <p:nvSpPr>
          <p:cNvPr id="29" name="Subtitle 2">
            <a:extLst>
              <a:ext uri="{FF2B5EF4-FFF2-40B4-BE49-F238E27FC236}">
                <a16:creationId xmlns:a16="http://schemas.microsoft.com/office/drawing/2014/main" id="{BB28E72D-6704-3CFB-895F-8E0DFFDF7FFB}"/>
              </a:ext>
              <a:ext uri="{C183D7F6-B498-43B3-948B-1728B52AA6E4}">
                <adec:decorative xmlns:adec="http://schemas.microsoft.com/office/drawing/2017/decorative" val="0"/>
              </a:ext>
            </a:extLst>
          </p:cNvPr>
          <p:cNvSpPr txBox="1">
            <a:spLocks/>
          </p:cNvSpPr>
          <p:nvPr/>
        </p:nvSpPr>
        <p:spPr>
          <a:xfrm>
            <a:off x="0" y="238491"/>
            <a:ext cx="7549776" cy="861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bg1"/>
                </a:solidFill>
              </a:rPr>
              <a:t>   Mô hình xác suất</a:t>
            </a:r>
            <a:endParaRPr lang="en-US" dirty="0">
              <a:solidFill>
                <a:schemeClr val="bg1"/>
              </a:solidFill>
            </a:endParaRPr>
          </a:p>
        </p:txBody>
      </p:sp>
      <p:sp>
        <p:nvSpPr>
          <p:cNvPr id="2" name="Subtitle 2">
            <a:extLst>
              <a:ext uri="{FF2B5EF4-FFF2-40B4-BE49-F238E27FC236}">
                <a16:creationId xmlns:a16="http://schemas.microsoft.com/office/drawing/2014/main" id="{17606DA2-45F3-BB94-7A79-EDDCCCDA1068}"/>
              </a:ext>
              <a:ext uri="{C183D7F6-B498-43B3-948B-1728B52AA6E4}">
                <adec:decorative xmlns:adec="http://schemas.microsoft.com/office/drawing/2017/decorative" val="0"/>
              </a:ext>
            </a:extLst>
          </p:cNvPr>
          <p:cNvSpPr txBox="1">
            <a:spLocks/>
          </p:cNvSpPr>
          <p:nvPr/>
        </p:nvSpPr>
        <p:spPr>
          <a:xfrm>
            <a:off x="534040" y="796434"/>
            <a:ext cx="11123919" cy="488970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400">
                <a:solidFill>
                  <a:schemeClr val="bg1"/>
                </a:solidFill>
                <a:latin typeface="Times New Roman" panose="02020603050405020304" pitchFamily="18" charset="0"/>
                <a:cs typeface="Times New Roman" panose="02020603050405020304" pitchFamily="18" charset="0"/>
              </a:rPr>
              <a:t>Xác suất chung là xác suất chứa nhiều điều kiện và đồng thời tất cả các điều kiện đều đúng, được ghi là P(X=a,Y=b) hoặc P(a,b), có sách còn ghi là P (ab), Tuy nhiên, tôi không quen với ký hiệu này, vì vậy ký hiệu được phân tách bằng dấu phẩy được sử dụng bên dưới.</a:t>
            </a:r>
            <a:endParaRPr lang="en-US" sz="2400">
              <a:solidFill>
                <a:schemeClr val="bg1"/>
              </a:solidFill>
              <a:latin typeface="Times New Roman" panose="02020603050405020304" pitchFamily="18" charset="0"/>
              <a:cs typeface="Times New Roman" panose="02020603050405020304" pitchFamily="18" charset="0"/>
            </a:endParaRPr>
          </a:p>
          <a:p>
            <a:endParaRPr lang="en-US" altLang="ja-JP" sz="2400">
              <a:solidFill>
                <a:schemeClr val="bg1"/>
              </a:solidFill>
              <a:latin typeface="Times New Roman" panose="02020603050405020304" pitchFamily="18" charset="0"/>
              <a:cs typeface="Times New Roman" panose="02020603050405020304" pitchFamily="18" charset="0"/>
            </a:endParaRPr>
          </a:p>
          <a:p>
            <a:r>
              <a:rPr lang="vi-VN" altLang="ja-JP" sz="2400">
                <a:solidFill>
                  <a:schemeClr val="bg1"/>
                </a:solidFill>
                <a:latin typeface="Times New Roman" panose="02020603050405020304" pitchFamily="18" charset="0"/>
                <a:cs typeface="Times New Roman" panose="02020603050405020304" pitchFamily="18" charset="0"/>
              </a:rPr>
              <a:t>Xác suất cận biên tương ứng với xác suất chung, P(X=a) hoặc P(Y=b) và loại xác suất này chỉ liên quan đến một biến ngẫu nhiên duy nhất được gọi là xác suất cận biên</a:t>
            </a:r>
            <a:endParaRPr lang="en-US" altLang="ja-JP" sz="2400">
              <a:solidFill>
                <a:schemeClr val="bg1"/>
              </a:solidFill>
              <a:latin typeface="Times New Roman" panose="02020603050405020304" pitchFamily="18" charset="0"/>
              <a:cs typeface="Times New Roman" panose="02020603050405020304" pitchFamily="18" charset="0"/>
            </a:endParaRPr>
          </a:p>
          <a:p>
            <a:endParaRPr lang="en-US" altLang="ja-JP" sz="2400">
              <a:solidFill>
                <a:schemeClr val="bg1"/>
              </a:solidFill>
              <a:latin typeface="Times New Roman" panose="02020603050405020304" pitchFamily="18" charset="0"/>
              <a:cs typeface="Times New Roman" panose="02020603050405020304" pitchFamily="18" charset="0"/>
            </a:endParaRPr>
          </a:p>
          <a:p>
            <a:r>
              <a:rPr lang="en-US" altLang="ja-JP" sz="2400">
                <a:solidFill>
                  <a:schemeClr val="bg1"/>
                </a:solidFill>
                <a:latin typeface="Times New Roman" panose="02020603050405020304" pitchFamily="18" charset="0"/>
                <a:cs typeface="Times New Roman" panose="02020603050405020304" pitchFamily="18" charset="0"/>
              </a:rPr>
              <a:t>Mối quan hệ giữa xác suất chung và xác biên</a:t>
            </a:r>
          </a:p>
          <a:p>
            <a:endParaRPr lang="ja-JP" altLang="en-US" sz="240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68D5CBA-87FF-1690-DA8B-0692A8FFFCC6}"/>
              </a:ext>
            </a:extLst>
          </p:cNvPr>
          <p:cNvPicPr>
            <a:picLocks noChangeAspect="1"/>
          </p:cNvPicPr>
          <p:nvPr/>
        </p:nvPicPr>
        <p:blipFill>
          <a:blip r:embed="rId2"/>
          <a:stretch>
            <a:fillRect/>
          </a:stretch>
        </p:blipFill>
        <p:spPr>
          <a:xfrm>
            <a:off x="6501106" y="3944024"/>
            <a:ext cx="5239025" cy="2300060"/>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2057401" y="4880241"/>
            <a:ext cx="2920344" cy="281860"/>
          </a:xfrm>
        </p:spPr>
        <p:txBody>
          <a:bodyPr/>
          <a:lstStyle/>
          <a:p>
            <a:fld id="{B5CEABB6-07DC-46E8-9B57-56EC44A396E5}" type="slidenum">
              <a:rPr lang="en-US" smtClean="0"/>
              <a:pPr/>
              <a:t>7</a:t>
            </a:fld>
            <a:endParaRPr lang="en-US" dirty="0"/>
          </a:p>
        </p:txBody>
      </p:sp>
      <p:sp>
        <p:nvSpPr>
          <p:cNvPr id="29" name="Subtitle 2">
            <a:extLst>
              <a:ext uri="{FF2B5EF4-FFF2-40B4-BE49-F238E27FC236}">
                <a16:creationId xmlns:a16="http://schemas.microsoft.com/office/drawing/2014/main" id="{BB28E72D-6704-3CFB-895F-8E0DFFDF7FFB}"/>
              </a:ext>
              <a:ext uri="{C183D7F6-B498-43B3-948B-1728B52AA6E4}">
                <adec:decorative xmlns:adec="http://schemas.microsoft.com/office/drawing/2017/decorative" val="0"/>
              </a:ext>
            </a:extLst>
          </p:cNvPr>
          <p:cNvSpPr txBox="1">
            <a:spLocks/>
          </p:cNvSpPr>
          <p:nvPr/>
        </p:nvSpPr>
        <p:spPr>
          <a:xfrm>
            <a:off x="449945" y="400294"/>
            <a:ext cx="7549776" cy="861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bg1"/>
                </a:solidFill>
              </a:rPr>
              <a:t>Mô hình phi xác xuất</a:t>
            </a:r>
            <a:endParaRPr lang="en-US" dirty="0">
              <a:solidFill>
                <a:schemeClr val="bg1"/>
              </a:solidFill>
            </a:endParaRPr>
          </a:p>
        </p:txBody>
      </p:sp>
      <p:sp>
        <p:nvSpPr>
          <p:cNvPr id="2" name="Subtitle 2">
            <a:extLst>
              <a:ext uri="{FF2B5EF4-FFF2-40B4-BE49-F238E27FC236}">
                <a16:creationId xmlns:a16="http://schemas.microsoft.com/office/drawing/2014/main" id="{17606DA2-45F3-BB94-7A79-EDDCCCDA1068}"/>
              </a:ext>
              <a:ext uri="{C183D7F6-B498-43B3-948B-1728B52AA6E4}">
                <adec:decorative xmlns:adec="http://schemas.microsoft.com/office/drawing/2017/decorative" val="0"/>
              </a:ext>
            </a:extLst>
          </p:cNvPr>
          <p:cNvSpPr txBox="1">
            <a:spLocks/>
          </p:cNvSpPr>
          <p:nvPr/>
        </p:nvSpPr>
        <p:spPr>
          <a:xfrm>
            <a:off x="603623" y="959549"/>
            <a:ext cx="11123919" cy="488970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400">
                <a:solidFill>
                  <a:schemeClr val="bg1"/>
                </a:solidFill>
                <a:latin typeface="Times New Roman" panose="02020603050405020304" pitchFamily="18" charset="0"/>
                <a:cs typeface="Times New Roman" panose="02020603050405020304" pitchFamily="18" charset="0"/>
              </a:rPr>
              <a:t>Xác suất có điều kiện có nghĩa là xác suất của X=a khi điều kiện Y=b được thiết lập, và nó được ghi là P(X=a|Y=b) hoặc P(a|b), có các thuộc tính sau: "Trong điều kiện Y=b "Phân phối có điều kiện của X" cũng là một loại "phân phối xác suất của X", vì vậy sau khi liệt kê các giá trị có thể có của X, tổng các xác suất tương ứng với tất cả các giá trị này là 1:</a:t>
            </a:r>
            <a:endParaRPr lang="en-US" altLang="ja-JP" sz="2400">
              <a:solidFill>
                <a:schemeClr val="bg1"/>
              </a:solidFill>
              <a:latin typeface="Times New Roman" panose="02020603050405020304" pitchFamily="18" charset="0"/>
              <a:cs typeface="Times New Roman" panose="02020603050405020304" pitchFamily="18" charset="0"/>
            </a:endParaRPr>
          </a:p>
          <a:p>
            <a:r>
              <a:rPr lang="vi-VN" altLang="ja-JP" sz="2400">
                <a:solidFill>
                  <a:schemeClr val="bg1"/>
                </a:solidFill>
                <a:latin typeface="Times New Roman" panose="02020603050405020304" pitchFamily="18" charset="0"/>
                <a:cs typeface="Times New Roman" panose="02020603050405020304" pitchFamily="18" charset="0"/>
              </a:rPr>
              <a:t>Xác suất có điều kiện, xác suất để sự kiện A xảy ra với điều kiện là sự kiện B xảy ra. Xác suất có điều kiện được biểu thị bằng P(A|B), được đọc là A cho trước B. </a:t>
            </a:r>
            <a:endParaRPr lang="en-US" altLang="ja-JP" sz="2400">
              <a:solidFill>
                <a:schemeClr val="bg1"/>
              </a:solidFill>
              <a:latin typeface="Times New Roman" panose="02020603050405020304" pitchFamily="18" charset="0"/>
              <a:cs typeface="Times New Roman" panose="02020603050405020304" pitchFamily="18" charset="0"/>
            </a:endParaRPr>
          </a:p>
          <a:p>
            <a:r>
              <a:rPr lang="vi-VN" altLang="ja-JP" sz="2400">
                <a:solidFill>
                  <a:schemeClr val="bg1"/>
                </a:solidFill>
                <a:latin typeface="Times New Roman" panose="02020603050405020304" pitchFamily="18" charset="0"/>
                <a:cs typeface="Times New Roman" panose="02020603050405020304" pitchFamily="18" charset="0"/>
              </a:rPr>
              <a:t>Công thức 1</a:t>
            </a:r>
            <a:r>
              <a:rPr lang="en-US" altLang="ja-JP" sz="2400">
                <a:solidFill>
                  <a:schemeClr val="bg1"/>
                </a:solidFill>
                <a:latin typeface="Times New Roman" panose="02020603050405020304" pitchFamily="18" charset="0"/>
                <a:cs typeface="Times New Roman" panose="02020603050405020304" pitchFamily="18" charset="0"/>
              </a:rPr>
              <a:t>		   Công thức 2				Công thức Bayes</a:t>
            </a:r>
          </a:p>
        </p:txBody>
      </p:sp>
      <p:pic>
        <p:nvPicPr>
          <p:cNvPr id="5" name="Picture 4">
            <a:extLst>
              <a:ext uri="{FF2B5EF4-FFF2-40B4-BE49-F238E27FC236}">
                <a16:creationId xmlns:a16="http://schemas.microsoft.com/office/drawing/2014/main" id="{A816028F-4BDF-EE44-ADB7-D863795B8E81}"/>
              </a:ext>
            </a:extLst>
          </p:cNvPr>
          <p:cNvPicPr>
            <a:picLocks noChangeAspect="1"/>
          </p:cNvPicPr>
          <p:nvPr/>
        </p:nvPicPr>
        <p:blipFill>
          <a:blip r:embed="rId2"/>
          <a:stretch>
            <a:fillRect/>
          </a:stretch>
        </p:blipFill>
        <p:spPr>
          <a:xfrm>
            <a:off x="449945" y="4216006"/>
            <a:ext cx="2589520" cy="1117582"/>
          </a:xfrm>
          <a:prstGeom prst="rect">
            <a:avLst/>
          </a:prstGeom>
        </p:spPr>
      </p:pic>
      <p:pic>
        <p:nvPicPr>
          <p:cNvPr id="7" name="Picture 6">
            <a:extLst>
              <a:ext uri="{FF2B5EF4-FFF2-40B4-BE49-F238E27FC236}">
                <a16:creationId xmlns:a16="http://schemas.microsoft.com/office/drawing/2014/main" id="{CC6AB977-65B1-F9FB-A887-BB3BE58DB227}"/>
              </a:ext>
            </a:extLst>
          </p:cNvPr>
          <p:cNvPicPr>
            <a:picLocks noChangeAspect="1"/>
          </p:cNvPicPr>
          <p:nvPr/>
        </p:nvPicPr>
        <p:blipFill>
          <a:blip r:embed="rId3"/>
          <a:stretch>
            <a:fillRect/>
          </a:stretch>
        </p:blipFill>
        <p:spPr>
          <a:xfrm>
            <a:off x="3193143" y="4216006"/>
            <a:ext cx="2828755" cy="1125251"/>
          </a:xfrm>
          <a:prstGeom prst="rect">
            <a:avLst/>
          </a:prstGeom>
        </p:spPr>
      </p:pic>
      <p:pic>
        <p:nvPicPr>
          <p:cNvPr id="9" name="Picture 8">
            <a:extLst>
              <a:ext uri="{FF2B5EF4-FFF2-40B4-BE49-F238E27FC236}">
                <a16:creationId xmlns:a16="http://schemas.microsoft.com/office/drawing/2014/main" id="{76A65822-D477-5BFA-CAB8-6059A65B3161}"/>
              </a:ext>
            </a:extLst>
          </p:cNvPr>
          <p:cNvPicPr>
            <a:picLocks noChangeAspect="1"/>
          </p:cNvPicPr>
          <p:nvPr/>
        </p:nvPicPr>
        <p:blipFill>
          <a:blip r:embed="rId4"/>
          <a:stretch>
            <a:fillRect/>
          </a:stretch>
        </p:blipFill>
        <p:spPr>
          <a:xfrm>
            <a:off x="733110" y="6137240"/>
            <a:ext cx="5259459" cy="621436"/>
          </a:xfrm>
          <a:prstGeom prst="rect">
            <a:avLst/>
          </a:prstGeom>
        </p:spPr>
      </p:pic>
      <p:pic>
        <p:nvPicPr>
          <p:cNvPr id="11" name="Picture 10">
            <a:extLst>
              <a:ext uri="{FF2B5EF4-FFF2-40B4-BE49-F238E27FC236}">
                <a16:creationId xmlns:a16="http://schemas.microsoft.com/office/drawing/2014/main" id="{B1DA37E2-643A-5F2D-23CA-DC8FFFC064F5}"/>
              </a:ext>
            </a:extLst>
          </p:cNvPr>
          <p:cNvPicPr>
            <a:picLocks noChangeAspect="1"/>
          </p:cNvPicPr>
          <p:nvPr/>
        </p:nvPicPr>
        <p:blipFill>
          <a:blip r:embed="rId5"/>
          <a:stretch>
            <a:fillRect/>
          </a:stretch>
        </p:blipFill>
        <p:spPr>
          <a:xfrm>
            <a:off x="603623" y="5426427"/>
            <a:ext cx="2046512" cy="546912"/>
          </a:xfrm>
          <a:prstGeom prst="rect">
            <a:avLst/>
          </a:prstGeom>
        </p:spPr>
      </p:pic>
      <p:pic>
        <p:nvPicPr>
          <p:cNvPr id="13" name="Picture 12">
            <a:extLst>
              <a:ext uri="{FF2B5EF4-FFF2-40B4-BE49-F238E27FC236}">
                <a16:creationId xmlns:a16="http://schemas.microsoft.com/office/drawing/2014/main" id="{4C57777F-E13D-65E3-76D5-572B25058840}"/>
              </a:ext>
            </a:extLst>
          </p:cNvPr>
          <p:cNvPicPr>
            <a:picLocks noChangeAspect="1"/>
          </p:cNvPicPr>
          <p:nvPr/>
        </p:nvPicPr>
        <p:blipFill>
          <a:blip r:embed="rId6"/>
          <a:stretch>
            <a:fillRect/>
          </a:stretch>
        </p:blipFill>
        <p:spPr>
          <a:xfrm>
            <a:off x="7271657" y="4082700"/>
            <a:ext cx="3945655" cy="2499510"/>
          </a:xfrm>
          <a:prstGeom prst="rect">
            <a:avLst/>
          </a:prstGeom>
        </p:spPr>
      </p:pic>
    </p:spTree>
    <p:extLst>
      <p:ext uri="{BB962C8B-B14F-4D97-AF65-F5344CB8AC3E}">
        <p14:creationId xmlns:p14="http://schemas.microsoft.com/office/powerpoint/2010/main" val="2963791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2057401" y="4880241"/>
            <a:ext cx="2920344" cy="281860"/>
          </a:xfrm>
        </p:spPr>
        <p:txBody>
          <a:bodyPr/>
          <a:lstStyle/>
          <a:p>
            <a:fld id="{B5CEABB6-07DC-46E8-9B57-56EC44A396E5}" type="slidenum">
              <a:rPr lang="en-US" smtClean="0"/>
              <a:pPr/>
              <a:t>8</a:t>
            </a:fld>
            <a:endParaRPr lang="en-US" dirty="0"/>
          </a:p>
        </p:txBody>
      </p:sp>
      <p:sp>
        <p:nvSpPr>
          <p:cNvPr id="2" name="Subtitle 2">
            <a:extLst>
              <a:ext uri="{FF2B5EF4-FFF2-40B4-BE49-F238E27FC236}">
                <a16:creationId xmlns:a16="http://schemas.microsoft.com/office/drawing/2014/main" id="{17606DA2-45F3-BB94-7A79-EDDCCCDA1068}"/>
              </a:ext>
              <a:ext uri="{C183D7F6-B498-43B3-948B-1728B52AA6E4}">
                <adec:decorative xmlns:adec="http://schemas.microsoft.com/office/drawing/2017/decorative" val="0"/>
              </a:ext>
            </a:extLst>
          </p:cNvPr>
          <p:cNvSpPr txBox="1">
            <a:spLocks/>
          </p:cNvSpPr>
          <p:nvPr/>
        </p:nvSpPr>
        <p:spPr>
          <a:xfrm>
            <a:off x="255280" y="131464"/>
            <a:ext cx="11719006" cy="634190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altLang="ja-JP" sz="2400">
                <a:solidFill>
                  <a:schemeClr val="bg1"/>
                </a:solidFill>
                <a:latin typeface="Times New Roman" panose="02020603050405020304" pitchFamily="18" charset="0"/>
                <a:cs typeface="Times New Roman" panose="02020603050405020304" pitchFamily="18" charset="0"/>
              </a:rPr>
              <a:t>Cách giải một bài toán học có giám sát</a:t>
            </a:r>
          </a:p>
          <a:p>
            <a:r>
              <a:rPr lang="vi-VN" altLang="ja-JP" sz="2400">
                <a:solidFill>
                  <a:schemeClr val="bg1"/>
                </a:solidFill>
                <a:latin typeface="Times New Roman" panose="02020603050405020304" pitchFamily="18" charset="0"/>
                <a:cs typeface="Times New Roman" panose="02020603050405020304" pitchFamily="18" charset="0"/>
              </a:rPr>
              <a:t>Để giải một bài toán học có giám sát ta thực hiện theo các bước sau:</a:t>
            </a:r>
          </a:p>
          <a:p>
            <a:endParaRPr lang="vi-VN" altLang="ja-JP" sz="2400">
              <a:solidFill>
                <a:schemeClr val="bg1"/>
              </a:solidFill>
              <a:latin typeface="Times New Roman" panose="02020603050405020304" pitchFamily="18" charset="0"/>
              <a:cs typeface="Times New Roman" panose="02020603050405020304" pitchFamily="18" charset="0"/>
            </a:endParaRPr>
          </a:p>
          <a:p>
            <a:r>
              <a:rPr lang="vi-VN" altLang="ja-JP" sz="2400">
                <a:solidFill>
                  <a:schemeClr val="bg1"/>
                </a:solidFill>
                <a:latin typeface="Times New Roman" panose="02020603050405020304" pitchFamily="18" charset="0"/>
                <a:cs typeface="Times New Roman" panose="02020603050405020304" pitchFamily="18" charset="0"/>
              </a:rPr>
              <a:t>Bước 1: Xác định loại của các dữ liệu huấn luyện: Trước tiên ta cần phải quyết định xem loại dữ liệu nào sẽ được sử dụng làm dữ liệu huấn luyện. Ta có thể chọn dữ liệu một kí tự viết tay đơn lẻ, toàn bộ một từ viết tay, hay toàn bộ một dòng chữ viết tay, …</a:t>
            </a:r>
          </a:p>
          <a:p>
            <a:endParaRPr lang="vi-VN" altLang="ja-JP" sz="2400">
              <a:solidFill>
                <a:schemeClr val="bg1"/>
              </a:solidFill>
              <a:latin typeface="Times New Roman" panose="02020603050405020304" pitchFamily="18" charset="0"/>
              <a:cs typeface="Times New Roman" panose="02020603050405020304" pitchFamily="18" charset="0"/>
            </a:endParaRPr>
          </a:p>
          <a:p>
            <a:r>
              <a:rPr lang="vi-VN" altLang="ja-JP" sz="2400">
                <a:solidFill>
                  <a:schemeClr val="bg1"/>
                </a:solidFill>
                <a:latin typeface="Times New Roman" panose="02020603050405020304" pitchFamily="18" charset="0"/>
                <a:cs typeface="Times New Roman" panose="02020603050405020304" pitchFamily="18" charset="0"/>
              </a:rPr>
              <a:t>Bước 2: Thu thập tập dữ liệu huấn luyện. Khi thu thập tập dữ liệu huấn luyện cần phải đảm bảo được sự đặc trưng cho thực tế sử dụng của hàm chức năng. Do đó tập các dữ liệu đầu vào và đầu ra tương ứng phải được thu thập từ các chuyên gia hoặc từ việc đo đạc tính toán.</a:t>
            </a:r>
          </a:p>
          <a:p>
            <a:endParaRPr lang="vi-VN" altLang="ja-JP" sz="2400">
              <a:solidFill>
                <a:schemeClr val="bg1"/>
              </a:solidFill>
              <a:latin typeface="Times New Roman" panose="02020603050405020304" pitchFamily="18" charset="0"/>
              <a:cs typeface="Times New Roman" panose="02020603050405020304" pitchFamily="18" charset="0"/>
            </a:endParaRPr>
          </a:p>
          <a:p>
            <a:r>
              <a:rPr lang="vi-VN" altLang="ja-JP" sz="2400">
                <a:solidFill>
                  <a:schemeClr val="bg1"/>
                </a:solidFill>
                <a:latin typeface="Times New Roman" panose="02020603050405020304" pitchFamily="18" charset="0"/>
                <a:cs typeface="Times New Roman" panose="02020603050405020304" pitchFamily="18" charset="0"/>
              </a:rPr>
              <a:t>Bước 3: Xác định việc biễu diễn các đặc trưng đầu vào cho hàm mục tiêu cần tìm. Độ chính xác của mục tiêu phụ thuộc rất lớn vào các đối tượng đầu vào được biểu diễn như thế nào. Đa số các đối tượng đầu vào được chuyển đổi thành một véc tơ đặc trưng chứa các đặc trưng cơ bản của đối tượng đó. Chú ý số lượng các đặc trưng không được lớn quá, để tránh sự bùng nổ tổ hợp tuy nhiên nó phải đủ lớn để đảm bảo dự đoán chính xác đầu ra.</a:t>
            </a:r>
          </a:p>
          <a:p>
            <a:endParaRPr lang="vi-VN" altLang="ja-JP" sz="2400">
              <a:solidFill>
                <a:schemeClr val="bg1"/>
              </a:solidFill>
              <a:latin typeface="Times New Roman" panose="02020603050405020304" pitchFamily="18" charset="0"/>
              <a:cs typeface="Times New Roman" panose="02020603050405020304" pitchFamily="18" charset="0"/>
            </a:endParaRPr>
          </a:p>
          <a:p>
            <a:r>
              <a:rPr lang="vi-VN" altLang="ja-JP" sz="2400">
                <a:solidFill>
                  <a:schemeClr val="bg1"/>
                </a:solidFill>
                <a:latin typeface="Times New Roman" panose="02020603050405020304" pitchFamily="18" charset="0"/>
                <a:cs typeface="Times New Roman" panose="02020603050405020304" pitchFamily="18" charset="0"/>
              </a:rPr>
              <a:t>Bước 4: Xác định cấu trúc của hàm mục tiêu cần tìm và giải thuật học tương</a:t>
            </a:r>
          </a:p>
          <a:p>
            <a:r>
              <a:rPr lang="vi-VN" altLang="ja-JP" sz="2400">
                <a:solidFill>
                  <a:schemeClr val="bg1"/>
                </a:solidFill>
                <a:latin typeface="Times New Roman" panose="02020603050405020304" pitchFamily="18" charset="0"/>
                <a:cs typeface="Times New Roman" panose="02020603050405020304" pitchFamily="18" charset="0"/>
              </a:rPr>
              <a:t>ứng. Ví dụ, ta có thể sử dụng mạng nơ-ron nhân tạo, cây quyết định, …</a:t>
            </a:r>
          </a:p>
          <a:p>
            <a:endParaRPr lang="vi-VN" altLang="ja-JP" sz="2400">
              <a:solidFill>
                <a:schemeClr val="bg1"/>
              </a:solidFill>
              <a:latin typeface="Times New Roman" panose="02020603050405020304" pitchFamily="18" charset="0"/>
              <a:cs typeface="Times New Roman" panose="02020603050405020304" pitchFamily="18" charset="0"/>
            </a:endParaRPr>
          </a:p>
          <a:p>
            <a:r>
              <a:rPr lang="vi-VN" altLang="ja-JP" sz="2400">
                <a:solidFill>
                  <a:schemeClr val="bg1"/>
                </a:solidFill>
                <a:latin typeface="Times New Roman" panose="02020603050405020304" pitchFamily="18" charset="0"/>
                <a:cs typeface="Times New Roman" panose="02020603050405020304" pitchFamily="18" charset="0"/>
              </a:rPr>
              <a:t>Bước 5: Hoàn thiện và thiết kế chương trình.</a:t>
            </a:r>
          </a:p>
          <a:p>
            <a:endParaRPr lang="vi-VN" altLang="ja-JP" sz="2400">
              <a:solidFill>
                <a:schemeClr val="bg1"/>
              </a:solidFill>
              <a:latin typeface="Times New Roman" panose="02020603050405020304" pitchFamily="18" charset="0"/>
              <a:cs typeface="Times New Roman" panose="02020603050405020304" pitchFamily="18" charset="0"/>
            </a:endParaRPr>
          </a:p>
          <a:p>
            <a:r>
              <a:rPr lang="vi-VN" altLang="ja-JP" sz="2400">
                <a:solidFill>
                  <a:schemeClr val="bg1"/>
                </a:solidFill>
                <a:latin typeface="Times New Roman" panose="02020603050405020304" pitchFamily="18" charset="0"/>
                <a:cs typeface="Times New Roman" panose="02020603050405020304" pitchFamily="18" charset="0"/>
              </a:rPr>
              <a:t>Tiến hành chạy giải thuật học với tập dữ liệu huấn luyện thu thập được. Ta có thể điều chỉnh các tham số của giải thuật học bằng cách tối ưu hóa hiệu năng trên một tập con của tập huấn luyện, (gọi là tập kiểm chứng -validation set) của tập huấn luyện hay thông qua kiểm chứng chéo (cross-validation). Sau đó ta tiến hành đo đạc hiệu năng của giải thuật trên một tập dữ liệu kiểm tra độc lập với tập huấn luyện.</a:t>
            </a:r>
            <a:endParaRPr lang="en-US" altLang="ja-JP" sz="24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6615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2057401" y="4880241"/>
            <a:ext cx="2920344" cy="281860"/>
          </a:xfrm>
        </p:spPr>
        <p:txBody>
          <a:bodyPr/>
          <a:lstStyle/>
          <a:p>
            <a:fld id="{B5CEABB6-07DC-46E8-9B57-56EC44A396E5}" type="slidenum">
              <a:rPr lang="en-US" smtClean="0"/>
              <a:pPr/>
              <a:t>9</a:t>
            </a:fld>
            <a:endParaRPr lang="en-US" dirty="0"/>
          </a:p>
        </p:txBody>
      </p:sp>
      <p:sp>
        <p:nvSpPr>
          <p:cNvPr id="2" name="Subtitle 2">
            <a:extLst>
              <a:ext uri="{FF2B5EF4-FFF2-40B4-BE49-F238E27FC236}">
                <a16:creationId xmlns:a16="http://schemas.microsoft.com/office/drawing/2014/main" id="{17606DA2-45F3-BB94-7A79-EDDCCCDA1068}"/>
              </a:ext>
              <a:ext uri="{C183D7F6-B498-43B3-948B-1728B52AA6E4}">
                <adec:decorative xmlns:adec="http://schemas.microsoft.com/office/drawing/2017/decorative" val="0"/>
              </a:ext>
            </a:extLst>
          </p:cNvPr>
          <p:cNvSpPr txBox="1">
            <a:spLocks/>
          </p:cNvSpPr>
          <p:nvPr/>
        </p:nvSpPr>
        <p:spPr>
          <a:xfrm>
            <a:off x="255280" y="131464"/>
            <a:ext cx="11719006" cy="634190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altLang="ja-JP" sz="2400">
                <a:solidFill>
                  <a:schemeClr val="bg1"/>
                </a:solidFill>
                <a:latin typeface="Times New Roman" panose="02020603050405020304" pitchFamily="18" charset="0"/>
                <a:cs typeface="Times New Roman" panose="02020603050405020304" pitchFamily="18" charset="0"/>
              </a:rPr>
              <a:t>Bước 4: Xác định cấu trúc của hàm mục tiêu cần tìm và giải thuật học tương</a:t>
            </a:r>
          </a:p>
          <a:p>
            <a:r>
              <a:rPr lang="vi-VN" altLang="ja-JP" sz="2400">
                <a:solidFill>
                  <a:schemeClr val="bg1"/>
                </a:solidFill>
                <a:latin typeface="Times New Roman" panose="02020603050405020304" pitchFamily="18" charset="0"/>
                <a:cs typeface="Times New Roman" panose="02020603050405020304" pitchFamily="18" charset="0"/>
              </a:rPr>
              <a:t>ứng. Ví dụ, ta có thể sử dụng mạng nơ-ron nhân tạo, cây quyết định, …</a:t>
            </a:r>
          </a:p>
          <a:p>
            <a:r>
              <a:rPr lang="vi-VN" altLang="ja-JP" sz="2400">
                <a:solidFill>
                  <a:schemeClr val="bg1"/>
                </a:solidFill>
                <a:latin typeface="Times New Roman" panose="02020603050405020304" pitchFamily="18" charset="0"/>
                <a:cs typeface="Times New Roman" panose="02020603050405020304" pitchFamily="18" charset="0"/>
              </a:rPr>
              <a:t>Bước 5: Hoàn thiện và thiết kế chương trình.</a:t>
            </a:r>
          </a:p>
          <a:p>
            <a:r>
              <a:rPr lang="vi-VN" altLang="ja-JP" sz="2400">
                <a:solidFill>
                  <a:schemeClr val="bg1"/>
                </a:solidFill>
                <a:latin typeface="Times New Roman" panose="02020603050405020304" pitchFamily="18" charset="0"/>
                <a:cs typeface="Times New Roman" panose="02020603050405020304" pitchFamily="18" charset="0"/>
              </a:rPr>
              <a:t>Tiến hành chạy giải thuật học với tập dữ liệu huấn luyện thu thập được. Ta có thể điều chỉnh các tham số của giải thuật học bằng cách tối ưu hóa hiệu năng trên một tập con của tập huấn luyện, (gọi là tập kiểm chứng -validation set) của tập huấn luyện hay thông qua kiểm chứng chéo (cross-validation). Sau đó ta tiến hành đo đạc hiệu năng của giải thuật trên một tập dữ liệu kiểm tra độc lập với tập huấn luyện.</a:t>
            </a:r>
            <a:endParaRPr lang="en-US" altLang="ja-JP" sz="2400">
              <a:solidFill>
                <a:schemeClr val="bg1"/>
              </a:solidFill>
              <a:latin typeface="Times New Roman" panose="02020603050405020304" pitchFamily="18" charset="0"/>
              <a:cs typeface="Times New Roman" panose="02020603050405020304" pitchFamily="18" charset="0"/>
            </a:endParaRPr>
          </a:p>
          <a:p>
            <a:r>
              <a:rPr lang="vi-VN" altLang="ja-JP" sz="2400">
                <a:solidFill>
                  <a:schemeClr val="bg1"/>
                </a:solidFill>
                <a:latin typeface="Times New Roman" panose="02020603050405020304" pitchFamily="18" charset="0"/>
                <a:cs typeface="Times New Roman" panose="02020603050405020304" pitchFamily="18" charset="0"/>
              </a:rPr>
              <a:t>Ví dụ về học giám sát</a:t>
            </a:r>
          </a:p>
          <a:p>
            <a:r>
              <a:rPr lang="vi-VN" altLang="ja-JP" sz="2400">
                <a:solidFill>
                  <a:schemeClr val="bg1"/>
                </a:solidFill>
                <a:latin typeface="Times New Roman" panose="02020603050405020304" pitchFamily="18" charset="0"/>
                <a:cs typeface="Times New Roman" panose="02020603050405020304" pitchFamily="18" charset="0"/>
              </a:rPr>
              <a:t>Phân loại thư rác</a:t>
            </a:r>
          </a:p>
          <a:p>
            <a:r>
              <a:rPr lang="vi-VN" altLang="ja-JP" sz="2400">
                <a:solidFill>
                  <a:schemeClr val="bg1"/>
                </a:solidFill>
                <a:latin typeface="Times New Roman" panose="02020603050405020304" pitchFamily="18" charset="0"/>
                <a:cs typeface="Times New Roman" panose="02020603050405020304" pitchFamily="18" charset="0"/>
              </a:rPr>
              <a:t>Phân loại chuyên mục bài báo,</a:t>
            </a:r>
          </a:p>
          <a:p>
            <a:r>
              <a:rPr lang="vi-VN" altLang="ja-JP" sz="2400">
                <a:solidFill>
                  <a:schemeClr val="bg1"/>
                </a:solidFill>
                <a:latin typeface="Times New Roman" panose="02020603050405020304" pitchFamily="18" charset="0"/>
                <a:cs typeface="Times New Roman" panose="02020603050405020304" pitchFamily="18" charset="0"/>
              </a:rPr>
              <a:t>Dự đoán thẻ tag cho bài báo</a:t>
            </a:r>
          </a:p>
          <a:p>
            <a:r>
              <a:rPr lang="vi-VN" altLang="ja-JP" sz="2400">
                <a:solidFill>
                  <a:schemeClr val="bg1"/>
                </a:solidFill>
                <a:latin typeface="Times New Roman" panose="02020603050405020304" pitchFamily="18" charset="0"/>
                <a:cs typeface="Times New Roman" panose="02020603050405020304" pitchFamily="18" charset="0"/>
              </a:rPr>
              <a:t>Xác định ảnh một con vật có phải mèo không?</a:t>
            </a:r>
          </a:p>
          <a:p>
            <a:r>
              <a:rPr lang="vi-VN" altLang="ja-JP" sz="2400">
                <a:solidFill>
                  <a:schemeClr val="bg1"/>
                </a:solidFill>
                <a:latin typeface="Times New Roman" panose="02020603050405020304" pitchFamily="18" charset="0"/>
                <a:cs typeface="Times New Roman" panose="02020603050405020304" pitchFamily="18" charset="0"/>
              </a:rPr>
              <a:t>Xác định giới tính qua khuôn mặt trong ảnh,</a:t>
            </a:r>
            <a:endParaRPr lang="en-US" altLang="ja-JP" sz="24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7702664"/>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9847</TotalTime>
  <Words>1561</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Tenorite</vt:lpstr>
      <vt:lpstr>Times New Roman</vt:lpstr>
      <vt:lpstr>Monoline</vt:lpstr>
      <vt:lpstr>Học Máy</vt:lpstr>
      <vt:lpstr>Sinh viên thực hiện</vt:lpstr>
      <vt:lpstr>Mục lục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Giải thuật luyện kim  &amp; giải thuật đối kháng</dc:title>
  <dc:creator>VU MINH NGHIA</dc:creator>
  <cp:lastModifiedBy>VU MINH NGHIA</cp:lastModifiedBy>
  <cp:revision>38</cp:revision>
  <dcterms:created xsi:type="dcterms:W3CDTF">2022-10-08T01:31:01Z</dcterms:created>
  <dcterms:modified xsi:type="dcterms:W3CDTF">2022-11-29T03:54:50Z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