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464" r:id="rId3"/>
    <p:sldId id="859" r:id="rId4"/>
    <p:sldId id="856" r:id="rId5"/>
    <p:sldId id="604" r:id="rId6"/>
    <p:sldId id="858" r:id="rId7"/>
    <p:sldId id="860" r:id="rId8"/>
    <p:sldId id="861" r:id="rId9"/>
    <p:sldId id="862" r:id="rId10"/>
    <p:sldId id="863" r:id="rId11"/>
    <p:sldId id="878" r:id="rId12"/>
    <p:sldId id="269" r:id="rId13"/>
    <p:sldId id="334" r:id="rId14"/>
    <p:sldId id="343" r:id="rId15"/>
    <p:sldId id="879" r:id="rId16"/>
    <p:sldId id="880" r:id="rId17"/>
    <p:sldId id="881" r:id="rId18"/>
    <p:sldId id="882" r:id="rId19"/>
    <p:sldId id="349" r:id="rId20"/>
    <p:sldId id="896" r:id="rId21"/>
    <p:sldId id="897" r:id="rId22"/>
    <p:sldId id="883" r:id="rId23"/>
    <p:sldId id="332" r:id="rId24"/>
    <p:sldId id="424" r:id="rId25"/>
    <p:sldId id="420" r:id="rId26"/>
    <p:sldId id="426" r:id="rId27"/>
    <p:sldId id="873" r:id="rId28"/>
    <p:sldId id="865" r:id="rId29"/>
    <p:sldId id="866" r:id="rId30"/>
    <p:sldId id="869" r:id="rId31"/>
    <p:sldId id="867" r:id="rId32"/>
    <p:sldId id="870" r:id="rId33"/>
    <p:sldId id="872" r:id="rId34"/>
    <p:sldId id="875" r:id="rId35"/>
    <p:sldId id="905" r:id="rId36"/>
    <p:sldId id="874" r:id="rId37"/>
    <p:sldId id="885" r:id="rId38"/>
    <p:sldId id="899" r:id="rId39"/>
    <p:sldId id="900" r:id="rId40"/>
    <p:sldId id="901" r:id="rId41"/>
    <p:sldId id="902" r:id="rId42"/>
    <p:sldId id="903" r:id="rId43"/>
    <p:sldId id="904" r:id="rId44"/>
    <p:sldId id="888" r:id="rId45"/>
    <p:sldId id="889" r:id="rId46"/>
    <p:sldId id="890" r:id="rId47"/>
    <p:sldId id="906" r:id="rId48"/>
    <p:sldId id="895" r:id="rId49"/>
    <p:sldId id="891" r:id="rId50"/>
    <p:sldId id="892" r:id="rId51"/>
    <p:sldId id="495" r:id="rId52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48235"/>
    <a:srgbClr val="DEEBF7"/>
    <a:srgbClr val="FFFFFF"/>
    <a:srgbClr val="CFD5EA"/>
    <a:srgbClr val="E9EBF5"/>
    <a:srgbClr val="FFF9E7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456" autoAdjust="0"/>
  </p:normalViewPr>
  <p:slideViewPr>
    <p:cSldViewPr snapToGrid="0">
      <p:cViewPr varScale="1">
        <p:scale>
          <a:sx n="94" d="100"/>
          <a:sy n="94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CC9D21F-1302-4F54-9909-ED6BD163897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8CA35D33-3B16-42E0-8FB7-89E60685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0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9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4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3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1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0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9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36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8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8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6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7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8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8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03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1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5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6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1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7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35D33-3B16-42E0-8FB7-89E606851A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5AF6-38B3-4A93-952D-D3562A83E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EEF6F-FB66-4091-BB19-DCE5EC9DC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E7D9-D07F-4CE8-9060-0C2050A9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7CF9-D5BB-42F3-BBB9-F829D893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9172-B7D2-437F-8EC5-735D2C54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E4F8-D08E-4232-8E0F-7E41C06C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FF4D5-2F74-4776-A0F9-E841F5C4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9910-6843-4554-8439-F88DE6E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9B66-9648-4464-BEB1-6EBCEF7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BD88E-DFD0-4EFB-A4C0-29A3060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1B799-1DC0-462E-A88C-D5F240BBB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2D1D5-9CCA-4F0E-950D-BA2BF40C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C24B-89BC-4644-971E-DB6BDE4F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58E9-CAE6-4685-9894-640320FB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6625-2756-4644-A6A6-3E08E66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464A-24ED-4118-869D-79162B7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93B5-7856-4D4B-9BAB-CA52D942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64CB-B103-4983-AA96-F0C57AB2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34B6-F213-4873-92AF-39B5A05A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6233-575B-48C9-9E4E-BAA6C9D5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C785-8795-474D-9FB5-C59F097D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BA75C-3E63-49B4-994C-7FCB6029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A636-FB21-42DF-9259-CB827362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46B1-EADE-4CBC-A766-1F9B2F9E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ADF7-8CD6-45ED-898F-E2AEB864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E24B-E995-42E8-A282-74B33060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722A-BFF7-4CD9-B760-7E4EE761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BEF9-74F4-48DC-B6B3-47DC6CE33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41978-F934-49DA-9B5D-AC0B9257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85DEB-CF5A-4849-B899-9CA7C4CE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0FC0-529C-4170-94EE-1876EBC9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0382-B540-4119-A056-F76C1E85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EE6F1-A0E7-4C58-A471-317A6AC4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D1C2E-B61A-4AAA-A55A-E65DE9BDA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AB74B-42D8-43DA-A4DB-648191635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BBD34-0095-4C77-8A9F-9D03B2AC1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E4922-B799-401D-AFD5-4DD23C73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17285-E46E-4457-88BC-EE2F9E2C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81E8A-0D90-4415-9196-41A0AB9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3440-1BD1-478C-B5BC-9EAA62A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09F69-9C80-4790-A9EA-8B1A54EF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88DD3-C470-4177-BFAB-53F70A18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F6CAC-8F6C-4861-8BD3-2D3D6595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BBDDB-4523-4F9A-B85B-B9A3703B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188DF-FB13-4797-9F06-EA052468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61597-558D-4E1D-BBDE-E0C3685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7260-2C9E-4D10-80D3-8E3733E2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3B23-B520-497F-AF5C-BB7E7FE4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818F8-2029-40FC-B3F8-79CCF198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48EDC-D668-4076-A541-2C73CD0B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CA3D9-08C8-4D20-B99A-E104A938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304E-0A5A-47AB-9446-67B872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E223-6926-4C58-A89F-8DB2D0DD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55683-ECD9-4423-9E6B-6D126B211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FEF89-3463-4AAA-87F1-2D6C0143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72A1D-D26B-46E4-B529-07DB2095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0DFA-777B-4FB5-A453-E1DBFFF0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8F52-6299-47B8-AFFD-B99890AD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5F092B8-4EF3-4243-829A-8F5947B42B3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427910"/>
              </p:ext>
            </p:extLst>
          </p:nvPr>
        </p:nvGraphicFramePr>
        <p:xfrm>
          <a:off x="0" y="900"/>
          <a:ext cx="12192000" cy="68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r:id="rId14" imgW="11022120" imgH="6196680" progId="">
                  <p:embed/>
                </p:oleObj>
              </mc:Choice>
              <mc:Fallback>
                <p:oleObj r:id="rId14" imgW="11022120" imgH="6196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900"/>
                        <a:ext cx="12192000" cy="68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CC57B-DE11-427F-B50E-6C3C7898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9848A-E9F2-4D53-9364-1187AE5D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B6C6-2C5E-486A-A1E8-29C24D4F4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7C66-F11E-4745-99E5-7F09AFD4181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0096-7825-49B5-BA06-FC4FAC386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A638-B7D6-4A50-82F2-C912F0CA8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07EA-7E48-4657-BC5F-DC94C747F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ame_complexit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7qOV8xonfY?feature=oembed" TargetMode="Externa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project/procedural-cave-generation-tutoria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11-E4E5-4633-B89C-DB539EE0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5400"/>
              <a:t>Algorithms 6 – The End is Nigh</a:t>
            </a:r>
            <a:br>
              <a:rPr lang="en-US" sz="5400"/>
            </a:br>
            <a:r>
              <a:rPr lang="en-US" sz="2400"/>
              <a:t>by Hans Wichman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E3CC0-3173-4E13-BC17-0738FF32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495800"/>
            <a:ext cx="952500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35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 Tac Toe Structure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Things to note:</a:t>
            </a:r>
          </a:p>
          <a:p>
            <a:pPr lvl="1"/>
            <a:r>
              <a:rPr lang="en-US"/>
              <a:t>We introduced the basics of players using an abstract TicTacToePlayer</a:t>
            </a:r>
          </a:p>
          <a:p>
            <a:pPr lvl="1"/>
            <a:r>
              <a:rPr lang="en-US"/>
              <a:t>Both players fully function by just listening to the model and acting on it</a:t>
            </a:r>
          </a:p>
          <a:p>
            <a:pPr lvl="1"/>
            <a:r>
              <a:rPr lang="en-US"/>
              <a:t>Very flexible, we can have:</a:t>
            </a:r>
          </a:p>
          <a:p>
            <a:pPr lvl="2"/>
            <a:r>
              <a:rPr lang="en-US"/>
              <a:t>a human vs a random player</a:t>
            </a:r>
          </a:p>
          <a:p>
            <a:pPr lvl="2"/>
            <a:r>
              <a:rPr lang="en-US"/>
              <a:t>a random vs a random player</a:t>
            </a:r>
          </a:p>
          <a:p>
            <a:pPr lvl="2"/>
            <a:r>
              <a:rPr lang="en-US"/>
              <a:t>a human vs a human player</a:t>
            </a:r>
          </a:p>
          <a:p>
            <a:pPr lvl="1"/>
            <a:r>
              <a:rPr lang="en-US"/>
              <a:t>And we can also mess it up ! (Two players with the same id </a:t>
            </a:r>
            <a:r>
              <a:rPr lang="en-US">
                <a:sym typeface="Wingdings" panose="05000000000000000000" pitchFamily="2" charset="2"/>
              </a:rPr>
              <a:t>)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11-E4E5-4633-B89C-DB539EE0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The </a:t>
            </a:r>
            <a:r>
              <a:rPr lang="en-US" sz="5400" dirty="0" err="1"/>
              <a:t>MiniMax</a:t>
            </a:r>
            <a:r>
              <a:rPr lang="en-US" sz="5400" dirty="0"/>
              <a:t>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7CF8C3-AF2C-417B-93B2-4C9BA4AEB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Selecting the best possible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, what’s in a name…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r>
              <a:rPr lang="en-US" dirty="0"/>
              <a:t>For games like Tic Tac Toe, we have two players:</a:t>
            </a:r>
          </a:p>
          <a:p>
            <a:pPr marL="457200" lvl="1" indent="0">
              <a:buNone/>
            </a:pPr>
            <a:r>
              <a:rPr lang="en-US"/>
              <a:t>Black &amp; White, Player 1 &amp; Player 2, Left &amp; Right, Cross </a:t>
            </a:r>
            <a:r>
              <a:rPr lang="en-US" dirty="0"/>
              <a:t>(X</a:t>
            </a:r>
            <a:r>
              <a:rPr lang="en-US"/>
              <a:t>) &amp; </a:t>
            </a:r>
            <a:r>
              <a:rPr lang="en-US" dirty="0"/>
              <a:t>Naught (O)</a:t>
            </a:r>
          </a:p>
          <a:p>
            <a:pPr marL="457200" lvl="1" indent="0">
              <a:buNone/>
            </a:pPr>
            <a:r>
              <a:rPr lang="en-US"/>
              <a:t>or </a:t>
            </a:r>
            <a:r>
              <a:rPr lang="en-US" i="1"/>
              <a:t>Min</a:t>
            </a:r>
            <a:r>
              <a:rPr lang="en-US"/>
              <a:t> &amp; </a:t>
            </a:r>
            <a:r>
              <a:rPr lang="en-US" i="1" dirty="0"/>
              <a:t>Max</a:t>
            </a:r>
            <a:r>
              <a:rPr lang="en-US" dirty="0"/>
              <a:t>, based on how we identify players in code, with -1 OR +1</a:t>
            </a:r>
          </a:p>
          <a:p>
            <a:r>
              <a:rPr lang="en-US"/>
              <a:t>Similar to player 'values' </a:t>
            </a:r>
            <a:r>
              <a:rPr lang="en-US" dirty="0"/>
              <a:t>we </a:t>
            </a:r>
            <a:r>
              <a:rPr lang="en-US"/>
              <a:t>can also score </a:t>
            </a:r>
            <a:r>
              <a:rPr lang="en-US" dirty="0"/>
              <a:t>terminal board states:</a:t>
            </a:r>
          </a:p>
          <a:p>
            <a:pPr lvl="1"/>
            <a:r>
              <a:rPr lang="en-US"/>
              <a:t>Min  (aka X aka -1 aka etc)</a:t>
            </a:r>
            <a:r>
              <a:rPr lang="en-US" dirty="0"/>
              <a:t>	wins 	</a:t>
            </a:r>
            <a:r>
              <a:rPr lang="en-US" dirty="0">
                <a:sym typeface="Wingdings" panose="05000000000000000000" pitchFamily="2" charset="2"/>
              </a:rPr>
              <a:t> the board score is </a:t>
            </a:r>
            <a:r>
              <a:rPr lang="en-US" dirty="0"/>
              <a:t>-1</a:t>
            </a:r>
          </a:p>
          <a:p>
            <a:pPr lvl="1"/>
            <a:r>
              <a:rPr lang="en-US"/>
              <a:t>Max (aka O aka 1 aka etc) </a:t>
            </a:r>
            <a:r>
              <a:rPr lang="en-US" dirty="0"/>
              <a:t>	wins 	</a:t>
            </a:r>
            <a:r>
              <a:rPr lang="en-US" dirty="0">
                <a:sym typeface="Wingdings" panose="05000000000000000000" pitchFamily="2" charset="2"/>
              </a:rPr>
              <a:t> the board score is +1</a:t>
            </a:r>
            <a:endParaRPr lang="en-US" dirty="0"/>
          </a:p>
          <a:p>
            <a:pPr lvl="1"/>
            <a:r>
              <a:rPr lang="en-US" dirty="0"/>
              <a:t>Draw 	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>
                <a:sym typeface="Wingdings" panose="05000000000000000000" pitchFamily="2" charset="2"/>
              </a:rPr>
              <a:t>				 </a:t>
            </a:r>
            <a:r>
              <a:rPr lang="en-US" dirty="0">
                <a:sym typeface="Wingdings" panose="05000000000000000000" pitchFamily="2" charset="2"/>
              </a:rPr>
              <a:t>the board score is 0 </a:t>
            </a:r>
            <a:endParaRPr lang="en-US" dirty="0"/>
          </a:p>
          <a:p>
            <a:r>
              <a:rPr lang="en-US" b="1" i="1" dirty="0"/>
              <a:t>Non</a:t>
            </a:r>
            <a:r>
              <a:rPr lang="en-US" dirty="0"/>
              <a:t>-terminal states have an active player, and a set of </a:t>
            </a:r>
            <a:r>
              <a:rPr lang="en-US" b="1" i="1" dirty="0"/>
              <a:t>possible</a:t>
            </a:r>
            <a:r>
              <a:rPr lang="en-US" dirty="0"/>
              <a:t> moves.</a:t>
            </a:r>
          </a:p>
        </p:txBody>
      </p:sp>
    </p:spTree>
    <p:extLst>
      <p:ext uri="{BB962C8B-B14F-4D97-AF65-F5344CB8AC3E}">
        <p14:creationId xmlns:p14="http://schemas.microsoft.com/office/powerpoint/2010/main" val="402252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Tic-Tac-Toe</a:t>
            </a:r>
            <a:r>
              <a:rPr lang="nl-NL" dirty="0"/>
              <a:t> Sample NodeGraph</a:t>
            </a:r>
          </a:p>
        </p:txBody>
      </p:sp>
      <p:pic>
        <p:nvPicPr>
          <p:cNvPr id="3074" name="Picture 2" descr="http://homepages.ius.edu/RWISMAN/C463/html/chapter6-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b="9350"/>
          <a:stretch/>
        </p:blipFill>
        <p:spPr bwMode="auto">
          <a:xfrm>
            <a:off x="4535751" y="1751187"/>
            <a:ext cx="5850939" cy="4495839"/>
          </a:xfrm>
          <a:prstGeom prst="rect">
            <a:avLst/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EF10306-7DDA-4DB9-8B45-62A0EB8842B4}"/>
              </a:ext>
            </a:extLst>
          </p:cNvPr>
          <p:cNvGrpSpPr/>
          <p:nvPr/>
        </p:nvGrpSpPr>
        <p:grpSpPr>
          <a:xfrm>
            <a:off x="6728535" y="5600250"/>
            <a:ext cx="3222028" cy="646331"/>
            <a:chOff x="6728535" y="5600250"/>
            <a:chExt cx="322202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29196" y="5600250"/>
              <a:ext cx="24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/>
                <a:t>Note that these are not</a:t>
              </a:r>
              <a:br>
                <a:rPr lang="en-US" b="1"/>
              </a:br>
              <a:r>
                <a:rPr lang="en-US" b="1"/>
                <a:t>really in the same layer</a:t>
              </a:r>
              <a:endParaRPr lang="en-US" b="1" dirty="0"/>
            </a:p>
          </p:txBody>
        </p:sp>
        <p:sp>
          <p:nvSpPr>
            <p:cNvPr id="7" name="Left Arrow 6"/>
            <p:cNvSpPr/>
            <p:nvPr/>
          </p:nvSpPr>
          <p:spPr>
            <a:xfrm>
              <a:off x="6728535" y="5792624"/>
              <a:ext cx="586023" cy="33735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93C361-37C5-4D88-935F-2731BC4B075A}"/>
              </a:ext>
            </a:extLst>
          </p:cNvPr>
          <p:cNvGrpSpPr/>
          <p:nvPr/>
        </p:nvGrpSpPr>
        <p:grpSpPr>
          <a:xfrm>
            <a:off x="4610100" y="5683064"/>
            <a:ext cx="1832657" cy="535993"/>
            <a:chOff x="4610100" y="5683064"/>
            <a:chExt cx="1832657" cy="5359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FBE2AC-CBAB-464C-BACC-334F4D325FA7}"/>
                </a:ext>
              </a:extLst>
            </p:cNvPr>
            <p:cNvSpPr/>
            <p:nvPr/>
          </p:nvSpPr>
          <p:spPr>
            <a:xfrm>
              <a:off x="4610100" y="5687616"/>
              <a:ext cx="522683" cy="53101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A9B313-FB74-4A61-8FBF-C10415F3445F}"/>
                </a:ext>
              </a:extLst>
            </p:cNvPr>
            <p:cNvSpPr/>
            <p:nvPr/>
          </p:nvSpPr>
          <p:spPr>
            <a:xfrm>
              <a:off x="5264766" y="5683064"/>
              <a:ext cx="522683" cy="53101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D84313-9C48-401E-B6FA-8EF4D72AD02A}"/>
                </a:ext>
              </a:extLst>
            </p:cNvPr>
            <p:cNvSpPr/>
            <p:nvPr/>
          </p:nvSpPr>
          <p:spPr>
            <a:xfrm>
              <a:off x="5920074" y="5688039"/>
              <a:ext cx="522683" cy="53101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97ABF1-CC6E-4680-A083-BCB993D85C23}"/>
              </a:ext>
            </a:extLst>
          </p:cNvPr>
          <p:cNvGrpSpPr/>
          <p:nvPr/>
        </p:nvGrpSpPr>
        <p:grpSpPr>
          <a:xfrm>
            <a:off x="4689815" y="6360322"/>
            <a:ext cx="1640505" cy="369332"/>
            <a:chOff x="4689815" y="6360322"/>
            <a:chExt cx="1640505" cy="3693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CFE90A-5D55-47A4-8F96-007942CDBF88}"/>
                </a:ext>
              </a:extLst>
            </p:cNvPr>
            <p:cNvSpPr/>
            <p:nvPr/>
          </p:nvSpPr>
          <p:spPr>
            <a:xfrm>
              <a:off x="4689815" y="6360322"/>
              <a:ext cx="3777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b="1" dirty="0"/>
                <a:t>1</a:t>
              </a:r>
              <a:endParaRPr lang="en-US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CD1B15-A5C5-4B40-98F9-63BF67762102}"/>
                </a:ext>
              </a:extLst>
            </p:cNvPr>
            <p:cNvSpPr/>
            <p:nvPr/>
          </p:nvSpPr>
          <p:spPr>
            <a:xfrm>
              <a:off x="5321186" y="6360322"/>
              <a:ext cx="3777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b="1" dirty="0"/>
                <a:t>0</a:t>
              </a:r>
              <a:endParaRPr lang="en-US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C1DB15-8CD0-4512-B0F6-83337ADDE49E}"/>
                </a:ext>
              </a:extLst>
            </p:cNvPr>
            <p:cNvSpPr/>
            <p:nvPr/>
          </p:nvSpPr>
          <p:spPr>
            <a:xfrm>
              <a:off x="5952554" y="6360322"/>
              <a:ext cx="3777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NL" b="1" dirty="0"/>
                <a:t>-1</a:t>
              </a:r>
              <a:endParaRPr lang="en-US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3A516-E951-4013-8788-4955B14A9842}"/>
              </a:ext>
            </a:extLst>
          </p:cNvPr>
          <p:cNvGrpSpPr/>
          <p:nvPr/>
        </p:nvGrpSpPr>
        <p:grpSpPr>
          <a:xfrm>
            <a:off x="1752600" y="1728788"/>
            <a:ext cx="8634090" cy="525462"/>
            <a:chOff x="1752600" y="1728788"/>
            <a:chExt cx="8634090" cy="525462"/>
          </a:xfrm>
        </p:grpSpPr>
        <p:sp>
          <p:nvSpPr>
            <p:cNvPr id="10" name="Rectangle 9"/>
            <p:cNvSpPr/>
            <p:nvPr/>
          </p:nvSpPr>
          <p:spPr>
            <a:xfrm>
              <a:off x="1752600" y="18760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Active </a:t>
              </a:r>
              <a:r>
                <a:rPr lang="en-US" b="1" dirty="0">
                  <a:solidFill>
                    <a:schemeClr val="tx1"/>
                  </a:solidFill>
                </a:rPr>
                <a:t>player: Min </a:t>
              </a:r>
              <a:r>
                <a:rPr lang="en-US" b="1">
                  <a:solidFill>
                    <a:schemeClr val="tx1"/>
                  </a:solidFill>
                </a:rPr>
                <a:t>(X/-1)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C09620-99F4-434C-AB8E-615668BAB3BB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85BFB5-DCEE-482F-913A-4370560DC0C3}"/>
              </a:ext>
            </a:extLst>
          </p:cNvPr>
          <p:cNvGrpSpPr/>
          <p:nvPr/>
        </p:nvGrpSpPr>
        <p:grpSpPr>
          <a:xfrm>
            <a:off x="1762125" y="2484438"/>
            <a:ext cx="8634090" cy="627062"/>
            <a:chOff x="1752600" y="1728788"/>
            <a:chExt cx="8634090" cy="62706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270CF39-FEB0-4EEF-9C93-2810875BB23E}"/>
                </a:ext>
              </a:extLst>
            </p:cNvPr>
            <p:cNvSpPr/>
            <p:nvPr/>
          </p:nvSpPr>
          <p:spPr>
            <a:xfrm>
              <a:off x="1752600" y="19776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Active </a:t>
              </a:r>
              <a:r>
                <a:rPr lang="en-US" b="1" dirty="0">
                  <a:solidFill>
                    <a:schemeClr val="tx1"/>
                  </a:solidFill>
                </a:rPr>
                <a:t>player</a:t>
              </a:r>
              <a:r>
                <a:rPr lang="en-US" b="1">
                  <a:solidFill>
                    <a:schemeClr val="tx1"/>
                  </a:solidFill>
                </a:rPr>
                <a:t>: Max (O/+1)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1F5339-4F1D-412B-B357-0A4A4702AF86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728B20-FDE2-4E71-BF56-E88149B16465}"/>
              </a:ext>
            </a:extLst>
          </p:cNvPr>
          <p:cNvGrpSpPr/>
          <p:nvPr/>
        </p:nvGrpSpPr>
        <p:grpSpPr>
          <a:xfrm>
            <a:off x="1752600" y="3373438"/>
            <a:ext cx="8634090" cy="550862"/>
            <a:chOff x="1752600" y="1728788"/>
            <a:chExt cx="8634090" cy="55086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F985AA-E9FB-45B8-8756-5A722F640FC3}"/>
                </a:ext>
              </a:extLst>
            </p:cNvPr>
            <p:cNvSpPr/>
            <p:nvPr/>
          </p:nvSpPr>
          <p:spPr>
            <a:xfrm>
              <a:off x="1752600" y="19014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Active </a:t>
              </a:r>
              <a:r>
                <a:rPr lang="en-US" b="1" dirty="0">
                  <a:solidFill>
                    <a:schemeClr val="tx1"/>
                  </a:solidFill>
                </a:rPr>
                <a:t>player</a:t>
              </a:r>
              <a:r>
                <a:rPr lang="en-US" b="1">
                  <a:solidFill>
                    <a:schemeClr val="tx1"/>
                  </a:solidFill>
                </a:rPr>
                <a:t>: Min (X/-1)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81F70BB-A628-4081-94BD-AB3EA1154B54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D78FCE-A3D0-41C0-9CEC-7C6C1A73E122}"/>
              </a:ext>
            </a:extLst>
          </p:cNvPr>
          <p:cNvGrpSpPr/>
          <p:nvPr/>
        </p:nvGrpSpPr>
        <p:grpSpPr>
          <a:xfrm>
            <a:off x="1762125" y="4157663"/>
            <a:ext cx="8634090" cy="563562"/>
            <a:chOff x="1752600" y="1728788"/>
            <a:chExt cx="8634090" cy="56356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31D4D24-89C7-4662-B5AE-873CD449A9B8}"/>
                </a:ext>
              </a:extLst>
            </p:cNvPr>
            <p:cNvSpPr/>
            <p:nvPr/>
          </p:nvSpPr>
          <p:spPr>
            <a:xfrm>
              <a:off x="1752600" y="19141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Active </a:t>
              </a:r>
              <a:r>
                <a:rPr lang="en-US" b="1" dirty="0">
                  <a:solidFill>
                    <a:schemeClr val="tx1"/>
                  </a:solidFill>
                </a:rPr>
                <a:t>player</a:t>
              </a:r>
              <a:r>
                <a:rPr lang="en-US" b="1">
                  <a:solidFill>
                    <a:schemeClr val="tx1"/>
                  </a:solidFill>
                </a:rPr>
                <a:t>: Max (O/+1)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262EA-39A6-4BAB-8793-D14B4EFFEA17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18A877-D540-4632-AC02-9582C047FF66}"/>
              </a:ext>
            </a:extLst>
          </p:cNvPr>
          <p:cNvGrpSpPr/>
          <p:nvPr/>
        </p:nvGrpSpPr>
        <p:grpSpPr>
          <a:xfrm>
            <a:off x="1762125" y="5557838"/>
            <a:ext cx="8634090" cy="423862"/>
            <a:chOff x="1752600" y="1728788"/>
            <a:chExt cx="8634090" cy="42386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9D8852-A19B-44B4-B6A7-0B900ED039BC}"/>
                </a:ext>
              </a:extLst>
            </p:cNvPr>
            <p:cNvSpPr/>
            <p:nvPr/>
          </p:nvSpPr>
          <p:spPr>
            <a:xfrm>
              <a:off x="1752600" y="17744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    Until finally...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9576B30-8948-4204-97E2-26A3F2DA9999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88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Minimax Step 1 – Assign </a:t>
            </a:r>
            <a:r>
              <a:rPr lang="nl-NL" b="1" i="1" dirty="0"/>
              <a:t>all</a:t>
            </a:r>
            <a:r>
              <a:rPr lang="nl-NL" dirty="0"/>
              <a:t> terminal values</a:t>
            </a:r>
          </a:p>
        </p:txBody>
      </p:sp>
      <p:sp>
        <p:nvSpPr>
          <p:cNvPr id="3073" name="Content Placeholder 3072">
            <a:extLst>
              <a:ext uri="{FF2B5EF4-FFF2-40B4-BE49-F238E27FC236}">
                <a16:creationId xmlns:a16="http://schemas.microsoft.com/office/drawing/2014/main" id="{E47559EC-5FEE-4A19-BE4D-9DAB6809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600"/>
          </a:xfrm>
        </p:spPr>
        <p:txBody>
          <a:bodyPr/>
          <a:lstStyle/>
          <a:p>
            <a:r>
              <a:rPr lang="en-US"/>
              <a:t>Find every</a:t>
            </a:r>
            <a:r>
              <a:rPr lang="en-US" b="1"/>
              <a:t> leaf</a:t>
            </a:r>
            <a:r>
              <a:rPr lang="en-US"/>
              <a:t> node in the </a:t>
            </a:r>
            <a:br>
              <a:rPr lang="en-US"/>
            </a:br>
            <a:r>
              <a:rPr lang="en-US"/>
              <a:t>whole tree and assign:</a:t>
            </a:r>
          </a:p>
          <a:p>
            <a:pPr lvl="1"/>
            <a:r>
              <a:rPr lang="en-US"/>
              <a:t>- 1 	if Min (X) won</a:t>
            </a:r>
          </a:p>
          <a:p>
            <a:pPr lvl="1"/>
            <a:r>
              <a:rPr lang="en-US"/>
              <a:t>+1 	if Max (O) won</a:t>
            </a:r>
          </a:p>
          <a:p>
            <a:pPr lvl="1"/>
            <a:r>
              <a:rPr lang="en-US"/>
              <a:t>0 		in case of draw</a:t>
            </a:r>
          </a:p>
          <a:p>
            <a:pPr marL="0" indent="0">
              <a:buNone/>
            </a:pPr>
            <a:r>
              <a:rPr lang="en-US"/>
              <a:t>   (recursion anyone? </a:t>
            </a:r>
            <a:r>
              <a:rPr lang="en-US">
                <a:sym typeface="Wingdings" panose="05000000000000000000" pitchFamily="2" charset="2"/>
              </a:rPr>
              <a:t>)</a:t>
            </a:r>
            <a:endParaRPr lang="en-US"/>
          </a:p>
          <a:p>
            <a:pPr lvl="1"/>
            <a:endParaRPr lang="en-US" sz="3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27" y="1825625"/>
            <a:ext cx="5483773" cy="4305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6027-AF1B-4947-8704-CE1137336839}"/>
              </a:ext>
            </a:extLst>
          </p:cNvPr>
          <p:cNvGrpSpPr/>
          <p:nvPr/>
        </p:nvGrpSpPr>
        <p:grpSpPr>
          <a:xfrm>
            <a:off x="5933472" y="3782422"/>
            <a:ext cx="731407" cy="1103196"/>
            <a:chOff x="4717995" y="3805861"/>
            <a:chExt cx="731407" cy="1103196"/>
          </a:xfrm>
        </p:grpSpPr>
        <p:sp>
          <p:nvSpPr>
            <p:cNvPr id="27" name="Rectangle 26"/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4858431" y="4246189"/>
              <a:ext cx="0" cy="628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128480" y="380586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0EA3C7-CC44-4293-BDB1-EF4600D7170E}"/>
              </a:ext>
            </a:extLst>
          </p:cNvPr>
          <p:cNvGrpSpPr/>
          <p:nvPr/>
        </p:nvGrpSpPr>
        <p:grpSpPr>
          <a:xfrm>
            <a:off x="7752747" y="3782422"/>
            <a:ext cx="740932" cy="1103196"/>
            <a:chOff x="4708470" y="3805861"/>
            <a:chExt cx="740932" cy="110319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6C3673-BB47-47A6-8E0B-624C3EFA2B11}"/>
                </a:ext>
              </a:extLst>
            </p:cNvPr>
            <p:cNvSpPr/>
            <p:nvPr/>
          </p:nvSpPr>
          <p:spPr>
            <a:xfrm>
              <a:off x="4708470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E921D5-3CE0-47EA-843F-8F0E8FE9E925}"/>
                </a:ext>
              </a:extLst>
            </p:cNvPr>
            <p:cNvCxnSpPr>
              <a:cxnSpLocks/>
            </p:cNvCxnSpPr>
            <p:nvPr/>
          </p:nvCxnSpPr>
          <p:spPr>
            <a:xfrm>
              <a:off x="4839381" y="4246189"/>
              <a:ext cx="0" cy="628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1BECFD-E1A9-47D4-9E95-18D910E39BF4}"/>
                </a:ext>
              </a:extLst>
            </p:cNvPr>
            <p:cNvSpPr/>
            <p:nvPr/>
          </p:nvSpPr>
          <p:spPr>
            <a:xfrm>
              <a:off x="5128480" y="380586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DE9951A-C7AF-4081-AF92-0E40D3ADAF0E}"/>
              </a:ext>
            </a:extLst>
          </p:cNvPr>
          <p:cNvGrpSpPr/>
          <p:nvPr/>
        </p:nvGrpSpPr>
        <p:grpSpPr>
          <a:xfrm>
            <a:off x="6849122" y="5004777"/>
            <a:ext cx="728318" cy="1065096"/>
            <a:chOff x="4717995" y="3843961"/>
            <a:chExt cx="728318" cy="106509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70639B-B78B-4B52-BC60-139940F47E99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4F0FD4-55F4-4077-BCAC-90585126C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2706" y="4541464"/>
              <a:ext cx="673607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54F2F56-237E-4575-A45C-34A1A578B3D5}"/>
                </a:ext>
              </a:extLst>
            </p:cNvPr>
            <p:cNvSpPr/>
            <p:nvPr/>
          </p:nvSpPr>
          <p:spPr>
            <a:xfrm>
              <a:off x="4931754" y="384396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B3F5221-3661-4C3B-9E6A-42F1A0E759AF}"/>
              </a:ext>
            </a:extLst>
          </p:cNvPr>
          <p:cNvGrpSpPr/>
          <p:nvPr/>
        </p:nvGrpSpPr>
        <p:grpSpPr>
          <a:xfrm>
            <a:off x="10535297" y="5004777"/>
            <a:ext cx="728318" cy="1026996"/>
            <a:chOff x="4717995" y="3882061"/>
            <a:chExt cx="728318" cy="102699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4792DE-EF7F-4850-9BD7-A9915BA729A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2B611D-27A5-49D0-A6A7-D0F6DC86F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3656" y="4541464"/>
              <a:ext cx="673607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DD9716-228F-422B-BAD2-F5538C22A0EC}"/>
                </a:ext>
              </a:extLst>
            </p:cNvPr>
            <p:cNvSpPr/>
            <p:nvPr/>
          </p:nvSpPr>
          <p:spPr>
            <a:xfrm>
              <a:off x="4922229" y="388206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062938-C225-401D-A1DD-B7B63EA50C91}"/>
              </a:ext>
            </a:extLst>
          </p:cNvPr>
          <p:cNvGrpSpPr/>
          <p:nvPr/>
        </p:nvGrpSpPr>
        <p:grpSpPr>
          <a:xfrm>
            <a:off x="8668397" y="5004777"/>
            <a:ext cx="728318" cy="1026996"/>
            <a:chOff x="4717995" y="3882061"/>
            <a:chExt cx="728318" cy="102699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4D454F-712D-43BC-AE67-A2CFA22CC7E5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D8A26B3-A833-4D48-B861-A585AB1FA605}"/>
                </a:ext>
              </a:extLst>
            </p:cNvPr>
            <p:cNvSpPr/>
            <p:nvPr/>
          </p:nvSpPr>
          <p:spPr>
            <a:xfrm>
              <a:off x="4971643" y="38820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DAC969-E7F0-44C5-AA87-073FD5D0C222}"/>
              </a:ext>
            </a:extLst>
          </p:cNvPr>
          <p:cNvGrpSpPr/>
          <p:nvPr/>
        </p:nvGrpSpPr>
        <p:grpSpPr>
          <a:xfrm>
            <a:off x="9573272" y="5004777"/>
            <a:ext cx="728318" cy="1026996"/>
            <a:chOff x="4717995" y="3882061"/>
            <a:chExt cx="728318" cy="102699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4F233A-A79A-49DD-AC55-D5BAFEF4C8D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1A54FA7-1457-4A14-827C-DDE7A3584B89}"/>
                </a:ext>
              </a:extLst>
            </p:cNvPr>
            <p:cNvSpPr/>
            <p:nvPr/>
          </p:nvSpPr>
          <p:spPr>
            <a:xfrm>
              <a:off x="4971643" y="38820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2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35C0D0-0052-4C0D-9CD2-EABA87CDBB2E}"/>
              </a:ext>
            </a:extLst>
          </p:cNvPr>
          <p:cNvGrpSpPr/>
          <p:nvPr/>
        </p:nvGrpSpPr>
        <p:grpSpPr>
          <a:xfrm>
            <a:off x="7137987" y="2954234"/>
            <a:ext cx="2143125" cy="2143125"/>
            <a:chOff x="7137987" y="2954234"/>
            <a:chExt cx="2143125" cy="21431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3B36B5-553E-44C5-B333-78F0C230D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987" y="2954234"/>
              <a:ext cx="2143125" cy="21431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77AB8E-34DA-4E53-BB00-8085510B8DD7}"/>
                </a:ext>
              </a:extLst>
            </p:cNvPr>
            <p:cNvSpPr txBox="1"/>
            <p:nvPr/>
          </p:nvSpPr>
          <p:spPr>
            <a:xfrm>
              <a:off x="7908632" y="3822700"/>
              <a:ext cx="4699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/>
                <a:t>+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94952F-0831-4A2A-A083-7DDB157F61B4}"/>
              </a:ext>
            </a:extLst>
          </p:cNvPr>
          <p:cNvGrpSpPr/>
          <p:nvPr/>
        </p:nvGrpSpPr>
        <p:grpSpPr>
          <a:xfrm>
            <a:off x="2973359" y="2985470"/>
            <a:ext cx="2080654" cy="2080654"/>
            <a:chOff x="2973359" y="2985470"/>
            <a:chExt cx="2080654" cy="20806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5837F9-512A-4BE5-9744-0B935257F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359" y="2985470"/>
              <a:ext cx="2080654" cy="208065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CBEB2D-DFA2-47A8-A7FF-C8F352709226}"/>
                </a:ext>
              </a:extLst>
            </p:cNvPr>
            <p:cNvSpPr txBox="1"/>
            <p:nvPr/>
          </p:nvSpPr>
          <p:spPr>
            <a:xfrm>
              <a:off x="3797300" y="3797300"/>
              <a:ext cx="4699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/>
                <a:t>-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Step 2 – </a:t>
            </a:r>
            <a:r>
              <a:rPr lang="en-US"/>
              <a:t>Calculate all </a:t>
            </a:r>
            <a:r>
              <a:rPr lang="en-US" b="1" i="1"/>
              <a:t>parent</a:t>
            </a:r>
            <a:r>
              <a:rPr lang="en-US"/>
              <a:t> </a:t>
            </a:r>
            <a:r>
              <a:rPr lang="en-US" dirty="0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As a player we can </a:t>
            </a:r>
            <a:r>
              <a:rPr lang="en-US" dirty="0"/>
              <a:t>follow each path to a terminal node, </a:t>
            </a:r>
            <a:br>
              <a:rPr lang="en-US" dirty="0"/>
            </a:br>
            <a:r>
              <a:rPr lang="en-US" dirty="0"/>
              <a:t>leading to a score of either -1, 0, 1</a:t>
            </a:r>
          </a:p>
          <a:p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BEC6339-8B19-44A2-B5EF-496B24AD4B4F}"/>
              </a:ext>
            </a:extLst>
          </p:cNvPr>
          <p:cNvSpPr/>
          <p:nvPr/>
        </p:nvSpPr>
        <p:spPr>
          <a:xfrm>
            <a:off x="447675" y="2859705"/>
            <a:ext cx="2419350" cy="2769350"/>
          </a:xfrm>
          <a:prstGeom prst="wedgeRoundRectCallout">
            <a:avLst>
              <a:gd name="adj1" fmla="val 75886"/>
              <a:gd name="adj2" fmla="val -108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I am Min, I would like to end up with a board score of -1</a:t>
            </a:r>
          </a:p>
          <a:p>
            <a:pPr algn="ctr"/>
            <a:endParaRPr lang="en-US"/>
          </a:p>
          <a:p>
            <a:pPr algn="ctr"/>
            <a:r>
              <a:rPr lang="en-US"/>
              <a:t>So given the choice I will always choose the path with the lowest possible end result</a:t>
            </a:r>
          </a:p>
          <a:p>
            <a:pPr algn="ctr"/>
            <a:endParaRPr lang="en-US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7BD2733-876C-4C4B-98EA-DFA276A037EC}"/>
              </a:ext>
            </a:extLst>
          </p:cNvPr>
          <p:cNvSpPr/>
          <p:nvPr/>
        </p:nvSpPr>
        <p:spPr>
          <a:xfrm>
            <a:off x="9324975" y="2716830"/>
            <a:ext cx="2419350" cy="2769350"/>
          </a:xfrm>
          <a:prstGeom prst="wedgeRoundRectCallout">
            <a:avLst>
              <a:gd name="adj1" fmla="val -73589"/>
              <a:gd name="adj2" fmla="val -41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I am Max, I would like to end up with a board score of +1</a:t>
            </a:r>
          </a:p>
          <a:p>
            <a:pPr algn="ctr"/>
            <a:endParaRPr lang="en-US"/>
          </a:p>
          <a:p>
            <a:pPr algn="ctr"/>
            <a:r>
              <a:rPr lang="en-US"/>
              <a:t>So given the choice I will always choose the path with the highest possible end result</a:t>
            </a:r>
          </a:p>
          <a:p>
            <a:pPr algn="ctr"/>
            <a:endParaRPr 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B04F109-49C0-4112-BD87-A7247E296B42}"/>
              </a:ext>
            </a:extLst>
          </p:cNvPr>
          <p:cNvSpPr/>
          <p:nvPr/>
        </p:nvSpPr>
        <p:spPr>
          <a:xfrm>
            <a:off x="3676650" y="4840581"/>
            <a:ext cx="2419350" cy="1891801"/>
          </a:xfrm>
          <a:prstGeom prst="wedgeRoundRectCallout">
            <a:avLst>
              <a:gd name="adj1" fmla="val -34612"/>
              <a:gd name="adj2" fmla="val -642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I am playing against that stupid Max, who I can only assume will go for the highest score amongst the possible choices!</a:t>
            </a:r>
            <a:endParaRPr lang="en-US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A810914-9CFE-4749-B268-F41D30468663}"/>
              </a:ext>
            </a:extLst>
          </p:cNvPr>
          <p:cNvSpPr/>
          <p:nvPr/>
        </p:nvSpPr>
        <p:spPr>
          <a:xfrm>
            <a:off x="6248400" y="4824964"/>
            <a:ext cx="2419350" cy="1891801"/>
          </a:xfrm>
          <a:prstGeom prst="wedgeRoundRectCallout">
            <a:avLst>
              <a:gd name="adj1" fmla="val 28643"/>
              <a:gd name="adj2" fmla="val -62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I am playing against that stupid Min, who I can only assume will go for the lowest scores amongst the possible choices!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Minimax </a:t>
            </a:r>
            <a:r>
              <a:rPr lang="nl-NL"/>
              <a:t>Step 2 </a:t>
            </a:r>
            <a:r>
              <a:rPr lang="nl-NL" dirty="0"/>
              <a:t>– </a:t>
            </a:r>
            <a:r>
              <a:rPr lang="nl-NL"/>
              <a:t>Assign </a:t>
            </a:r>
            <a:r>
              <a:rPr lang="nl-NL" b="1" i="1"/>
              <a:t>parent</a:t>
            </a:r>
            <a:r>
              <a:rPr lang="nl-NL"/>
              <a:t> values</a:t>
            </a:r>
            <a:endParaRPr lang="nl-NL" dirty="0"/>
          </a:p>
        </p:txBody>
      </p:sp>
      <p:sp>
        <p:nvSpPr>
          <p:cNvPr id="3073" name="Content Placeholder 3072">
            <a:extLst>
              <a:ext uri="{FF2B5EF4-FFF2-40B4-BE49-F238E27FC236}">
                <a16:creationId xmlns:a16="http://schemas.microsoft.com/office/drawing/2014/main" id="{E47559EC-5FEE-4A19-BE4D-9DAB6809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600"/>
          </a:xfrm>
        </p:spPr>
        <p:txBody>
          <a:bodyPr/>
          <a:lstStyle/>
          <a:p>
            <a:r>
              <a:rPr lang="en-US"/>
              <a:t>Let's start 'simple', assign </a:t>
            </a:r>
            <a:br>
              <a:rPr lang="en-US"/>
            </a:br>
            <a:r>
              <a:rPr lang="en-US"/>
              <a:t>values to those nodes with only</a:t>
            </a:r>
            <a:br>
              <a:rPr lang="en-US"/>
            </a:br>
            <a:r>
              <a:rPr lang="en-US"/>
              <a:t>one option, because whether </a:t>
            </a:r>
            <a:br>
              <a:rPr lang="en-US"/>
            </a:br>
            <a:r>
              <a:rPr lang="en-US"/>
              <a:t>you are Min or Max, </a:t>
            </a:r>
            <a:br>
              <a:rPr lang="en-US"/>
            </a:br>
            <a:r>
              <a:rPr lang="en-US"/>
              <a:t>1 choice is 1 choice.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27" y="1825625"/>
            <a:ext cx="5483773" cy="4305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6027-AF1B-4947-8704-CE1137336839}"/>
              </a:ext>
            </a:extLst>
          </p:cNvPr>
          <p:cNvGrpSpPr/>
          <p:nvPr/>
        </p:nvGrpSpPr>
        <p:grpSpPr>
          <a:xfrm>
            <a:off x="5933472" y="3782422"/>
            <a:ext cx="731407" cy="1103196"/>
            <a:chOff x="4717995" y="3805861"/>
            <a:chExt cx="731407" cy="1103196"/>
          </a:xfrm>
        </p:grpSpPr>
        <p:sp>
          <p:nvSpPr>
            <p:cNvPr id="27" name="Rectangle 26"/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4858431" y="4246189"/>
              <a:ext cx="0" cy="628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128480" y="380586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0EA3C7-CC44-4293-BDB1-EF4600D7170E}"/>
              </a:ext>
            </a:extLst>
          </p:cNvPr>
          <p:cNvGrpSpPr/>
          <p:nvPr/>
        </p:nvGrpSpPr>
        <p:grpSpPr>
          <a:xfrm>
            <a:off x="7752747" y="3782422"/>
            <a:ext cx="740932" cy="1103196"/>
            <a:chOff x="4708470" y="3805861"/>
            <a:chExt cx="740932" cy="110319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6C3673-BB47-47A6-8E0B-624C3EFA2B11}"/>
                </a:ext>
              </a:extLst>
            </p:cNvPr>
            <p:cNvSpPr/>
            <p:nvPr/>
          </p:nvSpPr>
          <p:spPr>
            <a:xfrm>
              <a:off x="4708470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E921D5-3CE0-47EA-843F-8F0E8FE9E925}"/>
                </a:ext>
              </a:extLst>
            </p:cNvPr>
            <p:cNvCxnSpPr>
              <a:cxnSpLocks/>
            </p:cNvCxnSpPr>
            <p:nvPr/>
          </p:nvCxnSpPr>
          <p:spPr>
            <a:xfrm>
              <a:off x="4839381" y="4246189"/>
              <a:ext cx="0" cy="628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1BECFD-E1A9-47D4-9E95-18D910E39BF4}"/>
                </a:ext>
              </a:extLst>
            </p:cNvPr>
            <p:cNvSpPr/>
            <p:nvPr/>
          </p:nvSpPr>
          <p:spPr>
            <a:xfrm>
              <a:off x="5128480" y="380586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DE9951A-C7AF-4081-AF92-0E40D3ADAF0E}"/>
              </a:ext>
            </a:extLst>
          </p:cNvPr>
          <p:cNvGrpSpPr/>
          <p:nvPr/>
        </p:nvGrpSpPr>
        <p:grpSpPr>
          <a:xfrm>
            <a:off x="6849122" y="5004777"/>
            <a:ext cx="728318" cy="1065096"/>
            <a:chOff x="4717995" y="3843961"/>
            <a:chExt cx="728318" cy="106509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70639B-B78B-4B52-BC60-139940F47E99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4F0FD4-55F4-4077-BCAC-90585126C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386" y="4541464"/>
              <a:ext cx="673607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54F2F56-237E-4575-A45C-34A1A578B3D5}"/>
                </a:ext>
              </a:extLst>
            </p:cNvPr>
            <p:cNvSpPr/>
            <p:nvPr/>
          </p:nvSpPr>
          <p:spPr>
            <a:xfrm>
              <a:off x="4931754" y="384396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B3F5221-3661-4C3B-9E6A-42F1A0E759AF}"/>
              </a:ext>
            </a:extLst>
          </p:cNvPr>
          <p:cNvGrpSpPr/>
          <p:nvPr/>
        </p:nvGrpSpPr>
        <p:grpSpPr>
          <a:xfrm>
            <a:off x="10535297" y="5004777"/>
            <a:ext cx="728318" cy="1026996"/>
            <a:chOff x="4717995" y="3882061"/>
            <a:chExt cx="728318" cy="102699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4792DE-EF7F-4850-9BD7-A9915BA729A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2B611D-27A5-49D0-A6A7-D0F6DC86F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3656" y="4541464"/>
              <a:ext cx="673607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DD9716-228F-422B-BAD2-F5538C22A0EC}"/>
                </a:ext>
              </a:extLst>
            </p:cNvPr>
            <p:cNvSpPr/>
            <p:nvPr/>
          </p:nvSpPr>
          <p:spPr>
            <a:xfrm>
              <a:off x="4922229" y="388206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062938-C225-401D-A1DD-B7B63EA50C91}"/>
              </a:ext>
            </a:extLst>
          </p:cNvPr>
          <p:cNvGrpSpPr/>
          <p:nvPr/>
        </p:nvGrpSpPr>
        <p:grpSpPr>
          <a:xfrm>
            <a:off x="8668397" y="5004777"/>
            <a:ext cx="728318" cy="1026996"/>
            <a:chOff x="4717995" y="3882061"/>
            <a:chExt cx="728318" cy="102699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4D454F-712D-43BC-AE67-A2CFA22CC7E5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D8A26B3-A833-4D48-B861-A585AB1FA605}"/>
                </a:ext>
              </a:extLst>
            </p:cNvPr>
            <p:cNvSpPr/>
            <p:nvPr/>
          </p:nvSpPr>
          <p:spPr>
            <a:xfrm>
              <a:off x="4971643" y="38820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DAC969-E7F0-44C5-AA87-073FD5D0C222}"/>
              </a:ext>
            </a:extLst>
          </p:cNvPr>
          <p:cNvGrpSpPr/>
          <p:nvPr/>
        </p:nvGrpSpPr>
        <p:grpSpPr>
          <a:xfrm>
            <a:off x="9573272" y="5004777"/>
            <a:ext cx="728318" cy="1026996"/>
            <a:chOff x="4717995" y="3882061"/>
            <a:chExt cx="728318" cy="102699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4F233A-A79A-49DD-AC55-D5BAFEF4C8D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1A54FA7-1457-4A14-827C-DDE7A3584B89}"/>
                </a:ext>
              </a:extLst>
            </p:cNvPr>
            <p:cNvSpPr/>
            <p:nvPr/>
          </p:nvSpPr>
          <p:spPr>
            <a:xfrm>
              <a:off x="4971643" y="38820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4EE81-02E1-44AD-A77B-386AEE2709B0}"/>
              </a:ext>
            </a:extLst>
          </p:cNvPr>
          <p:cNvGrpSpPr/>
          <p:nvPr/>
        </p:nvGrpSpPr>
        <p:grpSpPr>
          <a:xfrm>
            <a:off x="6849122" y="3795102"/>
            <a:ext cx="728318" cy="1093671"/>
            <a:chOff x="4717995" y="3815386"/>
            <a:chExt cx="728318" cy="10936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375E30-2C92-4E1D-AE42-0B3F504B4061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92A393-FE53-4DA4-A959-B5F3777CA646}"/>
                </a:ext>
              </a:extLst>
            </p:cNvPr>
            <p:cNvSpPr/>
            <p:nvPr/>
          </p:nvSpPr>
          <p:spPr>
            <a:xfrm>
              <a:off x="4722204" y="3815386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3DB3C6-4A16-4977-B519-ED762DEC6CC6}"/>
              </a:ext>
            </a:extLst>
          </p:cNvPr>
          <p:cNvGrpSpPr/>
          <p:nvPr/>
        </p:nvGrpSpPr>
        <p:grpSpPr>
          <a:xfrm>
            <a:off x="8687447" y="3791927"/>
            <a:ext cx="728318" cy="1096846"/>
            <a:chOff x="4717995" y="3812211"/>
            <a:chExt cx="728318" cy="10968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78AFB4-929D-4453-B1F4-5DBA3713147F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BE309E-D977-4F3F-AE89-CCC668C99575}"/>
                </a:ext>
              </a:extLst>
            </p:cNvPr>
            <p:cNvSpPr/>
            <p:nvPr/>
          </p:nvSpPr>
          <p:spPr>
            <a:xfrm>
              <a:off x="4736693" y="381221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DFDD40-30D0-43DF-9C78-60578B608D2D}"/>
              </a:ext>
            </a:extLst>
          </p:cNvPr>
          <p:cNvGrpSpPr/>
          <p:nvPr/>
        </p:nvGrpSpPr>
        <p:grpSpPr>
          <a:xfrm>
            <a:off x="9576447" y="3785577"/>
            <a:ext cx="728318" cy="1103196"/>
            <a:chOff x="4717995" y="3805861"/>
            <a:chExt cx="728318" cy="11031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07A2A1-5438-46A8-BFB3-F7D789B2F91D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4928DA-AC5D-4A7E-9FF8-7B402D6E7A12}"/>
                </a:ext>
              </a:extLst>
            </p:cNvPr>
            <p:cNvSpPr/>
            <p:nvPr/>
          </p:nvSpPr>
          <p:spPr>
            <a:xfrm>
              <a:off x="5149443" y="38058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AD5C5C-B5E9-442E-B5F0-85EE6AB85AF5}"/>
              </a:ext>
            </a:extLst>
          </p:cNvPr>
          <p:cNvGrpSpPr/>
          <p:nvPr/>
        </p:nvGrpSpPr>
        <p:grpSpPr>
          <a:xfrm>
            <a:off x="10491881" y="3785577"/>
            <a:ext cx="765384" cy="1084146"/>
            <a:chOff x="4680929" y="3824911"/>
            <a:chExt cx="765384" cy="1084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6E05B4-41B5-4706-A3A1-DB66C60EC1AC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32D6C6-0EFB-41CD-83DB-A11077148A47}"/>
                </a:ext>
              </a:extLst>
            </p:cNvPr>
            <p:cNvSpPr/>
            <p:nvPr/>
          </p:nvSpPr>
          <p:spPr>
            <a:xfrm>
              <a:off x="4680929" y="382491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6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Minimax </a:t>
            </a:r>
            <a:r>
              <a:rPr lang="nl-NL"/>
              <a:t>Step 2 </a:t>
            </a:r>
            <a:r>
              <a:rPr lang="nl-NL" dirty="0"/>
              <a:t>– </a:t>
            </a:r>
            <a:r>
              <a:rPr lang="nl-NL"/>
              <a:t>Assign </a:t>
            </a:r>
            <a:r>
              <a:rPr lang="nl-NL" b="1" i="1"/>
              <a:t>parent</a:t>
            </a:r>
            <a:r>
              <a:rPr lang="nl-NL"/>
              <a:t> values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02" y="1825625"/>
            <a:ext cx="5483773" cy="4305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6027-AF1B-4947-8704-CE1137336839}"/>
              </a:ext>
            </a:extLst>
          </p:cNvPr>
          <p:cNvGrpSpPr/>
          <p:nvPr/>
        </p:nvGrpSpPr>
        <p:grpSpPr>
          <a:xfrm>
            <a:off x="4933347" y="3782422"/>
            <a:ext cx="731407" cy="1103196"/>
            <a:chOff x="4717995" y="3805861"/>
            <a:chExt cx="731407" cy="1103196"/>
          </a:xfrm>
        </p:grpSpPr>
        <p:sp>
          <p:nvSpPr>
            <p:cNvPr id="27" name="Rectangle 26"/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4858431" y="4246189"/>
              <a:ext cx="0" cy="628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128480" y="380586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0EA3C7-CC44-4293-BDB1-EF4600D7170E}"/>
              </a:ext>
            </a:extLst>
          </p:cNvPr>
          <p:cNvGrpSpPr/>
          <p:nvPr/>
        </p:nvGrpSpPr>
        <p:grpSpPr>
          <a:xfrm>
            <a:off x="6752622" y="3782422"/>
            <a:ext cx="740932" cy="1103196"/>
            <a:chOff x="4708470" y="3805861"/>
            <a:chExt cx="740932" cy="110319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6C3673-BB47-47A6-8E0B-624C3EFA2B11}"/>
                </a:ext>
              </a:extLst>
            </p:cNvPr>
            <p:cNvSpPr/>
            <p:nvPr/>
          </p:nvSpPr>
          <p:spPr>
            <a:xfrm>
              <a:off x="4708470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E921D5-3CE0-47EA-843F-8F0E8FE9E925}"/>
                </a:ext>
              </a:extLst>
            </p:cNvPr>
            <p:cNvCxnSpPr>
              <a:cxnSpLocks/>
            </p:cNvCxnSpPr>
            <p:nvPr/>
          </p:nvCxnSpPr>
          <p:spPr>
            <a:xfrm>
              <a:off x="4839381" y="4246189"/>
              <a:ext cx="0" cy="628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1BECFD-E1A9-47D4-9E95-18D910E39BF4}"/>
                </a:ext>
              </a:extLst>
            </p:cNvPr>
            <p:cNvSpPr/>
            <p:nvPr/>
          </p:nvSpPr>
          <p:spPr>
            <a:xfrm>
              <a:off x="5128480" y="380586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DE9951A-C7AF-4081-AF92-0E40D3ADAF0E}"/>
              </a:ext>
            </a:extLst>
          </p:cNvPr>
          <p:cNvGrpSpPr/>
          <p:nvPr/>
        </p:nvGrpSpPr>
        <p:grpSpPr>
          <a:xfrm>
            <a:off x="5848997" y="5004777"/>
            <a:ext cx="728318" cy="1065096"/>
            <a:chOff x="4717995" y="3843961"/>
            <a:chExt cx="728318" cy="106509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70639B-B78B-4B52-BC60-139940F47E99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4F0FD4-55F4-4077-BCAC-90585126C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2706" y="4541464"/>
              <a:ext cx="673607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54F2F56-237E-4575-A45C-34A1A578B3D5}"/>
                </a:ext>
              </a:extLst>
            </p:cNvPr>
            <p:cNvSpPr/>
            <p:nvPr/>
          </p:nvSpPr>
          <p:spPr>
            <a:xfrm>
              <a:off x="4931754" y="384396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B3F5221-3661-4C3B-9E6A-42F1A0E759AF}"/>
              </a:ext>
            </a:extLst>
          </p:cNvPr>
          <p:cNvGrpSpPr/>
          <p:nvPr/>
        </p:nvGrpSpPr>
        <p:grpSpPr>
          <a:xfrm>
            <a:off x="9535172" y="5004777"/>
            <a:ext cx="728318" cy="1026996"/>
            <a:chOff x="4717995" y="3882061"/>
            <a:chExt cx="728318" cy="102699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4792DE-EF7F-4850-9BD7-A9915BA729A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2B611D-27A5-49D0-A6A7-D0F6DC86F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3656" y="4541464"/>
              <a:ext cx="673607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DD9716-228F-422B-BAD2-F5538C22A0EC}"/>
                </a:ext>
              </a:extLst>
            </p:cNvPr>
            <p:cNvSpPr/>
            <p:nvPr/>
          </p:nvSpPr>
          <p:spPr>
            <a:xfrm>
              <a:off x="4922229" y="388206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062938-C225-401D-A1DD-B7B63EA50C91}"/>
              </a:ext>
            </a:extLst>
          </p:cNvPr>
          <p:cNvGrpSpPr/>
          <p:nvPr/>
        </p:nvGrpSpPr>
        <p:grpSpPr>
          <a:xfrm>
            <a:off x="7668272" y="5004777"/>
            <a:ext cx="728318" cy="1026996"/>
            <a:chOff x="4717995" y="3882061"/>
            <a:chExt cx="728318" cy="102699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4D454F-712D-43BC-AE67-A2CFA22CC7E5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D8A26B3-A833-4D48-B861-A585AB1FA605}"/>
                </a:ext>
              </a:extLst>
            </p:cNvPr>
            <p:cNvSpPr/>
            <p:nvPr/>
          </p:nvSpPr>
          <p:spPr>
            <a:xfrm>
              <a:off x="4971643" y="38820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DAC969-E7F0-44C5-AA87-073FD5D0C222}"/>
              </a:ext>
            </a:extLst>
          </p:cNvPr>
          <p:cNvGrpSpPr/>
          <p:nvPr/>
        </p:nvGrpSpPr>
        <p:grpSpPr>
          <a:xfrm>
            <a:off x="8573147" y="5004777"/>
            <a:ext cx="728318" cy="1026996"/>
            <a:chOff x="4717995" y="3882061"/>
            <a:chExt cx="728318" cy="102699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4F233A-A79A-49DD-AC55-D5BAFEF4C8D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1A54FA7-1457-4A14-827C-DDE7A3584B89}"/>
                </a:ext>
              </a:extLst>
            </p:cNvPr>
            <p:cNvSpPr/>
            <p:nvPr/>
          </p:nvSpPr>
          <p:spPr>
            <a:xfrm>
              <a:off x="4971643" y="38820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4EE81-02E1-44AD-A77B-386AEE2709B0}"/>
              </a:ext>
            </a:extLst>
          </p:cNvPr>
          <p:cNvGrpSpPr/>
          <p:nvPr/>
        </p:nvGrpSpPr>
        <p:grpSpPr>
          <a:xfrm>
            <a:off x="5848997" y="3795102"/>
            <a:ext cx="728318" cy="1093671"/>
            <a:chOff x="4717995" y="3815386"/>
            <a:chExt cx="728318" cy="10936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375E30-2C92-4E1D-AE42-0B3F504B4061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92A393-FE53-4DA4-A959-B5F3777CA646}"/>
                </a:ext>
              </a:extLst>
            </p:cNvPr>
            <p:cNvSpPr/>
            <p:nvPr/>
          </p:nvSpPr>
          <p:spPr>
            <a:xfrm>
              <a:off x="4722204" y="3815386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3DB3C6-4A16-4977-B519-ED762DEC6CC6}"/>
              </a:ext>
            </a:extLst>
          </p:cNvPr>
          <p:cNvGrpSpPr/>
          <p:nvPr/>
        </p:nvGrpSpPr>
        <p:grpSpPr>
          <a:xfrm>
            <a:off x="7687322" y="3791927"/>
            <a:ext cx="728318" cy="1096846"/>
            <a:chOff x="4717995" y="3812211"/>
            <a:chExt cx="728318" cy="10968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78AFB4-929D-4453-B1F4-5DBA3713147F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BE309E-D977-4F3F-AE89-CCC668C99575}"/>
                </a:ext>
              </a:extLst>
            </p:cNvPr>
            <p:cNvSpPr/>
            <p:nvPr/>
          </p:nvSpPr>
          <p:spPr>
            <a:xfrm>
              <a:off x="4736693" y="381221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DFDD40-30D0-43DF-9C78-60578B608D2D}"/>
              </a:ext>
            </a:extLst>
          </p:cNvPr>
          <p:cNvGrpSpPr/>
          <p:nvPr/>
        </p:nvGrpSpPr>
        <p:grpSpPr>
          <a:xfrm>
            <a:off x="8576322" y="3785577"/>
            <a:ext cx="728318" cy="1103196"/>
            <a:chOff x="4717995" y="3805861"/>
            <a:chExt cx="728318" cy="11031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07A2A1-5438-46A8-BFB3-F7D789B2F91D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4928DA-AC5D-4A7E-9FF8-7B402D6E7A12}"/>
                </a:ext>
              </a:extLst>
            </p:cNvPr>
            <p:cNvSpPr/>
            <p:nvPr/>
          </p:nvSpPr>
          <p:spPr>
            <a:xfrm>
              <a:off x="5149443" y="38058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AD5C5C-B5E9-442E-B5F0-85EE6AB85AF5}"/>
              </a:ext>
            </a:extLst>
          </p:cNvPr>
          <p:cNvGrpSpPr/>
          <p:nvPr/>
        </p:nvGrpSpPr>
        <p:grpSpPr>
          <a:xfrm>
            <a:off x="9491756" y="3785577"/>
            <a:ext cx="765384" cy="1084146"/>
            <a:chOff x="4680929" y="3824911"/>
            <a:chExt cx="765384" cy="1084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6E05B4-41B5-4706-A3A1-DB66C60EC1AC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32D6C6-0EFB-41CD-83DB-A11077148A47}"/>
                </a:ext>
              </a:extLst>
            </p:cNvPr>
            <p:cNvSpPr/>
            <p:nvPr/>
          </p:nvSpPr>
          <p:spPr>
            <a:xfrm>
              <a:off x="4680929" y="382491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7493F2-41D0-4CFE-9430-8BCF568E1204}"/>
              </a:ext>
            </a:extLst>
          </p:cNvPr>
          <p:cNvGrpSpPr/>
          <p:nvPr/>
        </p:nvGrpSpPr>
        <p:grpSpPr>
          <a:xfrm>
            <a:off x="1724025" y="2903538"/>
            <a:ext cx="8634090" cy="423862"/>
            <a:chOff x="1752600" y="1728788"/>
            <a:chExt cx="8634090" cy="423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053D2F-CA36-4EE8-8CF6-1D503B1FFAD3}"/>
                </a:ext>
              </a:extLst>
            </p:cNvPr>
            <p:cNvSpPr/>
            <p:nvPr/>
          </p:nvSpPr>
          <p:spPr>
            <a:xfrm>
              <a:off x="1752600" y="17744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Active </a:t>
              </a:r>
              <a:r>
                <a:rPr lang="en-US" b="1" dirty="0">
                  <a:solidFill>
                    <a:schemeClr val="tx1"/>
                  </a:solidFill>
                </a:rPr>
                <a:t>player</a:t>
              </a:r>
              <a:r>
                <a:rPr lang="en-US" b="1">
                  <a:solidFill>
                    <a:schemeClr val="tx1"/>
                  </a:solidFill>
                </a:rPr>
                <a:t>: Max (O/+1)</a:t>
              </a:r>
            </a:p>
            <a:p>
              <a:r>
                <a:rPr lang="en-US">
                  <a:solidFill>
                    <a:schemeClr val="tx1"/>
                  </a:solidFill>
                </a:rPr>
                <a:t>If you were Max, playing to the</a:t>
              </a:r>
            </a:p>
            <a:p>
              <a:r>
                <a:rPr lang="en-US">
                  <a:solidFill>
                    <a:schemeClr val="tx1"/>
                  </a:solidFill>
                </a:rPr>
                <a:t>best of your ability, what would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you do?</a:t>
              </a:r>
            </a:p>
            <a:p>
              <a:endParaRPr lang="en-US">
                <a:solidFill>
                  <a:schemeClr val="tx1"/>
                </a:solidFill>
              </a:endParaRPr>
            </a:p>
            <a:p>
              <a:r>
                <a:rPr lang="en-US">
                  <a:solidFill>
                    <a:schemeClr val="tx1"/>
                  </a:solidFill>
                </a:rPr>
                <a:t>Or differently, what should Min</a:t>
              </a:r>
            </a:p>
            <a:p>
              <a:r>
                <a:rPr lang="en-US">
                  <a:solidFill>
                    <a:schemeClr val="tx1"/>
                  </a:solidFill>
                </a:rPr>
                <a:t>assume Max is going to do?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F054401-F879-482A-A188-5415D7440E78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332CDC6-E6E3-4308-A03B-0983D43AE803}"/>
              </a:ext>
            </a:extLst>
          </p:cNvPr>
          <p:cNvSpPr txBox="1"/>
          <p:nvPr/>
        </p:nvSpPr>
        <p:spPr>
          <a:xfrm>
            <a:off x="5166595" y="2752744"/>
            <a:ext cx="1229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50">
                <a:ln w="3810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0B97A3-7972-48D1-987F-68FE72E5475D}"/>
              </a:ext>
            </a:extLst>
          </p:cNvPr>
          <p:cNvSpPr txBox="1"/>
          <p:nvPr/>
        </p:nvSpPr>
        <p:spPr>
          <a:xfrm>
            <a:off x="6966820" y="2752744"/>
            <a:ext cx="1229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50">
                <a:ln w="3810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3F41A-36D8-4994-9DA3-734124B4FAE3}"/>
              </a:ext>
            </a:extLst>
          </p:cNvPr>
          <p:cNvSpPr txBox="1"/>
          <p:nvPr/>
        </p:nvSpPr>
        <p:spPr>
          <a:xfrm>
            <a:off x="8776570" y="2752744"/>
            <a:ext cx="1229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50">
                <a:ln w="3810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2611BB-9967-4C34-B184-6B9B1D99D11E}"/>
              </a:ext>
            </a:extLst>
          </p:cNvPr>
          <p:cNvGrpSpPr/>
          <p:nvPr/>
        </p:nvGrpSpPr>
        <p:grpSpPr>
          <a:xfrm>
            <a:off x="5409597" y="2658472"/>
            <a:ext cx="1150507" cy="969846"/>
            <a:chOff x="4717995" y="3939211"/>
            <a:chExt cx="1150507" cy="96984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2BB5F5-2ADC-426D-A71E-5697882D5BEF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E7D645-CA37-4ACD-AF26-1E379B48E81D}"/>
                </a:ext>
              </a:extLst>
            </p:cNvPr>
            <p:cNvSpPr/>
            <p:nvPr/>
          </p:nvSpPr>
          <p:spPr>
            <a:xfrm>
              <a:off x="5547580" y="393921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78B31B-CC26-4D3B-B819-2F0DA7596FFD}"/>
              </a:ext>
            </a:extLst>
          </p:cNvPr>
          <p:cNvGrpSpPr/>
          <p:nvPr/>
        </p:nvGrpSpPr>
        <p:grpSpPr>
          <a:xfrm>
            <a:off x="7190772" y="2658472"/>
            <a:ext cx="728318" cy="969846"/>
            <a:chOff x="4708470" y="3939211"/>
            <a:chExt cx="728318" cy="96984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690627-85A4-4F82-BC10-9F9037A0224A}"/>
                </a:ext>
              </a:extLst>
            </p:cNvPr>
            <p:cNvSpPr/>
            <p:nvPr/>
          </p:nvSpPr>
          <p:spPr>
            <a:xfrm>
              <a:off x="4708470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62F5A23-0433-4282-8FDE-BF4F4E40AA24}"/>
                </a:ext>
              </a:extLst>
            </p:cNvPr>
            <p:cNvSpPr/>
            <p:nvPr/>
          </p:nvSpPr>
          <p:spPr>
            <a:xfrm>
              <a:off x="4937980" y="393921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67B42A-DA31-4938-AD46-02DF214FA880}"/>
              </a:ext>
            </a:extLst>
          </p:cNvPr>
          <p:cNvGrpSpPr/>
          <p:nvPr/>
        </p:nvGrpSpPr>
        <p:grpSpPr>
          <a:xfrm>
            <a:off x="8560095" y="2652102"/>
            <a:ext cx="1173170" cy="969846"/>
            <a:chOff x="4273143" y="3939211"/>
            <a:chExt cx="1173170" cy="96984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14BFCD-4272-4D80-80AC-FCBC20FAFCB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DA3439-DE53-4543-A4A7-754AF5708A5C}"/>
                </a:ext>
              </a:extLst>
            </p:cNvPr>
            <p:cNvSpPr/>
            <p:nvPr/>
          </p:nvSpPr>
          <p:spPr>
            <a:xfrm>
              <a:off x="4273143" y="393921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58E5CF-A593-416F-BBE3-B93A35021100}"/>
              </a:ext>
            </a:extLst>
          </p:cNvPr>
          <p:cNvGrpSpPr/>
          <p:nvPr/>
        </p:nvGrpSpPr>
        <p:grpSpPr>
          <a:xfrm>
            <a:off x="1739900" y="1887538"/>
            <a:ext cx="8634090" cy="423862"/>
            <a:chOff x="1752600" y="1728788"/>
            <a:chExt cx="8634090" cy="42386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162389-0E85-41D5-8B74-ED3F8FDB039D}"/>
                </a:ext>
              </a:extLst>
            </p:cNvPr>
            <p:cNvSpPr/>
            <p:nvPr/>
          </p:nvSpPr>
          <p:spPr>
            <a:xfrm>
              <a:off x="1752600" y="17744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Active </a:t>
              </a:r>
              <a:r>
                <a:rPr lang="en-US" b="1" dirty="0">
                  <a:solidFill>
                    <a:schemeClr val="tx1"/>
                  </a:solidFill>
                </a:rPr>
                <a:t>player</a:t>
              </a:r>
              <a:r>
                <a:rPr lang="en-US" b="1">
                  <a:solidFill>
                    <a:schemeClr val="tx1"/>
                  </a:solidFill>
                </a:rPr>
                <a:t>: Min (X/-1)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59BFFC-3C79-4256-936B-837AB57C423C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6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56" grpId="0"/>
      <p:bldP spid="56" grpId="1"/>
      <p:bldP spid="57" grpId="0"/>
      <p:bldP spid="5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Minimax </a:t>
            </a:r>
            <a:r>
              <a:rPr lang="nl-NL"/>
              <a:t>Step 2 </a:t>
            </a:r>
            <a:r>
              <a:rPr lang="nl-NL" dirty="0"/>
              <a:t>– </a:t>
            </a:r>
            <a:r>
              <a:rPr lang="nl-NL"/>
              <a:t>Assign </a:t>
            </a:r>
            <a:r>
              <a:rPr lang="nl-NL" b="1" i="1"/>
              <a:t>parent</a:t>
            </a:r>
            <a:r>
              <a:rPr lang="nl-NL"/>
              <a:t> values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902" y="1825625"/>
            <a:ext cx="5483773" cy="43056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6027-AF1B-4947-8704-CE1137336839}"/>
              </a:ext>
            </a:extLst>
          </p:cNvPr>
          <p:cNvGrpSpPr/>
          <p:nvPr/>
        </p:nvGrpSpPr>
        <p:grpSpPr>
          <a:xfrm>
            <a:off x="4933347" y="3782422"/>
            <a:ext cx="731407" cy="1103196"/>
            <a:chOff x="4717995" y="3805861"/>
            <a:chExt cx="731407" cy="1103196"/>
          </a:xfrm>
        </p:grpSpPr>
        <p:sp>
          <p:nvSpPr>
            <p:cNvPr id="27" name="Rectangle 26"/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4858431" y="4246189"/>
              <a:ext cx="0" cy="628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128480" y="380586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0EA3C7-CC44-4293-BDB1-EF4600D7170E}"/>
              </a:ext>
            </a:extLst>
          </p:cNvPr>
          <p:cNvGrpSpPr/>
          <p:nvPr/>
        </p:nvGrpSpPr>
        <p:grpSpPr>
          <a:xfrm>
            <a:off x="6752622" y="3782422"/>
            <a:ext cx="740932" cy="1103196"/>
            <a:chOff x="4708470" y="3805861"/>
            <a:chExt cx="740932" cy="110319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76C3673-BB47-47A6-8E0B-624C3EFA2B11}"/>
                </a:ext>
              </a:extLst>
            </p:cNvPr>
            <p:cNvSpPr/>
            <p:nvPr/>
          </p:nvSpPr>
          <p:spPr>
            <a:xfrm>
              <a:off x="4708470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E921D5-3CE0-47EA-843F-8F0E8FE9E925}"/>
                </a:ext>
              </a:extLst>
            </p:cNvPr>
            <p:cNvCxnSpPr>
              <a:cxnSpLocks/>
            </p:cNvCxnSpPr>
            <p:nvPr/>
          </p:nvCxnSpPr>
          <p:spPr>
            <a:xfrm>
              <a:off x="4839381" y="4246189"/>
              <a:ext cx="0" cy="62865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1BECFD-E1A9-47D4-9E95-18D910E39BF4}"/>
                </a:ext>
              </a:extLst>
            </p:cNvPr>
            <p:cNvSpPr/>
            <p:nvPr/>
          </p:nvSpPr>
          <p:spPr>
            <a:xfrm>
              <a:off x="5128480" y="380586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DE9951A-C7AF-4081-AF92-0E40D3ADAF0E}"/>
              </a:ext>
            </a:extLst>
          </p:cNvPr>
          <p:cNvGrpSpPr/>
          <p:nvPr/>
        </p:nvGrpSpPr>
        <p:grpSpPr>
          <a:xfrm>
            <a:off x="5848997" y="5004777"/>
            <a:ext cx="728318" cy="1065096"/>
            <a:chOff x="4717995" y="3843961"/>
            <a:chExt cx="728318" cy="106509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B70639B-B78B-4B52-BC60-139940F47E99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4F0FD4-55F4-4077-BCAC-90585126C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2706" y="4541464"/>
              <a:ext cx="673607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54F2F56-237E-4575-A45C-34A1A578B3D5}"/>
                </a:ext>
              </a:extLst>
            </p:cNvPr>
            <p:cNvSpPr/>
            <p:nvPr/>
          </p:nvSpPr>
          <p:spPr>
            <a:xfrm>
              <a:off x="4931754" y="384396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B3F5221-3661-4C3B-9E6A-42F1A0E759AF}"/>
              </a:ext>
            </a:extLst>
          </p:cNvPr>
          <p:cNvGrpSpPr/>
          <p:nvPr/>
        </p:nvGrpSpPr>
        <p:grpSpPr>
          <a:xfrm>
            <a:off x="9535172" y="5004777"/>
            <a:ext cx="728318" cy="1026996"/>
            <a:chOff x="4717995" y="3882061"/>
            <a:chExt cx="728318" cy="102699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4792DE-EF7F-4850-9BD7-A9915BA729A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2B611D-27A5-49D0-A6A7-D0F6DC86F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3656" y="4541464"/>
              <a:ext cx="673607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BDD9716-228F-422B-BAD2-F5538C22A0EC}"/>
                </a:ext>
              </a:extLst>
            </p:cNvPr>
            <p:cNvSpPr/>
            <p:nvPr/>
          </p:nvSpPr>
          <p:spPr>
            <a:xfrm>
              <a:off x="4922229" y="388206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062938-C225-401D-A1DD-B7B63EA50C91}"/>
              </a:ext>
            </a:extLst>
          </p:cNvPr>
          <p:cNvGrpSpPr/>
          <p:nvPr/>
        </p:nvGrpSpPr>
        <p:grpSpPr>
          <a:xfrm>
            <a:off x="7668272" y="5004777"/>
            <a:ext cx="728318" cy="1026996"/>
            <a:chOff x="4717995" y="3882061"/>
            <a:chExt cx="728318" cy="102699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A4D454F-712D-43BC-AE67-A2CFA22CC7E5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D8A26B3-A833-4D48-B861-A585AB1FA605}"/>
                </a:ext>
              </a:extLst>
            </p:cNvPr>
            <p:cNvSpPr/>
            <p:nvPr/>
          </p:nvSpPr>
          <p:spPr>
            <a:xfrm>
              <a:off x="4971643" y="38820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DAC969-E7F0-44C5-AA87-073FD5D0C222}"/>
              </a:ext>
            </a:extLst>
          </p:cNvPr>
          <p:cNvGrpSpPr/>
          <p:nvPr/>
        </p:nvGrpSpPr>
        <p:grpSpPr>
          <a:xfrm>
            <a:off x="8573147" y="5004777"/>
            <a:ext cx="728318" cy="1026996"/>
            <a:chOff x="4717995" y="3882061"/>
            <a:chExt cx="728318" cy="102699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4F233A-A79A-49DD-AC55-D5BAFEF4C8D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1A54FA7-1457-4A14-827C-DDE7A3584B89}"/>
                </a:ext>
              </a:extLst>
            </p:cNvPr>
            <p:cNvSpPr/>
            <p:nvPr/>
          </p:nvSpPr>
          <p:spPr>
            <a:xfrm>
              <a:off x="4971643" y="38820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4EE81-02E1-44AD-A77B-386AEE2709B0}"/>
              </a:ext>
            </a:extLst>
          </p:cNvPr>
          <p:cNvGrpSpPr/>
          <p:nvPr/>
        </p:nvGrpSpPr>
        <p:grpSpPr>
          <a:xfrm>
            <a:off x="5848997" y="3795102"/>
            <a:ext cx="728318" cy="1093671"/>
            <a:chOff x="4717995" y="3815386"/>
            <a:chExt cx="728318" cy="10936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375E30-2C92-4E1D-AE42-0B3F504B4061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92A393-FE53-4DA4-A959-B5F3777CA646}"/>
                </a:ext>
              </a:extLst>
            </p:cNvPr>
            <p:cNvSpPr/>
            <p:nvPr/>
          </p:nvSpPr>
          <p:spPr>
            <a:xfrm>
              <a:off x="4722204" y="3815386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3DB3C6-4A16-4977-B519-ED762DEC6CC6}"/>
              </a:ext>
            </a:extLst>
          </p:cNvPr>
          <p:cNvGrpSpPr/>
          <p:nvPr/>
        </p:nvGrpSpPr>
        <p:grpSpPr>
          <a:xfrm>
            <a:off x="7687322" y="3791927"/>
            <a:ext cx="728318" cy="1096846"/>
            <a:chOff x="4717995" y="3812211"/>
            <a:chExt cx="728318" cy="10968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78AFB4-929D-4453-B1F4-5DBA3713147F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BE309E-D977-4F3F-AE89-CCC668C99575}"/>
                </a:ext>
              </a:extLst>
            </p:cNvPr>
            <p:cNvSpPr/>
            <p:nvPr/>
          </p:nvSpPr>
          <p:spPr>
            <a:xfrm>
              <a:off x="4736693" y="381221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DFDD40-30D0-43DF-9C78-60578B608D2D}"/>
              </a:ext>
            </a:extLst>
          </p:cNvPr>
          <p:cNvGrpSpPr/>
          <p:nvPr/>
        </p:nvGrpSpPr>
        <p:grpSpPr>
          <a:xfrm>
            <a:off x="8576322" y="3785577"/>
            <a:ext cx="728318" cy="1103196"/>
            <a:chOff x="4717995" y="3805861"/>
            <a:chExt cx="728318" cy="11031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07A2A1-5438-46A8-BFB3-F7D789B2F91D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4928DA-AC5D-4A7E-9FF8-7B402D6E7A12}"/>
                </a:ext>
              </a:extLst>
            </p:cNvPr>
            <p:cNvSpPr/>
            <p:nvPr/>
          </p:nvSpPr>
          <p:spPr>
            <a:xfrm>
              <a:off x="5149443" y="380586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AD5C5C-B5E9-442E-B5F0-85EE6AB85AF5}"/>
              </a:ext>
            </a:extLst>
          </p:cNvPr>
          <p:cNvGrpSpPr/>
          <p:nvPr/>
        </p:nvGrpSpPr>
        <p:grpSpPr>
          <a:xfrm>
            <a:off x="9491756" y="3785577"/>
            <a:ext cx="765384" cy="1084146"/>
            <a:chOff x="4680929" y="3824911"/>
            <a:chExt cx="765384" cy="1084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6E05B4-41B5-4706-A3A1-DB66C60EC1AC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32D6C6-0EFB-41CD-83DB-A11077148A47}"/>
                </a:ext>
              </a:extLst>
            </p:cNvPr>
            <p:cNvSpPr/>
            <p:nvPr/>
          </p:nvSpPr>
          <p:spPr>
            <a:xfrm>
              <a:off x="4680929" y="3824911"/>
              <a:ext cx="295274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rgbClr val="0070C0"/>
                  </a:solidFill>
                </a:rPr>
                <a:t>-1</a:t>
              </a:r>
              <a:endParaRPr lang="en-US" sz="105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7493F2-41D0-4CFE-9430-8BCF568E1204}"/>
              </a:ext>
            </a:extLst>
          </p:cNvPr>
          <p:cNvGrpSpPr/>
          <p:nvPr/>
        </p:nvGrpSpPr>
        <p:grpSpPr>
          <a:xfrm>
            <a:off x="1724025" y="2903538"/>
            <a:ext cx="8634090" cy="423862"/>
            <a:chOff x="1752600" y="1728788"/>
            <a:chExt cx="8634090" cy="423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053D2F-CA36-4EE8-8CF6-1D503B1FFAD3}"/>
                </a:ext>
              </a:extLst>
            </p:cNvPr>
            <p:cNvSpPr/>
            <p:nvPr/>
          </p:nvSpPr>
          <p:spPr>
            <a:xfrm>
              <a:off x="1752600" y="17744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Active </a:t>
              </a:r>
              <a:r>
                <a:rPr lang="en-US" b="1" dirty="0">
                  <a:solidFill>
                    <a:schemeClr val="tx1"/>
                  </a:solidFill>
                </a:rPr>
                <a:t>player</a:t>
              </a:r>
              <a:r>
                <a:rPr lang="en-US" b="1">
                  <a:solidFill>
                    <a:schemeClr val="tx1"/>
                  </a:solidFill>
                </a:rPr>
                <a:t>: Max (O/+1)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F054401-F879-482A-A188-5415D7440E78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40B97A3-7972-48D1-987F-68FE72E5475D}"/>
              </a:ext>
            </a:extLst>
          </p:cNvPr>
          <p:cNvSpPr txBox="1"/>
          <p:nvPr/>
        </p:nvSpPr>
        <p:spPr>
          <a:xfrm>
            <a:off x="6966820" y="1762144"/>
            <a:ext cx="1229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50">
                <a:ln w="3810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F2611BB-9967-4C34-B184-6B9B1D99D11E}"/>
              </a:ext>
            </a:extLst>
          </p:cNvPr>
          <p:cNvGrpSpPr/>
          <p:nvPr/>
        </p:nvGrpSpPr>
        <p:grpSpPr>
          <a:xfrm>
            <a:off x="5409597" y="2658472"/>
            <a:ext cx="1150507" cy="969846"/>
            <a:chOff x="4717995" y="3939211"/>
            <a:chExt cx="1150507" cy="96984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2BB5F5-2ADC-426D-A71E-5697882D5BEF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E7D645-CA37-4ACD-AF26-1E379B48E81D}"/>
                </a:ext>
              </a:extLst>
            </p:cNvPr>
            <p:cNvSpPr/>
            <p:nvPr/>
          </p:nvSpPr>
          <p:spPr>
            <a:xfrm>
              <a:off x="5547580" y="393921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78B31B-CC26-4D3B-B819-2F0DA7596FFD}"/>
              </a:ext>
            </a:extLst>
          </p:cNvPr>
          <p:cNvGrpSpPr/>
          <p:nvPr/>
        </p:nvGrpSpPr>
        <p:grpSpPr>
          <a:xfrm>
            <a:off x="7190772" y="2658472"/>
            <a:ext cx="728318" cy="969846"/>
            <a:chOff x="4708470" y="3939211"/>
            <a:chExt cx="728318" cy="96984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690627-85A4-4F82-BC10-9F9037A0224A}"/>
                </a:ext>
              </a:extLst>
            </p:cNvPr>
            <p:cNvSpPr/>
            <p:nvPr/>
          </p:nvSpPr>
          <p:spPr>
            <a:xfrm>
              <a:off x="4708470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62F5A23-0433-4282-8FDE-BF4F4E40AA24}"/>
                </a:ext>
              </a:extLst>
            </p:cNvPr>
            <p:cNvSpPr/>
            <p:nvPr/>
          </p:nvSpPr>
          <p:spPr>
            <a:xfrm>
              <a:off x="4937980" y="3939211"/>
              <a:ext cx="32092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6">
                      <a:lumMod val="75000"/>
                    </a:schemeClr>
                  </a:solidFill>
                </a:rPr>
                <a:t>+1</a:t>
              </a:r>
              <a:endParaRPr lang="en-US" sz="105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67B42A-DA31-4938-AD46-02DF214FA880}"/>
              </a:ext>
            </a:extLst>
          </p:cNvPr>
          <p:cNvGrpSpPr/>
          <p:nvPr/>
        </p:nvGrpSpPr>
        <p:grpSpPr>
          <a:xfrm>
            <a:off x="8560095" y="2652102"/>
            <a:ext cx="1173170" cy="969846"/>
            <a:chOff x="4273143" y="3939211"/>
            <a:chExt cx="1173170" cy="96984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14BFCD-4272-4D80-80AC-FCBC20FAFCBE}"/>
                </a:ext>
              </a:extLst>
            </p:cNvPr>
            <p:cNvSpPr/>
            <p:nvPr/>
          </p:nvSpPr>
          <p:spPr>
            <a:xfrm>
              <a:off x="4717995" y="4195293"/>
              <a:ext cx="728318" cy="713764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DA3439-DE53-4543-A4A7-754AF5708A5C}"/>
                </a:ext>
              </a:extLst>
            </p:cNvPr>
            <p:cNvSpPr/>
            <p:nvPr/>
          </p:nvSpPr>
          <p:spPr>
            <a:xfrm>
              <a:off x="4273143" y="3939211"/>
              <a:ext cx="2535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nl-NL" sz="105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58E5CF-A593-416F-BBE3-B93A35021100}"/>
              </a:ext>
            </a:extLst>
          </p:cNvPr>
          <p:cNvGrpSpPr/>
          <p:nvPr/>
        </p:nvGrpSpPr>
        <p:grpSpPr>
          <a:xfrm>
            <a:off x="1739900" y="1887538"/>
            <a:ext cx="8634090" cy="423862"/>
            <a:chOff x="1752600" y="1728788"/>
            <a:chExt cx="8634090" cy="42386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162389-0E85-41D5-8B74-ED3F8FDB039D}"/>
                </a:ext>
              </a:extLst>
            </p:cNvPr>
            <p:cNvSpPr/>
            <p:nvPr/>
          </p:nvSpPr>
          <p:spPr>
            <a:xfrm>
              <a:off x="1752600" y="1774457"/>
              <a:ext cx="8634090" cy="378193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chemeClr val="tx1"/>
                  </a:solidFill>
                </a:rPr>
                <a:t>Active </a:t>
              </a:r>
              <a:r>
                <a:rPr lang="en-US" b="1" dirty="0">
                  <a:solidFill>
                    <a:schemeClr val="tx1"/>
                  </a:solidFill>
                </a:rPr>
                <a:t>player</a:t>
              </a:r>
              <a:r>
                <a:rPr lang="en-US" b="1">
                  <a:solidFill>
                    <a:schemeClr val="tx1"/>
                  </a:solidFill>
                </a:rPr>
                <a:t>: Min (X/-1)</a:t>
              </a:r>
            </a:p>
            <a:p>
              <a:r>
                <a:rPr lang="en-US">
                  <a:solidFill>
                    <a:schemeClr val="tx1"/>
                  </a:solidFill>
                </a:rPr>
                <a:t>And what will Min do?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59BFFC-3C79-4256-936B-837AB57C423C}"/>
                </a:ext>
              </a:extLst>
            </p:cNvPr>
            <p:cNvCxnSpPr/>
            <p:nvPr/>
          </p:nvCxnSpPr>
          <p:spPr>
            <a:xfrm>
              <a:off x="1752600" y="1728788"/>
              <a:ext cx="86340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6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nl-NL"/>
              <a:t>How </a:t>
            </a:r>
            <a:r>
              <a:rPr lang="nl-NL" dirty="0"/>
              <a:t>do we </a:t>
            </a:r>
            <a:r>
              <a:rPr lang="nl-NL"/>
              <a:t>actually implement this?</a:t>
            </a:r>
          </a:p>
          <a:p>
            <a:r>
              <a:rPr lang="nl-NL"/>
              <a:t>Two </a:t>
            </a:r>
            <a:r>
              <a:rPr lang="nl-NL" dirty="0"/>
              <a:t>possibilities:</a:t>
            </a:r>
          </a:p>
          <a:p>
            <a:pPr lvl="1"/>
            <a:r>
              <a:rPr lang="nl-NL" b="1" i="1"/>
              <a:t>Explicit nodegraph</a:t>
            </a:r>
            <a:r>
              <a:rPr lang="nl-NL" i="1"/>
              <a:t>: </a:t>
            </a:r>
            <a:br>
              <a:rPr lang="nl-NL" i="1"/>
            </a:br>
            <a:r>
              <a:rPr lang="nl-NL"/>
              <a:t>Store </a:t>
            </a:r>
            <a:r>
              <a:rPr lang="nl-NL" dirty="0"/>
              <a:t>all nodes in memory, and bottom up from the terminal nodes, compute their values until we reach the start </a:t>
            </a:r>
            <a:r>
              <a:rPr lang="nl-NL"/>
              <a:t>node. Then for every board state we can pick and choose the best move based on whether we are Min or Max.</a:t>
            </a:r>
            <a:endParaRPr lang="nl-NL" dirty="0"/>
          </a:p>
          <a:p>
            <a:pPr lvl="1"/>
            <a:r>
              <a:rPr lang="nl-NL" b="1" i="1"/>
              <a:t>Implicit nodegraph:</a:t>
            </a:r>
            <a:r>
              <a:rPr lang="nl-NL" i="1"/>
              <a:t> </a:t>
            </a:r>
            <a:br>
              <a:rPr lang="nl-NL" i="1"/>
            </a:br>
            <a:r>
              <a:rPr lang="nl-NL"/>
              <a:t>We recalculate all scores for the 'child' board state on the fly as we are making a move. Some recalculation, but more flexible combined with other approaches (which we'll get to in a sec)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Minimax Algorithm 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0580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Today's 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9D6AB-D514-4A42-A5A3-E8673C43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Saving the world through Tic Tac Toe</a:t>
            </a:r>
          </a:p>
          <a:p>
            <a:pPr lvl="1"/>
            <a:r>
              <a:rPr lang="en-US"/>
              <a:t>MiniMax</a:t>
            </a:r>
          </a:p>
          <a:p>
            <a:pPr lvl="1"/>
            <a:r>
              <a:rPr lang="en-US"/>
              <a:t>MonteCarlo</a:t>
            </a:r>
          </a:p>
          <a:p>
            <a:r>
              <a:rPr lang="en-US"/>
              <a:t>Alternative dungeon generation methods</a:t>
            </a:r>
          </a:p>
          <a:p>
            <a:r>
              <a:rPr lang="en-US"/>
              <a:t>Tips/information for the assessment</a:t>
            </a:r>
          </a:p>
          <a:p>
            <a:r>
              <a:rPr lang="en-US"/>
              <a:t>Recommendations on what to study next</a:t>
            </a:r>
          </a:p>
          <a:p>
            <a:r>
              <a:rPr lang="en-US"/>
              <a:t>Gettin' even 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9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0666E-9104-4D08-91E9-30AECC88A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49" y="2590800"/>
            <a:ext cx="2879901" cy="3586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dirty="0"/>
              <a:t>Minimax </a:t>
            </a:r>
            <a:r>
              <a:rPr lang="nl-NL"/>
              <a:t>Algorithm – Paper first</a:t>
            </a:r>
            <a:endParaRPr lang="nl-NL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DCB87A8-D82C-4CE5-B48B-8658F4DA2D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/>
              <a:t>Who is first and what move will (s)he make?</a:t>
            </a:r>
          </a:p>
        </p:txBody>
      </p:sp>
    </p:spTree>
    <p:extLst>
      <p:ext uri="{BB962C8B-B14F-4D97-AF65-F5344CB8AC3E}">
        <p14:creationId xmlns:p14="http://schemas.microsoft.com/office/powerpoint/2010/main" val="29422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0666E-9104-4D08-91E9-30AECC88A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18" y="1825626"/>
            <a:ext cx="3494382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dirty="0"/>
              <a:t>Minimax </a:t>
            </a:r>
            <a:r>
              <a:rPr lang="nl-NL"/>
              <a:t>Algorithm – Paper first</a:t>
            </a:r>
            <a:endParaRPr lang="nl-NL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DCB87A8-D82C-4CE5-B48B-8658F4DA2D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Step 1. Know whose turn it is</a:t>
            </a:r>
          </a:p>
          <a:p>
            <a:r>
              <a:rPr lang="nl-NL"/>
              <a:t>Step 2. Score all nodes from </a:t>
            </a:r>
            <a:br>
              <a:rPr lang="nl-NL"/>
            </a:br>
            <a:r>
              <a:rPr lang="nl-NL"/>
              <a:t>bottom to top</a:t>
            </a:r>
          </a:p>
          <a:p>
            <a:r>
              <a:rPr lang="nl-NL"/>
              <a:t>Step 3. Select top move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1F7A0B-BD14-4126-A620-E2CE61F0C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17" y="1825626"/>
            <a:ext cx="3494383" cy="43513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F2FF86E-39AB-4714-AE70-2D4FA4E336AF}"/>
              </a:ext>
            </a:extLst>
          </p:cNvPr>
          <p:cNvGrpSpPr/>
          <p:nvPr/>
        </p:nvGrpSpPr>
        <p:grpSpPr>
          <a:xfrm>
            <a:off x="6624320" y="1795144"/>
            <a:ext cx="4759960" cy="2780982"/>
            <a:chOff x="6624320" y="1795144"/>
            <a:chExt cx="4759960" cy="27809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E912D6-9F72-44CB-92CF-13540E8D4669}"/>
                </a:ext>
              </a:extLst>
            </p:cNvPr>
            <p:cNvGrpSpPr/>
            <p:nvPr/>
          </p:nvGrpSpPr>
          <p:grpSpPr>
            <a:xfrm>
              <a:off x="6624320" y="1795144"/>
              <a:ext cx="4729480" cy="423862"/>
              <a:chOff x="1752600" y="1728788"/>
              <a:chExt cx="8634090" cy="42386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D370BB-5A84-45D0-B0A8-26C5ADE1ADC5}"/>
                  </a:ext>
                </a:extLst>
              </p:cNvPr>
              <p:cNvSpPr/>
              <p:nvPr/>
            </p:nvSpPr>
            <p:spPr>
              <a:xfrm>
                <a:off x="1752600" y="1774457"/>
                <a:ext cx="8634090" cy="378193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>
                    <a:solidFill>
                      <a:schemeClr val="tx1"/>
                    </a:solidFill>
                  </a:rPr>
                  <a:t>Min (X/-1)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65574A3-20E9-450E-9A65-29E11B78D0A3}"/>
                  </a:ext>
                </a:extLst>
              </p:cNvPr>
              <p:cNvCxnSpPr/>
              <p:nvPr/>
            </p:nvCxnSpPr>
            <p:spPr>
              <a:xfrm>
                <a:off x="1752600" y="1728788"/>
                <a:ext cx="86340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EA2137C-EF29-455E-B37F-4844AEBB16F9}"/>
                </a:ext>
              </a:extLst>
            </p:cNvPr>
            <p:cNvGrpSpPr/>
            <p:nvPr/>
          </p:nvGrpSpPr>
          <p:grpSpPr>
            <a:xfrm>
              <a:off x="6624320" y="2922904"/>
              <a:ext cx="4729480" cy="423862"/>
              <a:chOff x="1752600" y="1728788"/>
              <a:chExt cx="8634090" cy="42386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6A6180-270A-4945-B0CF-FB77A5D1B296}"/>
                  </a:ext>
                </a:extLst>
              </p:cNvPr>
              <p:cNvSpPr/>
              <p:nvPr/>
            </p:nvSpPr>
            <p:spPr>
              <a:xfrm>
                <a:off x="1752600" y="1774457"/>
                <a:ext cx="8634090" cy="378193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>
                    <a:solidFill>
                      <a:schemeClr val="tx1"/>
                    </a:solidFill>
                  </a:rPr>
                  <a:t>Max (O/+1)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E81DA7A-3336-46E0-8903-2FB0CC1A96C4}"/>
                  </a:ext>
                </a:extLst>
              </p:cNvPr>
              <p:cNvCxnSpPr/>
              <p:nvPr/>
            </p:nvCxnSpPr>
            <p:spPr>
              <a:xfrm>
                <a:off x="1752600" y="1728788"/>
                <a:ext cx="86340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2A59290-2C8F-4782-A966-68493751E4BF}"/>
                </a:ext>
              </a:extLst>
            </p:cNvPr>
            <p:cNvGrpSpPr/>
            <p:nvPr/>
          </p:nvGrpSpPr>
          <p:grpSpPr>
            <a:xfrm>
              <a:off x="6654800" y="4152264"/>
              <a:ext cx="4729480" cy="423862"/>
              <a:chOff x="1752600" y="1728788"/>
              <a:chExt cx="8634090" cy="42386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FE0E30-F900-4927-A741-5434EA26F619}"/>
                  </a:ext>
                </a:extLst>
              </p:cNvPr>
              <p:cNvSpPr/>
              <p:nvPr/>
            </p:nvSpPr>
            <p:spPr>
              <a:xfrm>
                <a:off x="1752600" y="1774457"/>
                <a:ext cx="8634090" cy="378193"/>
              </a:xfrm>
              <a:prstGeom prst="rect">
                <a:avLst/>
              </a:prstGeom>
              <a:noFill/>
              <a:ln w="190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>
                    <a:solidFill>
                      <a:schemeClr val="tx1"/>
                    </a:solidFill>
                  </a:rPr>
                  <a:t>Min (X/-1)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47A7738-7D59-4EEC-AF3C-2AD1FF4689DB}"/>
                  </a:ext>
                </a:extLst>
              </p:cNvPr>
              <p:cNvCxnSpPr/>
              <p:nvPr/>
            </p:nvCxnSpPr>
            <p:spPr>
              <a:xfrm>
                <a:off x="1752600" y="1728788"/>
                <a:ext cx="863409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D75C3E3-CE2B-4C0C-B30D-39C4283F3EA2}"/>
              </a:ext>
            </a:extLst>
          </p:cNvPr>
          <p:cNvSpPr/>
          <p:nvPr/>
        </p:nvSpPr>
        <p:spPr>
          <a:xfrm>
            <a:off x="8788400" y="2499360"/>
            <a:ext cx="375920" cy="378168"/>
          </a:xfrm>
          <a:prstGeom prst="flowChartAlternateProcess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MiniMax - </a:t>
            </a:r>
            <a:r>
              <a:rPr lang="it-IT"/>
              <a:t>003_tic_tac_toe_minimax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Changes with respect to example 2:</a:t>
            </a:r>
          </a:p>
          <a:p>
            <a:pPr lvl="1"/>
            <a:r>
              <a:rPr lang="en-US"/>
              <a:t>Added MinimaxAgent</a:t>
            </a:r>
          </a:p>
          <a:p>
            <a:pPr lvl="1"/>
            <a:r>
              <a:rPr lang="en-US"/>
              <a:t>Random start player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2DCD4-A251-45E9-BE73-08E08586C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0"/>
            <a:ext cx="4876800" cy="2924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74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Minimax considerations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When computing recursively, we consider:</a:t>
            </a:r>
          </a:p>
          <a:p>
            <a:pPr lvl="1"/>
            <a:r>
              <a:rPr lang="nl-NL" dirty="0"/>
              <a:t>9 options for first move</a:t>
            </a:r>
          </a:p>
          <a:p>
            <a:pPr lvl="1"/>
            <a:r>
              <a:rPr lang="nl-NL" dirty="0"/>
              <a:t>8 for 2nd</a:t>
            </a:r>
          </a:p>
          <a:p>
            <a:pPr lvl="1"/>
            <a:r>
              <a:rPr lang="nl-NL" dirty="0"/>
              <a:t>7 for 3rd</a:t>
            </a:r>
          </a:p>
          <a:p>
            <a:pPr lvl="1"/>
            <a:r>
              <a:rPr lang="nl-NL" dirty="0"/>
              <a:t>Etc, so 9!</a:t>
            </a:r>
          </a:p>
          <a:p>
            <a:r>
              <a:rPr lang="nl-NL" dirty="0"/>
              <a:t>9! = 362,880 board states...</a:t>
            </a:r>
          </a:p>
          <a:p>
            <a:r>
              <a:rPr lang="nl-NL" dirty="0"/>
              <a:t>Here we counted a bit too much, since:</a:t>
            </a:r>
          </a:p>
          <a:p>
            <a:pPr lvl="1"/>
            <a:r>
              <a:rPr lang="nl-NL" dirty="0"/>
              <a:t>We also count “post-win” states – these can be ignored</a:t>
            </a:r>
            <a:r>
              <a:rPr lang="nl-NL"/>
              <a:t>. </a:t>
            </a:r>
            <a:br>
              <a:rPr lang="nl-NL"/>
            </a:br>
            <a:r>
              <a:rPr lang="nl-NL"/>
              <a:t>The </a:t>
            </a:r>
            <a:r>
              <a:rPr lang="nl-NL" dirty="0"/>
              <a:t>true number is </a:t>
            </a:r>
            <a:r>
              <a:rPr lang="nl-NL"/>
              <a:t>255,168.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7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Approximate number of</a:t>
            </a:r>
            <a:r>
              <a:rPr lang="nl-NL" dirty="0">
                <a:hlinkClick r:id="rId2"/>
              </a:rPr>
              <a:t> board states</a:t>
            </a:r>
            <a:endParaRPr lang="nl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8FCE73-8B36-4CA3-B27D-008FD261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/>
              <a:t>Tic-Tac-Toe: 	10</a:t>
            </a:r>
            <a:r>
              <a:rPr lang="nl-NL" baseline="30000"/>
              <a:t>5	</a:t>
            </a:r>
            <a:r>
              <a:rPr lang="nl-NL"/>
              <a:t> 		</a:t>
            </a:r>
          </a:p>
          <a:p>
            <a:r>
              <a:rPr lang="nl-NL"/>
              <a:t>Connect Four: 	10</a:t>
            </a:r>
            <a:r>
              <a:rPr lang="nl-NL" baseline="30000"/>
              <a:t>21	</a:t>
            </a:r>
            <a:r>
              <a:rPr lang="nl-NL"/>
              <a:t> 		</a:t>
            </a:r>
          </a:p>
          <a:p>
            <a:r>
              <a:rPr lang="nl-NL"/>
              <a:t>Chess: 		10</a:t>
            </a:r>
            <a:r>
              <a:rPr lang="nl-NL" baseline="30000"/>
              <a:t>123</a:t>
            </a:r>
            <a:r>
              <a:rPr lang="nl-NL"/>
              <a:t> 	 		</a:t>
            </a:r>
          </a:p>
          <a:p>
            <a:r>
              <a:rPr lang="nl-NL"/>
              <a:t>Go: 			10</a:t>
            </a:r>
            <a:r>
              <a:rPr lang="nl-NL" baseline="30000"/>
              <a:t>360</a:t>
            </a:r>
            <a:r>
              <a:rPr lang="nl-NL"/>
              <a:t>	 		</a:t>
            </a:r>
            <a:br>
              <a:rPr lang="nl-NL"/>
            </a:br>
            <a:endParaRPr lang="nl-NL" sz="2600"/>
          </a:p>
          <a:p>
            <a:r>
              <a:rPr lang="nl-NL"/>
              <a:t>For comparison, some estimations:</a:t>
            </a:r>
          </a:p>
          <a:p>
            <a:pPr lvl="1"/>
            <a:r>
              <a:rPr lang="nl-NL"/>
              <a:t>Lifetime of universe in microseconds:		10</a:t>
            </a:r>
            <a:r>
              <a:rPr lang="nl-NL" baseline="30000"/>
              <a:t>23</a:t>
            </a:r>
            <a:endParaRPr lang="nl-NL"/>
          </a:p>
          <a:p>
            <a:pPr lvl="1"/>
            <a:r>
              <a:rPr lang="nl-NL"/>
              <a:t>Number of atoms in the universe:		10</a:t>
            </a:r>
            <a:r>
              <a:rPr lang="nl-NL" baseline="30000"/>
              <a:t>80</a:t>
            </a:r>
          </a:p>
          <a:p>
            <a:endParaRPr lang="nl-NL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/>
              <a:t>Searching </a:t>
            </a:r>
            <a:r>
              <a:rPr lang="en-US" dirty="0"/>
              <a:t>the entire recursion tree / board state graph is only viable for simple games like Tic-Tac-Toe.</a:t>
            </a:r>
          </a:p>
          <a:p>
            <a:r>
              <a:rPr lang="en-US" dirty="0"/>
              <a:t>Can we not </a:t>
            </a:r>
            <a:r>
              <a:rPr lang="en-US" i="1" dirty="0"/>
              <a:t>search it up to a certain depth</a:t>
            </a:r>
            <a:r>
              <a:rPr lang="en-US" dirty="0"/>
              <a:t>, and use an </a:t>
            </a:r>
            <a:r>
              <a:rPr lang="en-US" i="1" dirty="0"/>
              <a:t>approximate value </a:t>
            </a:r>
            <a:r>
              <a:rPr lang="en-US" dirty="0"/>
              <a:t>for the “deepest” states we visit?</a:t>
            </a:r>
          </a:p>
          <a:p>
            <a:r>
              <a:rPr lang="en-US" dirty="0"/>
              <a:t>This is the idea behind many 2P </a:t>
            </a:r>
            <a:r>
              <a:rPr lang="en-US"/>
              <a:t>game AI's: </a:t>
            </a:r>
            <a:br>
              <a:rPr lang="en-US"/>
            </a:br>
            <a:r>
              <a:rPr lang="en-US"/>
              <a:t>define </a:t>
            </a:r>
            <a:r>
              <a:rPr lang="en-US" dirty="0"/>
              <a:t>an </a:t>
            </a:r>
            <a:r>
              <a:rPr lang="en-US" b="1" i="1" dirty="0"/>
              <a:t>Evaluation / Utility function.</a:t>
            </a:r>
          </a:p>
          <a:p>
            <a:r>
              <a:rPr lang="en-US" dirty="0"/>
              <a:t>For example, in chess</a:t>
            </a:r>
            <a:r>
              <a:rPr lang="en-US"/>
              <a:t>: </a:t>
            </a:r>
          </a:p>
          <a:p>
            <a:pPr lvl="1"/>
            <a:r>
              <a:rPr lang="en-US"/>
              <a:t>I </a:t>
            </a:r>
            <a:r>
              <a:rPr lang="en-US" dirty="0"/>
              <a:t>have a queen, my opponent doesn’t = good for me! High value.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/ Utility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42144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/>
              <a:t>Defining a good utility function requires</a:t>
            </a:r>
          </a:p>
          <a:p>
            <a:pPr lvl="1"/>
            <a:r>
              <a:rPr lang="en-US" dirty="0"/>
              <a:t>Help of a game expert</a:t>
            </a:r>
          </a:p>
          <a:p>
            <a:pPr lvl="1"/>
            <a:r>
              <a:rPr lang="en-US" dirty="0"/>
              <a:t>A lot of fine tuning / experience</a:t>
            </a:r>
          </a:p>
          <a:p>
            <a:r>
              <a:rPr lang="en-US" dirty="0"/>
              <a:t>…and still it will work only for one game.</a:t>
            </a:r>
          </a:p>
          <a:p>
            <a:r>
              <a:rPr lang="en-US" i="1" dirty="0"/>
              <a:t>Is there no simple solution that works decently for all games?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dirty="0"/>
              <a:t>Actually, there is…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/ Utility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23613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11-E4E5-4633-B89C-DB539EE0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5400"/>
              <a:t>Welcome to Monte Carlo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7CF8C3-AF2C-417B-93B2-4C9BA4AEB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FFAAC1E-2979-430D-9B36-83B94C017C45}"/>
              </a:ext>
            </a:extLst>
          </p:cNvPr>
          <p:cNvGrpSpPr/>
          <p:nvPr/>
        </p:nvGrpSpPr>
        <p:grpSpPr>
          <a:xfrm>
            <a:off x="6569928" y="2667000"/>
            <a:ext cx="1351156" cy="1997846"/>
            <a:chOff x="6569928" y="2667000"/>
            <a:chExt cx="1351156" cy="19978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302ED1-ED3B-45B5-99D9-9666F15A2882}"/>
                </a:ext>
              </a:extLst>
            </p:cNvPr>
            <p:cNvGrpSpPr/>
            <p:nvPr/>
          </p:nvGrpSpPr>
          <p:grpSpPr>
            <a:xfrm>
              <a:off x="6569928" y="3327620"/>
              <a:ext cx="1351156" cy="1337226"/>
              <a:chOff x="6569928" y="3327620"/>
              <a:chExt cx="1351156" cy="13372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FF284B-61E1-47CE-A0EA-09D528085D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6569928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7AB3BBC-436B-41AE-B371-1A422331B3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744571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1" name="Arrow: Bent 40">
              <a:extLst>
                <a:ext uri="{FF2B5EF4-FFF2-40B4-BE49-F238E27FC236}">
                  <a16:creationId xmlns:a16="http://schemas.microsoft.com/office/drawing/2014/main" id="{C317E81C-26C4-4137-A632-1BE07AF32850}"/>
                </a:ext>
              </a:extLst>
            </p:cNvPr>
            <p:cNvSpPr/>
            <p:nvPr/>
          </p:nvSpPr>
          <p:spPr>
            <a:xfrm rot="5400000">
              <a:off x="6747569" y="2709580"/>
              <a:ext cx="622909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948A2DE-65F8-4C28-A8B0-EB8D74A66D62}"/>
              </a:ext>
            </a:extLst>
          </p:cNvPr>
          <p:cNvGrpSpPr/>
          <p:nvPr/>
        </p:nvGrpSpPr>
        <p:grpSpPr>
          <a:xfrm>
            <a:off x="6790147" y="2133603"/>
            <a:ext cx="3403928" cy="2531243"/>
            <a:chOff x="6790147" y="2133603"/>
            <a:chExt cx="3403928" cy="25312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C8696C-4EEA-4538-8416-9B7909ED7B3D}"/>
                </a:ext>
              </a:extLst>
            </p:cNvPr>
            <p:cNvGrpSpPr/>
            <p:nvPr/>
          </p:nvGrpSpPr>
          <p:grpSpPr>
            <a:xfrm>
              <a:off x="8842919" y="3327620"/>
              <a:ext cx="1351156" cy="1337226"/>
              <a:chOff x="8842919" y="3327620"/>
              <a:chExt cx="1351156" cy="133722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E19F773-B37A-435B-AD6B-454BF8B8A6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842919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7792DEF-FD7D-4BFF-93A7-840554FB0D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885377" y="378739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DC1E4694-B45C-4C0D-987C-1AB27276707E}"/>
                </a:ext>
              </a:extLst>
            </p:cNvPr>
            <p:cNvSpPr/>
            <p:nvPr/>
          </p:nvSpPr>
          <p:spPr>
            <a:xfrm rot="5400000">
              <a:off x="7649269" y="1274481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3DA6B6-FA62-40AE-AE70-F33B46AE454F}"/>
              </a:ext>
            </a:extLst>
          </p:cNvPr>
          <p:cNvGrpSpPr/>
          <p:nvPr/>
        </p:nvGrpSpPr>
        <p:grpSpPr>
          <a:xfrm>
            <a:off x="6790146" y="2413000"/>
            <a:ext cx="2279512" cy="3769024"/>
            <a:chOff x="6790146" y="2413000"/>
            <a:chExt cx="2279512" cy="37690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0B2DA8-6EB8-4EA6-AC52-CC711BF412FB}"/>
                </a:ext>
              </a:extLst>
            </p:cNvPr>
            <p:cNvGrpSpPr/>
            <p:nvPr/>
          </p:nvGrpSpPr>
          <p:grpSpPr>
            <a:xfrm>
              <a:off x="7718502" y="4844798"/>
              <a:ext cx="1351156" cy="1337226"/>
              <a:chOff x="7718502" y="4844798"/>
              <a:chExt cx="1351156" cy="13372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3BDD21-7A31-4117-94BE-6527AA6D26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7718502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BA1E750-0F4B-4FC3-8EE9-968154602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180589" y="57126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37E9B613-8847-42E7-AC82-B1CDD0F64921}"/>
                </a:ext>
              </a:extLst>
            </p:cNvPr>
            <p:cNvSpPr/>
            <p:nvPr/>
          </p:nvSpPr>
          <p:spPr>
            <a:xfrm rot="5400000">
              <a:off x="6470258" y="2732888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DB3C47-5437-49A6-9204-1A9FFE036EE4}"/>
              </a:ext>
            </a:extLst>
          </p:cNvPr>
          <p:cNvGrpSpPr/>
          <p:nvPr/>
        </p:nvGrpSpPr>
        <p:grpSpPr>
          <a:xfrm>
            <a:off x="6790144" y="1917702"/>
            <a:ext cx="4572948" cy="4264322"/>
            <a:chOff x="6790144" y="1917702"/>
            <a:chExt cx="4572948" cy="42643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E341A6-F7CA-4ECA-A26B-84EB7389CDC3}"/>
                </a:ext>
              </a:extLst>
            </p:cNvPr>
            <p:cNvGrpSpPr/>
            <p:nvPr/>
          </p:nvGrpSpPr>
          <p:grpSpPr>
            <a:xfrm>
              <a:off x="10011936" y="4844798"/>
              <a:ext cx="1351156" cy="1337226"/>
              <a:chOff x="10011936" y="4844798"/>
              <a:chExt cx="1351156" cy="13372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76108C1-D43B-4204-951B-DDAE3224D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0011936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0E9054A-ADA9-4FBC-9682-3F3EDBAB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0884093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4" name="Arrow: Bent 43">
              <a:extLst>
                <a:ext uri="{FF2B5EF4-FFF2-40B4-BE49-F238E27FC236}">
                  <a16:creationId xmlns:a16="http://schemas.microsoft.com/office/drawing/2014/main" id="{B83E96F7-F962-4FA8-92BF-EC88517D1B03}"/>
                </a:ext>
              </a:extLst>
            </p:cNvPr>
            <p:cNvSpPr/>
            <p:nvPr/>
          </p:nvSpPr>
          <p:spPr>
            <a:xfrm rot="5400000">
              <a:off x="7367220" y="1340626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05" y="252412"/>
            <a:ext cx="10515600" cy="1325563"/>
          </a:xfrm>
        </p:spPr>
        <p:txBody>
          <a:bodyPr/>
          <a:lstStyle/>
          <a:p>
            <a:pPr algn="ctr"/>
            <a:r>
              <a:rPr lang="en-US"/>
              <a:t>1 Start State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4F4BE7D-CE7C-4B9A-92D0-A2FB174CE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8" t="20086" r="23461" b="14380"/>
          <a:stretch/>
        </p:blipFill>
        <p:spPr>
          <a:xfrm>
            <a:off x="5398428" y="1825625"/>
            <a:ext cx="1351156" cy="133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BFA76FA-4E12-4EB1-89DC-C0903B415B8A}"/>
              </a:ext>
            </a:extLst>
          </p:cNvPr>
          <p:cNvGrpSpPr/>
          <p:nvPr/>
        </p:nvGrpSpPr>
        <p:grpSpPr>
          <a:xfrm>
            <a:off x="4220739" y="2614877"/>
            <a:ext cx="1351156" cy="2055030"/>
            <a:chOff x="4220739" y="2614877"/>
            <a:chExt cx="1351156" cy="2055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111C81-B4DC-48D7-9A0B-A48694F9CBE1}"/>
                </a:ext>
              </a:extLst>
            </p:cNvPr>
            <p:cNvGrpSpPr/>
            <p:nvPr/>
          </p:nvGrpSpPr>
          <p:grpSpPr>
            <a:xfrm>
              <a:off x="4220739" y="3332681"/>
              <a:ext cx="1351156" cy="1337226"/>
              <a:chOff x="4220739" y="3332681"/>
              <a:chExt cx="1351156" cy="133722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ADECE3D-6204-497F-B4C9-DEE19FA7E8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4220739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160968E-F6C4-4C86-8A69-15CAF15F3A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67965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64F1F93B-0D29-402D-A34E-99E20E4E0EDF}"/>
                </a:ext>
              </a:extLst>
            </p:cNvPr>
            <p:cNvSpPr/>
            <p:nvPr/>
          </p:nvSpPr>
          <p:spPr>
            <a:xfrm rot="16200000" flipH="1">
              <a:off x="4761755" y="2676865"/>
              <a:ext cx="661726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91C669-9DCE-44BB-BEA8-7BB404C16AA4}"/>
              </a:ext>
            </a:extLst>
          </p:cNvPr>
          <p:cNvGrpSpPr/>
          <p:nvPr/>
        </p:nvGrpSpPr>
        <p:grpSpPr>
          <a:xfrm>
            <a:off x="1947748" y="2081480"/>
            <a:ext cx="3413745" cy="2588427"/>
            <a:chOff x="1947748" y="2081480"/>
            <a:chExt cx="3413745" cy="25884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D1C577F-B800-42EB-9AE8-0ED6301D9B0B}"/>
                </a:ext>
              </a:extLst>
            </p:cNvPr>
            <p:cNvGrpSpPr/>
            <p:nvPr/>
          </p:nvGrpSpPr>
          <p:grpSpPr>
            <a:xfrm>
              <a:off x="1947748" y="3332681"/>
              <a:ext cx="1351156" cy="1337226"/>
              <a:chOff x="1947748" y="3332681"/>
              <a:chExt cx="1351156" cy="13372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D0E743A-61A9-45AC-BE35-9C03291A5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947748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F55ED10-B23D-4210-868E-E559599C2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995543" y="33718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9" name="Arrow: Bent 58">
              <a:extLst>
                <a:ext uri="{FF2B5EF4-FFF2-40B4-BE49-F238E27FC236}">
                  <a16:creationId xmlns:a16="http://schemas.microsoft.com/office/drawing/2014/main" id="{975ED1D5-5D5E-4F1F-98B1-DF58507B2373}"/>
                </a:ext>
              </a:extLst>
            </p:cNvPr>
            <p:cNvSpPr/>
            <p:nvPr/>
          </p:nvSpPr>
          <p:spPr>
            <a:xfrm rot="16200000" flipH="1">
              <a:off x="3346064" y="1222358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6DA434-AF33-4F92-8DE4-961265710639}"/>
              </a:ext>
            </a:extLst>
          </p:cNvPr>
          <p:cNvGrpSpPr/>
          <p:nvPr/>
        </p:nvGrpSpPr>
        <p:grpSpPr>
          <a:xfrm>
            <a:off x="3131634" y="2360877"/>
            <a:ext cx="2229860" cy="3821147"/>
            <a:chOff x="3131634" y="2360877"/>
            <a:chExt cx="2229860" cy="38211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01B6AF-E3CE-4D15-A183-0CF3BCA4AAAC}"/>
                </a:ext>
              </a:extLst>
            </p:cNvPr>
            <p:cNvGrpSpPr/>
            <p:nvPr/>
          </p:nvGrpSpPr>
          <p:grpSpPr>
            <a:xfrm>
              <a:off x="3131634" y="4844798"/>
              <a:ext cx="1351156" cy="1337226"/>
              <a:chOff x="3131634" y="4844798"/>
              <a:chExt cx="1351156" cy="13372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C720928-E2D0-4E0C-A630-67470E278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3131634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1454F22-5C50-4477-BB60-13B8908A7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013598" y="52987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0" name="Arrow: Bent 59">
              <a:extLst>
                <a:ext uri="{FF2B5EF4-FFF2-40B4-BE49-F238E27FC236}">
                  <a16:creationId xmlns:a16="http://schemas.microsoft.com/office/drawing/2014/main" id="{5783BBE5-686B-4CDF-9C24-AA70B425D36D}"/>
                </a:ext>
              </a:extLst>
            </p:cNvPr>
            <p:cNvSpPr/>
            <p:nvPr/>
          </p:nvSpPr>
          <p:spPr>
            <a:xfrm rot="16200000" flipH="1">
              <a:off x="3249582" y="2680765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7BDB09-0222-4A7E-B764-A6128EB47750}"/>
              </a:ext>
            </a:extLst>
          </p:cNvPr>
          <p:cNvGrpSpPr/>
          <p:nvPr/>
        </p:nvGrpSpPr>
        <p:grpSpPr>
          <a:xfrm>
            <a:off x="838200" y="1865579"/>
            <a:ext cx="4523296" cy="4316445"/>
            <a:chOff x="838200" y="1865579"/>
            <a:chExt cx="4523296" cy="43164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D7A2FD-1511-4680-9B53-06E8B5980E48}"/>
                </a:ext>
              </a:extLst>
            </p:cNvPr>
            <p:cNvGrpSpPr/>
            <p:nvPr/>
          </p:nvGrpSpPr>
          <p:grpSpPr>
            <a:xfrm>
              <a:off x="838200" y="4844798"/>
              <a:ext cx="1351156" cy="1337226"/>
              <a:chOff x="838200" y="4844798"/>
              <a:chExt cx="1351156" cy="133722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B14B411-5404-4566-8463-20581E2D21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38200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F0D9908-F4F9-4C58-9D8D-1BC43953FF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300287" y="530065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1" name="Arrow: Bent 60">
              <a:extLst>
                <a:ext uri="{FF2B5EF4-FFF2-40B4-BE49-F238E27FC236}">
                  <a16:creationId xmlns:a16="http://schemas.microsoft.com/office/drawing/2014/main" id="{1ACE28C0-3233-4FC0-AF8D-BADF56AC4AE1}"/>
                </a:ext>
              </a:extLst>
            </p:cNvPr>
            <p:cNvSpPr/>
            <p:nvPr/>
          </p:nvSpPr>
          <p:spPr>
            <a:xfrm rot="16200000" flipH="1">
              <a:off x="1857323" y="1288503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8B533A-8EE5-4C40-9CF6-C37464A9331A}"/>
              </a:ext>
            </a:extLst>
          </p:cNvPr>
          <p:cNvGrpSpPr/>
          <p:nvPr/>
        </p:nvGrpSpPr>
        <p:grpSpPr>
          <a:xfrm>
            <a:off x="5425068" y="3180435"/>
            <a:ext cx="1351156" cy="3001589"/>
            <a:chOff x="5425068" y="3180435"/>
            <a:chExt cx="1351156" cy="30015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5AA137-ECDF-4D14-A9AD-A5EFAA52A508}"/>
                </a:ext>
              </a:extLst>
            </p:cNvPr>
            <p:cNvGrpSpPr/>
            <p:nvPr/>
          </p:nvGrpSpPr>
          <p:grpSpPr>
            <a:xfrm>
              <a:off x="5425068" y="4844798"/>
              <a:ext cx="1351156" cy="1337226"/>
              <a:chOff x="5425068" y="4844798"/>
              <a:chExt cx="1351156" cy="133722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08178EE-B0A5-4A3F-9286-61B272E87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5425068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CDC21A3-54FF-4EE9-8814-70A4765DE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5466574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8B11FE7B-A786-40A2-97A4-0EB668C3CD68}"/>
                </a:ext>
              </a:extLst>
            </p:cNvPr>
            <p:cNvSpPr/>
            <p:nvPr/>
          </p:nvSpPr>
          <p:spPr>
            <a:xfrm>
              <a:off x="6020753" y="3180435"/>
              <a:ext cx="131906" cy="16257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7CC1A08B-9CA5-4A7E-A20D-477AE16AFA35}"/>
              </a:ext>
            </a:extLst>
          </p:cNvPr>
          <p:cNvSpPr txBox="1">
            <a:spLocks/>
          </p:cNvSpPr>
          <p:nvPr/>
        </p:nvSpPr>
        <p:spPr>
          <a:xfrm>
            <a:off x="894859" y="246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9 Possible Moves</a:t>
            </a:r>
            <a:endParaRPr lang="en-US" dirty="0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880E0510-0F40-4244-89CB-F72D5EADD0D8}"/>
              </a:ext>
            </a:extLst>
          </p:cNvPr>
          <p:cNvSpPr txBox="1">
            <a:spLocks/>
          </p:cNvSpPr>
          <p:nvPr/>
        </p:nvSpPr>
        <p:spPr>
          <a:xfrm>
            <a:off x="772545" y="2724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Each team gets one preconstructed board with the X superglued at the indicated position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C72907-AFA6-44E1-9E7B-DE1C9F92BE49}"/>
              </a:ext>
            </a:extLst>
          </p:cNvPr>
          <p:cNvSpPr txBox="1"/>
          <p:nvPr/>
        </p:nvSpPr>
        <p:spPr>
          <a:xfrm>
            <a:off x="1995544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4AF0-FBA5-4536-BAA0-29390452F67A}"/>
              </a:ext>
            </a:extLst>
          </p:cNvPr>
          <p:cNvSpPr txBox="1"/>
          <p:nvPr/>
        </p:nvSpPr>
        <p:spPr>
          <a:xfrm>
            <a:off x="4277026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B2C350-9107-45C2-8F54-6782A24AED45}"/>
              </a:ext>
            </a:extLst>
          </p:cNvPr>
          <p:cNvSpPr txBox="1"/>
          <p:nvPr/>
        </p:nvSpPr>
        <p:spPr>
          <a:xfrm>
            <a:off x="6603408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2796E4-4B1A-40B6-AA9E-BF0CA4706C4B}"/>
              </a:ext>
            </a:extLst>
          </p:cNvPr>
          <p:cNvSpPr txBox="1"/>
          <p:nvPr/>
        </p:nvSpPr>
        <p:spPr>
          <a:xfrm>
            <a:off x="8889177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68CAF2-95F9-4622-8BC6-BAEEFD69E8DB}"/>
              </a:ext>
            </a:extLst>
          </p:cNvPr>
          <p:cNvSpPr txBox="1"/>
          <p:nvPr/>
        </p:nvSpPr>
        <p:spPr>
          <a:xfrm>
            <a:off x="899010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2ADFE8-642D-4615-9ED2-A64248FE2A33}"/>
              </a:ext>
            </a:extLst>
          </p:cNvPr>
          <p:cNvSpPr txBox="1"/>
          <p:nvPr/>
        </p:nvSpPr>
        <p:spPr>
          <a:xfrm>
            <a:off x="3180492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848158-174A-478B-BAAD-80738EF4DD61}"/>
              </a:ext>
            </a:extLst>
          </p:cNvPr>
          <p:cNvSpPr txBox="1"/>
          <p:nvPr/>
        </p:nvSpPr>
        <p:spPr>
          <a:xfrm>
            <a:off x="5506874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ACB53-1F63-4137-868D-4A4F29E1077C}"/>
              </a:ext>
            </a:extLst>
          </p:cNvPr>
          <p:cNvSpPr txBox="1"/>
          <p:nvPr/>
        </p:nvSpPr>
        <p:spPr>
          <a:xfrm>
            <a:off x="7792643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B843EE-C47A-4090-895B-BA2289E99E47}"/>
              </a:ext>
            </a:extLst>
          </p:cNvPr>
          <p:cNvSpPr txBox="1"/>
          <p:nvPr/>
        </p:nvSpPr>
        <p:spPr>
          <a:xfrm>
            <a:off x="10086883" y="4901650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9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6C5E317-2088-4A17-9DA4-0B8399F21EED}"/>
              </a:ext>
            </a:extLst>
          </p:cNvPr>
          <p:cNvSpPr txBox="1">
            <a:spLocks/>
          </p:cNvSpPr>
          <p:nvPr/>
        </p:nvSpPr>
        <p:spPr>
          <a:xfrm>
            <a:off x="901030" y="2463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9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2" grpId="0"/>
      <p:bldP spid="72" grpId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F4BE7D-CE7C-4B9A-92D0-A2FB174CE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8" t="20086" r="23461" b="14380"/>
          <a:stretch/>
        </p:blipFill>
        <p:spPr>
          <a:xfrm>
            <a:off x="5411128" y="1825625"/>
            <a:ext cx="1351156" cy="133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FFAAC1E-2979-430D-9B36-83B94C017C45}"/>
              </a:ext>
            </a:extLst>
          </p:cNvPr>
          <p:cNvGrpSpPr/>
          <p:nvPr/>
        </p:nvGrpSpPr>
        <p:grpSpPr>
          <a:xfrm>
            <a:off x="6569928" y="2667000"/>
            <a:ext cx="1351156" cy="1997846"/>
            <a:chOff x="6569928" y="2667000"/>
            <a:chExt cx="1351156" cy="19978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302ED1-ED3B-45B5-99D9-9666F15A2882}"/>
                </a:ext>
              </a:extLst>
            </p:cNvPr>
            <p:cNvGrpSpPr/>
            <p:nvPr/>
          </p:nvGrpSpPr>
          <p:grpSpPr>
            <a:xfrm>
              <a:off x="6569928" y="3327620"/>
              <a:ext cx="1351156" cy="1337226"/>
              <a:chOff x="6569928" y="3327620"/>
              <a:chExt cx="1351156" cy="13372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FF284B-61E1-47CE-A0EA-09D528085D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6569928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7AB3BBC-436B-41AE-B371-1A422331B3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744571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1" name="Arrow: Bent 40">
              <a:extLst>
                <a:ext uri="{FF2B5EF4-FFF2-40B4-BE49-F238E27FC236}">
                  <a16:creationId xmlns:a16="http://schemas.microsoft.com/office/drawing/2014/main" id="{C317E81C-26C4-4137-A632-1BE07AF32850}"/>
                </a:ext>
              </a:extLst>
            </p:cNvPr>
            <p:cNvSpPr/>
            <p:nvPr/>
          </p:nvSpPr>
          <p:spPr>
            <a:xfrm rot="5400000">
              <a:off x="6747569" y="2709580"/>
              <a:ext cx="622909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948A2DE-65F8-4C28-A8B0-EB8D74A66D62}"/>
              </a:ext>
            </a:extLst>
          </p:cNvPr>
          <p:cNvGrpSpPr/>
          <p:nvPr/>
        </p:nvGrpSpPr>
        <p:grpSpPr>
          <a:xfrm>
            <a:off x="6790147" y="2133603"/>
            <a:ext cx="3403928" cy="2531243"/>
            <a:chOff x="6790147" y="2133603"/>
            <a:chExt cx="3403928" cy="25312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C8696C-4EEA-4538-8416-9B7909ED7B3D}"/>
                </a:ext>
              </a:extLst>
            </p:cNvPr>
            <p:cNvGrpSpPr/>
            <p:nvPr/>
          </p:nvGrpSpPr>
          <p:grpSpPr>
            <a:xfrm>
              <a:off x="8842919" y="3327620"/>
              <a:ext cx="1351156" cy="1337226"/>
              <a:chOff x="8842919" y="3327620"/>
              <a:chExt cx="1351156" cy="133722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E19F773-B37A-435B-AD6B-454BF8B8A6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842919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7792DEF-FD7D-4BFF-93A7-840554FB0D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885377" y="378739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DC1E4694-B45C-4C0D-987C-1AB27276707E}"/>
                </a:ext>
              </a:extLst>
            </p:cNvPr>
            <p:cNvSpPr/>
            <p:nvPr/>
          </p:nvSpPr>
          <p:spPr>
            <a:xfrm rot="5400000">
              <a:off x="7649269" y="1274481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3DA6B6-FA62-40AE-AE70-F33B46AE454F}"/>
              </a:ext>
            </a:extLst>
          </p:cNvPr>
          <p:cNvGrpSpPr/>
          <p:nvPr/>
        </p:nvGrpSpPr>
        <p:grpSpPr>
          <a:xfrm>
            <a:off x="6790146" y="2413000"/>
            <a:ext cx="2279512" cy="3769024"/>
            <a:chOff x="6790146" y="2413000"/>
            <a:chExt cx="2279512" cy="37690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0B2DA8-6EB8-4EA6-AC52-CC711BF412FB}"/>
                </a:ext>
              </a:extLst>
            </p:cNvPr>
            <p:cNvGrpSpPr/>
            <p:nvPr/>
          </p:nvGrpSpPr>
          <p:grpSpPr>
            <a:xfrm>
              <a:off x="7718502" y="4844798"/>
              <a:ext cx="1351156" cy="1337226"/>
              <a:chOff x="7718502" y="4844798"/>
              <a:chExt cx="1351156" cy="13372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3BDD21-7A31-4117-94BE-6527AA6D26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7718502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BA1E750-0F4B-4FC3-8EE9-968154602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180589" y="57126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37E9B613-8847-42E7-AC82-B1CDD0F64921}"/>
                </a:ext>
              </a:extLst>
            </p:cNvPr>
            <p:cNvSpPr/>
            <p:nvPr/>
          </p:nvSpPr>
          <p:spPr>
            <a:xfrm rot="5400000">
              <a:off x="6470258" y="2732888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DB3C47-5437-49A6-9204-1A9FFE036EE4}"/>
              </a:ext>
            </a:extLst>
          </p:cNvPr>
          <p:cNvGrpSpPr/>
          <p:nvPr/>
        </p:nvGrpSpPr>
        <p:grpSpPr>
          <a:xfrm>
            <a:off x="6790144" y="1917702"/>
            <a:ext cx="4572948" cy="4264322"/>
            <a:chOff x="6790144" y="1917702"/>
            <a:chExt cx="4572948" cy="42643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E341A6-F7CA-4ECA-A26B-84EB7389CDC3}"/>
                </a:ext>
              </a:extLst>
            </p:cNvPr>
            <p:cNvGrpSpPr/>
            <p:nvPr/>
          </p:nvGrpSpPr>
          <p:grpSpPr>
            <a:xfrm>
              <a:off x="10011936" y="4844798"/>
              <a:ext cx="1351156" cy="1337226"/>
              <a:chOff x="10011936" y="4844798"/>
              <a:chExt cx="1351156" cy="13372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76108C1-D43B-4204-951B-DDAE3224D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0011936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0E9054A-ADA9-4FBC-9682-3F3EDBAB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0884093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4" name="Arrow: Bent 43">
              <a:extLst>
                <a:ext uri="{FF2B5EF4-FFF2-40B4-BE49-F238E27FC236}">
                  <a16:creationId xmlns:a16="http://schemas.microsoft.com/office/drawing/2014/main" id="{B83E96F7-F962-4FA8-92BF-EC88517D1B03}"/>
                </a:ext>
              </a:extLst>
            </p:cNvPr>
            <p:cNvSpPr/>
            <p:nvPr/>
          </p:nvSpPr>
          <p:spPr>
            <a:xfrm rot="5400000">
              <a:off x="7367220" y="1340626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FA76FA-4E12-4EB1-89DC-C0903B415B8A}"/>
              </a:ext>
            </a:extLst>
          </p:cNvPr>
          <p:cNvGrpSpPr/>
          <p:nvPr/>
        </p:nvGrpSpPr>
        <p:grpSpPr>
          <a:xfrm>
            <a:off x="4220739" y="2614877"/>
            <a:ext cx="1351156" cy="2055030"/>
            <a:chOff x="4220739" y="2614877"/>
            <a:chExt cx="1351156" cy="2055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111C81-B4DC-48D7-9A0B-A48694F9CBE1}"/>
                </a:ext>
              </a:extLst>
            </p:cNvPr>
            <p:cNvGrpSpPr/>
            <p:nvPr/>
          </p:nvGrpSpPr>
          <p:grpSpPr>
            <a:xfrm>
              <a:off x="4220739" y="3332681"/>
              <a:ext cx="1351156" cy="1337226"/>
              <a:chOff x="4220739" y="3332681"/>
              <a:chExt cx="1351156" cy="133722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ADECE3D-6204-497F-B4C9-DEE19FA7E8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4220739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160968E-F6C4-4C86-8A69-15CAF15F3A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67965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64F1F93B-0D29-402D-A34E-99E20E4E0EDF}"/>
                </a:ext>
              </a:extLst>
            </p:cNvPr>
            <p:cNvSpPr/>
            <p:nvPr/>
          </p:nvSpPr>
          <p:spPr>
            <a:xfrm rot="16200000" flipH="1">
              <a:off x="4761755" y="2676865"/>
              <a:ext cx="661726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91C669-9DCE-44BB-BEA8-7BB404C16AA4}"/>
              </a:ext>
            </a:extLst>
          </p:cNvPr>
          <p:cNvGrpSpPr/>
          <p:nvPr/>
        </p:nvGrpSpPr>
        <p:grpSpPr>
          <a:xfrm>
            <a:off x="1947748" y="2081480"/>
            <a:ext cx="3413745" cy="2588427"/>
            <a:chOff x="1947748" y="2081480"/>
            <a:chExt cx="3413745" cy="25884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D1C577F-B800-42EB-9AE8-0ED6301D9B0B}"/>
                </a:ext>
              </a:extLst>
            </p:cNvPr>
            <p:cNvGrpSpPr/>
            <p:nvPr/>
          </p:nvGrpSpPr>
          <p:grpSpPr>
            <a:xfrm>
              <a:off x="1947748" y="3332681"/>
              <a:ext cx="1351156" cy="1337226"/>
              <a:chOff x="1947748" y="3332681"/>
              <a:chExt cx="1351156" cy="13372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D0E743A-61A9-45AC-BE35-9C03291A5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947748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F55ED10-B23D-4210-868E-E559599C2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995543" y="33718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9" name="Arrow: Bent 58">
              <a:extLst>
                <a:ext uri="{FF2B5EF4-FFF2-40B4-BE49-F238E27FC236}">
                  <a16:creationId xmlns:a16="http://schemas.microsoft.com/office/drawing/2014/main" id="{975ED1D5-5D5E-4F1F-98B1-DF58507B2373}"/>
                </a:ext>
              </a:extLst>
            </p:cNvPr>
            <p:cNvSpPr/>
            <p:nvPr/>
          </p:nvSpPr>
          <p:spPr>
            <a:xfrm rot="16200000" flipH="1">
              <a:off x="3346064" y="1222358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6DA434-AF33-4F92-8DE4-961265710639}"/>
              </a:ext>
            </a:extLst>
          </p:cNvPr>
          <p:cNvGrpSpPr/>
          <p:nvPr/>
        </p:nvGrpSpPr>
        <p:grpSpPr>
          <a:xfrm>
            <a:off x="3131634" y="2360877"/>
            <a:ext cx="2229860" cy="3821147"/>
            <a:chOff x="3131634" y="2360877"/>
            <a:chExt cx="2229860" cy="38211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01B6AF-E3CE-4D15-A183-0CF3BCA4AAAC}"/>
                </a:ext>
              </a:extLst>
            </p:cNvPr>
            <p:cNvGrpSpPr/>
            <p:nvPr/>
          </p:nvGrpSpPr>
          <p:grpSpPr>
            <a:xfrm>
              <a:off x="3131634" y="4844798"/>
              <a:ext cx="1351156" cy="1337226"/>
              <a:chOff x="3131634" y="4844798"/>
              <a:chExt cx="1351156" cy="13372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C720928-E2D0-4E0C-A630-67470E278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3131634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1454F22-5C50-4477-BB60-13B8908A7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013598" y="52987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0" name="Arrow: Bent 59">
              <a:extLst>
                <a:ext uri="{FF2B5EF4-FFF2-40B4-BE49-F238E27FC236}">
                  <a16:creationId xmlns:a16="http://schemas.microsoft.com/office/drawing/2014/main" id="{5783BBE5-686B-4CDF-9C24-AA70B425D36D}"/>
                </a:ext>
              </a:extLst>
            </p:cNvPr>
            <p:cNvSpPr/>
            <p:nvPr/>
          </p:nvSpPr>
          <p:spPr>
            <a:xfrm rot="16200000" flipH="1">
              <a:off x="3249582" y="2680765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7BDB09-0222-4A7E-B764-A6128EB47750}"/>
              </a:ext>
            </a:extLst>
          </p:cNvPr>
          <p:cNvGrpSpPr/>
          <p:nvPr/>
        </p:nvGrpSpPr>
        <p:grpSpPr>
          <a:xfrm>
            <a:off x="838200" y="1865579"/>
            <a:ext cx="4523296" cy="4316445"/>
            <a:chOff x="838200" y="1865579"/>
            <a:chExt cx="4523296" cy="43164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D7A2FD-1511-4680-9B53-06E8B5980E48}"/>
                </a:ext>
              </a:extLst>
            </p:cNvPr>
            <p:cNvGrpSpPr/>
            <p:nvPr/>
          </p:nvGrpSpPr>
          <p:grpSpPr>
            <a:xfrm>
              <a:off x="838200" y="4844798"/>
              <a:ext cx="1351156" cy="1337226"/>
              <a:chOff x="838200" y="4844798"/>
              <a:chExt cx="1351156" cy="133722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B14B411-5404-4566-8463-20581E2D21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38200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F0D9908-F4F9-4C58-9D8D-1BC43953FF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300287" y="530065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1" name="Arrow: Bent 60">
              <a:extLst>
                <a:ext uri="{FF2B5EF4-FFF2-40B4-BE49-F238E27FC236}">
                  <a16:creationId xmlns:a16="http://schemas.microsoft.com/office/drawing/2014/main" id="{1ACE28C0-3233-4FC0-AF8D-BADF56AC4AE1}"/>
                </a:ext>
              </a:extLst>
            </p:cNvPr>
            <p:cNvSpPr/>
            <p:nvPr/>
          </p:nvSpPr>
          <p:spPr>
            <a:xfrm rot="16200000" flipH="1">
              <a:off x="1857323" y="1288503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8B533A-8EE5-4C40-9CF6-C37464A9331A}"/>
              </a:ext>
            </a:extLst>
          </p:cNvPr>
          <p:cNvGrpSpPr/>
          <p:nvPr/>
        </p:nvGrpSpPr>
        <p:grpSpPr>
          <a:xfrm>
            <a:off x="5425068" y="3180435"/>
            <a:ext cx="1351156" cy="3001589"/>
            <a:chOff x="5425068" y="3180435"/>
            <a:chExt cx="1351156" cy="30015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5AA137-ECDF-4D14-A9AD-A5EFAA52A508}"/>
                </a:ext>
              </a:extLst>
            </p:cNvPr>
            <p:cNvGrpSpPr/>
            <p:nvPr/>
          </p:nvGrpSpPr>
          <p:grpSpPr>
            <a:xfrm>
              <a:off x="5425068" y="4844798"/>
              <a:ext cx="1351156" cy="1337226"/>
              <a:chOff x="5425068" y="4844798"/>
              <a:chExt cx="1351156" cy="133722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08178EE-B0A5-4A3F-9286-61B272E87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5425068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CDC21A3-54FF-4EE9-8814-70A4765DE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5466574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8B11FE7B-A786-40A2-97A4-0EB668C3CD68}"/>
                </a:ext>
              </a:extLst>
            </p:cNvPr>
            <p:cNvSpPr/>
            <p:nvPr/>
          </p:nvSpPr>
          <p:spPr>
            <a:xfrm>
              <a:off x="6020753" y="3180435"/>
              <a:ext cx="131906" cy="16257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EC72907-AFA6-44E1-9E7B-DE1C9F92BE49}"/>
              </a:ext>
            </a:extLst>
          </p:cNvPr>
          <p:cNvSpPr txBox="1"/>
          <p:nvPr/>
        </p:nvSpPr>
        <p:spPr>
          <a:xfrm>
            <a:off x="1995544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4AF0-FBA5-4536-BAA0-29390452F67A}"/>
              </a:ext>
            </a:extLst>
          </p:cNvPr>
          <p:cNvSpPr txBox="1"/>
          <p:nvPr/>
        </p:nvSpPr>
        <p:spPr>
          <a:xfrm>
            <a:off x="4277026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B2C350-9107-45C2-8F54-6782A24AED45}"/>
              </a:ext>
            </a:extLst>
          </p:cNvPr>
          <p:cNvSpPr txBox="1"/>
          <p:nvPr/>
        </p:nvSpPr>
        <p:spPr>
          <a:xfrm>
            <a:off x="6603408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2796E4-4B1A-40B6-AA9E-BF0CA4706C4B}"/>
              </a:ext>
            </a:extLst>
          </p:cNvPr>
          <p:cNvSpPr txBox="1"/>
          <p:nvPr/>
        </p:nvSpPr>
        <p:spPr>
          <a:xfrm>
            <a:off x="8889177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68CAF2-95F9-4622-8BC6-BAEEFD69E8DB}"/>
              </a:ext>
            </a:extLst>
          </p:cNvPr>
          <p:cNvSpPr txBox="1"/>
          <p:nvPr/>
        </p:nvSpPr>
        <p:spPr>
          <a:xfrm>
            <a:off x="899010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2ADFE8-642D-4615-9ED2-A64248FE2A33}"/>
              </a:ext>
            </a:extLst>
          </p:cNvPr>
          <p:cNvSpPr txBox="1"/>
          <p:nvPr/>
        </p:nvSpPr>
        <p:spPr>
          <a:xfrm>
            <a:off x="3180492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848158-174A-478B-BAAD-80738EF4DD61}"/>
              </a:ext>
            </a:extLst>
          </p:cNvPr>
          <p:cNvSpPr txBox="1"/>
          <p:nvPr/>
        </p:nvSpPr>
        <p:spPr>
          <a:xfrm>
            <a:off x="5506874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ACB53-1F63-4137-868D-4A4F29E1077C}"/>
              </a:ext>
            </a:extLst>
          </p:cNvPr>
          <p:cNvSpPr txBox="1"/>
          <p:nvPr/>
        </p:nvSpPr>
        <p:spPr>
          <a:xfrm>
            <a:off x="7792643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B843EE-C47A-4090-895B-BA2289E99E47}"/>
              </a:ext>
            </a:extLst>
          </p:cNvPr>
          <p:cNvSpPr txBox="1"/>
          <p:nvPr/>
        </p:nvSpPr>
        <p:spPr>
          <a:xfrm>
            <a:off x="10086883" y="4901650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63E9B9-2585-4FCD-9E3F-BD580D06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Then we force each team to play </a:t>
            </a:r>
            <a:r>
              <a:rPr lang="en-US" b="1"/>
              <a:t>250 games</a:t>
            </a:r>
            <a:br>
              <a:rPr lang="en-US"/>
            </a:br>
            <a:r>
              <a:rPr lang="en-US"/>
              <a:t>on their preconstructed board ...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DC3957-1C15-4833-977F-8B4F4A75EE36}"/>
              </a:ext>
            </a:extLst>
          </p:cNvPr>
          <p:cNvSpPr txBox="1"/>
          <p:nvPr/>
        </p:nvSpPr>
        <p:spPr>
          <a:xfrm>
            <a:off x="1979230" y="3790997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20CAD4-05A0-49A5-95BC-CCC7564ACFF5}"/>
              </a:ext>
            </a:extLst>
          </p:cNvPr>
          <p:cNvSpPr txBox="1"/>
          <p:nvPr/>
        </p:nvSpPr>
        <p:spPr>
          <a:xfrm>
            <a:off x="4265434" y="3808261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F7A015-C91C-46F8-94C9-AB8678567B91}"/>
              </a:ext>
            </a:extLst>
          </p:cNvPr>
          <p:cNvSpPr txBox="1"/>
          <p:nvPr/>
        </p:nvSpPr>
        <p:spPr>
          <a:xfrm>
            <a:off x="6608530" y="3803697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88F53B7-E7DA-4320-A1A8-E98BC91EAB82}"/>
              </a:ext>
            </a:extLst>
          </p:cNvPr>
          <p:cNvSpPr txBox="1"/>
          <p:nvPr/>
        </p:nvSpPr>
        <p:spPr>
          <a:xfrm>
            <a:off x="8898077" y="3804728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ED487-49D6-4B59-B0EF-88DE63451C00}"/>
              </a:ext>
            </a:extLst>
          </p:cNvPr>
          <p:cNvSpPr txBox="1"/>
          <p:nvPr/>
        </p:nvSpPr>
        <p:spPr>
          <a:xfrm>
            <a:off x="899010" y="573896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C8F5D8-5E30-4151-9400-950C568866D1}"/>
              </a:ext>
            </a:extLst>
          </p:cNvPr>
          <p:cNvSpPr txBox="1"/>
          <p:nvPr/>
        </p:nvSpPr>
        <p:spPr>
          <a:xfrm>
            <a:off x="3183606" y="573980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07141A-0843-474E-87C1-B471E0790629}"/>
              </a:ext>
            </a:extLst>
          </p:cNvPr>
          <p:cNvSpPr txBox="1"/>
          <p:nvPr/>
        </p:nvSpPr>
        <p:spPr>
          <a:xfrm>
            <a:off x="5469395" y="5744372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F84103-4EF2-4011-BEA1-69FBA269C2EB}"/>
              </a:ext>
            </a:extLst>
          </p:cNvPr>
          <p:cNvSpPr txBox="1"/>
          <p:nvPr/>
        </p:nvSpPr>
        <p:spPr>
          <a:xfrm>
            <a:off x="7793449" y="5734374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EDAAE4-449D-456E-8243-1E799B29E7E8}"/>
              </a:ext>
            </a:extLst>
          </p:cNvPr>
          <p:cNvSpPr txBox="1"/>
          <p:nvPr/>
        </p:nvSpPr>
        <p:spPr>
          <a:xfrm>
            <a:off x="10074183" y="571228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</p:spTree>
    <p:extLst>
      <p:ext uri="{BB962C8B-B14F-4D97-AF65-F5344CB8AC3E}">
        <p14:creationId xmlns:p14="http://schemas.microsoft.com/office/powerpoint/2010/main" val="1771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11-E4E5-4633-B89C-DB539EE0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/>
              <a:t>Tic Tac Toe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7CF8C3-AF2C-417B-93B2-4C9BA4AEB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Saving the world one game at a time ...</a:t>
            </a:r>
          </a:p>
        </p:txBody>
      </p:sp>
    </p:spTree>
    <p:extLst>
      <p:ext uri="{BB962C8B-B14F-4D97-AF65-F5344CB8AC3E}">
        <p14:creationId xmlns:p14="http://schemas.microsoft.com/office/powerpoint/2010/main" val="16278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F4BE7D-CE7C-4B9A-92D0-A2FB174CE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8" t="20086" r="23461" b="14380"/>
          <a:stretch/>
        </p:blipFill>
        <p:spPr>
          <a:xfrm>
            <a:off x="5411128" y="1825625"/>
            <a:ext cx="1351156" cy="133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FFAAC1E-2979-430D-9B36-83B94C017C45}"/>
              </a:ext>
            </a:extLst>
          </p:cNvPr>
          <p:cNvGrpSpPr/>
          <p:nvPr/>
        </p:nvGrpSpPr>
        <p:grpSpPr>
          <a:xfrm>
            <a:off x="6569928" y="2667000"/>
            <a:ext cx="1351156" cy="1997846"/>
            <a:chOff x="6569928" y="2667000"/>
            <a:chExt cx="1351156" cy="19978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302ED1-ED3B-45B5-99D9-9666F15A2882}"/>
                </a:ext>
              </a:extLst>
            </p:cNvPr>
            <p:cNvGrpSpPr/>
            <p:nvPr/>
          </p:nvGrpSpPr>
          <p:grpSpPr>
            <a:xfrm>
              <a:off x="6569928" y="3327620"/>
              <a:ext cx="1351156" cy="1337226"/>
              <a:chOff x="6569928" y="3327620"/>
              <a:chExt cx="1351156" cy="13372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FF284B-61E1-47CE-A0EA-09D528085D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6569928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7AB3BBC-436B-41AE-B371-1A422331B3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744571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1" name="Arrow: Bent 40">
              <a:extLst>
                <a:ext uri="{FF2B5EF4-FFF2-40B4-BE49-F238E27FC236}">
                  <a16:creationId xmlns:a16="http://schemas.microsoft.com/office/drawing/2014/main" id="{C317E81C-26C4-4137-A632-1BE07AF32850}"/>
                </a:ext>
              </a:extLst>
            </p:cNvPr>
            <p:cNvSpPr/>
            <p:nvPr/>
          </p:nvSpPr>
          <p:spPr>
            <a:xfrm rot="5400000">
              <a:off x="6747569" y="2709580"/>
              <a:ext cx="622909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948A2DE-65F8-4C28-A8B0-EB8D74A66D62}"/>
              </a:ext>
            </a:extLst>
          </p:cNvPr>
          <p:cNvGrpSpPr/>
          <p:nvPr/>
        </p:nvGrpSpPr>
        <p:grpSpPr>
          <a:xfrm>
            <a:off x="6790147" y="2133603"/>
            <a:ext cx="3403928" cy="2531243"/>
            <a:chOff x="6790147" y="2133603"/>
            <a:chExt cx="3403928" cy="25312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C8696C-4EEA-4538-8416-9B7909ED7B3D}"/>
                </a:ext>
              </a:extLst>
            </p:cNvPr>
            <p:cNvGrpSpPr/>
            <p:nvPr/>
          </p:nvGrpSpPr>
          <p:grpSpPr>
            <a:xfrm>
              <a:off x="8842919" y="3327620"/>
              <a:ext cx="1351156" cy="1337226"/>
              <a:chOff x="8842919" y="3327620"/>
              <a:chExt cx="1351156" cy="133722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E19F773-B37A-435B-AD6B-454BF8B8A6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842919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7792DEF-FD7D-4BFF-93A7-840554FB0D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885377" y="378739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DC1E4694-B45C-4C0D-987C-1AB27276707E}"/>
                </a:ext>
              </a:extLst>
            </p:cNvPr>
            <p:cNvSpPr/>
            <p:nvPr/>
          </p:nvSpPr>
          <p:spPr>
            <a:xfrm rot="5400000">
              <a:off x="7649269" y="1274481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3DA6B6-FA62-40AE-AE70-F33B46AE454F}"/>
              </a:ext>
            </a:extLst>
          </p:cNvPr>
          <p:cNvGrpSpPr/>
          <p:nvPr/>
        </p:nvGrpSpPr>
        <p:grpSpPr>
          <a:xfrm>
            <a:off x="6790146" y="2413000"/>
            <a:ext cx="2279512" cy="3769024"/>
            <a:chOff x="6790146" y="2413000"/>
            <a:chExt cx="2279512" cy="37690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0B2DA8-6EB8-4EA6-AC52-CC711BF412FB}"/>
                </a:ext>
              </a:extLst>
            </p:cNvPr>
            <p:cNvGrpSpPr/>
            <p:nvPr/>
          </p:nvGrpSpPr>
          <p:grpSpPr>
            <a:xfrm>
              <a:off x="7718502" y="4844798"/>
              <a:ext cx="1351156" cy="1337226"/>
              <a:chOff x="7718502" y="4844798"/>
              <a:chExt cx="1351156" cy="13372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3BDD21-7A31-4117-94BE-6527AA6D26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7718502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BA1E750-0F4B-4FC3-8EE9-968154602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180589" y="57126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37E9B613-8847-42E7-AC82-B1CDD0F64921}"/>
                </a:ext>
              </a:extLst>
            </p:cNvPr>
            <p:cNvSpPr/>
            <p:nvPr/>
          </p:nvSpPr>
          <p:spPr>
            <a:xfrm rot="5400000">
              <a:off x="6470258" y="2732888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DB3C47-5437-49A6-9204-1A9FFE036EE4}"/>
              </a:ext>
            </a:extLst>
          </p:cNvPr>
          <p:cNvGrpSpPr/>
          <p:nvPr/>
        </p:nvGrpSpPr>
        <p:grpSpPr>
          <a:xfrm>
            <a:off x="6790144" y="1917702"/>
            <a:ext cx="4572948" cy="4264322"/>
            <a:chOff x="6790144" y="1917702"/>
            <a:chExt cx="4572948" cy="42643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E341A6-F7CA-4ECA-A26B-84EB7389CDC3}"/>
                </a:ext>
              </a:extLst>
            </p:cNvPr>
            <p:cNvGrpSpPr/>
            <p:nvPr/>
          </p:nvGrpSpPr>
          <p:grpSpPr>
            <a:xfrm>
              <a:off x="10011936" y="4844798"/>
              <a:ext cx="1351156" cy="1337226"/>
              <a:chOff x="10011936" y="4844798"/>
              <a:chExt cx="1351156" cy="13372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76108C1-D43B-4204-951B-DDAE3224D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0011936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0E9054A-ADA9-4FBC-9682-3F3EDBAB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0884093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4" name="Arrow: Bent 43">
              <a:extLst>
                <a:ext uri="{FF2B5EF4-FFF2-40B4-BE49-F238E27FC236}">
                  <a16:creationId xmlns:a16="http://schemas.microsoft.com/office/drawing/2014/main" id="{B83E96F7-F962-4FA8-92BF-EC88517D1B03}"/>
                </a:ext>
              </a:extLst>
            </p:cNvPr>
            <p:cNvSpPr/>
            <p:nvPr/>
          </p:nvSpPr>
          <p:spPr>
            <a:xfrm rot="5400000">
              <a:off x="7367220" y="1340626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FA76FA-4E12-4EB1-89DC-C0903B415B8A}"/>
              </a:ext>
            </a:extLst>
          </p:cNvPr>
          <p:cNvGrpSpPr/>
          <p:nvPr/>
        </p:nvGrpSpPr>
        <p:grpSpPr>
          <a:xfrm>
            <a:off x="4220739" y="2614877"/>
            <a:ext cx="1351156" cy="2055030"/>
            <a:chOff x="4220739" y="2614877"/>
            <a:chExt cx="1351156" cy="2055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111C81-B4DC-48D7-9A0B-A48694F9CBE1}"/>
                </a:ext>
              </a:extLst>
            </p:cNvPr>
            <p:cNvGrpSpPr/>
            <p:nvPr/>
          </p:nvGrpSpPr>
          <p:grpSpPr>
            <a:xfrm>
              <a:off x="4220739" y="3332681"/>
              <a:ext cx="1351156" cy="1337226"/>
              <a:chOff x="4220739" y="3332681"/>
              <a:chExt cx="1351156" cy="133722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ADECE3D-6204-497F-B4C9-DEE19FA7E8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4220739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160968E-F6C4-4C86-8A69-15CAF15F3A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67965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64F1F93B-0D29-402D-A34E-99E20E4E0EDF}"/>
                </a:ext>
              </a:extLst>
            </p:cNvPr>
            <p:cNvSpPr/>
            <p:nvPr/>
          </p:nvSpPr>
          <p:spPr>
            <a:xfrm rot="16200000" flipH="1">
              <a:off x="4761755" y="2676865"/>
              <a:ext cx="661726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91C669-9DCE-44BB-BEA8-7BB404C16AA4}"/>
              </a:ext>
            </a:extLst>
          </p:cNvPr>
          <p:cNvGrpSpPr/>
          <p:nvPr/>
        </p:nvGrpSpPr>
        <p:grpSpPr>
          <a:xfrm>
            <a:off x="1947748" y="2081480"/>
            <a:ext cx="3413745" cy="2588427"/>
            <a:chOff x="1947748" y="2081480"/>
            <a:chExt cx="3413745" cy="25884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D1C577F-B800-42EB-9AE8-0ED6301D9B0B}"/>
                </a:ext>
              </a:extLst>
            </p:cNvPr>
            <p:cNvGrpSpPr/>
            <p:nvPr/>
          </p:nvGrpSpPr>
          <p:grpSpPr>
            <a:xfrm>
              <a:off x="1947748" y="3332681"/>
              <a:ext cx="1351156" cy="1337226"/>
              <a:chOff x="1947748" y="3332681"/>
              <a:chExt cx="1351156" cy="13372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D0E743A-61A9-45AC-BE35-9C03291A5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947748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F55ED10-B23D-4210-868E-E559599C2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995543" y="33718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9" name="Arrow: Bent 58">
              <a:extLst>
                <a:ext uri="{FF2B5EF4-FFF2-40B4-BE49-F238E27FC236}">
                  <a16:creationId xmlns:a16="http://schemas.microsoft.com/office/drawing/2014/main" id="{975ED1D5-5D5E-4F1F-98B1-DF58507B2373}"/>
                </a:ext>
              </a:extLst>
            </p:cNvPr>
            <p:cNvSpPr/>
            <p:nvPr/>
          </p:nvSpPr>
          <p:spPr>
            <a:xfrm rot="16200000" flipH="1">
              <a:off x="3346064" y="1222358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6DA434-AF33-4F92-8DE4-961265710639}"/>
              </a:ext>
            </a:extLst>
          </p:cNvPr>
          <p:cNvGrpSpPr/>
          <p:nvPr/>
        </p:nvGrpSpPr>
        <p:grpSpPr>
          <a:xfrm>
            <a:off x="3131634" y="2360877"/>
            <a:ext cx="2229860" cy="3821147"/>
            <a:chOff x="3131634" y="2360877"/>
            <a:chExt cx="2229860" cy="38211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01B6AF-E3CE-4D15-A183-0CF3BCA4AAAC}"/>
                </a:ext>
              </a:extLst>
            </p:cNvPr>
            <p:cNvGrpSpPr/>
            <p:nvPr/>
          </p:nvGrpSpPr>
          <p:grpSpPr>
            <a:xfrm>
              <a:off x="3131634" y="4844798"/>
              <a:ext cx="1351156" cy="1337226"/>
              <a:chOff x="3131634" y="4844798"/>
              <a:chExt cx="1351156" cy="13372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C720928-E2D0-4E0C-A630-67470E278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3131634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1454F22-5C50-4477-BB60-13B8908A7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013598" y="52987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0" name="Arrow: Bent 59">
              <a:extLst>
                <a:ext uri="{FF2B5EF4-FFF2-40B4-BE49-F238E27FC236}">
                  <a16:creationId xmlns:a16="http://schemas.microsoft.com/office/drawing/2014/main" id="{5783BBE5-686B-4CDF-9C24-AA70B425D36D}"/>
                </a:ext>
              </a:extLst>
            </p:cNvPr>
            <p:cNvSpPr/>
            <p:nvPr/>
          </p:nvSpPr>
          <p:spPr>
            <a:xfrm rot="16200000" flipH="1">
              <a:off x="3249582" y="2680765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7BDB09-0222-4A7E-B764-A6128EB47750}"/>
              </a:ext>
            </a:extLst>
          </p:cNvPr>
          <p:cNvGrpSpPr/>
          <p:nvPr/>
        </p:nvGrpSpPr>
        <p:grpSpPr>
          <a:xfrm>
            <a:off x="838200" y="1865579"/>
            <a:ext cx="4523296" cy="4316445"/>
            <a:chOff x="838200" y="1865579"/>
            <a:chExt cx="4523296" cy="43164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D7A2FD-1511-4680-9B53-06E8B5980E48}"/>
                </a:ext>
              </a:extLst>
            </p:cNvPr>
            <p:cNvGrpSpPr/>
            <p:nvPr/>
          </p:nvGrpSpPr>
          <p:grpSpPr>
            <a:xfrm>
              <a:off x="838200" y="4844798"/>
              <a:ext cx="1351156" cy="1337226"/>
              <a:chOff x="838200" y="4844798"/>
              <a:chExt cx="1351156" cy="133722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B14B411-5404-4566-8463-20581E2D21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38200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F0D9908-F4F9-4C58-9D8D-1BC43953FF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300287" y="530065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1" name="Arrow: Bent 60">
              <a:extLst>
                <a:ext uri="{FF2B5EF4-FFF2-40B4-BE49-F238E27FC236}">
                  <a16:creationId xmlns:a16="http://schemas.microsoft.com/office/drawing/2014/main" id="{1ACE28C0-3233-4FC0-AF8D-BADF56AC4AE1}"/>
                </a:ext>
              </a:extLst>
            </p:cNvPr>
            <p:cNvSpPr/>
            <p:nvPr/>
          </p:nvSpPr>
          <p:spPr>
            <a:xfrm rot="16200000" flipH="1">
              <a:off x="1857323" y="1288503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8B533A-8EE5-4C40-9CF6-C37464A9331A}"/>
              </a:ext>
            </a:extLst>
          </p:cNvPr>
          <p:cNvGrpSpPr/>
          <p:nvPr/>
        </p:nvGrpSpPr>
        <p:grpSpPr>
          <a:xfrm>
            <a:off x="5425068" y="3180435"/>
            <a:ext cx="1351156" cy="3001589"/>
            <a:chOff x="5425068" y="3180435"/>
            <a:chExt cx="1351156" cy="30015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5AA137-ECDF-4D14-A9AD-A5EFAA52A508}"/>
                </a:ext>
              </a:extLst>
            </p:cNvPr>
            <p:cNvGrpSpPr/>
            <p:nvPr/>
          </p:nvGrpSpPr>
          <p:grpSpPr>
            <a:xfrm>
              <a:off x="5425068" y="4844798"/>
              <a:ext cx="1351156" cy="1337226"/>
              <a:chOff x="5425068" y="4844798"/>
              <a:chExt cx="1351156" cy="133722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08178EE-B0A5-4A3F-9286-61B272E87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5425068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CDC21A3-54FF-4EE9-8814-70A4765DE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5466574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8B11FE7B-A786-40A2-97A4-0EB668C3CD68}"/>
                </a:ext>
              </a:extLst>
            </p:cNvPr>
            <p:cNvSpPr/>
            <p:nvPr/>
          </p:nvSpPr>
          <p:spPr>
            <a:xfrm>
              <a:off x="6020753" y="3180435"/>
              <a:ext cx="131906" cy="16257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EC72907-AFA6-44E1-9E7B-DE1C9F92BE49}"/>
              </a:ext>
            </a:extLst>
          </p:cNvPr>
          <p:cNvSpPr txBox="1"/>
          <p:nvPr/>
        </p:nvSpPr>
        <p:spPr>
          <a:xfrm>
            <a:off x="1995544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4AF0-FBA5-4536-BAA0-29390452F67A}"/>
              </a:ext>
            </a:extLst>
          </p:cNvPr>
          <p:cNvSpPr txBox="1"/>
          <p:nvPr/>
        </p:nvSpPr>
        <p:spPr>
          <a:xfrm>
            <a:off x="4277026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B2C350-9107-45C2-8F54-6782A24AED45}"/>
              </a:ext>
            </a:extLst>
          </p:cNvPr>
          <p:cNvSpPr txBox="1"/>
          <p:nvPr/>
        </p:nvSpPr>
        <p:spPr>
          <a:xfrm>
            <a:off x="6603408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2796E4-4B1A-40B6-AA9E-BF0CA4706C4B}"/>
              </a:ext>
            </a:extLst>
          </p:cNvPr>
          <p:cNvSpPr txBox="1"/>
          <p:nvPr/>
        </p:nvSpPr>
        <p:spPr>
          <a:xfrm>
            <a:off x="8889177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68CAF2-95F9-4622-8BC6-BAEEFD69E8DB}"/>
              </a:ext>
            </a:extLst>
          </p:cNvPr>
          <p:cNvSpPr txBox="1"/>
          <p:nvPr/>
        </p:nvSpPr>
        <p:spPr>
          <a:xfrm>
            <a:off x="899010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2ADFE8-642D-4615-9ED2-A64248FE2A33}"/>
              </a:ext>
            </a:extLst>
          </p:cNvPr>
          <p:cNvSpPr txBox="1"/>
          <p:nvPr/>
        </p:nvSpPr>
        <p:spPr>
          <a:xfrm>
            <a:off x="3180492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848158-174A-478B-BAAD-80738EF4DD61}"/>
              </a:ext>
            </a:extLst>
          </p:cNvPr>
          <p:cNvSpPr txBox="1"/>
          <p:nvPr/>
        </p:nvSpPr>
        <p:spPr>
          <a:xfrm>
            <a:off x="5506874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ACB53-1F63-4137-868D-4A4F29E1077C}"/>
              </a:ext>
            </a:extLst>
          </p:cNvPr>
          <p:cNvSpPr txBox="1"/>
          <p:nvPr/>
        </p:nvSpPr>
        <p:spPr>
          <a:xfrm>
            <a:off x="7792643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B843EE-C47A-4090-895B-BA2289E99E47}"/>
              </a:ext>
            </a:extLst>
          </p:cNvPr>
          <p:cNvSpPr txBox="1"/>
          <p:nvPr/>
        </p:nvSpPr>
        <p:spPr>
          <a:xfrm>
            <a:off x="10086883" y="4901650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63E9B9-2585-4FCD-9E3F-BD580D06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... using 'random' to generate their moves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DC3957-1C15-4833-977F-8B4F4A75EE36}"/>
              </a:ext>
            </a:extLst>
          </p:cNvPr>
          <p:cNvSpPr txBox="1"/>
          <p:nvPr/>
        </p:nvSpPr>
        <p:spPr>
          <a:xfrm>
            <a:off x="1979230" y="3790997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20CAD4-05A0-49A5-95BC-CCC7564ACFF5}"/>
              </a:ext>
            </a:extLst>
          </p:cNvPr>
          <p:cNvSpPr txBox="1"/>
          <p:nvPr/>
        </p:nvSpPr>
        <p:spPr>
          <a:xfrm>
            <a:off x="4265434" y="3808261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F7A015-C91C-46F8-94C9-AB8678567B91}"/>
              </a:ext>
            </a:extLst>
          </p:cNvPr>
          <p:cNvSpPr txBox="1"/>
          <p:nvPr/>
        </p:nvSpPr>
        <p:spPr>
          <a:xfrm>
            <a:off x="6608530" y="3803697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88F53B7-E7DA-4320-A1A8-E98BC91EAB82}"/>
              </a:ext>
            </a:extLst>
          </p:cNvPr>
          <p:cNvSpPr txBox="1"/>
          <p:nvPr/>
        </p:nvSpPr>
        <p:spPr>
          <a:xfrm>
            <a:off x="8898077" y="3804728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4ED487-49D6-4B59-B0EF-88DE63451C00}"/>
              </a:ext>
            </a:extLst>
          </p:cNvPr>
          <p:cNvSpPr txBox="1"/>
          <p:nvPr/>
        </p:nvSpPr>
        <p:spPr>
          <a:xfrm>
            <a:off x="899010" y="573896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C8F5D8-5E30-4151-9400-950C568866D1}"/>
              </a:ext>
            </a:extLst>
          </p:cNvPr>
          <p:cNvSpPr txBox="1"/>
          <p:nvPr/>
        </p:nvSpPr>
        <p:spPr>
          <a:xfrm>
            <a:off x="3183606" y="573980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07141A-0843-474E-87C1-B471E0790629}"/>
              </a:ext>
            </a:extLst>
          </p:cNvPr>
          <p:cNvSpPr txBox="1"/>
          <p:nvPr/>
        </p:nvSpPr>
        <p:spPr>
          <a:xfrm>
            <a:off x="5469395" y="5744372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F84103-4EF2-4011-BEA1-69FBA269C2EB}"/>
              </a:ext>
            </a:extLst>
          </p:cNvPr>
          <p:cNvSpPr txBox="1"/>
          <p:nvPr/>
        </p:nvSpPr>
        <p:spPr>
          <a:xfrm>
            <a:off x="7793449" y="5734374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EDAAE4-449D-456E-8243-1E799B29E7E8}"/>
              </a:ext>
            </a:extLst>
          </p:cNvPr>
          <p:cNvSpPr txBox="1"/>
          <p:nvPr/>
        </p:nvSpPr>
        <p:spPr>
          <a:xfrm>
            <a:off x="10074183" y="571228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250 games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DAF41F-0F4C-4785-BC05-AF7A381E80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69625C"/>
              </a:clrFrom>
              <a:clrTo>
                <a:srgbClr val="69625C">
                  <a:alpha val="0"/>
                </a:srgbClr>
              </a:clrTo>
            </a:clrChange>
          </a:blip>
          <a:srcRect l="24600" t="29684" r="55940" b="32547"/>
          <a:stretch/>
        </p:blipFill>
        <p:spPr>
          <a:xfrm>
            <a:off x="5535872" y="1869705"/>
            <a:ext cx="1178167" cy="12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F4BE7D-CE7C-4B9A-92D0-A2FB174CE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8" t="20086" r="23461" b="14380"/>
          <a:stretch/>
        </p:blipFill>
        <p:spPr>
          <a:xfrm>
            <a:off x="5411128" y="1825625"/>
            <a:ext cx="1351156" cy="133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FFAAC1E-2979-430D-9B36-83B94C017C45}"/>
              </a:ext>
            </a:extLst>
          </p:cNvPr>
          <p:cNvGrpSpPr/>
          <p:nvPr/>
        </p:nvGrpSpPr>
        <p:grpSpPr>
          <a:xfrm>
            <a:off x="6569928" y="2667000"/>
            <a:ext cx="1351156" cy="1997846"/>
            <a:chOff x="6569928" y="2667000"/>
            <a:chExt cx="1351156" cy="19978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302ED1-ED3B-45B5-99D9-9666F15A2882}"/>
                </a:ext>
              </a:extLst>
            </p:cNvPr>
            <p:cNvGrpSpPr/>
            <p:nvPr/>
          </p:nvGrpSpPr>
          <p:grpSpPr>
            <a:xfrm>
              <a:off x="6569928" y="3327620"/>
              <a:ext cx="1351156" cy="1337226"/>
              <a:chOff x="6569928" y="3327620"/>
              <a:chExt cx="1351156" cy="13372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FF284B-61E1-47CE-A0EA-09D528085D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6569928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7AB3BBC-436B-41AE-B371-1A422331B3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744571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1" name="Arrow: Bent 40">
              <a:extLst>
                <a:ext uri="{FF2B5EF4-FFF2-40B4-BE49-F238E27FC236}">
                  <a16:creationId xmlns:a16="http://schemas.microsoft.com/office/drawing/2014/main" id="{C317E81C-26C4-4137-A632-1BE07AF32850}"/>
                </a:ext>
              </a:extLst>
            </p:cNvPr>
            <p:cNvSpPr/>
            <p:nvPr/>
          </p:nvSpPr>
          <p:spPr>
            <a:xfrm rot="5400000">
              <a:off x="6747569" y="2709580"/>
              <a:ext cx="622909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948A2DE-65F8-4C28-A8B0-EB8D74A66D62}"/>
              </a:ext>
            </a:extLst>
          </p:cNvPr>
          <p:cNvGrpSpPr/>
          <p:nvPr/>
        </p:nvGrpSpPr>
        <p:grpSpPr>
          <a:xfrm>
            <a:off x="6790147" y="2133603"/>
            <a:ext cx="3403928" cy="2531243"/>
            <a:chOff x="6790147" y="2133603"/>
            <a:chExt cx="3403928" cy="25312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C8696C-4EEA-4538-8416-9B7909ED7B3D}"/>
                </a:ext>
              </a:extLst>
            </p:cNvPr>
            <p:cNvGrpSpPr/>
            <p:nvPr/>
          </p:nvGrpSpPr>
          <p:grpSpPr>
            <a:xfrm>
              <a:off x="8842919" y="3327620"/>
              <a:ext cx="1351156" cy="1337226"/>
              <a:chOff x="8842919" y="3327620"/>
              <a:chExt cx="1351156" cy="133722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E19F773-B37A-435B-AD6B-454BF8B8A6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842919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7792DEF-FD7D-4BFF-93A7-840554FB0D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885377" y="378739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DC1E4694-B45C-4C0D-987C-1AB27276707E}"/>
                </a:ext>
              </a:extLst>
            </p:cNvPr>
            <p:cNvSpPr/>
            <p:nvPr/>
          </p:nvSpPr>
          <p:spPr>
            <a:xfrm rot="5400000">
              <a:off x="7649269" y="1274481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3DA6B6-FA62-40AE-AE70-F33B46AE454F}"/>
              </a:ext>
            </a:extLst>
          </p:cNvPr>
          <p:cNvGrpSpPr/>
          <p:nvPr/>
        </p:nvGrpSpPr>
        <p:grpSpPr>
          <a:xfrm>
            <a:off x="6790146" y="2413000"/>
            <a:ext cx="2279512" cy="3769024"/>
            <a:chOff x="6790146" y="2413000"/>
            <a:chExt cx="2279512" cy="37690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0B2DA8-6EB8-4EA6-AC52-CC711BF412FB}"/>
                </a:ext>
              </a:extLst>
            </p:cNvPr>
            <p:cNvGrpSpPr/>
            <p:nvPr/>
          </p:nvGrpSpPr>
          <p:grpSpPr>
            <a:xfrm>
              <a:off x="7718502" y="4844798"/>
              <a:ext cx="1351156" cy="1337226"/>
              <a:chOff x="7718502" y="4844798"/>
              <a:chExt cx="1351156" cy="13372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3BDD21-7A31-4117-94BE-6527AA6D26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7718502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BA1E750-0F4B-4FC3-8EE9-968154602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180589" y="57126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37E9B613-8847-42E7-AC82-B1CDD0F64921}"/>
                </a:ext>
              </a:extLst>
            </p:cNvPr>
            <p:cNvSpPr/>
            <p:nvPr/>
          </p:nvSpPr>
          <p:spPr>
            <a:xfrm rot="5400000">
              <a:off x="6470258" y="2732888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DB3C47-5437-49A6-9204-1A9FFE036EE4}"/>
              </a:ext>
            </a:extLst>
          </p:cNvPr>
          <p:cNvGrpSpPr/>
          <p:nvPr/>
        </p:nvGrpSpPr>
        <p:grpSpPr>
          <a:xfrm>
            <a:off x="6790144" y="1917702"/>
            <a:ext cx="4572948" cy="4264322"/>
            <a:chOff x="6790144" y="1917702"/>
            <a:chExt cx="4572948" cy="42643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E341A6-F7CA-4ECA-A26B-84EB7389CDC3}"/>
                </a:ext>
              </a:extLst>
            </p:cNvPr>
            <p:cNvGrpSpPr/>
            <p:nvPr/>
          </p:nvGrpSpPr>
          <p:grpSpPr>
            <a:xfrm>
              <a:off x="10011936" y="4844798"/>
              <a:ext cx="1351156" cy="1337226"/>
              <a:chOff x="10011936" y="4844798"/>
              <a:chExt cx="1351156" cy="13372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76108C1-D43B-4204-951B-DDAE3224D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0011936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0E9054A-ADA9-4FBC-9682-3F3EDBAB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0884093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4" name="Arrow: Bent 43">
              <a:extLst>
                <a:ext uri="{FF2B5EF4-FFF2-40B4-BE49-F238E27FC236}">
                  <a16:creationId xmlns:a16="http://schemas.microsoft.com/office/drawing/2014/main" id="{B83E96F7-F962-4FA8-92BF-EC88517D1B03}"/>
                </a:ext>
              </a:extLst>
            </p:cNvPr>
            <p:cNvSpPr/>
            <p:nvPr/>
          </p:nvSpPr>
          <p:spPr>
            <a:xfrm rot="5400000">
              <a:off x="7367220" y="1340626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FA76FA-4E12-4EB1-89DC-C0903B415B8A}"/>
              </a:ext>
            </a:extLst>
          </p:cNvPr>
          <p:cNvGrpSpPr/>
          <p:nvPr/>
        </p:nvGrpSpPr>
        <p:grpSpPr>
          <a:xfrm>
            <a:off x="4220739" y="2614877"/>
            <a:ext cx="1351156" cy="2055030"/>
            <a:chOff x="4220739" y="2614877"/>
            <a:chExt cx="1351156" cy="2055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111C81-B4DC-48D7-9A0B-A48694F9CBE1}"/>
                </a:ext>
              </a:extLst>
            </p:cNvPr>
            <p:cNvGrpSpPr/>
            <p:nvPr/>
          </p:nvGrpSpPr>
          <p:grpSpPr>
            <a:xfrm>
              <a:off x="4220739" y="3332681"/>
              <a:ext cx="1351156" cy="1337226"/>
              <a:chOff x="4220739" y="3332681"/>
              <a:chExt cx="1351156" cy="133722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ADECE3D-6204-497F-B4C9-DEE19FA7E8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4220739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160968E-F6C4-4C86-8A69-15CAF15F3A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67965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64F1F93B-0D29-402D-A34E-99E20E4E0EDF}"/>
                </a:ext>
              </a:extLst>
            </p:cNvPr>
            <p:cNvSpPr/>
            <p:nvPr/>
          </p:nvSpPr>
          <p:spPr>
            <a:xfrm rot="16200000" flipH="1">
              <a:off x="4761755" y="2676865"/>
              <a:ext cx="661726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91C669-9DCE-44BB-BEA8-7BB404C16AA4}"/>
              </a:ext>
            </a:extLst>
          </p:cNvPr>
          <p:cNvGrpSpPr/>
          <p:nvPr/>
        </p:nvGrpSpPr>
        <p:grpSpPr>
          <a:xfrm>
            <a:off x="1947748" y="2081480"/>
            <a:ext cx="3413745" cy="2588427"/>
            <a:chOff x="1947748" y="2081480"/>
            <a:chExt cx="3413745" cy="25884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D1C577F-B800-42EB-9AE8-0ED6301D9B0B}"/>
                </a:ext>
              </a:extLst>
            </p:cNvPr>
            <p:cNvGrpSpPr/>
            <p:nvPr/>
          </p:nvGrpSpPr>
          <p:grpSpPr>
            <a:xfrm>
              <a:off x="1947748" y="3332681"/>
              <a:ext cx="1351156" cy="1337226"/>
              <a:chOff x="1947748" y="3332681"/>
              <a:chExt cx="1351156" cy="13372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D0E743A-61A9-45AC-BE35-9C03291A5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947748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F55ED10-B23D-4210-868E-E559599C2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995543" y="33718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9" name="Arrow: Bent 58">
              <a:extLst>
                <a:ext uri="{FF2B5EF4-FFF2-40B4-BE49-F238E27FC236}">
                  <a16:creationId xmlns:a16="http://schemas.microsoft.com/office/drawing/2014/main" id="{975ED1D5-5D5E-4F1F-98B1-DF58507B2373}"/>
                </a:ext>
              </a:extLst>
            </p:cNvPr>
            <p:cNvSpPr/>
            <p:nvPr/>
          </p:nvSpPr>
          <p:spPr>
            <a:xfrm rot="16200000" flipH="1">
              <a:off x="3346064" y="1222358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6DA434-AF33-4F92-8DE4-961265710639}"/>
              </a:ext>
            </a:extLst>
          </p:cNvPr>
          <p:cNvGrpSpPr/>
          <p:nvPr/>
        </p:nvGrpSpPr>
        <p:grpSpPr>
          <a:xfrm>
            <a:off x="3131634" y="2360877"/>
            <a:ext cx="2229860" cy="3821147"/>
            <a:chOff x="3131634" y="2360877"/>
            <a:chExt cx="2229860" cy="38211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01B6AF-E3CE-4D15-A183-0CF3BCA4AAAC}"/>
                </a:ext>
              </a:extLst>
            </p:cNvPr>
            <p:cNvGrpSpPr/>
            <p:nvPr/>
          </p:nvGrpSpPr>
          <p:grpSpPr>
            <a:xfrm>
              <a:off x="3131634" y="4844798"/>
              <a:ext cx="1351156" cy="1337226"/>
              <a:chOff x="3131634" y="4844798"/>
              <a:chExt cx="1351156" cy="13372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C720928-E2D0-4E0C-A630-67470E278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3131634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1454F22-5C50-4477-BB60-13B8908A7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013598" y="52987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0" name="Arrow: Bent 59">
              <a:extLst>
                <a:ext uri="{FF2B5EF4-FFF2-40B4-BE49-F238E27FC236}">
                  <a16:creationId xmlns:a16="http://schemas.microsoft.com/office/drawing/2014/main" id="{5783BBE5-686B-4CDF-9C24-AA70B425D36D}"/>
                </a:ext>
              </a:extLst>
            </p:cNvPr>
            <p:cNvSpPr/>
            <p:nvPr/>
          </p:nvSpPr>
          <p:spPr>
            <a:xfrm rot="16200000" flipH="1">
              <a:off x="3249582" y="2680765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7BDB09-0222-4A7E-B764-A6128EB47750}"/>
              </a:ext>
            </a:extLst>
          </p:cNvPr>
          <p:cNvGrpSpPr/>
          <p:nvPr/>
        </p:nvGrpSpPr>
        <p:grpSpPr>
          <a:xfrm>
            <a:off x="838200" y="1865579"/>
            <a:ext cx="4523296" cy="4316445"/>
            <a:chOff x="838200" y="1865579"/>
            <a:chExt cx="4523296" cy="43164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D7A2FD-1511-4680-9B53-06E8B5980E48}"/>
                </a:ext>
              </a:extLst>
            </p:cNvPr>
            <p:cNvGrpSpPr/>
            <p:nvPr/>
          </p:nvGrpSpPr>
          <p:grpSpPr>
            <a:xfrm>
              <a:off x="838200" y="4844798"/>
              <a:ext cx="1351156" cy="1337226"/>
              <a:chOff x="838200" y="4844798"/>
              <a:chExt cx="1351156" cy="133722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B14B411-5404-4566-8463-20581E2D21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38200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F0D9908-F4F9-4C58-9D8D-1BC43953FF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300287" y="530065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1" name="Arrow: Bent 60">
              <a:extLst>
                <a:ext uri="{FF2B5EF4-FFF2-40B4-BE49-F238E27FC236}">
                  <a16:creationId xmlns:a16="http://schemas.microsoft.com/office/drawing/2014/main" id="{1ACE28C0-3233-4FC0-AF8D-BADF56AC4AE1}"/>
                </a:ext>
              </a:extLst>
            </p:cNvPr>
            <p:cNvSpPr/>
            <p:nvPr/>
          </p:nvSpPr>
          <p:spPr>
            <a:xfrm rot="16200000" flipH="1">
              <a:off x="1857323" y="1288503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8B533A-8EE5-4C40-9CF6-C37464A9331A}"/>
              </a:ext>
            </a:extLst>
          </p:cNvPr>
          <p:cNvGrpSpPr/>
          <p:nvPr/>
        </p:nvGrpSpPr>
        <p:grpSpPr>
          <a:xfrm>
            <a:off x="5425068" y="3180435"/>
            <a:ext cx="1351156" cy="3001589"/>
            <a:chOff x="5425068" y="3180435"/>
            <a:chExt cx="1351156" cy="30015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5AA137-ECDF-4D14-A9AD-A5EFAA52A508}"/>
                </a:ext>
              </a:extLst>
            </p:cNvPr>
            <p:cNvGrpSpPr/>
            <p:nvPr/>
          </p:nvGrpSpPr>
          <p:grpSpPr>
            <a:xfrm>
              <a:off x="5425068" y="4844798"/>
              <a:ext cx="1351156" cy="1337226"/>
              <a:chOff x="5425068" y="4844798"/>
              <a:chExt cx="1351156" cy="133722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08178EE-B0A5-4A3F-9286-61B272E87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5425068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CDC21A3-54FF-4EE9-8814-70A4765DE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5466574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8B11FE7B-A786-40A2-97A4-0EB668C3CD68}"/>
                </a:ext>
              </a:extLst>
            </p:cNvPr>
            <p:cNvSpPr/>
            <p:nvPr/>
          </p:nvSpPr>
          <p:spPr>
            <a:xfrm>
              <a:off x="6020753" y="3180435"/>
              <a:ext cx="131906" cy="16257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EC72907-AFA6-44E1-9E7B-DE1C9F92BE49}"/>
              </a:ext>
            </a:extLst>
          </p:cNvPr>
          <p:cNvSpPr txBox="1"/>
          <p:nvPr/>
        </p:nvSpPr>
        <p:spPr>
          <a:xfrm>
            <a:off x="1995544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4AF0-FBA5-4536-BAA0-29390452F67A}"/>
              </a:ext>
            </a:extLst>
          </p:cNvPr>
          <p:cNvSpPr txBox="1"/>
          <p:nvPr/>
        </p:nvSpPr>
        <p:spPr>
          <a:xfrm>
            <a:off x="4277026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B2C350-9107-45C2-8F54-6782A24AED45}"/>
              </a:ext>
            </a:extLst>
          </p:cNvPr>
          <p:cNvSpPr txBox="1"/>
          <p:nvPr/>
        </p:nvSpPr>
        <p:spPr>
          <a:xfrm>
            <a:off x="6603408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2796E4-4B1A-40B6-AA9E-BF0CA4706C4B}"/>
              </a:ext>
            </a:extLst>
          </p:cNvPr>
          <p:cNvSpPr txBox="1"/>
          <p:nvPr/>
        </p:nvSpPr>
        <p:spPr>
          <a:xfrm>
            <a:off x="8889177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68CAF2-95F9-4622-8BC6-BAEEFD69E8DB}"/>
              </a:ext>
            </a:extLst>
          </p:cNvPr>
          <p:cNvSpPr txBox="1"/>
          <p:nvPr/>
        </p:nvSpPr>
        <p:spPr>
          <a:xfrm>
            <a:off x="899010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2ADFE8-642D-4615-9ED2-A64248FE2A33}"/>
              </a:ext>
            </a:extLst>
          </p:cNvPr>
          <p:cNvSpPr txBox="1"/>
          <p:nvPr/>
        </p:nvSpPr>
        <p:spPr>
          <a:xfrm>
            <a:off x="3180492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848158-174A-478B-BAAD-80738EF4DD61}"/>
              </a:ext>
            </a:extLst>
          </p:cNvPr>
          <p:cNvSpPr txBox="1"/>
          <p:nvPr/>
        </p:nvSpPr>
        <p:spPr>
          <a:xfrm>
            <a:off x="5506874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ACB53-1F63-4137-868D-4A4F29E1077C}"/>
              </a:ext>
            </a:extLst>
          </p:cNvPr>
          <p:cNvSpPr txBox="1"/>
          <p:nvPr/>
        </p:nvSpPr>
        <p:spPr>
          <a:xfrm>
            <a:off x="7792643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B843EE-C47A-4090-895B-BA2289E99E47}"/>
              </a:ext>
            </a:extLst>
          </p:cNvPr>
          <p:cNvSpPr txBox="1"/>
          <p:nvPr/>
        </p:nvSpPr>
        <p:spPr>
          <a:xfrm>
            <a:off x="10086883" y="4901650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63E9B9-2585-4FCD-9E3F-BD580D06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Then we spend the next 2 days, 4 hours and 18 minutes counting the results...</a:t>
            </a:r>
          </a:p>
        </p:txBody>
      </p:sp>
    </p:spTree>
    <p:extLst>
      <p:ext uri="{BB962C8B-B14F-4D97-AF65-F5344CB8AC3E}">
        <p14:creationId xmlns:p14="http://schemas.microsoft.com/office/powerpoint/2010/main" val="40402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F4BE7D-CE7C-4B9A-92D0-A2FB174CE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8" t="20086" r="23461" b="14380"/>
          <a:stretch/>
        </p:blipFill>
        <p:spPr>
          <a:xfrm>
            <a:off x="5411128" y="1825625"/>
            <a:ext cx="1351156" cy="133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FFAAC1E-2979-430D-9B36-83B94C017C45}"/>
              </a:ext>
            </a:extLst>
          </p:cNvPr>
          <p:cNvGrpSpPr/>
          <p:nvPr/>
        </p:nvGrpSpPr>
        <p:grpSpPr>
          <a:xfrm>
            <a:off x="6569928" y="2667000"/>
            <a:ext cx="1351156" cy="1997846"/>
            <a:chOff x="6569928" y="2667000"/>
            <a:chExt cx="1351156" cy="19978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302ED1-ED3B-45B5-99D9-9666F15A2882}"/>
                </a:ext>
              </a:extLst>
            </p:cNvPr>
            <p:cNvGrpSpPr/>
            <p:nvPr/>
          </p:nvGrpSpPr>
          <p:grpSpPr>
            <a:xfrm>
              <a:off x="6569928" y="3327620"/>
              <a:ext cx="1351156" cy="1337226"/>
              <a:chOff x="6569928" y="3327620"/>
              <a:chExt cx="1351156" cy="13372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FF284B-61E1-47CE-A0EA-09D528085D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6569928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7AB3BBC-436B-41AE-B371-1A422331B3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744571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1" name="Arrow: Bent 40">
              <a:extLst>
                <a:ext uri="{FF2B5EF4-FFF2-40B4-BE49-F238E27FC236}">
                  <a16:creationId xmlns:a16="http://schemas.microsoft.com/office/drawing/2014/main" id="{C317E81C-26C4-4137-A632-1BE07AF32850}"/>
                </a:ext>
              </a:extLst>
            </p:cNvPr>
            <p:cNvSpPr/>
            <p:nvPr/>
          </p:nvSpPr>
          <p:spPr>
            <a:xfrm rot="5400000">
              <a:off x="6747569" y="2709580"/>
              <a:ext cx="622909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948A2DE-65F8-4C28-A8B0-EB8D74A66D62}"/>
              </a:ext>
            </a:extLst>
          </p:cNvPr>
          <p:cNvGrpSpPr/>
          <p:nvPr/>
        </p:nvGrpSpPr>
        <p:grpSpPr>
          <a:xfrm>
            <a:off x="6790147" y="2133603"/>
            <a:ext cx="3403928" cy="2531243"/>
            <a:chOff x="6790147" y="2133603"/>
            <a:chExt cx="3403928" cy="25312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C8696C-4EEA-4538-8416-9B7909ED7B3D}"/>
                </a:ext>
              </a:extLst>
            </p:cNvPr>
            <p:cNvGrpSpPr/>
            <p:nvPr/>
          </p:nvGrpSpPr>
          <p:grpSpPr>
            <a:xfrm>
              <a:off x="8842919" y="3327620"/>
              <a:ext cx="1351156" cy="1337226"/>
              <a:chOff x="8842919" y="3327620"/>
              <a:chExt cx="1351156" cy="133722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E19F773-B37A-435B-AD6B-454BF8B8A6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842919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7792DEF-FD7D-4BFF-93A7-840554FB0D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885377" y="378739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DC1E4694-B45C-4C0D-987C-1AB27276707E}"/>
                </a:ext>
              </a:extLst>
            </p:cNvPr>
            <p:cNvSpPr/>
            <p:nvPr/>
          </p:nvSpPr>
          <p:spPr>
            <a:xfrm rot="5400000">
              <a:off x="7649269" y="1274481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3DA6B6-FA62-40AE-AE70-F33B46AE454F}"/>
              </a:ext>
            </a:extLst>
          </p:cNvPr>
          <p:cNvGrpSpPr/>
          <p:nvPr/>
        </p:nvGrpSpPr>
        <p:grpSpPr>
          <a:xfrm>
            <a:off x="6790146" y="2413000"/>
            <a:ext cx="2279512" cy="3769024"/>
            <a:chOff x="6790146" y="2413000"/>
            <a:chExt cx="2279512" cy="37690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0B2DA8-6EB8-4EA6-AC52-CC711BF412FB}"/>
                </a:ext>
              </a:extLst>
            </p:cNvPr>
            <p:cNvGrpSpPr/>
            <p:nvPr/>
          </p:nvGrpSpPr>
          <p:grpSpPr>
            <a:xfrm>
              <a:off x="7718502" y="4844798"/>
              <a:ext cx="1351156" cy="1337226"/>
              <a:chOff x="7718502" y="4844798"/>
              <a:chExt cx="1351156" cy="13372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3BDD21-7A31-4117-94BE-6527AA6D26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7718502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BA1E750-0F4B-4FC3-8EE9-968154602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180589" y="57126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37E9B613-8847-42E7-AC82-B1CDD0F64921}"/>
                </a:ext>
              </a:extLst>
            </p:cNvPr>
            <p:cNvSpPr/>
            <p:nvPr/>
          </p:nvSpPr>
          <p:spPr>
            <a:xfrm rot="5400000">
              <a:off x="6470258" y="2732888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DB3C47-5437-49A6-9204-1A9FFE036EE4}"/>
              </a:ext>
            </a:extLst>
          </p:cNvPr>
          <p:cNvGrpSpPr/>
          <p:nvPr/>
        </p:nvGrpSpPr>
        <p:grpSpPr>
          <a:xfrm>
            <a:off x="6790144" y="1917702"/>
            <a:ext cx="4572948" cy="4264322"/>
            <a:chOff x="6790144" y="1917702"/>
            <a:chExt cx="4572948" cy="42643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E341A6-F7CA-4ECA-A26B-84EB7389CDC3}"/>
                </a:ext>
              </a:extLst>
            </p:cNvPr>
            <p:cNvGrpSpPr/>
            <p:nvPr/>
          </p:nvGrpSpPr>
          <p:grpSpPr>
            <a:xfrm>
              <a:off x="10011936" y="4844798"/>
              <a:ext cx="1351156" cy="1337226"/>
              <a:chOff x="10011936" y="4844798"/>
              <a:chExt cx="1351156" cy="13372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76108C1-D43B-4204-951B-DDAE3224D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0011936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0E9054A-ADA9-4FBC-9682-3F3EDBAB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0884093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4" name="Arrow: Bent 43">
              <a:extLst>
                <a:ext uri="{FF2B5EF4-FFF2-40B4-BE49-F238E27FC236}">
                  <a16:creationId xmlns:a16="http://schemas.microsoft.com/office/drawing/2014/main" id="{B83E96F7-F962-4FA8-92BF-EC88517D1B03}"/>
                </a:ext>
              </a:extLst>
            </p:cNvPr>
            <p:cNvSpPr/>
            <p:nvPr/>
          </p:nvSpPr>
          <p:spPr>
            <a:xfrm rot="5400000">
              <a:off x="7367220" y="1340626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FA76FA-4E12-4EB1-89DC-C0903B415B8A}"/>
              </a:ext>
            </a:extLst>
          </p:cNvPr>
          <p:cNvGrpSpPr/>
          <p:nvPr/>
        </p:nvGrpSpPr>
        <p:grpSpPr>
          <a:xfrm>
            <a:off x="4220739" y="2614877"/>
            <a:ext cx="1351156" cy="2055030"/>
            <a:chOff x="4220739" y="2614877"/>
            <a:chExt cx="1351156" cy="2055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111C81-B4DC-48D7-9A0B-A48694F9CBE1}"/>
                </a:ext>
              </a:extLst>
            </p:cNvPr>
            <p:cNvGrpSpPr/>
            <p:nvPr/>
          </p:nvGrpSpPr>
          <p:grpSpPr>
            <a:xfrm>
              <a:off x="4220739" y="3332681"/>
              <a:ext cx="1351156" cy="1337226"/>
              <a:chOff x="4220739" y="3332681"/>
              <a:chExt cx="1351156" cy="133722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ADECE3D-6204-497F-B4C9-DEE19FA7E8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4220739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160968E-F6C4-4C86-8A69-15CAF15F3A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67965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64F1F93B-0D29-402D-A34E-99E20E4E0EDF}"/>
                </a:ext>
              </a:extLst>
            </p:cNvPr>
            <p:cNvSpPr/>
            <p:nvPr/>
          </p:nvSpPr>
          <p:spPr>
            <a:xfrm rot="16200000" flipH="1">
              <a:off x="4761755" y="2676865"/>
              <a:ext cx="661726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91C669-9DCE-44BB-BEA8-7BB404C16AA4}"/>
              </a:ext>
            </a:extLst>
          </p:cNvPr>
          <p:cNvGrpSpPr/>
          <p:nvPr/>
        </p:nvGrpSpPr>
        <p:grpSpPr>
          <a:xfrm>
            <a:off x="1947748" y="2081480"/>
            <a:ext cx="3413745" cy="2588427"/>
            <a:chOff x="1947748" y="2081480"/>
            <a:chExt cx="3413745" cy="25884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D1C577F-B800-42EB-9AE8-0ED6301D9B0B}"/>
                </a:ext>
              </a:extLst>
            </p:cNvPr>
            <p:cNvGrpSpPr/>
            <p:nvPr/>
          </p:nvGrpSpPr>
          <p:grpSpPr>
            <a:xfrm>
              <a:off x="1947748" y="3332681"/>
              <a:ext cx="1351156" cy="1337226"/>
              <a:chOff x="1947748" y="3332681"/>
              <a:chExt cx="1351156" cy="13372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D0E743A-61A9-45AC-BE35-9C03291A5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947748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F55ED10-B23D-4210-868E-E559599C2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995543" y="33718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9" name="Arrow: Bent 58">
              <a:extLst>
                <a:ext uri="{FF2B5EF4-FFF2-40B4-BE49-F238E27FC236}">
                  <a16:creationId xmlns:a16="http://schemas.microsoft.com/office/drawing/2014/main" id="{975ED1D5-5D5E-4F1F-98B1-DF58507B2373}"/>
                </a:ext>
              </a:extLst>
            </p:cNvPr>
            <p:cNvSpPr/>
            <p:nvPr/>
          </p:nvSpPr>
          <p:spPr>
            <a:xfrm rot="16200000" flipH="1">
              <a:off x="3346064" y="1222358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6DA434-AF33-4F92-8DE4-961265710639}"/>
              </a:ext>
            </a:extLst>
          </p:cNvPr>
          <p:cNvGrpSpPr/>
          <p:nvPr/>
        </p:nvGrpSpPr>
        <p:grpSpPr>
          <a:xfrm>
            <a:off x="3131634" y="2360877"/>
            <a:ext cx="2229860" cy="3821147"/>
            <a:chOff x="3131634" y="2360877"/>
            <a:chExt cx="2229860" cy="38211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01B6AF-E3CE-4D15-A183-0CF3BCA4AAAC}"/>
                </a:ext>
              </a:extLst>
            </p:cNvPr>
            <p:cNvGrpSpPr/>
            <p:nvPr/>
          </p:nvGrpSpPr>
          <p:grpSpPr>
            <a:xfrm>
              <a:off x="3131634" y="4844798"/>
              <a:ext cx="1351156" cy="1337226"/>
              <a:chOff x="3131634" y="4844798"/>
              <a:chExt cx="1351156" cy="13372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C720928-E2D0-4E0C-A630-67470E278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3131634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1454F22-5C50-4477-BB60-13B8908A7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013598" y="52987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0" name="Arrow: Bent 59">
              <a:extLst>
                <a:ext uri="{FF2B5EF4-FFF2-40B4-BE49-F238E27FC236}">
                  <a16:creationId xmlns:a16="http://schemas.microsoft.com/office/drawing/2014/main" id="{5783BBE5-686B-4CDF-9C24-AA70B425D36D}"/>
                </a:ext>
              </a:extLst>
            </p:cNvPr>
            <p:cNvSpPr/>
            <p:nvPr/>
          </p:nvSpPr>
          <p:spPr>
            <a:xfrm rot="16200000" flipH="1">
              <a:off x="3249582" y="2680765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7BDB09-0222-4A7E-B764-A6128EB47750}"/>
              </a:ext>
            </a:extLst>
          </p:cNvPr>
          <p:cNvGrpSpPr/>
          <p:nvPr/>
        </p:nvGrpSpPr>
        <p:grpSpPr>
          <a:xfrm>
            <a:off x="838200" y="1865579"/>
            <a:ext cx="4523296" cy="4316445"/>
            <a:chOff x="838200" y="1865579"/>
            <a:chExt cx="4523296" cy="43164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D7A2FD-1511-4680-9B53-06E8B5980E48}"/>
                </a:ext>
              </a:extLst>
            </p:cNvPr>
            <p:cNvGrpSpPr/>
            <p:nvPr/>
          </p:nvGrpSpPr>
          <p:grpSpPr>
            <a:xfrm>
              <a:off x="838200" y="4844798"/>
              <a:ext cx="1351156" cy="1337226"/>
              <a:chOff x="838200" y="4844798"/>
              <a:chExt cx="1351156" cy="133722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B14B411-5404-4566-8463-20581E2D21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38200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F0D9908-F4F9-4C58-9D8D-1BC43953FF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300287" y="530065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1" name="Arrow: Bent 60">
              <a:extLst>
                <a:ext uri="{FF2B5EF4-FFF2-40B4-BE49-F238E27FC236}">
                  <a16:creationId xmlns:a16="http://schemas.microsoft.com/office/drawing/2014/main" id="{1ACE28C0-3233-4FC0-AF8D-BADF56AC4AE1}"/>
                </a:ext>
              </a:extLst>
            </p:cNvPr>
            <p:cNvSpPr/>
            <p:nvPr/>
          </p:nvSpPr>
          <p:spPr>
            <a:xfrm rot="16200000" flipH="1">
              <a:off x="1857323" y="1288503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8B533A-8EE5-4C40-9CF6-C37464A9331A}"/>
              </a:ext>
            </a:extLst>
          </p:cNvPr>
          <p:cNvGrpSpPr/>
          <p:nvPr/>
        </p:nvGrpSpPr>
        <p:grpSpPr>
          <a:xfrm>
            <a:off x="5425068" y="3180435"/>
            <a:ext cx="1351156" cy="3001589"/>
            <a:chOff x="5425068" y="3180435"/>
            <a:chExt cx="1351156" cy="30015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5AA137-ECDF-4D14-A9AD-A5EFAA52A508}"/>
                </a:ext>
              </a:extLst>
            </p:cNvPr>
            <p:cNvGrpSpPr/>
            <p:nvPr/>
          </p:nvGrpSpPr>
          <p:grpSpPr>
            <a:xfrm>
              <a:off x="5425068" y="4844798"/>
              <a:ext cx="1351156" cy="1337226"/>
              <a:chOff x="5425068" y="4844798"/>
              <a:chExt cx="1351156" cy="133722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08178EE-B0A5-4A3F-9286-61B272E87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5425068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CDC21A3-54FF-4EE9-8814-70A4765DE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5466574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8B11FE7B-A786-40A2-97A4-0EB668C3CD68}"/>
                </a:ext>
              </a:extLst>
            </p:cNvPr>
            <p:cNvSpPr/>
            <p:nvPr/>
          </p:nvSpPr>
          <p:spPr>
            <a:xfrm>
              <a:off x="6020753" y="3180435"/>
              <a:ext cx="131906" cy="16257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EC72907-AFA6-44E1-9E7B-DE1C9F92BE49}"/>
              </a:ext>
            </a:extLst>
          </p:cNvPr>
          <p:cNvSpPr txBox="1"/>
          <p:nvPr/>
        </p:nvSpPr>
        <p:spPr>
          <a:xfrm>
            <a:off x="1995544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4AF0-FBA5-4536-BAA0-29390452F67A}"/>
              </a:ext>
            </a:extLst>
          </p:cNvPr>
          <p:cNvSpPr txBox="1"/>
          <p:nvPr/>
        </p:nvSpPr>
        <p:spPr>
          <a:xfrm>
            <a:off x="4277026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B2C350-9107-45C2-8F54-6782A24AED45}"/>
              </a:ext>
            </a:extLst>
          </p:cNvPr>
          <p:cNvSpPr txBox="1"/>
          <p:nvPr/>
        </p:nvSpPr>
        <p:spPr>
          <a:xfrm>
            <a:off x="6603408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2796E4-4B1A-40B6-AA9E-BF0CA4706C4B}"/>
              </a:ext>
            </a:extLst>
          </p:cNvPr>
          <p:cNvSpPr txBox="1"/>
          <p:nvPr/>
        </p:nvSpPr>
        <p:spPr>
          <a:xfrm>
            <a:off x="8889177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68CAF2-95F9-4622-8BC6-BAEEFD69E8DB}"/>
              </a:ext>
            </a:extLst>
          </p:cNvPr>
          <p:cNvSpPr txBox="1"/>
          <p:nvPr/>
        </p:nvSpPr>
        <p:spPr>
          <a:xfrm>
            <a:off x="899010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2ADFE8-642D-4615-9ED2-A64248FE2A33}"/>
              </a:ext>
            </a:extLst>
          </p:cNvPr>
          <p:cNvSpPr txBox="1"/>
          <p:nvPr/>
        </p:nvSpPr>
        <p:spPr>
          <a:xfrm>
            <a:off x="3180492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848158-174A-478B-BAAD-80738EF4DD61}"/>
              </a:ext>
            </a:extLst>
          </p:cNvPr>
          <p:cNvSpPr txBox="1"/>
          <p:nvPr/>
        </p:nvSpPr>
        <p:spPr>
          <a:xfrm>
            <a:off x="5506874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ACB53-1F63-4137-868D-4A4F29E1077C}"/>
              </a:ext>
            </a:extLst>
          </p:cNvPr>
          <p:cNvSpPr txBox="1"/>
          <p:nvPr/>
        </p:nvSpPr>
        <p:spPr>
          <a:xfrm>
            <a:off x="7792643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B843EE-C47A-4090-895B-BA2289E99E47}"/>
              </a:ext>
            </a:extLst>
          </p:cNvPr>
          <p:cNvSpPr txBox="1"/>
          <p:nvPr/>
        </p:nvSpPr>
        <p:spPr>
          <a:xfrm>
            <a:off x="10086883" y="4901650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63E9B9-2585-4FCD-9E3F-BD580D06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And lo and behold... the scores...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40226F-DC9C-4726-AE02-3B01E3DAC35A}"/>
              </a:ext>
            </a:extLst>
          </p:cNvPr>
          <p:cNvSpPr txBox="1"/>
          <p:nvPr/>
        </p:nvSpPr>
        <p:spPr>
          <a:xfrm>
            <a:off x="1979230" y="3790997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160/250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F71E43-0109-462A-A3F8-6BD7A09E27BC}"/>
              </a:ext>
            </a:extLst>
          </p:cNvPr>
          <p:cNvSpPr txBox="1"/>
          <p:nvPr/>
        </p:nvSpPr>
        <p:spPr>
          <a:xfrm>
            <a:off x="4265434" y="3808261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140/250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2DC9CD-EFCA-453E-AD07-15B6995D3A3A}"/>
              </a:ext>
            </a:extLst>
          </p:cNvPr>
          <p:cNvSpPr txBox="1"/>
          <p:nvPr/>
        </p:nvSpPr>
        <p:spPr>
          <a:xfrm>
            <a:off x="6608530" y="3803697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150/250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806D42-060F-430E-940B-8E8F4E686C1E}"/>
              </a:ext>
            </a:extLst>
          </p:cNvPr>
          <p:cNvSpPr txBox="1"/>
          <p:nvPr/>
        </p:nvSpPr>
        <p:spPr>
          <a:xfrm>
            <a:off x="8898077" y="3360228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137/250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55124D-3EA2-4257-AA26-9EFFB8529211}"/>
              </a:ext>
            </a:extLst>
          </p:cNvPr>
          <p:cNvSpPr txBox="1"/>
          <p:nvPr/>
        </p:nvSpPr>
        <p:spPr>
          <a:xfrm>
            <a:off x="899010" y="573896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185/250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2DCBDF-A511-4AA5-BAAB-B3E1D22782D2}"/>
              </a:ext>
            </a:extLst>
          </p:cNvPr>
          <p:cNvSpPr txBox="1"/>
          <p:nvPr/>
        </p:nvSpPr>
        <p:spPr>
          <a:xfrm>
            <a:off x="3183606" y="573980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123/250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B7953A-5F2F-4281-B313-55F07FEE1B9C}"/>
              </a:ext>
            </a:extLst>
          </p:cNvPr>
          <p:cNvSpPr txBox="1"/>
          <p:nvPr/>
        </p:nvSpPr>
        <p:spPr>
          <a:xfrm>
            <a:off x="5469395" y="5312572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149/250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7A5B64-85CD-4BEF-8B7E-6A69EFBFDBA2}"/>
              </a:ext>
            </a:extLst>
          </p:cNvPr>
          <p:cNvSpPr txBox="1"/>
          <p:nvPr/>
        </p:nvSpPr>
        <p:spPr>
          <a:xfrm>
            <a:off x="7793449" y="5302574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148/250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41ECE7-98C8-4066-BA75-369F30C4569A}"/>
              </a:ext>
            </a:extLst>
          </p:cNvPr>
          <p:cNvSpPr txBox="1"/>
          <p:nvPr/>
        </p:nvSpPr>
        <p:spPr>
          <a:xfrm>
            <a:off x="10074183" y="528048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134/250</a:t>
            </a:r>
          </a:p>
        </p:txBody>
      </p:sp>
    </p:spTree>
    <p:extLst>
      <p:ext uri="{BB962C8B-B14F-4D97-AF65-F5344CB8AC3E}">
        <p14:creationId xmlns:p14="http://schemas.microsoft.com/office/powerpoint/2010/main" val="17746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4F4BE7D-CE7C-4B9A-92D0-A2FB174CE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58" t="20086" r="23461" b="14380"/>
          <a:stretch/>
        </p:blipFill>
        <p:spPr>
          <a:xfrm>
            <a:off x="5411128" y="1825625"/>
            <a:ext cx="1351156" cy="1337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BFFAAC1E-2979-430D-9B36-83B94C017C45}"/>
              </a:ext>
            </a:extLst>
          </p:cNvPr>
          <p:cNvGrpSpPr/>
          <p:nvPr/>
        </p:nvGrpSpPr>
        <p:grpSpPr>
          <a:xfrm>
            <a:off x="6569928" y="2667000"/>
            <a:ext cx="1351156" cy="1997846"/>
            <a:chOff x="6569928" y="2667000"/>
            <a:chExt cx="1351156" cy="19978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3302ED1-ED3B-45B5-99D9-9666F15A2882}"/>
                </a:ext>
              </a:extLst>
            </p:cNvPr>
            <p:cNvGrpSpPr/>
            <p:nvPr/>
          </p:nvGrpSpPr>
          <p:grpSpPr>
            <a:xfrm>
              <a:off x="6569928" y="3327620"/>
              <a:ext cx="1351156" cy="1337226"/>
              <a:chOff x="6569928" y="3327620"/>
              <a:chExt cx="1351156" cy="13372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FF284B-61E1-47CE-A0EA-09D528085D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6569928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7AB3BBC-436B-41AE-B371-1A422331B3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744571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1" name="Arrow: Bent 40">
              <a:extLst>
                <a:ext uri="{FF2B5EF4-FFF2-40B4-BE49-F238E27FC236}">
                  <a16:creationId xmlns:a16="http://schemas.microsoft.com/office/drawing/2014/main" id="{C317E81C-26C4-4137-A632-1BE07AF32850}"/>
                </a:ext>
              </a:extLst>
            </p:cNvPr>
            <p:cNvSpPr/>
            <p:nvPr/>
          </p:nvSpPr>
          <p:spPr>
            <a:xfrm rot="5400000">
              <a:off x="6747569" y="2709580"/>
              <a:ext cx="622909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948A2DE-65F8-4C28-A8B0-EB8D74A66D62}"/>
              </a:ext>
            </a:extLst>
          </p:cNvPr>
          <p:cNvGrpSpPr/>
          <p:nvPr/>
        </p:nvGrpSpPr>
        <p:grpSpPr>
          <a:xfrm>
            <a:off x="6790147" y="2133603"/>
            <a:ext cx="3403928" cy="2531243"/>
            <a:chOff x="6790147" y="2133603"/>
            <a:chExt cx="3403928" cy="25312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C8696C-4EEA-4538-8416-9B7909ED7B3D}"/>
                </a:ext>
              </a:extLst>
            </p:cNvPr>
            <p:cNvGrpSpPr/>
            <p:nvPr/>
          </p:nvGrpSpPr>
          <p:grpSpPr>
            <a:xfrm>
              <a:off x="8842919" y="3327620"/>
              <a:ext cx="1351156" cy="1337226"/>
              <a:chOff x="8842919" y="3327620"/>
              <a:chExt cx="1351156" cy="133722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E19F773-B37A-435B-AD6B-454BF8B8A6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842919" y="3327620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7792DEF-FD7D-4BFF-93A7-840554FB0D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885377" y="378739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DC1E4694-B45C-4C0D-987C-1AB27276707E}"/>
                </a:ext>
              </a:extLst>
            </p:cNvPr>
            <p:cNvSpPr/>
            <p:nvPr/>
          </p:nvSpPr>
          <p:spPr>
            <a:xfrm rot="5400000">
              <a:off x="7649269" y="1274481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3DA6B6-FA62-40AE-AE70-F33B46AE454F}"/>
              </a:ext>
            </a:extLst>
          </p:cNvPr>
          <p:cNvGrpSpPr/>
          <p:nvPr/>
        </p:nvGrpSpPr>
        <p:grpSpPr>
          <a:xfrm>
            <a:off x="6790146" y="2413000"/>
            <a:ext cx="2279512" cy="3769024"/>
            <a:chOff x="6790146" y="2413000"/>
            <a:chExt cx="2279512" cy="376902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30B2DA8-6EB8-4EA6-AC52-CC711BF412FB}"/>
                </a:ext>
              </a:extLst>
            </p:cNvPr>
            <p:cNvGrpSpPr/>
            <p:nvPr/>
          </p:nvGrpSpPr>
          <p:grpSpPr>
            <a:xfrm>
              <a:off x="7718502" y="4844798"/>
              <a:ext cx="1351156" cy="1337226"/>
              <a:chOff x="7718502" y="4844798"/>
              <a:chExt cx="1351156" cy="133722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63BDD21-7A31-4117-94BE-6527AA6D26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7718502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BA1E750-0F4B-4FC3-8EE9-968154602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8180589" y="57126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37E9B613-8847-42E7-AC82-B1CDD0F64921}"/>
                </a:ext>
              </a:extLst>
            </p:cNvPr>
            <p:cNvSpPr/>
            <p:nvPr/>
          </p:nvSpPr>
          <p:spPr>
            <a:xfrm rot="5400000">
              <a:off x="6470258" y="2732888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DB3C47-5437-49A6-9204-1A9FFE036EE4}"/>
              </a:ext>
            </a:extLst>
          </p:cNvPr>
          <p:cNvGrpSpPr/>
          <p:nvPr/>
        </p:nvGrpSpPr>
        <p:grpSpPr>
          <a:xfrm>
            <a:off x="6790144" y="1917702"/>
            <a:ext cx="4572948" cy="4264322"/>
            <a:chOff x="6790144" y="1917702"/>
            <a:chExt cx="4572948" cy="42643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E341A6-F7CA-4ECA-A26B-84EB7389CDC3}"/>
                </a:ext>
              </a:extLst>
            </p:cNvPr>
            <p:cNvGrpSpPr/>
            <p:nvPr/>
          </p:nvGrpSpPr>
          <p:grpSpPr>
            <a:xfrm>
              <a:off x="10011936" y="4844798"/>
              <a:ext cx="1351156" cy="1337226"/>
              <a:chOff x="10011936" y="4844798"/>
              <a:chExt cx="1351156" cy="13372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76108C1-D43B-4204-951B-DDAE3224D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0011936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0E9054A-ADA9-4FBC-9682-3F3EDBAB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0884093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44" name="Arrow: Bent 43">
              <a:extLst>
                <a:ext uri="{FF2B5EF4-FFF2-40B4-BE49-F238E27FC236}">
                  <a16:creationId xmlns:a16="http://schemas.microsoft.com/office/drawing/2014/main" id="{B83E96F7-F962-4FA8-92BF-EC88517D1B03}"/>
                </a:ext>
              </a:extLst>
            </p:cNvPr>
            <p:cNvSpPr/>
            <p:nvPr/>
          </p:nvSpPr>
          <p:spPr>
            <a:xfrm rot="5400000">
              <a:off x="7367220" y="1340626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FA76FA-4E12-4EB1-89DC-C0903B415B8A}"/>
              </a:ext>
            </a:extLst>
          </p:cNvPr>
          <p:cNvGrpSpPr/>
          <p:nvPr/>
        </p:nvGrpSpPr>
        <p:grpSpPr>
          <a:xfrm>
            <a:off x="4220739" y="2614877"/>
            <a:ext cx="1351156" cy="2055030"/>
            <a:chOff x="4220739" y="2614877"/>
            <a:chExt cx="1351156" cy="2055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7111C81-B4DC-48D7-9A0B-A48694F9CBE1}"/>
                </a:ext>
              </a:extLst>
            </p:cNvPr>
            <p:cNvGrpSpPr/>
            <p:nvPr/>
          </p:nvGrpSpPr>
          <p:grpSpPr>
            <a:xfrm>
              <a:off x="4220739" y="3332681"/>
              <a:ext cx="1351156" cy="1337226"/>
              <a:chOff x="4220739" y="3332681"/>
              <a:chExt cx="1351156" cy="133722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ADECE3D-6204-497F-B4C9-DEE19FA7E8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4220739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160968E-F6C4-4C86-8A69-15CAF15F3A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679650" y="336627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8" name="Arrow: Bent 57">
              <a:extLst>
                <a:ext uri="{FF2B5EF4-FFF2-40B4-BE49-F238E27FC236}">
                  <a16:creationId xmlns:a16="http://schemas.microsoft.com/office/drawing/2014/main" id="{64F1F93B-0D29-402D-A34E-99E20E4E0EDF}"/>
                </a:ext>
              </a:extLst>
            </p:cNvPr>
            <p:cNvSpPr/>
            <p:nvPr/>
          </p:nvSpPr>
          <p:spPr>
            <a:xfrm rot="16200000" flipH="1">
              <a:off x="4761755" y="2676865"/>
              <a:ext cx="661726" cy="537749"/>
            </a:xfrm>
            <a:prstGeom prst="bentArrow">
              <a:avLst>
                <a:gd name="adj1" fmla="val 7141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91C669-9DCE-44BB-BEA8-7BB404C16AA4}"/>
              </a:ext>
            </a:extLst>
          </p:cNvPr>
          <p:cNvGrpSpPr/>
          <p:nvPr/>
        </p:nvGrpSpPr>
        <p:grpSpPr>
          <a:xfrm>
            <a:off x="1947748" y="2081480"/>
            <a:ext cx="3413745" cy="2588427"/>
            <a:chOff x="1947748" y="2081480"/>
            <a:chExt cx="3413745" cy="25884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D1C577F-B800-42EB-9AE8-0ED6301D9B0B}"/>
                </a:ext>
              </a:extLst>
            </p:cNvPr>
            <p:cNvGrpSpPr/>
            <p:nvPr/>
          </p:nvGrpSpPr>
          <p:grpSpPr>
            <a:xfrm>
              <a:off x="1947748" y="3332681"/>
              <a:ext cx="1351156" cy="1337226"/>
              <a:chOff x="1947748" y="3332681"/>
              <a:chExt cx="1351156" cy="13372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D0E743A-61A9-45AC-BE35-9C03291A5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1947748" y="3332681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F55ED10-B23D-4210-868E-E559599C2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995543" y="3371851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59" name="Arrow: Bent 58">
              <a:extLst>
                <a:ext uri="{FF2B5EF4-FFF2-40B4-BE49-F238E27FC236}">
                  <a16:creationId xmlns:a16="http://schemas.microsoft.com/office/drawing/2014/main" id="{975ED1D5-5D5E-4F1F-98B1-DF58507B2373}"/>
                </a:ext>
              </a:extLst>
            </p:cNvPr>
            <p:cNvSpPr/>
            <p:nvPr/>
          </p:nvSpPr>
          <p:spPr>
            <a:xfrm rot="16200000" flipH="1">
              <a:off x="3346064" y="1222358"/>
              <a:ext cx="1156307" cy="2874551"/>
            </a:xfrm>
            <a:prstGeom prst="bentArrow">
              <a:avLst>
                <a:gd name="adj1" fmla="val 4944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6DA434-AF33-4F92-8DE4-961265710639}"/>
              </a:ext>
            </a:extLst>
          </p:cNvPr>
          <p:cNvGrpSpPr/>
          <p:nvPr/>
        </p:nvGrpSpPr>
        <p:grpSpPr>
          <a:xfrm>
            <a:off x="3131634" y="2360877"/>
            <a:ext cx="2229860" cy="3821147"/>
            <a:chOff x="3131634" y="2360877"/>
            <a:chExt cx="2229860" cy="38211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B01B6AF-E3CE-4D15-A183-0CF3BCA4AAAC}"/>
                </a:ext>
              </a:extLst>
            </p:cNvPr>
            <p:cNvGrpSpPr/>
            <p:nvPr/>
          </p:nvGrpSpPr>
          <p:grpSpPr>
            <a:xfrm>
              <a:off x="3131634" y="4844798"/>
              <a:ext cx="1351156" cy="1337226"/>
              <a:chOff x="3131634" y="4844798"/>
              <a:chExt cx="1351156" cy="133722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C720928-E2D0-4E0C-A630-67470E2788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3131634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1454F22-5C50-4477-BB60-13B8908A71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4013598" y="52987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0" name="Arrow: Bent 59">
              <a:extLst>
                <a:ext uri="{FF2B5EF4-FFF2-40B4-BE49-F238E27FC236}">
                  <a16:creationId xmlns:a16="http://schemas.microsoft.com/office/drawing/2014/main" id="{5783BBE5-686B-4CDF-9C24-AA70B425D36D}"/>
                </a:ext>
              </a:extLst>
            </p:cNvPr>
            <p:cNvSpPr/>
            <p:nvPr/>
          </p:nvSpPr>
          <p:spPr>
            <a:xfrm rot="16200000" flipH="1">
              <a:off x="3249582" y="2680765"/>
              <a:ext cx="2431800" cy="1792024"/>
            </a:xfrm>
            <a:prstGeom prst="bentArrow">
              <a:avLst>
                <a:gd name="adj1" fmla="val 2889"/>
                <a:gd name="adj2" fmla="val 12781"/>
                <a:gd name="adj3" fmla="val 13721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7BDB09-0222-4A7E-B764-A6128EB47750}"/>
              </a:ext>
            </a:extLst>
          </p:cNvPr>
          <p:cNvGrpSpPr/>
          <p:nvPr/>
        </p:nvGrpSpPr>
        <p:grpSpPr>
          <a:xfrm>
            <a:off x="838200" y="1865579"/>
            <a:ext cx="4523296" cy="4316445"/>
            <a:chOff x="838200" y="1865579"/>
            <a:chExt cx="4523296" cy="431644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D7A2FD-1511-4680-9B53-06E8B5980E48}"/>
                </a:ext>
              </a:extLst>
            </p:cNvPr>
            <p:cNvGrpSpPr/>
            <p:nvPr/>
          </p:nvGrpSpPr>
          <p:grpSpPr>
            <a:xfrm>
              <a:off x="838200" y="4844798"/>
              <a:ext cx="1351156" cy="1337226"/>
              <a:chOff x="838200" y="4844798"/>
              <a:chExt cx="1351156" cy="133722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B14B411-5404-4566-8463-20581E2D21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838200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F0D9908-F4F9-4C58-9D8D-1BC43953FF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1300287" y="5300655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1" name="Arrow: Bent 60">
              <a:extLst>
                <a:ext uri="{FF2B5EF4-FFF2-40B4-BE49-F238E27FC236}">
                  <a16:creationId xmlns:a16="http://schemas.microsoft.com/office/drawing/2014/main" id="{1ACE28C0-3233-4FC0-AF8D-BADF56AC4AE1}"/>
                </a:ext>
              </a:extLst>
            </p:cNvPr>
            <p:cNvSpPr/>
            <p:nvPr/>
          </p:nvSpPr>
          <p:spPr>
            <a:xfrm rot="16200000" flipH="1">
              <a:off x="1857323" y="1288503"/>
              <a:ext cx="2927097" cy="4081249"/>
            </a:xfrm>
            <a:prstGeom prst="bentArrow">
              <a:avLst>
                <a:gd name="adj1" fmla="val 1999"/>
                <a:gd name="adj2" fmla="val 7523"/>
                <a:gd name="adj3" fmla="val 657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98B533A-8EE5-4C40-9CF6-C37464A9331A}"/>
              </a:ext>
            </a:extLst>
          </p:cNvPr>
          <p:cNvGrpSpPr/>
          <p:nvPr/>
        </p:nvGrpSpPr>
        <p:grpSpPr>
          <a:xfrm>
            <a:off x="5425068" y="3180435"/>
            <a:ext cx="1351156" cy="3001589"/>
            <a:chOff x="5425068" y="3180435"/>
            <a:chExt cx="1351156" cy="30015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5AA137-ECDF-4D14-A9AD-A5EFAA52A508}"/>
                </a:ext>
              </a:extLst>
            </p:cNvPr>
            <p:cNvGrpSpPr/>
            <p:nvPr/>
          </p:nvGrpSpPr>
          <p:grpSpPr>
            <a:xfrm>
              <a:off x="5425068" y="4844798"/>
              <a:ext cx="1351156" cy="1337226"/>
              <a:chOff x="5425068" y="4844798"/>
              <a:chExt cx="1351156" cy="133722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08178EE-B0A5-4A3F-9286-61B272E87B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4358" t="20086" r="23461" b="14380"/>
              <a:stretch/>
            </p:blipFill>
            <p:spPr>
              <a:xfrm>
                <a:off x="5425068" y="4844798"/>
                <a:ext cx="1351156" cy="1337226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CDC21A3-54FF-4EE9-8814-70A4765DE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604"/>
              <a:stretch/>
            </p:blipFill>
            <p:spPr>
              <a:xfrm>
                <a:off x="5466574" y="5712290"/>
                <a:ext cx="414282" cy="413500"/>
              </a:xfrm>
              <a:prstGeom prst="rect">
                <a:avLst/>
              </a:prstGeom>
            </p:spPr>
          </p:pic>
        </p:grp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8B11FE7B-A786-40A2-97A4-0EB668C3CD68}"/>
                </a:ext>
              </a:extLst>
            </p:cNvPr>
            <p:cNvSpPr/>
            <p:nvPr/>
          </p:nvSpPr>
          <p:spPr>
            <a:xfrm>
              <a:off x="6020753" y="3180435"/>
              <a:ext cx="131906" cy="16257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EC72907-AFA6-44E1-9E7B-DE1C9F92BE49}"/>
              </a:ext>
            </a:extLst>
          </p:cNvPr>
          <p:cNvSpPr txBox="1"/>
          <p:nvPr/>
        </p:nvSpPr>
        <p:spPr>
          <a:xfrm>
            <a:off x="1995544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424AF0-FBA5-4536-BAA0-29390452F67A}"/>
              </a:ext>
            </a:extLst>
          </p:cNvPr>
          <p:cNvSpPr txBox="1"/>
          <p:nvPr/>
        </p:nvSpPr>
        <p:spPr>
          <a:xfrm>
            <a:off x="4277026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B2C350-9107-45C2-8F54-6782A24AED45}"/>
              </a:ext>
            </a:extLst>
          </p:cNvPr>
          <p:cNvSpPr txBox="1"/>
          <p:nvPr/>
        </p:nvSpPr>
        <p:spPr>
          <a:xfrm>
            <a:off x="6603408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2796E4-4B1A-40B6-AA9E-BF0CA4706C4B}"/>
              </a:ext>
            </a:extLst>
          </p:cNvPr>
          <p:cNvSpPr txBox="1"/>
          <p:nvPr/>
        </p:nvSpPr>
        <p:spPr>
          <a:xfrm>
            <a:off x="8889177" y="4209741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68CAF2-95F9-4622-8BC6-BAEEFD69E8DB}"/>
              </a:ext>
            </a:extLst>
          </p:cNvPr>
          <p:cNvSpPr txBox="1"/>
          <p:nvPr/>
        </p:nvSpPr>
        <p:spPr>
          <a:xfrm>
            <a:off x="899010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2ADFE8-642D-4615-9ED2-A64248FE2A33}"/>
              </a:ext>
            </a:extLst>
          </p:cNvPr>
          <p:cNvSpPr txBox="1"/>
          <p:nvPr/>
        </p:nvSpPr>
        <p:spPr>
          <a:xfrm>
            <a:off x="3180492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848158-174A-478B-BAAD-80738EF4DD61}"/>
              </a:ext>
            </a:extLst>
          </p:cNvPr>
          <p:cNvSpPr txBox="1"/>
          <p:nvPr/>
        </p:nvSpPr>
        <p:spPr>
          <a:xfrm>
            <a:off x="5506874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ACB53-1F63-4137-868D-4A4F29E1077C}"/>
              </a:ext>
            </a:extLst>
          </p:cNvPr>
          <p:cNvSpPr txBox="1"/>
          <p:nvPr/>
        </p:nvSpPr>
        <p:spPr>
          <a:xfrm>
            <a:off x="7792643" y="4886247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B843EE-C47A-4090-895B-BA2289E99E47}"/>
              </a:ext>
            </a:extLst>
          </p:cNvPr>
          <p:cNvSpPr txBox="1"/>
          <p:nvPr/>
        </p:nvSpPr>
        <p:spPr>
          <a:xfrm>
            <a:off x="10086883" y="4901650"/>
            <a:ext cx="1201262" cy="376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TEAM 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63E9B9-2585-4FCD-9E3F-BD580D06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Given an </a:t>
            </a:r>
            <a:r>
              <a:rPr lang="en-US" sz="4000" b="1"/>
              <a:t>empty</a:t>
            </a:r>
            <a:r>
              <a:rPr lang="en-US" sz="4000"/>
              <a:t> board, which move will you make?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40226F-DC9C-4726-AE02-3B01E3DAC35A}"/>
              </a:ext>
            </a:extLst>
          </p:cNvPr>
          <p:cNvSpPr txBox="1"/>
          <p:nvPr/>
        </p:nvSpPr>
        <p:spPr>
          <a:xfrm>
            <a:off x="1979230" y="3790997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160/250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F71E43-0109-462A-A3F8-6BD7A09E27BC}"/>
              </a:ext>
            </a:extLst>
          </p:cNvPr>
          <p:cNvSpPr txBox="1"/>
          <p:nvPr/>
        </p:nvSpPr>
        <p:spPr>
          <a:xfrm>
            <a:off x="4265434" y="3808261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140/250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2DC9CD-EFCA-453E-AD07-15B6995D3A3A}"/>
              </a:ext>
            </a:extLst>
          </p:cNvPr>
          <p:cNvSpPr txBox="1"/>
          <p:nvPr/>
        </p:nvSpPr>
        <p:spPr>
          <a:xfrm>
            <a:off x="6608530" y="3803697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150/250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5806D42-060F-430E-940B-8E8F4E686C1E}"/>
              </a:ext>
            </a:extLst>
          </p:cNvPr>
          <p:cNvSpPr txBox="1"/>
          <p:nvPr/>
        </p:nvSpPr>
        <p:spPr>
          <a:xfrm>
            <a:off x="8898077" y="3372928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137/250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55124D-3EA2-4257-AA26-9EFFB8529211}"/>
              </a:ext>
            </a:extLst>
          </p:cNvPr>
          <p:cNvSpPr txBox="1"/>
          <p:nvPr/>
        </p:nvSpPr>
        <p:spPr>
          <a:xfrm>
            <a:off x="899010" y="573896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185/250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2DCBDF-A511-4AA5-BAAB-B3E1D22782D2}"/>
              </a:ext>
            </a:extLst>
          </p:cNvPr>
          <p:cNvSpPr txBox="1"/>
          <p:nvPr/>
        </p:nvSpPr>
        <p:spPr>
          <a:xfrm>
            <a:off x="3183606" y="573980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123/250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B7953A-5F2F-4281-B313-55F07FEE1B9C}"/>
              </a:ext>
            </a:extLst>
          </p:cNvPr>
          <p:cNvSpPr txBox="1"/>
          <p:nvPr/>
        </p:nvSpPr>
        <p:spPr>
          <a:xfrm>
            <a:off x="5469395" y="5312572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149/250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7A5B64-85CD-4BEF-8B7E-6A69EFBFDBA2}"/>
              </a:ext>
            </a:extLst>
          </p:cNvPr>
          <p:cNvSpPr txBox="1"/>
          <p:nvPr/>
        </p:nvSpPr>
        <p:spPr>
          <a:xfrm>
            <a:off x="7793449" y="5289874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148/250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41ECE7-98C8-4066-BA75-369F30C4569A}"/>
              </a:ext>
            </a:extLst>
          </p:cNvPr>
          <p:cNvSpPr txBox="1"/>
          <p:nvPr/>
        </p:nvSpPr>
        <p:spPr>
          <a:xfrm>
            <a:off x="10074183" y="5318589"/>
            <a:ext cx="120126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134/250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84770E-C523-42F4-BE68-90F0C9C71F25}"/>
              </a:ext>
            </a:extLst>
          </p:cNvPr>
          <p:cNvSpPr txBox="1"/>
          <p:nvPr/>
        </p:nvSpPr>
        <p:spPr>
          <a:xfrm>
            <a:off x="5452888" y="1549402"/>
            <a:ext cx="12298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spc="50">
                <a:ln w="3810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FE4C8E-BCB3-48FD-BA32-F2C391B94283}"/>
              </a:ext>
            </a:extLst>
          </p:cNvPr>
          <p:cNvSpPr/>
          <p:nvPr/>
        </p:nvSpPr>
        <p:spPr>
          <a:xfrm>
            <a:off x="629920" y="4654686"/>
            <a:ext cx="1769745" cy="176974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exactly how Monte Carlo works...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Monty is allowed to make a move, it:</a:t>
            </a:r>
          </a:p>
          <a:p>
            <a:pPr lvl="1"/>
            <a:r>
              <a:rPr lang="en-US" dirty="0"/>
              <a:t>Checks all possible moves based on the current board</a:t>
            </a:r>
          </a:p>
          <a:p>
            <a:pPr lvl="1"/>
            <a:r>
              <a:rPr lang="en-US" dirty="0"/>
              <a:t>Creates a copy of the current board for each of the possible moves:</a:t>
            </a:r>
          </a:p>
          <a:p>
            <a:pPr lvl="2"/>
            <a:r>
              <a:rPr lang="en-US" dirty="0"/>
              <a:t>Can be viewed as a new node in an implicit node graph</a:t>
            </a:r>
          </a:p>
          <a:p>
            <a:pPr lvl="1"/>
            <a:r>
              <a:rPr lang="en-US" dirty="0"/>
              <a:t>Makes move x on board copy x</a:t>
            </a:r>
          </a:p>
          <a:p>
            <a:pPr lvl="2"/>
            <a:r>
              <a:rPr lang="en-US" dirty="0"/>
              <a:t>Can be viewed as a connection to a new node in an implicit node graph</a:t>
            </a:r>
          </a:p>
          <a:p>
            <a:pPr lvl="1"/>
            <a:r>
              <a:rPr lang="en-US" dirty="0"/>
              <a:t>Plays y games using </a:t>
            </a:r>
            <a:r>
              <a:rPr lang="en-US" b="1" dirty="0"/>
              <a:t>random moves</a:t>
            </a:r>
            <a:r>
              <a:rPr lang="en-US" dirty="0"/>
              <a:t> on that board copy, counting the wins</a:t>
            </a:r>
          </a:p>
          <a:p>
            <a:pPr lvl="1"/>
            <a:r>
              <a:rPr lang="en-US" dirty="0"/>
              <a:t>Returns the move that resulted in the </a:t>
            </a:r>
            <a:r>
              <a:rPr lang="en-US"/>
              <a:t>highest number of wins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differ from MiniMax?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MiniMax searches through 250k + board states</a:t>
            </a:r>
          </a:p>
          <a:p>
            <a:r>
              <a:rPr lang="en-US"/>
              <a:t>Monte Carlo searches through (number of moves) * (number of samples board states_, eg at the start with #moves = 9 and #samples = 250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2250</a:t>
            </a:r>
          </a:p>
          <a:p>
            <a:endParaRPr lang="en-US"/>
          </a:p>
          <a:p>
            <a:r>
              <a:rPr lang="en-US"/>
              <a:t>The best thing?</a:t>
            </a:r>
          </a:p>
          <a:p>
            <a:pPr lvl="1"/>
            <a:r>
              <a:rPr lang="en-US"/>
              <a:t>We don't have to use 250 samples, we can also use 25 samples if we wish!</a:t>
            </a:r>
          </a:p>
          <a:p>
            <a:pPr lvl="1"/>
            <a:r>
              <a:rPr lang="en-US"/>
              <a:t>This will make our AI seem less smart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Monte Carlo - </a:t>
            </a:r>
            <a:r>
              <a:rPr lang="it-IT"/>
              <a:t>004_tic_tac_toe_montecarlo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Changes with respect to example 3:</a:t>
            </a:r>
          </a:p>
          <a:p>
            <a:pPr lvl="1"/>
            <a:r>
              <a:rPr lang="en-US"/>
              <a:t>Added Monte Carlo Agent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F0868-4C76-4E89-B8C4-F02E30ABA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605213"/>
            <a:ext cx="4572000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30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improvements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Check whether making a certain move is an automatic win or loss</a:t>
            </a:r>
          </a:p>
          <a:p>
            <a:pPr lvl="1"/>
            <a:r>
              <a:rPr lang="en-US"/>
              <a:t>If I make this move do I automatically win? Make it</a:t>
            </a:r>
          </a:p>
          <a:p>
            <a:pPr lvl="1"/>
            <a:r>
              <a:rPr lang="en-US"/>
              <a:t>If I can't win, but can block a direct opposite win </a:t>
            </a:r>
            <a:r>
              <a:rPr lang="en-US">
                <a:sym typeface="Wingdings" panose="05000000000000000000" pitchFamily="2" charset="2"/>
              </a:rPr>
              <a:t> block it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Score both plus and min, weighted with the required turncount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(See BetterMonteCarlo for a demo of this last principle)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32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Haven't had enough yet?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sym typeface="Wingdings" panose="05000000000000000000" pitchFamily="2" charset="2"/>
              </a:rPr>
              <a:t>005_more_board_games (Courtesy P. Bonsma)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B4DBF-BBEF-4C60-ACE0-7233D4B19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63" y="2596044"/>
            <a:ext cx="4541874" cy="3580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20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11-E4E5-4633-B89C-DB539EE0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5400"/>
              <a:t>Dungeon Generation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7CF8C3-AF2C-417B-93B2-4C9BA4AEB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Cellular Automata</a:t>
            </a:r>
          </a:p>
        </p:txBody>
      </p:sp>
    </p:spTree>
    <p:extLst>
      <p:ext uri="{BB962C8B-B14F-4D97-AF65-F5344CB8AC3E}">
        <p14:creationId xmlns:p14="http://schemas.microsoft.com/office/powerpoint/2010/main" val="391376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WarGames (10/11) Movie CLIP - Tic Tac Toe With Joshua (1983) HD">
            <a:hlinkClick r:id="" action="ppaction://media"/>
            <a:extLst>
              <a:ext uri="{FF2B5EF4-FFF2-40B4-BE49-F238E27FC236}">
                <a16:creationId xmlns:a16="http://schemas.microsoft.com/office/drawing/2014/main" id="{7E6C5C0B-28B0-41C5-8CBC-8F13D4D8E2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23753" y="744611"/>
            <a:ext cx="9544493" cy="5368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31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"Cellular Automata" dungeons: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4360A-CDC7-4514-8B64-7FFF033BD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6" t="16178" r="42918" b="20013"/>
          <a:stretch/>
        </p:blipFill>
        <p:spPr>
          <a:xfrm>
            <a:off x="3187887" y="1825625"/>
            <a:ext cx="5816226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A23D7-96FD-44C4-9FAC-27E11D02B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47" t="15775" r="42812" b="19946"/>
          <a:stretch/>
        </p:blipFill>
        <p:spPr>
          <a:xfrm>
            <a:off x="3187887" y="1825625"/>
            <a:ext cx="5816226" cy="43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Idea?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DD39AF-0534-4865-AF20-25E12DEDD611}"/>
              </a:ext>
            </a:extLst>
          </p:cNvPr>
          <p:cNvGrpSpPr/>
          <p:nvPr/>
        </p:nvGrpSpPr>
        <p:grpSpPr>
          <a:xfrm>
            <a:off x="1600200" y="1910358"/>
            <a:ext cx="4124650" cy="3686293"/>
            <a:chOff x="1600200" y="1910358"/>
            <a:chExt cx="4124650" cy="36862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5C122B3-9DCF-4F2D-A449-07D7DDA9F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249" t="16792" r="43585" b="20780"/>
            <a:stretch/>
          </p:blipFill>
          <p:spPr>
            <a:xfrm>
              <a:off x="1600200" y="2499360"/>
              <a:ext cx="4124650" cy="309729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  <a:reflection blurRad="6350" stA="52000" endA="300" endPos="35000" dir="5400000" sy="-100000" algn="bl" rotWithShape="0"/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A6BD0-CAED-42F7-962A-FA416D5953DE}"/>
                </a:ext>
              </a:extLst>
            </p:cNvPr>
            <p:cNvSpPr/>
            <p:nvPr/>
          </p:nvSpPr>
          <p:spPr>
            <a:xfrm>
              <a:off x="2373743" y="1910358"/>
              <a:ext cx="25775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Generate Random Noise: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E46414-A557-44DE-914E-42ED5B44B106}"/>
              </a:ext>
            </a:extLst>
          </p:cNvPr>
          <p:cNvGrpSpPr/>
          <p:nvPr/>
        </p:nvGrpSpPr>
        <p:grpSpPr>
          <a:xfrm>
            <a:off x="6508750" y="1910358"/>
            <a:ext cx="4124405" cy="3686293"/>
            <a:chOff x="6508750" y="1910358"/>
            <a:chExt cx="4124405" cy="36862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D4360A-CDC7-4514-8B64-7FFF033BD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746" t="16178" r="42918" b="20013"/>
            <a:stretch/>
          </p:blipFill>
          <p:spPr>
            <a:xfrm>
              <a:off x="6508750" y="2511028"/>
              <a:ext cx="4124405" cy="30856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  <a:reflection blurRad="6350" stA="52000" endA="300" endPos="35000" dir="5400000" sy="-100000" algn="bl" rotWithShape="0"/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F769DF-113F-4877-9C16-FD078F5DDF15}"/>
                </a:ext>
              </a:extLst>
            </p:cNvPr>
            <p:cNvSpPr/>
            <p:nvPr/>
          </p:nvSpPr>
          <p:spPr>
            <a:xfrm>
              <a:off x="7194293" y="1910358"/>
              <a:ext cx="2753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/>
                <a:t>Process it until we got this: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7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foreach square in all squares</a:t>
            </a:r>
          </a:p>
          <a:p>
            <a:pPr marL="0" indent="0">
              <a:buNone/>
            </a:pPr>
            <a:r>
              <a:rPr lang="en-US"/>
              <a:t>	set c = square.#walkable_neighbours</a:t>
            </a:r>
          </a:p>
          <a:p>
            <a:pPr marL="0" indent="0">
              <a:buNone/>
            </a:pPr>
            <a:r>
              <a:rPr lang="en-US"/>
              <a:t>	if (c != 4) square.walkable = c &gt; 4;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/>
              <a:t>(minor detail: the square you are iterating over and the square you are setting need to be in different 'maps'. Similar to why x = x/Length(); y = y/Length(); will not 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8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More info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90AA0DDC-C2A3-409F-9F8F-4C5ED51B6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6" t="6844" r="15980" b="7231"/>
          <a:stretch/>
        </p:blipFill>
        <p:spPr>
          <a:xfrm>
            <a:off x="2956652" y="1825625"/>
            <a:ext cx="627869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02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11-E4E5-4633-B89C-DB539EE0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5400"/>
              <a:t>Closing words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7CF8C3-AF2C-417B-93B2-4C9BA4AEB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we set out to do?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Lists, Dictionaries, Graphs, Recursion, Search algorithms</a:t>
            </a:r>
          </a:p>
          <a:p>
            <a:r>
              <a:rPr lang="en-US"/>
              <a:t>Dungeons, Navigation, Pathfinding</a:t>
            </a:r>
          </a:p>
          <a:p>
            <a:r>
              <a:rPr lang="en-US"/>
              <a:t>Pseudocode, drawings to describe your algorithm</a:t>
            </a:r>
          </a:p>
          <a:p>
            <a:r>
              <a:rPr lang="en-US"/>
              <a:t>Problem solving techniques (mostly self study + assignments)</a:t>
            </a:r>
          </a:p>
          <a:p>
            <a:r>
              <a:rPr lang="en-US"/>
              <a:t>Some advanced algorithms...</a:t>
            </a:r>
          </a:p>
          <a:p>
            <a:endParaRPr lang="en-US"/>
          </a:p>
          <a:p>
            <a:r>
              <a:rPr lang="en-US"/>
              <a:t>... and then suddenly, it is </a:t>
            </a:r>
            <a:r>
              <a:rPr lang="en-US" b="1" i="1"/>
              <a:t>almost</a:t>
            </a:r>
            <a:r>
              <a:rPr lang="en-US"/>
              <a:t> done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Before:</a:t>
            </a:r>
          </a:p>
          <a:p>
            <a:pPr lvl="1"/>
            <a:r>
              <a:rPr lang="en-US"/>
              <a:t>Read the assessment criteria, check whether you meet all them all</a:t>
            </a:r>
          </a:p>
          <a:p>
            <a:pPr lvl="1"/>
            <a:r>
              <a:rPr lang="en-US"/>
              <a:t>Prepare your "presentation", this is your moment to 'shine'</a:t>
            </a:r>
          </a:p>
          <a:p>
            <a:r>
              <a:rPr lang="en-US"/>
              <a:t>During:</a:t>
            </a:r>
          </a:p>
          <a:p>
            <a:pPr lvl="1"/>
            <a:r>
              <a:rPr lang="en-US"/>
              <a:t>Present &amp; explain the general idea of your algorithm and its implementation</a:t>
            </a:r>
          </a:p>
          <a:p>
            <a:pPr lvl="1"/>
            <a:r>
              <a:rPr lang="en-US"/>
              <a:t>Don't hide your mistakes or errors, highlight them with suggestions for improvements</a:t>
            </a:r>
          </a:p>
          <a:p>
            <a:pPr lvl="1"/>
            <a:r>
              <a:rPr lang="en-US"/>
              <a:t>Help us grade you: highlight what you think your score is on all the criteria:</a:t>
            </a:r>
          </a:p>
          <a:p>
            <a:pPr lvl="2"/>
            <a:r>
              <a:rPr lang="en-US"/>
              <a:t>Explain some code, show the documentation, show logbook/drawings etc</a:t>
            </a:r>
          </a:p>
          <a:p>
            <a:pPr lvl="1"/>
            <a:r>
              <a:rPr lang="en-US"/>
              <a:t>Try to relax, if you don't pass, there is always a next time</a:t>
            </a:r>
          </a:p>
          <a:p>
            <a:pPr lvl="1"/>
            <a:r>
              <a:rPr lang="en-US"/>
              <a:t>Stay professional (No crying "I NEED TO PASS THIS COURSE OR I HAVE TO LEAVE")</a:t>
            </a:r>
          </a:p>
          <a:p>
            <a:r>
              <a:rPr lang="en-US"/>
              <a:t>After:</a:t>
            </a:r>
          </a:p>
          <a:p>
            <a:pPr lvl="1"/>
            <a:r>
              <a:rPr lang="en-US"/>
              <a:t>Some questions to verify (y)our understanding of the concepts</a:t>
            </a:r>
          </a:p>
          <a:p>
            <a:pPr lvl="1"/>
            <a:r>
              <a:rPr lang="en-US"/>
              <a:t>Grading</a:t>
            </a:r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4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deadline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Officially: end of this week</a:t>
            </a:r>
          </a:p>
          <a:p>
            <a:r>
              <a:rPr lang="en-US"/>
              <a:t>Not officially: the day of the assessment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Assessment Questions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are the steps in solving a problem?</a:t>
            </a:r>
          </a:p>
          <a:p>
            <a:r>
              <a:rPr lang="en-US"/>
              <a:t>Can you name a few problem solving methods?</a:t>
            </a:r>
          </a:p>
          <a:p>
            <a:r>
              <a:rPr lang="en-US"/>
              <a:t>Given the task to describe an algorithm, what would you do?</a:t>
            </a:r>
          </a:p>
          <a:p>
            <a:r>
              <a:rPr lang="en-US"/>
              <a:t>What is the difference between DFS and BFS?</a:t>
            </a:r>
          </a:p>
          <a:p>
            <a:r>
              <a:rPr lang="en-US"/>
              <a:t>What is the downside of using recursion for searching?</a:t>
            </a:r>
          </a:p>
          <a:p>
            <a:r>
              <a:rPr lang="en-US"/>
              <a:t>What do you do if you get stuck?</a:t>
            </a:r>
          </a:p>
          <a:p>
            <a:r>
              <a:rPr lang="en-US"/>
              <a:t>Can you name a problem you encountered and how you solved it?</a:t>
            </a:r>
          </a:p>
          <a:p>
            <a:r>
              <a:rPr lang="en-US"/>
              <a:t>Does your code meet the required quality standards? Why (not)?</a:t>
            </a:r>
          </a:p>
          <a:p>
            <a:r>
              <a:rPr lang="en-US"/>
              <a:t>Can you show how you implement a swap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go next?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First of all: just program a lot (worry less, program more)</a:t>
            </a:r>
          </a:p>
          <a:p>
            <a:r>
              <a:rPr lang="en-US"/>
              <a:t>Second, if you ever need more in depth info beside the interwebs: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51ED8-641E-4342-8D06-E5496DA2CAC1}"/>
              </a:ext>
            </a:extLst>
          </p:cNvPr>
          <p:cNvGrpSpPr/>
          <p:nvPr/>
        </p:nvGrpSpPr>
        <p:grpSpPr>
          <a:xfrm>
            <a:off x="3282434" y="3019790"/>
            <a:ext cx="5627132" cy="3157173"/>
            <a:chOff x="3454400" y="3019790"/>
            <a:chExt cx="5627132" cy="3157173"/>
          </a:xfrm>
        </p:grpSpPr>
        <p:pic>
          <p:nvPicPr>
            <p:cNvPr id="4" name="Picture 2" descr="Afbeeldingsresultaat voor beginning algorithms">
              <a:extLst>
                <a:ext uri="{FF2B5EF4-FFF2-40B4-BE49-F238E27FC236}">
                  <a16:creationId xmlns:a16="http://schemas.microsoft.com/office/drawing/2014/main" id="{E583BC0B-7C5D-4C68-A9BF-FEB364678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400" y="3019791"/>
              <a:ext cx="2495788" cy="31571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FC821F-1F49-4576-B1DD-2C3B9CE0B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303" y="3019790"/>
              <a:ext cx="2787229" cy="31571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  <a:reflection blurRad="6350" stA="52000" endA="300" endPos="3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32880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Let's steal that...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001_tic_tac_toe_basics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7F4AA-8643-480F-BB9D-DC94D64A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52" y="2768343"/>
            <a:ext cx="4325496" cy="3408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64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</a:t>
            </a:r>
            <a:r>
              <a:rPr lang="en-US" b="1" i="1"/>
              <a:t>first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Please please please.... fill out the evaluation form</a:t>
            </a:r>
          </a:p>
          <a:p>
            <a:pPr lvl="1"/>
            <a:endParaRPr lang="en-US">
              <a:sym typeface="Wingdings" panose="05000000000000000000" pitchFamily="2" charset="2"/>
            </a:endParaRPr>
          </a:p>
          <a:p>
            <a:r>
              <a:rPr lang="en-US" sz="2400">
                <a:sym typeface="Wingdings" panose="05000000000000000000" pitchFamily="2" charset="2"/>
              </a:rPr>
              <a:t>Did the course match your expectations?</a:t>
            </a:r>
          </a:p>
          <a:p>
            <a:r>
              <a:rPr lang="en-US" sz="2400">
                <a:sym typeface="Wingdings" panose="05000000000000000000" pitchFamily="2" charset="2"/>
              </a:rPr>
              <a:t>Do you feel it helped you meet the learnings goal and learn new things?</a:t>
            </a:r>
          </a:p>
          <a:p>
            <a:r>
              <a:rPr lang="en-US" sz="2400">
                <a:sym typeface="Wingdings" panose="05000000000000000000" pitchFamily="2" charset="2"/>
              </a:rPr>
              <a:t>Did you become a better programmer/problem solver because of it?</a:t>
            </a:r>
          </a:p>
          <a:p>
            <a:r>
              <a:rPr lang="en-US" sz="2400">
                <a:sym typeface="Wingdings" panose="05000000000000000000" pitchFamily="2" charset="2"/>
              </a:rPr>
              <a:t>Or anything else you'd like to mention, improvements etc  fill it in!</a:t>
            </a:r>
          </a:p>
          <a:p>
            <a:endParaRPr lang="en-US" sz="2400">
              <a:sym typeface="Wingdings" panose="05000000000000000000" pitchFamily="2" charset="2"/>
            </a:endParaRPr>
          </a:p>
          <a:p>
            <a:r>
              <a:rPr lang="en-US" sz="2400">
                <a:sym typeface="Wingdings" panose="05000000000000000000" pitchFamily="2" charset="2"/>
              </a:rPr>
              <a:t>The link/email to the evaluation form will appear later today on blackboard!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DEA218-627B-4264-A69C-8C42302E8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2987" y="1524000"/>
            <a:ext cx="2486025" cy="3810000"/>
          </a:xfr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340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Tic Tac Toe Structure 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E515D-B222-447C-A333-3CA3C3741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52" t="17511" r="43663" b="35320"/>
          <a:stretch/>
        </p:blipFill>
        <p:spPr>
          <a:xfrm>
            <a:off x="838200" y="1690688"/>
            <a:ext cx="8144539" cy="4560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AAEF6F9-7257-4CEC-815D-5E4D6277F475}"/>
              </a:ext>
            </a:extLst>
          </p:cNvPr>
          <p:cNvSpPr/>
          <p:nvPr/>
        </p:nvSpPr>
        <p:spPr>
          <a:xfrm>
            <a:off x="9505950" y="2457450"/>
            <a:ext cx="1993900" cy="736600"/>
          </a:xfrm>
          <a:prstGeom prst="wedgeRoundRectCallout">
            <a:avLst>
              <a:gd name="adj1" fmla="val -135627"/>
              <a:gd name="adj2" fmla="val 1460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= Player X</a:t>
            </a:r>
          </a:p>
          <a:p>
            <a:pPr algn="ctr"/>
            <a:r>
              <a:rPr lang="en-US" dirty="0"/>
              <a:t>1 = Player O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5ECAF0F-EEF7-430E-BE57-14D32540CA77}"/>
              </a:ext>
            </a:extLst>
          </p:cNvPr>
          <p:cNvSpPr/>
          <p:nvPr/>
        </p:nvSpPr>
        <p:spPr>
          <a:xfrm>
            <a:off x="9505950" y="3960812"/>
            <a:ext cx="1993900" cy="915988"/>
          </a:xfrm>
          <a:prstGeom prst="wedgeRoundRectCallout">
            <a:avLst>
              <a:gd name="adj1" fmla="val -138720"/>
              <a:gd name="adj2" fmla="val -3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 = Player X won</a:t>
            </a:r>
          </a:p>
          <a:p>
            <a:pPr algn="ctr"/>
            <a:r>
              <a:rPr lang="en-US" dirty="0"/>
              <a:t>1 = Player O won</a:t>
            </a:r>
          </a:p>
          <a:p>
            <a:pPr algn="ctr"/>
            <a:r>
              <a:rPr lang="en-US" dirty="0"/>
              <a:t>0 = Draw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711E057-9FBE-439F-AAD6-2838A7F29B89}"/>
              </a:ext>
            </a:extLst>
          </p:cNvPr>
          <p:cNvSpPr/>
          <p:nvPr/>
        </p:nvSpPr>
        <p:spPr>
          <a:xfrm>
            <a:off x="9505950" y="5122862"/>
            <a:ext cx="1993900" cy="915988"/>
          </a:xfrm>
          <a:prstGeom prst="wedgeRoundRectCallout">
            <a:avLst>
              <a:gd name="adj1" fmla="val -120886"/>
              <a:gd name="adj2" fmla="val -124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0,1,2,3,4,5,6,7,8</a:t>
            </a:r>
          </a:p>
        </p:txBody>
      </p:sp>
    </p:spTree>
    <p:extLst>
      <p:ext uri="{BB962C8B-B14F-4D97-AF65-F5344CB8AC3E}">
        <p14:creationId xmlns:p14="http://schemas.microsoft.com/office/powerpoint/2010/main" val="222672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 Tac Toe Structure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Things to note:</a:t>
            </a:r>
          </a:p>
          <a:p>
            <a:pPr lvl="1"/>
            <a:r>
              <a:rPr lang="en-US"/>
              <a:t>Separation between model and view</a:t>
            </a:r>
          </a:p>
          <a:p>
            <a:pPr lvl="1"/>
            <a:r>
              <a:rPr lang="en-US"/>
              <a:t>Communication through events</a:t>
            </a:r>
          </a:p>
          <a:p>
            <a:pPr lvl="1"/>
            <a:r>
              <a:rPr lang="en-US"/>
              <a:t>Random game simulation, but all the basic requirements are there!</a:t>
            </a:r>
          </a:p>
          <a:p>
            <a:pPr lvl="2"/>
            <a:r>
              <a:rPr lang="en-US"/>
              <a:t>A board</a:t>
            </a:r>
          </a:p>
          <a:p>
            <a:pPr lvl="2"/>
            <a:r>
              <a:rPr lang="en-US"/>
              <a:t>A list of possible moves</a:t>
            </a:r>
          </a:p>
          <a:p>
            <a:pPr lvl="2"/>
            <a:r>
              <a:rPr lang="en-US"/>
              <a:t>A way to make a move</a:t>
            </a:r>
          </a:p>
          <a:p>
            <a:pPr lvl="2"/>
            <a:r>
              <a:rPr lang="en-US"/>
              <a:t>A way to 'listen'/detect what is happening</a:t>
            </a:r>
          </a:p>
          <a:p>
            <a:pPr lvl="2"/>
            <a:endParaRPr lang="en-US"/>
          </a:p>
          <a:p>
            <a:r>
              <a:rPr lang="en-US"/>
              <a:t>Now for some 'real' players!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Let's make it interactive!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8C676-3477-45C9-9CE9-2091B7B5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002_tic_tac_toe_players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7F4AA-8643-480F-BB9D-DC94D64A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52" y="2768343"/>
            <a:ext cx="4325496" cy="3408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7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93C3-FFD6-4681-932C-3BC840BC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Tic Tac Toe Structure II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8C3E5-55B0-4BC3-A4DC-EE723BEE0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3234" r="32409" b="37633"/>
          <a:stretch/>
        </p:blipFill>
        <p:spPr>
          <a:xfrm>
            <a:off x="838200" y="1590326"/>
            <a:ext cx="10515600" cy="4625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516256-FD35-4703-8AFE-F08DA146780C}"/>
              </a:ext>
            </a:extLst>
          </p:cNvPr>
          <p:cNvSpPr/>
          <p:nvPr/>
        </p:nvSpPr>
        <p:spPr>
          <a:xfrm>
            <a:off x="923925" y="1647825"/>
            <a:ext cx="4943475" cy="4524375"/>
          </a:xfrm>
          <a:custGeom>
            <a:avLst/>
            <a:gdLst>
              <a:gd name="connsiteX0" fmla="*/ 2914650 w 4943475"/>
              <a:gd name="connsiteY0" fmla="*/ 0 h 4524375"/>
              <a:gd name="connsiteX1" fmla="*/ 981075 w 4943475"/>
              <a:gd name="connsiteY1" fmla="*/ 0 h 4524375"/>
              <a:gd name="connsiteX2" fmla="*/ 981075 w 4943475"/>
              <a:gd name="connsiteY2" fmla="*/ 2552700 h 4524375"/>
              <a:gd name="connsiteX3" fmla="*/ 0 w 4943475"/>
              <a:gd name="connsiteY3" fmla="*/ 2552700 h 4524375"/>
              <a:gd name="connsiteX4" fmla="*/ 0 w 4943475"/>
              <a:gd name="connsiteY4" fmla="*/ 4524375 h 4524375"/>
              <a:gd name="connsiteX5" fmla="*/ 4943475 w 4943475"/>
              <a:gd name="connsiteY5" fmla="*/ 4524375 h 4524375"/>
              <a:gd name="connsiteX6" fmla="*/ 4943475 w 4943475"/>
              <a:gd name="connsiteY6" fmla="*/ 1790700 h 4524375"/>
              <a:gd name="connsiteX7" fmla="*/ 2905125 w 4943475"/>
              <a:gd name="connsiteY7" fmla="*/ 1790700 h 4524375"/>
              <a:gd name="connsiteX8" fmla="*/ 2914650 w 4943475"/>
              <a:gd name="connsiteY8" fmla="*/ 0 h 452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3475" h="4524375">
                <a:moveTo>
                  <a:pt x="2914650" y="0"/>
                </a:moveTo>
                <a:lnTo>
                  <a:pt x="981075" y="0"/>
                </a:lnTo>
                <a:lnTo>
                  <a:pt x="981075" y="2552700"/>
                </a:lnTo>
                <a:lnTo>
                  <a:pt x="0" y="2552700"/>
                </a:lnTo>
                <a:lnTo>
                  <a:pt x="0" y="4524375"/>
                </a:lnTo>
                <a:lnTo>
                  <a:pt x="4943475" y="4524375"/>
                </a:lnTo>
                <a:lnTo>
                  <a:pt x="4943475" y="1790700"/>
                </a:lnTo>
                <a:lnTo>
                  <a:pt x="2905125" y="1790700"/>
                </a:lnTo>
                <a:lnTo>
                  <a:pt x="2914650" y="0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</TotalTime>
  <Words>2398</Words>
  <Application>Microsoft Office PowerPoint</Application>
  <PresentationFormat>Widescreen</PresentationFormat>
  <Paragraphs>418</Paragraphs>
  <Slides>51</Slides>
  <Notes>36</Notes>
  <HiddenSlides>4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Algorithms 6 – The End is Nigh by Hans Wichman</vt:lpstr>
      <vt:lpstr>Today's topics</vt:lpstr>
      <vt:lpstr>Tic Tac Toe</vt:lpstr>
      <vt:lpstr>PowerPoint Presentation</vt:lpstr>
      <vt:lpstr>Let's steal that...</vt:lpstr>
      <vt:lpstr>Tic Tac Toe Structure I</vt:lpstr>
      <vt:lpstr>Tic Tac Toe Structure</vt:lpstr>
      <vt:lpstr>Let's make it interactive!</vt:lpstr>
      <vt:lpstr>Tic Tac Toe Structure II</vt:lpstr>
      <vt:lpstr>Tic Tac Toe Structure</vt:lpstr>
      <vt:lpstr>The MiniMax algorithm</vt:lpstr>
      <vt:lpstr>MiniMax, what’s in a name…</vt:lpstr>
      <vt:lpstr>Tic-Tac-Toe Sample NodeGraph</vt:lpstr>
      <vt:lpstr>Minimax Step 1 – Assign all terminal values</vt:lpstr>
      <vt:lpstr>MiniMax Step 2 – Calculate all parent values</vt:lpstr>
      <vt:lpstr>Minimax Step 2 – Assign parent values</vt:lpstr>
      <vt:lpstr>Minimax Step 2 – Assign parent values</vt:lpstr>
      <vt:lpstr>Minimax Step 2 – Assign parent values</vt:lpstr>
      <vt:lpstr>Minimax Algorithm - Implementation</vt:lpstr>
      <vt:lpstr>Minimax Algorithm – Paper first</vt:lpstr>
      <vt:lpstr>Minimax Algorithm – Paper first</vt:lpstr>
      <vt:lpstr>MiniMax - 003_tic_tac_toe_minimax</vt:lpstr>
      <vt:lpstr>Minimax considerations</vt:lpstr>
      <vt:lpstr>Approximate number of board states</vt:lpstr>
      <vt:lpstr>Evaluation / Utility functions</vt:lpstr>
      <vt:lpstr>Evaluation / Utility functions</vt:lpstr>
      <vt:lpstr>Welcome to Monte Carlo</vt:lpstr>
      <vt:lpstr>1 Start State</vt:lpstr>
      <vt:lpstr>Then we force each team to play 250 games on their preconstructed board ...</vt:lpstr>
      <vt:lpstr>... using 'random' to generate their moves</vt:lpstr>
      <vt:lpstr>Then we spend the next 2 days, 4 hours and 18 minutes counting the results...</vt:lpstr>
      <vt:lpstr>And lo and behold... the scores...</vt:lpstr>
      <vt:lpstr>Given an empty board, which move will you make?</vt:lpstr>
      <vt:lpstr>This is exactly how Monte Carlo works...</vt:lpstr>
      <vt:lpstr>How does this differ from MiniMax?</vt:lpstr>
      <vt:lpstr>Monte Carlo - 004_tic_tac_toe_montecarlo</vt:lpstr>
      <vt:lpstr>Possible improvements</vt:lpstr>
      <vt:lpstr>Haven't had enough yet?</vt:lpstr>
      <vt:lpstr>Dungeon Generation</vt:lpstr>
      <vt:lpstr>"Cellular Automata" dungeons:</vt:lpstr>
      <vt:lpstr>Idea?</vt:lpstr>
      <vt:lpstr>Proces?</vt:lpstr>
      <vt:lpstr>More info</vt:lpstr>
      <vt:lpstr>Closing words</vt:lpstr>
      <vt:lpstr>What did we set out to do?</vt:lpstr>
      <vt:lpstr>Assessment</vt:lpstr>
      <vt:lpstr>Assessment deadline</vt:lpstr>
      <vt:lpstr>Typical Assessment Questions</vt:lpstr>
      <vt:lpstr>Where to go next?</vt:lpstr>
      <vt:lpstr>But first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got 99 problems, but the algorithm ain't one :)</dc:title>
  <dc:creator>Hans Wichman</dc:creator>
  <cp:lastModifiedBy>Hans Wichman</cp:lastModifiedBy>
  <cp:revision>648</cp:revision>
  <cp:lastPrinted>2019-05-20T06:43:56Z</cp:lastPrinted>
  <dcterms:created xsi:type="dcterms:W3CDTF">2019-02-28T11:40:49Z</dcterms:created>
  <dcterms:modified xsi:type="dcterms:W3CDTF">2020-06-23T08:06:38Z</dcterms:modified>
</cp:coreProperties>
</file>