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web/fundamentals/web-components/customelements#upgrades" TargetMode="External"/><Relationship Id="rId3" Type="http://schemas.openxmlformats.org/officeDocument/2006/relationships/hyperlink" Target="https://developers.google.com/web/fundamentals/web-components/customelements#shadowdom" TargetMode="External"/><Relationship Id="rId4" Type="http://schemas.openxmlformats.org/officeDocument/2006/relationships/hyperlink" Target="https://html.spec.whatwg.org/multipage/scripting.html#custom-element-conformance" TargetMode="External"/><Relationship Id="rId5" Type="http://schemas.openxmlformats.org/officeDocument/2006/relationships/hyperlink" Target="https://developers.google.com/web/fundamentals/web-components/customelements#upgrad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Defines the inclusion and reuse of HTML documents in other HTML documents</a:t>
            </a:r>
            <a:endParaRPr/>
          </a:p>
          <a:p>
            <a:pPr indent="0" lvl="0" marL="0">
              <a:spcBef>
                <a:spcPts val="0"/>
              </a:spcBef>
              <a:spcAft>
                <a:spcPts val="0"/>
              </a:spcAft>
              <a:buNone/>
            </a:pPr>
            <a:r>
              <a:t/>
            </a:r>
            <a:endParaRPr/>
          </a:p>
          <a:p>
            <a:pPr indent="0" lvl="0" marL="0">
              <a:spcBef>
                <a:spcPts val="0"/>
              </a:spcBef>
              <a:spcAft>
                <a:spcPts val="0"/>
              </a:spcAft>
              <a:buNone/>
            </a:pPr>
            <a:r>
              <a:rPr lang="en"/>
              <a:t>Loads external resources like stylesheet templates, custom elements and scripts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Defines how to declare fragments of markup that go unused at page load but can be instantiated later at run time.</a:t>
            </a:r>
            <a:endParaRPr/>
          </a:p>
          <a:p>
            <a:pPr indent="0" lvl="0" marL="0">
              <a:spcBef>
                <a:spcPts val="0"/>
              </a:spcBef>
              <a:spcAft>
                <a:spcPts val="0"/>
              </a:spcAft>
              <a:buNone/>
            </a:pPr>
            <a:r>
              <a:t/>
            </a:r>
            <a:endParaRPr/>
          </a:p>
          <a:p>
            <a:pPr indent="0" lvl="0" marL="0">
              <a:spcBef>
                <a:spcPts val="0"/>
              </a:spcBef>
              <a:spcAft>
                <a:spcPts val="0"/>
              </a:spcAft>
              <a:buNone/>
            </a:pPr>
            <a:r>
              <a:rPr lang="en"/>
              <a:t>An answer to the changing landscape of web architecture. Servers are becoming more dedicated to data processing and clients are more dedicated to user interfaces and views</a:t>
            </a:r>
            <a:endParaRPr/>
          </a:p>
          <a:p>
            <a:pPr indent="0" lvl="0" marL="0">
              <a:spcBef>
                <a:spcPts val="0"/>
              </a:spcBef>
              <a:spcAft>
                <a:spcPts val="0"/>
              </a:spcAft>
              <a:buNone/>
            </a:pPr>
            <a:r>
              <a:t/>
            </a:r>
            <a:endParaRPr/>
          </a:p>
          <a:p>
            <a:pPr indent="0" lvl="0" marL="0">
              <a:spcBef>
                <a:spcPts val="0"/>
              </a:spcBef>
              <a:spcAft>
                <a:spcPts val="0"/>
              </a:spcAft>
              <a:buNone/>
            </a:pPr>
            <a:r>
              <a:rPr lang="en"/>
              <a:t>Inert HTML tags</a:t>
            </a:r>
            <a:endParaRPr/>
          </a:p>
          <a:p>
            <a:pPr indent="-298450" lvl="0" marL="457200" rtl="0">
              <a:spcBef>
                <a:spcPts val="0"/>
              </a:spcBef>
              <a:spcAft>
                <a:spcPts val="0"/>
              </a:spcAft>
              <a:buSzPts val="1100"/>
              <a:buChar char="-"/>
            </a:pPr>
            <a:r>
              <a:rPr lang="en"/>
              <a:t>Scripts won’t be executed without being stamped out</a:t>
            </a:r>
            <a:endParaRPr/>
          </a:p>
          <a:p>
            <a:pPr indent="-298450" lvl="0" marL="457200">
              <a:spcBef>
                <a:spcPts val="0"/>
              </a:spcBef>
              <a:spcAft>
                <a:spcPts val="0"/>
              </a:spcAft>
              <a:buSzPts val="1100"/>
              <a:buChar char="-"/>
            </a:pPr>
            <a:r>
              <a:rPr lang="en"/>
              <a:t>Resources such as img video wont be fetched without being stamped out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Chrome only AFAIK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Adds needed polyfills</a:t>
            </a:r>
            <a:endParaRPr/>
          </a:p>
          <a:p>
            <a:pPr indent="0" lvl="0" marL="0">
              <a:spcBef>
                <a:spcPts val="0"/>
              </a:spcBef>
              <a:spcAft>
                <a:spcPts val="0"/>
              </a:spcAft>
              <a:buNone/>
            </a:pPr>
            <a:r>
              <a:t/>
            </a:r>
            <a:endParaRPr/>
          </a:p>
          <a:p>
            <a:pPr indent="0" lvl="0" marL="0">
              <a:spcBef>
                <a:spcPts val="0"/>
              </a:spcBef>
              <a:spcAft>
                <a:spcPts val="0"/>
              </a:spcAft>
              <a:buNone/>
            </a:pPr>
            <a:r>
              <a:rPr lang="en"/>
              <a:t>The focus is to encourage devs to use the platform the web browser</a:t>
            </a:r>
            <a:endParaRPr/>
          </a:p>
          <a:p>
            <a:pPr indent="0" lvl="0" marL="0">
              <a:spcBef>
                <a:spcPts val="0"/>
              </a:spcBef>
              <a:spcAft>
                <a:spcPts val="0"/>
              </a:spcAft>
              <a:buNone/>
            </a:pPr>
            <a:r>
              <a:t/>
            </a:r>
            <a:endParaRPr/>
          </a:p>
          <a:p>
            <a:pPr indent="0" lvl="0" marL="0">
              <a:spcBef>
                <a:spcPts val="0"/>
              </a:spcBef>
              <a:spcAft>
                <a:spcPts val="0"/>
              </a:spcAft>
              <a:buNone/>
            </a:pPr>
            <a:r>
              <a:rPr lang="en"/>
              <a:t>Its not a framework</a:t>
            </a:r>
            <a:endParaRPr/>
          </a:p>
          <a:p>
            <a:pPr indent="0" lvl="0" marL="0">
              <a:spcBef>
                <a:spcPts val="0"/>
              </a:spcBef>
              <a:spcAft>
                <a:spcPts val="0"/>
              </a:spcAft>
              <a:buNone/>
            </a:pPr>
            <a:r>
              <a:t/>
            </a:r>
            <a:endParaRPr/>
          </a:p>
          <a:p>
            <a:pPr indent="0" lvl="0" marL="0">
              <a:spcBef>
                <a:spcPts val="0"/>
              </a:spcBef>
              <a:spcAft>
                <a:spcPts val="0"/>
              </a:spcAft>
              <a:buNone/>
            </a:pPr>
            <a:r>
              <a:rPr lang="en" sz="1200"/>
              <a:t>Developer costs come in the form of complexity </a:t>
            </a:r>
            <a:endParaRPr sz="1200"/>
          </a:p>
          <a:p>
            <a:pPr indent="0" lvl="0" marL="0">
              <a:spcBef>
                <a:spcPts val="0"/>
              </a:spcBef>
              <a:spcAft>
                <a:spcPts val="0"/>
              </a:spcAft>
              <a:buNone/>
            </a:pPr>
            <a:r>
              <a:t/>
            </a:r>
            <a:endParaRPr sz="1200"/>
          </a:p>
          <a:p>
            <a:pPr indent="0" lvl="0" marL="0">
              <a:spcBef>
                <a:spcPts val="0"/>
              </a:spcBef>
              <a:spcAft>
                <a:spcPts val="0"/>
              </a:spcAft>
              <a:buNone/>
            </a:pPr>
            <a:r>
              <a:rPr lang="en" sz="1200"/>
              <a:t>And when we rely on libraries and frameworks for even our most basic needs, we end up writing code that depends on opinionated abstractions rather than universal platform primitives. Because it’s expensive to migrate from one abstraction to another, these dependencies limit our future choices and make our code costlier to maintain.</a:t>
            </a:r>
            <a:endParaRPr sz="1200"/>
          </a:p>
          <a:p>
            <a:pPr indent="0" lvl="0" marL="0">
              <a:spcBef>
                <a:spcPts val="0"/>
              </a:spcBef>
              <a:spcAft>
                <a:spcPts val="0"/>
              </a:spcAft>
              <a:buNone/>
            </a:pPr>
            <a:r>
              <a:t/>
            </a:r>
            <a:endParaRPr sz="1200"/>
          </a:p>
          <a:p>
            <a:pPr indent="0" lvl="0" marL="0">
              <a:spcBef>
                <a:spcPts val="0"/>
              </a:spcBef>
              <a:spcAft>
                <a:spcPts val="0"/>
              </a:spcAft>
              <a:buNone/>
            </a:pPr>
            <a:r>
              <a:rPr lang="en" sz="1200"/>
              <a:t>Users pay a performance penalty when the layers we build above the platform become too thick. Bandwidth is expensive specially on mobile</a:t>
            </a:r>
            <a:endParaRPr sz="1200"/>
          </a:p>
          <a:p>
            <a:pPr indent="0" lvl="0" marL="0">
              <a:spcBef>
                <a:spcPts val="0"/>
              </a:spcBef>
              <a:spcAft>
                <a:spcPts val="0"/>
              </a:spcAft>
              <a:buNone/>
            </a:pPr>
            <a:r>
              <a:t/>
            </a:r>
            <a:endParaRPr sz="1200"/>
          </a:p>
          <a:p>
            <a:pPr indent="0" lvl="0" marL="0">
              <a:spcBef>
                <a:spcPts val="0"/>
              </a:spcBef>
              <a:spcAft>
                <a:spcPts val="0"/>
              </a:spcAft>
              <a:buNone/>
            </a:pPr>
            <a:r>
              <a:rPr lang="en" sz="1200"/>
              <a:t>Many of the development patterns that we use today originated in an era when we used the web mostly from the desktop. Now that the web is mobile-first, we need to reconsider those patterns. Giving our users the experience they deserve in the hyper-constrained mobile environment means aggressively minimizing bandwidth and execution cost, leaning heavily on the platform and saving our limited budget for things that only our applications can provide.</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&lt;input&gt; OG web components</a:t>
            </a:r>
            <a:endParaRPr/>
          </a:p>
          <a:p>
            <a:pPr indent="0" lvl="0" marL="0">
              <a:spcBef>
                <a:spcPts val="0"/>
              </a:spcBef>
              <a:spcAft>
                <a:spcPts val="0"/>
              </a:spcAft>
              <a:buNone/>
            </a:pPr>
            <a:r>
              <a:rPr lang="en"/>
              <a:t>Before web components all had to agree and took years</a:t>
            </a:r>
            <a:endParaRPr/>
          </a:p>
          <a:p>
            <a:pPr indent="0" lvl="0" marL="0">
              <a:spcBef>
                <a:spcPts val="0"/>
              </a:spcBef>
              <a:spcAft>
                <a:spcPts val="0"/>
              </a:spcAft>
              <a:buNone/>
            </a:pPr>
            <a:r>
              <a:rPr lang="en"/>
              <a:t>&lt;input type=”date”&gt; drafted in 2011 still 80% support with 10% having only partial support</a:t>
            </a:r>
            <a:endParaRPr/>
          </a:p>
          <a:p>
            <a:pPr indent="0" lvl="0" marL="0">
              <a:spcBef>
                <a:spcPts val="0"/>
              </a:spcBef>
              <a:spcAft>
                <a:spcPts val="0"/>
              </a:spcAft>
              <a:buNone/>
            </a:pPr>
            <a:r>
              <a:t/>
            </a:r>
            <a:endParaRPr/>
          </a:p>
          <a:p>
            <a:pPr indent="0" lvl="0" marL="0">
              <a:spcBef>
                <a:spcPts val="0"/>
              </a:spcBef>
              <a:spcAft>
                <a:spcPts val="0"/>
              </a:spcAft>
              <a:buNone/>
            </a:pPr>
            <a:r>
              <a:rPr lang="en"/>
              <a:t>Web components helps with that </a:t>
            </a:r>
            <a:endParaRPr/>
          </a:p>
          <a:p>
            <a:pPr indent="0" lvl="0" marL="0">
              <a:spcBef>
                <a:spcPts val="0"/>
              </a:spcBef>
              <a:spcAft>
                <a:spcPts val="0"/>
              </a:spcAft>
              <a:buNone/>
            </a:pPr>
            <a:r>
              <a:t/>
            </a:r>
            <a:endParaRPr/>
          </a:p>
          <a:p>
            <a:pPr indent="0" lvl="0" marL="0">
              <a:spcBef>
                <a:spcPts val="0"/>
              </a:spcBef>
              <a:spcAft>
                <a:spcPts val="0"/>
              </a:spcAft>
              <a:buNone/>
            </a:pPr>
            <a:r>
              <a:rPr lang="en"/>
              <a:t>Encapsulated - element’s styles and children are scoped to itself</a:t>
            </a:r>
            <a:endParaRPr/>
          </a:p>
          <a:p>
            <a:pPr indent="0" lvl="0" marL="0">
              <a:spcBef>
                <a:spcPts val="0"/>
              </a:spcBef>
              <a:spcAft>
                <a:spcPts val="0"/>
              </a:spcAft>
              <a:buNone/>
            </a:pPr>
            <a:r>
              <a:t/>
            </a:r>
            <a:endParaRPr/>
          </a:p>
          <a:p>
            <a:pPr indent="0" lvl="0" marL="0">
              <a:spcBef>
                <a:spcPts val="0"/>
              </a:spcBef>
              <a:spcAft>
                <a:spcPts val="0"/>
              </a:spcAft>
              <a:buNone/>
            </a:pPr>
            <a:r>
              <a:rPr lang="en"/>
              <a:t>Reusable can be used with any lib or framework unlike these frameworks components where you have to bring the whole thing with ya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Standard proposals/APIs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Show example</a:t>
            </a:r>
            <a:endParaRPr/>
          </a:p>
          <a:p>
            <a:pPr indent="0" lvl="0" marL="0">
              <a:spcBef>
                <a:spcPts val="0"/>
              </a:spcBef>
              <a:spcAft>
                <a:spcPts val="0"/>
              </a:spcAft>
              <a:buNone/>
            </a:pPr>
            <a:r>
              <a:t/>
            </a:r>
            <a:endParaRPr/>
          </a:p>
          <a:p>
            <a:pPr indent="0" lvl="0" marL="0">
              <a:spcBef>
                <a:spcPts val="0"/>
              </a:spcBef>
              <a:spcAft>
                <a:spcPts val="0"/>
              </a:spcAft>
              <a:buNone/>
            </a:pPr>
            <a:r>
              <a:rPr lang="en"/>
              <a:t>First Class DOM members - react to DOM lifecycles events can observe attr changes</a:t>
            </a:r>
            <a:endParaRPr/>
          </a:p>
          <a:p>
            <a:pPr indent="0" lvl="0" marL="0">
              <a:spcBef>
                <a:spcPts val="0"/>
              </a:spcBef>
              <a:spcAft>
                <a:spcPts val="0"/>
              </a:spcAft>
              <a:buNone/>
            </a:pPr>
            <a:r>
              <a:t/>
            </a:r>
            <a:endParaRPr/>
          </a:p>
          <a:p>
            <a:pPr indent="0" lvl="0" marL="0">
              <a:spcBef>
                <a:spcPts val="0"/>
              </a:spcBef>
              <a:spcAft>
                <a:spcPts val="0"/>
              </a:spcAft>
              <a:buNone/>
            </a:pPr>
            <a:r>
              <a:rPr lang="en"/>
              <a:t>Uses the </a:t>
            </a:r>
            <a:r>
              <a:rPr lang="en">
                <a:solidFill>
                  <a:srgbClr val="37474F"/>
                </a:solidFill>
                <a:highlight>
                  <a:srgbClr val="F7F7F7"/>
                </a:highlight>
                <a:latin typeface="Verdana"/>
                <a:ea typeface="Verdana"/>
                <a:cs typeface="Verdana"/>
                <a:sym typeface="Verdana"/>
              </a:rPr>
              <a:t>customElements</a:t>
            </a:r>
            <a:r>
              <a:rPr lang="en" sz="1200">
                <a:solidFill>
                  <a:srgbClr val="212121"/>
                </a:solidFill>
              </a:rPr>
              <a:t> global for defining a custom element</a:t>
            </a:r>
            <a:endParaRPr sz="1200">
              <a:solidFill>
                <a:srgbClr val="212121"/>
              </a:solidFill>
            </a:endParaRPr>
          </a:p>
          <a:p>
            <a:pPr indent="0" lvl="0" marL="0">
              <a:spcBef>
                <a:spcPts val="0"/>
              </a:spcBef>
              <a:spcAft>
                <a:spcPts val="0"/>
              </a:spcAft>
              <a:buNone/>
            </a:pPr>
            <a:r>
              <a:t/>
            </a:r>
            <a:endParaRPr sz="1200">
              <a:solidFill>
                <a:srgbClr val="212121"/>
              </a:solidFill>
            </a:endParaRPr>
          </a:p>
          <a:p>
            <a:pPr indent="0" lvl="0" marL="0">
              <a:spcBef>
                <a:spcPts val="0"/>
              </a:spcBef>
              <a:spcAft>
                <a:spcPts val="0"/>
              </a:spcAft>
              <a:buNone/>
            </a:pPr>
            <a:r>
              <a:rPr lang="en" sz="1200">
                <a:solidFill>
                  <a:srgbClr val="212121"/>
                </a:solidFill>
              </a:rPr>
              <a:t>Is no different than a div Instances can be declared on the page, created dynamically in JavaScript, event listeners can be attached, etc</a:t>
            </a:r>
            <a:endParaRPr sz="1200">
              <a:solidFill>
                <a:srgbClr val="212121"/>
              </a:solidFill>
            </a:endParaRPr>
          </a:p>
          <a:p>
            <a:pPr indent="0" lvl="0" marL="0">
              <a:spcBef>
                <a:spcPts val="0"/>
              </a:spcBef>
              <a:spcAft>
                <a:spcPts val="0"/>
              </a:spcAft>
              <a:buNone/>
            </a:pPr>
            <a:r>
              <a:t/>
            </a:r>
            <a:endParaRPr sz="1200">
              <a:solidFill>
                <a:srgbClr val="212121"/>
              </a:solidFill>
            </a:endParaRPr>
          </a:p>
          <a:p>
            <a:pPr indent="0" lvl="0" marL="0">
              <a:spcBef>
                <a:spcPts val="0"/>
              </a:spcBef>
              <a:spcAft>
                <a:spcPts val="0"/>
              </a:spcAft>
              <a:buNone/>
            </a:pPr>
            <a:r>
              <a:rPr lang="en" sz="1200">
                <a:solidFill>
                  <a:srgbClr val="212121"/>
                </a:solidFill>
              </a:rPr>
              <a:t>Extending native HTML elements</a:t>
            </a:r>
            <a:endParaRPr sz="1200">
              <a:solidFill>
                <a:srgbClr val="212121"/>
              </a:solidFill>
            </a:endParaRPr>
          </a:p>
          <a:p>
            <a:pPr indent="0" lvl="0" marL="0">
              <a:spcBef>
                <a:spcPts val="0"/>
              </a:spcBef>
              <a:spcAft>
                <a:spcPts val="0"/>
              </a:spcAft>
              <a:buNone/>
            </a:pPr>
            <a:r>
              <a:rPr lang="en" sz="1200">
                <a:solidFill>
                  <a:srgbClr val="212121"/>
                </a:solidFill>
              </a:rPr>
              <a:t>At the time of writing no browser has implemented customized built-in elements. Chrome plans to. Other browser do not like the is=”” attr</a:t>
            </a:r>
            <a:endParaRPr sz="1200">
              <a:solidFill>
                <a:srgbClr val="212121"/>
              </a:solidFill>
            </a:endParaRPr>
          </a:p>
          <a:p>
            <a:pPr indent="0" lvl="0" marL="0" rtl="0">
              <a:lnSpc>
                <a:spcPct val="115000"/>
              </a:lnSpc>
              <a:spcBef>
                <a:spcPts val="0"/>
              </a:spcBef>
              <a:spcAft>
                <a:spcPts val="0"/>
              </a:spcAft>
              <a:buNone/>
            </a:pPr>
            <a:r>
              <a:t/>
            </a:r>
            <a:endParaRPr sz="1050">
              <a:solidFill>
                <a:srgbClr val="0288D1"/>
              </a:solidFill>
              <a:highlight>
                <a:srgbClr val="E1F5FE"/>
              </a:highlight>
            </a:endParaRPr>
          </a:p>
          <a:p>
            <a:pPr indent="0" lvl="0" marL="0" rtl="0">
              <a:lnSpc>
                <a:spcPct val="142857"/>
              </a:lnSpc>
              <a:spcBef>
                <a:spcPts val="0"/>
              </a:spcBef>
              <a:spcAft>
                <a:spcPts val="0"/>
              </a:spcAft>
              <a:buNone/>
            </a:pPr>
            <a:r>
              <a:rPr lang="en" sz="1050">
                <a:solidFill>
                  <a:srgbClr val="212121"/>
                </a:solidFill>
                <a:latin typeface="Verdana"/>
                <a:ea typeface="Verdana"/>
                <a:cs typeface="Verdana"/>
                <a:sym typeface="Verdana"/>
              </a:rPr>
              <a:t>constructor</a:t>
            </a:r>
            <a:endParaRPr sz="1050">
              <a:solidFill>
                <a:srgbClr val="212121"/>
              </a:solidFill>
              <a:latin typeface="Verdana"/>
              <a:ea typeface="Verdana"/>
              <a:cs typeface="Verdana"/>
              <a:sym typeface="Verdana"/>
            </a:endParaRPr>
          </a:p>
          <a:p>
            <a:pPr indent="0" lvl="0" marL="0" rtl="0">
              <a:lnSpc>
                <a:spcPct val="142857"/>
              </a:lnSpc>
              <a:spcBef>
                <a:spcPts val="0"/>
              </a:spcBef>
              <a:spcAft>
                <a:spcPts val="0"/>
              </a:spcAft>
              <a:buNone/>
            </a:pPr>
            <a:r>
              <a:rPr lang="en" sz="1050">
                <a:solidFill>
                  <a:srgbClr val="212121"/>
                </a:solidFill>
              </a:rPr>
              <a:t>An instance of the element is created or </a:t>
            </a:r>
            <a:r>
              <a:rPr lang="en" sz="1050" u="sng">
                <a:solidFill>
                  <a:srgbClr val="039BE5"/>
                </a:solidFill>
                <a:hlinkClick r:id="rId2"/>
              </a:rPr>
              <a:t>upgraded</a:t>
            </a:r>
            <a:r>
              <a:rPr lang="en" sz="1050">
                <a:solidFill>
                  <a:srgbClr val="212121"/>
                </a:solidFill>
              </a:rPr>
              <a:t>. Useful for initializing state, settings up event listeners, or </a:t>
            </a:r>
            <a:r>
              <a:rPr lang="en" sz="1050" u="sng">
                <a:solidFill>
                  <a:srgbClr val="039BE5"/>
                </a:solidFill>
                <a:hlinkClick r:id="rId3"/>
              </a:rPr>
              <a:t>creating shadow dom</a:t>
            </a:r>
            <a:r>
              <a:rPr lang="en" sz="1050">
                <a:solidFill>
                  <a:srgbClr val="212121"/>
                </a:solidFill>
              </a:rPr>
              <a:t>. See the </a:t>
            </a:r>
            <a:r>
              <a:rPr lang="en" sz="1050" u="sng">
                <a:solidFill>
                  <a:srgbClr val="039BE5"/>
                </a:solidFill>
                <a:hlinkClick r:id="rId4"/>
              </a:rPr>
              <a:t>spec</a:t>
            </a:r>
            <a:r>
              <a:rPr lang="en" sz="1050">
                <a:solidFill>
                  <a:srgbClr val="212121"/>
                </a:solidFill>
              </a:rPr>
              <a:t> for restrictions on what you can do in the </a:t>
            </a:r>
            <a:r>
              <a:rPr lang="en" sz="1050">
                <a:solidFill>
                  <a:srgbClr val="212121"/>
                </a:solidFill>
                <a:latin typeface="Verdana"/>
                <a:ea typeface="Verdana"/>
                <a:cs typeface="Verdana"/>
                <a:sym typeface="Verdana"/>
              </a:rPr>
              <a:t>constructor</a:t>
            </a:r>
            <a:r>
              <a:rPr lang="en" sz="1050">
                <a:solidFill>
                  <a:srgbClr val="212121"/>
                </a:solidFill>
              </a:rPr>
              <a:t>.</a:t>
            </a:r>
            <a:endParaRPr sz="1050">
              <a:solidFill>
                <a:srgbClr val="212121"/>
              </a:solidFill>
            </a:endParaRPr>
          </a:p>
          <a:p>
            <a:pPr indent="0" lvl="0" marL="0" rtl="0">
              <a:lnSpc>
                <a:spcPct val="142857"/>
              </a:lnSpc>
              <a:spcBef>
                <a:spcPts val="0"/>
              </a:spcBef>
              <a:spcAft>
                <a:spcPts val="0"/>
              </a:spcAft>
              <a:buNone/>
            </a:pPr>
            <a:r>
              <a:rPr lang="en" sz="1050">
                <a:solidFill>
                  <a:srgbClr val="212121"/>
                </a:solidFill>
                <a:latin typeface="Verdana"/>
                <a:ea typeface="Verdana"/>
                <a:cs typeface="Verdana"/>
                <a:sym typeface="Verdana"/>
              </a:rPr>
              <a:t>connectedCallback</a:t>
            </a:r>
            <a:endParaRPr sz="1050">
              <a:solidFill>
                <a:srgbClr val="212121"/>
              </a:solidFill>
              <a:latin typeface="Verdana"/>
              <a:ea typeface="Verdana"/>
              <a:cs typeface="Verdana"/>
              <a:sym typeface="Verdana"/>
            </a:endParaRPr>
          </a:p>
          <a:p>
            <a:pPr indent="0" lvl="0" marL="0" rtl="0">
              <a:lnSpc>
                <a:spcPct val="142857"/>
              </a:lnSpc>
              <a:spcBef>
                <a:spcPts val="0"/>
              </a:spcBef>
              <a:spcAft>
                <a:spcPts val="0"/>
              </a:spcAft>
              <a:buNone/>
            </a:pPr>
            <a:r>
              <a:rPr lang="en" sz="1050">
                <a:solidFill>
                  <a:srgbClr val="212121"/>
                </a:solidFill>
              </a:rPr>
              <a:t>Called every time the element is inserted into the DOM. Useful for running setup code, such as fetching resources or rendering. Generally, you should try to delay work until this time.</a:t>
            </a:r>
            <a:endParaRPr sz="1050">
              <a:solidFill>
                <a:srgbClr val="212121"/>
              </a:solidFill>
            </a:endParaRPr>
          </a:p>
          <a:p>
            <a:pPr indent="0" lvl="0" marL="0" rtl="0">
              <a:lnSpc>
                <a:spcPct val="142857"/>
              </a:lnSpc>
              <a:spcBef>
                <a:spcPts val="0"/>
              </a:spcBef>
              <a:spcAft>
                <a:spcPts val="0"/>
              </a:spcAft>
              <a:buNone/>
            </a:pPr>
            <a:r>
              <a:rPr lang="en" sz="1050">
                <a:solidFill>
                  <a:srgbClr val="212121"/>
                </a:solidFill>
                <a:latin typeface="Verdana"/>
                <a:ea typeface="Verdana"/>
                <a:cs typeface="Verdana"/>
                <a:sym typeface="Verdana"/>
              </a:rPr>
              <a:t>disconnectedCallback</a:t>
            </a:r>
            <a:endParaRPr sz="1050">
              <a:solidFill>
                <a:srgbClr val="212121"/>
              </a:solidFill>
              <a:latin typeface="Verdana"/>
              <a:ea typeface="Verdana"/>
              <a:cs typeface="Verdana"/>
              <a:sym typeface="Verdana"/>
            </a:endParaRPr>
          </a:p>
          <a:p>
            <a:pPr indent="0" lvl="0" marL="0" rtl="0">
              <a:lnSpc>
                <a:spcPct val="142857"/>
              </a:lnSpc>
              <a:spcBef>
                <a:spcPts val="0"/>
              </a:spcBef>
              <a:spcAft>
                <a:spcPts val="0"/>
              </a:spcAft>
              <a:buNone/>
            </a:pPr>
            <a:r>
              <a:rPr lang="en" sz="1050">
                <a:solidFill>
                  <a:srgbClr val="212121"/>
                </a:solidFill>
              </a:rPr>
              <a:t>Called every time the element is removed from the DOM. Useful for running clean up code (removing event listeners, etc.).</a:t>
            </a:r>
            <a:endParaRPr sz="1050">
              <a:solidFill>
                <a:srgbClr val="212121"/>
              </a:solidFill>
            </a:endParaRPr>
          </a:p>
          <a:p>
            <a:pPr indent="0" lvl="0" marL="0" rtl="0">
              <a:lnSpc>
                <a:spcPct val="142857"/>
              </a:lnSpc>
              <a:spcBef>
                <a:spcPts val="0"/>
              </a:spcBef>
              <a:spcAft>
                <a:spcPts val="0"/>
              </a:spcAft>
              <a:buNone/>
            </a:pPr>
            <a:r>
              <a:rPr lang="en" sz="1050">
                <a:solidFill>
                  <a:srgbClr val="212121"/>
                </a:solidFill>
                <a:latin typeface="Verdana"/>
                <a:ea typeface="Verdana"/>
                <a:cs typeface="Verdana"/>
                <a:sym typeface="Verdana"/>
              </a:rPr>
              <a:t>attributeChangedCallback(attrName, oldVal, newVal)</a:t>
            </a:r>
            <a:endParaRPr sz="1050">
              <a:solidFill>
                <a:srgbClr val="212121"/>
              </a:solidFill>
              <a:latin typeface="Verdana"/>
              <a:ea typeface="Verdana"/>
              <a:cs typeface="Verdana"/>
              <a:sym typeface="Verdana"/>
            </a:endParaRPr>
          </a:p>
          <a:p>
            <a:pPr indent="0" lvl="0" marL="0" rtl="0">
              <a:lnSpc>
                <a:spcPct val="142857"/>
              </a:lnSpc>
              <a:spcBef>
                <a:spcPts val="0"/>
              </a:spcBef>
              <a:spcAft>
                <a:spcPts val="0"/>
              </a:spcAft>
              <a:buNone/>
            </a:pPr>
            <a:r>
              <a:rPr lang="en" sz="1050">
                <a:solidFill>
                  <a:srgbClr val="212121"/>
                </a:solidFill>
              </a:rPr>
              <a:t>An attribute was added, removed, updated, or replaced. Also called for initial values when an element is created by the parser, or </a:t>
            </a:r>
            <a:r>
              <a:rPr lang="en" sz="1050" u="sng">
                <a:solidFill>
                  <a:srgbClr val="039BE5"/>
                </a:solidFill>
                <a:hlinkClick r:id="rId5"/>
              </a:rPr>
              <a:t>upgraded</a:t>
            </a:r>
            <a:r>
              <a:rPr lang="en" sz="1050">
                <a:solidFill>
                  <a:srgbClr val="212121"/>
                </a:solidFill>
              </a:rPr>
              <a:t>. Note: only attributes listed in the</a:t>
            </a:r>
            <a:r>
              <a:rPr lang="en" sz="1050">
                <a:solidFill>
                  <a:srgbClr val="212121"/>
                </a:solidFill>
                <a:latin typeface="Verdana"/>
                <a:ea typeface="Verdana"/>
                <a:cs typeface="Verdana"/>
                <a:sym typeface="Verdana"/>
              </a:rPr>
              <a:t>observedAttributes</a:t>
            </a:r>
            <a:r>
              <a:rPr lang="en" sz="1050">
                <a:solidFill>
                  <a:srgbClr val="212121"/>
                </a:solidFill>
              </a:rPr>
              <a:t> property will receive this callback.</a:t>
            </a:r>
            <a:endParaRPr sz="1050">
              <a:solidFill>
                <a:srgbClr val="212121"/>
              </a:solidFill>
            </a:endParaRPr>
          </a:p>
          <a:p>
            <a:pPr indent="0" lvl="0" marL="0" rtl="0">
              <a:lnSpc>
                <a:spcPct val="142857"/>
              </a:lnSpc>
              <a:spcBef>
                <a:spcPts val="0"/>
              </a:spcBef>
              <a:spcAft>
                <a:spcPts val="0"/>
              </a:spcAft>
              <a:buNone/>
            </a:pPr>
            <a:r>
              <a:rPr lang="en" sz="1050">
                <a:solidFill>
                  <a:srgbClr val="212121"/>
                </a:solidFill>
                <a:latin typeface="Verdana"/>
                <a:ea typeface="Verdana"/>
                <a:cs typeface="Verdana"/>
                <a:sym typeface="Verdana"/>
              </a:rPr>
              <a:t>adoptedCallback()</a:t>
            </a:r>
            <a:endParaRPr sz="1050">
              <a:solidFill>
                <a:srgbClr val="212121"/>
              </a:solidFill>
              <a:latin typeface="Verdana"/>
              <a:ea typeface="Verdana"/>
              <a:cs typeface="Verdana"/>
              <a:sym typeface="Verdana"/>
            </a:endParaRPr>
          </a:p>
          <a:p>
            <a:pPr indent="0" lvl="0" marL="0" rtl="0">
              <a:lnSpc>
                <a:spcPct val="142857"/>
              </a:lnSpc>
              <a:spcBef>
                <a:spcPts val="0"/>
              </a:spcBef>
              <a:spcAft>
                <a:spcPts val="0"/>
              </a:spcAft>
              <a:buNone/>
            </a:pPr>
            <a:r>
              <a:rPr lang="en" sz="1050">
                <a:solidFill>
                  <a:srgbClr val="212121"/>
                </a:solidFill>
              </a:rPr>
              <a:t>The custom element has been moved into a new </a:t>
            </a:r>
            <a:r>
              <a:rPr lang="en" sz="1050">
                <a:solidFill>
                  <a:srgbClr val="212121"/>
                </a:solidFill>
                <a:latin typeface="Verdana"/>
                <a:ea typeface="Verdana"/>
                <a:cs typeface="Verdana"/>
                <a:sym typeface="Verdana"/>
              </a:rPr>
              <a:t>document</a:t>
            </a:r>
            <a:r>
              <a:rPr lang="en" sz="1050">
                <a:solidFill>
                  <a:srgbClr val="212121"/>
                </a:solidFill>
              </a:rPr>
              <a:t> (e.g. someone called </a:t>
            </a:r>
            <a:r>
              <a:rPr lang="en" sz="1050">
                <a:solidFill>
                  <a:srgbClr val="212121"/>
                </a:solidFill>
                <a:latin typeface="Verdana"/>
                <a:ea typeface="Verdana"/>
                <a:cs typeface="Verdana"/>
                <a:sym typeface="Verdana"/>
              </a:rPr>
              <a:t>document.adoptNode(el)</a:t>
            </a:r>
            <a:r>
              <a:rPr lang="en" sz="1050">
                <a:solidFill>
                  <a:srgbClr val="212121"/>
                </a:solidFill>
              </a:rPr>
              <a:t>).</a:t>
            </a:r>
            <a:endParaRPr sz="1050">
              <a:solidFill>
                <a:srgbClr val="212121"/>
              </a:solidFill>
            </a:endParaRPr>
          </a:p>
          <a:p>
            <a:pPr indent="0" lvl="0" marL="0">
              <a:spcBef>
                <a:spcPts val="0"/>
              </a:spcBef>
              <a:spcAft>
                <a:spcPts val="0"/>
              </a:spcAft>
              <a:buNone/>
            </a:pPr>
            <a:r>
              <a:t/>
            </a:r>
            <a:endParaRPr sz="1200">
              <a:solidFill>
                <a:srgbClr val="21212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Shadow DOM is a composition tool</a:t>
            </a:r>
            <a:endParaRPr/>
          </a:p>
          <a:p>
            <a:pPr indent="0" lvl="0" marL="0">
              <a:spcBef>
                <a:spcPts val="0"/>
              </a:spcBef>
              <a:spcAft>
                <a:spcPts val="0"/>
              </a:spcAft>
              <a:buNone/>
            </a:pPr>
            <a:r>
              <a:t/>
            </a:r>
            <a:endParaRPr/>
          </a:p>
          <a:p>
            <a:pPr indent="0" lvl="0" marL="0">
              <a:spcBef>
                <a:spcPts val="0"/>
              </a:spcBef>
              <a:spcAft>
                <a:spcPts val="0"/>
              </a:spcAft>
              <a:buNone/>
            </a:pPr>
            <a:r>
              <a:rPr lang="en"/>
              <a:t>Brittleness come from the global nature of HTML, CSS, and JS. e.i. HTML id/classes confilcts. CSS specificity can become a huge issue !important all the thing</a:t>
            </a:r>
            <a:endParaRPr/>
          </a:p>
          <a:p>
            <a:pPr indent="0" lvl="0" marL="0">
              <a:spcBef>
                <a:spcPts val="0"/>
              </a:spcBef>
              <a:spcAft>
                <a:spcPts val="0"/>
              </a:spcAft>
              <a:buNone/>
            </a:pPr>
            <a:r>
              <a:t/>
            </a:r>
            <a:endParaRPr/>
          </a:p>
          <a:p>
            <a:pPr indent="0" lvl="0" marL="0">
              <a:spcBef>
                <a:spcPts val="0"/>
              </a:spcBef>
              <a:spcAft>
                <a:spcPts val="0"/>
              </a:spcAft>
              <a:buNone/>
            </a:pPr>
            <a:r>
              <a:rPr lang="en"/>
              <a:t>Current spec v1</a:t>
            </a:r>
            <a:endParaRPr/>
          </a:p>
          <a:p>
            <a:pPr indent="0" lvl="0" marL="0">
              <a:spcBef>
                <a:spcPts val="0"/>
              </a:spcBef>
              <a:spcAft>
                <a:spcPts val="0"/>
              </a:spcAft>
              <a:buNone/>
            </a:pPr>
            <a:r>
              <a:t/>
            </a:r>
            <a:endParaRPr/>
          </a:p>
          <a:p>
            <a:pPr indent="0" lvl="0" marL="0">
              <a:spcBef>
                <a:spcPts val="0"/>
              </a:spcBef>
              <a:spcAft>
                <a:spcPts val="0"/>
              </a:spcAft>
              <a:buNone/>
            </a:pPr>
            <a:r>
              <a:rPr lang="en"/>
              <a:t>Chrome 53, Opera 40, Safari 10, Edge is RFC and Mozilla has open bug. 50%  support</a:t>
            </a:r>
            <a:endParaRPr/>
          </a:p>
          <a:p>
            <a:pPr indent="0" lvl="0" marL="0">
              <a:spcBef>
                <a:spcPts val="0"/>
              </a:spcBef>
              <a:spcAft>
                <a:spcPts val="0"/>
              </a:spcAft>
              <a:buNone/>
            </a:pPr>
            <a:r>
              <a:t/>
            </a:r>
            <a:endParaRPr/>
          </a:p>
          <a:p>
            <a:pPr indent="0" lvl="0" marL="0">
              <a:spcBef>
                <a:spcPts val="0"/>
              </a:spcBef>
              <a:spcAft>
                <a:spcPts val="0"/>
              </a:spcAft>
              <a:buNone/>
            </a:pPr>
            <a:r>
              <a:rPr lang="en"/>
              <a:t>There are polyfills available that give you v1 feature</a:t>
            </a:r>
            <a:endParaRPr/>
          </a:p>
          <a:p>
            <a:pPr indent="0" lvl="0" marL="0">
              <a:spcBef>
                <a:spcPts val="0"/>
              </a:spcBef>
              <a:spcAft>
                <a:spcPts val="0"/>
              </a:spcAft>
              <a:buNone/>
            </a:pPr>
            <a:r>
              <a:t/>
            </a:r>
            <a:endParaRPr/>
          </a:p>
          <a:p>
            <a:pPr indent="0" lvl="0" marL="0">
              <a:spcBef>
                <a:spcPts val="0"/>
              </a:spcBef>
              <a:spcAft>
                <a:spcPts val="0"/>
              </a:spcAft>
              <a:buNone/>
            </a:pPr>
            <a:r>
              <a:rPr lang="en"/>
              <a:t>You don’t have to use it</a:t>
            </a:r>
            <a:endParaRPr/>
          </a:p>
          <a:p>
            <a:pPr indent="0" lvl="0" marL="0">
              <a:spcBef>
                <a:spcPts val="0"/>
              </a:spcBef>
              <a:spcAft>
                <a:spcPts val="0"/>
              </a:spcAft>
              <a:buNone/>
            </a:pPr>
            <a:r>
              <a:t/>
            </a:r>
            <a:endParaRPr/>
          </a:p>
          <a:p>
            <a:pPr indent="0" lvl="0" marL="0">
              <a:spcBef>
                <a:spcPts val="0"/>
              </a:spcBef>
              <a:spcAft>
                <a:spcPts val="0"/>
              </a:spcAft>
              <a:buNone/>
            </a:pPr>
            <a:r>
              <a:rPr lang="en"/>
              <a:t>But when you do you get</a:t>
            </a:r>
            <a:endParaRPr/>
          </a:p>
          <a:p>
            <a:pPr indent="0" lvl="0" marL="0">
              <a:spcBef>
                <a:spcPts val="0"/>
              </a:spcBef>
              <a:spcAft>
                <a:spcPts val="0"/>
              </a:spcAft>
              <a:buNone/>
            </a:pPr>
            <a:r>
              <a:rPr lang="en"/>
              <a:t>Isolated DOM: selfcontained markup</a:t>
            </a:r>
            <a:endParaRPr/>
          </a:p>
          <a:p>
            <a:pPr indent="0" lvl="0" marL="0">
              <a:spcBef>
                <a:spcPts val="0"/>
              </a:spcBef>
              <a:spcAft>
                <a:spcPts val="0"/>
              </a:spcAft>
              <a:buNone/>
            </a:pPr>
            <a:r>
              <a:rPr lang="en"/>
              <a:t>Scoped CSS: CSS defined in shadow DOM is scoped to it. No id/class clashing.</a:t>
            </a:r>
            <a:endParaRPr/>
          </a:p>
          <a:p>
            <a:pPr indent="0" lvl="0" marL="0">
              <a:spcBef>
                <a:spcPts val="0"/>
              </a:spcBef>
              <a:spcAft>
                <a:spcPts val="0"/>
              </a:spcAft>
              <a:buNone/>
            </a:pPr>
            <a:r>
              <a:rPr lang="en"/>
              <a:t>Productivity: Think of app/pages as chunks</a:t>
            </a:r>
            <a:endParaRPr/>
          </a:p>
          <a:p>
            <a:pPr indent="0" lvl="0" marL="0">
              <a:spcBef>
                <a:spcPts val="0"/>
              </a:spcBef>
              <a:spcAft>
                <a:spcPts val="0"/>
              </a:spcAft>
              <a:buNone/>
            </a:pPr>
            <a:r>
              <a:t/>
            </a:r>
            <a:endParaRPr/>
          </a:p>
          <a:p>
            <a:pPr indent="0" lvl="0" marL="0">
              <a:spcBef>
                <a:spcPts val="0"/>
              </a:spcBef>
              <a:spcAft>
                <a:spcPts val="0"/>
              </a:spcAft>
              <a:buNone/>
            </a:pPr>
            <a:r>
              <a:rPr lang="en"/>
              <a:t>There is more to it but could do another talk on Shadow DOM alone</a:t>
            </a:r>
            <a:endParaRPr/>
          </a:p>
          <a:p>
            <a:pPr indent="0" lvl="0" marL="0">
              <a:spcBef>
                <a:spcPts val="0"/>
              </a:spcBef>
              <a:spcAft>
                <a:spcPts val="0"/>
              </a:spcAft>
              <a:buNone/>
            </a:pPr>
            <a:r>
              <a:t/>
            </a:r>
            <a:endParaRPr/>
          </a:p>
          <a:p>
            <a:pPr indent="0" lvl="0" marL="0" rtl="0">
              <a:lnSpc>
                <a:spcPct val="115000"/>
              </a:lnSpc>
              <a:spcBef>
                <a:spcPts val="1200"/>
              </a:spcBef>
              <a:spcAft>
                <a:spcPts val="0"/>
              </a:spcAft>
              <a:buNone/>
            </a:pPr>
            <a:r>
              <a:rPr b="1" lang="en" sz="1200">
                <a:solidFill>
                  <a:srgbClr val="212121"/>
                </a:solidFill>
              </a:rPr>
              <a:t>Light DOM</a:t>
            </a:r>
            <a:endParaRPr b="1" sz="1200">
              <a:solidFill>
                <a:srgbClr val="212121"/>
              </a:solidFill>
            </a:endParaRPr>
          </a:p>
          <a:p>
            <a:pPr indent="0" lvl="0" marL="0" rtl="0">
              <a:lnSpc>
                <a:spcPct val="115000"/>
              </a:lnSpc>
              <a:spcBef>
                <a:spcPts val="1200"/>
              </a:spcBef>
              <a:spcAft>
                <a:spcPts val="0"/>
              </a:spcAft>
              <a:buNone/>
            </a:pPr>
            <a:r>
              <a:rPr lang="en" sz="1200">
                <a:solidFill>
                  <a:srgbClr val="212121"/>
                </a:solidFill>
              </a:rPr>
              <a:t>The markup a user of your component writes. This DOM lives outside the component's shadow DOM. It is the element's actual children.</a:t>
            </a:r>
            <a:endParaRPr sz="1200">
              <a:solidFill>
                <a:srgbClr val="212121"/>
              </a:solidFill>
            </a:endParaRPr>
          </a:p>
          <a:p>
            <a:pPr indent="0" lvl="0" marL="0" rtl="0">
              <a:lnSpc>
                <a:spcPct val="115000"/>
              </a:lnSpc>
              <a:spcBef>
                <a:spcPts val="1200"/>
              </a:spcBef>
              <a:spcAft>
                <a:spcPts val="0"/>
              </a:spcAft>
              <a:buNone/>
            </a:pPr>
            <a:r>
              <a:rPr b="1" lang="en" sz="1200">
                <a:solidFill>
                  <a:srgbClr val="212121"/>
                </a:solidFill>
              </a:rPr>
              <a:t>Shadow DOM</a:t>
            </a:r>
            <a:endParaRPr b="1" sz="1200">
              <a:solidFill>
                <a:srgbClr val="212121"/>
              </a:solidFill>
            </a:endParaRPr>
          </a:p>
          <a:p>
            <a:pPr indent="0" lvl="0" marL="0" rtl="0">
              <a:lnSpc>
                <a:spcPct val="115000"/>
              </a:lnSpc>
              <a:spcBef>
                <a:spcPts val="1200"/>
              </a:spcBef>
              <a:spcAft>
                <a:spcPts val="0"/>
              </a:spcAft>
              <a:buNone/>
            </a:pPr>
            <a:r>
              <a:rPr lang="en" sz="1200">
                <a:solidFill>
                  <a:srgbClr val="212121"/>
                </a:solidFill>
              </a:rPr>
              <a:t>The DOM a component author writes. Shadow DOM is local to the component and defines its internal structure, scoped CSS, and encapsulates your implementation details. It can also define how to render markup that's authored by the consumer of your component.</a:t>
            </a:r>
            <a:endParaRPr sz="1200">
              <a:solidFill>
                <a:srgbClr val="212121"/>
              </a:solidFill>
            </a:endParaRPr>
          </a:p>
          <a:p>
            <a:pPr indent="0" lvl="0" marL="0">
              <a:spcBef>
                <a:spcPts val="1200"/>
              </a:spcBef>
              <a:spcAft>
                <a:spcPts val="0"/>
              </a:spcAft>
              <a:buNone/>
            </a:pPr>
            <a:r>
              <a:rPr b="1" lang="en" sz="1200">
                <a:solidFill>
                  <a:srgbClr val="212121"/>
                </a:solidFill>
              </a:rPr>
              <a:t>Slots are placeholders inside your component that users </a:t>
            </a:r>
            <a:r>
              <a:rPr b="1" i="1" lang="en" sz="1200">
                <a:solidFill>
                  <a:srgbClr val="212121"/>
                </a:solidFill>
              </a:rPr>
              <a:t>can</a:t>
            </a:r>
            <a:r>
              <a:rPr b="1" lang="en" sz="1200">
                <a:solidFill>
                  <a:srgbClr val="212121"/>
                </a:solidFill>
              </a:rPr>
              <a:t> fill with their own markup</a:t>
            </a:r>
            <a:endParaRPr b="1" sz="1200">
              <a:solidFill>
                <a:srgbClr val="212121"/>
              </a:solidFill>
            </a:endParaRPr>
          </a:p>
          <a:p>
            <a:pPr indent="0" lvl="0" marL="0">
              <a:spcBef>
                <a:spcPts val="0"/>
              </a:spcBef>
              <a:spcAft>
                <a:spcPts val="0"/>
              </a:spcAft>
              <a:buNone/>
            </a:pPr>
            <a:r>
              <a:t/>
            </a:r>
            <a:endParaRPr b="1" sz="1200">
              <a:solidFill>
                <a:srgbClr val="212121"/>
              </a:solidFill>
            </a:endParaRPr>
          </a:p>
          <a:p>
            <a:pPr indent="0" lvl="0" marL="0">
              <a:spcBef>
                <a:spcPts val="0"/>
              </a:spcBef>
              <a:spcAft>
                <a:spcPts val="0"/>
              </a:spcAft>
              <a:buNone/>
            </a:pPr>
            <a:r>
              <a:rPr b="1" lang="en" sz="1200">
                <a:solidFill>
                  <a:srgbClr val="212121"/>
                </a:solidFill>
              </a:rPr>
              <a:t>shadowRoot.</a:t>
            </a:r>
            <a:r>
              <a:rPr lang="en" sz="1050">
                <a:solidFill>
                  <a:srgbClr val="37474F"/>
                </a:solidFill>
                <a:highlight>
                  <a:srgbClr val="F7F7F7"/>
                </a:highlight>
                <a:latin typeface="Verdana"/>
                <a:ea typeface="Verdana"/>
                <a:cs typeface="Verdana"/>
                <a:sym typeface="Verdana"/>
              </a:rPr>
              <a:t>querySelector to work with shadow element</a:t>
            </a:r>
            <a:endParaRPr b="1" sz="1200">
              <a:solidFill>
                <a:srgbClr val="21212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1" name="Shape 6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Shape 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3" name="Shape 63"/>
        <p:cNvGrpSpPr/>
        <p:nvPr/>
      </p:nvGrpSpPr>
      <p:grpSpPr>
        <a:xfrm>
          <a:off x="0" y="0"/>
          <a:ext cx="0" cy="0"/>
          <a:chOff x="0" y="0"/>
          <a:chExt cx="0" cy="0"/>
        </a:xfrm>
      </p:grpSpPr>
      <p:sp>
        <p:nvSpPr>
          <p:cNvPr id="64" name="Shape 6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5" name="Shape 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Shape 7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3" name="Shape 7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Shape 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Shape 7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 name="Shape 8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2" name="Shape 82"/>
        <p:cNvGrpSpPr/>
        <p:nvPr/>
      </p:nvGrpSpPr>
      <p:grpSpPr>
        <a:xfrm>
          <a:off x="0" y="0"/>
          <a:ext cx="0" cy="0"/>
          <a:chOff x="0" y="0"/>
          <a:chExt cx="0" cy="0"/>
        </a:xfrm>
      </p:grpSpPr>
      <p:sp>
        <p:nvSpPr>
          <p:cNvPr id="83" name="Shape 8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4" name="Shape 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5" name="Shape 85"/>
        <p:cNvGrpSpPr/>
        <p:nvPr/>
      </p:nvGrpSpPr>
      <p:grpSpPr>
        <a:xfrm>
          <a:off x="0" y="0"/>
          <a:ext cx="0" cy="0"/>
          <a:chOff x="0" y="0"/>
          <a:chExt cx="0" cy="0"/>
        </a:xfrm>
      </p:grpSpPr>
      <p:sp>
        <p:nvSpPr>
          <p:cNvPr id="86" name="Shape 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8" name="Shape 8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Shape 8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93" name="Shape 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Shape 9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96" name="Shape 9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7" name="Shape 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7" name="Shape 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58" name="Shape 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meowni.ca/posts/web-components-with-otters/" TargetMode="External"/><Relationship Id="rId4" Type="http://schemas.openxmlformats.org/officeDocument/2006/relationships/hyperlink" Target="https://www.webcomponents.org/introduction" TargetMode="External"/><Relationship Id="rId5" Type="http://schemas.openxmlformats.org/officeDocument/2006/relationships/hyperlink" Target="https://developers.google.com/web/fundamentals/" TargetMode="External"/><Relationship Id="rId6" Type="http://schemas.openxmlformats.org/officeDocument/2006/relationships/hyperlink" Target="https://w3c.github.io/webcomponents/spec/custom/" TargetMode="External"/><Relationship Id="rId7" Type="http://schemas.openxmlformats.org/officeDocument/2006/relationships/hyperlink" Target="https://w3c.github.io/webcomponents/spec/imports/" TargetMode="External"/><Relationship Id="rId8" Type="http://schemas.openxmlformats.org/officeDocument/2006/relationships/hyperlink" Target="https://html.spec.whatwg.org/multipage/scripting.html#the-template-ele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pic>
        <p:nvPicPr>
          <p:cNvPr descr="codeconnect%2Bslide%2Bblank-01.png" id="104" name="Shape 104"/>
          <p:cNvPicPr preferRelativeResize="0"/>
          <p:nvPr/>
        </p:nvPicPr>
        <p:blipFill>
          <a:blip r:embed="rId4">
            <a:alphaModFix/>
          </a:blip>
          <a:stretch>
            <a:fillRect/>
          </a:stretch>
        </p:blipFill>
        <p:spPr>
          <a:xfrm>
            <a:off x="457187" y="0"/>
            <a:ext cx="8229617"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Imports	</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Extends the link element used to import stylesheets</a:t>
            </a:r>
            <a:endParaRPr/>
          </a:p>
          <a:p>
            <a:pPr indent="-342900" lvl="0" marL="457200">
              <a:spcBef>
                <a:spcPts val="0"/>
              </a:spcBef>
              <a:spcAft>
                <a:spcPts val="0"/>
              </a:spcAft>
              <a:buSzPts val="1800"/>
              <a:buChar char="●"/>
            </a:pPr>
            <a:r>
              <a:rPr lang="en"/>
              <a:t>Allows you to load external resources</a:t>
            </a:r>
            <a:endParaRPr/>
          </a:p>
          <a:p>
            <a:pPr indent="-317500" lvl="1" marL="914400">
              <a:spcBef>
                <a:spcPts val="0"/>
              </a:spcBef>
              <a:spcAft>
                <a:spcPts val="0"/>
              </a:spcAft>
              <a:buSzPts val="1400"/>
              <a:buChar char="○"/>
            </a:pPr>
            <a:r>
              <a:rPr lang="en"/>
              <a:t>Templates</a:t>
            </a:r>
            <a:endParaRPr/>
          </a:p>
          <a:p>
            <a:pPr indent="-317500" lvl="1" marL="914400">
              <a:spcBef>
                <a:spcPts val="0"/>
              </a:spcBef>
              <a:spcAft>
                <a:spcPts val="0"/>
              </a:spcAft>
              <a:buSzPts val="1400"/>
              <a:buChar char="○"/>
            </a:pPr>
            <a:r>
              <a:rPr lang="en"/>
              <a:t>Custom Elements</a:t>
            </a:r>
            <a:endParaRPr/>
          </a:p>
          <a:p>
            <a:pPr indent="-317500" lvl="1" marL="914400">
              <a:spcBef>
                <a:spcPts val="0"/>
              </a:spcBef>
              <a:spcAft>
                <a:spcPts val="0"/>
              </a:spcAft>
              <a:buSzPts val="1400"/>
              <a:buChar char="○"/>
            </a:pPr>
            <a:r>
              <a:rPr lang="en"/>
              <a:t>Stylesheets</a:t>
            </a:r>
            <a:endParaRPr/>
          </a:p>
          <a:p>
            <a:pPr indent="-317500" lvl="1" marL="914400" rtl="0">
              <a:spcBef>
                <a:spcPts val="0"/>
              </a:spcBef>
              <a:spcAft>
                <a:spcPts val="0"/>
              </a:spcAft>
              <a:buSzPts val="1400"/>
              <a:buChar char="○"/>
            </a:pPr>
            <a:r>
              <a:rPr lang="en"/>
              <a:t>Scripts</a:t>
            </a:r>
            <a:endParaRPr/>
          </a:p>
          <a:p>
            <a:pPr indent="-342900" lvl="0" marL="457200">
              <a:spcBef>
                <a:spcPts val="0"/>
              </a:spcBef>
              <a:spcAft>
                <a:spcPts val="0"/>
              </a:spcAft>
              <a:buSzPts val="1800"/>
              <a:buChar char="●"/>
            </a:pPr>
            <a:r>
              <a:rPr lang="en"/>
              <a:t>Executed when the import is loaded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Template</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They define reusable parts of DOM</a:t>
            </a:r>
            <a:endParaRPr/>
          </a:p>
          <a:p>
            <a:pPr indent="-342900" lvl="0" marL="457200">
              <a:spcBef>
                <a:spcPts val="0"/>
              </a:spcBef>
              <a:spcAft>
                <a:spcPts val="0"/>
              </a:spcAft>
              <a:buSzPts val="1800"/>
              <a:buChar char="●"/>
            </a:pPr>
            <a:r>
              <a:rPr lang="en"/>
              <a:t>Executed when the template is appended to the DOM</a:t>
            </a:r>
            <a:endParaRPr/>
          </a:p>
          <a:p>
            <a:pPr indent="-342900" lvl="0" marL="457200" rtl="0">
              <a:spcBef>
                <a:spcPts val="0"/>
              </a:spcBef>
              <a:spcAft>
                <a:spcPts val="0"/>
              </a:spcAft>
              <a:buSzPts val="1800"/>
              <a:buChar char="●"/>
            </a:pPr>
            <a:r>
              <a:rPr lang="en"/>
              <a:t>Whatever is in the template is hidden from querySelector (scoped)</a:t>
            </a:r>
            <a:endParaRPr/>
          </a:p>
          <a:p>
            <a:pPr indent="-342900" lvl="0" marL="457200">
              <a:spcBef>
                <a:spcPts val="0"/>
              </a:spcBef>
              <a:spcAft>
                <a:spcPts val="0"/>
              </a:spcAft>
              <a:buSzPts val="1800"/>
              <a:buChar char="●"/>
            </a:pPr>
            <a:r>
              <a:rPr lang="en"/>
              <a:t>No data binding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good, the Bad, and the ugly</a:t>
            </a:r>
            <a:endParaRPr/>
          </a:p>
          <a:p>
            <a:pPr indent="0" lvl="0" marL="0">
              <a:spcBef>
                <a:spcPts val="0"/>
              </a:spcBef>
              <a:spcAft>
                <a:spcPts val="0"/>
              </a:spcAft>
              <a:buNone/>
            </a:pPr>
            <a:r>
              <a:t/>
            </a:r>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Good</a:t>
            </a:r>
            <a:endParaRPr/>
          </a:p>
          <a:p>
            <a:pPr indent="-317500" lvl="1" marL="914400" rtl="0">
              <a:spcBef>
                <a:spcPts val="0"/>
              </a:spcBef>
              <a:spcAft>
                <a:spcPts val="0"/>
              </a:spcAft>
              <a:buSzPts val="1400"/>
              <a:buChar char="○"/>
            </a:pPr>
            <a:r>
              <a:rPr lang="en"/>
              <a:t>Encapsulation</a:t>
            </a:r>
            <a:endParaRPr/>
          </a:p>
          <a:p>
            <a:pPr indent="-317500" lvl="1" marL="914400" rtl="0">
              <a:spcBef>
                <a:spcPts val="0"/>
              </a:spcBef>
              <a:spcAft>
                <a:spcPts val="0"/>
              </a:spcAft>
              <a:buSzPts val="1400"/>
              <a:buChar char="○"/>
            </a:pPr>
            <a:r>
              <a:rPr lang="en"/>
              <a:t>Reusability</a:t>
            </a:r>
            <a:endParaRPr/>
          </a:p>
          <a:p>
            <a:pPr indent="-317500" lvl="1" marL="914400" rtl="0">
              <a:spcBef>
                <a:spcPts val="0"/>
              </a:spcBef>
              <a:spcAft>
                <a:spcPts val="0"/>
              </a:spcAft>
              <a:buSzPts val="1400"/>
              <a:buChar char="○"/>
            </a:pPr>
            <a:r>
              <a:rPr lang="en"/>
              <a:t>On some browsers you can extend existing elements</a:t>
            </a:r>
            <a:endParaRPr/>
          </a:p>
          <a:p>
            <a:pPr indent="-342900" lvl="0" marL="457200" rtl="0">
              <a:spcBef>
                <a:spcPts val="0"/>
              </a:spcBef>
              <a:spcAft>
                <a:spcPts val="0"/>
              </a:spcAft>
              <a:buSzPts val="1800"/>
              <a:buChar char="●"/>
            </a:pPr>
            <a:r>
              <a:rPr lang="en"/>
              <a:t>Bad</a:t>
            </a:r>
            <a:endParaRPr/>
          </a:p>
          <a:p>
            <a:pPr indent="-317500" lvl="1" marL="914400" rtl="0">
              <a:spcBef>
                <a:spcPts val="0"/>
              </a:spcBef>
              <a:spcAft>
                <a:spcPts val="0"/>
              </a:spcAft>
              <a:buSzPts val="1400"/>
              <a:buChar char="○"/>
            </a:pPr>
            <a:r>
              <a:rPr lang="en"/>
              <a:t>Poor browser support</a:t>
            </a:r>
            <a:endParaRPr/>
          </a:p>
          <a:p>
            <a:pPr indent="-317500" lvl="1" marL="914400" rtl="0">
              <a:spcBef>
                <a:spcPts val="0"/>
              </a:spcBef>
              <a:spcAft>
                <a:spcPts val="0"/>
              </a:spcAft>
              <a:buSzPts val="1400"/>
              <a:buChar char="○"/>
            </a:pPr>
            <a:r>
              <a:rPr lang="en"/>
              <a:t>W3C is slow</a:t>
            </a:r>
            <a:endParaRPr/>
          </a:p>
          <a:p>
            <a:pPr indent="-317500" lvl="1" marL="914400" rtl="0">
              <a:spcBef>
                <a:spcPts val="0"/>
              </a:spcBef>
              <a:spcAft>
                <a:spcPts val="0"/>
              </a:spcAft>
              <a:buSzPts val="1400"/>
              <a:buChar char="○"/>
            </a:pPr>
            <a:r>
              <a:rPr lang="en"/>
              <a:t>You need polyfills </a:t>
            </a:r>
            <a:endParaRPr/>
          </a:p>
          <a:p>
            <a:pPr indent="-342900" lvl="0" marL="457200" rtl="0">
              <a:spcBef>
                <a:spcPts val="0"/>
              </a:spcBef>
              <a:spcAft>
                <a:spcPts val="0"/>
              </a:spcAft>
              <a:buSzPts val="1800"/>
              <a:buChar char="●"/>
            </a:pPr>
            <a:r>
              <a:rPr lang="en"/>
              <a:t>Ugly</a:t>
            </a:r>
            <a:endParaRPr/>
          </a:p>
          <a:p>
            <a:pPr indent="-317500" lvl="1" marL="914400" rtl="0">
              <a:spcBef>
                <a:spcPts val="0"/>
              </a:spcBef>
              <a:spcAft>
                <a:spcPts val="0"/>
              </a:spcAft>
              <a:buSzPts val="1400"/>
              <a:buChar char="○"/>
            </a:pPr>
            <a:r>
              <a:rPr lang="en"/>
              <a:t>No data binding system</a:t>
            </a:r>
            <a:endParaRPr/>
          </a:p>
          <a:p>
            <a:pPr indent="-317500" lvl="1" marL="914400" rtl="0">
              <a:spcBef>
                <a:spcPts val="0"/>
              </a:spcBef>
              <a:spcAft>
                <a:spcPts val="0"/>
              </a:spcAft>
              <a:buSzPts val="1400"/>
              <a:buChar char="○"/>
            </a:pPr>
            <a:r>
              <a:rPr lang="en"/>
              <a:t>Attributes are strings and hard to work with</a:t>
            </a:r>
            <a:endParaRPr/>
          </a:p>
          <a:p>
            <a:pPr indent="-317500" lvl="1" marL="914400" rtl="0">
              <a:spcBef>
                <a:spcPts val="0"/>
              </a:spcBef>
              <a:spcAft>
                <a:spcPts val="0"/>
              </a:spcAft>
              <a:buSzPts val="1400"/>
              <a:buChar char="○"/>
            </a:pPr>
            <a:r>
              <a:rPr lang="en"/>
              <a:t>DOM is still slow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Enter Polymer</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Polymer puts some sugar over the Web Components APIs</a:t>
            </a:r>
            <a:endParaRPr/>
          </a:p>
          <a:p>
            <a:pPr indent="0" lvl="0" marL="0">
              <a:spcBef>
                <a:spcPts val="1600"/>
              </a:spcBef>
              <a:spcAft>
                <a:spcPts val="0"/>
              </a:spcAft>
              <a:buNone/>
            </a:pPr>
            <a:r>
              <a:rPr lang="en"/>
              <a:t>Fully </a:t>
            </a:r>
            <a:r>
              <a:rPr lang="en"/>
              <a:t>interoperable</a:t>
            </a:r>
            <a:r>
              <a:rPr lang="en"/>
              <a:t> with the Web Components standards and APIs</a:t>
            </a:r>
            <a:endParaRPr/>
          </a:p>
          <a:p>
            <a:pPr indent="0" lvl="0" marL="0">
              <a:spcBef>
                <a:spcPts val="1600"/>
              </a:spcBef>
              <a:spcAft>
                <a:spcPts val="0"/>
              </a:spcAft>
              <a:buNone/>
            </a:pPr>
            <a:r>
              <a:rPr lang="en"/>
              <a:t>Allows you to create web components without the bloat</a:t>
            </a:r>
            <a:endParaRPr/>
          </a:p>
          <a:p>
            <a:pPr indent="0" lvl="0" marL="0">
              <a:spcBef>
                <a:spcPts val="1600"/>
              </a:spcBef>
              <a:spcAft>
                <a:spcPts val="0"/>
              </a:spcAft>
              <a:buNone/>
            </a:pPr>
            <a:r>
              <a:rPr lang="en"/>
              <a:t>Reduces developer costs</a:t>
            </a:r>
            <a:endParaRPr/>
          </a:p>
          <a:p>
            <a:pPr indent="0" lvl="0" marL="0">
              <a:spcBef>
                <a:spcPts val="1600"/>
              </a:spcBef>
              <a:spcAft>
                <a:spcPts val="0"/>
              </a:spcAft>
              <a:buNone/>
            </a:pPr>
            <a:r>
              <a:rPr lang="en"/>
              <a:t>Reduces user costs</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800"/>
              <a:t>The Future...</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Sources</a:t>
            </a:r>
            <a:endParaRPr/>
          </a:p>
        </p:txBody>
      </p:sp>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a:lnSpc>
                <a:spcPct val="100000"/>
              </a:lnSpc>
              <a:spcBef>
                <a:spcPts val="0"/>
              </a:spcBef>
              <a:spcAft>
                <a:spcPts val="0"/>
              </a:spcAft>
              <a:buSzPts val="1400"/>
              <a:buChar char="●"/>
            </a:pPr>
            <a:r>
              <a:rPr lang="en" sz="1400" u="sng">
                <a:solidFill>
                  <a:schemeClr val="hlink"/>
                </a:solidFill>
                <a:hlinkClick r:id="rId3"/>
              </a:rPr>
              <a:t>https://meowni.ca/posts/web-components-with-otters/</a:t>
            </a:r>
            <a:endParaRPr sz="1400"/>
          </a:p>
          <a:p>
            <a:pPr indent="-317500" lvl="0" marL="457200">
              <a:lnSpc>
                <a:spcPct val="100000"/>
              </a:lnSpc>
              <a:spcBef>
                <a:spcPts val="0"/>
              </a:spcBef>
              <a:spcAft>
                <a:spcPts val="0"/>
              </a:spcAft>
              <a:buSzPts val="1400"/>
              <a:buChar char="●"/>
            </a:pPr>
            <a:r>
              <a:rPr lang="en" sz="1400"/>
              <a:t>https://www.danielgynn.com/intro-to-web-components/</a:t>
            </a:r>
            <a:endParaRPr sz="1400"/>
          </a:p>
          <a:p>
            <a:pPr indent="-317500" lvl="0" marL="457200">
              <a:lnSpc>
                <a:spcPct val="100000"/>
              </a:lnSpc>
              <a:spcBef>
                <a:spcPts val="0"/>
              </a:spcBef>
              <a:spcAft>
                <a:spcPts val="0"/>
              </a:spcAft>
              <a:buSzPts val="1400"/>
              <a:buChar char="●"/>
            </a:pPr>
            <a:r>
              <a:rPr lang="en" sz="1400" u="sng">
                <a:solidFill>
                  <a:schemeClr val="hlink"/>
                </a:solidFill>
                <a:hlinkClick r:id="rId4"/>
              </a:rPr>
              <a:t>https://www.webcomponents.org/introduction</a:t>
            </a:r>
            <a:endParaRPr sz="1400"/>
          </a:p>
          <a:p>
            <a:pPr indent="-317500" lvl="0" marL="457200" rtl="0">
              <a:lnSpc>
                <a:spcPct val="100000"/>
              </a:lnSpc>
              <a:spcBef>
                <a:spcPts val="0"/>
              </a:spcBef>
              <a:spcAft>
                <a:spcPts val="0"/>
              </a:spcAft>
              <a:buSzPts val="1400"/>
              <a:buChar char="●"/>
            </a:pPr>
            <a:r>
              <a:rPr lang="en" sz="1400" u="sng">
                <a:solidFill>
                  <a:schemeClr val="hlink"/>
                </a:solidFill>
                <a:hlinkClick r:id="rId5"/>
              </a:rPr>
              <a:t>https://developers.google.com/web/fundamentals/</a:t>
            </a:r>
            <a:endParaRPr sz="1400"/>
          </a:p>
          <a:p>
            <a:pPr indent="-317500" lvl="0" marL="457200">
              <a:lnSpc>
                <a:spcPct val="100000"/>
              </a:lnSpc>
              <a:spcBef>
                <a:spcPts val="0"/>
              </a:spcBef>
              <a:spcAft>
                <a:spcPts val="0"/>
              </a:spcAft>
              <a:buSzPts val="1400"/>
              <a:buChar char="●"/>
            </a:pPr>
            <a:r>
              <a:rPr lang="en" sz="1400" u="sng">
                <a:solidFill>
                  <a:schemeClr val="hlink"/>
                </a:solidFill>
                <a:hlinkClick r:id="rId6"/>
              </a:rPr>
              <a:t>https://w3c.github.io/webcomponents/spec/custom/</a:t>
            </a:r>
            <a:endParaRPr sz="1400"/>
          </a:p>
          <a:p>
            <a:pPr indent="-317500" lvl="0" marL="457200">
              <a:lnSpc>
                <a:spcPct val="100000"/>
              </a:lnSpc>
              <a:spcBef>
                <a:spcPts val="0"/>
              </a:spcBef>
              <a:spcAft>
                <a:spcPts val="0"/>
              </a:spcAft>
              <a:buSzPts val="1400"/>
              <a:buChar char="●"/>
            </a:pPr>
            <a:r>
              <a:rPr lang="en" sz="1400"/>
              <a:t>https://w3c.github.io/webcomponents/spec/shadow/</a:t>
            </a:r>
            <a:endParaRPr sz="1400"/>
          </a:p>
          <a:p>
            <a:pPr indent="-317500" lvl="0" marL="457200">
              <a:lnSpc>
                <a:spcPct val="100000"/>
              </a:lnSpc>
              <a:spcBef>
                <a:spcPts val="0"/>
              </a:spcBef>
              <a:spcAft>
                <a:spcPts val="0"/>
              </a:spcAft>
              <a:buSzPts val="1400"/>
              <a:buChar char="●"/>
            </a:pPr>
            <a:r>
              <a:rPr lang="en" sz="1400" u="sng">
                <a:solidFill>
                  <a:schemeClr val="hlink"/>
                </a:solidFill>
                <a:hlinkClick r:id="rId7"/>
              </a:rPr>
              <a:t>https://w3c.github.io/webcomponents/spec/imports/</a:t>
            </a:r>
            <a:endParaRPr sz="1400"/>
          </a:p>
          <a:p>
            <a:pPr indent="-317500" lvl="0" marL="457200">
              <a:lnSpc>
                <a:spcPct val="100000"/>
              </a:lnSpc>
              <a:spcBef>
                <a:spcPts val="0"/>
              </a:spcBef>
              <a:spcAft>
                <a:spcPts val="0"/>
              </a:spcAft>
              <a:buSzPts val="1400"/>
              <a:buChar char="●"/>
            </a:pPr>
            <a:r>
              <a:rPr lang="en" sz="1400" u="sng">
                <a:solidFill>
                  <a:schemeClr val="hlink"/>
                </a:solidFill>
                <a:hlinkClick r:id="rId8"/>
              </a:rPr>
              <a:t>https://html.spec.whatwg.org/multipage/scripting.html#the-template-element/</a:t>
            </a:r>
            <a:endParaRPr sz="1400"/>
          </a:p>
          <a:p>
            <a:pPr indent="0" lvl="0" marL="0">
              <a:lnSpc>
                <a:spcPct val="100000"/>
              </a:lnSpc>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23248"/>
        </a:solidFill>
      </p:bgPr>
    </p:bg>
    <p:spTree>
      <p:nvGrpSpPr>
        <p:cNvPr id="108" name="Shape 108"/>
        <p:cNvGrpSpPr/>
        <p:nvPr/>
      </p:nvGrpSpPr>
      <p:grpSpPr>
        <a:xfrm>
          <a:off x="0" y="0"/>
          <a:ext cx="0" cy="0"/>
          <a:chOff x="0" y="0"/>
          <a:chExt cx="0" cy="0"/>
        </a:xfrm>
      </p:grpSpPr>
      <p:pic>
        <p:nvPicPr>
          <p:cNvPr descr="Horizontal-Lockup_White-on-Blue.jpg" id="109" name="Shape 109"/>
          <p:cNvPicPr preferRelativeResize="0"/>
          <p:nvPr/>
        </p:nvPicPr>
        <p:blipFill rotWithShape="1">
          <a:blip r:embed="rId3">
            <a:alphaModFix/>
          </a:blip>
          <a:srcRect b="0" l="0" r="0" t="2381"/>
          <a:stretch/>
        </p:blipFill>
        <p:spPr>
          <a:xfrm>
            <a:off x="1837850" y="1111438"/>
            <a:ext cx="5468300" cy="292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descr="logo vertical.jpg" id="114" name="Shape 114"/>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PieNight-fbook-event.png" id="119" name="Shape 119"/>
          <p:cNvPicPr preferRelativeResize="0"/>
          <p:nvPr/>
        </p:nvPicPr>
        <p:blipFill>
          <a:blip r:embed="rId3">
            <a:alphaModFix/>
          </a:blip>
          <a:stretch>
            <a:fillRect/>
          </a:stretch>
        </p:blipFill>
        <p:spPr>
          <a:xfrm>
            <a:off x="0" y="0"/>
            <a:ext cx="9144002"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Crafting Web Components</a:t>
            </a:r>
            <a:endParaRPr/>
          </a:p>
        </p:txBody>
      </p:sp>
      <p:sp>
        <p:nvSpPr>
          <p:cNvPr id="125" name="Shape 1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web components</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A set of existing web platform APIs</a:t>
            </a:r>
            <a:endParaRPr/>
          </a:p>
          <a:p>
            <a:pPr indent="-342900" lvl="0" marL="457200">
              <a:spcBef>
                <a:spcPts val="0"/>
              </a:spcBef>
              <a:spcAft>
                <a:spcPts val="0"/>
              </a:spcAft>
              <a:buSzPts val="1800"/>
              <a:buChar char="●"/>
            </a:pPr>
            <a:r>
              <a:rPr lang="en"/>
              <a:t>Allows you to create new custom, reusable, encapsulated HTML tags</a:t>
            </a:r>
            <a:endParaRPr/>
          </a:p>
          <a:p>
            <a:pPr indent="-342900" lvl="0" marL="457200">
              <a:spcBef>
                <a:spcPts val="0"/>
              </a:spcBef>
              <a:spcAft>
                <a:spcPts val="0"/>
              </a:spcAft>
              <a:buSzPts val="1800"/>
              <a:buChar char="●"/>
            </a:pPr>
            <a:r>
              <a:rPr lang="en"/>
              <a:t>Work across modern browsers</a:t>
            </a:r>
            <a:endParaRPr/>
          </a:p>
          <a:p>
            <a:pPr indent="-342900" lvl="0" marL="457200">
              <a:spcBef>
                <a:spcPts val="0"/>
              </a:spcBef>
              <a:spcAft>
                <a:spcPts val="0"/>
              </a:spcAft>
              <a:buSzPts val="1800"/>
              <a:buChar char="●"/>
            </a:pPr>
            <a:r>
              <a:rPr lang="en"/>
              <a:t>Can be used with any JS library or framework</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Specs</a:t>
            </a:r>
            <a:endParaRPr/>
          </a:p>
        </p:txBody>
      </p:sp>
      <p:sp>
        <p:nvSpPr>
          <p:cNvPr id="137" name="Shape 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Custom elements</a:t>
            </a:r>
            <a:endParaRPr/>
          </a:p>
          <a:p>
            <a:pPr indent="-342900" lvl="0" marL="457200" rtl="0">
              <a:spcBef>
                <a:spcPts val="0"/>
              </a:spcBef>
              <a:spcAft>
                <a:spcPts val="0"/>
              </a:spcAft>
              <a:buSzPts val="1800"/>
              <a:buChar char="●"/>
            </a:pPr>
            <a:r>
              <a:rPr lang="en"/>
              <a:t>Shadow DOM</a:t>
            </a:r>
            <a:endParaRPr/>
          </a:p>
          <a:p>
            <a:pPr indent="-342900" lvl="0" marL="457200" rtl="0">
              <a:spcBef>
                <a:spcPts val="0"/>
              </a:spcBef>
              <a:spcAft>
                <a:spcPts val="0"/>
              </a:spcAft>
              <a:buSzPts val="1800"/>
              <a:buChar char="●"/>
            </a:pPr>
            <a:r>
              <a:rPr lang="en"/>
              <a:t>HTML imports</a:t>
            </a:r>
            <a:endParaRPr/>
          </a:p>
          <a:p>
            <a:pPr indent="-342900" lvl="0" marL="457200">
              <a:spcBef>
                <a:spcPts val="0"/>
              </a:spcBef>
              <a:spcAft>
                <a:spcPts val="0"/>
              </a:spcAft>
              <a:buSzPts val="1800"/>
              <a:buChar char="●"/>
            </a:pPr>
            <a:r>
              <a:rPr lang="en"/>
              <a:t>HTML Template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Custom Elements</a:t>
            </a:r>
            <a:endParaRPr/>
          </a:p>
        </p:txBody>
      </p:sp>
      <p:sp>
        <p:nvSpPr>
          <p:cNvPr id="143" name="Shape 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Lays the foundation for designing and using new type of DOM elements.</a:t>
            </a:r>
            <a:endParaRPr/>
          </a:p>
          <a:p>
            <a:pPr indent="-342900" lvl="0" marL="457200">
              <a:spcBef>
                <a:spcPts val="0"/>
              </a:spcBef>
              <a:spcAft>
                <a:spcPts val="0"/>
              </a:spcAft>
              <a:buSzPts val="1800"/>
              <a:buChar char="●"/>
            </a:pPr>
            <a:r>
              <a:rPr lang="en"/>
              <a:t>Gives you the ability to create your own tag by extending HTML.</a:t>
            </a:r>
            <a:endParaRPr/>
          </a:p>
          <a:p>
            <a:pPr indent="-342900" lvl="0" marL="457200">
              <a:spcBef>
                <a:spcPts val="0"/>
              </a:spcBef>
              <a:spcAft>
                <a:spcPts val="0"/>
              </a:spcAft>
              <a:buSzPts val="1800"/>
              <a:buChar char="●"/>
            </a:pPr>
            <a:r>
              <a:rPr lang="en"/>
              <a:t>Rules:</a:t>
            </a:r>
            <a:endParaRPr/>
          </a:p>
          <a:p>
            <a:pPr indent="-317500" lvl="1" marL="914400">
              <a:spcBef>
                <a:spcPts val="0"/>
              </a:spcBef>
              <a:spcAft>
                <a:spcPts val="0"/>
              </a:spcAft>
              <a:buSzPts val="1400"/>
              <a:buChar char="○"/>
            </a:pPr>
            <a:r>
              <a:rPr lang="en"/>
              <a:t>The custom element </a:t>
            </a:r>
            <a:r>
              <a:rPr b="1" lang="en"/>
              <a:t>must</a:t>
            </a:r>
            <a:r>
              <a:rPr lang="en"/>
              <a:t> </a:t>
            </a:r>
            <a:r>
              <a:rPr b="1" lang="en"/>
              <a:t>contain a dash (-) </a:t>
            </a:r>
            <a:endParaRPr/>
          </a:p>
          <a:p>
            <a:pPr indent="-317500" lvl="1" marL="914400">
              <a:spcBef>
                <a:spcPts val="0"/>
              </a:spcBef>
              <a:spcAft>
                <a:spcPts val="0"/>
              </a:spcAft>
              <a:buSzPts val="1400"/>
              <a:buChar char="○"/>
            </a:pPr>
            <a:r>
              <a:rPr lang="en"/>
              <a:t>Can’t register the same tag more than once</a:t>
            </a:r>
            <a:endParaRPr/>
          </a:p>
          <a:p>
            <a:pPr indent="-317500" lvl="1" marL="914400" rtl="0">
              <a:spcBef>
                <a:spcPts val="0"/>
              </a:spcBef>
              <a:spcAft>
                <a:spcPts val="0"/>
              </a:spcAft>
              <a:buSzPts val="1400"/>
              <a:buChar char="○"/>
            </a:pPr>
            <a:r>
              <a:rPr lang="en"/>
              <a:t>Cannot be self closing</a:t>
            </a:r>
            <a:endParaRPr/>
          </a:p>
          <a:p>
            <a:pPr indent="-342900" lvl="0" marL="457200" rtl="0">
              <a:spcBef>
                <a:spcPts val="0"/>
              </a:spcBef>
              <a:spcAft>
                <a:spcPts val="0"/>
              </a:spcAft>
              <a:buSzPts val="1800"/>
              <a:buChar char="●"/>
            </a:pPr>
            <a:r>
              <a:rPr lang="en"/>
              <a:t>Lifecycle Hooks</a:t>
            </a:r>
            <a:endParaRPr/>
          </a:p>
          <a:p>
            <a:pPr indent="-317500" lvl="1" marL="914400" rtl="0">
              <a:spcBef>
                <a:spcPts val="0"/>
              </a:spcBef>
              <a:spcAft>
                <a:spcPts val="0"/>
              </a:spcAft>
              <a:buSzPts val="1400"/>
              <a:buChar char="○"/>
            </a:pPr>
            <a:r>
              <a:rPr lang="en"/>
              <a:t>constructor()</a:t>
            </a:r>
            <a:endParaRPr/>
          </a:p>
          <a:p>
            <a:pPr indent="-317500" lvl="1" marL="914400" rtl="0">
              <a:spcBef>
                <a:spcPts val="0"/>
              </a:spcBef>
              <a:spcAft>
                <a:spcPts val="0"/>
              </a:spcAft>
              <a:buSzPts val="1400"/>
              <a:buChar char="○"/>
            </a:pPr>
            <a:r>
              <a:rPr lang="en"/>
              <a:t>connectedCallback()</a:t>
            </a:r>
            <a:endParaRPr/>
          </a:p>
          <a:p>
            <a:pPr indent="-317500" lvl="1" marL="914400" rtl="0">
              <a:spcBef>
                <a:spcPts val="0"/>
              </a:spcBef>
              <a:spcAft>
                <a:spcPts val="0"/>
              </a:spcAft>
              <a:buSzPts val="1400"/>
              <a:buChar char="○"/>
            </a:pPr>
            <a:r>
              <a:rPr lang="en"/>
              <a:t>disconnectedCallback()</a:t>
            </a:r>
            <a:endParaRPr/>
          </a:p>
          <a:p>
            <a:pPr indent="-317500" lvl="1" marL="914400" rtl="0">
              <a:spcBef>
                <a:spcPts val="0"/>
              </a:spcBef>
              <a:spcAft>
                <a:spcPts val="0"/>
              </a:spcAft>
              <a:buSzPts val="1400"/>
              <a:buChar char="○"/>
            </a:pPr>
            <a:r>
              <a:rPr lang="en"/>
              <a:t>attributeChangedCallback()</a:t>
            </a:r>
            <a:endParaRPr/>
          </a:p>
          <a:p>
            <a:pPr indent="-317500" lvl="1" marL="914400" rtl="0">
              <a:spcBef>
                <a:spcPts val="0"/>
              </a:spcBef>
              <a:spcAft>
                <a:spcPts val="0"/>
              </a:spcAft>
              <a:buSzPts val="1400"/>
              <a:buChar char="○"/>
            </a:pPr>
            <a:r>
              <a:rPr lang="en"/>
              <a:t>adoptedCallback()</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Shadow DOM</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It introduces scoped styles to the web platform.</a:t>
            </a:r>
            <a:endParaRPr/>
          </a:p>
          <a:p>
            <a:pPr indent="-342900" lvl="0" marL="457200">
              <a:spcBef>
                <a:spcPts val="0"/>
              </a:spcBef>
              <a:spcAft>
                <a:spcPts val="0"/>
              </a:spcAft>
              <a:buSzPts val="1800"/>
              <a:buChar char="●"/>
            </a:pPr>
            <a:r>
              <a:rPr lang="en"/>
              <a:t>You can bundle CSS with markup, hide implementation details and author self-contained components in vanilla JS.</a:t>
            </a:r>
            <a:endParaRPr/>
          </a:p>
          <a:p>
            <a:pPr indent="-342900" lvl="0" marL="457200">
              <a:spcBef>
                <a:spcPts val="0"/>
              </a:spcBef>
              <a:spcAft>
                <a:spcPts val="0"/>
              </a:spcAft>
              <a:buSzPts val="1800"/>
              <a:buChar char="●"/>
            </a:pPr>
            <a:r>
              <a:rPr lang="en"/>
              <a:t>Shadow DOM removes the brittleness of building web apps</a:t>
            </a:r>
            <a:endParaRPr/>
          </a:p>
          <a:p>
            <a:pPr indent="-342900" lvl="0" marL="457200">
              <a:spcBef>
                <a:spcPts val="0"/>
              </a:spcBef>
              <a:spcAft>
                <a:spcPts val="0"/>
              </a:spcAft>
              <a:buSzPts val="1800"/>
              <a:buChar char="●"/>
            </a:pPr>
            <a:r>
              <a:rPr lang="en"/>
              <a:t>Limited support with about ~50% of browsers</a:t>
            </a:r>
            <a:endParaRPr/>
          </a:p>
          <a:p>
            <a:pPr indent="-317500" lvl="1" marL="914400" rtl="0">
              <a:spcBef>
                <a:spcPts val="0"/>
              </a:spcBef>
              <a:spcAft>
                <a:spcPts val="0"/>
              </a:spcAft>
              <a:buSzPts val="1400"/>
              <a:buChar char="○"/>
            </a:pPr>
            <a:r>
              <a:rPr lang="en"/>
              <a:t>Feature detect with !!HTMLElement.prototype.attachShadow</a:t>
            </a:r>
            <a:endParaRPr/>
          </a:p>
          <a:p>
            <a:pPr indent="-342900" lvl="0" marL="457200" rtl="0">
              <a:spcBef>
                <a:spcPts val="0"/>
              </a:spcBef>
              <a:spcAft>
                <a:spcPts val="0"/>
              </a:spcAft>
              <a:buSzPts val="1800"/>
              <a:buChar char="●"/>
            </a:pPr>
            <a:r>
              <a:rPr lang="en"/>
              <a:t>Allows composition via &lt;slot&gt;</a:t>
            </a:r>
            <a:endParaRPr/>
          </a:p>
          <a:p>
            <a:pPr indent="-317500" lvl="1" marL="914400" rtl="0">
              <a:spcBef>
                <a:spcPts val="0"/>
              </a:spcBef>
              <a:spcAft>
                <a:spcPts val="0"/>
              </a:spcAft>
              <a:buSzPts val="1400"/>
              <a:buChar char="○"/>
            </a:pPr>
            <a:r>
              <a:rPr lang="en"/>
              <a:t>Light DOM</a:t>
            </a:r>
            <a:endParaRPr/>
          </a:p>
          <a:p>
            <a:pPr indent="-317500" lvl="1" marL="914400" rtl="0">
              <a:spcBef>
                <a:spcPts val="0"/>
              </a:spcBef>
              <a:spcAft>
                <a:spcPts val="0"/>
              </a:spcAft>
              <a:buSzPts val="1400"/>
              <a:buChar char="○"/>
            </a:pPr>
            <a:r>
              <a:rPr lang="en"/>
              <a:t>Shadow DOM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