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embeddings/oleObject2.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embeddings/oleObject3.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2"/>
  </p:notesMasterIdLst>
  <p:handoutMasterIdLst>
    <p:handoutMasterId r:id="rId23"/>
  </p:handoutMasterIdLst>
  <p:sldIdLst>
    <p:sldId id="256" r:id="rId3"/>
    <p:sldId id="257" r:id="rId4"/>
    <p:sldId id="258" r:id="rId5"/>
    <p:sldId id="404" r:id="rId6"/>
    <p:sldId id="575" r:id="rId7"/>
    <p:sldId id="564" r:id="rId8"/>
    <p:sldId id="565" r:id="rId9"/>
    <p:sldId id="566" r:id="rId10"/>
    <p:sldId id="567" r:id="rId11"/>
    <p:sldId id="568" r:id="rId12"/>
    <p:sldId id="569" r:id="rId13"/>
    <p:sldId id="570" r:id="rId14"/>
    <p:sldId id="571" r:id="rId15"/>
    <p:sldId id="573" r:id="rId16"/>
    <p:sldId id="572" r:id="rId17"/>
    <p:sldId id="411" r:id="rId18"/>
    <p:sldId id="574" r:id="rId19"/>
    <p:sldId id="560" r:id="rId20"/>
    <p:sldId id="563" r:id="rId21"/>
  </p:sldIdLst>
  <p:sldSz cx="9144000" cy="6858000" type="screen4x3"/>
  <p:notesSz cx="6883400" cy="9294813"/>
  <p:defaultTextStyle>
    <a:defPPr>
      <a:defRPr lang="en-GB"/>
    </a:defPPr>
    <a:lvl1pPr algn="l" defTabSz="457200" rtl="0" eaLnBrk="0" fontAlgn="base" hangingPunct="0">
      <a:spcBef>
        <a:spcPct val="0"/>
      </a:spcBef>
      <a:spcAft>
        <a:spcPct val="0"/>
      </a:spcAft>
      <a:buClr>
        <a:srgbClr val="4D4D4D"/>
      </a:buClr>
      <a:buSzPct val="100000"/>
      <a:buFont typeface="Arial" charset="0"/>
      <a:defRPr kern="1200">
        <a:solidFill>
          <a:schemeClr val="bg1"/>
        </a:solidFill>
        <a:latin typeface="Arial" charset="0"/>
        <a:ea typeface="DejaVu Sans" charset="0"/>
        <a:cs typeface="DejaVu Sans" charset="0"/>
      </a:defRPr>
    </a:lvl1pPr>
    <a:lvl2pPr marL="457200" algn="l" defTabSz="457200" rtl="0" eaLnBrk="0" fontAlgn="base" hangingPunct="0">
      <a:spcBef>
        <a:spcPct val="0"/>
      </a:spcBef>
      <a:spcAft>
        <a:spcPct val="0"/>
      </a:spcAft>
      <a:buClr>
        <a:srgbClr val="4D4D4D"/>
      </a:buClr>
      <a:buSzPct val="100000"/>
      <a:buFont typeface="Arial" charset="0"/>
      <a:defRPr kern="1200">
        <a:solidFill>
          <a:schemeClr val="bg1"/>
        </a:solidFill>
        <a:latin typeface="Arial" charset="0"/>
        <a:ea typeface="DejaVu Sans" charset="0"/>
        <a:cs typeface="DejaVu Sans" charset="0"/>
      </a:defRPr>
    </a:lvl2pPr>
    <a:lvl3pPr marL="914400" algn="l" defTabSz="457200" rtl="0" eaLnBrk="0" fontAlgn="base" hangingPunct="0">
      <a:spcBef>
        <a:spcPct val="0"/>
      </a:spcBef>
      <a:spcAft>
        <a:spcPct val="0"/>
      </a:spcAft>
      <a:buClr>
        <a:srgbClr val="4D4D4D"/>
      </a:buClr>
      <a:buSzPct val="100000"/>
      <a:buFont typeface="Arial" charset="0"/>
      <a:defRPr kern="1200">
        <a:solidFill>
          <a:schemeClr val="bg1"/>
        </a:solidFill>
        <a:latin typeface="Arial" charset="0"/>
        <a:ea typeface="DejaVu Sans" charset="0"/>
        <a:cs typeface="DejaVu Sans" charset="0"/>
      </a:defRPr>
    </a:lvl3pPr>
    <a:lvl4pPr marL="1371600" algn="l" defTabSz="457200" rtl="0" eaLnBrk="0" fontAlgn="base" hangingPunct="0">
      <a:spcBef>
        <a:spcPct val="0"/>
      </a:spcBef>
      <a:spcAft>
        <a:spcPct val="0"/>
      </a:spcAft>
      <a:buClr>
        <a:srgbClr val="4D4D4D"/>
      </a:buClr>
      <a:buSzPct val="100000"/>
      <a:buFont typeface="Arial" charset="0"/>
      <a:defRPr kern="1200">
        <a:solidFill>
          <a:schemeClr val="bg1"/>
        </a:solidFill>
        <a:latin typeface="Arial" charset="0"/>
        <a:ea typeface="DejaVu Sans" charset="0"/>
        <a:cs typeface="DejaVu Sans" charset="0"/>
      </a:defRPr>
    </a:lvl4pPr>
    <a:lvl5pPr marL="1828800" algn="l" defTabSz="457200" rtl="0" eaLnBrk="0" fontAlgn="base" hangingPunct="0">
      <a:spcBef>
        <a:spcPct val="0"/>
      </a:spcBef>
      <a:spcAft>
        <a:spcPct val="0"/>
      </a:spcAft>
      <a:buClr>
        <a:srgbClr val="4D4D4D"/>
      </a:buClr>
      <a:buSzPct val="100000"/>
      <a:buFont typeface="Arial" charset="0"/>
      <a:defRPr kern="1200">
        <a:solidFill>
          <a:schemeClr val="bg1"/>
        </a:solidFill>
        <a:latin typeface="Arial" charset="0"/>
        <a:ea typeface="DejaVu Sans" charset="0"/>
        <a:cs typeface="DejaVu Sans" charset="0"/>
      </a:defRPr>
    </a:lvl5pPr>
    <a:lvl6pPr marL="2286000" algn="l" defTabSz="457200" rtl="0" eaLnBrk="1" latinLnBrk="0" hangingPunct="1">
      <a:defRPr kern="1200">
        <a:solidFill>
          <a:schemeClr val="bg1"/>
        </a:solidFill>
        <a:latin typeface="Arial" charset="0"/>
        <a:ea typeface="DejaVu Sans" charset="0"/>
        <a:cs typeface="DejaVu Sans" charset="0"/>
      </a:defRPr>
    </a:lvl6pPr>
    <a:lvl7pPr marL="2743200" algn="l" defTabSz="457200" rtl="0" eaLnBrk="1" latinLnBrk="0" hangingPunct="1">
      <a:defRPr kern="1200">
        <a:solidFill>
          <a:schemeClr val="bg1"/>
        </a:solidFill>
        <a:latin typeface="Arial" charset="0"/>
        <a:ea typeface="DejaVu Sans" charset="0"/>
        <a:cs typeface="DejaVu Sans" charset="0"/>
      </a:defRPr>
    </a:lvl7pPr>
    <a:lvl8pPr marL="3200400" algn="l" defTabSz="457200" rtl="0" eaLnBrk="1" latinLnBrk="0" hangingPunct="1">
      <a:defRPr kern="1200">
        <a:solidFill>
          <a:schemeClr val="bg1"/>
        </a:solidFill>
        <a:latin typeface="Arial" charset="0"/>
        <a:ea typeface="DejaVu Sans" charset="0"/>
        <a:cs typeface="DejaVu Sans" charset="0"/>
      </a:defRPr>
    </a:lvl8pPr>
    <a:lvl9pPr marL="3657600" algn="l" defTabSz="457200" rtl="0" eaLnBrk="1" latinLnBrk="0" hangingPunct="1">
      <a:defRPr kern="1200">
        <a:solidFill>
          <a:schemeClr val="bg1"/>
        </a:solidFill>
        <a:latin typeface="Arial" charset="0"/>
        <a:ea typeface="DejaVu Sans" charset="0"/>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200"/>
    <a:srgbClr val="DBDFE2"/>
    <a:srgbClr val="A5B1C1"/>
    <a:srgbClr val="7F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06" autoAdjust="0"/>
    <p:restoredTop sz="89789" autoAdjust="0"/>
  </p:normalViewPr>
  <p:slideViewPr>
    <p:cSldViewPr>
      <p:cViewPr>
        <p:scale>
          <a:sx n="85" d="100"/>
          <a:sy n="85" d="100"/>
        </p:scale>
        <p:origin x="-80" y="-80"/>
      </p:cViewPr>
      <p:guideLst>
        <p:guide orient="horz" pos="2160"/>
        <p:guide pos="2880"/>
      </p:guideLst>
    </p:cSldViewPr>
  </p:slideViewPr>
  <p:outlineViewPr>
    <p:cViewPr varScale="1">
      <p:scale>
        <a:sx n="170" d="200"/>
        <a:sy n="170" d="200"/>
      </p:scale>
      <p:origin x="0" y="27200"/>
    </p:cViewPr>
    <p:sldLst>
      <p:sld r:id="rId1" collapse="1"/>
    </p:sldLst>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900" y="0"/>
            <a:ext cx="2982913" cy="465138"/>
          </a:xfrm>
          <a:prstGeom prst="rect">
            <a:avLst/>
          </a:prstGeom>
        </p:spPr>
        <p:txBody>
          <a:bodyPr vert="horz" lIns="91440" tIns="45720" rIns="91440" bIns="45720" rtlCol="0"/>
          <a:lstStyle>
            <a:lvl1pPr algn="r">
              <a:defRPr sz="1200"/>
            </a:lvl1pPr>
          </a:lstStyle>
          <a:p>
            <a:fld id="{E69F519E-F31E-A446-88B7-6A22AE4124C8}" type="datetimeFigureOut">
              <a:rPr lang="en-US" smtClean="0"/>
              <a:pPr/>
              <a:t>8/31/12</a:t>
            </a:fld>
            <a:endParaRPr lang="en-US"/>
          </a:p>
        </p:txBody>
      </p:sp>
      <p:sp>
        <p:nvSpPr>
          <p:cNvPr id="4" name="Footer Placeholder 3"/>
          <p:cNvSpPr>
            <a:spLocks noGrp="1"/>
          </p:cNvSpPr>
          <p:nvPr>
            <p:ph type="ftr" sz="quarter" idx="2"/>
          </p:nvPr>
        </p:nvSpPr>
        <p:spPr>
          <a:xfrm>
            <a:off x="0" y="8828088"/>
            <a:ext cx="2982913" cy="4651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900" y="8828088"/>
            <a:ext cx="2982913" cy="465137"/>
          </a:xfrm>
          <a:prstGeom prst="rect">
            <a:avLst/>
          </a:prstGeom>
        </p:spPr>
        <p:txBody>
          <a:bodyPr vert="horz" lIns="91440" tIns="45720" rIns="91440" bIns="45720" rtlCol="0" anchor="b"/>
          <a:lstStyle>
            <a:lvl1pPr algn="r">
              <a:defRPr sz="1200"/>
            </a:lvl1pPr>
          </a:lstStyle>
          <a:p>
            <a:fld id="{24A1510E-9C50-F449-8563-C7A67552E504}" type="slidenum">
              <a:rPr lang="en-US" smtClean="0"/>
              <a:pPr/>
              <a:t>‹#›</a:t>
            </a:fld>
            <a:endParaRPr lang="en-US"/>
          </a:p>
        </p:txBody>
      </p:sp>
    </p:spTree>
    <p:extLst>
      <p:ext uri="{BB962C8B-B14F-4D97-AF65-F5344CB8AC3E}">
        <p14:creationId xmlns:p14="http://schemas.microsoft.com/office/powerpoint/2010/main" val="1152834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83400" cy="9294813"/>
          </a:xfrm>
          <a:prstGeom prst="roundRect">
            <a:avLst>
              <a:gd name="adj" fmla="val 19"/>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3074" name="Rectangle 2"/>
          <p:cNvSpPr>
            <a:spLocks noGrp="1" noChangeArrowheads="1"/>
          </p:cNvSpPr>
          <p:nvPr>
            <p:ph type="hdr"/>
          </p:nvPr>
        </p:nvSpPr>
        <p:spPr bwMode="auto">
          <a:xfrm>
            <a:off x="2293938" y="0"/>
            <a:ext cx="4586287" cy="463550"/>
          </a:xfrm>
          <a:prstGeom prst="rect">
            <a:avLst/>
          </a:prstGeom>
          <a:noFill/>
          <a:ln w="9525">
            <a:noFill/>
            <a:round/>
            <a:headEnd/>
            <a:tailEnd/>
          </a:ln>
          <a:effectLst/>
        </p:spPr>
        <p:txBody>
          <a:bodyPr vert="horz" wrap="square" lIns="92520" tIns="46080" rIns="92520" bIns="46080" numCol="1" anchor="t" anchorCtr="0" compatLnSpc="1">
            <a:prstTxWarp prst="textNoShape">
              <a:avLst/>
            </a:prstTxWarp>
          </a:bodyPr>
          <a:lstStyle>
            <a:lvl1pPr algn="r" eaLnBrk="1" hangingPunct="1">
              <a:buClr>
                <a:srgbClr val="5F5F5F"/>
              </a:buClr>
              <a:tabLst>
                <a:tab pos="723900" algn="l"/>
                <a:tab pos="1447800" algn="l"/>
                <a:tab pos="2171700" algn="l"/>
                <a:tab pos="2895600" algn="l"/>
                <a:tab pos="3619500" algn="l"/>
                <a:tab pos="4343400" algn="l"/>
              </a:tabLst>
              <a:defRPr sz="900" smtClean="0">
                <a:solidFill>
                  <a:srgbClr val="5F5F5F"/>
                </a:solidFill>
                <a:latin typeface="Times New Roman" pitchFamily="16" charset="0"/>
                <a:ea typeface="+mn-ea"/>
              </a:defRPr>
            </a:lvl1pPr>
          </a:lstStyle>
          <a:p>
            <a:pPr>
              <a:defRPr/>
            </a:pPr>
            <a:r>
              <a:rPr lang="en-US"/>
              <a:t>[Title of the course]</a:t>
            </a:r>
          </a:p>
        </p:txBody>
      </p:sp>
      <p:sp>
        <p:nvSpPr>
          <p:cNvPr id="3075" name="Rectangle 3"/>
          <p:cNvSpPr>
            <a:spLocks noGrp="1" noChangeArrowheads="1"/>
          </p:cNvSpPr>
          <p:nvPr>
            <p:ph type="dt"/>
          </p:nvPr>
        </p:nvSpPr>
        <p:spPr bwMode="auto">
          <a:xfrm>
            <a:off x="0" y="0"/>
            <a:ext cx="2063750" cy="463550"/>
          </a:xfrm>
          <a:prstGeom prst="rect">
            <a:avLst/>
          </a:prstGeom>
          <a:noFill/>
          <a:ln w="9525">
            <a:noFill/>
            <a:round/>
            <a:headEnd/>
            <a:tailEnd/>
          </a:ln>
          <a:effectLst/>
        </p:spPr>
        <p:txBody>
          <a:bodyPr vert="horz" wrap="square" lIns="92520" tIns="46080" rIns="92520" bIns="46080" numCol="1" anchor="t" anchorCtr="0" compatLnSpc="1">
            <a:prstTxWarp prst="textNoShape">
              <a:avLst/>
            </a:prstTxWarp>
          </a:bodyPr>
          <a:lstStyle>
            <a:lvl1pPr eaLnBrk="1" hangingPunct="1">
              <a:buClr>
                <a:srgbClr val="5F5F5F"/>
              </a:buClr>
              <a:tabLst>
                <a:tab pos="723900" algn="l"/>
                <a:tab pos="1447800" algn="l"/>
              </a:tabLst>
              <a:defRPr sz="900" smtClean="0">
                <a:solidFill>
                  <a:srgbClr val="5F5F5F"/>
                </a:solidFill>
                <a:latin typeface="Times New Roman" pitchFamily="16" charset="0"/>
                <a:ea typeface="+mn-ea"/>
              </a:defRPr>
            </a:lvl1pPr>
          </a:lstStyle>
          <a:p>
            <a:pPr>
              <a:defRPr/>
            </a:pPr>
            <a:r>
              <a:rPr lang="en-US"/>
              <a:t>Nov 8, 2008</a:t>
            </a:r>
          </a:p>
        </p:txBody>
      </p:sp>
      <p:sp>
        <p:nvSpPr>
          <p:cNvPr id="135173" name="Rectangle 4"/>
          <p:cNvSpPr>
            <a:spLocks noGrp="1" noRot="1" noChangeAspect="1" noChangeArrowheads="1"/>
          </p:cNvSpPr>
          <p:nvPr>
            <p:ph type="sldImg"/>
          </p:nvPr>
        </p:nvSpPr>
        <p:spPr bwMode="auto">
          <a:xfrm>
            <a:off x="1117600" y="696913"/>
            <a:ext cx="4646613" cy="3484562"/>
          </a:xfrm>
          <a:prstGeom prst="rect">
            <a:avLst/>
          </a:prstGeom>
          <a:noFill/>
          <a:ln w="9360">
            <a:solidFill>
              <a:srgbClr val="000000"/>
            </a:solidFill>
            <a:miter lim="800000"/>
            <a:headEnd/>
            <a:tailEnd/>
          </a:ln>
        </p:spPr>
      </p:sp>
      <p:sp>
        <p:nvSpPr>
          <p:cNvPr id="3077" name="Rectangle 5"/>
          <p:cNvSpPr>
            <a:spLocks noGrp="1" noChangeArrowheads="1"/>
          </p:cNvSpPr>
          <p:nvPr>
            <p:ph type="body"/>
          </p:nvPr>
        </p:nvSpPr>
        <p:spPr bwMode="auto">
          <a:xfrm>
            <a:off x="688975" y="4416425"/>
            <a:ext cx="5503863" cy="4181475"/>
          </a:xfrm>
          <a:prstGeom prst="rect">
            <a:avLst/>
          </a:prstGeom>
          <a:noFill/>
          <a:ln w="9525">
            <a:noFill/>
            <a:round/>
            <a:headEnd/>
            <a:tailEnd/>
          </a:ln>
          <a:effectLst/>
        </p:spPr>
        <p:txBody>
          <a:bodyPr vert="horz" wrap="square" lIns="92520" tIns="46080" rIns="92520" bIns="46080" numCol="1" anchor="t" anchorCtr="0" compatLnSpc="1">
            <a:prstTxWarp prst="textNoShape">
              <a:avLst/>
            </a:prstTxWarp>
          </a:bodyPr>
          <a:lstStyle/>
          <a:p>
            <a:pPr lvl="0"/>
            <a:endParaRPr lang="en-US"/>
          </a:p>
        </p:txBody>
      </p:sp>
      <p:sp>
        <p:nvSpPr>
          <p:cNvPr id="3078" name="Rectangle 6"/>
          <p:cNvSpPr>
            <a:spLocks noGrp="1" noChangeArrowheads="1"/>
          </p:cNvSpPr>
          <p:nvPr>
            <p:ph type="ftr"/>
          </p:nvPr>
        </p:nvSpPr>
        <p:spPr bwMode="auto">
          <a:xfrm>
            <a:off x="0" y="8829675"/>
            <a:ext cx="5656263" cy="463550"/>
          </a:xfrm>
          <a:prstGeom prst="rect">
            <a:avLst/>
          </a:prstGeom>
          <a:noFill/>
          <a:ln w="9525">
            <a:noFill/>
            <a:round/>
            <a:headEnd/>
            <a:tailEnd/>
          </a:ln>
          <a:effectLst/>
        </p:spPr>
        <p:txBody>
          <a:bodyPr vert="horz" wrap="square" lIns="92520" tIns="46080" rIns="92520" bIns="46080" numCol="1" anchor="b" anchorCtr="0" compatLnSpc="1">
            <a:prstTxWarp prst="textNoShape">
              <a:avLst/>
            </a:prstTxWarp>
          </a:bodyPr>
          <a:lstStyle>
            <a:lvl1pPr eaLnBrk="1" hangingPunct="1">
              <a:buClr>
                <a:srgbClr val="5F5F5F"/>
              </a:buClr>
              <a:tabLst>
                <a:tab pos="723900" algn="l"/>
                <a:tab pos="1447800" algn="l"/>
                <a:tab pos="2171700" algn="l"/>
                <a:tab pos="2895600" algn="l"/>
                <a:tab pos="3619500" algn="l"/>
                <a:tab pos="4343400" algn="l"/>
                <a:tab pos="5067300" algn="l"/>
              </a:tabLst>
              <a:defRPr sz="900">
                <a:solidFill>
                  <a:srgbClr val="5F5F5F"/>
                </a:solidFill>
                <a:latin typeface="Times New Roman" charset="0"/>
              </a:defRPr>
            </a:lvl1pPr>
          </a:lstStyle>
          <a:p>
            <a:r>
              <a:rPr lang="en-US"/>
              <a:t>Copyright © 2004-2005 NameOfTheOrganization. All rights reserved.</a:t>
            </a:r>
          </a:p>
        </p:txBody>
      </p:sp>
      <p:sp>
        <p:nvSpPr>
          <p:cNvPr id="3079" name="Rectangle 7"/>
          <p:cNvSpPr>
            <a:spLocks noGrp="1" noChangeArrowheads="1"/>
          </p:cNvSpPr>
          <p:nvPr>
            <p:ph type="sldNum"/>
          </p:nvPr>
        </p:nvSpPr>
        <p:spPr bwMode="auto">
          <a:xfrm>
            <a:off x="6423025" y="8829675"/>
            <a:ext cx="455613" cy="463550"/>
          </a:xfrm>
          <a:prstGeom prst="rect">
            <a:avLst/>
          </a:prstGeom>
          <a:noFill/>
          <a:ln w="9525">
            <a:noFill/>
            <a:round/>
            <a:headEnd/>
            <a:tailEnd/>
          </a:ln>
          <a:effectLst/>
        </p:spPr>
        <p:txBody>
          <a:bodyPr vert="horz" wrap="square" lIns="92520" tIns="46080" rIns="92520" bIns="46080" numCol="1" anchor="b" anchorCtr="0" compatLnSpc="1">
            <a:prstTxWarp prst="textNoShape">
              <a:avLst/>
            </a:prstTxWarp>
          </a:bodyPr>
          <a:lstStyle>
            <a:lvl1pPr algn="r" eaLnBrk="1" hangingPunct="1">
              <a:buClr>
                <a:srgbClr val="5F5F5F"/>
              </a:buClr>
              <a:defRPr sz="900">
                <a:solidFill>
                  <a:srgbClr val="5F5F5F"/>
                </a:solidFill>
                <a:latin typeface="Times New Roman" charset="0"/>
              </a:defRPr>
            </a:lvl1pPr>
          </a:lstStyle>
          <a:p>
            <a:fld id="{549955DE-865B-A445-A8D4-061E285C5945}" type="slidenum">
              <a:rPr lang="en-US"/>
              <a:pPr/>
              <a:t>‹#›</a:t>
            </a:fld>
            <a:endParaRPr lang="en-US"/>
          </a:p>
        </p:txBody>
      </p:sp>
    </p:spTree>
    <p:extLst>
      <p:ext uri="{BB962C8B-B14F-4D97-AF65-F5344CB8AC3E}">
        <p14:creationId xmlns:p14="http://schemas.microsoft.com/office/powerpoint/2010/main" val="3260577478"/>
      </p:ext>
    </p:extLst>
  </p:cSld>
  <p:clrMap bg1="lt1" tx1="dk1" bg2="lt2" tx2="dk2" accent1="accent1" accent2="accent2" accent3="accent3" accent4="accent4" accent5="accent5" accent6="accent6" hlink="hlink" folHlink="folHlink"/>
  <p:hf/>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61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61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6197" name="Rectangle 7"/>
          <p:cNvSpPr>
            <a:spLocks noGrp="1" noChangeArrowheads="1"/>
          </p:cNvSpPr>
          <p:nvPr>
            <p:ph type="sldNum" sz="quarter"/>
          </p:nvPr>
        </p:nvSpPr>
        <p:spPr>
          <a:noFill/>
        </p:spPr>
        <p:txBody>
          <a:bodyPr/>
          <a:lstStyle/>
          <a:p>
            <a:fld id="{CE52C13C-1158-394B-9D09-9E4F3AE32BC6}" type="slidenum">
              <a:rPr lang="en-US"/>
              <a:pPr/>
              <a:t>1</a:t>
            </a:fld>
            <a:endParaRPr lang="en-US"/>
          </a:p>
        </p:txBody>
      </p:sp>
      <p:sp>
        <p:nvSpPr>
          <p:cNvPr id="13619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619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620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620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4D2E9A1-FD6A-4943-BEC7-49F92A7FF7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900">
              <a:solidFill>
                <a:srgbClr val="5F5F5F"/>
              </a:solidFill>
            </a:endParaRPr>
          </a:p>
        </p:txBody>
      </p:sp>
      <p:sp>
        <p:nvSpPr>
          <p:cNvPr id="13620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6203" name="Rectangle 6"/>
          <p:cNvSpPr txBox="1">
            <a:spLocks noGrp="1" noChangeArrowheads="1"/>
          </p:cNvSpPr>
          <p:nvPr>
            <p:ph type="body"/>
          </p:nvPr>
        </p:nvSpPr>
        <p:spPr>
          <a:xfrm>
            <a:off x="688975" y="4416425"/>
            <a:ext cx="5505450" cy="4183063"/>
          </a:xfrm>
          <a:noFill/>
          <a:ln/>
        </p:spPr>
        <p:txBody>
          <a:bodyPr wrap="none" anchor="ct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10</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dirty="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11</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dirty="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12</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dirty="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13</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dirty="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14</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r>
              <a:rPr lang="en-US" dirty="0" smtClean="0">
                <a:latin typeface="Times New Roman" charset="0"/>
              </a:rPr>
              <a:t>JRE Class White List: http://</a:t>
            </a:r>
            <a:r>
              <a:rPr lang="en-US" dirty="0" err="1" smtClean="0">
                <a:latin typeface="Times New Roman" charset="0"/>
              </a:rPr>
              <a:t>code.google.com</a:t>
            </a:r>
            <a:r>
              <a:rPr lang="en-US" dirty="0" smtClean="0">
                <a:latin typeface="Times New Roman" charset="0"/>
              </a:rPr>
              <a:t>/</a:t>
            </a:r>
            <a:r>
              <a:rPr lang="en-US" dirty="0" err="1" smtClean="0">
                <a:latin typeface="Times New Roman" charset="0"/>
              </a:rPr>
              <a:t>appengine</a:t>
            </a:r>
            <a:r>
              <a:rPr lang="en-US" dirty="0" smtClean="0">
                <a:latin typeface="Times New Roman" charset="0"/>
              </a:rPr>
              <a:t>/docs/java/</a:t>
            </a:r>
            <a:r>
              <a:rPr lang="en-US" dirty="0" err="1" smtClean="0">
                <a:latin typeface="Times New Roman" charset="0"/>
              </a:rPr>
              <a:t>jrewhitelist.html</a:t>
            </a:r>
            <a:endParaRPr lang="en-US" dirty="0" smtClean="0">
              <a:latin typeface="Times New Roman" charset="0"/>
            </a:endParaRPr>
          </a:p>
          <a:p>
            <a:r>
              <a:rPr lang="en-US" dirty="0" smtClean="0">
                <a:latin typeface="Times New Roman" charset="0"/>
              </a:rPr>
              <a:t>List of GAE restrictions:</a:t>
            </a:r>
            <a:r>
              <a:rPr lang="en-US" baseline="0" dirty="0" smtClean="0">
                <a:latin typeface="Times New Roman" charset="0"/>
              </a:rPr>
              <a:t> http://</a:t>
            </a:r>
            <a:r>
              <a:rPr lang="en-US" baseline="0" dirty="0" err="1" smtClean="0">
                <a:latin typeface="Times New Roman" charset="0"/>
              </a:rPr>
              <a:t>en.wikipedia.org</a:t>
            </a:r>
            <a:r>
              <a:rPr lang="en-US" baseline="0" dirty="0" smtClean="0">
                <a:latin typeface="Times New Roman" charset="0"/>
              </a:rPr>
              <a:t>/wiki/</a:t>
            </a:r>
            <a:r>
              <a:rPr lang="en-US" baseline="0" dirty="0" err="1" smtClean="0">
                <a:latin typeface="Times New Roman" charset="0"/>
              </a:rPr>
              <a:t>Google_App_Engine#Restrictions</a:t>
            </a:r>
            <a:endParaRPr lang="en-US" dirty="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15</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dirty="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20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20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2037" name="Rectangle 7"/>
          <p:cNvSpPr>
            <a:spLocks noGrp="1" noChangeArrowheads="1"/>
          </p:cNvSpPr>
          <p:nvPr>
            <p:ph type="sldNum" sz="quarter"/>
          </p:nvPr>
        </p:nvSpPr>
        <p:spPr>
          <a:noFill/>
        </p:spPr>
        <p:txBody>
          <a:bodyPr/>
          <a:lstStyle/>
          <a:p>
            <a:fld id="{2D16CF6B-9519-124A-984F-0DBA8ACB2C77}" type="slidenum">
              <a:rPr lang="en-US"/>
              <a:pPr/>
              <a:t>16</a:t>
            </a:fld>
            <a:endParaRPr lang="en-US"/>
          </a:p>
        </p:txBody>
      </p:sp>
      <p:sp>
        <p:nvSpPr>
          <p:cNvPr id="17203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203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204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204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5CC375D-78F5-E945-B73A-4514F13D765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900">
              <a:solidFill>
                <a:srgbClr val="5F5F5F"/>
              </a:solidFill>
            </a:endParaRPr>
          </a:p>
        </p:txBody>
      </p:sp>
      <p:sp>
        <p:nvSpPr>
          <p:cNvPr id="172042" name="Text Box 5"/>
          <p:cNvSpPr txBox="1">
            <a:spLocks noChangeArrowheads="1"/>
          </p:cNvSpPr>
          <p:nvPr/>
        </p:nvSpPr>
        <p:spPr bwMode="auto">
          <a:xfrm>
            <a:off x="3897313" y="8829675"/>
            <a:ext cx="2982912"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880E3C-EAE5-3741-9205-8D948DEE8DBD}"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fr-FR" sz="1200">
              <a:solidFill>
                <a:srgbClr val="4D4D4D"/>
              </a:solidFill>
            </a:endParaRPr>
          </a:p>
        </p:txBody>
      </p:sp>
      <p:sp>
        <p:nvSpPr>
          <p:cNvPr id="172043" name="Text Box 6"/>
          <p:cNvSpPr txBox="1">
            <a:spLocks noChangeArrowheads="1"/>
          </p:cNvSpPr>
          <p:nvPr/>
        </p:nvSpPr>
        <p:spPr bwMode="auto">
          <a:xfrm>
            <a:off x="1119188" y="695325"/>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2044" name="Rectangle 7"/>
          <p:cNvSpPr txBox="1">
            <a:spLocks noGrp="1" noChangeArrowheads="1"/>
          </p:cNvSpPr>
          <p:nvPr>
            <p:ph type="body"/>
          </p:nvPr>
        </p:nvSpPr>
        <p:spPr>
          <a:xfrm>
            <a:off x="688975" y="4416425"/>
            <a:ext cx="5505450" cy="4183063"/>
          </a:xfrm>
          <a:noFill/>
          <a:ln/>
        </p:spPr>
        <p:txBody>
          <a:bodyPr wrap="none" anchor="ct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17</a:t>
            </a:fld>
            <a:endParaRPr lang="en-US"/>
          </a:p>
        </p:txBody>
      </p:sp>
      <p:sp>
        <p:nvSpPr>
          <p:cNvPr id="20484" name="Rectangle 2"/>
          <p:cNvSpPr>
            <a:spLocks noGrp="1" noRot="1" noChangeAspect="1" noChangeArrowheads="1" noTextEdit="1"/>
          </p:cNvSpPr>
          <p:nvPr>
            <p:ph type="sldImg"/>
          </p:nvPr>
        </p:nvSpPr>
        <p:spPr>
          <a:xfrm>
            <a:off x="1119188" y="695325"/>
            <a:ext cx="4649787" cy="3486150"/>
          </a:xfrm>
          <a:ln/>
        </p:spPr>
      </p:sp>
      <p:sp>
        <p:nvSpPr>
          <p:cNvPr id="20485" name="Rectangle 3"/>
          <p:cNvSpPr>
            <a:spLocks noGrp="1" noChangeArrowheads="1"/>
          </p:cNvSpPr>
          <p:nvPr>
            <p:ph type="body" idx="1"/>
          </p:nvPr>
        </p:nvSpPr>
        <p:spPr>
          <a:xfrm>
            <a:off x="1068636" y="4415671"/>
            <a:ext cx="4746131" cy="4183936"/>
          </a:xfrm>
          <a:noFill/>
          <a:ln/>
        </p:spPr>
        <p:txBody>
          <a:bodyPr/>
          <a:lstStyle/>
          <a:p>
            <a:pPr eaLnBrk="1" hangingPunct="1"/>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31-Aug-12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18</a:t>
            </a:fld>
            <a:endParaRPr lang="en-US"/>
          </a:p>
        </p:txBody>
      </p:sp>
      <p:sp>
        <p:nvSpPr>
          <p:cNvPr id="569346" name="Rectangle 2"/>
          <p:cNvSpPr>
            <a:spLocks noGrp="1" noRot="1" noChangeAspect="1" noChangeArrowheads="1" noTextEdit="1"/>
          </p:cNvSpPr>
          <p:nvPr>
            <p:ph type="sldImg"/>
          </p:nvPr>
        </p:nvSpPr>
        <p:spPr>
          <a:xfrm>
            <a:off x="1127125" y="703263"/>
            <a:ext cx="4630738" cy="3473450"/>
          </a:xfrm>
          <a:ln/>
        </p:spPr>
      </p:sp>
      <p:sp>
        <p:nvSpPr>
          <p:cNvPr id="569347" name="Rectangle 3"/>
          <p:cNvSpPr>
            <a:spLocks noGrp="1" noChangeArrowheads="1"/>
          </p:cNvSpPr>
          <p:nvPr>
            <p:ph type="body" idx="1"/>
          </p:nvPr>
        </p:nvSpPr>
        <p:spPr>
          <a:xfrm>
            <a:off x="1068635" y="4414085"/>
            <a:ext cx="4822349" cy="4390275"/>
          </a:xfrm>
          <a:noFill/>
          <a:ln/>
        </p:spPr>
        <p:txBody>
          <a:bodyPr lIns="92430" tIns="46216" rIns="92430" bIns="46216"/>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31-Aug-12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19</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72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72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7221" name="Rectangle 7"/>
          <p:cNvSpPr>
            <a:spLocks noGrp="1" noChangeArrowheads="1"/>
          </p:cNvSpPr>
          <p:nvPr>
            <p:ph type="sldNum" sz="quarter"/>
          </p:nvPr>
        </p:nvSpPr>
        <p:spPr>
          <a:noFill/>
        </p:spPr>
        <p:txBody>
          <a:bodyPr/>
          <a:lstStyle/>
          <a:p>
            <a:fld id="{8C870997-4F34-5D41-BBC2-D14D86E10179}" type="slidenum">
              <a:rPr lang="en-US"/>
              <a:pPr/>
              <a:t>2</a:t>
            </a:fld>
            <a:endParaRPr lang="en-US"/>
          </a:p>
        </p:txBody>
      </p:sp>
      <p:sp>
        <p:nvSpPr>
          <p:cNvPr id="137222"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7223"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7224"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7225"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368778-2D9B-1D42-950B-11A0FFA58D2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900">
              <a:solidFill>
                <a:srgbClr val="5F5F5F"/>
              </a:solidFill>
            </a:endParaRPr>
          </a:p>
        </p:txBody>
      </p:sp>
      <p:sp>
        <p:nvSpPr>
          <p:cNvPr id="137226"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7227" name="Rectangle 6"/>
          <p:cNvSpPr txBox="1">
            <a:spLocks noGrp="1" noChangeArrowheads="1"/>
          </p:cNvSpPr>
          <p:nvPr>
            <p:ph type="body"/>
          </p:nvPr>
        </p:nvSpPr>
        <p:spPr>
          <a:xfrm>
            <a:off x="688975" y="4416425"/>
            <a:ext cx="5505450" cy="4183063"/>
          </a:xfrm>
          <a:noFill/>
          <a:ln/>
        </p:spPr>
        <p:txBody>
          <a:bodyPr wrap="none" anchor="ct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82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82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8245" name="Rectangle 7"/>
          <p:cNvSpPr>
            <a:spLocks noGrp="1" noChangeArrowheads="1"/>
          </p:cNvSpPr>
          <p:nvPr>
            <p:ph type="sldNum" sz="quarter"/>
          </p:nvPr>
        </p:nvSpPr>
        <p:spPr>
          <a:noFill/>
        </p:spPr>
        <p:txBody>
          <a:bodyPr/>
          <a:lstStyle/>
          <a:p>
            <a:fld id="{6C5FFCF7-B7B2-A74A-BC2C-1086453059E1}" type="slidenum">
              <a:rPr lang="en-US"/>
              <a:pPr/>
              <a:t>3</a:t>
            </a:fld>
            <a:endParaRPr lang="en-US"/>
          </a:p>
        </p:txBody>
      </p:sp>
      <p:sp>
        <p:nvSpPr>
          <p:cNvPr id="138246"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8247"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8248"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8249"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F42FC3-CB79-D741-91C8-379BF58CBAD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900">
              <a:solidFill>
                <a:srgbClr val="5F5F5F"/>
              </a:solidFill>
            </a:endParaRPr>
          </a:p>
        </p:txBody>
      </p:sp>
      <p:sp>
        <p:nvSpPr>
          <p:cNvPr id="138250"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8251" name="Rectangle 6"/>
          <p:cNvSpPr txBox="1">
            <a:spLocks noGrp="1" noChangeArrowheads="1"/>
          </p:cNvSpPr>
          <p:nvPr>
            <p:ph type="body"/>
          </p:nvPr>
        </p:nvSpPr>
        <p:spPr>
          <a:xfrm>
            <a:off x="688975" y="4416425"/>
            <a:ext cx="5505450" cy="4183063"/>
          </a:xfrm>
          <a:noFill/>
          <a:ln/>
        </p:spPr>
        <p:txBody>
          <a:bodyPr wrap="none" anchor="ct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4</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5</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6</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7</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8</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r>
              <a:rPr lang="en-US" dirty="0" smtClean="0">
                <a:latin typeface="Times New Roman" charset="0"/>
              </a:rPr>
              <a:t>More about </a:t>
            </a:r>
            <a:r>
              <a:rPr lang="en-US" dirty="0" err="1" smtClean="0">
                <a:latin typeface="Times New Roman" charset="0"/>
              </a:rPr>
              <a:t>NoSQL</a:t>
            </a:r>
            <a:r>
              <a:rPr lang="en-US" dirty="0" smtClean="0">
                <a:latin typeface="Times New Roman" charset="0"/>
              </a:rPr>
              <a:t> here: http://</a:t>
            </a:r>
            <a:r>
              <a:rPr lang="en-US" dirty="0" err="1" smtClean="0">
                <a:latin typeface="Times New Roman" charset="0"/>
              </a:rPr>
              <a:t>blog.xebia.fr</a:t>
            </a:r>
            <a:r>
              <a:rPr lang="en-US" dirty="0" smtClean="0">
                <a:latin typeface="Times New Roman" charset="0"/>
              </a:rPr>
              <a:t>/2010/04/21/</a:t>
            </a:r>
            <a:r>
              <a:rPr lang="en-US" dirty="0" err="1" smtClean="0">
                <a:latin typeface="Times New Roman" charset="0"/>
              </a:rPr>
              <a:t>nosql</a:t>
            </a:r>
            <a:r>
              <a:rPr lang="en-US" dirty="0" smtClean="0">
                <a:latin typeface="Times New Roman" charset="0"/>
              </a:rPr>
              <a:t>-</a:t>
            </a:r>
            <a:r>
              <a:rPr lang="en-US" dirty="0" err="1" smtClean="0">
                <a:latin typeface="Times New Roman" charset="0"/>
              </a:rPr>
              <a:t>europe</a:t>
            </a:r>
            <a:r>
              <a:rPr lang="en-US" dirty="0" smtClean="0">
                <a:latin typeface="Times New Roman" charset="0"/>
              </a:rPr>
              <a:t>-tour-</a:t>
            </a:r>
            <a:r>
              <a:rPr lang="en-US" dirty="0" err="1" smtClean="0">
                <a:latin typeface="Times New Roman" charset="0"/>
              </a:rPr>
              <a:t>dhorizon</a:t>
            </a:r>
            <a:r>
              <a:rPr lang="en-US" dirty="0" smtClean="0">
                <a:latin typeface="Times New Roman" charset="0"/>
              </a:rPr>
              <a:t>-des-bases-de-</a:t>
            </a:r>
            <a:r>
              <a:rPr lang="en-US" dirty="0" err="1" smtClean="0">
                <a:latin typeface="Times New Roman" charset="0"/>
              </a:rPr>
              <a:t>donnees</a:t>
            </a:r>
            <a:r>
              <a:rPr lang="en-US" dirty="0" smtClean="0">
                <a:latin typeface="Times New Roman" charset="0"/>
              </a:rPr>
              <a:t>-</a:t>
            </a:r>
            <a:r>
              <a:rPr lang="en-US" dirty="0" err="1" smtClean="0">
                <a:latin typeface="Times New Roman" charset="0"/>
              </a:rPr>
              <a:t>nosql</a:t>
            </a:r>
            <a:r>
              <a:rPr lang="en-US" dirty="0" smtClean="0">
                <a:latin typeface="Times New Roman" charset="0"/>
              </a:rPr>
              <a:t>/</a:t>
            </a:r>
          </a:p>
          <a:p>
            <a:r>
              <a:rPr lang="en-US" dirty="0" smtClean="0">
                <a:latin typeface="Times New Roman" charset="0"/>
              </a:rPr>
              <a:t>More about JDO here: http://</a:t>
            </a:r>
            <a:r>
              <a:rPr lang="en-US" dirty="0" err="1" smtClean="0">
                <a:latin typeface="Times New Roman" charset="0"/>
              </a:rPr>
              <a:t>db.apache.org</a:t>
            </a:r>
            <a:r>
              <a:rPr lang="en-US" dirty="0" smtClean="0">
                <a:latin typeface="Times New Roman" charset="0"/>
              </a:rPr>
              <a:t>/</a:t>
            </a:r>
            <a:r>
              <a:rPr lang="en-US" dirty="0" err="1" smtClean="0">
                <a:latin typeface="Times New Roman" charset="0"/>
              </a:rPr>
              <a:t>jdo</a:t>
            </a:r>
            <a:r>
              <a:rPr lang="en-US" dirty="0" smtClean="0">
                <a:latin typeface="Times New Roman" charset="0"/>
              </a:rPr>
              <a:t>/</a:t>
            </a:r>
            <a:endParaRPr lang="en-US" dirty="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9</a:t>
            </a:fld>
            <a:endParaRPr lang="en-US"/>
          </a:p>
        </p:txBody>
      </p:sp>
      <p:sp>
        <p:nvSpPr>
          <p:cNvPr id="141318" name="Text Box 1"/>
          <p:cNvSpPr txBox="1">
            <a:spLocks noChangeArrowheads="1"/>
          </p:cNvSpPr>
          <p:nvPr/>
        </p:nvSpPr>
        <p:spPr bwMode="auto">
          <a:xfrm>
            <a:off x="2293938" y="0"/>
            <a:ext cx="4587875" cy="465138"/>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5338" cy="465138"/>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29675"/>
            <a:ext cx="5657850" cy="465138"/>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3025" y="8829675"/>
            <a:ext cx="457200" cy="465138"/>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900">
              <a:solidFill>
                <a:srgbClr val="5F5F5F"/>
              </a:solidFill>
            </a:endParaRPr>
          </a:p>
        </p:txBody>
      </p:sp>
      <p:sp>
        <p:nvSpPr>
          <p:cNvPr id="141322" name="Text Box 5"/>
          <p:cNvSpPr txBox="1">
            <a:spLocks noChangeArrowheads="1"/>
          </p:cNvSpPr>
          <p:nvPr/>
        </p:nvSpPr>
        <p:spPr bwMode="auto">
          <a:xfrm>
            <a:off x="1117600" y="696913"/>
            <a:ext cx="4648200" cy="348615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975" y="4416425"/>
            <a:ext cx="5505450" cy="4183063"/>
          </a:xfrm>
          <a:noFill/>
          <a:ln/>
        </p:spPr>
        <p:txBody>
          <a:bodyPr wrap="none" anchor="ctr"/>
          <a:lstStyle/>
          <a:p>
            <a:r>
              <a:rPr lang="en-US" dirty="0" smtClean="0">
                <a:latin typeface="Times New Roman" charset="0"/>
              </a:rPr>
              <a:t>More about GWT here: http://</a:t>
            </a:r>
            <a:r>
              <a:rPr lang="en-US" dirty="0" err="1" smtClean="0">
                <a:latin typeface="Times New Roman" charset="0"/>
              </a:rPr>
              <a:t>code.google.com</a:t>
            </a:r>
            <a:r>
              <a:rPr lang="en-US" dirty="0" smtClean="0">
                <a:latin typeface="Times New Roman" charset="0"/>
              </a:rPr>
              <a:t>/</a:t>
            </a:r>
            <a:r>
              <a:rPr lang="en-US" dirty="0" err="1" smtClean="0">
                <a:latin typeface="Times New Roman" charset="0"/>
              </a:rPr>
              <a:t>webtoolkit</a:t>
            </a:r>
            <a:r>
              <a:rPr lang="en-US" dirty="0" smtClean="0">
                <a:latin typeface="Times New Roman" charset="0"/>
              </a:rPr>
              <a:t>/</a:t>
            </a:r>
            <a:endParaRPr lang="en-US" dirty="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9425" y="19050"/>
            <a:ext cx="1931988"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33463" y="19050"/>
            <a:ext cx="5643562"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4575" y="1524000"/>
            <a:ext cx="3781425"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8400" y="1524000"/>
            <a:ext cx="3783013"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9425" y="19050"/>
            <a:ext cx="1931988"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33463" y="19050"/>
            <a:ext cx="5643562"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4575" y="1524000"/>
            <a:ext cx="3781425"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8400" y="1524000"/>
            <a:ext cx="3783013"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vmlDrawing" Target="../drawings/vmlDrawing2.vml"/><Relationship Id="rId14" Type="http://schemas.openxmlformats.org/officeDocument/2006/relationships/oleObject" Target="../embeddings/oleObject2.bin"/><Relationship Id="rId15"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1"/>
          <p:cNvSpPr>
            <a:spLocks noGrp="1" noChangeArrowheads="1"/>
          </p:cNvSpPr>
          <p:nvPr>
            <p:ph type="body" idx="1"/>
          </p:nvPr>
        </p:nvSpPr>
        <p:spPr bwMode="auto">
          <a:xfrm>
            <a:off x="1044575" y="1524000"/>
            <a:ext cx="7716838" cy="4646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6" name="Rectangle 2"/>
          <p:cNvSpPr>
            <a:spLocks noChangeArrowheads="1"/>
          </p:cNvSpPr>
          <p:nvPr/>
        </p:nvSpPr>
        <p:spPr bwMode="auto">
          <a:xfrm>
            <a:off x="0" y="0"/>
            <a:ext cx="9144000" cy="914400"/>
          </a:xfrm>
          <a:prstGeom prst="rect">
            <a:avLst/>
          </a:prstGeom>
          <a:gradFill rotWithShape="0">
            <a:gsLst>
              <a:gs pos="0">
                <a:srgbClr val="FFFFFF"/>
              </a:gs>
              <a:gs pos="100000">
                <a:srgbClr val="A5C3DB">
                  <a:alpha val="62000"/>
                </a:srgbClr>
              </a:gs>
            </a:gsLst>
            <a:lin ang="0" scaled="1"/>
          </a:gradFill>
          <a:ln w="9525">
            <a:noFill/>
            <a:round/>
            <a:headEnd/>
            <a:tailEnd/>
          </a:ln>
          <a:effectLst/>
        </p:spPr>
        <p:txBody>
          <a:bodyPr wrap="none" anchor="ctr">
            <a:prstTxWarp prst="textNoShape">
              <a:avLst/>
            </a:prstTxWarp>
          </a:bodyPr>
          <a:lstStyle/>
          <a:p>
            <a:endParaRPr lang="en-US"/>
          </a:p>
        </p:txBody>
      </p:sp>
      <p:sp>
        <p:nvSpPr>
          <p:cNvPr id="1027" name="Rectangle 3"/>
          <p:cNvSpPr>
            <a:spLocks noChangeArrowheads="1"/>
          </p:cNvSpPr>
          <p:nvPr/>
        </p:nvSpPr>
        <p:spPr bwMode="auto">
          <a:xfrm>
            <a:off x="0" y="0"/>
            <a:ext cx="914400" cy="6858000"/>
          </a:xfrm>
          <a:prstGeom prst="rect">
            <a:avLst/>
          </a:prstGeom>
          <a:gradFill rotWithShape="0">
            <a:gsLst>
              <a:gs pos="0">
                <a:srgbClr val="FFFFFF"/>
              </a:gs>
              <a:gs pos="100000">
                <a:srgbClr val="A5C3DB">
                  <a:alpha val="59000"/>
                </a:srgbClr>
              </a:gs>
            </a:gsLst>
            <a:lin ang="5400000" scaled="1"/>
          </a:gradFill>
          <a:ln w="9525">
            <a:noFill/>
            <a:round/>
            <a:headEnd/>
            <a:tailEnd/>
          </a:ln>
          <a:effectLst/>
        </p:spPr>
        <p:txBody>
          <a:bodyPr wrap="none" anchor="ctr">
            <a:prstTxWarp prst="textNoShape">
              <a:avLst/>
            </a:prstTxWarp>
          </a:bodyPr>
          <a:lstStyle/>
          <a:p>
            <a:endParaRPr lang="en-US"/>
          </a:p>
        </p:txBody>
      </p:sp>
      <p:sp>
        <p:nvSpPr>
          <p:cNvPr id="1031" name="Rectangle 4"/>
          <p:cNvSpPr>
            <a:spLocks noGrp="1" noChangeArrowheads="1"/>
          </p:cNvSpPr>
          <p:nvPr>
            <p:ph type="title"/>
          </p:nvPr>
        </p:nvSpPr>
        <p:spPr bwMode="auto">
          <a:xfrm>
            <a:off x="1033463" y="19050"/>
            <a:ext cx="7727950" cy="8366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9" name="Rectangle 5"/>
          <p:cNvSpPr>
            <a:spLocks noGrp="1" noChangeArrowheads="1"/>
          </p:cNvSpPr>
          <p:nvPr>
            <p:ph type="ftr"/>
          </p:nvPr>
        </p:nvSpPr>
        <p:spPr bwMode="auto">
          <a:xfrm>
            <a:off x="0" y="6858000"/>
            <a:ext cx="5332413" cy="30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defRPr sz="800">
                <a:solidFill>
                  <a:srgbClr val="000000"/>
                </a:solidFill>
              </a:defRPr>
            </a:lvl1pPr>
          </a:lstStyle>
          <a:p>
            <a:r>
              <a:rPr lang="en-US"/>
              <a:t>Copyright © 2004-2005 NameOfTheOrganization.  All rights reserved.</a:t>
            </a:r>
          </a:p>
        </p:txBody>
      </p:sp>
      <p:graphicFrame>
        <p:nvGraphicFramePr>
          <p:cNvPr id="2" name="Object 6"/>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1151" r:id="rId14" imgW="723900" imgH="673100" progId="">
                  <p:embed/>
                </p:oleObj>
              </mc:Choice>
              <mc:Fallback>
                <p:oleObj r:id="rId14" imgW="723900" imgH="673100" progId="">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mj-lt"/>
          <a:ea typeface="DejaVu Sans" charset="0"/>
          <a:cs typeface="+mj-cs"/>
        </a:defRPr>
      </a:lvl1pPr>
      <a:lvl2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2pPr>
      <a:lvl3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3pPr>
      <a:lvl4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4pPr>
      <a:lvl5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5pPr>
      <a:lvl6pPr marL="4572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6pPr>
      <a:lvl7pPr marL="9144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7pPr>
      <a:lvl8pPr marL="13716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8pPr>
      <a:lvl9pPr marL="18288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9pPr>
    </p:titleStyle>
    <p:bodyStyle>
      <a:lvl1pPr marL="341313" indent="-341313" algn="l" defTabSz="457200" rtl="0" eaLnBrk="0" fontAlgn="base" hangingPunct="0">
        <a:spcBef>
          <a:spcPts val="550"/>
        </a:spcBef>
        <a:spcAft>
          <a:spcPts val="825"/>
        </a:spcAft>
        <a:buClr>
          <a:srgbClr val="777777"/>
        </a:buClr>
        <a:buSzPct val="100000"/>
        <a:buFont typeface="Wingdings" charset="2"/>
        <a:buChar char=""/>
        <a:defRPr sz="2200">
          <a:solidFill>
            <a:srgbClr val="4D4D4D"/>
          </a:solidFill>
          <a:latin typeface="+mn-lt"/>
          <a:ea typeface="DejaVu Sans" charset="0"/>
          <a:cs typeface="+mn-cs"/>
        </a:defRPr>
      </a:lvl1pPr>
      <a:lvl2pPr marL="858838" indent="-342900" algn="l" defTabSz="457200" rtl="0" eaLnBrk="0" fontAlgn="base" hangingPunct="0">
        <a:spcBef>
          <a:spcPts val="550"/>
        </a:spcBef>
        <a:spcAft>
          <a:spcPts val="825"/>
        </a:spcAft>
        <a:buClr>
          <a:srgbClr val="000000"/>
        </a:buClr>
        <a:buSzPct val="100000"/>
        <a:buFont typeface="Wingdings" charset="2"/>
        <a:buChar char=""/>
        <a:defRPr sz="2200">
          <a:solidFill>
            <a:srgbClr val="4D4D4D"/>
          </a:solidFill>
          <a:latin typeface="+mn-lt"/>
          <a:ea typeface="DejaVu Sans" charset="0"/>
          <a:cs typeface="+mn-cs"/>
        </a:defRPr>
      </a:lvl2pPr>
      <a:lvl3pPr marL="1201738" indent="-228600" algn="l" defTabSz="457200" rtl="0" eaLnBrk="0" fontAlgn="base" hangingPunct="0">
        <a:spcBef>
          <a:spcPts val="550"/>
        </a:spcBef>
        <a:spcAft>
          <a:spcPts val="825"/>
        </a:spcAft>
        <a:buClr>
          <a:srgbClr val="000000"/>
        </a:buClr>
        <a:buSzPct val="100000"/>
        <a:buFont typeface="Wingdings" charset="2"/>
        <a:buChar char=""/>
        <a:defRPr sz="2200">
          <a:solidFill>
            <a:srgbClr val="4D4D4D"/>
          </a:solidFill>
          <a:latin typeface="+mn-lt"/>
          <a:ea typeface="DejaVu Sans" charset="0"/>
          <a:cs typeface="+mn-cs"/>
        </a:defRPr>
      </a:lvl3pPr>
      <a:lvl4pPr marL="16002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ea typeface="DejaVu Sans" charset="0"/>
          <a:cs typeface="+mn-cs"/>
        </a:defRPr>
      </a:lvl4pPr>
      <a:lvl5pPr marL="20574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ea typeface="DejaVu Sans" charset="0"/>
          <a:cs typeface="+mn-cs"/>
        </a:defRPr>
      </a:lvl5pPr>
      <a:lvl6pPr marL="25146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6pPr>
      <a:lvl7pPr marL="29718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7pPr>
      <a:lvl8pPr marL="34290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8pPr>
      <a:lvl9pPr marL="38862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1622425"/>
            <a:ext cx="9144000" cy="2263775"/>
          </a:xfrm>
          <a:prstGeom prst="rect">
            <a:avLst/>
          </a:prstGeom>
          <a:gradFill rotWithShape="0">
            <a:gsLst>
              <a:gs pos="0">
                <a:srgbClr val="FFFFFF"/>
              </a:gs>
              <a:gs pos="100000">
                <a:srgbClr val="A5C3DB">
                  <a:alpha val="75000"/>
                </a:srgbClr>
              </a:gs>
            </a:gsLst>
            <a:lin ang="0" scaled="1"/>
          </a:gradFill>
          <a:ln w="9525">
            <a:noFill/>
            <a:round/>
            <a:headEnd/>
            <a:tailEnd/>
          </a:ln>
          <a:effectLst/>
        </p:spPr>
        <p:txBody>
          <a:bodyPr wrap="none" anchor="ctr">
            <a:prstTxWarp prst="textNoShape">
              <a:avLst/>
            </a:prstTxWarp>
          </a:bodyPr>
          <a:lstStyle/>
          <a:p>
            <a:endParaRPr lang="en-US"/>
          </a:p>
        </p:txBody>
      </p:sp>
      <p:graphicFrame>
        <p:nvGraphicFramePr>
          <p:cNvPr id="2050" name="Object 2"/>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175" r:id="rId14" imgW="1409700" imgH="1320800" progId="">
                  <p:embed/>
                </p:oleObj>
              </mc:Choice>
              <mc:Fallback>
                <p:oleObj r:id="rId14" imgW="1409700" imgH="1320800"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053" name="Rectangle 3"/>
          <p:cNvSpPr>
            <a:spLocks noGrp="1" noChangeArrowheads="1"/>
          </p:cNvSpPr>
          <p:nvPr>
            <p:ph type="body" idx="1"/>
          </p:nvPr>
        </p:nvSpPr>
        <p:spPr bwMode="auto">
          <a:xfrm>
            <a:off x="1044575" y="1524000"/>
            <a:ext cx="7716838" cy="4646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4" name="Rectangle 4"/>
          <p:cNvSpPr>
            <a:spLocks noGrp="1" noChangeArrowheads="1"/>
          </p:cNvSpPr>
          <p:nvPr>
            <p:ph type="title"/>
          </p:nvPr>
        </p:nvSpPr>
        <p:spPr bwMode="auto">
          <a:xfrm>
            <a:off x="1033463" y="19050"/>
            <a:ext cx="7727950" cy="8366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 name="Rectangle 5"/>
          <p:cNvSpPr>
            <a:spLocks noGrp="1" noChangeArrowheads="1"/>
          </p:cNvSpPr>
          <p:nvPr>
            <p:ph type="ftr"/>
          </p:nvPr>
        </p:nvSpPr>
        <p:spPr bwMode="auto">
          <a:xfrm>
            <a:off x="3810000" y="6553200"/>
            <a:ext cx="5332413" cy="30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
                <a:srgbClr val="000000"/>
              </a:buClr>
              <a:defRPr sz="900">
                <a:solidFill>
                  <a:srgbClr val="000000"/>
                </a:solidFill>
                <a:latin typeface="Times New Roman" charset="0"/>
              </a:defRPr>
            </a:lvl1pPr>
          </a:lstStyle>
          <a:p>
            <a:r>
              <a:rPr lang="en-US"/>
              <a:t>Copyright © 2004-2005 NameOfTheOrganization.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mj-lt"/>
          <a:ea typeface="DejaVu Sans" charset="0"/>
          <a:cs typeface="+mj-cs"/>
        </a:defRPr>
      </a:lvl1pPr>
      <a:lvl2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2pPr>
      <a:lvl3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3pPr>
      <a:lvl4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4pPr>
      <a:lvl5pPr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ea typeface="DejaVu Sans" charset="0"/>
          <a:cs typeface="DejaVu Sans" charset="0"/>
        </a:defRPr>
      </a:lvl5pPr>
      <a:lvl6pPr marL="4572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6pPr>
      <a:lvl7pPr marL="9144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7pPr>
      <a:lvl8pPr marL="13716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8pPr>
      <a:lvl9pPr marL="1828800" algn="l" defTabSz="457200" rtl="0" eaLnBrk="0" fontAlgn="base" hangingPunct="0">
        <a:spcBef>
          <a:spcPct val="0"/>
        </a:spcBef>
        <a:spcAft>
          <a:spcPct val="0"/>
        </a:spcAft>
        <a:buClr>
          <a:srgbClr val="000000"/>
        </a:buClr>
        <a:buSzPct val="100000"/>
        <a:buFont typeface="Arial" charset="0"/>
        <a:defRPr sz="3600" b="1">
          <a:solidFill>
            <a:srgbClr val="000000"/>
          </a:solidFill>
          <a:latin typeface="Arial" charset="0"/>
          <a:cs typeface="DejaVu Sans" charset="0"/>
        </a:defRPr>
      </a:lvl9pPr>
    </p:titleStyle>
    <p:bodyStyle>
      <a:lvl1pPr marL="341313" indent="-341313" algn="l" defTabSz="457200" rtl="0" eaLnBrk="0" fontAlgn="base" hangingPunct="0">
        <a:spcBef>
          <a:spcPts val="550"/>
        </a:spcBef>
        <a:spcAft>
          <a:spcPts val="825"/>
        </a:spcAft>
        <a:buClr>
          <a:srgbClr val="777777"/>
        </a:buClr>
        <a:buSzPct val="100000"/>
        <a:buFont typeface="Wingdings" charset="2"/>
        <a:buChar char=""/>
        <a:defRPr sz="2200">
          <a:solidFill>
            <a:srgbClr val="4D4D4D"/>
          </a:solidFill>
          <a:latin typeface="+mn-lt"/>
          <a:ea typeface="DejaVu Sans" charset="0"/>
          <a:cs typeface="+mn-cs"/>
        </a:defRPr>
      </a:lvl1pPr>
      <a:lvl2pPr marL="858838" indent="-342900" algn="l" defTabSz="457200" rtl="0" eaLnBrk="0" fontAlgn="base" hangingPunct="0">
        <a:spcBef>
          <a:spcPts val="550"/>
        </a:spcBef>
        <a:spcAft>
          <a:spcPts val="825"/>
        </a:spcAft>
        <a:buClr>
          <a:srgbClr val="000000"/>
        </a:buClr>
        <a:buSzPct val="100000"/>
        <a:buFont typeface="Wingdings" charset="2"/>
        <a:buChar char=""/>
        <a:defRPr sz="2200">
          <a:solidFill>
            <a:srgbClr val="4D4D4D"/>
          </a:solidFill>
          <a:latin typeface="+mn-lt"/>
          <a:ea typeface="DejaVu Sans" charset="0"/>
          <a:cs typeface="+mn-cs"/>
        </a:defRPr>
      </a:lvl2pPr>
      <a:lvl3pPr marL="1201738" indent="-228600" algn="l" defTabSz="457200" rtl="0" eaLnBrk="0" fontAlgn="base" hangingPunct="0">
        <a:spcBef>
          <a:spcPts val="550"/>
        </a:spcBef>
        <a:spcAft>
          <a:spcPts val="825"/>
        </a:spcAft>
        <a:buClr>
          <a:srgbClr val="000000"/>
        </a:buClr>
        <a:buSzPct val="100000"/>
        <a:buFont typeface="Wingdings" charset="2"/>
        <a:buChar char=""/>
        <a:defRPr sz="2200">
          <a:solidFill>
            <a:srgbClr val="4D4D4D"/>
          </a:solidFill>
          <a:latin typeface="+mn-lt"/>
          <a:ea typeface="DejaVu Sans" charset="0"/>
          <a:cs typeface="+mn-cs"/>
        </a:defRPr>
      </a:lvl3pPr>
      <a:lvl4pPr marL="16002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ea typeface="DejaVu Sans" charset="0"/>
          <a:cs typeface="+mn-cs"/>
        </a:defRPr>
      </a:lvl4pPr>
      <a:lvl5pPr marL="20574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ea typeface="DejaVu Sans" charset="0"/>
          <a:cs typeface="+mn-cs"/>
        </a:defRPr>
      </a:lvl5pPr>
      <a:lvl6pPr marL="25146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6pPr>
      <a:lvl7pPr marL="29718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7pPr>
      <a:lvl8pPr marL="34290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8pPr>
      <a:lvl9pPr marL="3886200" indent="-228600" algn="l" defTabSz="457200" rtl="0" eaLnBrk="0" fontAlgn="base" hangingPunct="0">
        <a:spcBef>
          <a:spcPts val="550"/>
        </a:spcBef>
        <a:spcAft>
          <a:spcPts val="825"/>
        </a:spcAft>
        <a:buClr>
          <a:srgbClr val="4D4D4D"/>
        </a:buClr>
        <a:buSzPct val="100000"/>
        <a:buFont typeface="Arial" charset="0"/>
        <a:buChar char="»"/>
        <a:defRPr sz="22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http://www.supinfo.com/" TargetMode="External"/><Relationship Id="rId5" Type="http://schemas.openxmlformats.org/officeDocument/2006/relationships/image" Target="../media/image3.png"/><Relationship Id="rId6" Type="http://schemas.openxmlformats.org/officeDocument/2006/relationships/oleObject" Target="../embeddings/oleObject3.bin"/><Relationship Id="rId7" Type="http://schemas.openxmlformats.org/officeDocument/2006/relationships/image" Target="../media/image2.emf"/><Relationship Id="rId8" Type="http://schemas.openxmlformats.org/officeDocument/2006/relationships/image" Target="../media/image4.wmf"/><Relationship Id="rId9" Type="http://schemas.openxmlformats.org/officeDocument/2006/relationships/image" Target="../media/image5.png"/><Relationship Id="rId10" Type="http://schemas.microsoft.com/office/2007/relationships/hdphoto" Target="../media/hdphoto1.wdp"/><Relationship Id="rId1" Type="http://schemas.openxmlformats.org/officeDocument/2006/relationships/vmlDrawing" Target="../drawings/vmlDrawing3.vml"/><Relationship Id="rId2"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github.com/bargenson/Simple-RESTful-Example" TargetMode="External"/><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1.png"/><Relationship Id="rId1" Type="http://schemas.openxmlformats.org/officeDocument/2006/relationships/tags" Target="../tags/tag1.x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2.jpeg"/><Relationship Id="rId5" Type="http://schemas.openxmlformats.org/officeDocument/2006/relationships/image" Target="../media/image23.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dl.google.com/eclipse/plugin/3.6" TargetMode="Externa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
          <p:cNvSpPr>
            <a:spLocks noChangeArrowheads="1"/>
          </p:cNvSpPr>
          <p:nvPr/>
        </p:nvSpPr>
        <p:spPr bwMode="auto">
          <a:xfrm>
            <a:off x="0" y="914400"/>
            <a:ext cx="9144000" cy="3200400"/>
          </a:xfrm>
          <a:prstGeom prst="rect">
            <a:avLst/>
          </a:prstGeom>
          <a:gradFill rotWithShape="0">
            <a:gsLst>
              <a:gs pos="0">
                <a:srgbClr val="FFFFFF"/>
              </a:gs>
              <a:gs pos="100000">
                <a:srgbClr val="A5C3DB">
                  <a:alpha val="50000"/>
                </a:srgbClr>
              </a:gs>
            </a:gsLst>
            <a:lin ang="0" scaled="1"/>
          </a:gradFill>
          <a:ln w="9525">
            <a:noFill/>
            <a:round/>
            <a:headEnd/>
            <a:tailEnd/>
          </a:ln>
        </p:spPr>
        <p:txBody>
          <a:bodyPr wrap="none" anchor="ctr">
            <a:prstTxWarp prst="textNoShape">
              <a:avLst/>
            </a:prstTxWarp>
          </a:bodyPr>
          <a:lstStyle/>
          <a:p>
            <a:endParaRPr lang="en-US"/>
          </a:p>
        </p:txBody>
      </p:sp>
      <p:sp>
        <p:nvSpPr>
          <p:cNvPr id="3076" name="Rectangle 2"/>
          <p:cNvSpPr>
            <a:spLocks noChangeArrowheads="1"/>
          </p:cNvSpPr>
          <p:nvPr/>
        </p:nvSpPr>
        <p:spPr bwMode="auto">
          <a:xfrm>
            <a:off x="5905500" y="0"/>
            <a:ext cx="3236913" cy="6858000"/>
          </a:xfrm>
          <a:prstGeom prst="rect">
            <a:avLst/>
          </a:prstGeom>
          <a:gradFill rotWithShape="0">
            <a:gsLst>
              <a:gs pos="0">
                <a:srgbClr val="D3D7DB"/>
              </a:gs>
              <a:gs pos="100000">
                <a:srgbClr val="A5C3DB">
                  <a:alpha val="12999"/>
                </a:srgbClr>
              </a:gs>
            </a:gsLst>
            <a:lin ang="5400000" scaled="1"/>
          </a:gradFill>
          <a:ln w="9525">
            <a:noFill/>
            <a:round/>
            <a:headEnd/>
            <a:tailEnd/>
          </a:ln>
        </p:spPr>
        <p:txBody>
          <a:bodyPr wrap="none" anchor="ctr">
            <a:prstTxWarp prst="textNoShape">
              <a:avLst/>
            </a:prstTxWarp>
          </a:bodyPr>
          <a:lstStyle/>
          <a:p>
            <a:endParaRPr lang="en-US"/>
          </a:p>
        </p:txBody>
      </p:sp>
      <p:sp>
        <p:nvSpPr>
          <p:cNvPr id="3077" name="Text Box 3"/>
          <p:cNvSpPr txBox="1">
            <a:spLocks noChangeArrowheads="1"/>
          </p:cNvSpPr>
          <p:nvPr/>
        </p:nvSpPr>
        <p:spPr bwMode="auto">
          <a:xfrm>
            <a:off x="609600" y="4114800"/>
            <a:ext cx="5181600" cy="1143000"/>
          </a:xfrm>
          <a:prstGeom prst="rect">
            <a:avLst/>
          </a:prstGeom>
          <a:noFill/>
          <a:ln w="9525">
            <a:noFill/>
            <a:round/>
            <a:headEnd/>
            <a:tailEnd/>
          </a:ln>
        </p:spPr>
        <p:txBody>
          <a:bodyPr>
            <a:prstTxWarp prst="textNoShape">
              <a:avLst/>
            </a:prstTxWarp>
          </a:bodyPr>
          <a:lstStyle/>
          <a:p>
            <a:pPr eaLnBrk="1" hangingPunct="1">
              <a:spcBef>
                <a:spcPts val="600"/>
              </a:spcBef>
              <a:spcAft>
                <a:spcPts val="900"/>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solidFill>
                <a:srgbClr val="4D4D4D"/>
              </a:solidFill>
            </a:endParaRPr>
          </a:p>
        </p:txBody>
      </p:sp>
      <p:sp>
        <p:nvSpPr>
          <p:cNvPr id="3078" name="Text Box 4"/>
          <p:cNvSpPr txBox="1">
            <a:spLocks noChangeArrowheads="1"/>
          </p:cNvSpPr>
          <p:nvPr/>
        </p:nvSpPr>
        <p:spPr bwMode="auto">
          <a:xfrm>
            <a:off x="5940425" y="6092825"/>
            <a:ext cx="3095625" cy="766763"/>
          </a:xfrm>
          <a:prstGeom prst="rect">
            <a:avLst/>
          </a:prstGeom>
          <a:noFill/>
          <a:ln w="9525">
            <a:noFill/>
            <a:round/>
            <a:headEnd/>
            <a:tailEnd/>
          </a:ln>
        </p:spPr>
        <p:txBody>
          <a:bodyPr lIns="90000" tIns="46800" rIns="90000" bIns="46800">
            <a:prstTxWarp prst="textNoShape">
              <a:avLst/>
            </a:prstTxWarp>
            <a:spAutoFit/>
          </a:bodyPr>
          <a:lstStyle/>
          <a:p>
            <a:pPr algn="r">
              <a:spcBef>
                <a:spcPts val="875"/>
              </a:spcBef>
              <a:buClr>
                <a:srgbClr val="777777"/>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777777"/>
                </a:solidFill>
                <a:hlinkClick r:id="rId4"/>
              </a:rPr>
              <a:t>www.supinfo.com</a:t>
            </a:r>
          </a:p>
          <a:p>
            <a:pPr algn="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4D4D4D"/>
                </a:solidFill>
              </a:rPr>
              <a:t>Copyright © SUPINFO</a:t>
            </a:r>
            <a:r>
              <a:rPr lang="en-US" sz="1200">
                <a:solidFill>
                  <a:srgbClr val="4D4D4D"/>
                </a:solidFill>
              </a:rPr>
              <a:t>. All rights reserved</a:t>
            </a:r>
            <a:br>
              <a:rPr lang="en-US" sz="1200">
                <a:solidFill>
                  <a:srgbClr val="4D4D4D"/>
                </a:solidFill>
              </a:rPr>
            </a:br>
            <a:endParaRPr lang="en-US" sz="1200">
              <a:solidFill>
                <a:srgbClr val="4D4D4D"/>
              </a:solidFill>
            </a:endParaRPr>
          </a:p>
        </p:txBody>
      </p:sp>
      <p:pic>
        <p:nvPicPr>
          <p:cNvPr id="3079" name="Picture 5"/>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round/>
            <a:headEnd/>
            <a:tailEnd/>
          </a:ln>
        </p:spPr>
      </p:pic>
      <p:graphicFrame>
        <p:nvGraphicFramePr>
          <p:cNvPr id="3074"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3199" r:id="rId6" imgW="1409700" imgH="1320800" progId="">
                  <p:embed/>
                </p:oleObj>
              </mc:Choice>
              <mc:Fallback>
                <p:oleObj r:id="rId6" imgW="1409700" imgH="132080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080" name="Text Box 7"/>
          <p:cNvSpPr txBox="1">
            <a:spLocks noChangeArrowheads="1"/>
          </p:cNvSpPr>
          <p:nvPr/>
        </p:nvSpPr>
        <p:spPr bwMode="auto">
          <a:xfrm>
            <a:off x="2678113" y="990600"/>
            <a:ext cx="5856287" cy="2841625"/>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b="1" dirty="0" smtClean="0">
                <a:solidFill>
                  <a:srgbClr val="000000"/>
                </a:solidFill>
              </a:rPr>
              <a:t>Google App Engine</a:t>
            </a:r>
            <a:endParaRPr lang="en-US" sz="3800" b="1" dirty="0">
              <a:solidFill>
                <a:srgbClr val="000000"/>
              </a:solidFill>
            </a:endParaRPr>
          </a:p>
        </p:txBody>
      </p:sp>
      <p:pic>
        <p:nvPicPr>
          <p:cNvPr id="3081" name="Picture 8"/>
          <p:cNvPicPr>
            <a:picLocks noChangeAspect="1" noChangeArrowheads="1"/>
          </p:cNvPicPr>
          <p:nvPr/>
        </p:nvPicPr>
        <p:blipFill>
          <a:blip r:embed="rId8" cstate="print"/>
          <a:srcRect/>
          <a:stretch>
            <a:fillRect/>
          </a:stretch>
        </p:blipFill>
        <p:spPr bwMode="auto">
          <a:xfrm>
            <a:off x="6156325" y="5313363"/>
            <a:ext cx="2808288" cy="708025"/>
          </a:xfrm>
          <a:prstGeom prst="rect">
            <a:avLst/>
          </a:prstGeom>
          <a:noFill/>
          <a:ln w="9525">
            <a:noFill/>
            <a:round/>
            <a:headEnd/>
            <a:tailEnd/>
          </a:ln>
        </p:spPr>
      </p:pic>
      <p:pic>
        <p:nvPicPr>
          <p:cNvPr id="2" name="Picture 1"/>
          <p:cNvPicPr>
            <a:picLocks noChangeAspect="1"/>
          </p:cNvPicPr>
          <p:nvPr/>
        </p:nvPicPr>
        <p:blipFill>
          <a:blip r:embed="rId9">
            <a:extLst>
              <a:ext uri="{BEBA8EAE-BF5A-486C-A8C5-ECC9F3942E4B}">
                <a14:imgProps xmlns:a14="http://schemas.microsoft.com/office/drawing/2010/main">
                  <a14:imgLayer r:embed="rId10">
                    <a14:imgEffect>
                      <a14:backgroundRemoval t="9843" b="92717" l="9916" r="89916">
                        <a14:foregroundMark x1="45546" y1="30709" x2="54958" y2="36024"/>
                      </a14:backgroundRemoval>
                    </a14:imgEffect>
                  </a14:imgLayer>
                </a14:imgProps>
              </a:ext>
            </a:extLst>
          </a:blip>
          <a:stretch>
            <a:fillRect/>
          </a:stretch>
        </p:blipFill>
        <p:spPr>
          <a:xfrm>
            <a:off x="6248400" y="76200"/>
            <a:ext cx="2565400" cy="219029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Creating a Project</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A Google Web Application is composed of three parts :</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The </a:t>
            </a:r>
            <a:r>
              <a:rPr lang="en-US" sz="2200" i="1" kern="0" dirty="0" err="1" smtClean="0">
                <a:solidFill>
                  <a:schemeClr val="tx1">
                    <a:lumMod val="65000"/>
                    <a:lumOff val="35000"/>
                  </a:schemeClr>
                </a:solidFill>
                <a:latin typeface="Arial (Body)"/>
                <a:cs typeface="Arial (Body)"/>
              </a:rPr>
              <a:t>src</a:t>
            </a:r>
            <a:r>
              <a:rPr lang="en-US" sz="2200" i="1" kern="0" dirty="0" smtClean="0">
                <a:solidFill>
                  <a:schemeClr val="tx1">
                    <a:lumMod val="65000"/>
                    <a:lumOff val="35000"/>
                  </a:schemeClr>
                </a:solidFill>
                <a:latin typeface="Arial (Body)"/>
                <a:cs typeface="Arial (Body)"/>
              </a:rPr>
              <a:t> </a:t>
            </a:r>
            <a:r>
              <a:rPr lang="en-US" sz="2200" kern="0" dirty="0" smtClean="0">
                <a:solidFill>
                  <a:schemeClr val="tx1">
                    <a:lumMod val="65000"/>
                    <a:lumOff val="35000"/>
                  </a:schemeClr>
                </a:solidFill>
                <a:latin typeface="Arial (Body)"/>
                <a:cs typeface="Arial (Body)"/>
              </a:rPr>
              <a:t>folder where to put the source code files</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The Java and App Engine Libraries</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The </a:t>
            </a:r>
            <a:r>
              <a:rPr lang="en-US" sz="2200" i="1" kern="0" dirty="0" smtClean="0">
                <a:solidFill>
                  <a:schemeClr val="tx1">
                    <a:lumMod val="65000"/>
                    <a:lumOff val="35000"/>
                  </a:schemeClr>
                </a:solidFill>
                <a:latin typeface="Arial (Body)"/>
                <a:cs typeface="Arial (Body)"/>
              </a:rPr>
              <a:t>war</a:t>
            </a:r>
            <a:r>
              <a:rPr lang="en-US" sz="2200" kern="0" dirty="0" smtClean="0">
                <a:solidFill>
                  <a:schemeClr val="tx1">
                    <a:lumMod val="65000"/>
                    <a:lumOff val="35000"/>
                  </a:schemeClr>
                </a:solidFill>
                <a:latin typeface="Arial (Body)"/>
                <a:cs typeface="Arial (Body)"/>
              </a:rPr>
              <a:t> folder where to put your HTML and JSP pages</a:t>
            </a:r>
          </a:p>
          <a:p>
            <a:pPr marL="1255713" lvl="2"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Contains also the WEB-INF directory !</a:t>
            </a:r>
          </a:p>
        </p:txBody>
      </p:sp>
      <p:pic>
        <p:nvPicPr>
          <p:cNvPr id="7" name="Picture 6" descr="Screen Shot 2011-10-26 at 14.50.17 .png"/>
          <p:cNvPicPr>
            <a:picLocks noChangeAspect="1"/>
          </p:cNvPicPr>
          <p:nvPr/>
        </p:nvPicPr>
        <p:blipFill rotWithShape="1">
          <a:blip r:embed="rId4">
            <a:extLst>
              <a:ext uri="{28A0092B-C50C-407E-A947-70E740481C1C}">
                <a14:useLocalDpi xmlns:a14="http://schemas.microsoft.com/office/drawing/2010/main" val="0"/>
              </a:ext>
            </a:extLst>
          </a:blip>
          <a:srcRect b="76003"/>
          <a:stretch/>
        </p:blipFill>
        <p:spPr>
          <a:xfrm>
            <a:off x="1796681" y="4038600"/>
            <a:ext cx="6585319" cy="2133600"/>
          </a:xfrm>
          <a:prstGeom prst="rect">
            <a:avLst/>
          </a:prstGeom>
        </p:spPr>
      </p:pic>
    </p:spTree>
    <p:extLst>
      <p:ext uri="{BB962C8B-B14F-4D97-AF65-F5344CB8AC3E}">
        <p14:creationId xmlns:p14="http://schemas.microsoft.com/office/powerpoint/2010/main" val="24307268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JPA with GAE/Java</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To use JPA you need a </a:t>
            </a:r>
            <a:r>
              <a:rPr lang="en-US" sz="2200" i="1" kern="0" dirty="0" err="1" smtClean="0">
                <a:solidFill>
                  <a:schemeClr val="tx1">
                    <a:lumMod val="65000"/>
                    <a:lumOff val="35000"/>
                  </a:schemeClr>
                </a:solidFill>
                <a:latin typeface="Arial (Body)"/>
                <a:cs typeface="Arial (Body)"/>
              </a:rPr>
              <a:t>persistence.xml</a:t>
            </a:r>
            <a:r>
              <a:rPr lang="en-US" sz="2200" kern="0" dirty="0" smtClean="0">
                <a:solidFill>
                  <a:schemeClr val="tx1">
                    <a:lumMod val="65000"/>
                    <a:lumOff val="35000"/>
                  </a:schemeClr>
                </a:solidFill>
                <a:latin typeface="Arial (Body)"/>
                <a:cs typeface="Arial (Body)"/>
              </a:rPr>
              <a:t> file</a:t>
            </a:r>
          </a:p>
          <a:p>
            <a:pPr marL="341313" indent="-341313">
              <a:spcBef>
                <a:spcPts val="550"/>
              </a:spcBef>
              <a:spcAft>
                <a:spcPts val="825"/>
              </a:spcAft>
              <a:buClr>
                <a:srgbClr val="777777"/>
              </a:buClr>
              <a:buFont typeface="Wingdings" charset="2"/>
              <a:buChar char=""/>
            </a:pPr>
            <a:endParaRPr lang="en-US" sz="2200" kern="0" dirty="0">
              <a:solidFill>
                <a:schemeClr val="tx1">
                  <a:lumMod val="65000"/>
                  <a:lumOff val="35000"/>
                </a:schemeClr>
              </a:solidFill>
              <a:latin typeface="Arial (Body)"/>
              <a:cs typeface="Arial (Body)"/>
            </a:endParaRPr>
          </a:p>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To work on Google App Engine, your file must contain the following </a:t>
            </a:r>
            <a:r>
              <a:rPr lang="en-US" sz="2200" kern="0" dirty="0">
                <a:solidFill>
                  <a:schemeClr val="tx1">
                    <a:lumMod val="65000"/>
                    <a:lumOff val="35000"/>
                  </a:schemeClr>
                </a:solidFill>
                <a:latin typeface="Arial (Body)"/>
                <a:cs typeface="Arial (Body)"/>
              </a:rPr>
              <a:t>P</a:t>
            </a:r>
            <a:r>
              <a:rPr lang="en-US" sz="2200" kern="0" dirty="0" smtClean="0">
                <a:solidFill>
                  <a:schemeClr val="tx1">
                    <a:lumMod val="65000"/>
                    <a:lumOff val="35000"/>
                  </a:schemeClr>
                </a:solidFill>
                <a:latin typeface="Arial (Body)"/>
                <a:cs typeface="Arial (Body)"/>
              </a:rPr>
              <a:t>ersistence Unit declaration :</a:t>
            </a:r>
          </a:p>
        </p:txBody>
      </p:sp>
      <p:sp>
        <p:nvSpPr>
          <p:cNvPr id="2" name="Rectangle 1"/>
          <p:cNvSpPr/>
          <p:nvPr/>
        </p:nvSpPr>
        <p:spPr bwMode="auto">
          <a:xfrm>
            <a:off x="152400" y="3429000"/>
            <a:ext cx="8839200" cy="3200400"/>
          </a:xfrm>
          <a:prstGeom prst="rect">
            <a:avLst/>
          </a:prstGeom>
          <a:solidFill>
            <a:srgbClr val="DBDFE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smtClean="0">
                <a:solidFill>
                  <a:schemeClr val="tx1">
                    <a:lumMod val="75000"/>
                    <a:lumOff val="25000"/>
                  </a:schemeClr>
                </a:solidFill>
                <a:latin typeface="Courier New"/>
                <a:cs typeface="Courier New"/>
              </a:rPr>
              <a:t>...</a:t>
            </a:r>
            <a:endParaRPr lang="en-US" sz="1600" dirty="0">
              <a:solidFill>
                <a:schemeClr val="tx1">
                  <a:lumMod val="75000"/>
                  <a:lumOff val="25000"/>
                </a:schemeClr>
              </a:solidFill>
              <a:latin typeface="Courier New"/>
              <a:cs typeface="Courier New"/>
            </a:endParaRPr>
          </a:p>
          <a:p>
            <a:r>
              <a:rPr lang="en-US" sz="1600" dirty="0" smtClean="0">
                <a:solidFill>
                  <a:srgbClr val="008000"/>
                </a:solidFill>
                <a:latin typeface="Courier New"/>
                <a:cs typeface="Courier New"/>
              </a:rPr>
              <a:t>&lt;</a:t>
            </a:r>
            <a:r>
              <a:rPr lang="en-US" sz="1600" dirty="0">
                <a:solidFill>
                  <a:srgbClr val="008000"/>
                </a:solidFill>
                <a:latin typeface="Courier New"/>
                <a:cs typeface="Courier New"/>
              </a:rPr>
              <a:t>persistence-unit </a:t>
            </a:r>
            <a:r>
              <a:rPr lang="en-US" sz="1600" dirty="0">
                <a:solidFill>
                  <a:srgbClr val="800000"/>
                </a:solidFill>
                <a:latin typeface="Courier New"/>
                <a:cs typeface="Courier New"/>
              </a:rPr>
              <a:t>name</a:t>
            </a:r>
            <a:r>
              <a:rPr lang="en-US" sz="1600" dirty="0">
                <a:solidFill>
                  <a:schemeClr val="tx1">
                    <a:lumMod val="75000"/>
                    <a:lumOff val="25000"/>
                  </a:schemeClr>
                </a:solidFill>
                <a:latin typeface="Courier New"/>
                <a:cs typeface="Courier New"/>
              </a:rPr>
              <a:t>=</a:t>
            </a:r>
            <a:r>
              <a:rPr lang="en-US" sz="1600" i="1" dirty="0">
                <a:solidFill>
                  <a:srgbClr val="3366FF"/>
                </a:solidFill>
                <a:latin typeface="Courier New"/>
                <a:cs typeface="Courier New"/>
              </a:rPr>
              <a:t>"restful-example"</a:t>
            </a:r>
            <a:r>
              <a:rPr lang="en-US" sz="1600" i="1" dirty="0">
                <a:solidFill>
                  <a:srgbClr val="008000"/>
                </a:solidFill>
                <a:latin typeface="Courier New"/>
                <a:cs typeface="Courier New"/>
              </a:rPr>
              <a:t>&gt;</a:t>
            </a:r>
          </a:p>
          <a:p>
            <a:r>
              <a:rPr lang="en-US" sz="1600" dirty="0" smtClean="0">
                <a:solidFill>
                  <a:schemeClr val="tx1">
                    <a:lumMod val="75000"/>
                    <a:lumOff val="25000"/>
                  </a:schemeClr>
                </a:solidFill>
                <a:latin typeface="Courier New"/>
                <a:cs typeface="Courier New"/>
              </a:rPr>
              <a:t> </a:t>
            </a:r>
            <a:r>
              <a:rPr lang="en-US" sz="1600" dirty="0" smtClean="0">
                <a:solidFill>
                  <a:srgbClr val="008000"/>
                </a:solidFill>
                <a:latin typeface="Courier New"/>
                <a:cs typeface="Courier New"/>
              </a:rPr>
              <a:t> &lt;</a:t>
            </a:r>
            <a:r>
              <a:rPr lang="en-US" sz="1600" dirty="0">
                <a:solidFill>
                  <a:srgbClr val="008000"/>
                </a:solidFill>
                <a:latin typeface="Courier New"/>
                <a:cs typeface="Courier New"/>
              </a:rPr>
              <a:t>provider</a:t>
            </a:r>
            <a:r>
              <a:rPr lang="en-US" sz="1600" dirty="0" smtClean="0">
                <a:solidFill>
                  <a:srgbClr val="008000"/>
                </a:solidFill>
                <a:latin typeface="Courier New"/>
                <a:cs typeface="Courier New"/>
              </a:rPr>
              <a:t>&gt;</a:t>
            </a:r>
          </a:p>
          <a:p>
            <a:r>
              <a:rPr lang="en-US" sz="1600" dirty="0" smtClean="0">
                <a:solidFill>
                  <a:schemeClr val="tx1">
                    <a:lumMod val="75000"/>
                    <a:lumOff val="25000"/>
                  </a:schemeClr>
                </a:solidFill>
                <a:latin typeface="Courier New"/>
                <a:cs typeface="Courier New"/>
              </a:rPr>
              <a:t>    org.datanucleus.store.appengine.jpa.DatastorePersistenceProvider</a:t>
            </a:r>
          </a:p>
          <a:p>
            <a:r>
              <a:rPr lang="en-US" sz="1600" dirty="0" smtClean="0">
                <a:solidFill>
                  <a:schemeClr val="tx1">
                    <a:lumMod val="75000"/>
                    <a:lumOff val="25000"/>
                  </a:schemeClr>
                </a:solidFill>
                <a:latin typeface="Courier New"/>
                <a:cs typeface="Courier New"/>
              </a:rPr>
              <a:t> </a:t>
            </a:r>
            <a:r>
              <a:rPr lang="en-US" sz="1600" dirty="0" smtClean="0">
                <a:solidFill>
                  <a:srgbClr val="008000"/>
                </a:solidFill>
                <a:latin typeface="Courier New"/>
                <a:cs typeface="Courier New"/>
              </a:rPr>
              <a:t> &lt;</a:t>
            </a:r>
            <a:r>
              <a:rPr lang="en-US" sz="1600" dirty="0">
                <a:solidFill>
                  <a:srgbClr val="008000"/>
                </a:solidFill>
                <a:latin typeface="Courier New"/>
                <a:cs typeface="Courier New"/>
              </a:rPr>
              <a:t>/provider&gt;</a:t>
            </a:r>
          </a:p>
          <a:p>
            <a:r>
              <a:rPr lang="en-US" sz="1600" dirty="0">
                <a:solidFill>
                  <a:srgbClr val="008000"/>
                </a:solidFill>
                <a:latin typeface="Courier New"/>
                <a:cs typeface="Courier New"/>
              </a:rPr>
              <a:t> </a:t>
            </a:r>
            <a:r>
              <a:rPr lang="en-US" sz="1600" dirty="0" smtClean="0">
                <a:solidFill>
                  <a:srgbClr val="008000"/>
                </a:solidFill>
                <a:latin typeface="Courier New"/>
                <a:cs typeface="Courier New"/>
              </a:rPr>
              <a:t> &lt;</a:t>
            </a:r>
            <a:r>
              <a:rPr lang="en-US" sz="1600" dirty="0">
                <a:solidFill>
                  <a:srgbClr val="008000"/>
                </a:solidFill>
                <a:latin typeface="Courier New"/>
                <a:cs typeface="Courier New"/>
              </a:rPr>
              <a:t>properties&gt;</a:t>
            </a:r>
          </a:p>
          <a:p>
            <a:r>
              <a:rPr lang="en-US" sz="1600" dirty="0" smtClean="0">
                <a:solidFill>
                  <a:srgbClr val="008000"/>
                </a:solidFill>
                <a:latin typeface="Courier New"/>
                <a:cs typeface="Courier New"/>
              </a:rPr>
              <a:t>    &lt;</a:t>
            </a:r>
            <a:r>
              <a:rPr lang="en-US" sz="1600" dirty="0">
                <a:solidFill>
                  <a:srgbClr val="008000"/>
                </a:solidFill>
                <a:latin typeface="Courier New"/>
                <a:cs typeface="Courier New"/>
              </a:rPr>
              <a:t>property </a:t>
            </a:r>
            <a:r>
              <a:rPr lang="en-US" sz="1600" dirty="0">
                <a:solidFill>
                  <a:srgbClr val="800000"/>
                </a:solidFill>
                <a:latin typeface="Courier New"/>
                <a:cs typeface="Courier New"/>
              </a:rPr>
              <a:t>name</a:t>
            </a:r>
            <a:r>
              <a:rPr lang="en-US" sz="1600" dirty="0">
                <a:solidFill>
                  <a:schemeClr val="tx1">
                    <a:lumMod val="75000"/>
                    <a:lumOff val="25000"/>
                  </a:schemeClr>
                </a:solidFill>
                <a:latin typeface="Courier New"/>
                <a:cs typeface="Courier New"/>
              </a:rPr>
              <a:t>=</a:t>
            </a:r>
            <a:r>
              <a:rPr lang="en-US" sz="1600" i="1" dirty="0">
                <a:solidFill>
                  <a:srgbClr val="3366FF"/>
                </a:solidFill>
                <a:latin typeface="Courier New"/>
                <a:cs typeface="Courier New"/>
              </a:rPr>
              <a:t>"</a:t>
            </a:r>
            <a:r>
              <a:rPr lang="en-US" sz="1600" i="1" dirty="0" err="1">
                <a:solidFill>
                  <a:srgbClr val="3366FF"/>
                </a:solidFill>
                <a:latin typeface="Courier New"/>
                <a:cs typeface="Courier New"/>
              </a:rPr>
              <a:t>datanucleus.NontransactionalRead</a:t>
            </a:r>
            <a:r>
              <a:rPr lang="en-US" sz="1600" i="1" dirty="0">
                <a:solidFill>
                  <a:srgbClr val="3366FF"/>
                </a:solidFill>
                <a:latin typeface="Courier New"/>
                <a:cs typeface="Courier New"/>
              </a:rPr>
              <a:t>" </a:t>
            </a:r>
            <a:r>
              <a:rPr lang="en-US" sz="1600" i="1" dirty="0">
                <a:solidFill>
                  <a:srgbClr val="800000"/>
                </a:solidFill>
                <a:latin typeface="Courier New"/>
                <a:cs typeface="Courier New"/>
              </a:rPr>
              <a:t>value</a:t>
            </a:r>
            <a:r>
              <a:rPr lang="en-US" sz="1600" i="1" dirty="0">
                <a:solidFill>
                  <a:schemeClr val="tx1">
                    <a:lumMod val="75000"/>
                    <a:lumOff val="25000"/>
                  </a:schemeClr>
                </a:solidFill>
                <a:latin typeface="Courier New"/>
                <a:cs typeface="Courier New"/>
              </a:rPr>
              <a:t>=</a:t>
            </a:r>
            <a:r>
              <a:rPr lang="en-US" sz="1600" i="1" dirty="0">
                <a:solidFill>
                  <a:srgbClr val="3366FF"/>
                </a:solidFill>
                <a:latin typeface="Courier New"/>
                <a:cs typeface="Courier New"/>
              </a:rPr>
              <a:t>"true" </a:t>
            </a:r>
            <a:r>
              <a:rPr lang="en-US" sz="1600" i="1" dirty="0">
                <a:solidFill>
                  <a:srgbClr val="008000"/>
                </a:solidFill>
                <a:latin typeface="Courier New"/>
                <a:cs typeface="Courier New"/>
              </a:rPr>
              <a:t>/&gt;</a:t>
            </a:r>
          </a:p>
          <a:p>
            <a:r>
              <a:rPr lang="en-US" sz="1600" dirty="0">
                <a:solidFill>
                  <a:schemeClr val="tx1">
                    <a:lumMod val="75000"/>
                    <a:lumOff val="25000"/>
                  </a:schemeClr>
                </a:solidFill>
                <a:latin typeface="Courier New"/>
                <a:cs typeface="Courier New"/>
              </a:rPr>
              <a:t> </a:t>
            </a:r>
            <a:r>
              <a:rPr lang="en-US" sz="1600" dirty="0" smtClean="0">
                <a:solidFill>
                  <a:schemeClr val="tx1">
                    <a:lumMod val="75000"/>
                    <a:lumOff val="25000"/>
                  </a:schemeClr>
                </a:solidFill>
                <a:latin typeface="Courier New"/>
                <a:cs typeface="Courier New"/>
              </a:rPr>
              <a:t>  </a:t>
            </a:r>
            <a:r>
              <a:rPr lang="en-US" sz="1600" dirty="0" smtClean="0">
                <a:solidFill>
                  <a:srgbClr val="008000"/>
                </a:solidFill>
                <a:latin typeface="Courier New"/>
                <a:cs typeface="Courier New"/>
              </a:rPr>
              <a:t> &lt;</a:t>
            </a:r>
            <a:r>
              <a:rPr lang="en-US" sz="1600" dirty="0">
                <a:solidFill>
                  <a:srgbClr val="008000"/>
                </a:solidFill>
                <a:latin typeface="Courier New"/>
                <a:cs typeface="Courier New"/>
              </a:rPr>
              <a:t>property </a:t>
            </a:r>
            <a:r>
              <a:rPr lang="en-US" sz="1600" dirty="0">
                <a:solidFill>
                  <a:srgbClr val="800000"/>
                </a:solidFill>
                <a:latin typeface="Courier New"/>
                <a:cs typeface="Courier New"/>
              </a:rPr>
              <a:t>name</a:t>
            </a:r>
            <a:r>
              <a:rPr lang="en-US" sz="1600" dirty="0">
                <a:solidFill>
                  <a:schemeClr val="tx1">
                    <a:lumMod val="75000"/>
                    <a:lumOff val="25000"/>
                  </a:schemeClr>
                </a:solidFill>
                <a:latin typeface="Courier New"/>
                <a:cs typeface="Courier New"/>
              </a:rPr>
              <a:t>=</a:t>
            </a:r>
            <a:r>
              <a:rPr lang="en-US" sz="1600" i="1" dirty="0">
                <a:solidFill>
                  <a:srgbClr val="3366FF"/>
                </a:solidFill>
                <a:latin typeface="Courier New"/>
                <a:cs typeface="Courier New"/>
              </a:rPr>
              <a:t>"</a:t>
            </a:r>
            <a:r>
              <a:rPr lang="en-US" sz="1600" i="1" dirty="0" err="1">
                <a:solidFill>
                  <a:srgbClr val="3366FF"/>
                </a:solidFill>
                <a:latin typeface="Courier New"/>
                <a:cs typeface="Courier New"/>
              </a:rPr>
              <a:t>datanucleus.NontransactionalWrite</a:t>
            </a:r>
            <a:r>
              <a:rPr lang="en-US" sz="1600" i="1" dirty="0">
                <a:solidFill>
                  <a:srgbClr val="3366FF"/>
                </a:solidFill>
                <a:latin typeface="Courier New"/>
                <a:cs typeface="Courier New"/>
              </a:rPr>
              <a:t>" </a:t>
            </a:r>
            <a:r>
              <a:rPr lang="en-US" sz="1600" i="1" dirty="0">
                <a:solidFill>
                  <a:srgbClr val="800000"/>
                </a:solidFill>
                <a:latin typeface="Courier New"/>
                <a:cs typeface="Courier New"/>
              </a:rPr>
              <a:t>value</a:t>
            </a:r>
            <a:r>
              <a:rPr lang="en-US" sz="1600" i="1" dirty="0">
                <a:solidFill>
                  <a:schemeClr val="tx1">
                    <a:lumMod val="75000"/>
                    <a:lumOff val="25000"/>
                  </a:schemeClr>
                </a:solidFill>
                <a:latin typeface="Courier New"/>
                <a:cs typeface="Courier New"/>
              </a:rPr>
              <a:t>=</a:t>
            </a:r>
            <a:r>
              <a:rPr lang="en-US" sz="1600" i="1" dirty="0">
                <a:solidFill>
                  <a:srgbClr val="3366FF"/>
                </a:solidFill>
                <a:latin typeface="Courier New"/>
                <a:cs typeface="Courier New"/>
              </a:rPr>
              <a:t>"false"</a:t>
            </a:r>
            <a:r>
              <a:rPr lang="en-US" sz="1600" i="1" dirty="0">
                <a:solidFill>
                  <a:schemeClr val="tx1">
                    <a:lumMod val="75000"/>
                    <a:lumOff val="25000"/>
                  </a:schemeClr>
                </a:solidFill>
                <a:latin typeface="Courier New"/>
                <a:cs typeface="Courier New"/>
              </a:rPr>
              <a:t> </a:t>
            </a:r>
            <a:r>
              <a:rPr lang="en-US" sz="1600" i="1" dirty="0">
                <a:solidFill>
                  <a:srgbClr val="008000"/>
                </a:solidFill>
                <a:latin typeface="Courier New"/>
                <a:cs typeface="Courier New"/>
              </a:rPr>
              <a:t>/&gt;</a:t>
            </a:r>
          </a:p>
          <a:p>
            <a:r>
              <a:rPr lang="en-US" sz="1600" dirty="0">
                <a:solidFill>
                  <a:schemeClr val="tx1">
                    <a:lumMod val="75000"/>
                    <a:lumOff val="25000"/>
                  </a:schemeClr>
                </a:solidFill>
                <a:latin typeface="Courier New"/>
                <a:cs typeface="Courier New"/>
              </a:rPr>
              <a:t> </a:t>
            </a:r>
            <a:r>
              <a:rPr lang="en-US" sz="1600" dirty="0" smtClean="0">
                <a:solidFill>
                  <a:schemeClr val="tx1">
                    <a:lumMod val="75000"/>
                    <a:lumOff val="25000"/>
                  </a:schemeClr>
                </a:solidFill>
                <a:latin typeface="Courier New"/>
                <a:cs typeface="Courier New"/>
              </a:rPr>
              <a:t>   </a:t>
            </a:r>
            <a:r>
              <a:rPr lang="en-US" sz="1600" dirty="0" smtClean="0">
                <a:solidFill>
                  <a:srgbClr val="008000"/>
                </a:solidFill>
                <a:latin typeface="Courier New"/>
                <a:cs typeface="Courier New"/>
              </a:rPr>
              <a:t>&lt;</a:t>
            </a:r>
            <a:r>
              <a:rPr lang="en-US" sz="1600" dirty="0">
                <a:solidFill>
                  <a:srgbClr val="008000"/>
                </a:solidFill>
                <a:latin typeface="Courier New"/>
                <a:cs typeface="Courier New"/>
              </a:rPr>
              <a:t>property </a:t>
            </a:r>
            <a:r>
              <a:rPr lang="en-US" sz="1600" dirty="0">
                <a:solidFill>
                  <a:srgbClr val="800000"/>
                </a:solidFill>
                <a:latin typeface="Courier New"/>
                <a:cs typeface="Courier New"/>
              </a:rPr>
              <a:t>name</a:t>
            </a:r>
            <a:r>
              <a:rPr lang="en-US" sz="1600" dirty="0">
                <a:solidFill>
                  <a:schemeClr val="tx1">
                    <a:lumMod val="75000"/>
                    <a:lumOff val="25000"/>
                  </a:schemeClr>
                </a:solidFill>
                <a:latin typeface="Courier New"/>
                <a:cs typeface="Courier New"/>
              </a:rPr>
              <a:t>=</a:t>
            </a:r>
            <a:r>
              <a:rPr lang="en-US" sz="1600" i="1" dirty="0">
                <a:solidFill>
                  <a:srgbClr val="3366FF"/>
                </a:solidFill>
                <a:latin typeface="Courier New"/>
                <a:cs typeface="Courier New"/>
              </a:rPr>
              <a:t>"</a:t>
            </a:r>
            <a:r>
              <a:rPr lang="en-US" sz="1600" i="1" dirty="0" err="1">
                <a:solidFill>
                  <a:srgbClr val="3366FF"/>
                </a:solidFill>
                <a:latin typeface="Courier New"/>
                <a:cs typeface="Courier New"/>
              </a:rPr>
              <a:t>datanucleus.ConnectionURL</a:t>
            </a:r>
            <a:r>
              <a:rPr lang="en-US" sz="1600" i="1" dirty="0">
                <a:solidFill>
                  <a:srgbClr val="3366FF"/>
                </a:solidFill>
                <a:latin typeface="Courier New"/>
                <a:cs typeface="Courier New"/>
              </a:rPr>
              <a:t>" </a:t>
            </a:r>
            <a:r>
              <a:rPr lang="en-US" sz="1600" i="1" dirty="0">
                <a:solidFill>
                  <a:srgbClr val="800000"/>
                </a:solidFill>
                <a:latin typeface="Courier New"/>
                <a:cs typeface="Courier New"/>
              </a:rPr>
              <a:t>value</a:t>
            </a:r>
            <a:r>
              <a:rPr lang="en-US" sz="1600" i="1" dirty="0">
                <a:solidFill>
                  <a:schemeClr val="tx1">
                    <a:lumMod val="75000"/>
                    <a:lumOff val="25000"/>
                  </a:schemeClr>
                </a:solidFill>
                <a:latin typeface="Courier New"/>
                <a:cs typeface="Courier New"/>
              </a:rPr>
              <a:t>=</a:t>
            </a:r>
            <a:r>
              <a:rPr lang="en-US" sz="1600" i="1" dirty="0">
                <a:solidFill>
                  <a:srgbClr val="3366FF"/>
                </a:solidFill>
                <a:latin typeface="Courier New"/>
                <a:cs typeface="Courier New"/>
              </a:rPr>
              <a:t>"</a:t>
            </a:r>
            <a:r>
              <a:rPr lang="en-US" sz="1600" i="1" dirty="0" err="1">
                <a:solidFill>
                  <a:srgbClr val="3366FF"/>
                </a:solidFill>
                <a:latin typeface="Courier New"/>
                <a:cs typeface="Courier New"/>
              </a:rPr>
              <a:t>appengine</a:t>
            </a:r>
            <a:r>
              <a:rPr lang="en-US" sz="1600" i="1" dirty="0">
                <a:solidFill>
                  <a:srgbClr val="3366FF"/>
                </a:solidFill>
                <a:latin typeface="Courier New"/>
                <a:cs typeface="Courier New"/>
              </a:rPr>
              <a:t>" </a:t>
            </a:r>
            <a:r>
              <a:rPr lang="en-US" sz="1600" i="1" dirty="0">
                <a:solidFill>
                  <a:srgbClr val="008000"/>
                </a:solidFill>
                <a:latin typeface="Courier New"/>
                <a:cs typeface="Courier New"/>
              </a:rPr>
              <a:t>/</a:t>
            </a:r>
            <a:r>
              <a:rPr lang="en-US" sz="1600" i="1" dirty="0" smtClean="0">
                <a:solidFill>
                  <a:srgbClr val="008000"/>
                </a:solidFill>
                <a:latin typeface="Courier New"/>
                <a:cs typeface="Courier New"/>
              </a:rPr>
              <a:t>&gt;</a:t>
            </a:r>
          </a:p>
          <a:p>
            <a:r>
              <a:rPr lang="en-US" sz="1600" i="1" dirty="0">
                <a:solidFill>
                  <a:schemeClr val="tx1">
                    <a:lumMod val="75000"/>
                    <a:lumOff val="25000"/>
                  </a:schemeClr>
                </a:solidFill>
                <a:latin typeface="Courier New"/>
                <a:cs typeface="Courier New"/>
              </a:rPr>
              <a:t> </a:t>
            </a:r>
            <a:r>
              <a:rPr lang="en-US" sz="1600" i="1" dirty="0" smtClean="0">
                <a:solidFill>
                  <a:schemeClr val="tx1">
                    <a:lumMod val="75000"/>
                    <a:lumOff val="25000"/>
                  </a:schemeClr>
                </a:solidFill>
                <a:latin typeface="Courier New"/>
                <a:cs typeface="Courier New"/>
              </a:rPr>
              <a:t> </a:t>
            </a:r>
            <a:r>
              <a:rPr lang="en-US" sz="1600" dirty="0" smtClean="0">
                <a:solidFill>
                  <a:srgbClr val="008000"/>
                </a:solidFill>
                <a:latin typeface="Courier New"/>
                <a:cs typeface="Courier New"/>
              </a:rPr>
              <a:t>&lt;</a:t>
            </a:r>
            <a:r>
              <a:rPr lang="en-US" sz="1600" dirty="0">
                <a:solidFill>
                  <a:srgbClr val="008000"/>
                </a:solidFill>
                <a:latin typeface="Courier New"/>
                <a:cs typeface="Courier New"/>
              </a:rPr>
              <a:t>/properties&gt;</a:t>
            </a:r>
          </a:p>
          <a:p>
            <a:r>
              <a:rPr lang="en-US" sz="1600" dirty="0" smtClean="0">
                <a:solidFill>
                  <a:srgbClr val="008000"/>
                </a:solidFill>
                <a:latin typeface="Courier New"/>
                <a:cs typeface="Courier New"/>
              </a:rPr>
              <a:t>&lt;</a:t>
            </a:r>
            <a:r>
              <a:rPr lang="en-US" sz="1600" dirty="0">
                <a:solidFill>
                  <a:srgbClr val="008000"/>
                </a:solidFill>
                <a:latin typeface="Courier New"/>
                <a:cs typeface="Courier New"/>
              </a:rPr>
              <a:t>/persistence-unit&gt;</a:t>
            </a:r>
          </a:p>
          <a:p>
            <a:r>
              <a:rPr lang="en-US" sz="1600" dirty="0" smtClean="0">
                <a:solidFill>
                  <a:schemeClr val="tx1">
                    <a:lumMod val="75000"/>
                    <a:lumOff val="25000"/>
                  </a:schemeClr>
                </a:solidFill>
                <a:latin typeface="Courier New"/>
                <a:cs typeface="Courier New"/>
              </a:rPr>
              <a:t>...</a:t>
            </a:r>
            <a:endParaRPr lang="en-US" sz="1600" dirty="0">
              <a:solidFill>
                <a:schemeClr val="tx1">
                  <a:lumMod val="75000"/>
                  <a:lumOff val="25000"/>
                </a:schemeClr>
              </a:solidFill>
              <a:latin typeface="Courier New"/>
              <a:cs typeface="Courier New"/>
            </a:endParaRPr>
          </a:p>
        </p:txBody>
      </p:sp>
    </p:spTree>
    <p:extLst>
      <p:ext uri="{BB962C8B-B14F-4D97-AF65-F5344CB8AC3E}">
        <p14:creationId xmlns:p14="http://schemas.microsoft.com/office/powerpoint/2010/main" val="22462582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Run as Google Web App</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To test locally your project, you can start a GAE environment on your computer</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To do that, select your application and select :</a:t>
            </a:r>
          </a:p>
          <a:p>
            <a:pPr marL="1255713" lvl="2"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Run As </a:t>
            </a:r>
            <a:r>
              <a:rPr lang="en-US" sz="2200" kern="0" dirty="0" smtClean="0">
                <a:solidFill>
                  <a:schemeClr val="tx1">
                    <a:lumMod val="65000"/>
                    <a:lumOff val="35000"/>
                  </a:schemeClr>
                </a:solidFill>
                <a:latin typeface="Arial (Body)"/>
                <a:cs typeface="Arial (Body)"/>
                <a:sym typeface="Wingdings"/>
              </a:rPr>
              <a:t> Google Web Application</a:t>
            </a:r>
            <a:endParaRPr lang="en-US" sz="2200" kern="0" dirty="0">
              <a:solidFill>
                <a:schemeClr val="tx1">
                  <a:lumMod val="65000"/>
                  <a:lumOff val="35000"/>
                </a:schemeClr>
              </a:solidFill>
              <a:latin typeface="Arial (Body)"/>
              <a:cs typeface="Arial (Body)"/>
            </a:endParaRPr>
          </a:p>
        </p:txBody>
      </p:sp>
      <p:pic>
        <p:nvPicPr>
          <p:cNvPr id="3" name="Picture 2" descr="Screen Shot 2011-10-26 at 15.23.01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733800"/>
            <a:ext cx="7226300" cy="2235200"/>
          </a:xfrm>
          <a:prstGeom prst="rect">
            <a:avLst/>
          </a:prstGeom>
          <a:ln w="3175" cmpd="sng">
            <a:solidFill>
              <a:schemeClr val="tx1"/>
            </a:solidFill>
          </a:ln>
        </p:spPr>
      </p:pic>
    </p:spTree>
    <p:extLst>
      <p:ext uri="{BB962C8B-B14F-4D97-AF65-F5344CB8AC3E}">
        <p14:creationId xmlns:p14="http://schemas.microsoft.com/office/powerpoint/2010/main" val="6436928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Deploy on Google App Engine</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When your project is ready, you can deploy it on Google App Engine</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To do that, select your application and select :</a:t>
            </a:r>
          </a:p>
          <a:p>
            <a:pPr marL="1255713" lvl="2"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Google </a:t>
            </a:r>
            <a:r>
              <a:rPr lang="en-US" sz="2200" kern="0" dirty="0" smtClean="0">
                <a:solidFill>
                  <a:schemeClr val="tx1">
                    <a:lumMod val="65000"/>
                    <a:lumOff val="35000"/>
                  </a:schemeClr>
                </a:solidFill>
                <a:latin typeface="Arial (Body)"/>
                <a:cs typeface="Arial (Body)"/>
                <a:sym typeface="Wingdings"/>
              </a:rPr>
              <a:t> Deploy to App Engine</a:t>
            </a:r>
            <a:endParaRPr lang="en-US" sz="2200" kern="0" dirty="0">
              <a:solidFill>
                <a:schemeClr val="tx1">
                  <a:lumMod val="65000"/>
                  <a:lumOff val="35000"/>
                </a:schemeClr>
              </a:solidFill>
              <a:latin typeface="Arial (Body)"/>
              <a:cs typeface="Arial (Body)"/>
            </a:endParaRPr>
          </a:p>
        </p:txBody>
      </p:sp>
      <p:pic>
        <p:nvPicPr>
          <p:cNvPr id="2" name="Picture 1" descr="Screen Shot 2011-10-26 at 15.26.13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00" y="3581400"/>
            <a:ext cx="7594600" cy="3009900"/>
          </a:xfrm>
          <a:prstGeom prst="rect">
            <a:avLst/>
          </a:prstGeom>
          <a:ln w="3175" cmpd="sng">
            <a:solidFill>
              <a:schemeClr val="tx1"/>
            </a:solidFill>
          </a:ln>
        </p:spPr>
      </p:pic>
    </p:spTree>
    <p:extLst>
      <p:ext uri="{BB962C8B-B14F-4D97-AF65-F5344CB8AC3E}">
        <p14:creationId xmlns:p14="http://schemas.microsoft.com/office/powerpoint/2010/main" val="14552384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Restrictions</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Google App Engine have some restrictions :</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Read-only access to the </a:t>
            </a:r>
            <a:r>
              <a:rPr lang="en-US" sz="2200" kern="0" dirty="0" err="1" smtClean="0">
                <a:solidFill>
                  <a:schemeClr val="tx1">
                    <a:lumMod val="65000"/>
                    <a:lumOff val="35000"/>
                  </a:schemeClr>
                </a:solidFill>
                <a:latin typeface="Arial (Body)"/>
                <a:cs typeface="Arial (Body)"/>
              </a:rPr>
              <a:t>filesystem</a:t>
            </a:r>
            <a:endParaRPr lang="en-US" sz="2200" kern="0" dirty="0" smtClean="0">
              <a:solidFill>
                <a:schemeClr val="tx1">
                  <a:lumMod val="65000"/>
                  <a:lumOff val="35000"/>
                </a:schemeClr>
              </a:solidFill>
              <a:latin typeface="Arial (Body)"/>
              <a:cs typeface="Arial (Body)"/>
            </a:endParaRP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Java applications may only use a subset of the classes from Java SE</a:t>
            </a:r>
          </a:p>
          <a:p>
            <a:pPr marL="1255713" lvl="2"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Look at the </a:t>
            </a:r>
            <a:r>
              <a:rPr lang="en-US" sz="2200" kern="0" dirty="0">
                <a:solidFill>
                  <a:schemeClr val="tx1">
                    <a:lumMod val="65000"/>
                    <a:lumOff val="35000"/>
                  </a:schemeClr>
                </a:solidFill>
                <a:latin typeface="Arial (Body)"/>
                <a:cs typeface="Arial (Body)"/>
              </a:rPr>
              <a:t>JRE Class White </a:t>
            </a:r>
            <a:r>
              <a:rPr lang="en-US" sz="2200" kern="0" dirty="0" smtClean="0">
                <a:solidFill>
                  <a:schemeClr val="tx1">
                    <a:lumMod val="65000"/>
                    <a:lumOff val="35000"/>
                  </a:schemeClr>
                </a:solidFill>
                <a:latin typeface="Arial (Body)"/>
                <a:cs typeface="Arial (Body)"/>
              </a:rPr>
              <a:t>List to more information</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Java applications cannot create new threads</a:t>
            </a:r>
          </a:p>
          <a:p>
            <a:pPr marL="798513" lvl="1" indent="-341313">
              <a:spcBef>
                <a:spcPts val="550"/>
              </a:spcBef>
              <a:spcAft>
                <a:spcPts val="825"/>
              </a:spcAft>
              <a:buClr>
                <a:srgbClr val="777777"/>
              </a:buClr>
              <a:buFont typeface="Wingdings" charset="2"/>
              <a:buChar char=""/>
            </a:pPr>
            <a:r>
              <a:rPr lang="en-US" sz="2200" kern="0" dirty="0" err="1" smtClean="0">
                <a:solidFill>
                  <a:schemeClr val="tx1">
                    <a:lumMod val="65000"/>
                    <a:lumOff val="35000"/>
                  </a:schemeClr>
                </a:solidFill>
                <a:latin typeface="Arial (Body)"/>
                <a:cs typeface="Arial (Body)"/>
              </a:rPr>
              <a:t>Datastore</a:t>
            </a:r>
            <a:r>
              <a:rPr lang="en-US" sz="2200" kern="0" dirty="0" smtClean="0">
                <a:solidFill>
                  <a:schemeClr val="tx1">
                    <a:lumMod val="65000"/>
                    <a:lumOff val="35000"/>
                  </a:schemeClr>
                </a:solidFill>
                <a:latin typeface="Arial (Body)"/>
                <a:cs typeface="Arial (Body)"/>
              </a:rPr>
              <a:t> cannot use inequality filters on more than one entity property per query</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A process started on the server to answer a request can’t last more than 30 seconds</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a:t>
            </a:r>
          </a:p>
          <a:p>
            <a:pPr marL="798513" lvl="1" indent="-341313">
              <a:spcBef>
                <a:spcPts val="550"/>
              </a:spcBef>
              <a:spcAft>
                <a:spcPts val="825"/>
              </a:spcAft>
              <a:buClr>
                <a:srgbClr val="777777"/>
              </a:buClr>
              <a:buFont typeface="Wingdings" charset="2"/>
              <a:buChar char=""/>
            </a:pPr>
            <a:endParaRPr lang="en-US" sz="2200" kern="0" dirty="0">
              <a:solidFill>
                <a:schemeClr val="tx1">
                  <a:lumMod val="65000"/>
                  <a:lumOff val="35000"/>
                </a:schemeClr>
              </a:solidFill>
              <a:latin typeface="Arial (Body)"/>
              <a:cs typeface="Arial (Body)"/>
            </a:endParaRPr>
          </a:p>
        </p:txBody>
      </p:sp>
    </p:spTree>
    <p:extLst>
      <p:ext uri="{BB962C8B-B14F-4D97-AF65-F5344CB8AC3E}">
        <p14:creationId xmlns:p14="http://schemas.microsoft.com/office/powerpoint/2010/main" val="15612400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Google App Engine Example</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Do you remember of the Simple Restful Example </a:t>
            </a:r>
            <a:r>
              <a:rPr lang="en-US" sz="2200" kern="0" dirty="0" err="1" smtClean="0">
                <a:solidFill>
                  <a:schemeClr val="tx1">
                    <a:lumMod val="65000"/>
                    <a:lumOff val="35000"/>
                  </a:schemeClr>
                </a:solidFill>
                <a:latin typeface="Arial (Body)"/>
                <a:cs typeface="Arial (Body)"/>
              </a:rPr>
              <a:t>webapp</a:t>
            </a:r>
            <a:r>
              <a:rPr lang="en-US" sz="2200" kern="0" dirty="0" smtClean="0">
                <a:solidFill>
                  <a:schemeClr val="tx1">
                    <a:lumMod val="65000"/>
                    <a:lumOff val="35000"/>
                  </a:schemeClr>
                </a:solidFill>
                <a:latin typeface="Arial (Body)"/>
                <a:cs typeface="Arial (Body)"/>
              </a:rPr>
              <a:t> ?</a:t>
            </a:r>
            <a:endParaRPr lang="en-US" sz="2200" kern="0" dirty="0">
              <a:solidFill>
                <a:schemeClr val="tx1">
                  <a:lumMod val="65000"/>
                  <a:lumOff val="35000"/>
                </a:schemeClr>
              </a:solidFill>
              <a:latin typeface="Arial (Body)"/>
              <a:cs typeface="Arial (Body)"/>
            </a:endParaRPr>
          </a:p>
          <a:p>
            <a:pPr marL="798513" lvl="1" indent="-341313">
              <a:spcBef>
                <a:spcPts val="550"/>
              </a:spcBef>
              <a:spcAft>
                <a:spcPts val="825"/>
              </a:spcAft>
              <a:buClr>
                <a:srgbClr val="777777"/>
              </a:buClr>
              <a:buFont typeface="Wingdings" charset="2"/>
              <a:buChar char=""/>
            </a:pPr>
            <a:endParaRPr lang="en-US" sz="2200" kern="0" dirty="0" smtClean="0">
              <a:solidFill>
                <a:schemeClr val="tx1">
                  <a:lumMod val="65000"/>
                  <a:lumOff val="35000"/>
                </a:schemeClr>
              </a:solidFill>
              <a:latin typeface="Arial (Body)"/>
              <a:cs typeface="Arial (Body)"/>
            </a:endParaRP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This application is deployed on Google App Engine…</a:t>
            </a:r>
            <a:endParaRPr lang="en-US" sz="2200" kern="0" dirty="0">
              <a:solidFill>
                <a:schemeClr val="tx1">
                  <a:lumMod val="65000"/>
                  <a:lumOff val="35000"/>
                </a:schemeClr>
              </a:solidFill>
              <a:latin typeface="Arial (Body)"/>
              <a:cs typeface="Arial (Body)"/>
            </a:endParaRP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 and the source code is publicly available on </a:t>
            </a:r>
            <a:r>
              <a:rPr lang="en-US" sz="2200" kern="0" dirty="0" err="1" smtClean="0">
                <a:solidFill>
                  <a:schemeClr val="tx1">
                    <a:lumMod val="65000"/>
                    <a:lumOff val="35000"/>
                  </a:schemeClr>
                </a:solidFill>
                <a:latin typeface="Arial (Body)"/>
                <a:cs typeface="Arial (Body)"/>
              </a:rPr>
              <a:t>GitHub</a:t>
            </a:r>
            <a:r>
              <a:rPr lang="en-US" sz="2200" kern="0" dirty="0" smtClean="0">
                <a:solidFill>
                  <a:schemeClr val="tx1">
                    <a:lumMod val="65000"/>
                    <a:lumOff val="35000"/>
                  </a:schemeClr>
                </a:solidFill>
                <a:latin typeface="Arial (Body)"/>
                <a:cs typeface="Arial (Body)"/>
              </a:rPr>
              <a:t> !</a:t>
            </a:r>
          </a:p>
          <a:p>
            <a:pPr lvl="1">
              <a:spcBef>
                <a:spcPts val="550"/>
              </a:spcBef>
              <a:spcAft>
                <a:spcPts val="825"/>
              </a:spcAft>
              <a:buClr>
                <a:srgbClr val="777777"/>
              </a:buClr>
            </a:pPr>
            <a:endParaRPr lang="en-US" sz="2200" kern="0" dirty="0" smtClean="0">
              <a:solidFill>
                <a:schemeClr val="tx1">
                  <a:lumMod val="65000"/>
                  <a:lumOff val="35000"/>
                </a:schemeClr>
              </a:solidFill>
              <a:latin typeface="Arial (Body)"/>
              <a:cs typeface="Arial (Body)"/>
              <a:sym typeface="Wingdings"/>
            </a:endParaRPr>
          </a:p>
          <a:p>
            <a:pPr lvl="1">
              <a:spcBef>
                <a:spcPts val="550"/>
              </a:spcBef>
              <a:spcAft>
                <a:spcPts val="825"/>
              </a:spcAft>
              <a:buClr>
                <a:srgbClr val="777777"/>
              </a:buClr>
            </a:pPr>
            <a:endParaRPr lang="en-US" sz="2200" kern="0" dirty="0">
              <a:solidFill>
                <a:schemeClr val="tx1">
                  <a:lumMod val="65000"/>
                  <a:lumOff val="35000"/>
                </a:schemeClr>
              </a:solidFill>
              <a:latin typeface="Arial (Body)"/>
              <a:cs typeface="Arial (Body)"/>
              <a:sym typeface="Wingdings"/>
            </a:endParaRPr>
          </a:p>
          <a:p>
            <a:pPr lvl="1">
              <a:spcBef>
                <a:spcPts val="550"/>
              </a:spcBef>
              <a:spcAft>
                <a:spcPts val="825"/>
              </a:spcAft>
              <a:buClr>
                <a:srgbClr val="777777"/>
              </a:buClr>
            </a:pPr>
            <a:r>
              <a:rPr lang="en-US" sz="2200" kern="0" dirty="0" smtClean="0">
                <a:solidFill>
                  <a:schemeClr val="tx1">
                    <a:lumMod val="65000"/>
                    <a:lumOff val="35000"/>
                  </a:schemeClr>
                </a:solidFill>
                <a:latin typeface="Arial (Body)"/>
                <a:cs typeface="Arial (Body)"/>
                <a:sym typeface="Wingdings"/>
              </a:rPr>
              <a:t> </a:t>
            </a:r>
            <a:r>
              <a:rPr lang="en-US" sz="2200" kern="0" dirty="0" smtClean="0">
                <a:solidFill>
                  <a:schemeClr val="tx1">
                    <a:lumMod val="65000"/>
                    <a:lumOff val="35000"/>
                  </a:schemeClr>
                </a:solidFill>
                <a:latin typeface="Arial (Body)"/>
                <a:cs typeface="Arial (Body)"/>
                <a:hlinkClick r:id="rId4"/>
              </a:rPr>
              <a:t>https://github.com/bargenson/Simple-RESTful-Example</a:t>
            </a:r>
            <a:endParaRPr lang="en-US" sz="2200" kern="0" dirty="0" smtClean="0">
              <a:solidFill>
                <a:schemeClr val="tx1">
                  <a:lumMod val="65000"/>
                  <a:lumOff val="35000"/>
                </a:schemeClr>
              </a:solidFill>
              <a:latin typeface="Arial (Body)"/>
              <a:cs typeface="Arial (Body)"/>
            </a:endParaRPr>
          </a:p>
          <a:p>
            <a:pPr lvl="1">
              <a:spcBef>
                <a:spcPts val="550"/>
              </a:spcBef>
              <a:spcAft>
                <a:spcPts val="825"/>
              </a:spcAft>
              <a:buClr>
                <a:srgbClr val="777777"/>
              </a:buClr>
            </a:pPr>
            <a:endParaRPr lang="en-US" sz="2200" kern="0" dirty="0">
              <a:solidFill>
                <a:schemeClr val="tx1">
                  <a:lumMod val="65000"/>
                  <a:lumOff val="35000"/>
                </a:schemeClr>
              </a:solidFill>
              <a:latin typeface="Arial (Body)"/>
              <a:cs typeface="Arial (Body)"/>
            </a:endParaRPr>
          </a:p>
        </p:txBody>
      </p:sp>
      <p:pic>
        <p:nvPicPr>
          <p:cNvPr id="3" name="Picture 2"/>
          <p:cNvPicPr>
            <a:picLocks noChangeAspect="1"/>
          </p:cNvPicPr>
          <p:nvPr/>
        </p:nvPicPr>
        <p:blipFill>
          <a:blip r:embed="rId5"/>
          <a:stretch>
            <a:fillRect/>
          </a:stretch>
        </p:blipFill>
        <p:spPr>
          <a:xfrm>
            <a:off x="7162800" y="5906247"/>
            <a:ext cx="1676400" cy="723153"/>
          </a:xfrm>
          <a:prstGeom prst="rect">
            <a:avLst/>
          </a:prstGeom>
        </p:spPr>
      </p:pic>
    </p:spTree>
    <p:extLst>
      <p:ext uri="{BB962C8B-B14F-4D97-AF65-F5344CB8AC3E}">
        <p14:creationId xmlns:p14="http://schemas.microsoft.com/office/powerpoint/2010/main" val="24790827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419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39939"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4D4D4D"/>
                </a:solidFill>
              </a:rPr>
              <a:t>Do you have any questions ?</a:t>
            </a:r>
          </a:p>
        </p:txBody>
      </p:sp>
      <p:sp>
        <p:nvSpPr>
          <p:cNvPr id="41989" name="Text Box 4"/>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pic>
        <p:nvPicPr>
          <p:cNvPr id="9"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39939"/>
                                        </p:tgtEl>
                                        <p:attrNameLst>
                                          <p:attrName>style.visibility</p:attrName>
                                        </p:attrNameLst>
                                      </p:cBhvr>
                                      <p:to>
                                        <p:strVal val="visible"/>
                                      </p:to>
                                    </p:set>
                                    <p:animEffect transition="in" filter="wipe(left)">
                                      <p:cBhvr additive="repl">
                                        <p:cTn id="7" dur="500"/>
                                        <p:tgtEl>
                                          <p:spTgt spid="39939"/>
                                        </p:tgtEl>
                                      </p:cBhvr>
                                    </p:animEffect>
                                  </p:childTnLst>
                                </p:cTn>
                              </p:par>
                              <p:par>
                                <p:cTn id="8" presetID="35"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style.rotation</p:attrName>
                                        </p:attrNameLst>
                                      </p:cBhvr>
                                      <p:tavLst>
                                        <p:tav tm="0">
                                          <p:val>
                                            <p:fltVal val="720"/>
                                          </p:val>
                                        </p:tav>
                                        <p:tav tm="100000">
                                          <p:val>
                                            <p:fltVal val="0"/>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smtClean="0"/>
              <a:t>Exercise</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9332"/>
          </a:xfrm>
          <a:prstGeom prst="rect">
            <a:avLst/>
          </a:prstGeom>
          <a:noFill/>
          <a:ln w="12700">
            <a:noFill/>
            <a:miter lim="800000"/>
            <a:headEnd/>
            <a:tailEnd/>
          </a:ln>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REST Web </a:t>
            </a:r>
            <a:r>
              <a:rPr lang="en-US" b="1" dirty="0" smtClean="0">
                <a:solidFill>
                  <a:srgbClr val="000000"/>
                </a:solidFill>
              </a:rPr>
              <a:t>Services</a:t>
            </a:r>
            <a:endParaRPr lang="en-US" b="1" dirty="0">
              <a:solidFill>
                <a:srgbClr val="000000"/>
              </a:solidFill>
            </a:endParaRPr>
          </a:p>
        </p:txBody>
      </p:sp>
      <p:sp>
        <p:nvSpPr>
          <p:cNvPr id="11" name="Rectangle 3"/>
          <p:cNvSpPr txBox="1">
            <a:spLocks noChangeArrowheads="1"/>
          </p:cNvSpPr>
          <p:nvPr/>
        </p:nvSpPr>
        <p:spPr bwMode="auto">
          <a:xfrm>
            <a:off x="1066800" y="1143000"/>
            <a:ext cx="7848600" cy="21236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indent="-342900" defTabSz="914400" eaLnBrk="1" hangingPunct="1">
              <a:spcBef>
                <a:spcPct val="20000"/>
              </a:spcBef>
              <a:spcAft>
                <a:spcPct val="30000"/>
              </a:spcAft>
              <a:buClr>
                <a:srgbClr val="777777"/>
              </a:buClr>
              <a:buSzTx/>
              <a:buFont typeface="Wingdings" pitchFamily="2" charset="2"/>
              <a:buChar char="n"/>
              <a:defRPr/>
            </a:pPr>
            <a:r>
              <a:rPr lang="en-US" sz="2200" kern="0" dirty="0" smtClean="0">
                <a:solidFill>
                  <a:srgbClr val="4D4D4D"/>
                </a:solidFill>
                <a:latin typeface="Arial"/>
              </a:rPr>
              <a:t>Create a new Google Web Application :</a:t>
            </a:r>
          </a:p>
          <a:p>
            <a:pPr marL="800100" lvl="1" indent="-342900" defTabSz="914400" eaLnBrk="1" hangingPunct="1">
              <a:spcBef>
                <a:spcPct val="20000"/>
              </a:spcBef>
              <a:spcAft>
                <a:spcPct val="30000"/>
              </a:spcAft>
              <a:buClr>
                <a:srgbClr val="777777"/>
              </a:buClr>
              <a:buSzTx/>
              <a:buFont typeface="Wingdings" pitchFamily="2" charset="2"/>
              <a:buChar char="n"/>
              <a:defRPr/>
            </a:pPr>
            <a:r>
              <a:rPr lang="en-US" sz="2200" kern="0" dirty="0" smtClean="0">
                <a:solidFill>
                  <a:srgbClr val="4D4D4D"/>
                </a:solidFill>
                <a:latin typeface="Arial"/>
              </a:rPr>
              <a:t>Copy / Paste the classes of your REST Web Service application</a:t>
            </a:r>
          </a:p>
          <a:p>
            <a:pPr marL="800100" lvl="1" indent="-342900" defTabSz="914400" eaLnBrk="1" hangingPunct="1">
              <a:spcBef>
                <a:spcPct val="20000"/>
              </a:spcBef>
              <a:spcAft>
                <a:spcPct val="30000"/>
              </a:spcAft>
              <a:buClr>
                <a:srgbClr val="777777"/>
              </a:buClr>
              <a:buSzTx/>
              <a:buFont typeface="Wingdings" pitchFamily="2" charset="2"/>
              <a:buChar char="n"/>
              <a:defRPr/>
            </a:pPr>
            <a:r>
              <a:rPr lang="en-US" sz="2200" kern="0" dirty="0" smtClean="0">
                <a:solidFill>
                  <a:srgbClr val="4D4D4D"/>
                </a:solidFill>
                <a:latin typeface="Arial"/>
              </a:rPr>
              <a:t>Refactor them to deploy your web services in the clouds !</a:t>
            </a:r>
          </a:p>
        </p:txBody>
      </p:sp>
      <p:pic>
        <p:nvPicPr>
          <p:cNvPr id="2" name="Picture 1"/>
          <p:cNvPicPr>
            <a:picLocks noChangeAspect="1"/>
          </p:cNvPicPr>
          <p:nvPr/>
        </p:nvPicPr>
        <p:blipFill rotWithShape="1">
          <a:blip r:embed="rId4"/>
          <a:srcRect l="-1" t="-1334" r="-665" b="-667"/>
          <a:stretch/>
        </p:blipFill>
        <p:spPr>
          <a:xfrm>
            <a:off x="4711700" y="4800600"/>
            <a:ext cx="1917700" cy="1943100"/>
          </a:xfrm>
          <a:prstGeom prst="rect">
            <a:avLst/>
          </a:prstGeom>
        </p:spPr>
      </p:pic>
      <p:pic>
        <p:nvPicPr>
          <p:cNvPr id="4" name="Picture 3"/>
          <p:cNvPicPr>
            <a:picLocks noChangeAspect="1"/>
          </p:cNvPicPr>
          <p:nvPr/>
        </p:nvPicPr>
        <p:blipFill>
          <a:blip r:embed="rId5"/>
          <a:stretch>
            <a:fillRect/>
          </a:stretch>
        </p:blipFill>
        <p:spPr>
          <a:xfrm>
            <a:off x="7162800" y="3200400"/>
            <a:ext cx="1511300" cy="1371600"/>
          </a:xfrm>
          <a:prstGeom prst="rect">
            <a:avLst/>
          </a:prstGeom>
        </p:spPr>
      </p:pic>
    </p:spTree>
    <p:extLst>
      <p:ext uri="{BB962C8B-B14F-4D97-AF65-F5344CB8AC3E}">
        <p14:creationId xmlns:p14="http://schemas.microsoft.com/office/powerpoint/2010/main" val="37345651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21" name="AutoShape 2"/>
          <p:cNvSpPr>
            <a:spLocks noChangeArrowheads="1"/>
          </p:cNvSpPr>
          <p:nvPr/>
        </p:nvSpPr>
        <p:spPr bwMode="auto">
          <a:xfrm>
            <a:off x="6369050" y="1284288"/>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Create a Project</a:t>
            </a:r>
            <a:endParaRPr lang="en-GB" sz="2400" b="1" dirty="0">
              <a:solidFill>
                <a:srgbClr val="000000"/>
              </a:solidFill>
            </a:endParaRPr>
          </a:p>
        </p:txBody>
      </p:sp>
      <p:sp>
        <p:nvSpPr>
          <p:cNvPr id="22" name="AutoShape 3"/>
          <p:cNvSpPr>
            <a:spLocks noChangeArrowheads="1"/>
          </p:cNvSpPr>
          <p:nvPr/>
        </p:nvSpPr>
        <p:spPr bwMode="auto">
          <a:xfrm>
            <a:off x="1014413" y="13081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What is Google App Engine</a:t>
            </a:r>
            <a:endParaRPr lang="en-GB" sz="2400" b="1" dirty="0">
              <a:solidFill>
                <a:srgbClr val="000000"/>
              </a:solidFill>
            </a:endParaRPr>
          </a:p>
        </p:txBody>
      </p:sp>
      <p:sp>
        <p:nvSpPr>
          <p:cNvPr id="23" name="AutoShape 6"/>
          <p:cNvSpPr>
            <a:spLocks noChangeArrowheads="1"/>
          </p:cNvSpPr>
          <p:nvPr/>
        </p:nvSpPr>
        <p:spPr bwMode="auto">
          <a:xfrm>
            <a:off x="3681412" y="12954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Install the SDK</a:t>
            </a:r>
            <a:endParaRPr lang="en-GB" sz="2400" b="1" dirty="0">
              <a:solidFill>
                <a:srgbClr val="000000"/>
              </a:solidFill>
            </a:endParaRPr>
          </a:p>
        </p:txBody>
      </p:sp>
      <p:grpSp>
        <p:nvGrpSpPr>
          <p:cNvPr id="2" name="Group 7"/>
          <p:cNvGrpSpPr>
            <a:grpSpLocks/>
          </p:cNvGrpSpPr>
          <p:nvPr/>
        </p:nvGrpSpPr>
        <p:grpSpPr bwMode="auto">
          <a:xfrm>
            <a:off x="7283450" y="1143000"/>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3" name="Group 11"/>
          <p:cNvGrpSpPr>
            <a:grpSpLocks/>
          </p:cNvGrpSpPr>
          <p:nvPr/>
        </p:nvGrpSpPr>
        <p:grpSpPr bwMode="auto">
          <a:xfrm>
            <a:off x="2062163" y="11557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4" name="Group 19"/>
          <p:cNvGrpSpPr>
            <a:grpSpLocks/>
          </p:cNvGrpSpPr>
          <p:nvPr/>
        </p:nvGrpSpPr>
        <p:grpSpPr bwMode="auto">
          <a:xfrm>
            <a:off x="4672012" y="1143000"/>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9" name="AutoShape 6"/>
          <p:cNvSpPr>
            <a:spLocks noChangeArrowheads="1"/>
          </p:cNvSpPr>
          <p:nvPr/>
        </p:nvSpPr>
        <p:spPr bwMode="auto">
          <a:xfrm>
            <a:off x="5053012" y="41275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Restrictions</a:t>
            </a:r>
            <a:endParaRPr lang="en-GB" sz="2400" b="1" dirty="0">
              <a:solidFill>
                <a:srgbClr val="000000"/>
              </a:solidFill>
            </a:endParaRPr>
          </a:p>
        </p:txBody>
      </p:sp>
      <p:grpSp>
        <p:nvGrpSpPr>
          <p:cNvPr id="6" name="Group 19"/>
          <p:cNvGrpSpPr>
            <a:grpSpLocks/>
          </p:cNvGrpSpPr>
          <p:nvPr/>
        </p:nvGrpSpPr>
        <p:grpSpPr bwMode="auto">
          <a:xfrm>
            <a:off x="6043612" y="3975100"/>
            <a:ext cx="258763" cy="371475"/>
            <a:chOff x="1824" y="2592"/>
            <a:chExt cx="163" cy="234"/>
          </a:xfrm>
        </p:grpSpPr>
        <p:sp>
          <p:nvSpPr>
            <p:cNvPr id="41"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42"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3"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0" name="AutoShape 2"/>
          <p:cNvSpPr>
            <a:spLocks noChangeArrowheads="1"/>
          </p:cNvSpPr>
          <p:nvPr/>
        </p:nvSpPr>
        <p:spPr bwMode="auto">
          <a:xfrm>
            <a:off x="2406650" y="4198938"/>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Deploy to GAE</a:t>
            </a:r>
            <a:endParaRPr lang="en-GB" sz="2400" b="1" dirty="0">
              <a:solidFill>
                <a:srgbClr val="000000"/>
              </a:solidFill>
            </a:endParaRPr>
          </a:p>
        </p:txBody>
      </p:sp>
      <p:grpSp>
        <p:nvGrpSpPr>
          <p:cNvPr id="34" name="Group 7"/>
          <p:cNvGrpSpPr>
            <a:grpSpLocks/>
          </p:cNvGrpSpPr>
          <p:nvPr/>
        </p:nvGrpSpPr>
        <p:grpSpPr bwMode="auto">
          <a:xfrm>
            <a:off x="3321050" y="4057650"/>
            <a:ext cx="258763" cy="371475"/>
            <a:chOff x="1296" y="720"/>
            <a:chExt cx="163" cy="234"/>
          </a:xfrm>
        </p:grpSpPr>
        <p:sp>
          <p:nvSpPr>
            <p:cNvPr id="3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3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p:val>
                                            <p:strVal val="#ppt_x"/>
                                          </p:val>
                                        </p:tav>
                                        <p:tav>
                                          <p:val>
                                            <p:strVal val="#ppt_x"/>
                                          </p:val>
                                        </p:tav>
                                      </p:tavLst>
                                    </p:anim>
                                    <p:anim calcmode="lin" valueType="num">
                                      <p:cBhvr>
                                        <p:cTn id="14" dur="500" fill="hold"/>
                                        <p:tgtEl>
                                          <p:spTgt spid="3"/>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p:val>
                                            <p:strVal val="#ppt_x"/>
                                          </p:val>
                                        </p:tav>
                                        <p:tav>
                                          <p:val>
                                            <p:strVal val="#ppt_x"/>
                                          </p:val>
                                        </p:tav>
                                      </p:tavLst>
                                    </p:anim>
                                    <p:anim calcmode="lin" valueType="num">
                                      <p:cBhvr>
                                        <p:cTn id="26" dur="500" fill="hold"/>
                                        <p:tgtEl>
                                          <p:spTgt spid="4"/>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ppt_x</p:attrName>
                                        </p:attrNameLst>
                                      </p:cBhvr>
                                      <p:tavLst>
                                        <p:tav>
                                          <p:val>
                                            <p:strVal val="#ppt_x"/>
                                          </p:val>
                                        </p:tav>
                                        <p:tav>
                                          <p:val>
                                            <p:strVal val="#ppt_x"/>
                                          </p:val>
                                        </p:tav>
                                      </p:tavLst>
                                    </p:anim>
                                    <p:anim calcmode="lin" valueType="num">
                                      <p:cBhvr>
                                        <p:cTn id="38" dur="500" fill="hold"/>
                                        <p:tgtEl>
                                          <p:spTgt spid="2"/>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p:val>
                                            <p:fltVal val="0"/>
                                          </p:val>
                                        </p:tav>
                                        <p:tav>
                                          <p:val>
                                            <p:strVal val="#ppt_w"/>
                                          </p:val>
                                        </p:tav>
                                      </p:tavLst>
                                    </p:anim>
                                    <p:anim calcmode="lin" valueType="num">
                                      <p:cBhvr>
                                        <p:cTn id="44" dur="500" fill="hold"/>
                                        <p:tgtEl>
                                          <p:spTgt spid="39"/>
                                        </p:tgtEl>
                                        <p:attrNameLst>
                                          <p:attrName>ppt_h</p:attrName>
                                        </p:attrNameLst>
                                      </p:cBhvr>
                                      <p:tavLst>
                                        <p:tav>
                                          <p:val>
                                            <p:fltVal val="0"/>
                                          </p:val>
                                        </p:tav>
                                        <p:tav>
                                          <p:val>
                                            <p:strVal val="#ppt_h"/>
                                          </p:val>
                                        </p:tav>
                                      </p:tavLst>
                                    </p:anim>
                                    <p:animEffect transition="in" filter="fade">
                                      <p:cBhvr>
                                        <p:cTn id="45" dur="500"/>
                                        <p:tgtEl>
                                          <p:spTgt spid="39"/>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ppt_x</p:attrName>
                                        </p:attrNameLst>
                                      </p:cBhvr>
                                      <p:tavLst>
                                        <p:tav>
                                          <p:val>
                                            <p:strVal val="#ppt_x"/>
                                          </p:val>
                                        </p:tav>
                                        <p:tav>
                                          <p:val>
                                            <p:strVal val="#ppt_x"/>
                                          </p:val>
                                        </p:tav>
                                      </p:tavLst>
                                    </p:anim>
                                    <p:anim calcmode="lin" valueType="num">
                                      <p:cBhvr>
                                        <p:cTn id="50" dur="500" fill="hold"/>
                                        <p:tgtEl>
                                          <p:spTgt spid="6"/>
                                        </p:tgtEl>
                                        <p:attrNameLst>
                                          <p:attrName>ppt_y</p:attrName>
                                        </p:attrNameLst>
                                      </p:cBhvr>
                                      <p:tavLst>
                                        <p:tav>
                                          <p:val>
                                            <p:strVal val="0-#ppt_h/2"/>
                                          </p:val>
                                        </p:tav>
                                        <p:tav>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p:val>
                                            <p:fltVal val="0"/>
                                          </p:val>
                                        </p:tav>
                                        <p:tav>
                                          <p:val>
                                            <p:strVal val="#ppt_w"/>
                                          </p:val>
                                        </p:tav>
                                      </p:tavLst>
                                    </p:anim>
                                    <p:anim calcmode="lin" valueType="num">
                                      <p:cBhvr>
                                        <p:cTn id="56" dur="500" fill="hold"/>
                                        <p:tgtEl>
                                          <p:spTgt spid="30"/>
                                        </p:tgtEl>
                                        <p:attrNameLst>
                                          <p:attrName>ppt_h</p:attrName>
                                        </p:attrNameLst>
                                      </p:cBhvr>
                                      <p:tavLst>
                                        <p:tav>
                                          <p:val>
                                            <p:fltVal val="0"/>
                                          </p:val>
                                        </p:tav>
                                        <p:tav>
                                          <p:val>
                                            <p:strVal val="#ppt_h"/>
                                          </p:val>
                                        </p:tav>
                                      </p:tavLst>
                                    </p:anim>
                                    <p:animEffect transition="in" filter="fade">
                                      <p:cBhvr>
                                        <p:cTn id="57" dur="500"/>
                                        <p:tgtEl>
                                          <p:spTgt spid="30"/>
                                        </p:tgtEl>
                                      </p:cBhvr>
                                    </p:animEffect>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ppt_x</p:attrName>
                                        </p:attrNameLst>
                                      </p:cBhvr>
                                      <p:tavLst>
                                        <p:tav>
                                          <p:val>
                                            <p:strVal val="#ppt_x"/>
                                          </p:val>
                                        </p:tav>
                                        <p:tav>
                                          <p:val>
                                            <p:strVal val="#ppt_x"/>
                                          </p:val>
                                        </p:tav>
                                      </p:tavLst>
                                    </p:anim>
                                    <p:anim calcmode="lin" valueType="num">
                                      <p:cBhvr>
                                        <p:cTn id="62" dur="500" fill="hold"/>
                                        <p:tgtEl>
                                          <p:spTgt spid="34"/>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dirty="0"/>
              <a:t>The </a:t>
            </a:r>
            <a:r>
              <a:rPr lang="fr-FR" sz="3200" dirty="0" smtClean="0"/>
              <a:t>End</a:t>
            </a:r>
            <a:endParaRPr lang="fr-FR" sz="3200" dirty="0"/>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3" y="1341438"/>
            <a:ext cx="6438900" cy="4292600"/>
          </a:xfrm>
          <a:prstGeom prst="rect">
            <a:avLst/>
          </a:prstGeom>
          <a:noFill/>
        </p:spPr>
      </p:pic>
      <p:sp>
        <p:nvSpPr>
          <p:cNvPr id="698374" name="Text Box 6"/>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2987675" y="4652963"/>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objectives</a:t>
            </a:r>
          </a:p>
        </p:txBody>
      </p:sp>
      <p:sp>
        <p:nvSpPr>
          <p:cNvPr id="8195" name="Text Box 2"/>
          <p:cNvSpPr txBox="1">
            <a:spLocks noChangeArrowheads="1"/>
          </p:cNvSpPr>
          <p:nvPr/>
        </p:nvSpPr>
        <p:spPr bwMode="auto">
          <a:xfrm>
            <a:off x="4419600" y="1676400"/>
            <a:ext cx="4343400"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Build </a:t>
            </a:r>
            <a:r>
              <a:rPr lang="en-US" sz="2000" dirty="0">
                <a:solidFill>
                  <a:srgbClr val="4D4D4D"/>
                </a:solidFill>
              </a:rPr>
              <a:t>an App Engine application using standard Java web </a:t>
            </a:r>
            <a:r>
              <a:rPr lang="en-US" sz="2000" dirty="0" smtClean="0">
                <a:solidFill>
                  <a:srgbClr val="4D4D4D"/>
                </a:solidFill>
              </a:rPr>
              <a:t>technologies</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Create </a:t>
            </a:r>
            <a:r>
              <a:rPr lang="en-US" sz="2000" dirty="0">
                <a:solidFill>
                  <a:srgbClr val="4D4D4D"/>
                </a:solidFill>
              </a:rPr>
              <a:t>an App Engine Java project with </a:t>
            </a:r>
            <a:r>
              <a:rPr lang="en-US" sz="2000" dirty="0" smtClean="0">
                <a:solidFill>
                  <a:srgbClr val="4D4D4D"/>
                </a:solidFill>
              </a:rPr>
              <a:t>Eclipse</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Use </a:t>
            </a:r>
            <a:r>
              <a:rPr lang="en-US" sz="2000" dirty="0" smtClean="0">
                <a:solidFill>
                  <a:srgbClr val="4D4D4D"/>
                </a:solidFill>
              </a:rPr>
              <a:t>the </a:t>
            </a:r>
            <a:r>
              <a:rPr lang="en-US" sz="2000" dirty="0">
                <a:solidFill>
                  <a:srgbClr val="4D4D4D"/>
                </a:solidFill>
              </a:rPr>
              <a:t>Google Plugin for Eclipse for App Engine </a:t>
            </a:r>
            <a:r>
              <a:rPr lang="en-US" sz="2000" dirty="0" smtClean="0">
                <a:solidFill>
                  <a:srgbClr val="4D4D4D"/>
                </a:solidFill>
              </a:rPr>
              <a:t>development</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Use </a:t>
            </a:r>
            <a:r>
              <a:rPr lang="en-US" sz="2000" dirty="0">
                <a:solidFill>
                  <a:srgbClr val="4D4D4D"/>
                </a:solidFill>
              </a:rPr>
              <a:t>the App Engine </a:t>
            </a:r>
            <a:r>
              <a:rPr lang="en-US" sz="2000" dirty="0" err="1">
                <a:solidFill>
                  <a:srgbClr val="4D4D4D"/>
                </a:solidFill>
              </a:rPr>
              <a:t>datastore</a:t>
            </a:r>
            <a:r>
              <a:rPr lang="en-US" sz="2000" dirty="0">
                <a:solidFill>
                  <a:srgbClr val="4D4D4D"/>
                </a:solidFill>
              </a:rPr>
              <a:t> </a:t>
            </a:r>
            <a:r>
              <a:rPr lang="en-US" sz="2000" dirty="0" smtClean="0">
                <a:solidFill>
                  <a:srgbClr val="4D4D4D"/>
                </a:solidFill>
              </a:rPr>
              <a:t>with JPA</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rgbClr val="4D4D4D"/>
                </a:solidFill>
              </a:rPr>
              <a:t>U</a:t>
            </a:r>
            <a:r>
              <a:rPr lang="en-US" sz="2000" b="1" dirty="0" smtClean="0">
                <a:solidFill>
                  <a:srgbClr val="4D4D4D"/>
                </a:solidFill>
              </a:rPr>
              <a:t>pload </a:t>
            </a:r>
            <a:r>
              <a:rPr lang="en-US" sz="2000" dirty="0">
                <a:solidFill>
                  <a:srgbClr val="4D4D4D"/>
                </a:solidFill>
              </a:rPr>
              <a:t>your app to App Engine</a:t>
            </a:r>
          </a:p>
        </p:txBody>
      </p:sp>
      <p:sp>
        <p:nvSpPr>
          <p:cNvPr id="8196" name="Text Box 3"/>
          <p:cNvSpPr txBox="1">
            <a:spLocks noChangeArrowheads="1"/>
          </p:cNvSpPr>
          <p:nvPr/>
        </p:nvSpPr>
        <p:spPr bwMode="auto">
          <a:xfrm>
            <a:off x="1042988" y="1066800"/>
            <a:ext cx="7620000" cy="433068"/>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a:solidFill>
                  <a:srgbClr val="4D4D4D"/>
                </a:solidFill>
              </a:rPr>
              <a:t>By completing this course, you </a:t>
            </a:r>
            <a:r>
              <a:rPr lang="en-US" sz="2200" dirty="0" smtClean="0">
                <a:solidFill>
                  <a:srgbClr val="4D4D4D"/>
                </a:solidFill>
              </a:rPr>
              <a:t>will be able to :</a:t>
            </a:r>
            <a:endParaRPr lang="en-US" sz="2200" dirty="0">
              <a:solidFill>
                <a:srgbClr val="4D4D4D"/>
              </a:solidFill>
            </a:endParaRPr>
          </a:p>
        </p:txBody>
      </p:sp>
      <p:pic>
        <p:nvPicPr>
          <p:cNvPr id="8197" name="Picture 4"/>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819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pic>
        <p:nvPicPr>
          <p:cNvPr id="8199" name="Picture 6"/>
          <p:cNvPicPr>
            <a:picLocks noChangeAspect="1" noChangeArrowheads="1"/>
          </p:cNvPicPr>
          <p:nvPr/>
        </p:nvPicPr>
        <p:blipFill>
          <a:blip r:embed="rId4" cstate="print"/>
          <a:srcRect/>
          <a:stretch>
            <a:fillRect/>
          </a:stretch>
        </p:blipFill>
        <p:spPr bwMode="auto">
          <a:xfrm>
            <a:off x="1139825" y="1773238"/>
            <a:ext cx="3144838" cy="3144837"/>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topics</a:t>
            </a:r>
          </a:p>
        </p:txBody>
      </p:sp>
      <p:sp>
        <p:nvSpPr>
          <p:cNvPr id="9219" name="Text Box 2"/>
          <p:cNvSpPr txBox="1">
            <a:spLocks noChangeArrowheads="1"/>
          </p:cNvSpPr>
          <p:nvPr/>
        </p:nvSpPr>
        <p:spPr bwMode="auto">
          <a:xfrm>
            <a:off x="1042988" y="1066800"/>
            <a:ext cx="8101012"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Course’s plan</a:t>
            </a:r>
          </a:p>
        </p:txBody>
      </p:sp>
      <p:pic>
        <p:nvPicPr>
          <p:cNvPr id="9220" name="Picture 3"/>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9221" name="Text Box 4"/>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9222" name="Rectangle 5"/>
          <p:cNvSpPr>
            <a:spLocks noChangeArrowheads="1"/>
          </p:cNvSpPr>
          <p:nvPr/>
        </p:nvSpPr>
        <p:spPr bwMode="auto">
          <a:xfrm>
            <a:off x="4419600" y="1676400"/>
            <a:ext cx="4343400"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Introduction</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Installing the GAE/Java SDK</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GAE / Java </a:t>
            </a:r>
            <a:r>
              <a:rPr lang="en-US" sz="2000" b="1" dirty="0" err="1" smtClean="0">
                <a:solidFill>
                  <a:srgbClr val="4D4D4D"/>
                </a:solidFill>
              </a:rPr>
              <a:t>Environement</a:t>
            </a:r>
            <a:endParaRPr lang="en-US" sz="2000" b="1" dirty="0" smtClean="0">
              <a:solidFill>
                <a:srgbClr val="4D4D4D"/>
              </a:solidFill>
            </a:endParaRP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Creating a Project</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JPA with GAE/Java</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Run</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Deploy</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Restrictions</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Example</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000" dirty="0">
              <a:solidFill>
                <a:srgbClr val="4D4D4D"/>
              </a:solidFill>
            </a:endParaRPr>
          </a:p>
        </p:txBody>
      </p:sp>
      <p:pic>
        <p:nvPicPr>
          <p:cNvPr id="9223" name="Picture 6"/>
          <p:cNvPicPr>
            <a:picLocks noChangeAspect="1" noChangeArrowheads="1"/>
          </p:cNvPicPr>
          <p:nvPr/>
        </p:nvPicPr>
        <p:blipFill>
          <a:blip r:embed="rId4" cstate="print"/>
          <a:srcRect/>
          <a:stretch>
            <a:fillRect/>
          </a:stretch>
        </p:blipFill>
        <p:spPr bwMode="auto">
          <a:xfrm>
            <a:off x="1331913" y="1773238"/>
            <a:ext cx="2720975" cy="4037012"/>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Introduction</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954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Google App Engine is a cloud computing solution for web applications</a:t>
            </a:r>
          </a:p>
          <a:p>
            <a:pPr marL="798513" lvl="1"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Platform </a:t>
            </a:r>
            <a:r>
              <a:rPr lang="en-US" sz="2200" dirty="0">
                <a:solidFill>
                  <a:schemeClr val="tx1">
                    <a:lumMod val="65000"/>
                    <a:lumOff val="35000"/>
                  </a:schemeClr>
                </a:solidFill>
                <a:latin typeface="Arial (Body)"/>
                <a:cs typeface="Arial (Body)"/>
              </a:rPr>
              <a:t>as a Service </a:t>
            </a:r>
            <a:r>
              <a:rPr lang="en-US" sz="2200" dirty="0" smtClean="0">
                <a:solidFill>
                  <a:schemeClr val="tx1">
                    <a:lumMod val="65000"/>
                    <a:lumOff val="35000"/>
                  </a:schemeClr>
                </a:solidFill>
                <a:latin typeface="Arial (Body)"/>
                <a:cs typeface="Arial (Body)"/>
              </a:rPr>
              <a:t>(</a:t>
            </a:r>
            <a:r>
              <a:rPr lang="en-US" sz="2200" dirty="0" err="1" smtClean="0">
                <a:solidFill>
                  <a:schemeClr val="tx1">
                    <a:lumMod val="65000"/>
                    <a:lumOff val="35000"/>
                  </a:schemeClr>
                </a:solidFill>
                <a:latin typeface="Arial (Body)"/>
                <a:cs typeface="Arial (Body)"/>
              </a:rPr>
              <a:t>PaaS</a:t>
            </a:r>
            <a:r>
              <a:rPr lang="en-US" sz="2200" dirty="0" smtClean="0">
                <a:solidFill>
                  <a:schemeClr val="tx1">
                    <a:lumMod val="65000"/>
                    <a:lumOff val="35000"/>
                  </a:schemeClr>
                </a:solidFill>
                <a:latin typeface="Arial (Body)"/>
                <a:cs typeface="Arial (Body)"/>
              </a:rPr>
              <a:t>)</a:t>
            </a:r>
          </a:p>
          <a:p>
            <a:pPr marL="341313"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Virtualize applications across multiple servers</a:t>
            </a:r>
          </a:p>
          <a:p>
            <a:pPr marL="341313"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Automatic scaling for web applications</a:t>
            </a:r>
          </a:p>
          <a:p>
            <a:pPr marL="798513" lvl="1"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More requests </a:t>
            </a:r>
            <a:r>
              <a:rPr lang="en-US" sz="2200" dirty="0" smtClean="0">
                <a:solidFill>
                  <a:schemeClr val="tx1">
                    <a:lumMod val="65000"/>
                    <a:lumOff val="35000"/>
                  </a:schemeClr>
                </a:solidFill>
                <a:latin typeface="Arial (Body)"/>
                <a:cs typeface="Arial (Body)"/>
                <a:sym typeface="Wingdings"/>
              </a:rPr>
              <a:t></a:t>
            </a:r>
            <a:r>
              <a:rPr lang="en-US" sz="2200" dirty="0" smtClean="0">
                <a:solidFill>
                  <a:schemeClr val="tx1">
                    <a:lumMod val="65000"/>
                    <a:lumOff val="35000"/>
                  </a:schemeClr>
                </a:solidFill>
                <a:latin typeface="Arial (Body)"/>
                <a:cs typeface="Arial (Body)"/>
              </a:rPr>
              <a:t> More allocates resources</a:t>
            </a:r>
          </a:p>
          <a:p>
            <a:pPr marL="341313" indent="-341313">
              <a:spcBef>
                <a:spcPts val="550"/>
              </a:spcBef>
              <a:spcAft>
                <a:spcPts val="825"/>
              </a:spcAft>
              <a:buClr>
                <a:srgbClr val="777777"/>
              </a:buClr>
              <a:buFont typeface="Wingdings" charset="2"/>
              <a:buChar char=""/>
            </a:pPr>
            <a:r>
              <a:rPr lang="en-US" sz="2200" dirty="0">
                <a:solidFill>
                  <a:schemeClr val="tx1">
                    <a:lumMod val="65000"/>
                    <a:lumOff val="35000"/>
                  </a:schemeClr>
                </a:solidFill>
                <a:latin typeface="Arial (Body)"/>
                <a:cs typeface="Arial (Body)"/>
              </a:rPr>
              <a:t>Google App Engine applications can currently be written in :</a:t>
            </a:r>
          </a:p>
          <a:p>
            <a:pPr marL="798513" lvl="1"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Java, Python or Go</a:t>
            </a:r>
          </a:p>
          <a:p>
            <a:pPr marL="341313"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Free up to a certain level of consumed resources</a:t>
            </a:r>
          </a:p>
          <a:p>
            <a:pPr marL="798513" lvl="1" indent="-341313">
              <a:spcBef>
                <a:spcPts val="550"/>
              </a:spcBef>
              <a:spcAft>
                <a:spcPts val="825"/>
              </a:spcAft>
              <a:buClr>
                <a:srgbClr val="777777"/>
              </a:buClr>
              <a:buFont typeface="Wingdings" charset="2"/>
              <a:buChar char=""/>
            </a:pPr>
            <a:r>
              <a:rPr lang="en-US" sz="2200" dirty="0" smtClean="0">
                <a:solidFill>
                  <a:schemeClr val="tx1">
                    <a:lumMod val="65000"/>
                    <a:lumOff val="35000"/>
                  </a:schemeClr>
                </a:solidFill>
                <a:latin typeface="Arial (Body)"/>
                <a:cs typeface="Arial (Body)"/>
              </a:rPr>
              <a:t>Perfect to us ! </a:t>
            </a:r>
            <a:r>
              <a:rPr lang="en-US" sz="2200" dirty="0" smtClean="0">
                <a:solidFill>
                  <a:schemeClr val="tx1">
                    <a:lumMod val="65000"/>
                    <a:lumOff val="35000"/>
                  </a:schemeClr>
                </a:solidFill>
                <a:latin typeface="Arial (Body)"/>
                <a:cs typeface="Arial (Body)"/>
                <a:sym typeface="Wingdings"/>
              </a:rPr>
              <a:t></a:t>
            </a:r>
            <a:endParaRPr lang="en-US" sz="2200" dirty="0" smtClean="0">
              <a:solidFill>
                <a:schemeClr val="tx1">
                  <a:lumMod val="65000"/>
                  <a:lumOff val="35000"/>
                </a:schemeClr>
              </a:solidFill>
              <a:latin typeface="Arial (Body)"/>
              <a:cs typeface="Arial (Body)"/>
            </a:endParaRPr>
          </a:p>
          <a:p>
            <a:pPr marL="341313" indent="-341313">
              <a:spcBef>
                <a:spcPts val="550"/>
              </a:spcBef>
              <a:spcAft>
                <a:spcPts val="825"/>
              </a:spcAft>
              <a:buClr>
                <a:srgbClr val="777777"/>
              </a:buClr>
              <a:buFont typeface="Wingdings" charset="2"/>
              <a:buChar char=""/>
            </a:pPr>
            <a:endParaRPr lang="en-US" sz="2200" dirty="0" smtClean="0">
              <a:solidFill>
                <a:schemeClr val="tx1">
                  <a:lumMod val="65000"/>
                  <a:lumOff val="35000"/>
                </a:schemeClr>
              </a:solidFill>
              <a:latin typeface="Arial (Body)"/>
              <a:cs typeface="Arial (Body)"/>
            </a:endParaRPr>
          </a:p>
          <a:p>
            <a:pPr marL="341313" indent="-341313">
              <a:spcBef>
                <a:spcPts val="550"/>
              </a:spcBef>
              <a:spcAft>
                <a:spcPts val="825"/>
              </a:spcAft>
              <a:buClr>
                <a:srgbClr val="777777"/>
              </a:buClr>
              <a:buFont typeface="Wingdings" charset="2"/>
              <a:buChar char=""/>
            </a:pPr>
            <a:endParaRPr kumimoji="0" lang="en-US" sz="2200" b="0" i="0" u="none" strike="noStrike" kern="0" cap="none" spc="0" normalizeH="0" noProof="0" dirty="0" smtClean="0">
              <a:ln>
                <a:noFill/>
              </a:ln>
              <a:solidFill>
                <a:schemeClr val="tx1">
                  <a:lumMod val="65000"/>
                  <a:lumOff val="35000"/>
                </a:schemeClr>
              </a:solidFill>
              <a:effectLst/>
              <a:uLnTx/>
              <a:uFillTx/>
              <a:latin typeface="Arial (Body)"/>
              <a:ea typeface="DejaVu Sans" charset="0"/>
              <a:cs typeface="Arial (Body)"/>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fade">
                                      <p:cBhvr>
                                        <p:cTn id="36" dur="500"/>
                                        <p:tgtEl>
                                          <p:spTgt spid="8">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Introduction</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pic>
        <p:nvPicPr>
          <p:cNvPr id="2" name="Picture 1"/>
          <p:cNvPicPr>
            <a:picLocks noChangeAspect="1"/>
          </p:cNvPicPr>
          <p:nvPr/>
        </p:nvPicPr>
        <p:blipFill rotWithShape="1">
          <a:blip r:embed="rId4"/>
          <a:srcRect l="4285" t="14531" r="2615" b="26645"/>
          <a:stretch/>
        </p:blipFill>
        <p:spPr>
          <a:xfrm>
            <a:off x="2152159" y="1371600"/>
            <a:ext cx="5620241" cy="5024718"/>
          </a:xfrm>
          <a:prstGeom prst="rect">
            <a:avLst/>
          </a:prstGeom>
          <a:ln w="3175" cmpd="sng">
            <a:noFill/>
          </a:ln>
        </p:spPr>
      </p:pic>
    </p:spTree>
    <p:extLst>
      <p:ext uri="{BB962C8B-B14F-4D97-AF65-F5344CB8AC3E}">
        <p14:creationId xmlns:p14="http://schemas.microsoft.com/office/powerpoint/2010/main" val="34356678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Installing the GAE/Java SDK</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kumimoji="0" lang="en-US" sz="2200" b="0" i="0" u="none" strike="noStrike" kern="0" cap="none" spc="0" normalizeH="0" noProof="0" dirty="0" smtClean="0">
                <a:ln>
                  <a:noFill/>
                </a:ln>
                <a:solidFill>
                  <a:schemeClr val="tx1">
                    <a:lumMod val="65000"/>
                    <a:lumOff val="35000"/>
                  </a:schemeClr>
                </a:solidFill>
                <a:effectLst/>
                <a:uLnTx/>
                <a:uFillTx/>
                <a:latin typeface="Arial (Body)"/>
                <a:ea typeface="DejaVu Sans" charset="0"/>
                <a:cs typeface="Arial (Body)"/>
              </a:rPr>
              <a:t>GAE supports Java 5 and Java 6</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Need to install the JDK !</a:t>
            </a:r>
          </a:p>
          <a:p>
            <a:pPr marL="341313" indent="-341313">
              <a:spcBef>
                <a:spcPts val="550"/>
              </a:spcBef>
              <a:spcAft>
                <a:spcPts val="825"/>
              </a:spcAft>
              <a:buClr>
                <a:srgbClr val="777777"/>
              </a:buClr>
              <a:buFont typeface="Wingdings" charset="2"/>
              <a:buChar char=""/>
            </a:pPr>
            <a:endParaRPr kumimoji="0" lang="en-US" sz="2200" b="0" i="0" u="none" strike="noStrike" kern="0" cap="none" spc="0" normalizeH="0" noProof="0" dirty="0" smtClean="0">
              <a:ln>
                <a:noFill/>
              </a:ln>
              <a:solidFill>
                <a:schemeClr val="tx1">
                  <a:lumMod val="65000"/>
                  <a:lumOff val="35000"/>
                </a:schemeClr>
              </a:solidFill>
              <a:effectLst/>
              <a:uLnTx/>
              <a:uFillTx/>
              <a:latin typeface="Arial (Body)"/>
              <a:ea typeface="DejaVu Sans" charset="0"/>
              <a:cs typeface="Arial (Body)"/>
            </a:endParaRPr>
          </a:p>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Google provide a GAE plugin for Eclipse</a:t>
            </a:r>
            <a:r>
              <a:rPr lang="en-US" sz="2200" kern="0" dirty="0">
                <a:solidFill>
                  <a:schemeClr val="tx1">
                    <a:lumMod val="65000"/>
                    <a:lumOff val="35000"/>
                  </a:schemeClr>
                </a:solidFill>
                <a:latin typeface="Arial (Body)"/>
                <a:cs typeface="Arial (Body)"/>
              </a:rPr>
              <a:t> </a:t>
            </a:r>
            <a:r>
              <a:rPr lang="en-US" sz="2200" kern="0" dirty="0" smtClean="0">
                <a:solidFill>
                  <a:schemeClr val="tx1">
                    <a:lumMod val="65000"/>
                    <a:lumOff val="35000"/>
                  </a:schemeClr>
                </a:solidFill>
                <a:latin typeface="Arial (Body)"/>
                <a:cs typeface="Arial (Body)"/>
              </a:rPr>
              <a:t>to develop, test and deploy apps</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Software Update site is :</a:t>
            </a:r>
          </a:p>
          <a:p>
            <a:pPr marL="1255713" lvl="2" indent="-341313">
              <a:spcBef>
                <a:spcPts val="550"/>
              </a:spcBef>
              <a:spcAft>
                <a:spcPts val="825"/>
              </a:spcAft>
              <a:buClr>
                <a:srgbClr val="777777"/>
              </a:buClr>
              <a:buFont typeface="Wingdings" charset="2"/>
              <a:buChar char=""/>
            </a:pPr>
            <a:r>
              <a:rPr lang="en-US" sz="2200" kern="0" dirty="0">
                <a:solidFill>
                  <a:schemeClr val="tx1">
                    <a:lumMod val="65000"/>
                    <a:lumOff val="35000"/>
                  </a:schemeClr>
                </a:solidFill>
                <a:latin typeface="Arial (Body)"/>
                <a:cs typeface="Arial (Body)"/>
              </a:rPr>
              <a:t>http://dl.google.com/eclipse/plugin</a:t>
            </a:r>
            <a:r>
              <a:rPr lang="en-US" sz="2200" kern="0" dirty="0" smtClean="0">
                <a:solidFill>
                  <a:schemeClr val="tx1">
                    <a:lumMod val="65000"/>
                    <a:lumOff val="35000"/>
                  </a:schemeClr>
                </a:solidFill>
                <a:latin typeface="Arial (Body)"/>
                <a:cs typeface="Arial (Body)"/>
              </a:rPr>
              <a:t>/{eclipse_version} where {</a:t>
            </a:r>
            <a:r>
              <a:rPr lang="en-US" sz="2200" kern="0" dirty="0" err="1" smtClean="0">
                <a:solidFill>
                  <a:schemeClr val="tx1">
                    <a:lumMod val="65000"/>
                    <a:lumOff val="35000"/>
                  </a:schemeClr>
                </a:solidFill>
                <a:latin typeface="Arial (Body)"/>
                <a:cs typeface="Arial (Body)"/>
              </a:rPr>
              <a:t>eclipse_version</a:t>
            </a:r>
            <a:r>
              <a:rPr lang="en-US" sz="2200" kern="0" dirty="0" smtClean="0">
                <a:solidFill>
                  <a:schemeClr val="tx1">
                    <a:lumMod val="65000"/>
                    <a:lumOff val="35000"/>
                  </a:schemeClr>
                </a:solidFill>
                <a:latin typeface="Arial (Body)"/>
                <a:cs typeface="Arial (Body)"/>
              </a:rPr>
              <a:t>} is the version number of your Eclipse</a:t>
            </a:r>
          </a:p>
          <a:p>
            <a:pPr marL="1255713" lvl="2"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Example for Helios :</a:t>
            </a:r>
          </a:p>
          <a:p>
            <a:pPr marL="1712913" lvl="3" indent="-341313">
              <a:spcBef>
                <a:spcPts val="550"/>
              </a:spcBef>
              <a:spcAft>
                <a:spcPts val="825"/>
              </a:spcAft>
              <a:buClr>
                <a:srgbClr val="777777"/>
              </a:buClr>
              <a:buFont typeface="Wingdings" charset="2"/>
              <a:buChar char=""/>
            </a:pPr>
            <a:r>
              <a:rPr lang="en-US" sz="2200" kern="0" dirty="0">
                <a:solidFill>
                  <a:schemeClr val="tx1">
                    <a:lumMod val="65000"/>
                    <a:lumOff val="35000"/>
                  </a:schemeClr>
                </a:solidFill>
                <a:latin typeface="Arial (Body)"/>
                <a:cs typeface="Arial (Body)"/>
                <a:hlinkClick r:id="rId4"/>
              </a:rPr>
              <a:t>http://dl.google.com/eclipse/plugin/</a:t>
            </a:r>
            <a:r>
              <a:rPr lang="en-US" sz="2200" kern="0" dirty="0" smtClean="0">
                <a:solidFill>
                  <a:schemeClr val="tx1">
                    <a:lumMod val="65000"/>
                    <a:lumOff val="35000"/>
                  </a:schemeClr>
                </a:solidFill>
                <a:latin typeface="Arial (Body)"/>
                <a:cs typeface="Arial (Body)"/>
                <a:hlinkClick r:id="rId4"/>
              </a:rPr>
              <a:t>3.6</a:t>
            </a:r>
            <a:endParaRPr lang="en-US" sz="2200" kern="0" dirty="0" smtClean="0">
              <a:solidFill>
                <a:schemeClr val="tx1">
                  <a:lumMod val="65000"/>
                  <a:lumOff val="35000"/>
                </a:schemeClr>
              </a:solidFill>
              <a:latin typeface="Arial (Body)"/>
              <a:cs typeface="Arial (Body)"/>
            </a:endParaRPr>
          </a:p>
        </p:txBody>
      </p:sp>
    </p:spTree>
    <p:extLst>
      <p:ext uri="{BB962C8B-B14F-4D97-AF65-F5344CB8AC3E}">
        <p14:creationId xmlns:p14="http://schemas.microsoft.com/office/powerpoint/2010/main" val="2461502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Installing the GAE/Java SDK</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pic>
        <p:nvPicPr>
          <p:cNvPr id="2" name="Picture 1" descr="Screen Shot 2011-10-26 at 14.22.33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066800"/>
            <a:ext cx="6395332" cy="5638800"/>
          </a:xfrm>
          <a:prstGeom prst="rect">
            <a:avLst/>
          </a:prstGeom>
        </p:spPr>
      </p:pic>
    </p:spTree>
    <p:extLst>
      <p:ext uri="{BB962C8B-B14F-4D97-AF65-F5344CB8AC3E}">
        <p14:creationId xmlns:p14="http://schemas.microsoft.com/office/powerpoint/2010/main" val="31248878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GAE/Java </a:t>
            </a:r>
            <a:r>
              <a:rPr lang="en-US" sz="3200" b="1" dirty="0">
                <a:solidFill>
                  <a:srgbClr val="000000"/>
                </a:solidFill>
              </a:rPr>
              <a:t>E</a:t>
            </a:r>
            <a:r>
              <a:rPr lang="en-US" sz="3200" b="1" dirty="0" smtClean="0">
                <a:solidFill>
                  <a:srgbClr val="000000"/>
                </a:solidFill>
              </a:rPr>
              <a:t>nvironment</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GAE/Java use the Java Servlet specification for interacting with the web server environment</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Currently, only the version 2.5 is supported</a:t>
            </a:r>
          </a:p>
          <a:p>
            <a:pPr marL="798513" lvl="1" indent="-341313">
              <a:spcBef>
                <a:spcPts val="550"/>
              </a:spcBef>
              <a:spcAft>
                <a:spcPts val="825"/>
              </a:spcAft>
              <a:buClr>
                <a:srgbClr val="777777"/>
              </a:buClr>
              <a:buFont typeface="Wingdings" charset="2"/>
              <a:buChar char=""/>
            </a:pPr>
            <a:endParaRPr lang="en-US" sz="2200" kern="0" dirty="0">
              <a:solidFill>
                <a:schemeClr val="tx1">
                  <a:lumMod val="65000"/>
                  <a:lumOff val="35000"/>
                </a:schemeClr>
              </a:solidFill>
              <a:latin typeface="Arial (Body)"/>
              <a:cs typeface="Arial (Body)"/>
            </a:endParaRPr>
          </a:p>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Relational database aren’t available on GAE</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Use a </a:t>
            </a:r>
            <a:r>
              <a:rPr lang="en-US" sz="2200" kern="0" dirty="0" err="1" smtClean="0">
                <a:solidFill>
                  <a:schemeClr val="tx1">
                    <a:lumMod val="65000"/>
                    <a:lumOff val="35000"/>
                  </a:schemeClr>
                </a:solidFill>
                <a:latin typeface="Arial (Body)"/>
                <a:cs typeface="Arial (Body)"/>
              </a:rPr>
              <a:t>NoSQL</a:t>
            </a:r>
            <a:r>
              <a:rPr lang="en-US" sz="2200" kern="0" dirty="0" smtClean="0">
                <a:solidFill>
                  <a:schemeClr val="tx1">
                    <a:lumMod val="65000"/>
                    <a:lumOff val="35000"/>
                  </a:schemeClr>
                </a:solidFill>
                <a:latin typeface="Arial (Body)"/>
                <a:cs typeface="Arial (Body)"/>
              </a:rPr>
              <a:t> data store (</a:t>
            </a:r>
            <a:r>
              <a:rPr lang="en-US" sz="2200" kern="0" dirty="0" err="1" smtClean="0">
                <a:solidFill>
                  <a:schemeClr val="tx1">
                    <a:lumMod val="65000"/>
                    <a:lumOff val="35000"/>
                  </a:schemeClr>
                </a:solidFill>
                <a:latin typeface="Arial (Body)"/>
                <a:cs typeface="Arial (Body)"/>
              </a:rPr>
              <a:t>BigTable</a:t>
            </a:r>
            <a:r>
              <a:rPr lang="en-US" sz="2200" kern="0" dirty="0" smtClean="0">
                <a:solidFill>
                  <a:schemeClr val="tx1">
                    <a:lumMod val="65000"/>
                    <a:lumOff val="35000"/>
                  </a:schemeClr>
                </a:solidFill>
                <a:latin typeface="Arial (Body)"/>
                <a:cs typeface="Arial (Body)"/>
              </a:rPr>
              <a:t>)</a:t>
            </a:r>
          </a:p>
          <a:p>
            <a:pPr marL="341313" indent="-341313">
              <a:spcBef>
                <a:spcPts val="550"/>
              </a:spcBef>
              <a:spcAft>
                <a:spcPts val="825"/>
              </a:spcAft>
              <a:buClr>
                <a:srgbClr val="777777"/>
              </a:buClr>
              <a:buFont typeface="Wingdings" charset="2"/>
              <a:buChar char=""/>
            </a:pPr>
            <a:endParaRPr lang="en-US" sz="2200" kern="0" dirty="0">
              <a:solidFill>
                <a:schemeClr val="tx1">
                  <a:lumMod val="65000"/>
                  <a:lumOff val="35000"/>
                </a:schemeClr>
              </a:solidFill>
              <a:latin typeface="Arial (Body)"/>
              <a:cs typeface="Arial (Body)"/>
            </a:endParaRPr>
          </a:p>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To access to the data store, two API are available :</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JDO (Java Data Object)</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JPA (Java Persistence API)</a:t>
            </a:r>
          </a:p>
          <a:p>
            <a:pPr marL="341313" indent="-341313">
              <a:spcBef>
                <a:spcPts val="550"/>
              </a:spcBef>
              <a:spcAft>
                <a:spcPts val="825"/>
              </a:spcAft>
              <a:buClr>
                <a:srgbClr val="777777"/>
              </a:buClr>
              <a:buFont typeface="Wingdings" charset="2"/>
              <a:buChar char=""/>
            </a:pPr>
            <a:endParaRPr lang="en-US" sz="2200" kern="0" dirty="0" smtClean="0">
              <a:solidFill>
                <a:schemeClr val="tx1">
                  <a:lumMod val="65000"/>
                  <a:lumOff val="35000"/>
                </a:schemeClr>
              </a:solidFill>
              <a:latin typeface="Arial (Body)"/>
              <a:cs typeface="Arial (Body)"/>
            </a:endParaRPr>
          </a:p>
        </p:txBody>
      </p:sp>
    </p:spTree>
    <p:extLst>
      <p:ext uri="{BB962C8B-B14F-4D97-AF65-F5344CB8AC3E}">
        <p14:creationId xmlns:p14="http://schemas.microsoft.com/office/powerpoint/2010/main" val="29853239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fade">
                                      <p:cBhvr>
                                        <p:cTn id="26" dur="500"/>
                                        <p:tgtEl>
                                          <p:spTgt spid="8">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Effect transition="in" filter="fade">
                                      <p:cBhvr>
                                        <p:cTn id="2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Creating a Project</a:t>
            </a:r>
            <a:endParaRPr lang="en-US" sz="3200" b="1" dirty="0">
              <a:solidFill>
                <a:srgbClr val="000000"/>
              </a:solidFill>
            </a:endParaRP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Google App Engine</a:t>
            </a:r>
          </a:p>
        </p:txBody>
      </p:sp>
      <p:sp>
        <p:nvSpPr>
          <p:cNvPr id="8" name="Content Placeholder 3"/>
          <p:cNvSpPr txBox="1">
            <a:spLocks/>
          </p:cNvSpPr>
          <p:nvPr/>
        </p:nvSpPr>
        <p:spPr bwMode="auto">
          <a:xfrm>
            <a:off x="1044574" y="1219200"/>
            <a:ext cx="7947025"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When the Google plugin is installed</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You can create a Google Web Application Project</a:t>
            </a:r>
          </a:p>
          <a:p>
            <a:pPr marL="341313" indent="-341313">
              <a:spcBef>
                <a:spcPts val="550"/>
              </a:spcBef>
              <a:spcAft>
                <a:spcPts val="825"/>
              </a:spcAft>
              <a:buClr>
                <a:srgbClr val="777777"/>
              </a:buClr>
              <a:buFont typeface="Wingdings" charset="2"/>
              <a:buChar char=""/>
            </a:pPr>
            <a:endParaRPr lang="en-US" sz="2200" kern="0" dirty="0" smtClean="0">
              <a:solidFill>
                <a:schemeClr val="tx1">
                  <a:lumMod val="65000"/>
                  <a:lumOff val="35000"/>
                </a:schemeClr>
              </a:solidFill>
              <a:latin typeface="Arial (Body)"/>
              <a:cs typeface="Arial (Body)"/>
            </a:endParaRPr>
          </a:p>
          <a:p>
            <a:pPr marL="341313"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Just follow the wizard and check </a:t>
            </a:r>
            <a:r>
              <a:rPr lang="en-US" sz="2200" i="1" kern="0" dirty="0" smtClean="0">
                <a:solidFill>
                  <a:schemeClr val="tx1">
                    <a:lumMod val="65000"/>
                    <a:lumOff val="35000"/>
                  </a:schemeClr>
                </a:solidFill>
                <a:latin typeface="Arial (Body)"/>
                <a:cs typeface="Arial (Body)"/>
              </a:rPr>
              <a:t>“Use Google App Engine”</a:t>
            </a:r>
          </a:p>
          <a:p>
            <a:pPr marL="798513" lvl="1" indent="-341313">
              <a:spcBef>
                <a:spcPts val="550"/>
              </a:spcBef>
              <a:spcAft>
                <a:spcPts val="825"/>
              </a:spcAft>
              <a:buClr>
                <a:srgbClr val="777777"/>
              </a:buClr>
              <a:buFont typeface="Wingdings" charset="2"/>
              <a:buChar char=""/>
            </a:pPr>
            <a:r>
              <a:rPr lang="en-US" sz="2200" kern="0" dirty="0" smtClean="0">
                <a:solidFill>
                  <a:schemeClr val="tx1">
                    <a:lumMod val="65000"/>
                    <a:lumOff val="35000"/>
                  </a:schemeClr>
                </a:solidFill>
                <a:latin typeface="Arial (Body)"/>
                <a:cs typeface="Arial (Body)"/>
              </a:rPr>
              <a:t>You can uncheck </a:t>
            </a:r>
            <a:r>
              <a:rPr lang="en-US" sz="2200" i="1" kern="0" dirty="0" smtClean="0">
                <a:solidFill>
                  <a:schemeClr val="tx1">
                    <a:lumMod val="65000"/>
                    <a:lumOff val="35000"/>
                  </a:schemeClr>
                </a:solidFill>
                <a:latin typeface="Arial (Body)"/>
                <a:cs typeface="Arial (Body)"/>
              </a:rPr>
              <a:t>“Use Google Web Toolkit”</a:t>
            </a:r>
          </a:p>
        </p:txBody>
      </p:sp>
      <p:pic>
        <p:nvPicPr>
          <p:cNvPr id="3" name="Picture 2" descr="Screen Shot 2011-10-26 at 15.00.14 .png"/>
          <p:cNvPicPr>
            <a:picLocks noChangeAspect="1"/>
          </p:cNvPicPr>
          <p:nvPr/>
        </p:nvPicPr>
        <p:blipFill rotWithShape="1">
          <a:blip r:embed="rId4">
            <a:extLst>
              <a:ext uri="{28A0092B-C50C-407E-A947-70E740481C1C}">
                <a14:useLocalDpi xmlns:a14="http://schemas.microsoft.com/office/drawing/2010/main" val="0"/>
              </a:ext>
            </a:extLst>
          </a:blip>
          <a:srcRect t="45751" b="24837"/>
          <a:stretch/>
        </p:blipFill>
        <p:spPr>
          <a:xfrm>
            <a:off x="2057400" y="4191000"/>
            <a:ext cx="5661589" cy="2017059"/>
          </a:xfrm>
          <a:prstGeom prst="rect">
            <a:avLst/>
          </a:prstGeom>
          <a:ln w="3175" cmpd="sng">
            <a:solidFill>
              <a:schemeClr val="tx1"/>
            </a:solidFill>
          </a:ln>
        </p:spPr>
      </p:pic>
    </p:spTree>
    <p:extLst>
      <p:ext uri="{BB962C8B-B14F-4D97-AF65-F5344CB8AC3E}">
        <p14:creationId xmlns:p14="http://schemas.microsoft.com/office/powerpoint/2010/main" val="31631132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4D4D4D"/>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4D4D4D"/>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4D4D4D"/>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4D4D4D"/>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24282</TotalTime>
  <Words>1690</Words>
  <Application>Microsoft Macintosh PowerPoint</Application>
  <PresentationFormat>On-screen Show (4:3)</PresentationFormat>
  <Paragraphs>296</Paragraphs>
  <Slides>19</Slides>
  <Notes>19</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19</vt:i4>
      </vt:variant>
    </vt:vector>
  </HeadingPairs>
  <TitlesOfParts>
    <vt:vector size="21"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Course summary</vt:lpstr>
      <vt:lpstr>The End</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4SUN_Core_01_EJB_JMS</dc:title>
  <dc:subject/>
  <dc:creator/>
  <cp:keywords>SUPINFO E-Learning Template</cp:keywords>
  <dc:description/>
  <cp:lastModifiedBy>Brice Argenson</cp:lastModifiedBy>
  <cp:revision>403</cp:revision>
  <dcterms:created xsi:type="dcterms:W3CDTF">2011-01-18T09:47:54Z</dcterms:created>
  <dcterms:modified xsi:type="dcterms:W3CDTF">2012-08-30T22:09:25Z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e">
    <vt:lpwstr>Anglais</vt:lpwstr>
  </property>
</Properties>
</file>