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2.xml" ContentType="application/vnd.openxmlformats-officedocument.presentationml.tags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tags/tag15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2" r:id="rId1"/>
  </p:sldMasterIdLst>
  <p:notesMasterIdLst>
    <p:notesMasterId r:id="rId26"/>
  </p:notesMasterIdLst>
  <p:handoutMasterIdLst>
    <p:handoutMasterId r:id="rId27"/>
  </p:handoutMasterIdLst>
  <p:sldIdLst>
    <p:sldId id="261" r:id="rId2"/>
    <p:sldId id="262" r:id="rId3"/>
    <p:sldId id="259" r:id="rId4"/>
    <p:sldId id="264" r:id="rId5"/>
    <p:sldId id="349" r:id="rId6"/>
    <p:sldId id="325" r:id="rId7"/>
    <p:sldId id="327" r:id="rId8"/>
    <p:sldId id="328" r:id="rId9"/>
    <p:sldId id="340" r:id="rId10"/>
    <p:sldId id="326" r:id="rId11"/>
    <p:sldId id="333" r:id="rId12"/>
    <p:sldId id="334" r:id="rId13"/>
    <p:sldId id="335" r:id="rId14"/>
    <p:sldId id="341" r:id="rId15"/>
    <p:sldId id="342" r:id="rId16"/>
    <p:sldId id="343" r:id="rId17"/>
    <p:sldId id="344" r:id="rId18"/>
    <p:sldId id="345" r:id="rId19"/>
    <p:sldId id="346" r:id="rId20"/>
    <p:sldId id="351" r:id="rId21"/>
    <p:sldId id="347" r:id="rId22"/>
    <p:sldId id="348" r:id="rId23"/>
    <p:sldId id="350" r:id="rId24"/>
    <p:sldId id="296" r:id="rId25"/>
  </p:sldIdLst>
  <p:sldSz cx="9144000" cy="6858000" type="screen4x3"/>
  <p:notesSz cx="6881813" cy="92964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E2C5"/>
    <a:srgbClr val="5F5F5F"/>
    <a:srgbClr val="808080"/>
    <a:srgbClr val="479B8F"/>
    <a:srgbClr val="A2AEBA"/>
    <a:srgbClr val="BFC7CF"/>
    <a:srgbClr val="D9D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0435" autoAdjust="0"/>
  </p:normalViewPr>
  <p:slideViewPr>
    <p:cSldViewPr>
      <p:cViewPr varScale="1">
        <p:scale>
          <a:sx n="74" d="100"/>
          <a:sy n="74" d="100"/>
        </p:scale>
        <p:origin x="-20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commentAuthors" Target="commentAuthor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7.xml"/><Relationship Id="rId6" Type="http://schemas.openxmlformats.org/officeDocument/2006/relationships/slide" Target="slides/slide8.xml"/><Relationship Id="rId7" Type="http://schemas.openxmlformats.org/officeDocument/2006/relationships/slide" Target="slides/slide11.xml"/><Relationship Id="rId8" Type="http://schemas.openxmlformats.org/officeDocument/2006/relationships/slide" Target="slides/slide12.xml"/><Relationship Id="rId9" Type="http://schemas.openxmlformats.org/officeDocument/2006/relationships/slide" Target="slides/slide16.xml"/><Relationship Id="rId10" Type="http://schemas.openxmlformats.org/officeDocument/2006/relationships/slide" Target="slides/slide17.xml"/><Relationship Id="rId11" Type="http://schemas.openxmlformats.org/officeDocument/2006/relationships/slide" Target="slides/slide24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370138" y="0"/>
            <a:ext cx="45116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[Title of the course]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9113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875E0B09-F928-4272-BFAC-F9B10B4AE424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501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581183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501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48413" y="8831263"/>
            <a:ext cx="5334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CDBD0D94-7234-4AC5-A243-D6B0F0559C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9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93938" y="0"/>
            <a:ext cx="45878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[Title of the course]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0"/>
            <a:ext cx="20653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33EA0A19-8407-4071-8281-29C83F770534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56578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23025" y="8829675"/>
            <a:ext cx="4572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900">
                <a:solidFill>
                  <a:srgbClr val="5F5F5F"/>
                </a:solidFill>
              </a:defRPr>
            </a:lvl1pPr>
          </a:lstStyle>
          <a:p>
            <a:fld id="{66729169-F01A-497E-9A5C-90CEC1E7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758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6712CE-7C04-482C-9F28-15840E413136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59CD4-C61D-4349-838D-5EADE8A2641A}" type="slidenum">
              <a:rPr lang="en-US"/>
              <a:pPr/>
              <a:t>1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Content Starter Set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FFED5-15C5-4F87-9D9F-3563563097D6}" type="slidenum">
              <a:rPr lang="en-US"/>
              <a:pPr/>
              <a:t>10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6EEEB6-3E7E-4775-9C81-9F31030B0C13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4CFB5-087D-4428-AE36-07178244A2D9}" type="slidenum">
              <a:rPr lang="en-US"/>
              <a:pPr/>
              <a:t>12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Content Starter Set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FFED5-15C5-4F87-9D9F-3563563097D6}" type="slidenum">
              <a:rPr lang="en-US"/>
              <a:pPr/>
              <a:t>13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Content Starter Set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FFED5-15C5-4F87-9D9F-3563563097D6}" type="slidenum">
              <a:rPr lang="en-US"/>
              <a:pPr/>
              <a:t>14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Content Starter Set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FFED5-15C5-4F87-9D9F-3563563097D6}" type="slidenum">
              <a:rPr lang="en-US"/>
              <a:pPr/>
              <a:t>15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16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6EEEB6-3E7E-4775-9C81-9F31030B0C13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4CFB5-087D-4428-AE36-07178244A2D9}" type="slidenum">
              <a:rPr lang="en-US"/>
              <a:pPr/>
              <a:t>17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Content Starter Set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FFED5-15C5-4F87-9D9F-3563563097D6}" type="slidenum">
              <a:rPr lang="en-US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Content Starter Set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FFED5-15C5-4F87-9D9F-3563563097D6}" type="slidenum">
              <a:rPr lang="en-US"/>
              <a:pPr/>
              <a:t>19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8AD0A3-9D0F-4E6F-9A7C-A224B3D8F229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66AC1-71A5-435C-A0BF-A23BA93B3985}" type="slidenum">
              <a:rPr lang="en-US"/>
              <a:pPr/>
              <a:t>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Content Starter Set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FFED5-15C5-4F87-9D9F-3563563097D6}" type="slidenum">
              <a:rPr lang="en-US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FF3CBC4-FF9F-4E29-A73F-A560811A2DD1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23B59-E61E-44E4-B68F-C9DE866C50BC}" type="slidenum">
              <a:rPr lang="en-US"/>
              <a:pPr/>
              <a:t>22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40A41F86-DF57-9B46-BD73-89423DE1AF91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37806-48CC-F04D-8BB5-99D37F9CABE9}" type="slidenum">
              <a:rPr lang="en-US"/>
              <a:pPr/>
              <a:t>23</a:t>
            </a:fld>
            <a:endParaRPr lang="en-US"/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200650" cy="4183063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E36072-E505-4A14-A9DC-EBD662D2EA57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286AE-DDDD-4C08-B548-E1023071DEEB}" type="slidenum">
              <a:rPr lang="en-US"/>
              <a:pPr/>
              <a:t>24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3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6EEEB6-3E7E-4775-9C81-9F31030B0C13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4CFB5-087D-4428-AE36-07178244A2D9}" type="slidenum">
              <a:rPr lang="en-US"/>
              <a:pPr/>
              <a:t>4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Content Starter Set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FFED5-15C5-4F87-9D9F-3563563097D6}" type="slidenum">
              <a:rPr lang="en-US"/>
              <a:pPr/>
              <a:t>5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Content Starter Set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FFED5-15C5-4F87-9D9F-3563563097D6}" type="slidenum">
              <a:rPr lang="en-US"/>
              <a:pPr/>
              <a:t>6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670B76-C7FE-42CB-9B45-75361A87CA4B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671A46-3AF8-4D9C-B32A-DD5EC69EC931}" type="slidenum">
              <a:rPr lang="en-US"/>
              <a:pPr/>
              <a:t>7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975" y="4416425"/>
            <a:ext cx="48180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[Title of the course]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6EEEB6-3E7E-4775-9C81-9F31030B0C13}" type="datetime5">
              <a:rPr lang="en-US"/>
              <a:pPr/>
              <a:t>2-Aug-11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© 2004-2005 NameOfTheOrganization. All rights reserved.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4CFB5-087D-4428-AE36-07178244A2D9}" type="slidenum">
              <a:rPr lang="en-US"/>
              <a:pPr/>
              <a:t>8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5" y="4416425"/>
            <a:ext cx="5046663" cy="41830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Content Starter Set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DFFED5-15C5-4F87-9D9F-3563563097D6}" type="slidenum">
              <a:rPr lang="en-US"/>
              <a:pPr/>
              <a:t>9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388" y="4416425"/>
            <a:ext cx="4745037" cy="418465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ChangeArrowheads="1"/>
          </p:cNvSpPr>
          <p:nvPr/>
        </p:nvSpPr>
        <p:spPr bwMode="auto">
          <a:xfrm>
            <a:off x="0" y="1622425"/>
            <a:ext cx="9144000" cy="2263775"/>
          </a:xfrm>
          <a:prstGeom prst="rect">
            <a:avLst/>
          </a:prstGeom>
          <a:gradFill rotWithShape="1">
            <a:gsLst>
              <a:gs pos="0">
                <a:schemeClr val="accent2">
                  <a:alpha val="75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962400"/>
            <a:ext cx="6248400" cy="14478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</a:t>
            </a:r>
          </a:p>
        </p:txBody>
      </p:sp>
      <p:sp>
        <p:nvSpPr>
          <p:cNvPr id="63795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553200"/>
            <a:ext cx="5334000" cy="304800"/>
          </a:xfrm>
        </p:spPr>
        <p:txBody>
          <a:bodyPr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graphicFrame>
        <p:nvGraphicFramePr>
          <p:cNvPr id="637958" name="Object 6"/>
          <p:cNvGraphicFramePr>
            <a:graphicFrameLocks noChangeAspect="1"/>
          </p:cNvGraphicFramePr>
          <p:nvPr/>
        </p:nvGraphicFramePr>
        <p:xfrm>
          <a:off x="2843213" y="1196975"/>
          <a:ext cx="273685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69" name="CorelDRAW" r:id="rId3" imgW="1409700" imgH="1320800" progId="">
                  <p:embed/>
                </p:oleObj>
              </mc:Choice>
              <mc:Fallback>
                <p:oleObj name="CorelDRAW" r:id="rId3" imgW="1409700" imgH="13208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273685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14600" y="1600200"/>
            <a:ext cx="6237288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31013" y="19050"/>
            <a:ext cx="1931987" cy="615315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33463" y="19050"/>
            <a:ext cx="5645150" cy="61531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3463" y="19050"/>
            <a:ext cx="7729537" cy="8382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4575" y="1524000"/>
            <a:ext cx="3783013" cy="464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79988" y="1524000"/>
            <a:ext cx="3783012" cy="464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>
          <a:xfrm rot="16200000">
            <a:off x="-2514600" y="4038600"/>
            <a:ext cx="5334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44575" y="1524000"/>
            <a:ext cx="3783013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79988" y="1524000"/>
            <a:ext cx="3783012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5" Type="http://schemas.openxmlformats.org/officeDocument/2006/relationships/oleObject" Target="../embeddings/oleObject1.bin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4575" y="1524000"/>
            <a:ext cx="77184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2">
                  <a:alpha val="62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636933" name="Rectangle 5"/>
          <p:cNvSpPr>
            <a:spLocks noChangeArrowheads="1"/>
          </p:cNvSpPr>
          <p:nvPr/>
        </p:nvSpPr>
        <p:spPr bwMode="auto">
          <a:xfrm>
            <a:off x="0" y="0"/>
            <a:ext cx="914400" cy="6858000"/>
          </a:xfrm>
          <a:prstGeom prst="rect">
            <a:avLst/>
          </a:prstGeom>
          <a:gradFill rotWithShape="1">
            <a:gsLst>
              <a:gs pos="0">
                <a:schemeClr val="bg1">
                  <a:alpha val="59000"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6369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33463" y="19050"/>
            <a:ext cx="7729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2514600" y="4038600"/>
            <a:ext cx="533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Copyright © 2004-2005 NameOfTheOrganization.  All rights reserved.</a:t>
            </a:r>
          </a:p>
        </p:txBody>
      </p:sp>
      <p:graphicFrame>
        <p:nvGraphicFramePr>
          <p:cNvPr id="636936" name="Object 8"/>
          <p:cNvGraphicFramePr>
            <a:graphicFrameLocks noChangeAspect="1"/>
          </p:cNvGraphicFramePr>
          <p:nvPr/>
        </p:nvGraphicFramePr>
        <p:xfrm>
          <a:off x="34925" y="6092825"/>
          <a:ext cx="7953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7" name="CorelDRAW" r:id="rId15" imgW="723900" imgH="673100" progId="">
                  <p:embed/>
                </p:oleObj>
              </mc:Choice>
              <mc:Fallback>
                <p:oleObj name="CorelDRAW" r:id="rId15" imgW="723900" imgH="6731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6092825"/>
                        <a:ext cx="7953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3D7D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969696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30000"/>
        </a:spcAft>
        <a:buClr>
          <a:schemeClr val="hlink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60425" indent="-342900" algn="l" rtl="0" fontAlgn="base">
        <a:spcBef>
          <a:spcPct val="20000"/>
        </a:spcBef>
        <a:spcAft>
          <a:spcPct val="30000"/>
        </a:spcAft>
        <a:buClr>
          <a:schemeClr val="bg2"/>
        </a:buClr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2pPr>
      <a:lvl3pPr marL="1203325" indent="-228600" algn="l" rtl="0" fontAlgn="base">
        <a:spcBef>
          <a:spcPct val="20000"/>
        </a:spcBef>
        <a:spcAft>
          <a:spcPct val="30000"/>
        </a:spcAft>
        <a:buClr>
          <a:schemeClr val="bg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3000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3000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www.supinfo.com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oleObject" Target="../embeddings/oleObject3.bin"/><Relationship Id="rId9" Type="http://schemas.openxmlformats.org/officeDocument/2006/relationships/image" Target="../media/image2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beans.org/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3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7.png"/><Relationship Id="rId5" Type="http://schemas.openxmlformats.org/officeDocument/2006/relationships/image" Target="../media/image13.jpe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3.pn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7.png"/><Relationship Id="rId5" Type="http://schemas.openxmlformats.org/officeDocument/2006/relationships/image" Target="../media/image13.jpeg"/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6.jpe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image" Target="../media/image7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7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hyperlink" Target="http://www.siteduzero.com/tutoriel-3-10601-programmation-en-java.html" TargetMode="External"/><Relationship Id="rId5" Type="http://schemas.openxmlformats.org/officeDocument/2006/relationships/hyperlink" Target="http://www.onlinelearningconference.com/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20.jpeg"/><Relationship Id="rId5" Type="http://schemas.openxmlformats.org/officeDocument/2006/relationships/image" Target="../media/image21.pn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3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3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7.png"/><Relationship Id="rId5" Type="http://schemas.openxmlformats.org/officeDocument/2006/relationships/image" Target="../media/image11.jpeg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914400"/>
            <a:ext cx="9144000" cy="3200400"/>
          </a:xfrm>
          <a:prstGeom prst="rect">
            <a:avLst/>
          </a:prstGeom>
          <a:gradFill rotWithShape="1">
            <a:gsLst>
              <a:gs pos="0">
                <a:schemeClr val="accent2">
                  <a:alpha val="5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5905500" y="0"/>
            <a:ext cx="3236913" cy="6858000"/>
          </a:xfrm>
          <a:prstGeom prst="rect">
            <a:avLst/>
          </a:prstGeom>
          <a:gradFill rotWithShape="1">
            <a:gsLst>
              <a:gs pos="0">
                <a:schemeClr val="accent1">
                  <a:alpha val="13000"/>
                </a:schemeClr>
              </a:gs>
              <a:gs pos="100000">
                <a:schemeClr val="accent2">
                  <a:alpha val="75000"/>
                </a:scheme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14800"/>
            <a:ext cx="5181600" cy="1143000"/>
          </a:xfrm>
        </p:spPr>
        <p:txBody>
          <a:bodyPr/>
          <a:lstStyle/>
          <a:p>
            <a:r>
              <a:rPr lang="en-US" sz="2400" dirty="0" smtClean="0"/>
              <a:t>Setup needed tools</a:t>
            </a:r>
            <a:r>
              <a:rPr lang="en-US" sz="2400" dirty="0"/>
              <a:t/>
            </a:r>
            <a:br>
              <a:rPr lang="en-US" sz="2400" dirty="0"/>
            </a:br>
            <a:endParaRPr lang="en-US" sz="1400" dirty="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940425" y="6092825"/>
            <a:ext cx="3095625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hlinkClick r:id="rId5"/>
              </a:rPr>
              <a:t>www.supinfo.com</a:t>
            </a:r>
            <a:endParaRPr lang="en-US" sz="1400" b="1"/>
          </a:p>
          <a:p>
            <a:pPr algn="r">
              <a:spcBef>
                <a:spcPct val="50000"/>
              </a:spcBef>
            </a:pPr>
            <a:r>
              <a:rPr lang="en-US" sz="1000"/>
              <a:t>Copyright © SUPINFO</a:t>
            </a:r>
            <a:r>
              <a:rPr lang="en-US" sz="1200"/>
              <a:t>. All rights reserved</a:t>
            </a:r>
            <a:br>
              <a:rPr lang="en-US" sz="1200"/>
            </a:br>
            <a:endParaRPr lang="en-US" sz="1200"/>
          </a:p>
        </p:txBody>
      </p:sp>
      <p:pic>
        <p:nvPicPr>
          <p:cNvPr id="27664" name="Picture 16" descr="emblem_clas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1676400"/>
            <a:ext cx="1752600" cy="1752600"/>
          </a:xfrm>
          <a:prstGeom prst="rect">
            <a:avLst/>
          </a:prstGeom>
          <a:noFill/>
        </p:spPr>
      </p:pic>
      <p:pic>
        <p:nvPicPr>
          <p:cNvPr id="27697" name="Picture 49" descr="DirectionFinanciere"/>
          <p:cNvPicPr preferRelativeResize="0"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325" y="3068638"/>
            <a:ext cx="28067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699" name="Object 51"/>
          <p:cNvGraphicFramePr>
            <a:graphicFrameLocks noChangeAspect="1"/>
          </p:cNvGraphicFramePr>
          <p:nvPr/>
        </p:nvGraphicFramePr>
        <p:xfrm>
          <a:off x="2843213" y="1196975"/>
          <a:ext cx="273685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CorelDRAW" r:id="rId8" imgW="1409700" imgH="1320800" progId="">
                  <p:embed/>
                </p:oleObj>
              </mc:Choice>
              <mc:Fallback>
                <p:oleObj name="CorelDRAW" r:id="rId8" imgW="1409700" imgH="13208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96975"/>
                        <a:ext cx="273685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678113" y="990600"/>
            <a:ext cx="5856287" cy="2841625"/>
          </a:xfrm>
          <a:noFill/>
        </p:spPr>
        <p:txBody>
          <a:bodyPr/>
          <a:lstStyle/>
          <a:p>
            <a:r>
              <a:rPr lang="en-US" sz="4000" dirty="0" smtClean="0"/>
              <a:t>Preparation</a:t>
            </a:r>
            <a:endParaRPr lang="en-US" sz="4000" dirty="0"/>
          </a:p>
        </p:txBody>
      </p:sp>
      <p:pic>
        <p:nvPicPr>
          <p:cNvPr id="27763" name="Picture 115" descr="logo-SUPINFO-noir-fond-tran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156325" y="5229225"/>
            <a:ext cx="28067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2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1638"/>
            <a:ext cx="7729537" cy="4540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Tomcat installation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500174"/>
            <a:ext cx="6850090" cy="3816429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Download the </a:t>
            </a:r>
            <a:r>
              <a:rPr lang="en-US" b="1" dirty="0" smtClean="0"/>
              <a:t>Core</a:t>
            </a:r>
            <a:r>
              <a:rPr lang="en-US" dirty="0" smtClean="0"/>
              <a:t> version of Tomcat </a:t>
            </a:r>
            <a:r>
              <a:rPr lang="en-US" dirty="0" smtClean="0"/>
              <a:t>7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http://tomcat.apache.org/download</a:t>
            </a:r>
            <a:r>
              <a:rPr lang="en-US" dirty="0" smtClean="0">
                <a:hlinkClick r:id="rId3"/>
              </a:rPr>
              <a:t>-</a:t>
            </a:r>
            <a:r>
              <a:rPr lang="en-US" dirty="0" smtClean="0">
                <a:hlinkClick r:id="rId3"/>
              </a:rPr>
              <a:t>70</a:t>
            </a:r>
            <a:r>
              <a:rPr lang="en-US" dirty="0" smtClean="0">
                <a:hlinkClick r:id="rId3"/>
              </a:rPr>
              <a:t>.</a:t>
            </a:r>
            <a:r>
              <a:rPr lang="en-US" dirty="0" smtClean="0">
                <a:hlinkClick r:id="rId3"/>
              </a:rPr>
              <a:t>cgi/</a:t>
            </a:r>
            <a:endParaRPr lang="en-US" dirty="0" smtClean="0"/>
          </a:p>
          <a:p>
            <a:pPr eaLnBrk="1" hangingPunct="1"/>
            <a:r>
              <a:rPr lang="en-US" dirty="0" smtClean="0"/>
              <a:t>Decompress the archive</a:t>
            </a:r>
          </a:p>
          <a:p>
            <a:pPr eaLnBrk="1" hangingPunct="1"/>
            <a:r>
              <a:rPr lang="en-US" dirty="0" smtClean="0"/>
              <a:t>That’s it</a:t>
            </a:r>
          </a:p>
          <a:p>
            <a:pPr eaLnBrk="1" hangingPunct="1"/>
            <a:r>
              <a:rPr lang="en-US" dirty="0" smtClean="0"/>
              <a:t>For Linux and Mac users</a:t>
            </a:r>
          </a:p>
          <a:p>
            <a:pPr lvl="1"/>
            <a:r>
              <a:rPr lang="en-US" dirty="0" smtClean="0"/>
              <a:t>Make the scripts in the </a:t>
            </a:r>
            <a:r>
              <a:rPr lang="en-US" b="1" dirty="0" smtClean="0"/>
              <a:t>bin</a:t>
            </a:r>
            <a:r>
              <a:rPr lang="en-US" dirty="0" smtClean="0"/>
              <a:t> folders of Tomcat executable</a:t>
            </a:r>
          </a:p>
          <a:p>
            <a:pPr lvl="1"/>
            <a:r>
              <a:rPr lang="en-US" dirty="0" smtClean="0"/>
              <a:t>$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dirty="0" smtClean="0"/>
              <a:t>+x</a:t>
            </a:r>
          </a:p>
        </p:txBody>
      </p:sp>
      <p:pic>
        <p:nvPicPr>
          <p:cNvPr id="19462" name="Picture 6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8" y="12858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smtClean="0">
                <a:solidFill>
                  <a:srgbClr val="000000"/>
                </a:solidFill>
              </a:rPr>
              <a:t>Install </a:t>
            </a:r>
            <a:r>
              <a:rPr lang="fr-FR" b="1" dirty="0" err="1" smtClean="0">
                <a:solidFill>
                  <a:srgbClr val="000000"/>
                </a:solidFill>
              </a:rPr>
              <a:t>tools</a:t>
            </a:r>
            <a:endParaRPr lang="fr-FR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your installations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Preparation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Preview</a:t>
            </a:r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44575" y="1524000"/>
            <a:ext cx="5051425" cy="4648200"/>
          </a:xfrm>
        </p:spPr>
        <p:txBody>
          <a:bodyPr/>
          <a:lstStyle/>
          <a:p>
            <a:r>
              <a:rPr lang="en-US" dirty="0" smtClean="0"/>
              <a:t>Register Tomcat inside Eclipse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54100" y="990600"/>
            <a:ext cx="7620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/>
              <a:t>These are the chapters that we will approach : </a:t>
            </a:r>
          </a:p>
        </p:txBody>
      </p:sp>
      <p:pic>
        <p:nvPicPr>
          <p:cNvPr id="34842" name="Picture 26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34894" name="Text Box 78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Test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Image 7" descr="checklis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0" y="1524000"/>
            <a:ext cx="2450248" cy="1905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" grpId="0" build="p"/>
      <p:bldP spid="348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1638"/>
            <a:ext cx="7729537" cy="4540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Register Tomcat inside Eclipse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143000"/>
            <a:ext cx="6850090" cy="1785104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Run Eclipse</a:t>
            </a:r>
          </a:p>
          <a:p>
            <a:pPr eaLnBrk="1" hangingPunct="1"/>
            <a:r>
              <a:rPr lang="en-US" dirty="0" smtClean="0"/>
              <a:t>Go to the Preferences &gt; Server &gt; Runtime Environments</a:t>
            </a:r>
          </a:p>
          <a:p>
            <a:pPr eaLnBrk="1" hangingPunct="1"/>
            <a:r>
              <a:rPr lang="en-US" dirty="0" smtClean="0"/>
              <a:t>Click on </a:t>
            </a:r>
            <a:r>
              <a:rPr lang="en-US" b="1" dirty="0" smtClean="0"/>
              <a:t>Add</a:t>
            </a:r>
            <a:endParaRPr lang="en-US" dirty="0" smtClean="0"/>
          </a:p>
        </p:txBody>
      </p:sp>
      <p:pic>
        <p:nvPicPr>
          <p:cNvPr id="19462" name="Picture 6" descr="badge_gene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2858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smtClean="0">
                <a:solidFill>
                  <a:srgbClr val="000000"/>
                </a:solidFill>
              </a:rPr>
              <a:t>Test</a:t>
            </a:r>
            <a:endParaRPr lang="fr-FR" b="1" dirty="0">
              <a:solidFill>
                <a:srgbClr val="000000"/>
              </a:solidFill>
            </a:endParaRPr>
          </a:p>
        </p:txBody>
      </p:sp>
      <p:pic>
        <p:nvPicPr>
          <p:cNvPr id="654338" name="Picture 2" descr="C:\Users\supinfo\AppData\Local\Temp\VMwareDnD\32703257\Capture d’écran 2010-02-12 à 17.37.38.png"/>
          <p:cNvPicPr>
            <a:picLocks noChangeAspect="1" noChangeArrowheads="1"/>
          </p:cNvPicPr>
          <p:nvPr/>
        </p:nvPicPr>
        <p:blipFill>
          <a:blip r:embed="rId4" cstate="print"/>
          <a:srcRect b="47342"/>
          <a:stretch>
            <a:fillRect/>
          </a:stretch>
        </p:blipFill>
        <p:spPr bwMode="auto">
          <a:xfrm>
            <a:off x="2143108" y="3000372"/>
            <a:ext cx="5861505" cy="264320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1638"/>
            <a:ext cx="7729537" cy="4540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Register Tomcat inside Eclipse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143000"/>
            <a:ext cx="6850090" cy="1277273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Choose </a:t>
            </a:r>
            <a:r>
              <a:rPr lang="en-US" b="1" dirty="0" smtClean="0"/>
              <a:t>Apache Tomcat </a:t>
            </a:r>
            <a:r>
              <a:rPr lang="en-US" b="1" dirty="0" smtClean="0"/>
              <a:t>v7.0</a:t>
            </a:r>
            <a:r>
              <a:rPr lang="en-US" dirty="0" smtClean="0"/>
              <a:t> </a:t>
            </a:r>
            <a:r>
              <a:rPr lang="en-US" dirty="0" smtClean="0"/>
              <a:t>under the </a:t>
            </a:r>
            <a:r>
              <a:rPr lang="en-US" b="1" dirty="0" smtClean="0"/>
              <a:t>Apache</a:t>
            </a:r>
            <a:r>
              <a:rPr lang="en-US" dirty="0" smtClean="0"/>
              <a:t> node</a:t>
            </a:r>
          </a:p>
          <a:p>
            <a:pPr eaLnBrk="1" hangingPunct="1"/>
            <a:r>
              <a:rPr lang="en-US" dirty="0" smtClean="0"/>
              <a:t>Click on </a:t>
            </a:r>
            <a:r>
              <a:rPr lang="en-US" b="1" dirty="0" smtClean="0"/>
              <a:t>Next</a:t>
            </a:r>
            <a:endParaRPr lang="en-US" dirty="0" smtClean="0"/>
          </a:p>
        </p:txBody>
      </p:sp>
      <p:pic>
        <p:nvPicPr>
          <p:cNvPr id="19462" name="Picture 6" descr="badge_gene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2858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smtClean="0">
                <a:solidFill>
                  <a:srgbClr val="000000"/>
                </a:solidFill>
              </a:rPr>
              <a:t>Test</a:t>
            </a:r>
            <a:endParaRPr lang="fr-FR" b="1" dirty="0">
              <a:solidFill>
                <a:srgbClr val="000000"/>
              </a:solidFill>
            </a:endParaRPr>
          </a:p>
        </p:txBody>
      </p:sp>
      <p:pic>
        <p:nvPicPr>
          <p:cNvPr id="655362" name="Picture 2" descr="C:\Users\supinfo\AppData\Local\Temp\VMwareDnD\30f835e7\Capture d’écran 2010-02-12 à 17.38.5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2363097"/>
            <a:ext cx="4643470" cy="4566365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1638"/>
            <a:ext cx="7729537" cy="4540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Register Tomcat inside Eclipse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143000"/>
            <a:ext cx="6850090" cy="1785104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Give a name for your server</a:t>
            </a:r>
          </a:p>
          <a:p>
            <a:pPr eaLnBrk="1" hangingPunct="1"/>
            <a:r>
              <a:rPr lang="en-US" dirty="0" smtClean="0"/>
              <a:t>Specify the directory of the uncompressed Tomcat installation</a:t>
            </a:r>
          </a:p>
          <a:p>
            <a:pPr eaLnBrk="1" hangingPunct="1"/>
            <a:r>
              <a:rPr lang="en-US" dirty="0" smtClean="0"/>
              <a:t>Click on Finish</a:t>
            </a:r>
          </a:p>
        </p:txBody>
      </p:sp>
      <p:pic>
        <p:nvPicPr>
          <p:cNvPr id="19462" name="Picture 6" descr="badge_gene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2858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smtClean="0">
                <a:solidFill>
                  <a:srgbClr val="000000"/>
                </a:solidFill>
              </a:rPr>
              <a:t>Test</a:t>
            </a:r>
            <a:endParaRPr lang="fr-FR" b="1" dirty="0">
              <a:solidFill>
                <a:srgbClr val="000000"/>
              </a:solidFill>
            </a:endParaRPr>
          </a:p>
        </p:txBody>
      </p:sp>
      <p:pic>
        <p:nvPicPr>
          <p:cNvPr id="656386" name="Picture 2" descr="C:\Users\supinfo\AppData\Local\Temp\VMwareDnD\227b022a\Capture d’écran 2010-02-12 à 17.40.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6050" y="2786058"/>
            <a:ext cx="4140699" cy="4071942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SupCommerce</a:t>
            </a:r>
            <a:endParaRPr lang="en-US" dirty="0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Discover the subject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Preparation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Preview</a:t>
            </a:r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44575" y="1524000"/>
            <a:ext cx="5051425" cy="4648200"/>
          </a:xfrm>
        </p:spPr>
        <p:txBody>
          <a:bodyPr/>
          <a:lstStyle/>
          <a:p>
            <a:r>
              <a:rPr lang="en-US" dirty="0" smtClean="0"/>
              <a:t>Discover </a:t>
            </a:r>
            <a:r>
              <a:rPr lang="en-US" dirty="0" err="1" smtClean="0"/>
              <a:t>SupCommerce</a:t>
            </a:r>
            <a:endParaRPr lang="en-US" dirty="0" smtClean="0"/>
          </a:p>
          <a:p>
            <a:r>
              <a:rPr lang="en-US" dirty="0" smtClean="0"/>
              <a:t>Discover the </a:t>
            </a:r>
            <a:r>
              <a:rPr lang="en-US" dirty="0" err="1" smtClean="0"/>
              <a:t>SupCommerce</a:t>
            </a:r>
            <a:r>
              <a:rPr lang="en-US" dirty="0" smtClean="0"/>
              <a:t> library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54100" y="990600"/>
            <a:ext cx="7620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/>
              <a:t>These are the chapters that we will approach : </a:t>
            </a:r>
          </a:p>
        </p:txBody>
      </p:sp>
      <p:pic>
        <p:nvPicPr>
          <p:cNvPr id="34842" name="Picture 26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34894" name="Text Box 78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8" name="Image 7" descr="checklis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4600" y="1524000"/>
            <a:ext cx="2450248" cy="1905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" grpId="0" build="p"/>
      <p:bldP spid="348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1638"/>
            <a:ext cx="7729537" cy="4540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Overview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143000"/>
            <a:ext cx="7620024" cy="5509200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An </a:t>
            </a:r>
            <a:r>
              <a:rPr lang="en-US" dirty="0" smtClean="0"/>
              <a:t>e-commerce </a:t>
            </a:r>
            <a:r>
              <a:rPr lang="en-US" dirty="0" smtClean="0"/>
              <a:t>website</a:t>
            </a:r>
          </a:p>
          <a:p>
            <a:pPr eaLnBrk="1" hangingPunct="1"/>
            <a:r>
              <a:rPr lang="en-US" dirty="0" smtClean="0"/>
              <a:t>Developed with Java Technologies</a:t>
            </a:r>
          </a:p>
          <a:p>
            <a:pPr lvl="1"/>
            <a:r>
              <a:rPr lang="en-US" dirty="0" smtClean="0"/>
              <a:t>Servlet </a:t>
            </a:r>
            <a:r>
              <a:rPr lang="en-US" dirty="0" smtClean="0"/>
              <a:t>/ </a:t>
            </a:r>
            <a:r>
              <a:rPr lang="en-US" dirty="0" smtClean="0"/>
              <a:t>JSP</a:t>
            </a:r>
          </a:p>
          <a:p>
            <a:pPr lvl="1"/>
            <a:r>
              <a:rPr lang="en-US" dirty="0" smtClean="0"/>
              <a:t>JPA</a:t>
            </a:r>
            <a:endParaRPr lang="en-US" dirty="0" smtClean="0"/>
          </a:p>
          <a:p>
            <a:r>
              <a:rPr lang="en-US" dirty="0" smtClean="0"/>
              <a:t>Two parts</a:t>
            </a:r>
          </a:p>
          <a:p>
            <a:pPr lvl="1"/>
            <a:r>
              <a:rPr lang="en-US" dirty="0" smtClean="0"/>
              <a:t>Front-Office</a:t>
            </a:r>
          </a:p>
          <a:p>
            <a:pPr lvl="2"/>
            <a:r>
              <a:rPr lang="en-US" dirty="0" smtClean="0"/>
              <a:t>Accessible by everyone</a:t>
            </a:r>
          </a:p>
          <a:p>
            <a:pPr lvl="2"/>
            <a:r>
              <a:rPr lang="en-US" dirty="0" smtClean="0"/>
              <a:t>Used to browse the product catalog</a:t>
            </a:r>
          </a:p>
          <a:p>
            <a:pPr lvl="1"/>
            <a:r>
              <a:rPr lang="en-US" dirty="0" smtClean="0"/>
              <a:t>Back Office</a:t>
            </a:r>
          </a:p>
          <a:p>
            <a:pPr lvl="2"/>
            <a:r>
              <a:rPr lang="en-US" dirty="0" smtClean="0"/>
              <a:t>Only accessible by authenticated users</a:t>
            </a:r>
          </a:p>
          <a:p>
            <a:pPr lvl="2"/>
            <a:r>
              <a:rPr lang="en-US" dirty="0" smtClean="0"/>
              <a:t>Used to manage products in catalog</a:t>
            </a:r>
          </a:p>
        </p:txBody>
      </p:sp>
      <p:pic>
        <p:nvPicPr>
          <p:cNvPr id="19462" name="Picture 6" descr="badge_gene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2858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1638"/>
            <a:ext cx="7729537" cy="4540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Create the project</a:t>
            </a:r>
          </a:p>
        </p:txBody>
      </p:sp>
      <p:pic>
        <p:nvPicPr>
          <p:cNvPr id="19462" name="Picture 6" descr="badge_gene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2858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2976" y="1162140"/>
            <a:ext cx="7515193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Create a Dynamic Web Project with Eclipse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Name it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SupCommerce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Choose 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Tomcat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as Target runtime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Dynamic web module version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3.0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Check “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Generate </a:t>
            </a:r>
            <a:r>
              <a:rPr lang="en-US" sz="2200" i="1" kern="0" dirty="0" err="1" smtClean="0">
                <a:latin typeface="+mn-lt"/>
                <a:ea typeface="ＭＳ Ｐゴシック" pitchFamily="34" charset="-128"/>
              </a:rPr>
              <a:t>web.xml</a:t>
            </a:r>
            <a:r>
              <a:rPr lang="en-US" sz="2200" i="1" kern="0" dirty="0" smtClean="0">
                <a:latin typeface="+mn-lt"/>
                <a:ea typeface="ＭＳ Ｐゴシック" pitchFamily="34" charset="-128"/>
              </a:rPr>
              <a:t> deployment descriptor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”</a:t>
            </a:r>
            <a:endParaRPr lang="en-US" sz="2200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2" name="Picture 1" descr="Screen Shot 2011-08-02 at 16.22.11 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2521" r="790" b="1"/>
          <a:stretch/>
        </p:blipFill>
        <p:spPr>
          <a:xfrm>
            <a:off x="1956670" y="3861245"/>
            <a:ext cx="5852847" cy="2791218"/>
          </a:xfrm>
          <a:prstGeom prst="rect">
            <a:avLst/>
          </a:prstGeom>
          <a:ln w="3175" cmpd="sng">
            <a:solidFill>
              <a:schemeClr val="tx1"/>
            </a:solidFill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8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Course objectives</a:t>
            </a:r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676400"/>
            <a:ext cx="4343400" cy="4648200"/>
          </a:xfrm>
        </p:spPr>
        <p:txBody>
          <a:bodyPr/>
          <a:lstStyle/>
          <a:p>
            <a:r>
              <a:rPr lang="en-US" sz="2000" b="1" dirty="0" smtClean="0"/>
              <a:t>Discover tools</a:t>
            </a:r>
            <a:r>
              <a:rPr lang="en-US" sz="2000" dirty="0" smtClean="0"/>
              <a:t>. The tools you will </a:t>
            </a:r>
            <a:r>
              <a:rPr lang="en-US" sz="2000" dirty="0" smtClean="0"/>
              <a:t>use</a:t>
            </a:r>
            <a:endParaRPr lang="en-US" sz="2000" dirty="0"/>
          </a:p>
          <a:p>
            <a:r>
              <a:rPr lang="en-US" sz="2000" b="1" dirty="0" smtClean="0"/>
              <a:t>Install tools</a:t>
            </a:r>
            <a:r>
              <a:rPr lang="en-US" sz="2000" dirty="0" smtClean="0"/>
              <a:t>. Prepare your computer for your </a:t>
            </a:r>
            <a:r>
              <a:rPr lang="en-US" sz="2000" dirty="0" smtClean="0"/>
              <a:t>courses</a:t>
            </a:r>
            <a:endParaRPr lang="en-US" sz="2000" dirty="0" smtClean="0"/>
          </a:p>
          <a:p>
            <a:r>
              <a:rPr lang="en-US" sz="2000" b="1" dirty="0" smtClean="0"/>
              <a:t>Test</a:t>
            </a:r>
            <a:r>
              <a:rPr lang="en-US" sz="2000" dirty="0" smtClean="0"/>
              <a:t>. Test your </a:t>
            </a:r>
            <a:r>
              <a:rPr lang="en-US" sz="2000" dirty="0" smtClean="0"/>
              <a:t>installations</a:t>
            </a:r>
            <a:endParaRPr lang="en-US" sz="2000" dirty="0" smtClean="0"/>
          </a:p>
          <a:p>
            <a:r>
              <a:rPr lang="en-US" sz="2000" b="1" dirty="0" err="1" smtClean="0"/>
              <a:t>SupCommerce</a:t>
            </a:r>
            <a:r>
              <a:rPr lang="en-US" sz="2000" dirty="0" smtClean="0"/>
              <a:t>. Discover the website we’ll </a:t>
            </a:r>
            <a:r>
              <a:rPr lang="en-US" sz="2000" dirty="0" smtClean="0"/>
              <a:t>develop</a:t>
            </a:r>
            <a:endParaRPr lang="en-US" sz="2000" b="1" dirty="0" smtClean="0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042988" y="1066800"/>
            <a:ext cx="7620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/>
              <a:t>By completing this course, you will:</a:t>
            </a:r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Preparation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0" name="Image 9" descr="grants_puzzle.jpg"/>
          <p:cNvPicPr>
            <a:picLocks noChangeAspect="1"/>
          </p:cNvPicPr>
          <p:nvPr/>
        </p:nvPicPr>
        <p:blipFill>
          <a:blip r:embed="rId4" cstate="print"/>
          <a:srcRect l="18919" t="1620" r="24324"/>
          <a:stretch>
            <a:fillRect/>
          </a:stretch>
        </p:blipFill>
        <p:spPr>
          <a:xfrm>
            <a:off x="1142976" y="1785927"/>
            <a:ext cx="3000396" cy="4338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19" descr="badge_goals"/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130175" y="131763"/>
            <a:ext cx="652463" cy="652462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1638"/>
            <a:ext cx="7729537" cy="4540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Create the project</a:t>
            </a:r>
          </a:p>
        </p:txBody>
      </p:sp>
      <p:pic>
        <p:nvPicPr>
          <p:cNvPr id="19462" name="Picture 6" descr="badge_gene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2858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2976" y="1162140"/>
            <a:ext cx="7515193" cy="2631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Add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the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SupCommerce.jar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file in /WEB-INF/lib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It’s a library with two classes inside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represents a product</a:t>
            </a: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SupProductDAO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which give us some static methods to store and manage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SupProduct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 objects in 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3608" y="5661248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Be Careful</a:t>
            </a:r>
            <a:r>
              <a:rPr lang="en-US" b="1" dirty="0" smtClean="0"/>
              <a:t>: </a:t>
            </a:r>
            <a:r>
              <a:rPr lang="en-US" dirty="0" smtClean="0"/>
              <a:t>Because </a:t>
            </a:r>
            <a:r>
              <a:rPr lang="en-US" dirty="0" err="1" smtClean="0"/>
              <a:t>SupProductDAO</a:t>
            </a:r>
            <a:r>
              <a:rPr lang="en-US" dirty="0" smtClean="0"/>
              <a:t> stores </a:t>
            </a:r>
            <a:r>
              <a:rPr lang="en-US" dirty="0" err="1" smtClean="0"/>
              <a:t>SupProducts</a:t>
            </a:r>
            <a:r>
              <a:rPr lang="en-US" dirty="0" smtClean="0"/>
              <a:t> in memory, </a:t>
            </a:r>
          </a:p>
          <a:p>
            <a:r>
              <a:rPr lang="en-US" dirty="0" err="1" smtClean="0"/>
              <a:t>everytime</a:t>
            </a:r>
            <a:r>
              <a:rPr lang="en-US" dirty="0" smtClean="0"/>
              <a:t> </a:t>
            </a:r>
            <a:r>
              <a:rPr lang="en-US" dirty="0" smtClean="0"/>
              <a:t>you’ll restart the server or redeploy your application, all of them will </a:t>
            </a:r>
          </a:p>
          <a:p>
            <a:r>
              <a:rPr lang="en-US" dirty="0" smtClean="0"/>
              <a:t>be lost. We’ll persist them in database later… Be patient </a:t>
            </a:r>
            <a:r>
              <a:rPr lang="en-US" dirty="0" err="1" smtClean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303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04800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SupProduct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1220956"/>
            <a:ext cx="757242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is a </a:t>
            </a:r>
            <a:r>
              <a:rPr lang="en-US" sz="2200" kern="0" dirty="0" err="1" smtClean="0">
                <a:latin typeface="+mn-lt"/>
                <a:ea typeface="ＭＳ Ｐゴシック" pitchFamily="34" charset="-128"/>
              </a:rPr>
              <a:t>JavaBean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with 4 attributes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Long id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, a technical identifier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String name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, the name of the product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String description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, the description of the product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float price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, the price of the product</a:t>
            </a:r>
          </a:p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endParaRPr lang="en-US" sz="2200" kern="0" dirty="0" smtClean="0">
              <a:latin typeface="+mn-lt"/>
              <a:ea typeface="ＭＳ Ｐゴシック" pitchFamily="34" charset="-128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304800"/>
            <a:ext cx="7729537" cy="523875"/>
          </a:xfrm>
        </p:spPr>
        <p:txBody>
          <a:bodyPr/>
          <a:lstStyle/>
          <a:p>
            <a:r>
              <a:rPr lang="en-US" sz="3200" dirty="0" err="1" smtClean="0"/>
              <a:t>SupProductDAO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pic>
        <p:nvPicPr>
          <p:cNvPr id="41993" name="Picture 9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42976" y="838200"/>
            <a:ext cx="7696224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SupProductDAO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kern="0" dirty="0" smtClean="0">
                <a:latin typeface="+mn-lt"/>
                <a:ea typeface="ＭＳ Ｐゴシック" pitchFamily="34" charset="-128"/>
              </a:rPr>
              <a:t>have 6 methods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List&lt;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&gt;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getAllProducts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(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)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Return all the products stored in memory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void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addProduct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(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p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)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Generate an id for a product and add it in memory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findProduct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(Long id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)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Find a product by id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void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updateProduct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(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p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)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Update a product stored in memory</a:t>
            </a:r>
          </a:p>
          <a:p>
            <a:pPr marL="800100" lvl="1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void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removeProduct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(Long id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)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lvl="1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defRPr/>
            </a:pP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&amp;  void 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removeProduct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(</a:t>
            </a:r>
            <a:r>
              <a:rPr lang="en-US" sz="2200" b="1" kern="0" dirty="0" err="1" smtClean="0">
                <a:latin typeface="+mn-lt"/>
                <a:ea typeface="ＭＳ Ｐゴシック" pitchFamily="34" charset="-128"/>
              </a:rPr>
              <a:t>SupProduct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 p</a:t>
            </a:r>
            <a:r>
              <a:rPr lang="en-US" sz="2200" b="1" kern="0" dirty="0" smtClean="0">
                <a:latin typeface="+mn-lt"/>
                <a:ea typeface="ＭＳ Ｐゴシック" pitchFamily="34" charset="-128"/>
              </a:rPr>
              <a:t>) :</a:t>
            </a:r>
            <a:endParaRPr lang="en-US" sz="2200" b="1" kern="0" dirty="0" smtClean="0">
              <a:latin typeface="+mn-lt"/>
              <a:ea typeface="ＭＳ Ｐゴシック" pitchFamily="34" charset="-128"/>
            </a:endParaRPr>
          </a:p>
          <a:p>
            <a:pPr marL="1257300" lvl="2" indent="-342900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  <a:defRPr/>
            </a:pPr>
            <a:r>
              <a:rPr lang="en-US" sz="2200" kern="0" dirty="0" smtClean="0">
                <a:latin typeface="+mn-lt"/>
                <a:ea typeface="ＭＳ Ｐゴシック" pitchFamily="34" charset="-128"/>
              </a:rPr>
              <a:t>Remove a product stored in memory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err="1" smtClean="0">
                <a:solidFill>
                  <a:srgbClr val="000000"/>
                </a:solidFill>
              </a:rPr>
              <a:t>SupCommerce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9"/>
          <p:cNvSpPr>
            <a:spLocks noChangeArrowheads="1"/>
          </p:cNvSpPr>
          <p:nvPr/>
        </p:nvSpPr>
        <p:spPr bwMode="auto">
          <a:xfrm>
            <a:off x="1033463" y="404813"/>
            <a:ext cx="77295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>
                <a:solidFill>
                  <a:srgbClr val="000000"/>
                </a:solidFill>
              </a:rPr>
              <a:t>For more</a:t>
            </a:r>
          </a:p>
        </p:txBody>
      </p:sp>
      <p:sp>
        <p:nvSpPr>
          <p:cNvPr id="810005" name="Text Box 21"/>
          <p:cNvSpPr txBox="1">
            <a:spLocks noChangeArrowheads="1"/>
          </p:cNvSpPr>
          <p:nvPr/>
        </p:nvSpPr>
        <p:spPr bwMode="auto">
          <a:xfrm>
            <a:off x="1119188" y="1484313"/>
            <a:ext cx="7643812" cy="457200"/>
          </a:xfrm>
          <a:prstGeom prst="rect">
            <a:avLst/>
          </a:prstGeom>
          <a:solidFill>
            <a:schemeClr val="tx1">
              <a:alpha val="67058"/>
            </a:schemeClr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</a:rPr>
              <a:t>Publications</a:t>
            </a:r>
          </a:p>
        </p:txBody>
      </p:sp>
      <p:sp>
        <p:nvSpPr>
          <p:cNvPr id="810006" name="Text Box 22"/>
          <p:cNvSpPr txBox="1">
            <a:spLocks noChangeArrowheads="1"/>
          </p:cNvSpPr>
          <p:nvPr/>
        </p:nvSpPr>
        <p:spPr bwMode="auto">
          <a:xfrm>
            <a:off x="1128713" y="5048071"/>
            <a:ext cx="7634287" cy="457200"/>
          </a:xfrm>
          <a:prstGeom prst="rect">
            <a:avLst/>
          </a:prstGeom>
          <a:solidFill>
            <a:schemeClr val="tx1">
              <a:alpha val="67058"/>
            </a:schemeClr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Web sites</a:t>
            </a:r>
          </a:p>
        </p:txBody>
      </p:sp>
      <p:sp>
        <p:nvSpPr>
          <p:cNvPr id="810007" name="Rectangle 23"/>
          <p:cNvSpPr>
            <a:spLocks noChangeArrowheads="1"/>
          </p:cNvSpPr>
          <p:nvPr/>
        </p:nvSpPr>
        <p:spPr bwMode="auto">
          <a:xfrm>
            <a:off x="1163624" y="5657671"/>
            <a:ext cx="7523176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 smtClean="0">
                <a:solidFill>
                  <a:srgbClr val="4D4D4D"/>
                </a:solidFill>
                <a:hlinkClick r:id="rId4"/>
              </a:rPr>
              <a:t>http://www.oracle.com/technetwork/java/index.html</a:t>
            </a:r>
          </a:p>
          <a:p>
            <a:pPr>
              <a:spcBef>
                <a:spcPct val="50000"/>
              </a:spcBef>
            </a:pPr>
            <a:r>
              <a:rPr lang="en-US" u="sng" dirty="0" smtClean="0">
                <a:solidFill>
                  <a:srgbClr val="4D4D4D"/>
                </a:solidFill>
                <a:hlinkClick r:id="rId4"/>
              </a:rPr>
              <a:t>http://www.siteduzero.com/tutoriel-3-10601-programmation-en-java.html</a:t>
            </a:r>
            <a:endParaRPr lang="en-US" u="sng" dirty="0" smtClean="0">
              <a:solidFill>
                <a:srgbClr val="4D4D4D"/>
              </a:solidFill>
            </a:endParaRPr>
          </a:p>
          <a:p>
            <a:pPr>
              <a:spcBef>
                <a:spcPct val="50000"/>
              </a:spcBef>
            </a:pPr>
            <a:endParaRPr lang="en-US" u="sng" dirty="0" smtClean="0">
              <a:solidFill>
                <a:srgbClr val="4D4D4D"/>
              </a:solidFill>
            </a:endParaRPr>
          </a:p>
        </p:txBody>
      </p:sp>
      <p:sp>
        <p:nvSpPr>
          <p:cNvPr id="35848" name="Text Box 25"/>
          <p:cNvSpPr txBox="1">
            <a:spLocks noChangeArrowheads="1"/>
          </p:cNvSpPr>
          <p:nvPr/>
        </p:nvSpPr>
        <p:spPr bwMode="auto">
          <a:xfrm>
            <a:off x="6300788" y="2560638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 sz="2400">
              <a:solidFill>
                <a:srgbClr val="4D4D4D"/>
              </a:solidFill>
            </a:endParaRPr>
          </a:p>
        </p:txBody>
      </p:sp>
      <p:sp>
        <p:nvSpPr>
          <p:cNvPr id="810011" name="Text Box 27"/>
          <p:cNvSpPr txBox="1">
            <a:spLocks noChangeArrowheads="1"/>
          </p:cNvSpPr>
          <p:nvPr/>
        </p:nvSpPr>
        <p:spPr bwMode="auto">
          <a:xfrm>
            <a:off x="1044575" y="965200"/>
            <a:ext cx="7642225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If you want to</a:t>
            </a:r>
            <a:r>
              <a:rPr lang="en-US" sz="2200" dirty="0" smtClean="0"/>
              <a:t> to review the B2 courses…</a:t>
            </a:r>
            <a:endParaRPr lang="en-US" sz="2200" dirty="0"/>
          </a:p>
        </p:txBody>
      </p:sp>
      <p:sp>
        <p:nvSpPr>
          <p:cNvPr id="810013" name="Rectangle 29">
            <a:hlinkClick r:id="rId5"/>
          </p:cNvPr>
          <p:cNvSpPr>
            <a:spLocks noChangeArrowheads="1"/>
          </p:cNvSpPr>
          <p:nvPr/>
        </p:nvSpPr>
        <p:spPr bwMode="auto">
          <a:xfrm>
            <a:off x="1066800" y="2209800"/>
            <a:ext cx="5181600" cy="25391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Programmer en Java</a:t>
            </a:r>
          </a:p>
          <a:p>
            <a:pPr algn="ctr">
              <a:spcBef>
                <a:spcPct val="50000"/>
              </a:spcBef>
            </a:pPr>
            <a:r>
              <a:rPr lang="en-US" i="1" dirty="0" smtClean="0"/>
              <a:t>Claude </a:t>
            </a:r>
            <a:r>
              <a:rPr lang="en-US" i="1" dirty="0" err="1" smtClean="0"/>
              <a:t>Delannoy</a:t>
            </a:r>
            <a:endParaRPr lang="en-US" i="1" dirty="0" smtClean="0"/>
          </a:p>
          <a:p>
            <a:pPr algn="ctr">
              <a:spcBef>
                <a:spcPct val="50000"/>
              </a:spcBef>
            </a:pPr>
            <a:endParaRPr lang="en-US" dirty="0" smtClean="0"/>
          </a:p>
          <a:p>
            <a:pPr algn="ctr">
              <a:spcBef>
                <a:spcPct val="50000"/>
              </a:spcBef>
            </a:pPr>
            <a:endParaRPr lang="en-US" dirty="0" smtClean="0"/>
          </a:p>
          <a:p>
            <a:pPr algn="ctr">
              <a:spcBef>
                <a:spcPct val="50000"/>
              </a:spcBef>
            </a:pPr>
            <a:r>
              <a:rPr lang="en-US" dirty="0" smtClean="0"/>
              <a:t>Available </a:t>
            </a:r>
            <a:r>
              <a:rPr lang="en-US" dirty="0" smtClean="0"/>
              <a:t>on </a:t>
            </a:r>
            <a:r>
              <a:rPr lang="en-US" dirty="0" err="1" smtClean="0"/>
              <a:t>Cyberlibris</a:t>
            </a:r>
            <a:endParaRPr lang="en-US" dirty="0" smtClean="0"/>
          </a:p>
          <a:p>
            <a:pPr algn="ctr">
              <a:spcBef>
                <a:spcPct val="50000"/>
              </a:spcBef>
            </a:pPr>
            <a:r>
              <a:rPr lang="en-US" dirty="0" smtClean="0"/>
              <a:t>http://</a:t>
            </a:r>
            <a:r>
              <a:rPr lang="en-US" dirty="0" err="1" smtClean="0"/>
              <a:t>libraries.supinfo.com</a:t>
            </a:r>
            <a:endParaRPr lang="en-US" dirty="0" smtClean="0"/>
          </a:p>
        </p:txBody>
      </p:sp>
      <p:pic>
        <p:nvPicPr>
          <p:cNvPr id="35853" name="Picture 30" descr="badge_reference_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1763" y="130175"/>
            <a:ext cx="652462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4" name="Text Box 31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Preparation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8710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2057400"/>
            <a:ext cx="1784773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005" grpId="0" animBg="1" autoUpdateAnimBg="0"/>
      <p:bldP spid="810006" grpId="0" animBg="1" autoUpdateAnimBg="0"/>
      <p:bldP spid="810007" grpId="0"/>
      <p:bldP spid="810011" grpId="0" autoUpdateAnimBg="0"/>
      <p:bldP spid="8100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fr-FR" sz="3200"/>
              <a:t>The end</a:t>
            </a:r>
          </a:p>
        </p:txBody>
      </p:sp>
      <p:pic>
        <p:nvPicPr>
          <p:cNvPr id="698372" name="Picture 4" descr="SurLaRouteduProgr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913" y="1341438"/>
            <a:ext cx="6438900" cy="4292600"/>
          </a:xfrm>
          <a:prstGeom prst="rect">
            <a:avLst/>
          </a:prstGeom>
          <a:noFill/>
        </p:spPr>
      </p:pic>
      <p:sp>
        <p:nvSpPr>
          <p:cNvPr id="698374" name="Text Box 6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Preparation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98375" name="Picture 7" descr="logo-SUPINFO-blanc-fond-tr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675" y="4652963"/>
            <a:ext cx="3001963" cy="7556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Discover tools</a:t>
            </a:r>
            <a:endParaRPr lang="en-US" dirty="0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will </a:t>
            </a:r>
            <a:r>
              <a:rPr lang="en-US" dirty="0" smtClean="0"/>
              <a:t>you </a:t>
            </a:r>
            <a:r>
              <a:rPr lang="en-US" dirty="0" smtClean="0"/>
              <a:t>use?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Preparation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Preview</a:t>
            </a:r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44575" y="1524000"/>
            <a:ext cx="5051425" cy="4648200"/>
          </a:xfrm>
        </p:spPr>
        <p:txBody>
          <a:bodyPr/>
          <a:lstStyle/>
          <a:p>
            <a:r>
              <a:rPr lang="en-US" dirty="0" smtClean="0"/>
              <a:t>Eclipse</a:t>
            </a:r>
          </a:p>
          <a:p>
            <a:r>
              <a:rPr lang="en-US" dirty="0" smtClean="0"/>
              <a:t>Apache Tomcat</a:t>
            </a:r>
            <a:endParaRPr lang="en-US" dirty="0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54100" y="990600"/>
            <a:ext cx="7620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/>
              <a:t>These are the chapters that we will approach : </a:t>
            </a:r>
          </a:p>
        </p:txBody>
      </p:sp>
      <p:pic>
        <p:nvPicPr>
          <p:cNvPr id="34842" name="Picture 26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34894" name="Text Box 78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Discover tools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12" name="Image 11" descr="hand-tools-list-important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3570" y="1643050"/>
            <a:ext cx="3148235" cy="26432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" grpId="0" uiExpand="1" build="p"/>
      <p:bldP spid="348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1638"/>
            <a:ext cx="7729537" cy="4540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Eclipse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500174"/>
            <a:ext cx="7620024" cy="2970044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Multi-language software development environment</a:t>
            </a:r>
          </a:p>
          <a:p>
            <a:pPr lvl="1"/>
            <a:r>
              <a:rPr lang="en-US" dirty="0" smtClean="0"/>
              <a:t>With an extensible plug-in system</a:t>
            </a:r>
          </a:p>
          <a:p>
            <a:pPr eaLnBrk="1" hangingPunct="1"/>
            <a:r>
              <a:rPr lang="en-US" dirty="0" smtClean="0"/>
              <a:t>Written in Java</a:t>
            </a:r>
          </a:p>
          <a:p>
            <a:pPr eaLnBrk="1" hangingPunct="1"/>
            <a:r>
              <a:rPr lang="en-US" dirty="0" smtClean="0"/>
              <a:t>Free and Open Source</a:t>
            </a:r>
          </a:p>
          <a:p>
            <a:pPr eaLnBrk="1" hangingPunct="1"/>
            <a:r>
              <a:rPr lang="en-US" dirty="0" smtClean="0"/>
              <a:t>Platform independent</a:t>
            </a:r>
          </a:p>
          <a:p>
            <a:pPr eaLnBrk="1" hangingPunct="1"/>
            <a:r>
              <a:rPr lang="en-US" dirty="0" smtClean="0"/>
              <a:t>Supported by the Eclipse Foundation</a:t>
            </a:r>
          </a:p>
        </p:txBody>
      </p:sp>
      <p:pic>
        <p:nvPicPr>
          <p:cNvPr id="19462" name="Picture 6" descr="badge_gener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8" y="12858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err="1" smtClean="0">
                <a:solidFill>
                  <a:srgbClr val="000000"/>
                </a:solidFill>
              </a:rPr>
              <a:t>Discover</a:t>
            </a:r>
            <a:r>
              <a:rPr lang="fr-FR" b="1" dirty="0" smtClean="0">
                <a:solidFill>
                  <a:srgbClr val="000000"/>
                </a:solidFill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</a:rPr>
              <a:t>tools</a:t>
            </a:r>
            <a:endParaRPr lang="fr-FR" b="1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000" y="5130800"/>
            <a:ext cx="3175000" cy="1727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1638"/>
            <a:ext cx="7729537" cy="4540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Apache Tomcat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500174"/>
            <a:ext cx="6850090" cy="2462212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err="1" smtClean="0"/>
              <a:t>Servlet</a:t>
            </a:r>
            <a:r>
              <a:rPr lang="en-US" dirty="0" smtClean="0"/>
              <a:t> and JSP container</a:t>
            </a:r>
          </a:p>
          <a:p>
            <a:r>
              <a:rPr lang="en-US" dirty="0" smtClean="0"/>
              <a:t>Allow to deploy web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Currently in version 7</a:t>
            </a:r>
          </a:p>
          <a:p>
            <a:pPr lvl="1"/>
            <a:r>
              <a:rPr lang="en-US" dirty="0" smtClean="0"/>
              <a:t>Support for Servlet 3.0 and JSP 2.2</a:t>
            </a:r>
            <a:endParaRPr lang="en-US" dirty="0" smtClean="0"/>
          </a:p>
          <a:p>
            <a:pPr eaLnBrk="1" hangingPunct="1"/>
            <a:r>
              <a:rPr lang="en-US" dirty="0" smtClean="0"/>
              <a:t>Open source</a:t>
            </a:r>
          </a:p>
        </p:txBody>
      </p:sp>
      <p:pic>
        <p:nvPicPr>
          <p:cNvPr id="19462" name="Picture 6" descr="badge_generi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2858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err="1" smtClean="0">
                <a:solidFill>
                  <a:srgbClr val="000000"/>
                </a:solidFill>
              </a:rPr>
              <a:t>Discover</a:t>
            </a:r>
            <a:r>
              <a:rPr lang="fr-FR" b="1" dirty="0" smtClean="0">
                <a:solidFill>
                  <a:srgbClr val="000000"/>
                </a:solidFill>
              </a:rPr>
              <a:t> </a:t>
            </a:r>
            <a:r>
              <a:rPr lang="fr-FR" b="1" dirty="0" err="1" smtClean="0">
                <a:solidFill>
                  <a:srgbClr val="000000"/>
                </a:solidFill>
              </a:rPr>
              <a:t>tools</a:t>
            </a:r>
            <a:endParaRPr lang="fr-FR" b="1" dirty="0">
              <a:solidFill>
                <a:srgbClr val="000000"/>
              </a:solidFill>
            </a:endParaRPr>
          </a:p>
        </p:txBody>
      </p:sp>
      <p:pic>
        <p:nvPicPr>
          <p:cNvPr id="651266" name="Picture 2" descr="C:\Users\supinfo\AppData\Local\Temp\VMwareDnD\7e8de4b2\tomca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20" y="5572140"/>
            <a:ext cx="1365042" cy="96603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8" name="Rectangle 40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tools</a:t>
            </a:r>
            <a:endParaRPr lang="en-US" dirty="0"/>
          </a:p>
        </p:txBody>
      </p:sp>
      <p:sp>
        <p:nvSpPr>
          <p:cNvPr id="17449" name="Rectangle 4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Download and install</a:t>
            </a:r>
            <a:endParaRPr lang="en-US" dirty="0"/>
          </a:p>
        </p:txBody>
      </p:sp>
      <p:pic>
        <p:nvPicPr>
          <p:cNvPr id="17450" name="Picture 42" descr="emblem_cla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057400"/>
            <a:ext cx="1371600" cy="1371600"/>
          </a:xfrm>
          <a:prstGeom prst="rect">
            <a:avLst/>
          </a:prstGeom>
          <a:noFill/>
        </p:spPr>
      </p:pic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179388" y="188913"/>
            <a:ext cx="8172450" cy="3667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Preparation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title"/>
          </p:nvPr>
        </p:nvSpPr>
        <p:spPr>
          <a:xfrm>
            <a:off x="1033463" y="404813"/>
            <a:ext cx="7729537" cy="452437"/>
          </a:xfrm>
        </p:spPr>
        <p:txBody>
          <a:bodyPr/>
          <a:lstStyle/>
          <a:p>
            <a:r>
              <a:rPr lang="en-US" sz="3200"/>
              <a:t>Preview</a:t>
            </a:r>
          </a:p>
        </p:txBody>
      </p:sp>
      <p:sp>
        <p:nvSpPr>
          <p:cNvPr id="3483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1044575" y="1524000"/>
            <a:ext cx="5051425" cy="4648200"/>
          </a:xfrm>
        </p:spPr>
        <p:txBody>
          <a:bodyPr/>
          <a:lstStyle/>
          <a:p>
            <a:r>
              <a:rPr lang="en-US" dirty="0" smtClean="0"/>
              <a:t>Eclipse installation</a:t>
            </a:r>
          </a:p>
          <a:p>
            <a:r>
              <a:rPr lang="en-US" dirty="0" smtClean="0"/>
              <a:t>Tomcat installation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054100" y="990600"/>
            <a:ext cx="762000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200" dirty="0"/>
              <a:t>These are the chapters that we will approach : </a:t>
            </a:r>
          </a:p>
        </p:txBody>
      </p:sp>
      <p:pic>
        <p:nvPicPr>
          <p:cNvPr id="34842" name="Picture 26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175" y="119063"/>
            <a:ext cx="652463" cy="652462"/>
          </a:xfrm>
          <a:prstGeom prst="rect">
            <a:avLst/>
          </a:prstGeom>
          <a:noFill/>
        </p:spPr>
      </p:pic>
      <p:sp>
        <p:nvSpPr>
          <p:cNvPr id="34894" name="Text Box 78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rgbClr val="000000"/>
                </a:solidFill>
              </a:rPr>
              <a:t>Install tools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656386" name="Picture 2" descr="C:\Users\Thierry\AppData\Local\Temp\VMwareDnD\d94b15c1\picto_instal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86512" y="1571612"/>
            <a:ext cx="2571768" cy="2851623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0" grpId="0" build="p"/>
      <p:bldP spid="348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401638"/>
            <a:ext cx="7729537" cy="454025"/>
          </a:xfrm>
          <a:noFill/>
        </p:spPr>
        <p:txBody>
          <a:bodyPr/>
          <a:lstStyle/>
          <a:p>
            <a:pPr eaLnBrk="1" hangingPunct="1"/>
            <a:r>
              <a:rPr lang="en-US" sz="3200" dirty="0" smtClean="0"/>
              <a:t>Eclipse installation</a:t>
            </a:r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76" y="1500174"/>
            <a:ext cx="7643866" cy="1954381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en-US" dirty="0" smtClean="0"/>
              <a:t>Download Eclipse at </a:t>
            </a:r>
            <a:r>
              <a:rPr lang="en-US" dirty="0" smtClean="0">
                <a:hlinkClick r:id="rId3"/>
              </a:rPr>
              <a:t>http://www.eclipse.org/</a:t>
            </a:r>
            <a:endParaRPr lang="en-US" dirty="0" smtClean="0"/>
          </a:p>
          <a:p>
            <a:pPr eaLnBrk="1" hangingPunct="1"/>
            <a:r>
              <a:rPr lang="en-US" dirty="0" smtClean="0"/>
              <a:t>Take the “Eclipse IDE for Java EE Developers” version</a:t>
            </a:r>
          </a:p>
          <a:p>
            <a:pPr eaLnBrk="1" hangingPunct="1"/>
            <a:r>
              <a:rPr lang="en-US" dirty="0" smtClean="0"/>
              <a:t>Decompress the archive</a:t>
            </a:r>
          </a:p>
          <a:p>
            <a:pPr eaLnBrk="1" hangingPunct="1"/>
            <a:r>
              <a:rPr lang="en-US" dirty="0" smtClean="0"/>
              <a:t>That's </a:t>
            </a:r>
            <a:r>
              <a:rPr lang="en-US" dirty="0" smtClean="0"/>
              <a:t>it !</a:t>
            </a:r>
            <a:endParaRPr lang="en-US" dirty="0" smtClean="0"/>
          </a:p>
        </p:txBody>
      </p:sp>
      <p:pic>
        <p:nvPicPr>
          <p:cNvPr id="19462" name="Picture 6" descr="badge_gener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8" y="128588"/>
            <a:ext cx="65246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3" name="Text Box 12"/>
          <p:cNvSpPr txBox="1">
            <a:spLocks noChangeArrowheads="1"/>
          </p:cNvSpPr>
          <p:nvPr/>
        </p:nvSpPr>
        <p:spPr bwMode="auto">
          <a:xfrm>
            <a:off x="971550" y="0"/>
            <a:ext cx="8172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FR" b="1" dirty="0" smtClean="0">
                <a:solidFill>
                  <a:srgbClr val="000000"/>
                </a:solidFill>
              </a:rPr>
              <a:t>Install </a:t>
            </a:r>
            <a:r>
              <a:rPr lang="fr-FR" b="1" dirty="0" err="1" smtClean="0">
                <a:solidFill>
                  <a:srgbClr val="000000"/>
                </a:solidFill>
              </a:rPr>
              <a:t>tools</a:t>
            </a:r>
            <a:endParaRPr lang="fr-FR" b="1" dirty="0">
              <a:solidFill>
                <a:srgbClr val="000000"/>
              </a:solidFill>
            </a:endParaRPr>
          </a:p>
        </p:txBody>
      </p:sp>
      <p:pic>
        <p:nvPicPr>
          <p:cNvPr id="653314" name="Picture 2" descr="C:\Users\supinfo\AppData\Local\Temp\VMwareDnD\fe842c8a\Capture d’écran 2010-02-12 à 17.24.4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1538" y="3596242"/>
            <a:ext cx="7929618" cy="901587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71" grpId="0" build="p" bldLvl="3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  <p:tag name="ARTICULATE_NAV_LEVEL" val="1"/>
  <p:tag name="ARTICULATE_PLAYLIST_ID" val="-1"/>
  <p:tag name="ARTICULATE_VIEW_MODE" val="0"/>
  <p:tag name="ELAPSEDTIME" val="11,556"/>
  <p:tag name="AUDIO_ID" val="2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0"/>
</p:tagLst>
</file>

<file path=ppt/theme/theme1.xml><?xml version="1.0" encoding="utf-8"?>
<a:theme xmlns:a="http://schemas.openxmlformats.org/drawingml/2006/main" name="Rapid E-Learning Course Template">
  <a:themeElements>
    <a:clrScheme name="Rapid E-Learning Course Template 2">
      <a:dk1>
        <a:srgbClr val="4D4D4D"/>
      </a:dk1>
      <a:lt1>
        <a:srgbClr val="FFFFFF"/>
      </a:lt1>
      <a:dk2>
        <a:srgbClr val="FFFFC2"/>
      </a:dk2>
      <a:lt2>
        <a:srgbClr val="969696"/>
      </a:lt2>
      <a:accent1>
        <a:srgbClr val="D3D7DB"/>
      </a:accent1>
      <a:accent2>
        <a:srgbClr val="A5C3DB"/>
      </a:accent2>
      <a:accent3>
        <a:srgbClr val="FFFFFF"/>
      </a:accent3>
      <a:accent4>
        <a:srgbClr val="404040"/>
      </a:accent4>
      <a:accent5>
        <a:srgbClr val="E6E8EA"/>
      </a:accent5>
      <a:accent6>
        <a:srgbClr val="95B0C6"/>
      </a:accent6>
      <a:hlink>
        <a:srgbClr val="777777"/>
      </a:hlink>
      <a:folHlink>
        <a:srgbClr val="B2B2B2"/>
      </a:folHlink>
    </a:clrScheme>
    <a:fontScheme name="Rapid E-Learning Cours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apid E-Learning Course Template 1">
        <a:dk1>
          <a:srgbClr val="336699"/>
        </a:dk1>
        <a:lt1>
          <a:srgbClr val="FFFFFF"/>
        </a:lt1>
        <a:dk2>
          <a:srgbClr val="FFFFC2"/>
        </a:dk2>
        <a:lt2>
          <a:srgbClr val="969696"/>
        </a:lt2>
        <a:accent1>
          <a:srgbClr val="C3F1BD"/>
        </a:accent1>
        <a:accent2>
          <a:srgbClr val="DAE6F0"/>
        </a:accent2>
        <a:accent3>
          <a:srgbClr val="FFFFFF"/>
        </a:accent3>
        <a:accent4>
          <a:srgbClr val="2A5682"/>
        </a:accent4>
        <a:accent5>
          <a:srgbClr val="DEF7DB"/>
        </a:accent5>
        <a:accent6>
          <a:srgbClr val="C5D0D9"/>
        </a:accent6>
        <a:hlink>
          <a:srgbClr val="D68484"/>
        </a:hlink>
        <a:folHlink>
          <a:srgbClr val="6698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pid E-Learning Course Template 2">
        <a:dk1>
          <a:srgbClr val="4D4D4D"/>
        </a:dk1>
        <a:lt1>
          <a:srgbClr val="FFFFFF"/>
        </a:lt1>
        <a:dk2>
          <a:srgbClr val="FFFFC2"/>
        </a:dk2>
        <a:lt2>
          <a:srgbClr val="969696"/>
        </a:lt2>
        <a:accent1>
          <a:srgbClr val="D3D7DB"/>
        </a:accent1>
        <a:accent2>
          <a:srgbClr val="A5C3DB"/>
        </a:accent2>
        <a:accent3>
          <a:srgbClr val="FFFFFF"/>
        </a:accent3>
        <a:accent4>
          <a:srgbClr val="404040"/>
        </a:accent4>
        <a:accent5>
          <a:srgbClr val="E6E8EA"/>
        </a:accent5>
        <a:accent6>
          <a:srgbClr val="95B0C6"/>
        </a:accent6>
        <a:hlink>
          <a:srgbClr val="77777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Rapid E-Learning Course Template</Template>
  <TotalTime>0</TotalTime>
  <Words>971</Words>
  <Application>Microsoft Macintosh PowerPoint</Application>
  <PresentationFormat>On-screen Show (4:3)</PresentationFormat>
  <Paragraphs>227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Rapid E-Learning Course Template</vt:lpstr>
      <vt:lpstr>CorelDRAW</vt:lpstr>
      <vt:lpstr>Preparation</vt:lpstr>
      <vt:lpstr>Course objectives</vt:lpstr>
      <vt:lpstr>Discover tools</vt:lpstr>
      <vt:lpstr>Preview</vt:lpstr>
      <vt:lpstr>Eclipse</vt:lpstr>
      <vt:lpstr>Apache Tomcat</vt:lpstr>
      <vt:lpstr>Install tools</vt:lpstr>
      <vt:lpstr>Preview</vt:lpstr>
      <vt:lpstr>Eclipse installation</vt:lpstr>
      <vt:lpstr>Tomcat installation</vt:lpstr>
      <vt:lpstr>Test</vt:lpstr>
      <vt:lpstr>Preview</vt:lpstr>
      <vt:lpstr>Register Tomcat inside Eclipse</vt:lpstr>
      <vt:lpstr>Register Tomcat inside Eclipse</vt:lpstr>
      <vt:lpstr>Register Tomcat inside Eclipse</vt:lpstr>
      <vt:lpstr>SupCommerce</vt:lpstr>
      <vt:lpstr>Preview</vt:lpstr>
      <vt:lpstr>Overview</vt:lpstr>
      <vt:lpstr>Create the project</vt:lpstr>
      <vt:lpstr>Create the project</vt:lpstr>
      <vt:lpstr>SupProduct class</vt:lpstr>
      <vt:lpstr>SupProductDAO class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SUPINFO E-Learning Course Template</dc:title>
  <dc:subject>Template 2006 for SUPINFo courses &amp; Presentations</dc:subject>
  <dc:creator/>
  <cp:keywords>SUPINFO E-Learning Template</cp:keywords>
  <cp:lastModifiedBy/>
  <cp:revision>21</cp:revision>
  <dcterms:created xsi:type="dcterms:W3CDTF">2010-12-23T16:40:28Z</dcterms:created>
  <dcterms:modified xsi:type="dcterms:W3CDTF">2011-08-02T14:32:39Z</dcterms:modified>
  <cp:category>SUPINFO PowerPoint Templates</cp:category>
</cp:coreProperties>
</file>