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ppt/tags/tag49.xml" ContentType="application/vnd.openxmlformats-officedocument.presentationml.tags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notesSlides/notesSlide50.xml" ContentType="application/vnd.openxmlformats-officedocument.presentationml.notesSlide+xml"/>
  <Override PartName="/ppt/tags/tag52.xml" ContentType="application/vnd.openxmlformats-officedocument.presentationml.tags+xml"/>
  <Override PartName="/ppt/notesSlides/notesSlide51.xml" ContentType="application/vnd.openxmlformats-officedocument.presentationml.notesSlide+xml"/>
  <Override PartName="/ppt/tags/tag53.xml" ContentType="application/vnd.openxmlformats-officedocument.presentationml.tags+xml"/>
  <Override PartName="/ppt/notesSlides/notesSlide52.xml" ContentType="application/vnd.openxmlformats-officedocument.presentationml.notesSlide+xml"/>
  <Override PartName="/ppt/tags/tag54.xml" ContentType="application/vnd.openxmlformats-officedocument.presentationml.tags+xml"/>
  <Override PartName="/ppt/notesSlides/notesSlide53.xml" ContentType="application/vnd.openxmlformats-officedocument.presentationml.notesSlide+xml"/>
  <Override PartName="/ppt/tags/tag55.xml" ContentType="application/vnd.openxmlformats-officedocument.presentationml.tags+xml"/>
  <Override PartName="/ppt/notesSlides/notesSlide54.xml" ContentType="application/vnd.openxmlformats-officedocument.presentationml.notesSlide+xml"/>
  <Override PartName="/ppt/tags/tag56.xml" ContentType="application/vnd.openxmlformats-officedocument.presentationml.tags+xml"/>
  <Override PartName="/ppt/notesSlides/notesSlide55.xml" ContentType="application/vnd.openxmlformats-officedocument.presentationml.notesSlide+xml"/>
  <Override PartName="/ppt/tags/tag57.xml" ContentType="application/vnd.openxmlformats-officedocument.presentationml.tags+xml"/>
  <Override PartName="/ppt/notesSlides/notesSlide56.xml" ContentType="application/vnd.openxmlformats-officedocument.presentationml.notesSlide+xml"/>
  <Override PartName="/ppt/tags/tag58.xml" ContentType="application/vnd.openxmlformats-officedocument.presentationml.tags+xml"/>
  <Override PartName="/ppt/notesSlides/notesSlide57.xml" ContentType="application/vnd.openxmlformats-officedocument.presentationml.notesSlide+xml"/>
  <Override PartName="/ppt/tags/tag59.xml" ContentType="application/vnd.openxmlformats-officedocument.presentationml.tags+xml"/>
  <Override PartName="/ppt/notesSlides/notesSlide58.xml" ContentType="application/vnd.openxmlformats-officedocument.presentationml.notesSlide+xml"/>
  <Override PartName="/ppt/tags/tag60.xml" ContentType="application/vnd.openxmlformats-officedocument.presentationml.tags+xml"/>
  <Override PartName="/ppt/notesSlides/notesSlide59.xml" ContentType="application/vnd.openxmlformats-officedocument.presentationml.notesSlide+xml"/>
  <Override PartName="/ppt/tags/tag61.xml" ContentType="application/vnd.openxmlformats-officedocument.presentationml.tags+xml"/>
  <Override PartName="/ppt/notesSlides/notesSlide6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62.xml" ContentType="application/vnd.openxmlformats-officedocument.presentationml.tags+xml"/>
  <Override PartName="/ppt/notesSlides/notesSlide61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63.xml" ContentType="application/vnd.openxmlformats-officedocument.presentationml.tags+xml"/>
  <Override PartName="/ppt/notesSlides/notesSlide62.xml" ContentType="application/vnd.openxmlformats-officedocument.presentationml.notesSlide+xml"/>
  <Override PartName="/ppt/tags/tag64.xml" ContentType="application/vnd.openxmlformats-officedocument.presentationml.tags+xml"/>
  <Override PartName="/ppt/notesSlides/notesSlide63.xml" ContentType="application/vnd.openxmlformats-officedocument.presentationml.notesSlide+xml"/>
  <Override PartName="/ppt/tags/tag65.xml" ContentType="application/vnd.openxmlformats-officedocument.presentationml.tags+xml"/>
  <Override PartName="/ppt/notesSlides/notesSlide64.xml" ContentType="application/vnd.openxmlformats-officedocument.presentationml.notesSlide+xml"/>
  <Override PartName="/ppt/tags/tag66.xml" ContentType="application/vnd.openxmlformats-officedocument.presentationml.tags+xml"/>
  <Override PartName="/ppt/notesSlides/notesSlide65.xml" ContentType="application/vnd.openxmlformats-officedocument.presentationml.notesSlide+xml"/>
  <Override PartName="/ppt/embeddings/oleObject14.bin" ContentType="application/vnd.openxmlformats-officedocument.oleObject"/>
  <Override PartName="/ppt/tags/tag67.xml" ContentType="application/vnd.openxmlformats-officedocument.presentationml.tags+xml"/>
  <Override PartName="/ppt/notesSlides/notesSlide66.xml" ContentType="application/vnd.openxmlformats-officedocument.presentationml.notesSlide+xml"/>
  <Override PartName="/ppt/tags/tag68.xml" ContentType="application/vnd.openxmlformats-officedocument.presentationml.tags+xml"/>
  <Override PartName="/ppt/notesSlides/notesSlide67.xml" ContentType="application/vnd.openxmlformats-officedocument.presentationml.notesSlide+xml"/>
  <Override PartName="/ppt/tags/tag69.xml" ContentType="application/vnd.openxmlformats-officedocument.presentationml.tags+xml"/>
  <Override PartName="/ppt/notesSlides/notesSlide68.xml" ContentType="application/vnd.openxmlformats-officedocument.presentationml.notesSlide+xml"/>
  <Override PartName="/ppt/tags/tag70.xml" ContentType="application/vnd.openxmlformats-officedocument.presentationml.tags+xml"/>
  <Override PartName="/ppt/notesSlides/notesSlide69.xml" ContentType="application/vnd.openxmlformats-officedocument.presentationml.notesSlide+xml"/>
  <Override PartName="/ppt/tags/tag71.xml" ContentType="application/vnd.openxmlformats-officedocument.presentationml.tags+xml"/>
  <Override PartName="/ppt/notesSlides/notesSlide70.xml" ContentType="application/vnd.openxmlformats-officedocument.presentationml.notesSlide+xml"/>
  <Override PartName="/ppt/tags/tag72.xml" ContentType="application/vnd.openxmlformats-officedocument.presentationml.tags+xml"/>
  <Override PartName="/ppt/notesSlides/notesSlide71.xml" ContentType="application/vnd.openxmlformats-officedocument.presentationml.notesSlide+xml"/>
  <Override PartName="/ppt/tags/tag73.xml" ContentType="application/vnd.openxmlformats-officedocument.presentationml.tags+xml"/>
  <Override PartName="/ppt/notesSlides/notesSlide72.xml" ContentType="application/vnd.openxmlformats-officedocument.presentationml.notesSlide+xml"/>
  <Override PartName="/ppt/tags/tag74.xml" ContentType="application/vnd.openxmlformats-officedocument.presentationml.tags+xml"/>
  <Override PartName="/ppt/notesSlides/notesSlide73.xml" ContentType="application/vnd.openxmlformats-officedocument.presentationml.notesSlide+xml"/>
  <Override PartName="/ppt/tags/tag75.xml" ContentType="application/vnd.openxmlformats-officedocument.presentationml.tags+xml"/>
  <Override PartName="/ppt/notesSlides/notesSlide74.xml" ContentType="application/vnd.openxmlformats-officedocument.presentationml.notesSlide+xml"/>
  <Override PartName="/ppt/tags/tag76.xml" ContentType="application/vnd.openxmlformats-officedocument.presentationml.tags+xml"/>
  <Override PartName="/ppt/notesSlides/notesSlide75.xml" ContentType="application/vnd.openxmlformats-officedocument.presentationml.notesSlide+xml"/>
  <Override PartName="/ppt/tags/tag77.xml" ContentType="application/vnd.openxmlformats-officedocument.presentationml.tags+xml"/>
  <Override PartName="/ppt/notesSlides/notesSlide76.xml" ContentType="application/vnd.openxmlformats-officedocument.presentationml.notesSlide+xml"/>
  <Override PartName="/ppt/tags/tag78.xml" ContentType="application/vnd.openxmlformats-officedocument.presentationml.tags+xml"/>
  <Override PartName="/ppt/notesSlides/notesSlide77.xml" ContentType="application/vnd.openxmlformats-officedocument.presentationml.notesSlide+xml"/>
  <Override PartName="/ppt/tags/tag79.xml" ContentType="application/vnd.openxmlformats-officedocument.presentationml.tags+xml"/>
  <Override PartName="/ppt/notesSlides/notesSlide78.xml" ContentType="application/vnd.openxmlformats-officedocument.presentationml.notesSlide+xml"/>
  <Override PartName="/ppt/tags/tag80.xml" ContentType="application/vnd.openxmlformats-officedocument.presentationml.tags+xml"/>
  <Override PartName="/ppt/notesSlides/notesSlide79.xml" ContentType="application/vnd.openxmlformats-officedocument.presentationml.notesSlide+xml"/>
  <Override PartName="/ppt/tags/tag81.xml" ContentType="application/vnd.openxmlformats-officedocument.presentationml.tags+xml"/>
  <Override PartName="/ppt/notesSlides/notesSlide80.xml" ContentType="application/vnd.openxmlformats-officedocument.presentationml.notesSlide+xml"/>
  <Override PartName="/ppt/tags/tag82.xml" ContentType="application/vnd.openxmlformats-officedocument.presentationml.tags+xml"/>
  <Override PartName="/ppt/notesSlides/notesSlide81.xml" ContentType="application/vnd.openxmlformats-officedocument.presentationml.notesSlide+xml"/>
  <Override PartName="/ppt/tags/tag83.xml" ContentType="application/vnd.openxmlformats-officedocument.presentationml.tags+xml"/>
  <Override PartName="/ppt/notesSlides/notesSlide82.xml" ContentType="application/vnd.openxmlformats-officedocument.presentationml.notesSlide+xml"/>
  <Override PartName="/ppt/tags/tag84.xml" ContentType="application/vnd.openxmlformats-officedocument.presentationml.tags+xml"/>
  <Override PartName="/ppt/notesSlides/notesSlide83.xml" ContentType="application/vnd.openxmlformats-officedocument.presentationml.notesSlide+xml"/>
  <Override PartName="/ppt/tags/tag85.xml" ContentType="application/vnd.openxmlformats-officedocument.presentationml.tags+xml"/>
  <Override PartName="/ppt/notesSlides/notesSlide84.xml" ContentType="application/vnd.openxmlformats-officedocument.presentationml.notesSlide+xml"/>
  <Override PartName="/ppt/tags/tag86.xml" ContentType="application/vnd.openxmlformats-officedocument.presentationml.tags+xml"/>
  <Override PartName="/ppt/notesSlides/notesSlide85.xml" ContentType="application/vnd.openxmlformats-officedocument.presentationml.notesSlide+xml"/>
  <Override PartName="/ppt/tags/tag87.xml" ContentType="application/vnd.openxmlformats-officedocument.presentationml.tags+xml"/>
  <Override PartName="/ppt/notesSlides/notesSlide86.xml" ContentType="application/vnd.openxmlformats-officedocument.presentationml.notesSlide+xml"/>
  <Override PartName="/ppt/tags/tag88.xml" ContentType="application/vnd.openxmlformats-officedocument.presentationml.tags+xml"/>
  <Override PartName="/ppt/notesSlides/notesSlide87.xml" ContentType="application/vnd.openxmlformats-officedocument.presentationml.notesSlide+xml"/>
  <Override PartName="/ppt/tags/tag89.xml" ContentType="application/vnd.openxmlformats-officedocument.presentationml.tags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2" r:id="rId1"/>
  </p:sldMasterIdLst>
  <p:notesMasterIdLst>
    <p:notesMasterId r:id="rId90"/>
  </p:notesMasterIdLst>
  <p:handoutMasterIdLst>
    <p:handoutMasterId r:id="rId91"/>
  </p:handoutMasterIdLst>
  <p:sldIdLst>
    <p:sldId id="261" r:id="rId2"/>
    <p:sldId id="262" r:id="rId3"/>
    <p:sldId id="295" r:id="rId4"/>
    <p:sldId id="259" r:id="rId5"/>
    <p:sldId id="441" r:id="rId6"/>
    <p:sldId id="528" r:id="rId7"/>
    <p:sldId id="529" r:id="rId8"/>
    <p:sldId id="530" r:id="rId9"/>
    <p:sldId id="531" r:id="rId10"/>
    <p:sldId id="532" r:id="rId11"/>
    <p:sldId id="533" r:id="rId12"/>
    <p:sldId id="589" r:id="rId13"/>
    <p:sldId id="591" r:id="rId14"/>
    <p:sldId id="592" r:id="rId15"/>
    <p:sldId id="594" r:id="rId16"/>
    <p:sldId id="330" r:id="rId17"/>
    <p:sldId id="564" r:id="rId18"/>
    <p:sldId id="412" r:id="rId19"/>
    <p:sldId id="534" r:id="rId20"/>
    <p:sldId id="535" r:id="rId21"/>
    <p:sldId id="536" r:id="rId22"/>
    <p:sldId id="487" r:id="rId23"/>
    <p:sldId id="537" r:id="rId24"/>
    <p:sldId id="538" r:id="rId25"/>
    <p:sldId id="541" r:id="rId26"/>
    <p:sldId id="539" r:id="rId27"/>
    <p:sldId id="540" r:id="rId28"/>
    <p:sldId id="494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68" r:id="rId40"/>
    <p:sldId id="552" r:id="rId41"/>
    <p:sldId id="496" r:id="rId42"/>
    <p:sldId id="450" r:id="rId43"/>
    <p:sldId id="553" r:id="rId44"/>
    <p:sldId id="554" r:id="rId45"/>
    <p:sldId id="555" r:id="rId46"/>
    <p:sldId id="556" r:id="rId47"/>
    <p:sldId id="578" r:id="rId48"/>
    <p:sldId id="557" r:id="rId49"/>
    <p:sldId id="581" r:id="rId50"/>
    <p:sldId id="582" r:id="rId51"/>
    <p:sldId id="584" r:id="rId52"/>
    <p:sldId id="558" r:id="rId53"/>
    <p:sldId id="576" r:id="rId54"/>
    <p:sldId id="561" r:id="rId55"/>
    <p:sldId id="569" r:id="rId56"/>
    <p:sldId id="559" r:id="rId57"/>
    <p:sldId id="560" r:id="rId58"/>
    <p:sldId id="562" r:id="rId59"/>
    <p:sldId id="570" r:id="rId60"/>
    <p:sldId id="579" r:id="rId61"/>
    <p:sldId id="571" r:id="rId62"/>
    <p:sldId id="577" r:id="rId63"/>
    <p:sldId id="565" r:id="rId64"/>
    <p:sldId id="573" r:id="rId65"/>
    <p:sldId id="590" r:id="rId66"/>
    <p:sldId id="572" r:id="rId67"/>
    <p:sldId id="566" r:id="rId68"/>
    <p:sldId id="567" r:id="rId69"/>
    <p:sldId id="574" r:id="rId70"/>
    <p:sldId id="497" r:id="rId71"/>
    <p:sldId id="498" r:id="rId72"/>
    <p:sldId id="524" r:id="rId73"/>
    <p:sldId id="583" r:id="rId74"/>
    <p:sldId id="585" r:id="rId75"/>
    <p:sldId id="595" r:id="rId76"/>
    <p:sldId id="596" r:id="rId77"/>
    <p:sldId id="597" r:id="rId78"/>
    <p:sldId id="598" r:id="rId79"/>
    <p:sldId id="601" r:id="rId80"/>
    <p:sldId id="600" r:id="rId81"/>
    <p:sldId id="602" r:id="rId82"/>
    <p:sldId id="603" r:id="rId83"/>
    <p:sldId id="604" r:id="rId84"/>
    <p:sldId id="605" r:id="rId85"/>
    <p:sldId id="606" r:id="rId86"/>
    <p:sldId id="523" r:id="rId87"/>
    <p:sldId id="593" r:id="rId88"/>
    <p:sldId id="296" r:id="rId89"/>
  </p:sldIdLst>
  <p:sldSz cx="9144000" cy="6858000" type="screen4x3"/>
  <p:notesSz cx="6881813" cy="9296400"/>
  <p:custDataLst>
    <p:tags r:id="rId9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7F0055"/>
    <a:srgbClr val="479B8F"/>
    <a:srgbClr val="00FFCC"/>
    <a:srgbClr val="99FFCC"/>
    <a:srgbClr val="FFFFCC"/>
    <a:srgbClr val="FFE2C5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6" autoAdjust="0"/>
    <p:restoredTop sz="84906" autoAdjust="0"/>
  </p:normalViewPr>
  <p:slideViewPr>
    <p:cSldViewPr>
      <p:cViewPr>
        <p:scale>
          <a:sx n="85" d="100"/>
          <a:sy n="85" d="100"/>
        </p:scale>
        <p:origin x="-117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handoutMaster" Target="handoutMasters/handoutMaster1.xml"/><Relationship Id="rId92" Type="http://schemas.openxmlformats.org/officeDocument/2006/relationships/printerSettings" Target="printerSettings/printerSettings1.bin"/><Relationship Id="rId93" Type="http://schemas.openxmlformats.org/officeDocument/2006/relationships/tags" Target="tags/tag1.xml"/><Relationship Id="rId94" Type="http://schemas.openxmlformats.org/officeDocument/2006/relationships/commentAuthors" Target="commentAuthors.xml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65.xml"/><Relationship Id="rId12" Type="http://schemas.openxmlformats.org/officeDocument/2006/relationships/slide" Target="slides/slide66.xml"/><Relationship Id="rId13" Type="http://schemas.openxmlformats.org/officeDocument/2006/relationships/slide" Target="slides/slide67.xml"/><Relationship Id="rId14" Type="http://schemas.openxmlformats.org/officeDocument/2006/relationships/slide" Target="slides/slide68.xml"/><Relationship Id="rId15" Type="http://schemas.openxmlformats.org/officeDocument/2006/relationships/slide" Target="slides/slide69.xml"/><Relationship Id="rId16" Type="http://schemas.openxmlformats.org/officeDocument/2006/relationships/slide" Target="slides/slide75.xml"/><Relationship Id="rId17" Type="http://schemas.openxmlformats.org/officeDocument/2006/relationships/slide" Target="slides/slide88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16.xml"/><Relationship Id="rId6" Type="http://schemas.openxmlformats.org/officeDocument/2006/relationships/slide" Target="slides/slide29.xml"/><Relationship Id="rId7" Type="http://schemas.openxmlformats.org/officeDocument/2006/relationships/slide" Target="slides/slide41.xml"/><Relationship Id="rId8" Type="http://schemas.openxmlformats.org/officeDocument/2006/relationships/slide" Target="slides/slide52.xml"/><Relationship Id="rId9" Type="http://schemas.openxmlformats.org/officeDocument/2006/relationships/slide" Target="slides/slide63.xml"/><Relationship Id="rId10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875E0B09-F928-4272-BFAC-F9B10B4AE424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CDBD0D94-7234-4AC5-A243-D6B0F0559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3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3EA0A19-8407-4071-8281-29C83F770534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66729169-F01A-497E-9A5C-90CEC1E7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6225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6712CE-7C04-482C-9F28-15840E413136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59CD4-C61D-4349-838D-5EADE8A2641A}" type="slidenum">
              <a:rPr lang="en-US"/>
              <a:pPr/>
              <a:t>1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200650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04DC57-C88E-46C2-B14C-36637E0BC515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FFA31-4084-4846-AE5A-EAA85BC20834}" type="slidenum">
              <a:rPr lang="en-US"/>
              <a:pPr/>
              <a:t>15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70B76-C7FE-42CB-9B45-75361A87CA4B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71A46-3AF8-4D9C-B32A-DD5EC69EC931}" type="slidenum">
              <a:rPr lang="en-US"/>
              <a:pPr/>
              <a:t>16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16425"/>
            <a:ext cx="48180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08AD0A3-9D0F-4E6F-9A7C-A224B3D8F229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66AC1-71A5-435C-A0BF-A23BA93B3985}" type="slidenum">
              <a:rPr lang="en-US"/>
              <a:pPr/>
              <a:t>2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200650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20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21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r>
              <a:rPr lang="en-US" dirty="0" smtClean="0"/>
              <a:t>In order to send a response</a:t>
            </a:r>
            <a:r>
              <a:rPr lang="en-US" baseline="0" dirty="0" smtClean="0"/>
              <a:t> to the client, you can use the </a:t>
            </a:r>
            <a:r>
              <a:rPr lang="en-US" baseline="0" dirty="0" err="1" smtClean="0"/>
              <a:t>ServletResponse</a:t>
            </a:r>
            <a:r>
              <a:rPr lang="en-US" baseline="0" dirty="0" smtClean="0"/>
              <a:t> in order to retrieve a </a:t>
            </a:r>
            <a:r>
              <a:rPr lang="en-US" b="1" baseline="0" dirty="0" err="1" smtClean="0"/>
              <a:t>PrintWriter</a:t>
            </a:r>
            <a:r>
              <a:rPr lang="en-US" b="0" baseline="0" dirty="0" smtClean="0"/>
              <a:t>.</a:t>
            </a:r>
          </a:p>
          <a:p>
            <a:r>
              <a:rPr lang="en-US" b="0" baseline="0" dirty="0" smtClean="0"/>
              <a:t>This writer allows you to send a response which will be displayed in the browser of the client.</a:t>
            </a:r>
          </a:p>
          <a:p>
            <a:r>
              <a:rPr lang="en-US" b="0" baseline="0" dirty="0" smtClean="0"/>
              <a:t>You can also retrieve the </a:t>
            </a:r>
            <a:r>
              <a:rPr lang="en-US" b="0" baseline="0" dirty="0" err="1" smtClean="0"/>
              <a:t>ServletOutputStream</a:t>
            </a:r>
            <a:r>
              <a:rPr lang="en-US" b="0" baseline="0" dirty="0" smtClean="0"/>
              <a:t> thanks to the </a:t>
            </a:r>
            <a:r>
              <a:rPr lang="en-US" b="0" baseline="0" dirty="0" err="1" smtClean="0"/>
              <a:t>getOutputStream</a:t>
            </a:r>
            <a:r>
              <a:rPr lang="en-US" b="0" baseline="0" dirty="0" smtClean="0"/>
              <a:t>() method of the </a:t>
            </a:r>
            <a:r>
              <a:rPr lang="en-US" b="0" baseline="0" dirty="0" err="1" smtClean="0"/>
              <a:t>ServletResponse</a:t>
            </a:r>
            <a:r>
              <a:rPr lang="en-US" b="0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22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23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24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25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r>
              <a:rPr lang="en-US" dirty="0" smtClean="0"/>
              <a:t>Don't</a:t>
            </a:r>
            <a:r>
              <a:rPr lang="en-US" baseline="0" dirty="0" smtClean="0"/>
              <a:t> overrides methods you don't need, only the ones you use.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26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27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04DC57-C88E-46C2-B14C-36637E0BC515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FFA31-4084-4846-AE5A-EAA85BC20834}" type="slidenum">
              <a:rPr lang="en-US"/>
              <a:pPr/>
              <a:t>28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70B76-C7FE-42CB-9B45-75361A87CA4B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71A46-3AF8-4D9C-B32A-DD5EC69EC931}" type="slidenum">
              <a:rPr lang="en-US"/>
              <a:pPr/>
              <a:t>29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16425"/>
            <a:ext cx="48180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86CBA2-0BD8-4FF5-A58C-37A7F72E5640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FB2A4-74DC-4BF8-BBCF-6F651B6AF297}" type="slidenum">
              <a:rPr lang="en-US"/>
              <a:pPr/>
              <a:t>3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200650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70B76-C7FE-42CB-9B45-75361A87CA4B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71A46-3AF8-4D9C-B32A-DD5EC69EC931}" type="slidenum">
              <a:rPr lang="en-US"/>
              <a:pPr/>
              <a:t>4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16425"/>
            <a:ext cx="48180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04DC57-C88E-46C2-B14C-36637E0BC515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FFA31-4084-4846-AE5A-EAA85BC20834}" type="slidenum">
              <a:rPr lang="en-US"/>
              <a:pPr/>
              <a:t>40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70B76-C7FE-42CB-9B45-75361A87CA4B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71A46-3AF8-4D9C-B32A-DD5EC69EC931}" type="slidenum">
              <a:rPr lang="en-US"/>
              <a:pPr/>
              <a:t>41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16425"/>
            <a:ext cx="48180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42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43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44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45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46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r>
              <a:rPr lang="en-US" dirty="0" smtClean="0"/>
              <a:t>1 – The user</a:t>
            </a:r>
            <a:r>
              <a:rPr lang="en-US" baseline="0" dirty="0" smtClean="0"/>
              <a:t> requests an URL</a:t>
            </a:r>
          </a:p>
          <a:p>
            <a:r>
              <a:rPr lang="en-US" baseline="0" dirty="0" smtClean="0"/>
              <a:t>2 – The URL is searched in the web.xml in the blocks </a:t>
            </a:r>
            <a:r>
              <a:rPr lang="en-US" b="1" baseline="0" dirty="0" err="1" smtClean="0"/>
              <a:t>url</a:t>
            </a:r>
            <a:r>
              <a:rPr lang="en-US" b="1" baseline="0" dirty="0" smtClean="0"/>
              <a:t>-pattern</a:t>
            </a:r>
            <a:r>
              <a:rPr lang="en-US" b="0" baseline="0" dirty="0" smtClean="0"/>
              <a:t> of all </a:t>
            </a:r>
            <a:r>
              <a:rPr lang="en-US" b="1" baseline="0" dirty="0" err="1" smtClean="0"/>
              <a:t>servlet</a:t>
            </a:r>
            <a:r>
              <a:rPr lang="en-US" b="1" baseline="0" dirty="0" smtClean="0"/>
              <a:t>-mapping</a:t>
            </a:r>
            <a:endParaRPr lang="en-US" b="0" baseline="0" dirty="0" smtClean="0"/>
          </a:p>
          <a:p>
            <a:r>
              <a:rPr lang="en-US" b="0" baseline="0" dirty="0" smtClean="0"/>
              <a:t>3 – The URL is matched, so the name of the </a:t>
            </a:r>
            <a:r>
              <a:rPr lang="en-US" b="0" baseline="0" dirty="0" err="1" smtClean="0"/>
              <a:t>servlet</a:t>
            </a:r>
            <a:r>
              <a:rPr lang="en-US" b="0" baseline="0" dirty="0" smtClean="0"/>
              <a:t> is searched in </a:t>
            </a:r>
            <a:r>
              <a:rPr lang="en-US" b="1" baseline="0" dirty="0" err="1" smtClean="0"/>
              <a:t>servlet</a:t>
            </a:r>
            <a:r>
              <a:rPr lang="en-US" b="0" baseline="0" dirty="0" smtClean="0"/>
              <a:t> blocks</a:t>
            </a:r>
          </a:p>
          <a:p>
            <a:r>
              <a:rPr lang="en-US" b="0" baseline="0" dirty="0" smtClean="0"/>
              <a:t>4 – The </a:t>
            </a:r>
            <a:r>
              <a:rPr lang="en-US" b="0" baseline="0" dirty="0" err="1" smtClean="0"/>
              <a:t>servlet</a:t>
            </a:r>
            <a:r>
              <a:rPr lang="en-US" b="0" baseline="0" dirty="0" smtClean="0"/>
              <a:t> associated to the </a:t>
            </a:r>
            <a:r>
              <a:rPr lang="en-US" b="0" baseline="0" dirty="0" err="1" smtClean="0"/>
              <a:t>servlet</a:t>
            </a:r>
            <a:r>
              <a:rPr lang="en-US" b="0" baseline="0" dirty="0" smtClean="0"/>
              <a:t> name is executed</a:t>
            </a:r>
          </a:p>
          <a:p>
            <a:r>
              <a:rPr lang="en-US" b="0" baseline="0" dirty="0" smtClean="0"/>
              <a:t>5 – The response is displayed to the client</a:t>
            </a:r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47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04DC57-C88E-46C2-B14C-36637E0BC515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FFA31-4084-4846-AE5A-EAA85BC20834}" type="slidenum">
              <a:rPr lang="en-US"/>
              <a:pPr/>
              <a:t>48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49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70B76-C7FE-42CB-9B45-75361A87CA4B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71A46-3AF8-4D9C-B32A-DD5EC69EC931}" type="slidenum">
              <a:rPr lang="en-US"/>
              <a:pPr/>
              <a:t>52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16425"/>
            <a:ext cx="48180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60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61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62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5FF9969-C759-F64D-8765-625061140EF3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DB26C-C564-5B4F-A7DC-44D6300CFC17}" type="slidenum">
              <a:rPr lang="en-US"/>
              <a:pPr/>
              <a:t>63</a:t>
            </a:fld>
            <a:endParaRPr lang="en-US"/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046663" cy="418306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5FF9969-C759-F64D-8765-625061140EF3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DB26C-C564-5B4F-A7DC-44D6300CFC17}" type="slidenum">
              <a:rPr lang="en-US"/>
              <a:pPr/>
              <a:t>64</a:t>
            </a:fld>
            <a:endParaRPr lang="en-US"/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046663" cy="418306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5FF9969-C759-F64D-8765-625061140EF3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DB26C-C564-5B4F-A7DC-44D6300CFC17}" type="slidenum">
              <a:rPr lang="en-US"/>
              <a:pPr/>
              <a:t>65</a:t>
            </a:fld>
            <a:endParaRPr lang="en-US"/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046663" cy="418306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5FF9969-C759-F64D-8765-625061140EF3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DB26C-C564-5B4F-A7DC-44D6300CFC17}" type="slidenum">
              <a:rPr lang="en-US"/>
              <a:pPr/>
              <a:t>66</a:t>
            </a:fld>
            <a:endParaRPr lang="en-US"/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046663" cy="418306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5FF9969-C759-F64D-8765-625061140EF3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DB26C-C564-5B4F-A7DC-44D6300CFC17}" type="slidenum">
              <a:rPr lang="en-US"/>
              <a:pPr/>
              <a:t>67</a:t>
            </a:fld>
            <a:endParaRPr lang="en-US"/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046663" cy="418306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5FF9969-C759-F64D-8765-625061140EF3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DB26C-C564-5B4F-A7DC-44D6300CFC17}" type="slidenum">
              <a:rPr lang="en-US"/>
              <a:pPr/>
              <a:t>68</a:t>
            </a:fld>
            <a:endParaRPr lang="en-US"/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046663" cy="418306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5FF9969-C759-F64D-8765-625061140EF3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DB26C-C564-5B4F-A7DC-44D6300CFC17}" type="slidenum">
              <a:rPr lang="en-US"/>
              <a:pPr/>
              <a:t>69</a:t>
            </a:fld>
            <a:endParaRPr lang="en-US"/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046663" cy="418306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70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71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04DC57-C88E-46C2-B14C-36637E0BC515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FFA31-4084-4846-AE5A-EAA85BC20834}" type="slidenum">
              <a:rPr lang="en-US"/>
              <a:pPr/>
              <a:t>72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73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74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70B76-C7FE-42CB-9B45-75361A87CA4B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71A46-3AF8-4D9C-B32A-DD5EC69EC931}" type="slidenum">
              <a:rPr lang="en-US"/>
              <a:pPr/>
              <a:t>75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16425"/>
            <a:ext cx="48180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76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77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78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79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80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81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82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83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04DC57-C88E-46C2-B14C-36637E0BC515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FFA31-4084-4846-AE5A-EAA85BC20834}" type="slidenum">
              <a:rPr lang="en-US"/>
              <a:pPr/>
              <a:t>84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85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D693B14-A7D0-45A5-9C9A-C7851F54B889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4E9048-F7DB-4295-9C4D-E5245DB3DEFE}" type="slidenum">
              <a:rPr lang="en-US"/>
              <a:pPr/>
              <a:t>86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3263"/>
            <a:ext cx="4632325" cy="3473450"/>
          </a:xfrm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4838"/>
            <a:ext cx="4821237" cy="4391025"/>
          </a:xfrm>
          <a:noFill/>
          <a:ln/>
        </p:spPr>
        <p:txBody>
          <a:bodyPr lIns="92430" tIns="46216" rIns="92430" bIns="46216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0A41F86-DF57-9B46-BD73-89423DE1AF9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37806-48CC-F04D-8BB5-99D37F9CABE9}" type="slidenum">
              <a:rPr lang="en-US"/>
              <a:pPr/>
              <a:t>87</a:t>
            </a:fld>
            <a:endParaRPr lang="en-US"/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200650" cy="4183063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E36072-E505-4A14-A9DC-EBD662D2EA57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286AE-DDDD-4C08-B548-E1023071DEEB}" type="slidenum">
              <a:rPr lang="en-US"/>
              <a:pPr/>
              <a:t>88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13-Aug-12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ChangeArrowheads="1"/>
          </p:cNvSpPr>
          <p:nvPr/>
        </p:nvSpPr>
        <p:spPr bwMode="auto">
          <a:xfrm>
            <a:off x="0" y="1622425"/>
            <a:ext cx="9144000" cy="2263775"/>
          </a:xfrm>
          <a:prstGeom prst="rect">
            <a:avLst/>
          </a:prstGeom>
          <a:gradFill rotWithShape="1">
            <a:gsLst>
              <a:gs pos="0">
                <a:schemeClr val="accent2">
                  <a:alpha val="75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962400"/>
            <a:ext cx="6248400" cy="14478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3795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553200"/>
            <a:ext cx="5334000" cy="304800"/>
          </a:xfrm>
        </p:spPr>
        <p:txBody>
          <a:bodyPr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graphicFrame>
        <p:nvGraphicFramePr>
          <p:cNvPr id="637958" name="Object 6"/>
          <p:cNvGraphicFramePr>
            <a:graphicFrameLocks noChangeAspect="1"/>
          </p:cNvGraphicFramePr>
          <p:nvPr/>
        </p:nvGraphicFramePr>
        <p:xfrm>
          <a:off x="2843213" y="1196975"/>
          <a:ext cx="273685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18" name="CorelDRAW" r:id="rId3" imgW="1409700" imgH="1320800" progId="">
                  <p:embed/>
                </p:oleObj>
              </mc:Choice>
              <mc:Fallback>
                <p:oleObj name="CorelDRAW" r:id="rId3" imgW="1409700" imgH="13208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96975"/>
                        <a:ext cx="2736850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14600" y="1600200"/>
            <a:ext cx="6237288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31013" y="19050"/>
            <a:ext cx="1931987" cy="61531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33463" y="19050"/>
            <a:ext cx="5645150" cy="61531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3463" y="19050"/>
            <a:ext cx="7729537" cy="8382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44575" y="1524000"/>
            <a:ext cx="3783013" cy="464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79988" y="1524000"/>
            <a:ext cx="3783012" cy="464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>
          <a:xfrm rot="16200000">
            <a:off x="-2514600" y="4038600"/>
            <a:ext cx="533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44575" y="1524000"/>
            <a:ext cx="3783013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79988" y="1524000"/>
            <a:ext cx="3783012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4575" y="1524000"/>
            <a:ext cx="77184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6932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2">
                  <a:alpha val="62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36933" name="Rectangle 5"/>
          <p:cNvSpPr>
            <a:spLocks noChangeArrowheads="1"/>
          </p:cNvSpPr>
          <p:nvPr/>
        </p:nvSpPr>
        <p:spPr bwMode="auto">
          <a:xfrm>
            <a:off x="0" y="0"/>
            <a:ext cx="914400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59000"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6369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33463" y="19050"/>
            <a:ext cx="7729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2514600" y="4038600"/>
            <a:ext cx="533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graphicFrame>
        <p:nvGraphicFramePr>
          <p:cNvPr id="636936" name="Object 8"/>
          <p:cNvGraphicFramePr>
            <a:graphicFrameLocks noChangeAspect="1"/>
          </p:cNvGraphicFramePr>
          <p:nvPr/>
        </p:nvGraphicFramePr>
        <p:xfrm>
          <a:off x="34925" y="6092825"/>
          <a:ext cx="7953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96" name="CorelDRAW" r:id="rId15" imgW="723900" imgH="673100" progId="">
                  <p:embed/>
                </p:oleObj>
              </mc:Choice>
              <mc:Fallback>
                <p:oleObj name="CorelDRAW" r:id="rId15" imgW="723900" imgH="6731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6092825"/>
                        <a:ext cx="79533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3D7D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4D4D4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969696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30000"/>
        </a:spcAft>
        <a:buClr>
          <a:schemeClr val="hlink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60425" indent="-342900" algn="l" rtl="0" fontAlgn="base">
        <a:spcBef>
          <a:spcPct val="20000"/>
        </a:spcBef>
        <a:spcAft>
          <a:spcPct val="30000"/>
        </a:spcAft>
        <a:buClr>
          <a:schemeClr val="bg2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203325" indent="-228600" algn="l" rtl="0" fontAlgn="base">
        <a:spcBef>
          <a:spcPct val="2000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3000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30000"/>
        </a:spcAft>
        <a:buChar char="»"/>
        <a:defRPr sz="2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3000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3000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3000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3000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hyperlink" Target="http://www.supinfo.com/" TargetMode="External"/><Relationship Id="rId6" Type="http://schemas.openxmlformats.org/officeDocument/2006/relationships/image" Target="../media/image3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2.emf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9.png"/><Relationship Id="rId6" Type="http://schemas.openxmlformats.org/officeDocument/2006/relationships/oleObject" Target="../embeddings/oleObject6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1.emf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1.xml"/><Relationship Id="rId5" Type="http://schemas.openxmlformats.org/officeDocument/2006/relationships/image" Target="../media/image9.png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3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9.png"/><Relationship Id="rId5" Type="http://schemas.openxmlformats.org/officeDocument/2006/relationships/image" Target="../media/image24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9.png"/><Relationship Id="rId5" Type="http://schemas.openxmlformats.org/officeDocument/2006/relationships/image" Target="../media/image25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9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9.png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9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9.png"/><Relationship Id="rId5" Type="http://schemas.openxmlformats.org/officeDocument/2006/relationships/image" Target="../media/image26.png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9.png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9.png"/><Relationship Id="rId5" Type="http://schemas.openxmlformats.org/officeDocument/2006/relationships/image" Target="../media/image27.pn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9.png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tags" Target="../tags/tag26.x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9.png"/><Relationship Id="rId1" Type="http://schemas.openxmlformats.org/officeDocument/2006/relationships/tags" Target="../tags/tag27.x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9.png"/><Relationship Id="rId1" Type="http://schemas.openxmlformats.org/officeDocument/2006/relationships/tags" Target="../tags/tag28.x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tags" Target="../tags/tag29.x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3.png"/><Relationship Id="rId1" Type="http://schemas.openxmlformats.org/officeDocument/2006/relationships/tags" Target="../tags/tag30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9.png"/><Relationship Id="rId5" Type="http://schemas.openxmlformats.org/officeDocument/2006/relationships/image" Target="../media/image28.png"/><Relationship Id="rId1" Type="http://schemas.openxmlformats.org/officeDocument/2006/relationships/tags" Target="../tags/tag31.x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9.png"/><Relationship Id="rId1" Type="http://schemas.openxmlformats.org/officeDocument/2006/relationships/tags" Target="../tags/tag32.x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9.png"/><Relationship Id="rId1" Type="http://schemas.openxmlformats.org/officeDocument/2006/relationships/tags" Target="../tags/tag33.xml"/><Relationship Id="rId2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9.png"/><Relationship Id="rId5" Type="http://schemas.openxmlformats.org/officeDocument/2006/relationships/image" Target="../media/image29.png"/><Relationship Id="rId1" Type="http://schemas.openxmlformats.org/officeDocument/2006/relationships/tags" Target="../tags/tag34.xml"/><Relationship Id="rId2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image" Target="../media/image9.png"/><Relationship Id="rId1" Type="http://schemas.openxmlformats.org/officeDocument/2006/relationships/tags" Target="../tags/tag35.xml"/><Relationship Id="rId2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image" Target="../media/image9.pn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image" Target="../media/image9.png"/><Relationship Id="rId1" Type="http://schemas.openxmlformats.org/officeDocument/2006/relationships/tags" Target="../tags/tag37.xml"/><Relationship Id="rId2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image" Target="../media/image9.png"/><Relationship Id="rId5" Type="http://schemas.openxmlformats.org/officeDocument/2006/relationships/image" Target="../media/image30.png"/><Relationship Id="rId1" Type="http://schemas.openxmlformats.org/officeDocument/2006/relationships/tags" Target="../tags/tag38.xml"/><Relationship Id="rId2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image" Target="../media/image9.png"/><Relationship Id="rId1" Type="http://schemas.openxmlformats.org/officeDocument/2006/relationships/tags" Target="../tags/tag39.xml"/><Relationship Id="rId2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image" Target="../media/image9.png"/><Relationship Id="rId1" Type="http://schemas.openxmlformats.org/officeDocument/2006/relationships/tags" Target="../tags/tag40.x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tags" Target="../tags/tag41.x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image" Target="../media/image3.png"/><Relationship Id="rId1" Type="http://schemas.openxmlformats.org/officeDocument/2006/relationships/tags" Target="../tags/tag42.xml"/><Relationship Id="rId2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image" Target="../media/image9.png"/><Relationship Id="rId1" Type="http://schemas.openxmlformats.org/officeDocument/2006/relationships/tags" Target="../tags/tag43.xml"/><Relationship Id="rId2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image" Target="../media/image9.png"/><Relationship Id="rId1" Type="http://schemas.openxmlformats.org/officeDocument/2006/relationships/tags" Target="../tags/tag44.xml"/><Relationship Id="rId2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image" Target="../media/image9.png"/><Relationship Id="rId1" Type="http://schemas.openxmlformats.org/officeDocument/2006/relationships/tags" Target="../tags/tag45.xml"/><Relationship Id="rId2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image" Target="../media/image9.png"/><Relationship Id="rId1" Type="http://schemas.openxmlformats.org/officeDocument/2006/relationships/tags" Target="../tags/tag46.xml"/><Relationship Id="rId2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image" Target="../media/image9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tags" Target="../tags/tag47.xml"/><Relationship Id="rId2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image" Target="../media/image9.png"/><Relationship Id="rId1" Type="http://schemas.openxmlformats.org/officeDocument/2006/relationships/tags" Target="../tags/tag48.xml"/><Relationship Id="rId2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tags" Target="../tags/tag49.xml"/><Relationship Id="rId2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4" Type="http://schemas.openxmlformats.org/officeDocument/2006/relationships/image" Target="../media/image9.png"/><Relationship Id="rId1" Type="http://schemas.openxmlformats.org/officeDocument/2006/relationships/tags" Target="../tags/tag50.x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9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image" Target="../media/image9.png"/><Relationship Id="rId1" Type="http://schemas.openxmlformats.org/officeDocument/2006/relationships/tags" Target="../tags/tag51.xml"/><Relationship Id="rId2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image" Target="../media/image9.png"/><Relationship Id="rId1" Type="http://schemas.openxmlformats.org/officeDocument/2006/relationships/tags" Target="../tags/tag52.xml"/><Relationship Id="rId2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image" Target="../media/image3.png"/><Relationship Id="rId1" Type="http://schemas.openxmlformats.org/officeDocument/2006/relationships/tags" Target="../tags/tag53.xml"/><Relationship Id="rId2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image" Target="../media/image9.png"/><Relationship Id="rId1" Type="http://schemas.openxmlformats.org/officeDocument/2006/relationships/tags" Target="../tags/tag54.xml"/><Relationship Id="rId2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image" Target="../media/image9.png"/><Relationship Id="rId1" Type="http://schemas.openxmlformats.org/officeDocument/2006/relationships/tags" Target="../tags/tag55.xml"/><Relationship Id="rId2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image" Target="../media/image9.png"/><Relationship Id="rId1" Type="http://schemas.openxmlformats.org/officeDocument/2006/relationships/tags" Target="../tags/tag56.xml"/><Relationship Id="rId2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image" Target="../media/image9.png"/><Relationship Id="rId1" Type="http://schemas.openxmlformats.org/officeDocument/2006/relationships/tags" Target="../tags/tag57.xml"/><Relationship Id="rId2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image" Target="../media/image9.png"/><Relationship Id="rId1" Type="http://schemas.openxmlformats.org/officeDocument/2006/relationships/tags" Target="../tags/tag58.xml"/><Relationship Id="rId2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image" Target="../media/image9.png"/><Relationship Id="rId1" Type="http://schemas.openxmlformats.org/officeDocument/2006/relationships/tags" Target="../tags/tag59.xml"/><Relationship Id="rId2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4" Type="http://schemas.openxmlformats.org/officeDocument/2006/relationships/image" Target="../media/image9.png"/><Relationship Id="rId1" Type="http://schemas.openxmlformats.org/officeDocument/2006/relationships/tags" Target="../tags/tag60.x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9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60.xml"/><Relationship Id="rId5" Type="http://schemas.openxmlformats.org/officeDocument/2006/relationships/image" Target="../media/image9.png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tags" Target="../tags/tag6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61.xml"/><Relationship Id="rId5" Type="http://schemas.openxmlformats.org/officeDocument/2006/relationships/image" Target="../media/image9.png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tags" Target="../tags/tag6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4" Type="http://schemas.openxmlformats.org/officeDocument/2006/relationships/image" Target="../media/image9.png"/><Relationship Id="rId1" Type="http://schemas.openxmlformats.org/officeDocument/2006/relationships/tags" Target="../tags/tag63.xml"/><Relationship Id="rId2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4" Type="http://schemas.openxmlformats.org/officeDocument/2006/relationships/image" Target="../media/image9.png"/><Relationship Id="rId1" Type="http://schemas.openxmlformats.org/officeDocument/2006/relationships/tags" Target="../tags/tag64.x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4" Type="http://schemas.openxmlformats.org/officeDocument/2006/relationships/image" Target="../media/image9.png"/><Relationship Id="rId1" Type="http://schemas.openxmlformats.org/officeDocument/2006/relationships/tags" Target="../tags/tag65.x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5.xml"/><Relationship Id="rId5" Type="http://schemas.openxmlformats.org/officeDocument/2006/relationships/image" Target="../media/image9.png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tags" Target="../tags/tag6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4" Type="http://schemas.openxmlformats.org/officeDocument/2006/relationships/image" Target="../media/image9.png"/><Relationship Id="rId5" Type="http://schemas.openxmlformats.org/officeDocument/2006/relationships/image" Target="../media/image33.png"/><Relationship Id="rId1" Type="http://schemas.openxmlformats.org/officeDocument/2006/relationships/tags" Target="../tags/tag67.x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4" Type="http://schemas.openxmlformats.org/officeDocument/2006/relationships/image" Target="../media/image9.png"/><Relationship Id="rId1" Type="http://schemas.openxmlformats.org/officeDocument/2006/relationships/tags" Target="../tags/tag68.x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4" Type="http://schemas.openxmlformats.org/officeDocument/2006/relationships/image" Target="../media/image9.png"/><Relationship Id="rId1" Type="http://schemas.openxmlformats.org/officeDocument/2006/relationships/tags" Target="../tags/tag69.x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4" Type="http://schemas.openxmlformats.org/officeDocument/2006/relationships/image" Target="../media/image9.png"/><Relationship Id="rId1" Type="http://schemas.openxmlformats.org/officeDocument/2006/relationships/tags" Target="../tags/tag70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9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4" Type="http://schemas.openxmlformats.org/officeDocument/2006/relationships/image" Target="../media/image9.png"/><Relationship Id="rId1" Type="http://schemas.openxmlformats.org/officeDocument/2006/relationships/tags" Target="../tags/tag71.xml"/><Relationship Id="rId2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4" Type="http://schemas.openxmlformats.org/officeDocument/2006/relationships/image" Target="../media/image9.png"/><Relationship Id="rId1" Type="http://schemas.openxmlformats.org/officeDocument/2006/relationships/tags" Target="../tags/tag72.xml"/><Relationship Id="rId2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tags" Target="../tags/tag73.xml"/><Relationship Id="rId2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4" Type="http://schemas.openxmlformats.org/officeDocument/2006/relationships/image" Target="../media/image9.png"/><Relationship Id="rId1" Type="http://schemas.openxmlformats.org/officeDocument/2006/relationships/tags" Target="../tags/tag74.xml"/><Relationship Id="rId2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4" Type="http://schemas.openxmlformats.org/officeDocument/2006/relationships/image" Target="../media/image9.png"/><Relationship Id="rId1" Type="http://schemas.openxmlformats.org/officeDocument/2006/relationships/tags" Target="../tags/tag75.xml"/><Relationship Id="rId2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4" Type="http://schemas.openxmlformats.org/officeDocument/2006/relationships/image" Target="../media/image3.png"/><Relationship Id="rId1" Type="http://schemas.openxmlformats.org/officeDocument/2006/relationships/tags" Target="../tags/tag76.xml"/><Relationship Id="rId2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4" Type="http://schemas.openxmlformats.org/officeDocument/2006/relationships/image" Target="../media/image9.png"/><Relationship Id="rId1" Type="http://schemas.openxmlformats.org/officeDocument/2006/relationships/tags" Target="../tags/tag77.xml"/><Relationship Id="rId2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4" Type="http://schemas.openxmlformats.org/officeDocument/2006/relationships/image" Target="../media/image9.png"/><Relationship Id="rId1" Type="http://schemas.openxmlformats.org/officeDocument/2006/relationships/tags" Target="../tags/tag78.xml"/><Relationship Id="rId2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4" Type="http://schemas.openxmlformats.org/officeDocument/2006/relationships/image" Target="../media/image9.png"/><Relationship Id="rId1" Type="http://schemas.openxmlformats.org/officeDocument/2006/relationships/tags" Target="../tags/tag79.xml"/><Relationship Id="rId2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4" Type="http://schemas.openxmlformats.org/officeDocument/2006/relationships/image" Target="../media/image9.png"/><Relationship Id="rId1" Type="http://schemas.openxmlformats.org/officeDocument/2006/relationships/tags" Target="../tags/tag80.x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9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4" Type="http://schemas.openxmlformats.org/officeDocument/2006/relationships/image" Target="../media/image9.png"/><Relationship Id="rId1" Type="http://schemas.openxmlformats.org/officeDocument/2006/relationships/tags" Target="../tags/tag81.xml"/><Relationship Id="rId2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4" Type="http://schemas.openxmlformats.org/officeDocument/2006/relationships/image" Target="../media/image9.png"/><Relationship Id="rId1" Type="http://schemas.openxmlformats.org/officeDocument/2006/relationships/tags" Target="../tags/tag82.xml"/><Relationship Id="rId2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4" Type="http://schemas.openxmlformats.org/officeDocument/2006/relationships/image" Target="../media/image9.png"/><Relationship Id="rId1" Type="http://schemas.openxmlformats.org/officeDocument/2006/relationships/tags" Target="../tags/tag83.xml"/><Relationship Id="rId2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4" Type="http://schemas.openxmlformats.org/officeDocument/2006/relationships/image" Target="../media/image9.png"/><Relationship Id="rId1" Type="http://schemas.openxmlformats.org/officeDocument/2006/relationships/tags" Target="../tags/tag84.xml"/><Relationship Id="rId2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tags" Target="../tags/tag85.xml"/><Relationship Id="rId2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4" Type="http://schemas.openxmlformats.org/officeDocument/2006/relationships/image" Target="../media/image9.png"/><Relationship Id="rId1" Type="http://schemas.openxmlformats.org/officeDocument/2006/relationships/tags" Target="../tags/tag86.xml"/><Relationship Id="rId2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4" Type="http://schemas.openxmlformats.org/officeDocument/2006/relationships/image" Target="../media/image34.png"/><Relationship Id="rId1" Type="http://schemas.openxmlformats.org/officeDocument/2006/relationships/tags" Target="../tags/tag87.xml"/><Relationship Id="rId2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4" Type="http://schemas.openxmlformats.org/officeDocument/2006/relationships/hyperlink" Target="http://www.oracle.com/technetwork/java/index-jsp-135475.html" TargetMode="External"/><Relationship Id="rId5" Type="http://schemas.openxmlformats.org/officeDocument/2006/relationships/hyperlink" Target="http://www.onlinelearningconference.com/" TargetMode="External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1" Type="http://schemas.openxmlformats.org/officeDocument/2006/relationships/tags" Target="../tags/tag88.xml"/><Relationship Id="rId2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4" Type="http://schemas.openxmlformats.org/officeDocument/2006/relationships/image" Target="../media/image37.jpeg"/><Relationship Id="rId5" Type="http://schemas.openxmlformats.org/officeDocument/2006/relationships/image" Target="../media/image38.png"/><Relationship Id="rId1" Type="http://schemas.openxmlformats.org/officeDocument/2006/relationships/tags" Target="../tags/tag89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9.png"/><Relationship Id="rId6" Type="http://schemas.openxmlformats.org/officeDocument/2006/relationships/oleObject" Target="../embeddings/oleObject4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3200400"/>
          </a:xfrm>
          <a:prstGeom prst="rect">
            <a:avLst/>
          </a:prstGeom>
          <a:gradFill rotWithShape="1">
            <a:gsLst>
              <a:gs pos="0">
                <a:schemeClr val="accent2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905500" y="0"/>
            <a:ext cx="3236913" cy="6858000"/>
          </a:xfrm>
          <a:prstGeom prst="rect">
            <a:avLst/>
          </a:prstGeom>
          <a:gradFill rotWithShape="1">
            <a:gsLst>
              <a:gs pos="0">
                <a:schemeClr val="accent1">
                  <a:alpha val="13000"/>
                </a:schemeClr>
              </a:gs>
              <a:gs pos="100000">
                <a:schemeClr val="accent2">
                  <a:alpha val="75000"/>
                </a:scheme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14800"/>
            <a:ext cx="5181600" cy="1143000"/>
          </a:xfrm>
        </p:spPr>
        <p:txBody>
          <a:bodyPr/>
          <a:lstStyle/>
          <a:p>
            <a:r>
              <a:rPr lang="en-US" sz="2400" dirty="0" smtClean="0"/>
              <a:t>Server applications</a:t>
            </a:r>
            <a:endParaRPr lang="en-US" sz="1400" dirty="0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940425" y="6092825"/>
            <a:ext cx="30956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hlinkClick r:id="rId5"/>
              </a:rPr>
              <a:t>www.supinfo.com</a:t>
            </a:r>
            <a:endParaRPr lang="en-US" sz="1400" b="1"/>
          </a:p>
          <a:p>
            <a:pPr algn="r">
              <a:spcBef>
                <a:spcPct val="50000"/>
              </a:spcBef>
            </a:pPr>
            <a:r>
              <a:rPr lang="en-US" sz="1000"/>
              <a:t>Copyright © SUPINFO</a:t>
            </a:r>
            <a:r>
              <a:rPr lang="en-US" sz="1200"/>
              <a:t>. All rights reserved</a:t>
            </a:r>
            <a:br>
              <a:rPr lang="en-US" sz="1200"/>
            </a:br>
            <a:endParaRPr lang="en-US" sz="1200"/>
          </a:p>
        </p:txBody>
      </p:sp>
      <p:pic>
        <p:nvPicPr>
          <p:cNvPr id="27664" name="Picture 16" descr="emblem_clas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676400"/>
            <a:ext cx="1752600" cy="1752600"/>
          </a:xfrm>
          <a:prstGeom prst="rect">
            <a:avLst/>
          </a:prstGeom>
          <a:noFill/>
        </p:spPr>
      </p:pic>
      <p:graphicFrame>
        <p:nvGraphicFramePr>
          <p:cNvPr id="27699" name="Object 51"/>
          <p:cNvGraphicFramePr>
            <a:graphicFrameLocks noChangeAspect="1"/>
          </p:cNvGraphicFramePr>
          <p:nvPr/>
        </p:nvGraphicFramePr>
        <p:xfrm>
          <a:off x="2843213" y="1196975"/>
          <a:ext cx="273685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CorelDRAW" r:id="rId7" imgW="1409700" imgH="1320800" progId="">
                  <p:embed/>
                </p:oleObj>
              </mc:Choice>
              <mc:Fallback>
                <p:oleObj name="CorelDRAW" r:id="rId7" imgW="1409700" imgH="132080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96975"/>
                        <a:ext cx="2736850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678113" y="990600"/>
            <a:ext cx="5856287" cy="2841625"/>
          </a:xfrm>
          <a:noFill/>
        </p:spPr>
        <p:txBody>
          <a:bodyPr/>
          <a:lstStyle/>
          <a:p>
            <a:r>
              <a:rPr lang="en-US" sz="4000" dirty="0" err="1" smtClean="0"/>
              <a:t>Servlets</a:t>
            </a:r>
            <a:endParaRPr lang="en-US" sz="4000" dirty="0"/>
          </a:p>
        </p:txBody>
      </p:sp>
      <p:pic>
        <p:nvPicPr>
          <p:cNvPr id="27763" name="Picture 115" descr="logo-SUPINFO-noir-fond-tr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56325" y="5229225"/>
            <a:ext cx="2806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700" name="Picture 52" descr="C:\Users\Thierry\Desktop\1265022830_network-serve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72264" y="3071811"/>
            <a:ext cx="2071702" cy="2071701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</a:t>
            </a:r>
            <a:r>
              <a:rPr lang="en-US" sz="3200" dirty="0" smtClean="0"/>
              <a:t> request: first call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Introduction</a:t>
            </a:r>
            <a:endParaRPr 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7019925" y="2565400"/>
          <a:ext cx="107156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08" name="Visio" r:id="rId6" imgW="749300" imgH="952500" progId="">
                  <p:embed/>
                </p:oleObj>
              </mc:Choice>
              <mc:Fallback>
                <p:oleObj name="Visio" r:id="rId6" imgW="749300" imgH="9525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565400"/>
                        <a:ext cx="1071563" cy="136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A3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116013" y="2636838"/>
          <a:ext cx="165576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09" name="Visio" r:id="rId8" imgW="990600" imgH="965200" progId="">
                  <p:embed/>
                </p:oleObj>
              </mc:Choice>
              <mc:Fallback>
                <p:oleObj name="Visio" r:id="rId8" imgW="990600" imgH="965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838"/>
                        <a:ext cx="1655762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A3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59563" y="3500438"/>
            <a:ext cx="60166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AutoShape 26"/>
          <p:cNvSpPr>
            <a:spLocks noChangeArrowheads="1"/>
          </p:cNvSpPr>
          <p:nvPr/>
        </p:nvSpPr>
        <p:spPr bwMode="auto">
          <a:xfrm>
            <a:off x="2124075" y="1773238"/>
            <a:ext cx="4895850" cy="820737"/>
          </a:xfrm>
          <a:prstGeom prst="curvedDownArrow">
            <a:avLst>
              <a:gd name="adj1" fmla="val 30848"/>
              <a:gd name="adj2" fmla="val 150151"/>
              <a:gd name="adj3" fmla="val 37718"/>
            </a:avLst>
          </a:prstGeom>
          <a:solidFill>
            <a:schemeClr val="hlink"/>
          </a:solidFill>
          <a:ln w="12700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2124075" y="1412875"/>
            <a:ext cx="44640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1. Connection and request from client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215063" y="5445125"/>
            <a:ext cx="2928937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2. Servlet is created and initialized by init() method</a:t>
            </a:r>
            <a:r>
              <a:rPr lang="en-US" sz="2400" b="1"/>
              <a:t>  </a:t>
            </a:r>
          </a:p>
        </p:txBody>
      </p:sp>
      <p:sp>
        <p:nvSpPr>
          <p:cNvPr id="20" name="Arc 29"/>
          <p:cNvSpPr>
            <a:spLocks/>
          </p:cNvSpPr>
          <p:nvPr/>
        </p:nvSpPr>
        <p:spPr bwMode="auto">
          <a:xfrm rot="3907649">
            <a:off x="7185025" y="4273550"/>
            <a:ext cx="1162050" cy="914400"/>
          </a:xfrm>
          <a:custGeom>
            <a:avLst/>
            <a:gdLst>
              <a:gd name="T0" fmla="*/ 0 w 27439"/>
              <a:gd name="T1" fmla="*/ 2147483647 h 21600"/>
              <a:gd name="T2" fmla="*/ 2147483647 w 27439"/>
              <a:gd name="T3" fmla="*/ 2147483647 h 21600"/>
              <a:gd name="T4" fmla="*/ 2147483647 w 27439"/>
              <a:gd name="T5" fmla="*/ 2147483647 h 21600"/>
              <a:gd name="T6" fmla="*/ 0 60000 65536"/>
              <a:gd name="T7" fmla="*/ 0 60000 65536"/>
              <a:gd name="T8" fmla="*/ 0 60000 65536"/>
              <a:gd name="T9" fmla="*/ 0 w 27439"/>
              <a:gd name="T10" fmla="*/ 0 h 21600"/>
              <a:gd name="T11" fmla="*/ 27439 w 2743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439" h="21600" fill="none" extrusionOk="0">
                <a:moveTo>
                  <a:pt x="0" y="852"/>
                </a:moveTo>
                <a:cubicBezTo>
                  <a:pt x="1952" y="286"/>
                  <a:pt x="3974" y="-1"/>
                  <a:pt x="6007" y="0"/>
                </a:cubicBezTo>
                <a:cubicBezTo>
                  <a:pt x="16896" y="0"/>
                  <a:pt x="26083" y="8106"/>
                  <a:pt x="27439" y="18911"/>
                </a:cubicBezTo>
              </a:path>
              <a:path w="27439" h="21600" stroke="0" extrusionOk="0">
                <a:moveTo>
                  <a:pt x="0" y="852"/>
                </a:moveTo>
                <a:cubicBezTo>
                  <a:pt x="1952" y="286"/>
                  <a:pt x="3974" y="-1"/>
                  <a:pt x="6007" y="0"/>
                </a:cubicBezTo>
                <a:cubicBezTo>
                  <a:pt x="16896" y="0"/>
                  <a:pt x="26083" y="8106"/>
                  <a:pt x="27439" y="18911"/>
                </a:cubicBezTo>
                <a:lnTo>
                  <a:pt x="6007" y="21600"/>
                </a:lnTo>
                <a:close/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arrow" w="lg" len="med"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2987675" y="5445125"/>
            <a:ext cx="27368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3. Servlet executes service() method</a:t>
            </a:r>
            <a:endParaRPr lang="en-US" sz="2400" b="1"/>
          </a:p>
        </p:txBody>
      </p:sp>
      <p:sp>
        <p:nvSpPr>
          <p:cNvPr id="22" name="Arc 31"/>
          <p:cNvSpPr>
            <a:spLocks/>
          </p:cNvSpPr>
          <p:nvPr/>
        </p:nvSpPr>
        <p:spPr bwMode="auto">
          <a:xfrm rot="3444934">
            <a:off x="5117307" y="5331619"/>
            <a:ext cx="863600" cy="1233487"/>
          </a:xfrm>
          <a:custGeom>
            <a:avLst/>
            <a:gdLst>
              <a:gd name="T0" fmla="*/ 2147483647 w 21600"/>
              <a:gd name="T1" fmla="*/ 0 h 21719"/>
              <a:gd name="T2" fmla="*/ 2147483647 w 21600"/>
              <a:gd name="T3" fmla="*/ 2147483647 h 21719"/>
              <a:gd name="T4" fmla="*/ 0 w 21600"/>
              <a:gd name="T5" fmla="*/ 2147483647 h 21719"/>
              <a:gd name="T6" fmla="*/ 0 60000 65536"/>
              <a:gd name="T7" fmla="*/ 0 60000 65536"/>
              <a:gd name="T8" fmla="*/ 0 60000 65536"/>
              <a:gd name="T9" fmla="*/ 0 w 21600"/>
              <a:gd name="T10" fmla="*/ 0 h 21719"/>
              <a:gd name="T11" fmla="*/ 21600 w 21600"/>
              <a:gd name="T12" fmla="*/ 21719 h 217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19" fill="none" extrusionOk="0">
                <a:moveTo>
                  <a:pt x="21402" y="-1"/>
                </a:moveTo>
                <a:cubicBezTo>
                  <a:pt x="21533" y="966"/>
                  <a:pt x="21600" y="1940"/>
                  <a:pt x="21600" y="2916"/>
                </a:cubicBezTo>
                <a:cubicBezTo>
                  <a:pt x="21600" y="10702"/>
                  <a:pt x="17409" y="17886"/>
                  <a:pt x="10630" y="21718"/>
                </a:cubicBezTo>
              </a:path>
              <a:path w="21600" h="21719" stroke="0" extrusionOk="0">
                <a:moveTo>
                  <a:pt x="21402" y="-1"/>
                </a:moveTo>
                <a:cubicBezTo>
                  <a:pt x="21533" y="966"/>
                  <a:pt x="21600" y="1940"/>
                  <a:pt x="21600" y="2916"/>
                </a:cubicBezTo>
                <a:cubicBezTo>
                  <a:pt x="21600" y="10702"/>
                  <a:pt x="17409" y="17886"/>
                  <a:pt x="10630" y="21718"/>
                </a:cubicBezTo>
                <a:lnTo>
                  <a:pt x="0" y="2916"/>
                </a:lnTo>
                <a:close/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arrow" w="lg" len="med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23" name="Arc 32"/>
          <p:cNvSpPr>
            <a:spLocks/>
          </p:cNvSpPr>
          <p:nvPr/>
        </p:nvSpPr>
        <p:spPr bwMode="auto">
          <a:xfrm rot="14385524">
            <a:off x="5843588" y="4338638"/>
            <a:ext cx="587375" cy="1673225"/>
          </a:xfrm>
          <a:custGeom>
            <a:avLst/>
            <a:gdLst>
              <a:gd name="T0" fmla="*/ 2147483647 w 21600"/>
              <a:gd name="T1" fmla="*/ 0 h 21629"/>
              <a:gd name="T2" fmla="*/ 2147483647 w 21600"/>
              <a:gd name="T3" fmla="*/ 2147483647 h 21629"/>
              <a:gd name="T4" fmla="*/ 0 w 21600"/>
              <a:gd name="T5" fmla="*/ 2147483647 h 21629"/>
              <a:gd name="T6" fmla="*/ 0 60000 65536"/>
              <a:gd name="T7" fmla="*/ 0 60000 65536"/>
              <a:gd name="T8" fmla="*/ 0 60000 65536"/>
              <a:gd name="T9" fmla="*/ 0 w 21600"/>
              <a:gd name="T10" fmla="*/ 0 h 21629"/>
              <a:gd name="T11" fmla="*/ 21600 w 21600"/>
              <a:gd name="T12" fmla="*/ 21629 h 21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29" fill="none" extrusionOk="0">
                <a:moveTo>
                  <a:pt x="16080" y="0"/>
                </a:moveTo>
                <a:cubicBezTo>
                  <a:pt x="19634" y="3962"/>
                  <a:pt x="21600" y="9098"/>
                  <a:pt x="21600" y="14421"/>
                </a:cubicBezTo>
                <a:cubicBezTo>
                  <a:pt x="21600" y="16876"/>
                  <a:pt x="21181" y="19314"/>
                  <a:pt x="20361" y="21628"/>
                </a:cubicBezTo>
              </a:path>
              <a:path w="21600" h="21629" stroke="0" extrusionOk="0">
                <a:moveTo>
                  <a:pt x="16080" y="0"/>
                </a:moveTo>
                <a:cubicBezTo>
                  <a:pt x="19634" y="3962"/>
                  <a:pt x="21600" y="9098"/>
                  <a:pt x="21600" y="14421"/>
                </a:cubicBezTo>
                <a:cubicBezTo>
                  <a:pt x="21600" y="16876"/>
                  <a:pt x="21181" y="19314"/>
                  <a:pt x="20361" y="21628"/>
                </a:cubicBezTo>
                <a:lnTo>
                  <a:pt x="0" y="14421"/>
                </a:lnTo>
                <a:close/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arrow" w="lg" len="med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 flipH="1" flipV="1">
            <a:off x="1835150" y="3933825"/>
            <a:ext cx="4752975" cy="503238"/>
          </a:xfrm>
          <a:prstGeom prst="curvedDownArrow">
            <a:avLst>
              <a:gd name="adj1" fmla="val 80193"/>
              <a:gd name="adj2" fmla="val 269089"/>
              <a:gd name="adj3" fmla="val 43750"/>
            </a:avLst>
          </a:prstGeom>
          <a:solidFill>
            <a:schemeClr val="accent1"/>
          </a:solidFill>
          <a:ln w="12700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/>
            <a:endParaRPr lang="fr-FR" sz="2400">
              <a:solidFill>
                <a:srgbClr val="FFFF99"/>
              </a:solidFill>
              <a:latin typeface="Arial Unicode MS" pitchFamily="-109" charset="0"/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3059113" y="3716338"/>
            <a:ext cx="273685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4. Response transferred then disconnection</a:t>
            </a:r>
            <a:endParaRPr lang="en-US" sz="2400" b="1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 animBg="1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</a:t>
            </a:r>
            <a:r>
              <a:rPr lang="en-US" sz="3200" dirty="0" smtClean="0"/>
              <a:t> request: other calls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Introduction</a:t>
            </a:r>
            <a:endParaRPr 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7092950" y="2492375"/>
          <a:ext cx="107156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32" name="Visio" r:id="rId6" imgW="749300" imgH="952500" progId="">
                  <p:embed/>
                </p:oleObj>
              </mc:Choice>
              <mc:Fallback>
                <p:oleObj name="Visio" r:id="rId6" imgW="749300" imgH="9525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492375"/>
                        <a:ext cx="1071563" cy="136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A3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1116013" y="2636838"/>
          <a:ext cx="165576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33" name="Visio" r:id="rId8" imgW="990600" imgH="965200" progId="">
                  <p:embed/>
                </p:oleObj>
              </mc:Choice>
              <mc:Fallback>
                <p:oleObj name="Visio" r:id="rId8" imgW="990600" imgH="965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838"/>
                        <a:ext cx="1655762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A3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04025" y="3357563"/>
            <a:ext cx="6016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AutoShape 9"/>
          <p:cNvSpPr>
            <a:spLocks noChangeArrowheads="1"/>
          </p:cNvSpPr>
          <p:nvPr/>
        </p:nvSpPr>
        <p:spPr bwMode="auto">
          <a:xfrm>
            <a:off x="2051050" y="1773238"/>
            <a:ext cx="5113338" cy="820737"/>
          </a:xfrm>
          <a:prstGeom prst="curvedDownArrow">
            <a:avLst>
              <a:gd name="adj1" fmla="val 78310"/>
              <a:gd name="adj2" fmla="val 156822"/>
              <a:gd name="adj3" fmla="val 37718"/>
            </a:avLst>
          </a:prstGeom>
          <a:solidFill>
            <a:schemeClr val="hlink"/>
          </a:solidFill>
          <a:ln w="12700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411413" y="1412875"/>
            <a:ext cx="44640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1. Connection and request from client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084888" y="5516563"/>
            <a:ext cx="292893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2. Servlet executes service() method</a:t>
            </a:r>
            <a:endParaRPr lang="en-US" sz="2400" b="1"/>
          </a:p>
        </p:txBody>
      </p:sp>
      <p:sp>
        <p:nvSpPr>
          <p:cNvPr id="32" name="Arc 12"/>
          <p:cNvSpPr>
            <a:spLocks/>
          </p:cNvSpPr>
          <p:nvPr/>
        </p:nvSpPr>
        <p:spPr bwMode="auto">
          <a:xfrm rot="2558326">
            <a:off x="7380288" y="4437063"/>
            <a:ext cx="908050" cy="893762"/>
          </a:xfrm>
          <a:custGeom>
            <a:avLst/>
            <a:gdLst>
              <a:gd name="T0" fmla="*/ 2147483647 w 21432"/>
              <a:gd name="T1" fmla="*/ 0 h 21124"/>
              <a:gd name="T2" fmla="*/ 2147483647 w 21432"/>
              <a:gd name="T3" fmla="*/ 2147483647 h 21124"/>
              <a:gd name="T4" fmla="*/ 0 w 21432"/>
              <a:gd name="T5" fmla="*/ 2147483647 h 21124"/>
              <a:gd name="T6" fmla="*/ 0 60000 65536"/>
              <a:gd name="T7" fmla="*/ 0 60000 65536"/>
              <a:gd name="T8" fmla="*/ 0 60000 65536"/>
              <a:gd name="T9" fmla="*/ 0 w 21432"/>
              <a:gd name="T10" fmla="*/ 0 h 21124"/>
              <a:gd name="T11" fmla="*/ 21432 w 21432"/>
              <a:gd name="T12" fmla="*/ 21124 h 211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2" h="21124" fill="none" extrusionOk="0">
                <a:moveTo>
                  <a:pt x="4509" y="0"/>
                </a:moveTo>
                <a:cubicBezTo>
                  <a:pt x="13498" y="1919"/>
                  <a:pt x="20288" y="9316"/>
                  <a:pt x="21432" y="18435"/>
                </a:cubicBezTo>
              </a:path>
              <a:path w="21432" h="21124" stroke="0" extrusionOk="0">
                <a:moveTo>
                  <a:pt x="4509" y="0"/>
                </a:moveTo>
                <a:cubicBezTo>
                  <a:pt x="13498" y="1919"/>
                  <a:pt x="20288" y="9316"/>
                  <a:pt x="21432" y="18435"/>
                </a:cubicBezTo>
                <a:lnTo>
                  <a:pt x="0" y="21124"/>
                </a:lnTo>
                <a:close/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arrow" w="lg" len="med"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33" name="AutoShape 16"/>
          <p:cNvSpPr>
            <a:spLocks noChangeArrowheads="1"/>
          </p:cNvSpPr>
          <p:nvPr/>
        </p:nvSpPr>
        <p:spPr bwMode="auto">
          <a:xfrm flipH="1" flipV="1">
            <a:off x="1979613" y="3933825"/>
            <a:ext cx="4752975" cy="503238"/>
          </a:xfrm>
          <a:prstGeom prst="curvedDownArrow">
            <a:avLst>
              <a:gd name="adj1" fmla="val 80193"/>
              <a:gd name="adj2" fmla="val 269089"/>
              <a:gd name="adj3" fmla="val 43750"/>
            </a:avLst>
          </a:prstGeom>
          <a:solidFill>
            <a:schemeClr val="accent1"/>
          </a:solidFill>
          <a:ln w="12700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/>
            <a:endParaRPr lang="fr-FR" sz="2400">
              <a:solidFill>
                <a:srgbClr val="FFFF99"/>
              </a:solidFill>
              <a:latin typeface="Arial Unicode MS" pitchFamily="-109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276600" y="3716338"/>
            <a:ext cx="273685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3. Response transferred then disconnection</a:t>
            </a:r>
            <a:endParaRPr lang="en-US" sz="2400" b="1"/>
          </a:p>
        </p:txBody>
      </p:sp>
      <p:sp>
        <p:nvSpPr>
          <p:cNvPr id="35" name="Arc 19"/>
          <p:cNvSpPr>
            <a:spLocks/>
          </p:cNvSpPr>
          <p:nvPr/>
        </p:nvSpPr>
        <p:spPr bwMode="auto">
          <a:xfrm rot="13761628">
            <a:off x="6796882" y="4515643"/>
            <a:ext cx="908050" cy="893763"/>
          </a:xfrm>
          <a:custGeom>
            <a:avLst/>
            <a:gdLst>
              <a:gd name="T0" fmla="*/ 2147483647 w 21432"/>
              <a:gd name="T1" fmla="*/ 0 h 21124"/>
              <a:gd name="T2" fmla="*/ 2147483647 w 21432"/>
              <a:gd name="T3" fmla="*/ 2147483647 h 21124"/>
              <a:gd name="T4" fmla="*/ 0 w 21432"/>
              <a:gd name="T5" fmla="*/ 2147483647 h 21124"/>
              <a:gd name="T6" fmla="*/ 0 60000 65536"/>
              <a:gd name="T7" fmla="*/ 0 60000 65536"/>
              <a:gd name="T8" fmla="*/ 0 60000 65536"/>
              <a:gd name="T9" fmla="*/ 0 w 21432"/>
              <a:gd name="T10" fmla="*/ 0 h 21124"/>
              <a:gd name="T11" fmla="*/ 21432 w 21432"/>
              <a:gd name="T12" fmla="*/ 21124 h 211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2" h="21124" fill="none" extrusionOk="0">
                <a:moveTo>
                  <a:pt x="4509" y="0"/>
                </a:moveTo>
                <a:cubicBezTo>
                  <a:pt x="13498" y="1919"/>
                  <a:pt x="20288" y="9316"/>
                  <a:pt x="21432" y="18435"/>
                </a:cubicBezTo>
              </a:path>
              <a:path w="21432" h="21124" stroke="0" extrusionOk="0">
                <a:moveTo>
                  <a:pt x="4509" y="0"/>
                </a:moveTo>
                <a:cubicBezTo>
                  <a:pt x="13498" y="1919"/>
                  <a:pt x="20288" y="9316"/>
                  <a:pt x="21432" y="18435"/>
                </a:cubicBezTo>
                <a:lnTo>
                  <a:pt x="0" y="21124"/>
                </a:lnTo>
                <a:close/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arrow" w="lg" len="med"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 animBg="1"/>
      <p:bldP spid="33" grpId="0" animBg="1"/>
      <p:bldP spid="34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</a:t>
            </a:r>
            <a:r>
              <a:rPr lang="en-US" sz="3200" dirty="0" smtClean="0"/>
              <a:t> Container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Introduction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container implements the web component contract of the Java EE architecture</a:t>
            </a:r>
          </a:p>
          <a:p>
            <a:pPr marL="342900" lvl="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Also known as a web container</a:t>
            </a:r>
          </a:p>
          <a:p>
            <a:pPr marL="342900" lvl="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Examples</a:t>
            </a:r>
            <a:r>
              <a:rPr kumimoji="0" lang="en-US" sz="22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of </a:t>
            </a:r>
            <a:r>
              <a:rPr lang="en-US" sz="2200" kern="0" dirty="0" err="1">
                <a:latin typeface="+mn-lt"/>
                <a:ea typeface="ＭＳ Ｐゴシック" pitchFamily="34" charset="-128"/>
              </a:rPr>
              <a:t>S</a:t>
            </a:r>
            <a:r>
              <a:rPr kumimoji="0" lang="en-US" sz="22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ervlet</a:t>
            </a:r>
            <a:r>
              <a:rPr kumimoji="0" lang="en-US" sz="22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containers are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baseline="0" dirty="0" smtClean="0">
                <a:latin typeface="+mn-lt"/>
                <a:ea typeface="ＭＳ Ｐゴシック" pitchFamily="34" charset="-128"/>
              </a:rPr>
              <a:t>Tomcat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kumimoji="0" lang="en-US" sz="22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Jetty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Oracle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iPlanet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Web Server</a:t>
            </a:r>
            <a:endParaRPr kumimoji="0" lang="en-US" sz="22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2944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8400" y="5257800"/>
            <a:ext cx="11557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4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00800" y="5562600"/>
            <a:ext cx="13970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</a:t>
            </a:r>
            <a:r>
              <a:rPr lang="en-US" sz="3200" dirty="0" smtClean="0"/>
              <a:t>-Based Frameworks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Introduction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69622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Few companies used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technology alone…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But a lot of companies used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-based Frameworks !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</a:t>
            </a:r>
            <a:r>
              <a:rPr kumimoji="0" lang="en-US" sz="22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large number exists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Struts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JSF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Spring</a:t>
            </a:r>
            <a:r>
              <a:rPr kumimoji="0" lang="en-US" sz="22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MVC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baseline="0" dirty="0" smtClean="0">
                <a:latin typeface="+mn-lt"/>
                <a:ea typeface="ＭＳ Ｐゴシック" pitchFamily="34" charset="-128"/>
              </a:rPr>
              <a:t>Wicket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Grails</a:t>
            </a:r>
            <a:endParaRPr lang="en-US" sz="2200" kern="0" baseline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kumimoji="0" lang="en-US" sz="22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…</a:t>
            </a:r>
          </a:p>
        </p:txBody>
      </p:sp>
      <p:pic>
        <p:nvPicPr>
          <p:cNvPr id="8335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41910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353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2590800"/>
            <a:ext cx="1397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354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0" y="57150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354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10400" y="3200400"/>
            <a:ext cx="15367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</a:t>
            </a:r>
            <a:r>
              <a:rPr lang="en-US" sz="3200" dirty="0" smtClean="0"/>
              <a:t>-Based Frameworks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Introduction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83558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914400"/>
            <a:ext cx="534800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558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0" y="3893981"/>
            <a:ext cx="5334000" cy="296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 dirty="0" smtClean="0"/>
              <a:t>Stop-and-think</a:t>
            </a:r>
            <a:endParaRPr lang="en-US" sz="3200" dirty="0"/>
          </a:p>
        </p:txBody>
      </p:sp>
      <p:pic>
        <p:nvPicPr>
          <p:cNvPr id="729092" name="Picture 4" descr="badge_qui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3" y="130175"/>
            <a:ext cx="652462" cy="652463"/>
          </a:xfrm>
          <a:prstGeom prst="rect">
            <a:avLst/>
          </a:prstGeom>
          <a:noFill/>
        </p:spPr>
      </p:pic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1116013" y="1196975"/>
            <a:ext cx="74009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b="1"/>
              <a:t>Do you have any questions ?</a:t>
            </a:r>
            <a:endParaRPr lang="en-US" sz="3200" b="1">
              <a:sym typeface="Symbol" pitchFamily="18" charset="2"/>
            </a:endParaRPr>
          </a:p>
        </p:txBody>
      </p:sp>
      <p:grpSp>
        <p:nvGrpSpPr>
          <p:cNvPr id="2" name="Groupe 13"/>
          <p:cNvGrpSpPr>
            <a:grpSpLocks/>
          </p:cNvGrpSpPr>
          <p:nvPr/>
        </p:nvGrpSpPr>
        <p:grpSpPr bwMode="auto">
          <a:xfrm>
            <a:off x="2500313" y="2286000"/>
            <a:ext cx="3813175" cy="4214813"/>
            <a:chOff x="2500298" y="2285992"/>
            <a:chExt cx="3813178" cy="4214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40226" y="2285992"/>
              <a:ext cx="1873250" cy="1873250"/>
              <a:chOff x="2789" y="1388"/>
              <a:chExt cx="1180" cy="1180"/>
            </a:xfrm>
          </p:grpSpPr>
          <p:pic>
            <p:nvPicPr>
              <p:cNvPr id="10" name="Picture 8" descr="3142-6982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89" y="1388"/>
                <a:ext cx="1180" cy="1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3152" y="1616"/>
                <a:ext cx="726" cy="3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fr-FR" sz="3200" i="1">
                    <a:solidFill>
                      <a:srgbClr val="292929"/>
                    </a:solidFill>
                  </a:rPr>
                  <a:t>???</a:t>
                </a:r>
                <a:endParaRPr lang="en-US" sz="3200" i="1">
                  <a:solidFill>
                    <a:srgbClr val="292929"/>
                  </a:solidFill>
                </a:endParaRPr>
              </a:p>
            </p:txBody>
          </p:sp>
        </p:grpSp>
        <p:pic>
          <p:nvPicPr>
            <p:cNvPr id="9" name="Picture 12" descr="C:\Documents and Settings\matt\Desktop\1.png"/>
            <p:cNvPicPr>
              <a:picLocks noChangeAspect="1" noChangeArrowheads="1"/>
            </p:cNvPicPr>
            <p:nvPr/>
          </p:nvPicPr>
          <p:blipFill>
            <a:blip r:embed="rId6" cstate="print"/>
            <a:srcRect l="25313" t="23750" r="29688" b="20000"/>
            <a:stretch>
              <a:fillRect/>
            </a:stretch>
          </p:blipFill>
          <p:spPr bwMode="auto">
            <a:xfrm>
              <a:off x="2500298" y="3286124"/>
              <a:ext cx="3429024" cy="321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244566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Hierarchy</a:t>
            </a:r>
            <a:endParaRPr lang="en-US" dirty="0"/>
          </a:p>
        </p:txBody>
      </p:sp>
      <p:pic>
        <p:nvPicPr>
          <p:cNvPr id="17450" name="Picture 42" descr="emblem_c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1371600" cy="1371600"/>
          </a:xfrm>
          <a:prstGeom prst="rect">
            <a:avLst/>
          </a:prstGeom>
          <a:noFill/>
        </p:spPr>
      </p:pic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179388" y="188913"/>
            <a:ext cx="817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Presentation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baseline="0" dirty="0" smtClean="0">
                <a:latin typeface="+mn-lt"/>
                <a:ea typeface="ＭＳ Ｐゴシック" pitchFamily="34" charset="-128"/>
              </a:rPr>
              <a:t>Servlet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hierarchy is composed of :</a:t>
            </a:r>
          </a:p>
          <a:p>
            <a:pPr marL="800100" lvl="1" indent="-342900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kumimoji="0" lang="en-US" sz="22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Servlet</a:t>
            </a: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interface</a:t>
            </a:r>
          </a:p>
          <a:p>
            <a:pPr marL="800100" lvl="1" indent="-342900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GenericServlet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abstract class</a:t>
            </a:r>
          </a:p>
          <a:p>
            <a:pPr marL="800100" lvl="1" indent="-342900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kumimoji="0" lang="en-US" sz="22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HttpServlet</a:t>
            </a: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abstract class</a:t>
            </a:r>
          </a:p>
        </p:txBody>
      </p:sp>
      <p:pic>
        <p:nvPicPr>
          <p:cNvPr id="7" name="Picture 6" descr="Screen shot 2010-11-29 at 6.01.27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810000"/>
            <a:ext cx="2197100" cy="2552700"/>
          </a:xfrm>
          <a:prstGeom prst="rect">
            <a:avLst/>
          </a:prstGeom>
        </p:spPr>
      </p:pic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971600" y="-27384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Servlet Hierarchy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</a:t>
            </a:r>
            <a:r>
              <a:rPr lang="en-US" sz="3200" dirty="0" smtClean="0"/>
              <a:t> interface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Defines methods a servlet must implement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How 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is initialized?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What services does it provide?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How is it destroyed?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…</a:t>
            </a:r>
          </a:p>
          <a:p>
            <a:pPr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</p:txBody>
      </p:sp>
      <p:pic>
        <p:nvPicPr>
          <p:cNvPr id="8" name="Picture 7" descr="Screen shot 2010-11-29 at 6.02.25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733800"/>
            <a:ext cx="2108200" cy="2628900"/>
          </a:xfrm>
          <a:prstGeom prst="rect">
            <a:avLst/>
          </a:prstGeom>
        </p:spPr>
      </p:pic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600" y="-27384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Servlet Hierarchy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</a:t>
            </a:r>
            <a:r>
              <a:rPr lang="en-US" sz="3200" dirty="0" smtClean="0"/>
              <a:t> interface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Methods overview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86402"/>
              </p:ext>
            </p:extLst>
          </p:nvPr>
        </p:nvGraphicFramePr>
        <p:xfrm>
          <a:off x="1071538" y="1928802"/>
          <a:ext cx="7786742" cy="3571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93371"/>
                <a:gridCol w="38933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void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init</a:t>
                      </a:r>
                      <a:r>
                        <a:rPr lang="fr-FR" dirty="0" smtClean="0"/>
                        <a:t>(</a:t>
                      </a:r>
                      <a:r>
                        <a:rPr lang="fr-FR" dirty="0" err="1" smtClean="0"/>
                        <a:t>ServletConfig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sc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Called</a:t>
                      </a:r>
                      <a:r>
                        <a:rPr lang="fr-FR" dirty="0" smtClean="0"/>
                        <a:t> by the </a:t>
                      </a:r>
                      <a:r>
                        <a:rPr lang="fr-FR" dirty="0" err="1" smtClean="0"/>
                        <a:t>servlet</a:t>
                      </a:r>
                      <a:r>
                        <a:rPr lang="fr-FR" dirty="0" smtClean="0"/>
                        <a:t> container to </a:t>
                      </a:r>
                      <a:r>
                        <a:rPr lang="fr-FR" dirty="0" err="1" smtClean="0"/>
                        <a:t>make</a:t>
                      </a:r>
                      <a:r>
                        <a:rPr lang="fr-FR" dirty="0" smtClean="0"/>
                        <a:t> the </a:t>
                      </a:r>
                      <a:r>
                        <a:rPr lang="fr-FR" dirty="0" err="1" smtClean="0"/>
                        <a:t>servlet</a:t>
                      </a:r>
                      <a:r>
                        <a:rPr lang="fr-FR" dirty="0" smtClean="0"/>
                        <a:t> active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void</a:t>
                      </a:r>
                      <a:r>
                        <a:rPr lang="fr-FR" dirty="0" smtClean="0"/>
                        <a:t> service(</a:t>
                      </a:r>
                      <a:r>
                        <a:rPr lang="fr-FR" dirty="0" err="1" smtClean="0"/>
                        <a:t>ServletRequest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req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ServletResponse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res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Called</a:t>
                      </a:r>
                      <a:r>
                        <a:rPr lang="fr-FR" dirty="0" smtClean="0"/>
                        <a:t> by the </a:t>
                      </a:r>
                      <a:r>
                        <a:rPr lang="fr-FR" dirty="0" err="1" smtClean="0"/>
                        <a:t>servlet</a:t>
                      </a:r>
                      <a:r>
                        <a:rPr lang="fr-FR" dirty="0" smtClean="0"/>
                        <a:t> container</a:t>
                      </a:r>
                      <a:r>
                        <a:rPr lang="fr-FR" baseline="0" dirty="0" smtClean="0"/>
                        <a:t> to </a:t>
                      </a:r>
                      <a:r>
                        <a:rPr lang="fr-FR" baseline="0" dirty="0" err="1" smtClean="0"/>
                        <a:t>respond</a:t>
                      </a:r>
                      <a:r>
                        <a:rPr lang="fr-FR" baseline="0" dirty="0" smtClean="0"/>
                        <a:t> to a </a:t>
                      </a:r>
                      <a:r>
                        <a:rPr lang="fr-FR" baseline="0" dirty="0" err="1" smtClean="0"/>
                        <a:t>request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void</a:t>
                      </a:r>
                      <a:r>
                        <a:rPr lang="fr-FR" dirty="0" smtClean="0"/>
                        <a:t> destroy()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Called</a:t>
                      </a:r>
                      <a:r>
                        <a:rPr lang="fr-FR" dirty="0" smtClean="0"/>
                        <a:t> by the </a:t>
                      </a:r>
                      <a:r>
                        <a:rPr lang="fr-FR" dirty="0" err="1" smtClean="0"/>
                        <a:t>servlet</a:t>
                      </a:r>
                      <a:r>
                        <a:rPr lang="fr-FR" dirty="0" smtClean="0"/>
                        <a:t> container to </a:t>
                      </a:r>
                      <a:r>
                        <a:rPr lang="fr-FR" dirty="0" err="1" smtClean="0"/>
                        <a:t>make</a:t>
                      </a:r>
                      <a:r>
                        <a:rPr lang="fr-FR" dirty="0" smtClean="0"/>
                        <a:t> the </a:t>
                      </a:r>
                      <a:r>
                        <a:rPr lang="fr-FR" dirty="0" err="1" smtClean="0"/>
                        <a:t>servlet</a:t>
                      </a:r>
                      <a:r>
                        <a:rPr lang="fr-FR" dirty="0" smtClean="0"/>
                        <a:t> out of service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ServletConfig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getServletConfig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Returns</a:t>
                      </a:r>
                      <a:r>
                        <a:rPr lang="fr-FR" dirty="0" smtClean="0"/>
                        <a:t> informations</a:t>
                      </a:r>
                      <a:r>
                        <a:rPr lang="fr-FR" baseline="0" dirty="0" smtClean="0"/>
                        <a:t> about </a:t>
                      </a:r>
                      <a:r>
                        <a:rPr lang="fr-FR" baseline="0" dirty="0" err="1" smtClean="0"/>
                        <a:t>initialization</a:t>
                      </a:r>
                      <a:r>
                        <a:rPr lang="fr-FR" baseline="0" dirty="0" smtClean="0"/>
                        <a:t> and startup </a:t>
                      </a:r>
                      <a:r>
                        <a:rPr lang="fr-FR" baseline="0" dirty="0" err="1" smtClean="0"/>
                        <a:t>parameters</a:t>
                      </a:r>
                      <a:endParaRPr lang="fr-F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String </a:t>
                      </a:r>
                      <a:r>
                        <a:rPr lang="fr-FR" dirty="0" err="1" smtClean="0"/>
                        <a:t>getServletInfo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Returns</a:t>
                      </a:r>
                      <a:r>
                        <a:rPr lang="fr-FR" dirty="0" smtClean="0"/>
                        <a:t> information about the </a:t>
                      </a:r>
                      <a:r>
                        <a:rPr lang="fr-FR" dirty="0" err="1" smtClean="0"/>
                        <a:t>servlet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971600" y="-27384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Servlet Hierarchy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8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/>
              <a:t>Course objectives</a:t>
            </a:r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676400"/>
            <a:ext cx="4343400" cy="4648200"/>
          </a:xfrm>
        </p:spPr>
        <p:txBody>
          <a:bodyPr/>
          <a:lstStyle/>
          <a:p>
            <a:r>
              <a:rPr lang="en-US" sz="2000" b="1" dirty="0" smtClean="0"/>
              <a:t>Understand </a:t>
            </a:r>
            <a:r>
              <a:rPr lang="en-US" sz="2000" dirty="0" smtClean="0"/>
              <a:t>what a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is</a:t>
            </a:r>
            <a:endParaRPr lang="en-US" sz="2000" dirty="0"/>
          </a:p>
          <a:p>
            <a:r>
              <a:rPr lang="en-US" sz="2000" b="1" dirty="0" smtClean="0"/>
              <a:t>Learn </a:t>
            </a:r>
            <a:r>
              <a:rPr lang="en-US" sz="2000" dirty="0" smtClean="0"/>
              <a:t>how to create basic and advanced </a:t>
            </a:r>
            <a:r>
              <a:rPr lang="en-US" sz="2000" dirty="0" err="1" smtClean="0"/>
              <a:t>servlets</a:t>
            </a:r>
            <a:endParaRPr lang="en-US" sz="2000" b="1" dirty="0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042988" y="1066800"/>
            <a:ext cx="7620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/>
              <a:t>By completing this course, you will:</a:t>
            </a:r>
          </a:p>
        </p:txBody>
      </p:sp>
      <p:pic>
        <p:nvPicPr>
          <p:cNvPr id="30739" name="Picture 19" descr="badge_goal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31763"/>
            <a:ext cx="652463" cy="652462"/>
          </a:xfrm>
          <a:prstGeom prst="rect">
            <a:avLst/>
          </a:prstGeom>
          <a:noFill/>
        </p:spPr>
      </p:pic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8" name="Picture 10" descr="cib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3463" y="1989138"/>
            <a:ext cx="325120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</a:t>
            </a:r>
            <a:r>
              <a:rPr lang="en-US" sz="3200" dirty="0" smtClean="0"/>
              <a:t> interface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Example 1/2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57290" y="1837337"/>
            <a:ext cx="7215238" cy="406265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public class </a:t>
            </a:r>
            <a:r>
              <a:rPr lang="en-GB" sz="1600" dirty="0" err="1" smtClean="0">
                <a:latin typeface="Courier"/>
                <a:cs typeface="Courier"/>
              </a:rPr>
              <a:t>MyServlet</a:t>
            </a:r>
            <a:r>
              <a:rPr lang="en-GB" sz="1600" dirty="0" smtClean="0">
                <a:latin typeface="Courier"/>
                <a:cs typeface="Courier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implements</a:t>
            </a:r>
            <a:r>
              <a:rPr lang="en-GB" sz="1600" dirty="0" smtClean="0">
                <a:latin typeface="Courier"/>
                <a:cs typeface="Courier"/>
              </a:rPr>
              <a:t> </a:t>
            </a:r>
            <a:r>
              <a:rPr lang="en-GB" sz="1600" dirty="0" err="1" smtClean="0">
                <a:latin typeface="Courier"/>
                <a:cs typeface="Courier"/>
              </a:rPr>
              <a:t>Servlet</a:t>
            </a:r>
            <a:r>
              <a:rPr lang="en-GB" sz="1600" dirty="0" smtClean="0">
                <a:latin typeface="Courier"/>
                <a:cs typeface="Courier"/>
              </a:rPr>
              <a:t> {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		private</a:t>
            </a:r>
            <a:r>
              <a:rPr lang="en-GB" sz="1600" dirty="0" smtClean="0">
                <a:latin typeface="Courier"/>
                <a:cs typeface="Courier"/>
              </a:rPr>
              <a:t> </a:t>
            </a:r>
            <a:r>
              <a:rPr lang="en-GB" sz="1600" dirty="0" err="1" smtClean="0">
                <a:latin typeface="Courier"/>
                <a:cs typeface="Courier"/>
              </a:rPr>
              <a:t>ServletConfig</a:t>
            </a:r>
            <a:r>
              <a:rPr lang="en-GB" sz="1600" dirty="0" smtClean="0">
                <a:latin typeface="Courier"/>
                <a:cs typeface="Courier"/>
              </a:rPr>
              <a:t> </a:t>
            </a:r>
            <a:r>
              <a:rPr lang="en-GB" sz="1600" dirty="0" err="1" smtClean="0">
                <a:latin typeface="Courier"/>
                <a:cs typeface="Courier"/>
              </a:rPr>
              <a:t>config</a:t>
            </a:r>
            <a:r>
              <a:rPr lang="en-GB" sz="1600" dirty="0" smtClean="0">
                <a:latin typeface="Courier"/>
                <a:cs typeface="Courier"/>
              </a:rPr>
              <a:t>;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@Override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</a:t>
            </a: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public void </a:t>
            </a:r>
            <a:r>
              <a:rPr lang="en-GB" sz="1600" dirty="0" smtClean="0">
                <a:latin typeface="Courier"/>
                <a:cs typeface="Courier"/>
              </a:rPr>
              <a:t>destroy() {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	</a:t>
            </a:r>
            <a:r>
              <a:rPr lang="en-GB" sz="1600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}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@Override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</a:t>
            </a: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public void </a:t>
            </a:r>
            <a:r>
              <a:rPr lang="en-GB" sz="1600" dirty="0" smtClean="0">
                <a:latin typeface="Courier"/>
                <a:cs typeface="Courier"/>
              </a:rPr>
              <a:t>init(</a:t>
            </a:r>
            <a:r>
              <a:rPr lang="en-GB" sz="1600" dirty="0" err="1" smtClean="0">
                <a:latin typeface="Courier"/>
                <a:cs typeface="Courier"/>
              </a:rPr>
              <a:t>ServletConfig</a:t>
            </a:r>
            <a:r>
              <a:rPr lang="en-GB" sz="1600" dirty="0" smtClean="0">
                <a:latin typeface="Courier"/>
                <a:cs typeface="Courier"/>
              </a:rPr>
              <a:t> sc) {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	</a:t>
            </a:r>
            <a:r>
              <a:rPr lang="en-GB" sz="1600" b="1" dirty="0" err="1" smtClean="0">
                <a:solidFill>
                  <a:srgbClr val="7F0055"/>
                </a:solidFill>
                <a:latin typeface="Courier"/>
                <a:cs typeface="Courier"/>
              </a:rPr>
              <a:t>this</a:t>
            </a:r>
            <a:r>
              <a:rPr lang="en-GB" sz="1600" dirty="0" err="1" smtClean="0">
                <a:latin typeface="Courier"/>
                <a:cs typeface="Courier"/>
              </a:rPr>
              <a:t>.config</a:t>
            </a:r>
            <a:r>
              <a:rPr lang="en-GB" sz="1600" dirty="0" smtClean="0">
                <a:latin typeface="Courier"/>
                <a:cs typeface="Courier"/>
              </a:rPr>
              <a:t> = sc;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}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...</a:t>
            </a: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600" y="-27384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Servlet Hierarchy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</a:t>
            </a:r>
            <a:r>
              <a:rPr lang="en-US" sz="3200" dirty="0" smtClean="0"/>
              <a:t> interface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Example 2/2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071538" y="1714488"/>
            <a:ext cx="7858180" cy="46833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...</a:t>
            </a:r>
          </a:p>
          <a:p>
            <a:pPr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@Override</a:t>
            </a:r>
          </a:p>
          <a:p>
            <a:pPr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</a:t>
            </a: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public</a:t>
            </a:r>
            <a:r>
              <a:rPr lang="en-GB" sz="1600" dirty="0" smtClean="0">
                <a:latin typeface="Courier"/>
                <a:cs typeface="Courier"/>
              </a:rPr>
              <a:t> </a:t>
            </a:r>
            <a:r>
              <a:rPr lang="en-GB" sz="1600" dirty="0" err="1" smtClean="0">
                <a:latin typeface="Courier"/>
                <a:cs typeface="Courier"/>
              </a:rPr>
              <a:t>ServletConfig</a:t>
            </a:r>
            <a:r>
              <a:rPr lang="en-GB" sz="1600" dirty="0" smtClean="0">
                <a:latin typeface="Courier"/>
                <a:cs typeface="Courier"/>
              </a:rPr>
              <a:t> </a:t>
            </a:r>
            <a:r>
              <a:rPr lang="en-GB" sz="1600" dirty="0" err="1" smtClean="0">
                <a:latin typeface="Courier"/>
                <a:cs typeface="Courier"/>
              </a:rPr>
              <a:t>getServletConfig</a:t>
            </a:r>
            <a:r>
              <a:rPr lang="en-GB" sz="1600" dirty="0" smtClean="0">
                <a:latin typeface="Courier"/>
                <a:cs typeface="Courier"/>
              </a:rPr>
              <a:t>() {</a:t>
            </a:r>
          </a:p>
          <a:p>
            <a:pPr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	</a:t>
            </a: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return </a:t>
            </a:r>
            <a:r>
              <a:rPr lang="en-GB" sz="1600" b="1" dirty="0" err="1" smtClean="0">
                <a:solidFill>
                  <a:srgbClr val="7F0055"/>
                </a:solidFill>
                <a:latin typeface="Courier"/>
                <a:cs typeface="Courier"/>
              </a:rPr>
              <a:t>this</a:t>
            </a:r>
            <a:r>
              <a:rPr lang="en-GB" sz="1600" dirty="0" err="1" smtClean="0">
                <a:latin typeface="Courier"/>
                <a:cs typeface="Courier"/>
              </a:rPr>
              <a:t>.config</a:t>
            </a:r>
            <a:r>
              <a:rPr lang="en-GB" sz="1600" dirty="0" smtClean="0">
                <a:latin typeface="Courier"/>
                <a:cs typeface="Courier"/>
              </a:rPr>
              <a:t>;</a:t>
            </a:r>
          </a:p>
          <a:p>
            <a:pPr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}</a:t>
            </a:r>
          </a:p>
          <a:p>
            <a:pPr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@Override</a:t>
            </a:r>
          </a:p>
          <a:p>
            <a:pPr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</a:t>
            </a: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public</a:t>
            </a:r>
            <a:r>
              <a:rPr lang="en-GB" sz="1600" dirty="0" smtClean="0">
                <a:latin typeface="Courier"/>
                <a:cs typeface="Courier"/>
              </a:rPr>
              <a:t> String </a:t>
            </a:r>
            <a:r>
              <a:rPr lang="en-GB" sz="1600" dirty="0" err="1" smtClean="0">
                <a:latin typeface="Courier"/>
                <a:cs typeface="Courier"/>
              </a:rPr>
              <a:t>getServletInfo</a:t>
            </a:r>
            <a:r>
              <a:rPr lang="en-GB" sz="1600" dirty="0" smtClean="0">
                <a:latin typeface="Courier"/>
                <a:cs typeface="Courier"/>
              </a:rPr>
              <a:t>() {</a:t>
            </a:r>
          </a:p>
          <a:p>
            <a:pPr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	</a:t>
            </a: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return</a:t>
            </a:r>
            <a:r>
              <a:rPr lang="en-GB" sz="1600" dirty="0" smtClean="0">
                <a:latin typeface="Courier"/>
                <a:cs typeface="Courier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GB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MyServlet</a:t>
            </a:r>
            <a:r>
              <a:rPr lang="en-GB" sz="1600" dirty="0" smtClean="0">
                <a:solidFill>
                  <a:srgbClr val="0000FF"/>
                </a:solidFill>
                <a:latin typeface="Courier"/>
                <a:cs typeface="Courier"/>
              </a:rPr>
              <a:t> is the best !!"</a:t>
            </a:r>
            <a:r>
              <a:rPr lang="en-GB" sz="1600" dirty="0" smtClean="0">
                <a:latin typeface="Courier"/>
                <a:cs typeface="Courier"/>
              </a:rPr>
              <a:t>;</a:t>
            </a:r>
          </a:p>
          <a:p>
            <a:pPr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}</a:t>
            </a:r>
          </a:p>
          <a:p>
            <a:pPr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@Override</a:t>
            </a:r>
          </a:p>
          <a:p>
            <a:pPr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</a:t>
            </a: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public void </a:t>
            </a:r>
            <a:r>
              <a:rPr lang="en-GB" sz="1600" dirty="0" err="1" smtClean="0">
                <a:latin typeface="Courier"/>
                <a:cs typeface="Courier"/>
              </a:rPr>
              <a:t>service(ServletRequest</a:t>
            </a:r>
            <a:r>
              <a:rPr lang="en-GB" sz="1600" dirty="0" smtClean="0">
                <a:latin typeface="Courier"/>
                <a:cs typeface="Courier"/>
              </a:rPr>
              <a:t> </a:t>
            </a:r>
            <a:r>
              <a:rPr lang="en-GB" sz="1600" dirty="0" err="1" smtClean="0">
                <a:latin typeface="Courier"/>
                <a:cs typeface="Courier"/>
              </a:rPr>
              <a:t>req</a:t>
            </a:r>
            <a:r>
              <a:rPr lang="en-GB" sz="1600" dirty="0" smtClean="0">
                <a:latin typeface="Courier"/>
                <a:cs typeface="Courier"/>
              </a:rPr>
              <a:t>, </a:t>
            </a:r>
          </a:p>
          <a:p>
            <a:pPr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									</a:t>
            </a:r>
            <a:r>
              <a:rPr lang="en-GB" sz="1600" dirty="0" err="1" smtClean="0">
                <a:latin typeface="Courier"/>
                <a:cs typeface="Courier"/>
              </a:rPr>
              <a:t>ServletResponse</a:t>
            </a:r>
            <a:r>
              <a:rPr lang="en-GB" sz="1600" dirty="0" smtClean="0">
                <a:latin typeface="Courier"/>
                <a:cs typeface="Courier"/>
              </a:rPr>
              <a:t> res) {</a:t>
            </a:r>
          </a:p>
          <a:p>
            <a:pPr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	</a:t>
            </a:r>
            <a:r>
              <a:rPr lang="en-GB" sz="1600" dirty="0" err="1" smtClean="0">
                <a:latin typeface="Courier"/>
                <a:cs typeface="Courier"/>
              </a:rPr>
              <a:t>res.getWriter</a:t>
            </a:r>
            <a:r>
              <a:rPr lang="en-GB" sz="1600" dirty="0" smtClean="0">
                <a:latin typeface="Courier"/>
                <a:cs typeface="Courier"/>
              </a:rPr>
              <a:t>().</a:t>
            </a:r>
            <a:r>
              <a:rPr lang="en-GB" sz="1600" dirty="0" err="1" smtClean="0">
                <a:latin typeface="Courier"/>
                <a:cs typeface="Courier"/>
              </a:rPr>
              <a:t>println</a:t>
            </a:r>
            <a:r>
              <a:rPr lang="en-GB" sz="1600" dirty="0" smtClean="0">
                <a:latin typeface="Courier"/>
                <a:cs typeface="Courier"/>
              </a:rPr>
              <a:t>(</a:t>
            </a:r>
            <a:r>
              <a:rPr lang="en-GB" sz="1600" dirty="0" smtClean="0">
                <a:solidFill>
                  <a:srgbClr val="0000FF"/>
                </a:solidFill>
                <a:latin typeface="Courier"/>
                <a:cs typeface="Courier"/>
              </a:rPr>
              <a:t>"Hello world"</a:t>
            </a:r>
            <a:r>
              <a:rPr lang="en-GB" sz="1600" dirty="0" smtClean="0">
                <a:latin typeface="Courier"/>
                <a:cs typeface="Courier"/>
              </a:rPr>
              <a:t>);</a:t>
            </a:r>
          </a:p>
          <a:p>
            <a:pPr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}</a:t>
            </a:r>
          </a:p>
          <a:p>
            <a:pPr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600" y="-27384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Servlet Hierarchy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GenericServlet</a:t>
            </a:r>
            <a:r>
              <a:rPr lang="en-US" sz="3200" dirty="0" smtClean="0"/>
              <a:t> class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An independent-protocol </a:t>
            </a:r>
            <a:r>
              <a:rPr lang="en-US" sz="2200" kern="0" dirty="0">
                <a:latin typeface="+mn-lt"/>
                <a:ea typeface="ＭＳ Ｐゴシック" pitchFamily="34" charset="-128"/>
              </a:rPr>
              <a:t>S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ervlet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Implements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ServletConfig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You just need to define the </a:t>
            </a:r>
            <a:r>
              <a:rPr lang="en-US" sz="2200" b="1" i="1" kern="0" dirty="0" smtClean="0">
                <a:latin typeface="+mn-lt"/>
                <a:ea typeface="ＭＳ Ｐゴシック" pitchFamily="34" charset="-128"/>
              </a:rPr>
              <a:t>service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method</a:t>
            </a:r>
            <a:endParaRPr lang="en-US" sz="2200" b="1" i="1" kern="0" dirty="0" smtClean="0">
              <a:latin typeface="+mn-lt"/>
              <a:ea typeface="ＭＳ Ｐゴシック" pitchFamily="34" charset="-128"/>
            </a:endParaRPr>
          </a:p>
        </p:txBody>
      </p:sp>
      <p:pic>
        <p:nvPicPr>
          <p:cNvPr id="8" name="Picture 7" descr="Screen shot 2010-11-29 at 6.11.26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4038600"/>
            <a:ext cx="3505200" cy="2590800"/>
          </a:xfrm>
          <a:prstGeom prst="rect">
            <a:avLst/>
          </a:prstGeom>
        </p:spPr>
      </p:pic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971600" y="-27384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Servlet Hierarchy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GenericServlet</a:t>
            </a:r>
            <a:r>
              <a:rPr lang="en-US" sz="3200" dirty="0" smtClean="0"/>
              <a:t> class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Example :</a:t>
            </a:r>
            <a:endParaRPr lang="en-US" sz="2200" b="1" i="1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43000" y="2047558"/>
            <a:ext cx="7848600" cy="282128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public class </a:t>
            </a:r>
            <a:r>
              <a:rPr lang="en-GB" sz="1600" dirty="0" err="1" smtClean="0">
                <a:latin typeface="Courier"/>
                <a:cs typeface="Courier"/>
              </a:rPr>
              <a:t>MyServlet</a:t>
            </a:r>
            <a:r>
              <a:rPr lang="en-GB" sz="1600" dirty="0" smtClean="0">
                <a:latin typeface="Courier"/>
                <a:cs typeface="Courier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extends </a:t>
            </a:r>
            <a:r>
              <a:rPr lang="en-GB" sz="1600" dirty="0" err="1" smtClean="0">
                <a:latin typeface="Courier"/>
                <a:cs typeface="Courier"/>
              </a:rPr>
              <a:t>GenericServlet</a:t>
            </a:r>
            <a:r>
              <a:rPr lang="en-GB" sz="1600" dirty="0" smtClean="0">
                <a:latin typeface="Courier"/>
                <a:cs typeface="Courier"/>
              </a:rPr>
              <a:t> {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@Override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</a:t>
            </a: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public void </a:t>
            </a:r>
            <a:r>
              <a:rPr lang="en-GB" sz="1600" dirty="0" err="1" smtClean="0">
                <a:latin typeface="Courier"/>
                <a:cs typeface="Courier"/>
              </a:rPr>
              <a:t>service(ServletRequest</a:t>
            </a:r>
            <a:r>
              <a:rPr lang="en-GB" sz="1600" dirty="0" smtClean="0">
                <a:latin typeface="Courier"/>
                <a:cs typeface="Courier"/>
              </a:rPr>
              <a:t> </a:t>
            </a:r>
            <a:r>
              <a:rPr lang="en-GB" sz="1600" dirty="0" err="1" smtClean="0">
                <a:latin typeface="Courier"/>
                <a:cs typeface="Courier"/>
              </a:rPr>
              <a:t>req</a:t>
            </a:r>
            <a:r>
              <a:rPr lang="en-GB" sz="1600" dirty="0" smtClean="0">
                <a:latin typeface="Courier"/>
                <a:cs typeface="Courier"/>
              </a:rPr>
              <a:t>, 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									</a:t>
            </a:r>
            <a:r>
              <a:rPr lang="en-GB" sz="1600" dirty="0" err="1" smtClean="0">
                <a:latin typeface="Courier"/>
                <a:cs typeface="Courier"/>
              </a:rPr>
              <a:t>ServletResponse</a:t>
            </a:r>
            <a:r>
              <a:rPr lang="en-GB" sz="1600" dirty="0" smtClean="0">
                <a:latin typeface="Courier"/>
                <a:cs typeface="Courier"/>
              </a:rPr>
              <a:t> res) {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	</a:t>
            </a:r>
            <a:r>
              <a:rPr lang="en-GB" sz="1600" dirty="0" smtClean="0">
                <a:solidFill>
                  <a:srgbClr val="339933"/>
                </a:solidFill>
                <a:latin typeface="Courier"/>
                <a:cs typeface="Courier"/>
              </a:rPr>
              <a:t>// ... Do whatever you want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}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6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971600" y="-27384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Servlet Hierarchy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HttpServlet</a:t>
            </a:r>
            <a:r>
              <a:rPr lang="en-US" sz="3200" dirty="0" smtClean="0"/>
              <a:t> class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pic>
        <p:nvPicPr>
          <p:cNvPr id="7" name="Picture 6" descr="Screen shot 2010-11-29 at 6.13.41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524000"/>
            <a:ext cx="3467100" cy="25781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 </a:t>
            </a:r>
            <a:r>
              <a:rPr lang="en-US" sz="2200" kern="0" dirty="0">
                <a:latin typeface="+mn-lt"/>
                <a:ea typeface="ＭＳ Ｐゴシック" pitchFamily="34" charset="-128"/>
              </a:rPr>
              <a:t>S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ervlet suitable for Web sites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Handles HTTP methods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GET requests with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doGet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(…)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POST requests with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doPost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(…)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PUT requests with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doPut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(…)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Etc…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You can override one or several of them</a:t>
            </a: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971600" y="-27384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Servlet Hierarchy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HttpServlet</a:t>
            </a:r>
            <a:r>
              <a:rPr lang="en-US" sz="3200" dirty="0" smtClean="0"/>
              <a:t> class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How does it work?</a:t>
            </a:r>
          </a:p>
        </p:txBody>
      </p:sp>
      <p:pic>
        <p:nvPicPr>
          <p:cNvPr id="655362" name="Object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24750" y="2717800"/>
            <a:ext cx="1354138" cy="17272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76825" y="2501892"/>
            <a:ext cx="936625" cy="216058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03800" y="3438517"/>
            <a:ext cx="10795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service()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9563" y="2501892"/>
            <a:ext cx="936625" cy="936625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59563" y="3725855"/>
            <a:ext cx="936625" cy="936625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484438" y="2717792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011863" y="2717792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6011863" y="329405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2484438" y="3294055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84438" y="3941755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011863" y="394175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011863" y="4518017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2484438" y="4518017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588125" y="2790817"/>
            <a:ext cx="10080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doGet()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588125" y="4014780"/>
            <a:ext cx="10795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doPost()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555875" y="2430455"/>
            <a:ext cx="15128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request Get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555875" y="3654417"/>
            <a:ext cx="15113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request Post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555875" y="4230680"/>
            <a:ext cx="11525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response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555875" y="3006717"/>
            <a:ext cx="12239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response</a:t>
            </a:r>
          </a:p>
        </p:txBody>
      </p:sp>
      <p:pic>
        <p:nvPicPr>
          <p:cNvPr id="655363" name="Object 2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2988" y="2790825"/>
            <a:ext cx="1223962" cy="11779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859338" y="2285992"/>
            <a:ext cx="4033837" cy="2808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724525" y="4662480"/>
            <a:ext cx="136683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HttpServlet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258888" y="4230680"/>
            <a:ext cx="8651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Client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29688" y="5715000"/>
            <a:ext cx="7093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Be Careful:</a:t>
            </a:r>
            <a:r>
              <a:rPr lang="en-US" b="1" dirty="0" smtClean="0"/>
              <a:t> </a:t>
            </a:r>
            <a:r>
              <a:rPr lang="en-US" dirty="0" err="1" smtClean="0"/>
              <a:t>doGet</a:t>
            </a:r>
            <a:r>
              <a:rPr lang="en-US" dirty="0" smtClean="0"/>
              <a:t>(), </a:t>
            </a:r>
            <a:r>
              <a:rPr lang="en-US" dirty="0" err="1" smtClean="0"/>
              <a:t>doPost</a:t>
            </a:r>
            <a:r>
              <a:rPr lang="en-US" dirty="0" smtClean="0"/>
              <a:t>() and others, are called by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HttpServlet</a:t>
            </a:r>
            <a:r>
              <a:rPr lang="en-US" dirty="0" smtClean="0"/>
              <a:t> implementation of the service() method. </a:t>
            </a:r>
          </a:p>
          <a:p>
            <a:r>
              <a:rPr lang="en-US" b="1" dirty="0" smtClean="0"/>
              <a:t>If it is overridden, the HTTP handler methods will not be called!</a:t>
            </a:r>
            <a:endParaRPr lang="en-US" b="1" dirty="0"/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971600" y="-27384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Servlet Hierarchy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HttpServlet</a:t>
            </a:r>
            <a:r>
              <a:rPr lang="en-US" sz="3200" dirty="0" smtClean="0"/>
              <a:t> class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Methods overview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071538" y="1928802"/>
          <a:ext cx="7786742" cy="3942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93371"/>
                <a:gridCol w="38933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void</a:t>
                      </a:r>
                      <a:r>
                        <a:rPr lang="fr-FR" dirty="0" smtClean="0"/>
                        <a:t> service(</a:t>
                      </a:r>
                      <a:r>
                        <a:rPr lang="fr-FR" dirty="0" err="1" smtClean="0"/>
                        <a:t>HttpServletRequest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req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HttpServletResponse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res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Called</a:t>
                      </a:r>
                      <a:r>
                        <a:rPr lang="fr-FR" dirty="0" smtClean="0"/>
                        <a:t> by the </a:t>
                      </a:r>
                      <a:r>
                        <a:rPr lang="fr-FR" dirty="0" err="1" smtClean="0"/>
                        <a:t>servlet</a:t>
                      </a:r>
                      <a:r>
                        <a:rPr lang="fr-FR" dirty="0" smtClean="0"/>
                        <a:t> container</a:t>
                      </a:r>
                      <a:r>
                        <a:rPr lang="fr-FR" baseline="0" dirty="0" smtClean="0"/>
                        <a:t> to </a:t>
                      </a:r>
                      <a:r>
                        <a:rPr lang="fr-FR" baseline="0" dirty="0" err="1" smtClean="0"/>
                        <a:t>respond</a:t>
                      </a:r>
                      <a:r>
                        <a:rPr lang="fr-FR" baseline="0" dirty="0" smtClean="0"/>
                        <a:t> to a </a:t>
                      </a:r>
                      <a:r>
                        <a:rPr lang="fr-FR" baseline="0" dirty="0" err="1" smtClean="0"/>
                        <a:t>request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void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doGet</a:t>
                      </a:r>
                      <a:r>
                        <a:rPr lang="fr-FR" dirty="0" smtClean="0"/>
                        <a:t>(</a:t>
                      </a:r>
                      <a:r>
                        <a:rPr lang="fr-FR" dirty="0" err="1" smtClean="0"/>
                        <a:t>HttpServletRequest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req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HttpServletResponse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res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Handles</a:t>
                      </a:r>
                      <a:r>
                        <a:rPr lang="fr-FR" dirty="0" smtClean="0"/>
                        <a:t> GET </a:t>
                      </a:r>
                      <a:r>
                        <a:rPr lang="fr-FR" dirty="0" err="1" smtClean="0"/>
                        <a:t>request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void </a:t>
                      </a:r>
                      <a:r>
                        <a:rPr lang="fr-FR" dirty="0" err="1" smtClean="0"/>
                        <a:t>doPost</a:t>
                      </a:r>
                      <a:r>
                        <a:rPr lang="fr-FR" dirty="0" smtClean="0"/>
                        <a:t>(</a:t>
                      </a:r>
                      <a:r>
                        <a:rPr lang="fr-FR" dirty="0" err="1" smtClean="0"/>
                        <a:t>HttpServletRequest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req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HttpServletResponse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res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Handles</a:t>
                      </a:r>
                      <a:r>
                        <a:rPr lang="fr-FR" dirty="0" smtClean="0"/>
                        <a:t> POST </a:t>
                      </a:r>
                      <a:r>
                        <a:rPr lang="fr-FR" dirty="0" err="1" smtClean="0"/>
                        <a:t>request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void </a:t>
                      </a:r>
                      <a:r>
                        <a:rPr lang="fr-FR" dirty="0" err="1" smtClean="0"/>
                        <a:t>doPut</a:t>
                      </a:r>
                      <a:r>
                        <a:rPr lang="fr-FR" dirty="0" smtClean="0"/>
                        <a:t>(</a:t>
                      </a:r>
                      <a:r>
                        <a:rPr lang="fr-FR" dirty="0" err="1" smtClean="0"/>
                        <a:t>HttpServletRequest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req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HttpServletResponse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res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Handles</a:t>
                      </a:r>
                      <a:r>
                        <a:rPr lang="fr-FR" dirty="0" smtClean="0"/>
                        <a:t> PUT </a:t>
                      </a:r>
                      <a:r>
                        <a:rPr lang="fr-FR" dirty="0" err="1" smtClean="0"/>
                        <a:t>requests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used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send</a:t>
                      </a:r>
                      <a:r>
                        <a:rPr lang="fr-FR" dirty="0" smtClean="0"/>
                        <a:t> a file on the server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void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doDelete(HttpServletRequest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req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HttpServletResponse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res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Handles</a:t>
                      </a:r>
                      <a:r>
                        <a:rPr lang="fr-FR" dirty="0" smtClean="0"/>
                        <a:t> DELETE </a:t>
                      </a:r>
                      <a:r>
                        <a:rPr lang="fr-FR" dirty="0" err="1" smtClean="0"/>
                        <a:t>requests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used</a:t>
                      </a:r>
                      <a:r>
                        <a:rPr lang="fr-FR" baseline="0" dirty="0" smtClean="0"/>
                        <a:t> to </a:t>
                      </a:r>
                      <a:r>
                        <a:rPr lang="fr-FR" baseline="0" dirty="0" err="1" smtClean="0"/>
                        <a:t>delete</a:t>
                      </a:r>
                      <a:r>
                        <a:rPr lang="fr-FR" baseline="0" dirty="0" smtClean="0"/>
                        <a:t> a file on the server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971600" y="-27384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Servlet Hierarchy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HttpServlet</a:t>
            </a:r>
            <a:r>
              <a:rPr lang="en-US" sz="3200" dirty="0" smtClean="0"/>
              <a:t> class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Example</a:t>
            </a:r>
            <a:endParaRPr lang="en-US" sz="2200" b="1" i="1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85852" y="2047558"/>
            <a:ext cx="7500990" cy="3752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public class </a:t>
            </a:r>
            <a:r>
              <a:rPr lang="en-GB" sz="1600" dirty="0" err="1" smtClean="0">
                <a:latin typeface="Courier"/>
                <a:cs typeface="Courier"/>
              </a:rPr>
              <a:t>MyServlet</a:t>
            </a:r>
            <a:r>
              <a:rPr lang="en-GB" sz="1600" dirty="0" smtClean="0">
                <a:latin typeface="Courier"/>
                <a:cs typeface="Courier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extends </a:t>
            </a:r>
            <a:r>
              <a:rPr lang="en-GB" sz="1600" dirty="0" err="1" smtClean="0">
                <a:latin typeface="Courier"/>
                <a:cs typeface="Courier"/>
              </a:rPr>
              <a:t>HttpServlet</a:t>
            </a:r>
            <a:r>
              <a:rPr lang="en-GB" sz="1600" dirty="0" smtClean="0">
                <a:latin typeface="Courier"/>
                <a:cs typeface="Courier"/>
              </a:rPr>
              <a:t> {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@Override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</a:t>
            </a: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public void </a:t>
            </a:r>
            <a:r>
              <a:rPr lang="en-GB" sz="1600" dirty="0" err="1" smtClean="0">
                <a:latin typeface="Courier"/>
                <a:cs typeface="Courier"/>
              </a:rPr>
              <a:t>doGet(HttpServletRequest</a:t>
            </a:r>
            <a:r>
              <a:rPr lang="en-GB" sz="1600" dirty="0" smtClean="0">
                <a:latin typeface="Courier"/>
                <a:cs typeface="Courier"/>
              </a:rPr>
              <a:t> </a:t>
            </a:r>
            <a:r>
              <a:rPr lang="en-GB" sz="1600" dirty="0" err="1" smtClean="0">
                <a:latin typeface="Courier"/>
                <a:cs typeface="Courier"/>
              </a:rPr>
              <a:t>req</a:t>
            </a:r>
            <a:r>
              <a:rPr lang="en-GB" sz="1600" dirty="0" smtClean="0">
                <a:latin typeface="Courier"/>
                <a:cs typeface="Courier"/>
              </a:rPr>
              <a:t>, 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							</a:t>
            </a:r>
            <a:r>
              <a:rPr lang="en-GB" sz="1600" dirty="0" err="1" smtClean="0">
                <a:latin typeface="Courier"/>
                <a:cs typeface="Courier"/>
              </a:rPr>
              <a:t>HttpServletResponse</a:t>
            </a:r>
            <a:r>
              <a:rPr lang="en-GB" sz="1600" dirty="0" smtClean="0">
                <a:latin typeface="Courier"/>
                <a:cs typeface="Courier"/>
              </a:rPr>
              <a:t> res) {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	</a:t>
            </a:r>
            <a:r>
              <a:rPr lang="en-GB" sz="1600" dirty="0" smtClean="0">
                <a:solidFill>
                  <a:srgbClr val="339933"/>
                </a:solidFill>
                <a:latin typeface="Courier"/>
                <a:cs typeface="Courier"/>
              </a:rPr>
              <a:t>// ... Do whatever you want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}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@Override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</a:t>
            </a:r>
            <a:r>
              <a:rPr lang="en-GB" sz="1600" b="1" dirty="0" smtClean="0">
                <a:solidFill>
                  <a:srgbClr val="7F0055"/>
                </a:solidFill>
                <a:latin typeface="Courier"/>
                <a:cs typeface="Courier"/>
              </a:rPr>
              <a:t>public void </a:t>
            </a:r>
            <a:r>
              <a:rPr lang="en-GB" sz="1600" dirty="0" err="1" smtClean="0">
                <a:latin typeface="Courier"/>
                <a:cs typeface="Courier"/>
              </a:rPr>
              <a:t>doPost(HttpServletRequest</a:t>
            </a:r>
            <a:r>
              <a:rPr lang="en-GB" sz="1600" dirty="0" smtClean="0">
                <a:latin typeface="Courier"/>
                <a:cs typeface="Courier"/>
              </a:rPr>
              <a:t> </a:t>
            </a:r>
            <a:r>
              <a:rPr lang="en-GB" sz="1600" dirty="0" err="1" smtClean="0">
                <a:latin typeface="Courier"/>
                <a:cs typeface="Courier"/>
              </a:rPr>
              <a:t>req</a:t>
            </a:r>
            <a:r>
              <a:rPr lang="en-GB" sz="1600" dirty="0" smtClean="0">
                <a:latin typeface="Courier"/>
                <a:cs typeface="Courier"/>
              </a:rPr>
              <a:t>, 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							</a:t>
            </a:r>
            <a:r>
              <a:rPr lang="en-GB" sz="1600" dirty="0" err="1" smtClean="0">
                <a:latin typeface="Courier"/>
                <a:cs typeface="Courier"/>
              </a:rPr>
              <a:t>HttpServletResponse</a:t>
            </a:r>
            <a:r>
              <a:rPr lang="en-GB" sz="1600" dirty="0" smtClean="0">
                <a:latin typeface="Courier"/>
                <a:cs typeface="Courier"/>
              </a:rPr>
              <a:t> res) {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	</a:t>
            </a:r>
            <a:r>
              <a:rPr lang="en-GB" sz="1600" dirty="0" smtClean="0">
                <a:solidFill>
                  <a:srgbClr val="339933"/>
                </a:solidFill>
                <a:latin typeface="Courier"/>
                <a:cs typeface="Courier"/>
              </a:rPr>
              <a:t>// ... Do whatever you want here too ...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		}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971600" y="-27384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Servlet Hierarchy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 dirty="0" smtClean="0"/>
              <a:t>Stop-and-think</a:t>
            </a:r>
            <a:endParaRPr lang="en-US" sz="3200" dirty="0"/>
          </a:p>
        </p:txBody>
      </p:sp>
      <p:pic>
        <p:nvPicPr>
          <p:cNvPr id="729092" name="Picture 4" descr="badge_qui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3" y="130175"/>
            <a:ext cx="652462" cy="652463"/>
          </a:xfrm>
          <a:prstGeom prst="rect">
            <a:avLst/>
          </a:prstGeom>
          <a:noFill/>
        </p:spPr>
      </p:pic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1116013" y="1196975"/>
            <a:ext cx="74009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b="1"/>
              <a:t>Do you have any questions ?</a:t>
            </a:r>
            <a:endParaRPr lang="en-US" sz="3200" b="1">
              <a:sym typeface="Symbol" pitchFamily="18" charset="2"/>
            </a:endParaRPr>
          </a:p>
        </p:txBody>
      </p:sp>
      <p:grpSp>
        <p:nvGrpSpPr>
          <p:cNvPr id="2" name="Groupe 13"/>
          <p:cNvGrpSpPr>
            <a:grpSpLocks/>
          </p:cNvGrpSpPr>
          <p:nvPr/>
        </p:nvGrpSpPr>
        <p:grpSpPr bwMode="auto">
          <a:xfrm>
            <a:off x="2500313" y="2286000"/>
            <a:ext cx="3813175" cy="4214813"/>
            <a:chOff x="2500298" y="2285992"/>
            <a:chExt cx="3813178" cy="4214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40226" y="2285992"/>
              <a:ext cx="1873250" cy="1873250"/>
              <a:chOff x="2789" y="1388"/>
              <a:chExt cx="1180" cy="1180"/>
            </a:xfrm>
          </p:grpSpPr>
          <p:pic>
            <p:nvPicPr>
              <p:cNvPr id="10" name="Picture 8" descr="3142-6982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89" y="1388"/>
                <a:ext cx="1180" cy="1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3152" y="1616"/>
                <a:ext cx="726" cy="3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fr-FR" sz="3200" i="1">
                    <a:solidFill>
                      <a:srgbClr val="292929"/>
                    </a:solidFill>
                  </a:rPr>
                  <a:t>???</a:t>
                </a:r>
                <a:endParaRPr lang="en-US" sz="3200" i="1">
                  <a:solidFill>
                    <a:srgbClr val="292929"/>
                  </a:solidFill>
                </a:endParaRPr>
              </a:p>
            </p:txBody>
          </p:sp>
        </p:grpSp>
        <p:pic>
          <p:nvPicPr>
            <p:cNvPr id="9" name="Picture 12" descr="C:\Documents and Settings\matt\Desktop\1.png"/>
            <p:cNvPicPr>
              <a:picLocks noChangeAspect="1" noChangeArrowheads="1"/>
            </p:cNvPicPr>
            <p:nvPr/>
          </p:nvPicPr>
          <p:blipFill>
            <a:blip r:embed="rId6" cstate="print"/>
            <a:srcRect l="25313" t="23750" r="29688" b="20000"/>
            <a:stretch>
              <a:fillRect/>
            </a:stretch>
          </p:blipFill>
          <p:spPr bwMode="auto">
            <a:xfrm>
              <a:off x="2500298" y="3286124"/>
              <a:ext cx="3429024" cy="321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971600" y="-27384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Servlet Hierarchy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Request and Response processing</a:t>
            </a:r>
            <a:endParaRPr lang="en-US" dirty="0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Well, can I interact with the request? And the response?</a:t>
            </a:r>
            <a:endParaRPr lang="en-US" dirty="0"/>
          </a:p>
        </p:txBody>
      </p:sp>
      <p:pic>
        <p:nvPicPr>
          <p:cNvPr id="17450" name="Picture 42" descr="emblem_c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1371600" cy="1371600"/>
          </a:xfrm>
          <a:prstGeom prst="rect">
            <a:avLst/>
          </a:prstGeom>
          <a:noFill/>
        </p:spPr>
      </p:pic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179388" y="188913"/>
            <a:ext cx="817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/>
              <a:t>Course topics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790712"/>
            <a:ext cx="4343400" cy="4710122"/>
          </a:xfrm>
        </p:spPr>
        <p:txBody>
          <a:bodyPr/>
          <a:lstStyle/>
          <a:p>
            <a:r>
              <a:rPr lang="en-US" sz="2000" b="1" dirty="0" smtClean="0"/>
              <a:t>Introduction</a:t>
            </a:r>
            <a:endParaRPr lang="en-US" sz="2000" dirty="0" smtClean="0"/>
          </a:p>
          <a:p>
            <a:r>
              <a:rPr lang="en-US" sz="2000" b="1" dirty="0" err="1" smtClean="0"/>
              <a:t>Servlet</a:t>
            </a:r>
            <a:r>
              <a:rPr lang="en-US" sz="2000" b="1" dirty="0" smtClean="0"/>
              <a:t> Hierarchy</a:t>
            </a:r>
            <a:endParaRPr lang="en-US" sz="2000" dirty="0" smtClean="0"/>
          </a:p>
          <a:p>
            <a:r>
              <a:rPr lang="en-US" sz="2000" b="1" dirty="0" smtClean="0"/>
              <a:t>Request and Response processing</a:t>
            </a:r>
            <a:endParaRPr lang="en-US" sz="2000" dirty="0" smtClean="0"/>
          </a:p>
          <a:p>
            <a:r>
              <a:rPr lang="en-US" sz="2000" b="1" dirty="0" smtClean="0"/>
              <a:t>Deployment Descriptor</a:t>
            </a:r>
          </a:p>
          <a:p>
            <a:r>
              <a:rPr lang="en-US" sz="2000" b="1" dirty="0" smtClean="0"/>
              <a:t>The Web Container Model</a:t>
            </a:r>
          </a:p>
          <a:p>
            <a:r>
              <a:rPr lang="en-US" sz="2000" b="1" dirty="0" smtClean="0"/>
              <a:t>What’s new in Servlet 3.0 ?</a:t>
            </a:r>
            <a:endParaRPr lang="en-US" sz="2000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1042988" y="1066800"/>
            <a:ext cx="81010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dirty="0"/>
              <a:t>Course’s </a:t>
            </a:r>
            <a:r>
              <a:rPr lang="en-US" sz="2200" dirty="0" smtClean="0"/>
              <a:t>plan</a:t>
            </a:r>
            <a:endParaRPr lang="en-US" sz="2200" dirty="0"/>
          </a:p>
        </p:txBody>
      </p:sp>
      <p:pic>
        <p:nvPicPr>
          <p:cNvPr id="696326" name="Picture 6" descr="badge_goal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31763"/>
            <a:ext cx="652463" cy="652462"/>
          </a:xfrm>
          <a:prstGeom prst="rect">
            <a:avLst/>
          </a:prstGeom>
          <a:noFill/>
        </p:spPr>
      </p:pic>
      <p:sp>
        <p:nvSpPr>
          <p:cNvPr id="696327" name="Text Box 7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9" name="Picture 9" descr="pl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6013" y="1989138"/>
            <a:ext cx="325120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Request and Response processing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Servlet service() method owns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ServletRequest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representing a Request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ServletResponse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representing a Response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You can use them!</a:t>
            </a:r>
          </a:p>
        </p:txBody>
      </p:sp>
      <p:pic>
        <p:nvPicPr>
          <p:cNvPr id="8" name="Picture 7" descr="Screen shot 2010-11-29 at 6.28.23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3962400"/>
            <a:ext cx="4902200" cy="2120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ServletRequest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Request and Response processing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interface for a request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Useful to retrieve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Parameters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Attributes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Server name and port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Protocol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…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ServletRequest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Request and Response processing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Methods overview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071538" y="1928802"/>
          <a:ext cx="7786742" cy="4394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93371"/>
                <a:gridCol w="38933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String </a:t>
                      </a:r>
                      <a:r>
                        <a:rPr lang="fr-FR" dirty="0" err="1" smtClean="0"/>
                        <a:t>getParameter</a:t>
                      </a:r>
                      <a:r>
                        <a:rPr lang="fr-FR" dirty="0" smtClean="0"/>
                        <a:t>(String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name</a:t>
                      </a:r>
                      <a:r>
                        <a:rPr lang="fr-FR" baseline="0" dirty="0" smtClean="0"/>
                        <a:t>)</a:t>
                      </a:r>
                    </a:p>
                    <a:p>
                      <a:r>
                        <a:rPr lang="fr-FR" baseline="0" dirty="0" err="1" smtClean="0"/>
                        <a:t>Map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getParameterMap</a:t>
                      </a:r>
                      <a:r>
                        <a:rPr lang="fr-FR" baseline="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Get</a:t>
                      </a:r>
                      <a:r>
                        <a:rPr lang="fr-FR" baseline="0" dirty="0" smtClean="0"/>
                        <a:t> one or all </a:t>
                      </a:r>
                      <a:r>
                        <a:rPr lang="fr-FR" baseline="0" dirty="0" err="1" smtClean="0"/>
                        <a:t>parameters</a:t>
                      </a:r>
                      <a:r>
                        <a:rPr lang="fr-FR" baseline="0" dirty="0" smtClean="0"/>
                        <a:t> value or </a:t>
                      </a:r>
                      <a:r>
                        <a:rPr lang="fr-FR" baseline="0" dirty="0" err="1" smtClean="0"/>
                        <a:t>name</a:t>
                      </a:r>
                      <a:r>
                        <a:rPr lang="fr-FR" baseline="0" dirty="0" smtClean="0"/>
                        <a:t> in the </a:t>
                      </a:r>
                      <a:r>
                        <a:rPr lang="fr-FR" baseline="0" dirty="0" err="1" smtClean="0"/>
                        <a:t>request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Object </a:t>
                      </a:r>
                      <a:r>
                        <a:rPr lang="fr-FR" dirty="0" err="1" smtClean="0"/>
                        <a:t>getAttribute</a:t>
                      </a:r>
                      <a:r>
                        <a:rPr lang="fr-FR" dirty="0" smtClean="0"/>
                        <a:t>()</a:t>
                      </a:r>
                    </a:p>
                    <a:p>
                      <a:r>
                        <a:rPr lang="fr-FR" dirty="0" err="1" smtClean="0"/>
                        <a:t>void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setAttribute</a:t>
                      </a:r>
                      <a:r>
                        <a:rPr lang="fr-FR" baseline="0" dirty="0" smtClean="0"/>
                        <a:t>(String </a:t>
                      </a:r>
                      <a:r>
                        <a:rPr lang="fr-FR" baseline="0" dirty="0" err="1" smtClean="0"/>
                        <a:t>name</a:t>
                      </a:r>
                      <a:r>
                        <a:rPr lang="fr-FR" baseline="0" dirty="0" smtClean="0"/>
                        <a:t>, Object value)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Get</a:t>
                      </a:r>
                      <a:r>
                        <a:rPr lang="fr-FR" dirty="0" smtClean="0"/>
                        <a:t> and set an </a:t>
                      </a:r>
                      <a:r>
                        <a:rPr lang="fr-FR" dirty="0" err="1" smtClean="0"/>
                        <a:t>attribute</a:t>
                      </a:r>
                      <a:r>
                        <a:rPr lang="fr-FR" dirty="0" smtClean="0"/>
                        <a:t> to the </a:t>
                      </a:r>
                      <a:r>
                        <a:rPr lang="fr-FR" dirty="0" err="1" smtClean="0"/>
                        <a:t>request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String </a:t>
                      </a:r>
                      <a:r>
                        <a:rPr lang="fr-FR" dirty="0" err="1" smtClean="0"/>
                        <a:t>getServerName</a:t>
                      </a:r>
                      <a:r>
                        <a:rPr lang="fr-FR" dirty="0" smtClean="0"/>
                        <a:t>()</a:t>
                      </a:r>
                    </a:p>
                    <a:p>
                      <a:r>
                        <a:rPr lang="fr-FR" dirty="0" err="1" smtClean="0"/>
                        <a:t>int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getServerPort</a:t>
                      </a:r>
                      <a:r>
                        <a:rPr lang="fr-FR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Get</a:t>
                      </a:r>
                      <a:r>
                        <a:rPr lang="fr-FR" dirty="0" smtClean="0"/>
                        <a:t> the server </a:t>
                      </a:r>
                      <a:r>
                        <a:rPr lang="fr-FR" dirty="0" err="1" smtClean="0"/>
                        <a:t>name</a:t>
                      </a:r>
                      <a:r>
                        <a:rPr lang="fr-FR" baseline="0" dirty="0" smtClean="0"/>
                        <a:t> and</a:t>
                      </a:r>
                      <a:r>
                        <a:rPr lang="fr-FR" dirty="0" smtClean="0"/>
                        <a:t> port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String </a:t>
                      </a:r>
                      <a:r>
                        <a:rPr lang="fr-FR" dirty="0" err="1" smtClean="0"/>
                        <a:t>getRemoteAddr</a:t>
                      </a:r>
                      <a:r>
                        <a:rPr lang="fr-FR" dirty="0" smtClean="0"/>
                        <a:t>()</a:t>
                      </a:r>
                    </a:p>
                    <a:p>
                      <a:r>
                        <a:rPr lang="fr-FR" dirty="0" smtClean="0"/>
                        <a:t>String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getRemoteHost</a:t>
                      </a:r>
                      <a:r>
                        <a:rPr lang="fr-FR" baseline="0" dirty="0" smtClean="0"/>
                        <a:t>()</a:t>
                      </a:r>
                    </a:p>
                    <a:p>
                      <a:r>
                        <a:rPr lang="fr-FR" baseline="0" dirty="0" err="1" smtClean="0"/>
                        <a:t>int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getRemotePort</a:t>
                      </a:r>
                      <a:r>
                        <a:rPr lang="fr-FR" baseline="0" dirty="0" smtClean="0"/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Get</a:t>
                      </a:r>
                      <a:r>
                        <a:rPr lang="fr-FR" dirty="0" smtClean="0"/>
                        <a:t> the </a:t>
                      </a:r>
                      <a:r>
                        <a:rPr lang="fr-FR" dirty="0" err="1" smtClean="0"/>
                        <a:t>address</a:t>
                      </a:r>
                      <a:r>
                        <a:rPr lang="fr-FR" dirty="0" smtClean="0"/>
                        <a:t>, the </a:t>
                      </a:r>
                      <a:r>
                        <a:rPr lang="fr-FR" dirty="0" err="1" smtClean="0"/>
                        <a:t>hostname</a:t>
                      </a:r>
                      <a:r>
                        <a:rPr lang="fr-FR" dirty="0" smtClean="0"/>
                        <a:t> and the port of the client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boolean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isSecure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Indicates</a:t>
                      </a:r>
                      <a:r>
                        <a:rPr lang="fr-FR" dirty="0" smtClean="0"/>
                        <a:t> if the </a:t>
                      </a:r>
                      <a:r>
                        <a:rPr lang="fr-FR" dirty="0" err="1" smtClean="0"/>
                        <a:t>request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was</a:t>
                      </a:r>
                      <a:r>
                        <a:rPr lang="fr-FR" dirty="0" smtClean="0"/>
                        <a:t> made </a:t>
                      </a:r>
                      <a:r>
                        <a:rPr lang="fr-FR" dirty="0" err="1" smtClean="0"/>
                        <a:t>using</a:t>
                      </a:r>
                      <a:r>
                        <a:rPr lang="fr-FR" baseline="0" dirty="0" smtClean="0"/>
                        <a:t> a </a:t>
                      </a:r>
                      <a:r>
                        <a:rPr lang="fr-FR" baseline="0" dirty="0" err="1" smtClean="0"/>
                        <a:t>secure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channel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such</a:t>
                      </a:r>
                      <a:r>
                        <a:rPr lang="fr-FR" baseline="0" dirty="0" smtClean="0"/>
                        <a:t> as HTTPS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HttpServletRequest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Request and Response processing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interface for an HTTP request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Useful to retrieve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session associated to the request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header of the request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Cookies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…</a:t>
            </a:r>
          </a:p>
        </p:txBody>
      </p:sp>
      <p:pic>
        <p:nvPicPr>
          <p:cNvPr id="7" name="Picture 6" descr="Screen shot 2010-11-29 at 6.31.35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4495800"/>
            <a:ext cx="2641600" cy="1841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HttpServletRequest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Request and Response processing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Methods overview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071538" y="1928802"/>
          <a:ext cx="7786742" cy="25653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93371"/>
                <a:gridCol w="38933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HttpSession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getSession</a:t>
                      </a:r>
                      <a:r>
                        <a:rPr lang="fr-FR" dirty="0" smtClean="0"/>
                        <a:t>()</a:t>
                      </a:r>
                    </a:p>
                    <a:p>
                      <a:r>
                        <a:rPr lang="fr-FR" baseline="0" dirty="0" err="1" smtClean="0"/>
                        <a:t>HttpSession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getSession</a:t>
                      </a:r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boolean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create</a:t>
                      </a:r>
                      <a:r>
                        <a:rPr lang="fr-FR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Get</a:t>
                      </a:r>
                      <a:r>
                        <a:rPr lang="fr-FR" dirty="0" smtClean="0"/>
                        <a:t> the session </a:t>
                      </a:r>
                      <a:r>
                        <a:rPr lang="fr-FR" dirty="0" err="1" smtClean="0"/>
                        <a:t>associated</a:t>
                      </a:r>
                      <a:r>
                        <a:rPr lang="fr-FR" dirty="0" smtClean="0"/>
                        <a:t> to the </a:t>
                      </a:r>
                      <a:r>
                        <a:rPr lang="fr-FR" dirty="0" err="1" smtClean="0"/>
                        <a:t>request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String </a:t>
                      </a:r>
                      <a:r>
                        <a:rPr lang="fr-FR" dirty="0" err="1" smtClean="0"/>
                        <a:t>getHeader</a:t>
                      </a:r>
                      <a:r>
                        <a:rPr lang="fr-FR" dirty="0" smtClean="0"/>
                        <a:t>(String </a:t>
                      </a:r>
                      <a:r>
                        <a:rPr lang="fr-FR" dirty="0" err="1" smtClean="0"/>
                        <a:t>name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Get</a:t>
                      </a:r>
                      <a:r>
                        <a:rPr lang="fr-FR" dirty="0" smtClean="0"/>
                        <a:t> the value of the </a:t>
                      </a:r>
                      <a:r>
                        <a:rPr lang="fr-FR" dirty="0" err="1" smtClean="0"/>
                        <a:t>specified</a:t>
                      </a:r>
                      <a:r>
                        <a:rPr lang="fr-FR" baseline="0" dirty="0" smtClean="0"/>
                        <a:t> header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Cookie[] </a:t>
                      </a:r>
                      <a:r>
                        <a:rPr lang="fr-FR" dirty="0" err="1" smtClean="0"/>
                        <a:t>getCookies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Get</a:t>
                      </a:r>
                      <a:r>
                        <a:rPr lang="fr-FR" dirty="0" smtClean="0"/>
                        <a:t> the cookies sent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the </a:t>
                      </a:r>
                      <a:r>
                        <a:rPr lang="fr-FR" dirty="0" err="1" smtClean="0"/>
                        <a:t>request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ServletResponse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Request and Response processing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interface for a response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Useful to retrieve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output stream of the response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PrintWriter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…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ServletResponse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Request and Response processing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6962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Methods overview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071538" y="1928802"/>
          <a:ext cx="7786742" cy="2291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93371"/>
                <a:gridCol w="38933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ServletOutputStream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getOutputStream</a:t>
                      </a:r>
                      <a:r>
                        <a:rPr lang="fr-FR" baseline="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Get</a:t>
                      </a:r>
                      <a:r>
                        <a:rPr lang="fr-FR" baseline="0" dirty="0" smtClean="0"/>
                        <a:t> the output </a:t>
                      </a:r>
                      <a:r>
                        <a:rPr lang="fr-FR" baseline="0" dirty="0" err="1" smtClean="0"/>
                        <a:t>stream</a:t>
                      </a:r>
                      <a:r>
                        <a:rPr lang="fr-FR" baseline="0" dirty="0" smtClean="0"/>
                        <a:t> of the </a:t>
                      </a:r>
                      <a:r>
                        <a:rPr lang="fr-FR" baseline="0" dirty="0" err="1" smtClean="0"/>
                        <a:t>servlet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useful</a:t>
                      </a:r>
                      <a:r>
                        <a:rPr lang="fr-FR" baseline="0" dirty="0" smtClean="0"/>
                        <a:t> for </a:t>
                      </a:r>
                      <a:r>
                        <a:rPr lang="fr-FR" baseline="0" dirty="0" err="1" smtClean="0"/>
                        <a:t>binary</a:t>
                      </a:r>
                      <a:r>
                        <a:rPr lang="fr-FR" baseline="0" dirty="0" smtClean="0"/>
                        <a:t> data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PrintWriter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getWriter</a:t>
                      </a:r>
                      <a:r>
                        <a:rPr lang="fr-FR" baseline="0" dirty="0" smtClean="0"/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Get</a:t>
                      </a:r>
                      <a:r>
                        <a:rPr lang="fr-FR" dirty="0" smtClean="0"/>
                        <a:t> a </a:t>
                      </a:r>
                      <a:r>
                        <a:rPr lang="fr-FR" dirty="0" err="1" smtClean="0"/>
                        <a:t>writer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useful</a:t>
                      </a:r>
                      <a:r>
                        <a:rPr lang="fr-FR" baseline="0" dirty="0" smtClean="0"/>
                        <a:t> to </a:t>
                      </a:r>
                      <a:r>
                        <a:rPr lang="fr-FR" baseline="0" dirty="0" err="1" smtClean="0"/>
                        <a:t>send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textual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response</a:t>
                      </a:r>
                      <a:r>
                        <a:rPr lang="fr-FR" baseline="0" dirty="0" smtClean="0"/>
                        <a:t> to the client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void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setContentType</a:t>
                      </a:r>
                      <a:r>
                        <a:rPr lang="fr-FR" dirty="0" smtClean="0"/>
                        <a:t>(String content)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Set the mime</a:t>
                      </a:r>
                      <a:r>
                        <a:rPr lang="fr-FR" baseline="0" dirty="0" smtClean="0"/>
                        <a:t> type of the </a:t>
                      </a:r>
                      <a:r>
                        <a:rPr lang="fr-FR" dirty="0" err="1" smtClean="0"/>
                        <a:t>response</a:t>
                      </a:r>
                      <a:r>
                        <a:rPr lang="fr-FR" dirty="0" smtClean="0"/>
                        <a:t> content, </a:t>
                      </a:r>
                      <a:r>
                        <a:rPr lang="fr-FR" dirty="0" err="1" smtClean="0"/>
                        <a:t>like</a:t>
                      </a:r>
                      <a:r>
                        <a:rPr lang="fr-FR" dirty="0" smtClean="0"/>
                        <a:t> "</a:t>
                      </a:r>
                      <a:r>
                        <a:rPr lang="fr-FR" dirty="0" err="1" smtClean="0"/>
                        <a:t>text</a:t>
                      </a:r>
                      <a:r>
                        <a:rPr lang="fr-FR" dirty="0" smtClean="0"/>
                        <a:t>/html"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29688" y="5715000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Be Careful:</a:t>
            </a:r>
            <a:r>
              <a:rPr lang="en-US" dirty="0" smtClean="0"/>
              <a:t> You can’t use </a:t>
            </a:r>
            <a:r>
              <a:rPr lang="en-US" dirty="0" err="1" smtClean="0"/>
              <a:t>getOutputStream</a:t>
            </a:r>
            <a:r>
              <a:rPr lang="en-US" dirty="0" smtClean="0"/>
              <a:t>() and </a:t>
            </a:r>
            <a:r>
              <a:rPr lang="en-US" dirty="0" err="1" smtClean="0"/>
              <a:t>getWriter</a:t>
            </a:r>
            <a:r>
              <a:rPr lang="en-US" dirty="0" smtClean="0"/>
              <a:t>() together. </a:t>
            </a:r>
          </a:p>
          <a:p>
            <a:r>
              <a:rPr lang="en-US" dirty="0" smtClean="0"/>
              <a:t>Calling both in a </a:t>
            </a:r>
            <a:r>
              <a:rPr lang="en-US" dirty="0" err="1" smtClean="0"/>
              <a:t>servlet</a:t>
            </a:r>
            <a:r>
              <a:rPr lang="en-US" dirty="0" smtClean="0"/>
              <a:t> gets an </a:t>
            </a:r>
            <a:r>
              <a:rPr lang="en-US" dirty="0" err="1" smtClean="0"/>
              <a:t>IllegalStateException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HttpServletResponse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Request and Response processing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interface for an HTTP response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Useful to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Add cookies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Redirect the client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…</a:t>
            </a:r>
          </a:p>
        </p:txBody>
      </p:sp>
      <p:pic>
        <p:nvPicPr>
          <p:cNvPr id="7" name="Picture 6" descr="Screen shot 2010-11-29 at 6.33.51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4724400"/>
            <a:ext cx="2730500" cy="1612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HttpServletResponse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Request and Response processing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Methods overview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071538" y="1928802"/>
          <a:ext cx="7786742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93371"/>
                <a:gridCol w="38933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void </a:t>
                      </a:r>
                      <a:r>
                        <a:rPr lang="fr-FR" dirty="0" err="1" smtClean="0"/>
                        <a:t>addCookie</a:t>
                      </a:r>
                      <a:r>
                        <a:rPr lang="fr-FR" dirty="0" smtClean="0"/>
                        <a:t>(Cookie c)</a:t>
                      </a: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Add</a:t>
                      </a:r>
                      <a:r>
                        <a:rPr lang="fr-FR" dirty="0" smtClean="0"/>
                        <a:t> a cookie to the </a:t>
                      </a:r>
                      <a:r>
                        <a:rPr lang="fr-FR" dirty="0" err="1" smtClean="0"/>
                        <a:t>response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void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sendRedirect</a:t>
                      </a:r>
                      <a:r>
                        <a:rPr lang="fr-FR" dirty="0" smtClean="0"/>
                        <a:t>(String location)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Redirect</a:t>
                      </a:r>
                      <a:r>
                        <a:rPr lang="fr-FR" dirty="0" smtClean="0"/>
                        <a:t> the client to the </a:t>
                      </a:r>
                      <a:r>
                        <a:rPr lang="fr-FR" dirty="0" err="1" smtClean="0"/>
                        <a:t>specified</a:t>
                      </a:r>
                      <a:r>
                        <a:rPr lang="fr-FR" dirty="0" smtClean="0"/>
                        <a:t> location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Request and Response processing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ZoneTexte 6"/>
          <p:cNvSpPr txBox="1"/>
          <p:nvPr/>
        </p:nvSpPr>
        <p:spPr>
          <a:xfrm>
            <a:off x="1066800" y="1219200"/>
            <a:ext cx="7924800" cy="519321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1600" b="1" dirty="0" smtClean="0">
                <a:solidFill>
                  <a:srgbClr val="660066"/>
                </a:solidFill>
                <a:latin typeface="Courier"/>
                <a:cs typeface="Courier"/>
              </a:rPr>
              <a:t>public class </a:t>
            </a:r>
            <a:r>
              <a:rPr lang="en-US" sz="1600" dirty="0" err="1" smtClean="0">
                <a:latin typeface="Courier"/>
                <a:cs typeface="Courier"/>
              </a:rPr>
              <a:t>MyServlet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"/>
                <a:cs typeface="Courier"/>
              </a:rPr>
              <a:t>extends </a:t>
            </a:r>
            <a:r>
              <a:rPr lang="en-US" sz="1600" dirty="0" err="1" smtClean="0">
                <a:latin typeface="Courier"/>
                <a:cs typeface="Courier"/>
              </a:rPr>
              <a:t>HttpServlet</a:t>
            </a:r>
            <a:r>
              <a:rPr lang="en-US" sz="1600" dirty="0" smtClean="0">
                <a:latin typeface="Courier"/>
                <a:cs typeface="Courier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    @Override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b="1" dirty="0" smtClean="0">
                <a:solidFill>
                  <a:srgbClr val="660066"/>
                </a:solidFill>
                <a:latin typeface="Courier"/>
                <a:cs typeface="Courier"/>
              </a:rPr>
              <a:t>protected void </a:t>
            </a:r>
            <a:r>
              <a:rPr lang="en-US" sz="1600" dirty="0" err="1" smtClean="0">
                <a:latin typeface="Courier"/>
                <a:cs typeface="Courier"/>
              </a:rPr>
              <a:t>doGet(HttpServletRequest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req</a:t>
            </a:r>
            <a:r>
              <a:rPr lang="en-US" sz="1600" dirty="0" smtClean="0">
                <a:latin typeface="Courier"/>
                <a:cs typeface="Courier"/>
              </a:rPr>
              <a:t>, 					              </a:t>
            </a:r>
            <a:r>
              <a:rPr lang="en-US" sz="1600" dirty="0" err="1" smtClean="0">
                <a:latin typeface="Courier"/>
                <a:cs typeface="Courier"/>
              </a:rPr>
              <a:t>HttpServletResponse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resp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       	String </a:t>
            </a:r>
            <a:r>
              <a:rPr lang="en-US" sz="1600" dirty="0" err="1" smtClean="0">
                <a:latin typeface="Courier"/>
                <a:cs typeface="Courier"/>
              </a:rPr>
              <a:t>userName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req.getParameter(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"userName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       	</a:t>
            </a:r>
            <a:r>
              <a:rPr lang="en-US" sz="1600" dirty="0" err="1" smtClean="0">
                <a:latin typeface="Courier"/>
                <a:cs typeface="Courier"/>
              </a:rPr>
              <a:t>resp.setContentType(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"text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/html"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       	</a:t>
            </a:r>
            <a:r>
              <a:rPr lang="en-US" sz="1600" dirty="0" err="1" smtClean="0">
                <a:latin typeface="Courier"/>
                <a:cs typeface="Courier"/>
              </a:rPr>
              <a:t>PrintWriter</a:t>
            </a:r>
            <a:r>
              <a:rPr lang="en-US" sz="1600" dirty="0" smtClean="0">
                <a:latin typeface="Courier"/>
                <a:cs typeface="Courier"/>
              </a:rPr>
              <a:t> out = </a:t>
            </a:r>
            <a:r>
              <a:rPr lang="en-US" sz="1600" dirty="0" err="1" smtClean="0">
                <a:latin typeface="Courier"/>
                <a:cs typeface="Courier"/>
              </a:rPr>
              <a:t>resp.getWriter</a:t>
            </a:r>
            <a:r>
              <a:rPr lang="en-US" sz="1600" dirty="0" smtClean="0">
                <a:latin typeface="Courier"/>
                <a:cs typeface="Courier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       	</a:t>
            </a:r>
            <a:r>
              <a:rPr lang="en-US" sz="1600" dirty="0" err="1" smtClean="0">
                <a:latin typeface="Courier"/>
                <a:cs typeface="Courier"/>
              </a:rPr>
              <a:t>out.println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"&lt;html&gt;"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       	</a:t>
            </a:r>
            <a:r>
              <a:rPr lang="en-US" sz="1600" dirty="0" err="1" smtClean="0">
                <a:latin typeface="Courier"/>
                <a:cs typeface="Courier"/>
              </a:rPr>
              <a:t>out.println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"&lt;head&gt;"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out.println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"&lt;title&gt;My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Servlet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&lt;/title&gt;"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out.println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"&lt;/head&gt;"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out.println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"&lt;body&gt;"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       	</a:t>
            </a:r>
            <a:r>
              <a:rPr lang="en-US" sz="1600" dirty="0" err="1" smtClean="0">
                <a:latin typeface="Courier"/>
                <a:cs typeface="Courier"/>
              </a:rPr>
              <a:t>out.println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"&lt;h1&gt; Hello "</a:t>
            </a:r>
            <a:r>
              <a:rPr lang="en-US" sz="1600" dirty="0" smtClean="0">
                <a:latin typeface="Courier"/>
                <a:cs typeface="Courier"/>
              </a:rPr>
              <a:t> + </a:t>
            </a:r>
            <a:r>
              <a:rPr lang="en-US" sz="1600" dirty="0" err="1" smtClean="0">
                <a:latin typeface="Courier"/>
                <a:cs typeface="Courier"/>
              </a:rPr>
              <a:t>userName</a:t>
            </a:r>
            <a:r>
              <a:rPr lang="en-US" sz="1600" dirty="0" smtClean="0">
                <a:latin typeface="Courier"/>
                <a:cs typeface="Courier"/>
              </a:rPr>
              <a:t> +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"! &lt;/h1&gt;"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       	</a:t>
            </a:r>
            <a:r>
              <a:rPr lang="en-US" sz="1600" dirty="0" err="1" smtClean="0">
                <a:latin typeface="Courier"/>
                <a:cs typeface="Courier"/>
              </a:rPr>
              <a:t>out.println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"&lt;/body&gt;"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       	</a:t>
            </a:r>
            <a:r>
              <a:rPr lang="en-US" sz="1600" dirty="0" err="1" smtClean="0">
                <a:latin typeface="Courier"/>
                <a:cs typeface="Courier"/>
              </a:rPr>
              <a:t>out.println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"&lt;/html&gt;"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  <a:endParaRPr lang="fr-FR" sz="1600" dirty="0" smtClean="0">
              <a:latin typeface="Courier"/>
              <a:cs typeface="Courier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7450" name="Picture 42" descr="emblem_c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1371600" cy="1371600"/>
          </a:xfrm>
          <a:prstGeom prst="rect">
            <a:avLst/>
          </a:prstGeom>
          <a:noFill/>
        </p:spPr>
      </p:pic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179388" y="188913"/>
            <a:ext cx="817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 dirty="0" smtClean="0"/>
              <a:t>Stop-and-think</a:t>
            </a:r>
            <a:endParaRPr lang="en-US" sz="3200" dirty="0"/>
          </a:p>
        </p:txBody>
      </p:sp>
      <p:pic>
        <p:nvPicPr>
          <p:cNvPr id="729092" name="Picture 4" descr="badge_qui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3" y="130175"/>
            <a:ext cx="652462" cy="652463"/>
          </a:xfrm>
          <a:prstGeom prst="rect">
            <a:avLst/>
          </a:prstGeom>
          <a:noFill/>
        </p:spPr>
      </p:pic>
      <p:sp>
        <p:nvSpPr>
          <p:cNvPr id="729093" name="Text Box 5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Request and Response processing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1116013" y="1196975"/>
            <a:ext cx="74009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b="1"/>
              <a:t>Do you have any questions ?</a:t>
            </a:r>
            <a:endParaRPr lang="en-US" sz="3200" b="1">
              <a:sym typeface="Symbol" pitchFamily="18" charset="2"/>
            </a:endParaRPr>
          </a:p>
        </p:txBody>
      </p:sp>
      <p:grpSp>
        <p:nvGrpSpPr>
          <p:cNvPr id="2" name="Groupe 13"/>
          <p:cNvGrpSpPr>
            <a:grpSpLocks/>
          </p:cNvGrpSpPr>
          <p:nvPr/>
        </p:nvGrpSpPr>
        <p:grpSpPr bwMode="auto">
          <a:xfrm>
            <a:off x="2500313" y="2286000"/>
            <a:ext cx="3813175" cy="4214813"/>
            <a:chOff x="2500298" y="2285992"/>
            <a:chExt cx="3813178" cy="4214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40226" y="2285992"/>
              <a:ext cx="1873250" cy="1873250"/>
              <a:chOff x="2789" y="1388"/>
              <a:chExt cx="1180" cy="1180"/>
            </a:xfrm>
          </p:grpSpPr>
          <p:pic>
            <p:nvPicPr>
              <p:cNvPr id="10" name="Picture 8" descr="3142-6982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89" y="1388"/>
                <a:ext cx="1180" cy="1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3152" y="1616"/>
                <a:ext cx="726" cy="3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fr-FR" sz="3200" i="1">
                    <a:solidFill>
                      <a:srgbClr val="292929"/>
                    </a:solidFill>
                  </a:rPr>
                  <a:t>???</a:t>
                </a:r>
                <a:endParaRPr lang="en-US" sz="3200" i="1">
                  <a:solidFill>
                    <a:srgbClr val="292929"/>
                  </a:solidFill>
                </a:endParaRPr>
              </a:p>
            </p:txBody>
          </p:sp>
        </p:grpSp>
        <p:pic>
          <p:nvPicPr>
            <p:cNvPr id="9" name="Picture 12" descr="C:\Documents and Settings\matt\Desktop\1.png"/>
            <p:cNvPicPr>
              <a:picLocks noChangeAspect="1" noChangeArrowheads="1"/>
            </p:cNvPicPr>
            <p:nvPr/>
          </p:nvPicPr>
          <p:blipFill>
            <a:blip r:embed="rId6" cstate="print"/>
            <a:srcRect l="25313" t="23750" r="29688" b="20000"/>
            <a:stretch>
              <a:fillRect/>
            </a:stretch>
          </p:blipFill>
          <p:spPr bwMode="auto">
            <a:xfrm>
              <a:off x="2500298" y="3286124"/>
              <a:ext cx="3429024" cy="321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Deployment Descriptor</a:t>
            </a:r>
            <a:endParaRPr lang="en-US" dirty="0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I’ve got my </a:t>
            </a:r>
            <a:r>
              <a:rPr lang="en-US" dirty="0" err="1" smtClean="0"/>
              <a:t>servlet</a:t>
            </a:r>
            <a:r>
              <a:rPr lang="en-US" dirty="0" smtClean="0"/>
              <a:t>, and now?</a:t>
            </a:r>
            <a:endParaRPr lang="en-US" dirty="0"/>
          </a:p>
        </p:txBody>
      </p:sp>
      <p:pic>
        <p:nvPicPr>
          <p:cNvPr id="17450" name="Picture 42" descr="emblem_c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1371600" cy="1371600"/>
          </a:xfrm>
          <a:prstGeom prst="rect">
            <a:avLst/>
          </a:prstGeom>
          <a:noFill/>
        </p:spPr>
      </p:pic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179388" y="188913"/>
            <a:ext cx="817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Deployment Descriptor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8001024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 Servlet application has always (or almost) a deployment descriptor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/WEB-INF/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web.xml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It defines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servlets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classes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servlets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mappings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filters classes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filters mappings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welcome files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application resources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And other stuffs…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web.xml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1219200" y="1614953"/>
            <a:ext cx="7572428" cy="425244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>
                <a:latin typeface="Courier"/>
                <a:cs typeface="Courier"/>
              </a:rPr>
              <a:t>&lt;?</a:t>
            </a:r>
            <a:r>
              <a:rPr lang="fr-FR" sz="2000" dirty="0" err="1" smtClean="0">
                <a:latin typeface="Courier"/>
                <a:cs typeface="Courier"/>
              </a:rPr>
              <a:t>xml</a:t>
            </a:r>
            <a:r>
              <a:rPr lang="fr-FR" sz="2000" dirty="0" smtClean="0">
                <a:latin typeface="Courier"/>
                <a:cs typeface="Courier"/>
              </a:rPr>
              <a:t> version="1.0" </a:t>
            </a:r>
            <a:r>
              <a:rPr lang="fr-FR" sz="2000" dirty="0" err="1" smtClean="0">
                <a:latin typeface="Courier"/>
                <a:cs typeface="Courier"/>
              </a:rPr>
              <a:t>encoding</a:t>
            </a:r>
            <a:r>
              <a:rPr lang="fr-FR" sz="2000" dirty="0" smtClean="0">
                <a:latin typeface="Courier"/>
                <a:cs typeface="Courier"/>
              </a:rPr>
              <a:t>="UTF-8"?&gt;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&lt;web-</a:t>
            </a:r>
            <a:r>
              <a:rPr lang="fr-FR" sz="2000" dirty="0" err="1" smtClean="0">
                <a:solidFill>
                  <a:srgbClr val="660066"/>
                </a:solidFill>
                <a:latin typeface="Courier"/>
                <a:cs typeface="Courier"/>
              </a:rPr>
              <a:t>app</a:t>
            </a: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fr-FR" sz="2000" dirty="0" err="1" smtClean="0">
                <a:solidFill>
                  <a:srgbClr val="800000"/>
                </a:solidFill>
                <a:latin typeface="Courier"/>
                <a:cs typeface="Courier"/>
              </a:rPr>
              <a:t>xmlns</a:t>
            </a:r>
            <a:r>
              <a:rPr lang="fr-FR" sz="2000" dirty="0" smtClean="0">
                <a:solidFill>
                  <a:srgbClr val="4D4D4D"/>
                </a:solidFill>
                <a:latin typeface="Courier"/>
                <a:cs typeface="Courier"/>
              </a:rPr>
              <a:t>=...</a:t>
            </a: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endParaRPr lang="fr-FR" sz="2000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&lt;</a:t>
            </a:r>
            <a:r>
              <a:rPr lang="fr-FR" sz="2000" dirty="0" err="1" smtClean="0">
                <a:solidFill>
                  <a:srgbClr val="660066"/>
                </a:solidFill>
                <a:latin typeface="Courier"/>
                <a:cs typeface="Courier"/>
              </a:rPr>
              <a:t>display-name</a:t>
            </a: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&gt;</a:t>
            </a:r>
            <a:r>
              <a:rPr lang="fr-FR" sz="2000" dirty="0" err="1" smtClean="0">
                <a:latin typeface="Courier"/>
                <a:cs typeface="Courier"/>
              </a:rPr>
              <a:t>MyApplication</a:t>
            </a: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&lt;/</a:t>
            </a:r>
            <a:r>
              <a:rPr lang="fr-FR" sz="2000" dirty="0" err="1" smtClean="0">
                <a:solidFill>
                  <a:srgbClr val="660066"/>
                </a:solidFill>
                <a:latin typeface="Courier"/>
                <a:cs typeface="Courier"/>
              </a:rPr>
              <a:t>display-name</a:t>
            </a: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endParaRPr lang="fr-FR" sz="2000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&lt;</a:t>
            </a:r>
            <a:r>
              <a:rPr lang="fr-FR" sz="2000" dirty="0" err="1" smtClean="0">
                <a:solidFill>
                  <a:srgbClr val="660066"/>
                </a:solidFill>
                <a:latin typeface="Courier"/>
                <a:cs typeface="Courier"/>
              </a:rPr>
              <a:t>welcome-file-list</a:t>
            </a: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	&lt;</a:t>
            </a:r>
            <a:r>
              <a:rPr lang="fr-FR" sz="2000" dirty="0" err="1" smtClean="0">
                <a:solidFill>
                  <a:srgbClr val="660066"/>
                </a:solidFill>
                <a:latin typeface="Courier"/>
                <a:cs typeface="Courier"/>
              </a:rPr>
              <a:t>welcome-file</a:t>
            </a: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&gt;</a:t>
            </a:r>
            <a:r>
              <a:rPr lang="fr-FR" sz="2000" dirty="0" err="1" smtClean="0">
                <a:latin typeface="Courier"/>
                <a:cs typeface="Courier"/>
              </a:rPr>
              <a:t>index.html</a:t>
            </a: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&lt;/</a:t>
            </a:r>
            <a:r>
              <a:rPr lang="fr-FR" sz="2000" dirty="0" err="1" smtClean="0">
                <a:solidFill>
                  <a:srgbClr val="660066"/>
                </a:solidFill>
                <a:latin typeface="Courier"/>
                <a:cs typeface="Courier"/>
              </a:rPr>
              <a:t>welcome-file</a:t>
            </a: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	&lt;</a:t>
            </a:r>
            <a:r>
              <a:rPr lang="fr-FR" sz="2000" dirty="0" err="1" smtClean="0">
                <a:solidFill>
                  <a:srgbClr val="660066"/>
                </a:solidFill>
                <a:latin typeface="Courier"/>
                <a:cs typeface="Courier"/>
              </a:rPr>
              <a:t>welcome-file</a:t>
            </a: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&gt;</a:t>
            </a:r>
            <a:r>
              <a:rPr lang="fr-FR" sz="2000" dirty="0" smtClean="0">
                <a:latin typeface="Courier"/>
                <a:cs typeface="Courier"/>
              </a:rPr>
              <a:t>index.jsp</a:t>
            </a: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&lt;/</a:t>
            </a:r>
            <a:r>
              <a:rPr lang="fr-FR" sz="2000" dirty="0" err="1" smtClean="0">
                <a:solidFill>
                  <a:srgbClr val="660066"/>
                </a:solidFill>
                <a:latin typeface="Courier"/>
                <a:cs typeface="Courier"/>
              </a:rPr>
              <a:t>welcome-file</a:t>
            </a: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&lt;/</a:t>
            </a:r>
            <a:r>
              <a:rPr lang="fr-FR" sz="2000" dirty="0" err="1" smtClean="0">
                <a:solidFill>
                  <a:srgbClr val="660066"/>
                </a:solidFill>
                <a:latin typeface="Courier"/>
                <a:cs typeface="Courier"/>
              </a:rPr>
              <a:t>welcome-file-list</a:t>
            </a: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endParaRPr lang="fr-FR" sz="2000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>
                <a:solidFill>
                  <a:srgbClr val="339933"/>
                </a:solidFill>
                <a:latin typeface="Courier"/>
                <a:cs typeface="Courier"/>
              </a:rPr>
              <a:t>&lt;!-- </a:t>
            </a:r>
            <a:r>
              <a:rPr lang="fr-FR" sz="2000" dirty="0" err="1" smtClean="0">
                <a:solidFill>
                  <a:srgbClr val="339933"/>
                </a:solidFill>
                <a:latin typeface="Courier"/>
                <a:cs typeface="Courier"/>
              </a:rPr>
              <a:t>Servlet</a:t>
            </a:r>
            <a:r>
              <a:rPr lang="fr-FR" sz="2000" dirty="0" smtClean="0">
                <a:solidFill>
                  <a:srgbClr val="339933"/>
                </a:solidFill>
                <a:latin typeface="Courier"/>
                <a:cs typeface="Courier"/>
              </a:rPr>
              <a:t> </a:t>
            </a:r>
            <a:r>
              <a:rPr lang="fr-FR" sz="2000" dirty="0" err="1" smtClean="0">
                <a:solidFill>
                  <a:srgbClr val="339933"/>
                </a:solidFill>
                <a:latin typeface="Courier"/>
                <a:cs typeface="Courier"/>
              </a:rPr>
              <a:t>declarations</a:t>
            </a:r>
            <a:r>
              <a:rPr lang="fr-FR" sz="2000" dirty="0" smtClean="0">
                <a:solidFill>
                  <a:srgbClr val="339933"/>
                </a:solidFill>
                <a:latin typeface="Courier"/>
                <a:cs typeface="Courier"/>
              </a:rPr>
              <a:t> --&gt;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>
                <a:solidFill>
                  <a:srgbClr val="339933"/>
                </a:solidFill>
                <a:latin typeface="Courier"/>
                <a:cs typeface="Courier"/>
              </a:rPr>
              <a:t>&lt;!-- </a:t>
            </a:r>
            <a:r>
              <a:rPr lang="fr-FR" sz="2000" dirty="0" err="1" smtClean="0">
                <a:solidFill>
                  <a:srgbClr val="339933"/>
                </a:solidFill>
                <a:latin typeface="Courier"/>
                <a:cs typeface="Courier"/>
              </a:rPr>
              <a:t>Servlet</a:t>
            </a:r>
            <a:r>
              <a:rPr lang="fr-FR" sz="2000" dirty="0" smtClean="0">
                <a:solidFill>
                  <a:srgbClr val="339933"/>
                </a:solidFill>
                <a:latin typeface="Courier"/>
                <a:cs typeface="Courier"/>
              </a:rPr>
              <a:t> </a:t>
            </a:r>
            <a:r>
              <a:rPr lang="fr-FR" sz="2000" dirty="0" err="1" smtClean="0">
                <a:solidFill>
                  <a:srgbClr val="339933"/>
                </a:solidFill>
                <a:latin typeface="Courier"/>
                <a:cs typeface="Courier"/>
              </a:rPr>
              <a:t>mappings</a:t>
            </a:r>
            <a:r>
              <a:rPr lang="fr-FR" sz="2000" dirty="0" smtClean="0">
                <a:solidFill>
                  <a:srgbClr val="339933"/>
                </a:solidFill>
                <a:latin typeface="Courier"/>
                <a:cs typeface="Courier"/>
              </a:rPr>
              <a:t> --&gt;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>
                <a:solidFill>
                  <a:srgbClr val="339933"/>
                </a:solidFill>
                <a:latin typeface="Courier"/>
                <a:cs typeface="Courier"/>
              </a:rPr>
              <a:t>&lt;!– </a:t>
            </a:r>
            <a:r>
              <a:rPr lang="fr-FR" sz="2000" dirty="0" err="1" smtClean="0">
                <a:solidFill>
                  <a:srgbClr val="339933"/>
                </a:solidFill>
                <a:latin typeface="Courier"/>
                <a:cs typeface="Courier"/>
              </a:rPr>
              <a:t>Other</a:t>
            </a:r>
            <a:r>
              <a:rPr lang="fr-FR" sz="2000" dirty="0" smtClean="0">
                <a:solidFill>
                  <a:srgbClr val="339933"/>
                </a:solidFill>
                <a:latin typeface="Courier"/>
                <a:cs typeface="Courier"/>
              </a:rPr>
              <a:t> </a:t>
            </a:r>
            <a:r>
              <a:rPr lang="fr-FR" sz="2000" dirty="0" err="1" smtClean="0">
                <a:solidFill>
                  <a:srgbClr val="339933"/>
                </a:solidFill>
                <a:latin typeface="Courier"/>
                <a:cs typeface="Courier"/>
              </a:rPr>
              <a:t>stuffs</a:t>
            </a:r>
            <a:r>
              <a:rPr lang="fr-FR" sz="2000" dirty="0" smtClean="0">
                <a:solidFill>
                  <a:srgbClr val="339933"/>
                </a:solidFill>
                <a:latin typeface="Courier"/>
                <a:cs typeface="Courier"/>
              </a:rPr>
              <a:t> --&gt;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endParaRPr lang="fr-FR" sz="2000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&lt;/</a:t>
            </a:r>
            <a:r>
              <a:rPr lang="fr-FR" sz="2000" dirty="0" err="1" smtClean="0">
                <a:solidFill>
                  <a:srgbClr val="660066"/>
                </a:solidFill>
                <a:latin typeface="Courier"/>
                <a:cs typeface="Courier"/>
              </a:rPr>
              <a:t>web-app</a:t>
            </a:r>
            <a:r>
              <a:rPr lang="fr-FR" sz="2000" dirty="0" smtClean="0">
                <a:solidFill>
                  <a:srgbClr val="660066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Deployment Descriptor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</a:t>
            </a:r>
            <a:r>
              <a:rPr lang="en-US" sz="3200" dirty="0" smtClean="0"/>
              <a:t> declaration and mapping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66776" y="1010246"/>
            <a:ext cx="7924824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When you create a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, in order to use it, you must</a:t>
            </a:r>
          </a:p>
          <a:p>
            <a:pPr marL="914400" lvl="1" indent="-4572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Declare it in a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servlet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block in the web.xml</a:t>
            </a:r>
          </a:p>
          <a:p>
            <a:pPr marL="1371600" lvl="2" indent="-4572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Give it a name</a:t>
            </a:r>
          </a:p>
          <a:p>
            <a:pPr marL="1371600" lvl="2" indent="-4572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Give the “Fully Qualified Name” of 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914400" lvl="1" indent="-4572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Map it to an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url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-pattern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in a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servlet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-mapping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block in 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web.xml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Deployment Descriptor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</a:t>
            </a:r>
            <a:r>
              <a:rPr lang="en-US" sz="3200" dirty="0" smtClean="0"/>
              <a:t> declaration and mapping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541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Example 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tabLst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Lucida Grande"/>
              <a:buChar char="⇒"/>
              <a:defRPr/>
            </a:pPr>
            <a:r>
              <a:rPr lang="en-US" sz="2200" dirty="0" smtClean="0"/>
              <a:t>The </a:t>
            </a:r>
            <a:r>
              <a:rPr lang="en-US" sz="2200" dirty="0" err="1" smtClean="0"/>
              <a:t>servlet</a:t>
            </a:r>
            <a:r>
              <a:rPr lang="en-US" sz="2200" dirty="0" smtClean="0"/>
              <a:t>-name in both blocks </a:t>
            </a:r>
            <a:r>
              <a:rPr lang="en-US" sz="2200" dirty="0" err="1" smtClean="0"/>
              <a:t>servlet</a:t>
            </a:r>
            <a:r>
              <a:rPr lang="en-US" sz="2200" dirty="0" smtClean="0"/>
              <a:t> and </a:t>
            </a:r>
            <a:r>
              <a:rPr lang="en-US" sz="2200" dirty="0" err="1" smtClean="0"/>
              <a:t>servlet</a:t>
            </a:r>
            <a:r>
              <a:rPr lang="en-US" sz="2200" dirty="0" smtClean="0"/>
              <a:t>-mapping must be the same 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14414" y="2075629"/>
            <a:ext cx="7572428" cy="2585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</a:t>
            </a:r>
            <a:r>
              <a:rPr lang="fr-FR" sz="2000" dirty="0" err="1" smtClean="0"/>
              <a:t>servlet</a:t>
            </a:r>
            <a:r>
              <a:rPr lang="fr-FR" sz="20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     &lt;</a:t>
            </a:r>
            <a:r>
              <a:rPr lang="fr-FR" sz="2000" dirty="0" err="1" smtClean="0"/>
              <a:t>servlet-name</a:t>
            </a:r>
            <a:r>
              <a:rPr lang="fr-FR" sz="2000" dirty="0" smtClean="0"/>
              <a:t>&gt;</a:t>
            </a:r>
            <a:r>
              <a:rPr lang="fr-FR" sz="2000" b="1" dirty="0" err="1" smtClean="0"/>
              <a:t>MyServlet</a:t>
            </a:r>
            <a:r>
              <a:rPr lang="fr-FR" sz="2000" dirty="0" smtClean="0"/>
              <a:t>&lt;/</a:t>
            </a:r>
            <a:r>
              <a:rPr lang="fr-FR" sz="2000" dirty="0" err="1" smtClean="0"/>
              <a:t>servlet-name</a:t>
            </a:r>
            <a:r>
              <a:rPr lang="fr-FR" sz="20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     &lt;</a:t>
            </a:r>
            <a:r>
              <a:rPr lang="fr-FR" sz="2000" dirty="0" err="1" smtClean="0"/>
              <a:t>servlet-class</a:t>
            </a:r>
            <a:r>
              <a:rPr lang="fr-FR" sz="2000" dirty="0" smtClean="0"/>
              <a:t>&gt;</a:t>
            </a:r>
            <a:r>
              <a:rPr lang="fr-FR" sz="2000" dirty="0" err="1" smtClean="0"/>
              <a:t>com.supinfo.myapp.MyServlet</a:t>
            </a:r>
            <a:r>
              <a:rPr lang="fr-FR" sz="2000" dirty="0" smtClean="0"/>
              <a:t>&lt;/</a:t>
            </a:r>
            <a:r>
              <a:rPr lang="fr-FR" sz="2000" dirty="0" err="1" smtClean="0"/>
              <a:t>servlet-class</a:t>
            </a:r>
            <a:r>
              <a:rPr lang="fr-FR" sz="20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&lt;/</a:t>
            </a:r>
            <a:r>
              <a:rPr lang="fr-FR" sz="2000" dirty="0" err="1" smtClean="0"/>
              <a:t>servlet</a:t>
            </a:r>
            <a:r>
              <a:rPr lang="fr-FR" sz="20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fr-FR" sz="2000" dirty="0" smtClean="0"/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</a:t>
            </a:r>
            <a:r>
              <a:rPr lang="fr-FR" sz="2000" dirty="0" err="1" smtClean="0"/>
              <a:t>servlet-mapping</a:t>
            </a:r>
            <a:r>
              <a:rPr lang="fr-FR" sz="20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     &lt;</a:t>
            </a:r>
            <a:r>
              <a:rPr lang="fr-FR" sz="2000" dirty="0" err="1" smtClean="0"/>
              <a:t>servlet-name</a:t>
            </a:r>
            <a:r>
              <a:rPr lang="fr-FR" sz="2000" dirty="0" smtClean="0"/>
              <a:t>&gt;</a:t>
            </a:r>
            <a:r>
              <a:rPr lang="fr-FR" sz="2000" b="1" dirty="0" err="1" smtClean="0"/>
              <a:t>MyServlet</a:t>
            </a:r>
            <a:r>
              <a:rPr lang="fr-FR" sz="2000" dirty="0" smtClean="0"/>
              <a:t>&lt;/</a:t>
            </a:r>
            <a:r>
              <a:rPr lang="fr-FR" sz="2000" dirty="0" err="1" smtClean="0"/>
              <a:t>servlet-name</a:t>
            </a:r>
            <a:r>
              <a:rPr lang="fr-FR" sz="20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     &lt;url-pattern&gt;/Hello&lt;/url-pattern&gt;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&lt;/</a:t>
            </a:r>
            <a:r>
              <a:rPr lang="fr-FR" sz="2000" dirty="0" err="1" smtClean="0"/>
              <a:t>servlet</a:t>
            </a:r>
            <a:r>
              <a:rPr lang="fr-FR" sz="2000" dirty="0" smtClean="0"/>
              <a:t>-</a:t>
            </a:r>
            <a:r>
              <a:rPr lang="fr-FR" sz="2000" dirty="0" err="1" smtClean="0"/>
              <a:t>mapping</a:t>
            </a:r>
            <a:r>
              <a:rPr lang="fr-FR" sz="2000" dirty="0" smtClean="0"/>
              <a:t>&gt;</a:t>
            </a: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Deployment Descriptor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How it works?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pic>
        <p:nvPicPr>
          <p:cNvPr id="692228" name="Picture 4" descr="C:\Users\Thierry\AppData\Local\Temp\VMwareDnD\a8e28723\Capture d’écran 2010-02-03 à 15.53.28 copi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857232"/>
            <a:ext cx="4308111" cy="3285847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2428860" y="4357694"/>
            <a:ext cx="5786478" cy="19620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1500" dirty="0" smtClean="0"/>
              <a:t>&lt;</a:t>
            </a:r>
            <a:r>
              <a:rPr lang="fr-FR" sz="1500" dirty="0" err="1" smtClean="0"/>
              <a:t>servlet</a:t>
            </a:r>
            <a:r>
              <a:rPr lang="fr-FR" sz="15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1500" dirty="0" smtClean="0"/>
              <a:t>     &lt;</a:t>
            </a:r>
            <a:r>
              <a:rPr lang="fr-FR" sz="1500" dirty="0" err="1" smtClean="0"/>
              <a:t>servlet-name</a:t>
            </a:r>
            <a:r>
              <a:rPr lang="fr-FR" sz="1500" dirty="0" smtClean="0"/>
              <a:t>&gt;</a:t>
            </a:r>
            <a:r>
              <a:rPr lang="fr-FR" sz="1500" b="1" dirty="0" err="1" smtClean="0"/>
              <a:t>MyServlet</a:t>
            </a:r>
            <a:r>
              <a:rPr lang="fr-FR" sz="1500" dirty="0" smtClean="0"/>
              <a:t>&lt;/</a:t>
            </a:r>
            <a:r>
              <a:rPr lang="fr-FR" sz="1500" dirty="0" err="1" smtClean="0"/>
              <a:t>servlet-name</a:t>
            </a:r>
            <a:r>
              <a:rPr lang="fr-FR" sz="15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1500" dirty="0" smtClean="0"/>
              <a:t>     &lt;</a:t>
            </a:r>
            <a:r>
              <a:rPr lang="fr-FR" sz="1500" dirty="0" err="1" smtClean="0"/>
              <a:t>servlet-class</a:t>
            </a:r>
            <a:r>
              <a:rPr lang="fr-FR" sz="1500" dirty="0" smtClean="0"/>
              <a:t>&gt;</a:t>
            </a:r>
            <a:r>
              <a:rPr lang="fr-FR" sz="1500" dirty="0" err="1" smtClean="0"/>
              <a:t>com.supinfo.myapp.MyServlet</a:t>
            </a:r>
            <a:r>
              <a:rPr lang="fr-FR" sz="1500" dirty="0" smtClean="0"/>
              <a:t>&lt;/</a:t>
            </a:r>
            <a:r>
              <a:rPr lang="fr-FR" sz="1500" dirty="0" err="1" smtClean="0"/>
              <a:t>servlet-class</a:t>
            </a:r>
            <a:r>
              <a:rPr lang="fr-FR" sz="15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1500" dirty="0" smtClean="0"/>
              <a:t>&lt;/</a:t>
            </a:r>
            <a:r>
              <a:rPr lang="fr-FR" sz="1500" dirty="0" err="1" smtClean="0"/>
              <a:t>servlet</a:t>
            </a:r>
            <a:r>
              <a:rPr lang="fr-FR" sz="15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fr-FR" sz="1500" dirty="0" smtClean="0"/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1500" dirty="0" smtClean="0"/>
              <a:t>&lt;</a:t>
            </a:r>
            <a:r>
              <a:rPr lang="fr-FR" sz="1500" dirty="0" err="1" smtClean="0"/>
              <a:t>servlet-mapping</a:t>
            </a:r>
            <a:r>
              <a:rPr lang="fr-FR" sz="15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1500" dirty="0" smtClean="0"/>
              <a:t>     &lt;</a:t>
            </a:r>
            <a:r>
              <a:rPr lang="fr-FR" sz="1500" dirty="0" err="1" smtClean="0"/>
              <a:t>servlet-name</a:t>
            </a:r>
            <a:r>
              <a:rPr lang="fr-FR" sz="1500" dirty="0" smtClean="0"/>
              <a:t>&gt;</a:t>
            </a:r>
            <a:r>
              <a:rPr lang="fr-FR" sz="1500" b="1" dirty="0" err="1" smtClean="0"/>
              <a:t>MyServlet</a:t>
            </a:r>
            <a:r>
              <a:rPr lang="fr-FR" sz="1500" dirty="0" smtClean="0"/>
              <a:t>&lt;/</a:t>
            </a:r>
            <a:r>
              <a:rPr lang="fr-FR" sz="1500" dirty="0" err="1" smtClean="0"/>
              <a:t>servlet-name</a:t>
            </a:r>
            <a:r>
              <a:rPr lang="fr-FR" sz="15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1500" dirty="0" smtClean="0"/>
              <a:t>     &lt;url-pattern&gt;/Hello&lt;/url-pattern&gt;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1500" dirty="0" smtClean="0"/>
              <a:t>&lt;/</a:t>
            </a:r>
            <a:r>
              <a:rPr lang="fr-FR" sz="1500" dirty="0" err="1" smtClean="0"/>
              <a:t>servlet</a:t>
            </a:r>
            <a:r>
              <a:rPr lang="fr-FR" sz="1500" dirty="0" smtClean="0"/>
              <a:t>-</a:t>
            </a:r>
            <a:r>
              <a:rPr lang="fr-FR" sz="1500" dirty="0" err="1" smtClean="0"/>
              <a:t>mapping</a:t>
            </a:r>
            <a:r>
              <a:rPr lang="fr-FR" sz="1500" dirty="0" smtClean="0"/>
              <a:t>&gt;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3286116" y="1285860"/>
            <a:ext cx="500066" cy="51935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6434134" y="5562600"/>
            <a:ext cx="500066" cy="51935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bg1"/>
                </a:solidFill>
              </a:rPr>
              <a:t>2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6934200" y="4714884"/>
            <a:ext cx="500066" cy="51935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bg1"/>
                </a:solidFill>
              </a:rPr>
              <a:t>4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692230" name="Picture 6" descr="C:\Users\Thierry\Desktop\Capture d’écran 2010-02-03 à 15.52.47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6" y="837140"/>
            <a:ext cx="4641992" cy="3336396"/>
          </a:xfrm>
          <a:prstGeom prst="rect">
            <a:avLst/>
          </a:prstGeom>
          <a:noFill/>
        </p:spPr>
      </p:pic>
      <p:sp>
        <p:nvSpPr>
          <p:cNvPr id="29" name="Ellipse 28"/>
          <p:cNvSpPr/>
          <p:nvPr/>
        </p:nvSpPr>
        <p:spPr bwMode="auto">
          <a:xfrm>
            <a:off x="6929454" y="1928802"/>
            <a:ext cx="500066" cy="51935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32" name="Flèche angle droit à deux pointes 31"/>
          <p:cNvSpPr/>
          <p:nvPr/>
        </p:nvSpPr>
        <p:spPr bwMode="auto">
          <a:xfrm rot="8508791">
            <a:off x="1969011" y="4673438"/>
            <a:ext cx="1104224" cy="1040124"/>
          </a:xfrm>
          <a:prstGeom prst="leftUp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1852610" y="5014905"/>
            <a:ext cx="500066" cy="51935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Deployment Descriptor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9" grpId="0" animBg="1"/>
      <p:bldP spid="32" grpId="0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URL Patterns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smtClean="0">
                <a:solidFill>
                  <a:srgbClr val="000000"/>
                </a:solidFill>
              </a:rPr>
              <a:t>Deployment Descriptor</a:t>
            </a:r>
            <a:endParaRPr lang="en-US" b="1">
              <a:solidFill>
                <a:srgbClr val="000000"/>
              </a:solidFill>
            </a:endParaRPr>
          </a:p>
        </p:txBody>
      </p:sp>
      <p:graphicFrame>
        <p:nvGraphicFramePr>
          <p:cNvPr id="9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41446"/>
              </p:ext>
            </p:extLst>
          </p:nvPr>
        </p:nvGraphicFramePr>
        <p:xfrm>
          <a:off x="914400" y="1376680"/>
          <a:ext cx="8229600" cy="46736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5117"/>
                <a:gridCol w="1953883"/>
                <a:gridCol w="1928003"/>
                <a:gridCol w="2872597"/>
              </a:tblGrid>
              <a:tr h="328946"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Rule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URL Pattern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How to Form the URL Pattern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URLs That Would</a:t>
                      </a:r>
                      <a:r>
                        <a:rPr lang="en-GB" baseline="0" dirty="0" smtClean="0"/>
                        <a:t> Match</a:t>
                      </a:r>
                      <a:endParaRPr lang="en-GB" dirty="0"/>
                    </a:p>
                  </a:txBody>
                  <a:tcPr anchor="ctr"/>
                </a:tc>
              </a:tr>
              <a:tr h="657891">
                <a:tc>
                  <a:txBody>
                    <a:bodyPr/>
                    <a:lstStyle/>
                    <a:p>
                      <a:pPr algn="ctr"/>
                      <a:r>
                        <a:rPr lang="en-GB" baseline="0" smtClean="0"/>
                        <a:t>Exact match</a:t>
                      </a:r>
                      <a:endParaRPr lang="en-GB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/something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Any string with « / » below.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/something</a:t>
                      </a:r>
                      <a:endParaRPr lang="en-GB" dirty="0"/>
                    </a:p>
                  </a:txBody>
                  <a:tcPr anchor="ctr"/>
                </a:tc>
              </a:tr>
              <a:tr h="1093455"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Path</a:t>
                      </a:r>
                      <a:r>
                        <a:rPr lang="en-GB" baseline="0" smtClean="0"/>
                        <a:t> match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/something/else/*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String beginning</a:t>
                      </a:r>
                      <a:r>
                        <a:rPr lang="en-GB" dirty="0" smtClean="0"/>
                        <a:t> with « / » and ending with </a:t>
                      </a:r>
                    </a:p>
                    <a:p>
                      <a:r>
                        <a:rPr lang="en-GB" dirty="0" smtClean="0"/>
                        <a:t>« /* »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/something/else</a:t>
                      </a:r>
                    </a:p>
                    <a:p>
                      <a:r>
                        <a:rPr lang="en-GB" dirty="0" smtClean="0"/>
                        <a:t>/something/else/again</a:t>
                      </a:r>
                    </a:p>
                    <a:p>
                      <a:r>
                        <a:rPr lang="en-GB" dirty="0" smtClean="0"/>
                        <a:t>/something/else/</a:t>
                      </a:r>
                      <a:r>
                        <a:rPr lang="en-GB" dirty="0" err="1" smtClean="0"/>
                        <a:t>index.htm</a:t>
                      </a:r>
                      <a:endParaRPr lang="en-GB" dirty="0"/>
                    </a:p>
                  </a:txBody>
                  <a:tcPr anchor="ctr"/>
                </a:tc>
              </a:tr>
              <a:tr h="109345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Extension match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*.</a:t>
                      </a:r>
                      <a:r>
                        <a:rPr lang="en-GB" dirty="0" err="1" smtClean="0"/>
                        <a:t>jsp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 ending with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« *.</a:t>
                      </a:r>
                      <a:r>
                        <a:rPr lang="en-GB" dirty="0" err="1" smtClean="0"/>
                        <a:t>jsp</a:t>
                      </a:r>
                      <a:r>
                        <a:rPr lang="en-GB" dirty="0" smtClean="0"/>
                        <a:t> »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r>
                        <a:rPr lang="en-GB" dirty="0" err="1" smtClean="0"/>
                        <a:t>index.jsp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/something/</a:t>
                      </a:r>
                      <a:r>
                        <a:rPr lang="en-GB" dirty="0" err="1" smtClean="0"/>
                        <a:t>index.jsp</a:t>
                      </a:r>
                      <a:endParaRPr lang="en-GB" dirty="0"/>
                    </a:p>
                  </a:txBody>
                  <a:tcPr anchor="ctr"/>
                </a:tc>
              </a:tr>
              <a:tr h="109345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Default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Only « / »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Any URL</a:t>
                      </a:r>
                      <a:r>
                        <a:rPr lang="en-GB" baseline="0" dirty="0" smtClean="0"/>
                        <a:t> without better matching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 dirty="0" smtClean="0"/>
              <a:t>Stop-and-think</a:t>
            </a:r>
            <a:endParaRPr lang="en-US" sz="3200" dirty="0"/>
          </a:p>
        </p:txBody>
      </p:sp>
      <p:pic>
        <p:nvPicPr>
          <p:cNvPr id="729092" name="Picture 4" descr="badge_qui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3" y="130175"/>
            <a:ext cx="652462" cy="652463"/>
          </a:xfrm>
          <a:prstGeom prst="rect">
            <a:avLst/>
          </a:prstGeom>
          <a:noFill/>
        </p:spPr>
      </p:pic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1116013" y="1196975"/>
            <a:ext cx="74009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b="1"/>
              <a:t>Do you have any questions ?</a:t>
            </a:r>
            <a:endParaRPr lang="en-US" sz="3200" b="1">
              <a:sym typeface="Symbol" pitchFamily="18" charset="2"/>
            </a:endParaRPr>
          </a:p>
        </p:txBody>
      </p:sp>
      <p:grpSp>
        <p:nvGrpSpPr>
          <p:cNvPr id="2" name="Groupe 13"/>
          <p:cNvGrpSpPr>
            <a:grpSpLocks/>
          </p:cNvGrpSpPr>
          <p:nvPr/>
        </p:nvGrpSpPr>
        <p:grpSpPr bwMode="auto">
          <a:xfrm>
            <a:off x="2500313" y="2286000"/>
            <a:ext cx="3813175" cy="4214813"/>
            <a:chOff x="2500298" y="2285992"/>
            <a:chExt cx="3813178" cy="4214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40226" y="2285992"/>
              <a:ext cx="1873250" cy="1873250"/>
              <a:chOff x="2789" y="1388"/>
              <a:chExt cx="1180" cy="1180"/>
            </a:xfrm>
          </p:grpSpPr>
          <p:pic>
            <p:nvPicPr>
              <p:cNvPr id="10" name="Picture 8" descr="3142-6982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89" y="1388"/>
                <a:ext cx="1180" cy="1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3152" y="1616"/>
                <a:ext cx="726" cy="3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fr-FR" sz="3200" i="1">
                    <a:solidFill>
                      <a:srgbClr val="292929"/>
                    </a:solidFill>
                  </a:rPr>
                  <a:t>???</a:t>
                </a:r>
                <a:endParaRPr lang="en-US" sz="3200" i="1">
                  <a:solidFill>
                    <a:srgbClr val="292929"/>
                  </a:solidFill>
                </a:endParaRPr>
              </a:p>
            </p:txBody>
          </p:sp>
        </p:grpSp>
        <p:pic>
          <p:nvPicPr>
            <p:cNvPr id="9" name="Picture 12" descr="C:\Documents and Settings\matt\Desktop\1.png"/>
            <p:cNvPicPr>
              <a:picLocks noChangeAspect="1" noChangeArrowheads="1"/>
            </p:cNvPicPr>
            <p:nvPr/>
          </p:nvPicPr>
          <p:blipFill>
            <a:blip r:embed="rId6" cstate="print"/>
            <a:srcRect l="25313" t="23750" r="29688" b="20000"/>
            <a:stretch>
              <a:fillRect/>
            </a:stretch>
          </p:blipFill>
          <p:spPr bwMode="auto">
            <a:xfrm>
              <a:off x="2500298" y="3286124"/>
              <a:ext cx="3429024" cy="321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Deployment Descriptor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14325"/>
            <a:ext cx="7729537" cy="523875"/>
          </a:xfrm>
        </p:spPr>
        <p:txBody>
          <a:bodyPr/>
          <a:lstStyle/>
          <a:p>
            <a:r>
              <a:rPr lang="en-US" sz="3200" dirty="0" smtClean="0"/>
              <a:t>Exercises </a:t>
            </a:r>
            <a:r>
              <a:rPr lang="en-US" sz="3200" dirty="0"/>
              <a:t>(</a:t>
            </a:r>
            <a:r>
              <a:rPr lang="en-US" sz="3200" dirty="0" smtClean="0"/>
              <a:t>1/3)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1143000"/>
            <a:ext cx="80010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Create a package named: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com.supinfo.supcommerce.servlet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Create a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HttpServlet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inside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Name it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InsertSomeProductServlet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Bind it to </a:t>
            </a:r>
            <a:r>
              <a:rPr lang="en-US" sz="2200" b="1" kern="0" dirty="0" smtClean="0">
                <a:ea typeface="ＭＳ Ｐゴシック" pitchFamily="34" charset="-128"/>
              </a:rPr>
              <a:t>/</a:t>
            </a:r>
            <a:r>
              <a:rPr lang="en-US" sz="2200" b="1" kern="0" dirty="0" err="1" smtClean="0">
                <a:ea typeface="ＭＳ Ｐゴシック" pitchFamily="34" charset="-128"/>
              </a:rPr>
              <a:t>basicInsert</a:t>
            </a:r>
            <a:r>
              <a:rPr lang="en-US" sz="2200" b="1" kern="0" dirty="0" smtClean="0">
                <a:ea typeface="ＭＳ Ｐゴシック" pitchFamily="34" charset="-128"/>
              </a:rPr>
              <a:t> </a:t>
            </a:r>
            <a:r>
              <a:rPr lang="en-US" sz="2200" kern="0" dirty="0" err="1" smtClean="0">
                <a:ea typeface="ＭＳ Ｐゴシック" pitchFamily="34" charset="-128"/>
              </a:rPr>
              <a:t>url</a:t>
            </a:r>
            <a:r>
              <a:rPr lang="en-US" sz="2200" kern="0" dirty="0" smtClean="0">
                <a:ea typeface="ＭＳ Ｐゴシック" pitchFamily="34" charset="-128"/>
              </a:rPr>
              <a:t>-pattern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Override the service(…) method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Create a new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SupProduct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object inside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Set name, content and price attributes of the object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Use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SupProductDAO.addProduct(SupProduct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)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method to stock it in memory</a:t>
            </a:r>
          </a:p>
          <a:p>
            <a:pPr marL="1714500" lvl="3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SupCommerce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Presentation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Introduction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Classes executed on the server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Dynamic request processing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Dynamic response producing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Generally used on a Web server</a:t>
            </a:r>
            <a:endParaRPr kumimoji="0" lang="en-US" sz="22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14325"/>
            <a:ext cx="7729537" cy="523875"/>
          </a:xfrm>
        </p:spPr>
        <p:txBody>
          <a:bodyPr/>
          <a:lstStyle/>
          <a:p>
            <a:r>
              <a:rPr lang="en-US" sz="3200" dirty="0" smtClean="0"/>
              <a:t>Exercises </a:t>
            </a:r>
            <a:r>
              <a:rPr lang="en-US" sz="3200" dirty="0"/>
              <a:t>(</a:t>
            </a:r>
            <a:r>
              <a:rPr lang="en-US" sz="3200" dirty="0" smtClean="0"/>
              <a:t>2/3)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1143000"/>
            <a:ext cx="792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  <a:cs typeface=""/>
              </a:rPr>
              <a:t>Create another </a:t>
            </a:r>
            <a:r>
              <a:rPr lang="en-US" sz="2200" kern="0" dirty="0" err="1" smtClean="0">
                <a:latin typeface="+mn-lt"/>
                <a:ea typeface="ＭＳ Ｐゴシック" pitchFamily="34" charset="-128"/>
                <a:cs typeface=""/>
              </a:rPr>
              <a:t>HttpServlet</a:t>
            </a:r>
            <a:endParaRPr lang="en-US" sz="2200" kern="0" dirty="0" smtClean="0">
              <a:latin typeface="+mn-lt"/>
              <a:ea typeface="ＭＳ Ｐゴシック" pitchFamily="34" charset="-128"/>
              <a:cs typeface="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  <a:cs typeface=""/>
              </a:rPr>
              <a:t>Name it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  <a:cs typeface=""/>
              </a:rPr>
              <a:t>ListProductServlet</a:t>
            </a:r>
            <a:endParaRPr lang="en-US" sz="2200" b="1" kern="0" dirty="0" smtClean="0">
              <a:latin typeface="+mn-lt"/>
              <a:ea typeface="ＭＳ Ｐゴシック" pitchFamily="34" charset="-128"/>
              <a:cs typeface="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Bind it to </a:t>
            </a:r>
            <a:r>
              <a:rPr lang="en-US" sz="2200" b="1" kern="0" dirty="0" smtClean="0">
                <a:ea typeface="ＭＳ Ｐゴシック" pitchFamily="34" charset="-128"/>
              </a:rPr>
              <a:t>/</a:t>
            </a:r>
            <a:r>
              <a:rPr lang="en-US" sz="2200" b="1" kern="0" dirty="0" err="1" smtClean="0">
                <a:ea typeface="ＭＳ Ｐゴシック" pitchFamily="34" charset="-128"/>
              </a:rPr>
              <a:t>listProduct</a:t>
            </a:r>
            <a:r>
              <a:rPr lang="en-US" sz="2200" b="1" kern="0" dirty="0" smtClean="0">
                <a:ea typeface="ＭＳ Ｐゴシック" pitchFamily="34" charset="-128"/>
              </a:rPr>
              <a:t> </a:t>
            </a:r>
            <a:r>
              <a:rPr lang="en-US" sz="2200" kern="0" dirty="0" err="1" smtClean="0">
                <a:ea typeface="ＭＳ Ｐゴシック" pitchFamily="34" charset="-128"/>
              </a:rPr>
              <a:t>url</a:t>
            </a:r>
            <a:r>
              <a:rPr lang="en-US" sz="2200" kern="0" dirty="0" smtClean="0">
                <a:ea typeface="ＭＳ Ｐゴシック" pitchFamily="34" charset="-128"/>
              </a:rPr>
              <a:t>-pattern</a:t>
            </a:r>
            <a:endParaRPr lang="en-US" sz="2200" b="1" kern="0" dirty="0" smtClean="0">
              <a:latin typeface="+mn-lt"/>
              <a:ea typeface="ＭＳ Ｐゴシック" pitchFamily="34" charset="-128"/>
              <a:cs typeface="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  <a:cs typeface=""/>
              </a:rPr>
              <a:t>Override the service(…) method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  <a:cs typeface=""/>
              </a:rPr>
              <a:t>Use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  <a:cs typeface=""/>
              </a:rPr>
              <a:t>SupProductDAO.</a:t>
            </a:r>
            <a:r>
              <a:rPr lang="en-US" sz="2200" b="1" dirty="0" err="1" smtClean="0">
                <a:latin typeface="+mn-lt"/>
                <a:cs typeface=""/>
              </a:rPr>
              <a:t>getAllProducts</a:t>
            </a:r>
            <a:r>
              <a:rPr lang="en-US" sz="2200" b="1" dirty="0" smtClean="0">
                <a:latin typeface="+mn-lt"/>
                <a:cs typeface=""/>
              </a:rPr>
              <a:t>()</a:t>
            </a:r>
            <a:r>
              <a:rPr lang="en-US" sz="2200" kern="0" dirty="0" smtClean="0">
                <a:latin typeface="+mn-lt"/>
                <a:ea typeface="ＭＳ Ｐゴシック" pitchFamily="34" charset="-128"/>
                <a:cs typeface=""/>
              </a:rPr>
              <a:t> method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  <a:cs typeface=""/>
              </a:rPr>
              <a:t>To retrieve all </a:t>
            </a:r>
            <a:r>
              <a:rPr lang="en-US" sz="2200" kern="0" dirty="0" err="1" smtClean="0">
                <a:latin typeface="+mn-lt"/>
                <a:ea typeface="ＭＳ Ｐゴシック" pitchFamily="34" charset="-128"/>
                <a:cs typeface=""/>
              </a:rPr>
              <a:t>SupProduct</a:t>
            </a:r>
            <a:r>
              <a:rPr lang="en-US" sz="2200" kern="0" dirty="0" smtClean="0">
                <a:latin typeface="+mn-lt"/>
                <a:ea typeface="ＭＳ Ｐゴシック" pitchFamily="34" charset="-128"/>
                <a:cs typeface=""/>
              </a:rPr>
              <a:t> objects added in memory</a:t>
            </a:r>
            <a:endParaRPr lang="en-US" sz="2200" b="1" kern="0" dirty="0" smtClean="0">
              <a:latin typeface="+mn-lt"/>
              <a:ea typeface="ＭＳ Ｐゴシック" pitchFamily="34" charset="-128"/>
              <a:cs typeface="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dirty="0" smtClean="0">
                <a:latin typeface="+mn-lt"/>
                <a:cs typeface=""/>
              </a:rPr>
              <a:t>Use  a  </a:t>
            </a:r>
            <a:r>
              <a:rPr lang="en-US" sz="2200" b="1" dirty="0" err="1" smtClean="0">
                <a:latin typeface="+mn-lt"/>
                <a:cs typeface=""/>
              </a:rPr>
              <a:t>PrintWriter</a:t>
            </a:r>
            <a:r>
              <a:rPr lang="en-US" sz="2200" b="1" dirty="0" smtClean="0">
                <a:latin typeface="+mn-lt"/>
                <a:cs typeface=""/>
              </a:rPr>
              <a:t>  </a:t>
            </a:r>
            <a:r>
              <a:rPr lang="en-US" sz="2200" dirty="0" smtClean="0">
                <a:latin typeface="+mn-lt"/>
                <a:cs typeface=""/>
              </a:rPr>
              <a:t>obtained  from  the </a:t>
            </a:r>
            <a:r>
              <a:rPr lang="en-US" sz="2200" b="1" dirty="0" smtClean="0">
                <a:latin typeface="+mn-lt"/>
                <a:cs typeface=""/>
              </a:rPr>
              <a:t> </a:t>
            </a:r>
            <a:r>
              <a:rPr lang="en-US" sz="2200" b="1" dirty="0" err="1" smtClean="0">
                <a:latin typeface="+mn-lt"/>
                <a:cs typeface=""/>
              </a:rPr>
              <a:t>ServletResponse</a:t>
            </a:r>
            <a:r>
              <a:rPr lang="en-US" sz="2200" b="1" dirty="0" smtClean="0">
                <a:latin typeface="+mn-lt"/>
                <a:cs typeface=""/>
              </a:rPr>
              <a:t> </a:t>
            </a:r>
            <a:r>
              <a:rPr lang="en-US" sz="2200" dirty="0" smtClean="0">
                <a:latin typeface="+mn-lt"/>
                <a:cs typeface=""/>
              </a:rPr>
              <a:t> in  order  to  write  the  response</a:t>
            </a:r>
            <a:endParaRPr lang="en-US" sz="2200" kern="0" dirty="0" smtClean="0">
              <a:latin typeface="+mn-lt"/>
              <a:ea typeface="ＭＳ Ｐゴシック" pitchFamily="34" charset="-128"/>
              <a:cs typeface="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 smtClean="0">
              <a:ea typeface="ＭＳ Ｐゴシック" pitchFamily="34" charset="-128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Test your two new </a:t>
            </a:r>
            <a:r>
              <a:rPr lang="en-US" sz="2200" kern="0" dirty="0" err="1" smtClean="0">
                <a:ea typeface="ＭＳ Ｐゴシック" pitchFamily="34" charset="-128"/>
              </a:rPr>
              <a:t>Servlets</a:t>
            </a:r>
            <a:r>
              <a:rPr lang="en-US" sz="2200" kern="0" dirty="0" smtClean="0">
                <a:ea typeface="ＭＳ Ｐゴシック" pitchFamily="34" charset="-128"/>
              </a:rPr>
              <a:t> </a:t>
            </a:r>
            <a:r>
              <a:rPr lang="en-US" sz="2200" kern="0" dirty="0" err="1" smtClean="0">
                <a:ea typeface="ＭＳ Ｐゴシック" pitchFamily="34" charset="-128"/>
                <a:sym typeface="Wingdings"/>
              </a:rPr>
              <a:t></a:t>
            </a:r>
            <a:endParaRPr lang="en-US" sz="2200" kern="0" dirty="0" smtClean="0">
              <a:ea typeface="ＭＳ Ｐゴシック" pitchFamily="34" charset="-128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SupCommerce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14325"/>
            <a:ext cx="7729537" cy="523875"/>
          </a:xfrm>
        </p:spPr>
        <p:txBody>
          <a:bodyPr/>
          <a:lstStyle/>
          <a:p>
            <a:r>
              <a:rPr lang="en-US" sz="3200" dirty="0" smtClean="0"/>
              <a:t>Exercises </a:t>
            </a:r>
            <a:r>
              <a:rPr lang="en-US" sz="3200" dirty="0"/>
              <a:t>(</a:t>
            </a:r>
            <a:r>
              <a:rPr lang="en-US" sz="3200" dirty="0" smtClean="0"/>
              <a:t>3/3)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1143000"/>
            <a:ext cx="7924800" cy="432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  <a:cs typeface=""/>
              </a:rPr>
              <a:t>Create another </a:t>
            </a:r>
            <a:r>
              <a:rPr lang="en-US" sz="2200" kern="0" dirty="0" err="1" smtClean="0">
                <a:latin typeface="+mn-lt"/>
                <a:ea typeface="ＭＳ Ｐゴシック" pitchFamily="34" charset="-128"/>
                <a:cs typeface=""/>
              </a:rPr>
              <a:t>HttpServlet</a:t>
            </a:r>
            <a:endParaRPr lang="en-US" sz="2200" kern="0" dirty="0" smtClean="0">
              <a:latin typeface="+mn-lt"/>
              <a:ea typeface="ＭＳ Ｐゴシック" pitchFamily="34" charset="-128"/>
              <a:cs typeface="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  <a:cs typeface=""/>
              </a:rPr>
              <a:t>Name it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  <a:cs typeface=""/>
              </a:rPr>
              <a:t>ShowProductServlet</a:t>
            </a:r>
            <a:endParaRPr lang="en-US" sz="2200" b="1" kern="0" dirty="0" smtClean="0">
              <a:latin typeface="+mn-lt"/>
              <a:ea typeface="ＭＳ Ｐゴシック" pitchFamily="34" charset="-128"/>
              <a:cs typeface="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  <a:cs typeface=""/>
              </a:rPr>
              <a:t>Bind it to </a:t>
            </a:r>
            <a:r>
              <a:rPr lang="en-US" sz="2200" b="1" kern="0" dirty="0" smtClean="0">
                <a:latin typeface="+mn-lt"/>
                <a:ea typeface="ＭＳ Ｐゴシック" pitchFamily="34" charset="-128"/>
                <a:cs typeface=""/>
              </a:rPr>
              <a:t>/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  <a:cs typeface=""/>
              </a:rPr>
              <a:t>showProduct</a:t>
            </a:r>
            <a:r>
              <a:rPr lang="en-US" sz="2200" b="1" kern="0" dirty="0" smtClean="0">
                <a:latin typeface="+mn-lt"/>
                <a:ea typeface="ＭＳ Ｐゴシック" pitchFamily="34" charset="-128"/>
                <a:cs typeface=""/>
              </a:rPr>
              <a:t> </a:t>
            </a:r>
            <a:r>
              <a:rPr lang="en-US" sz="2200" kern="0" dirty="0" err="1" smtClean="0">
                <a:latin typeface="+mn-lt"/>
                <a:ea typeface="ＭＳ Ｐゴシック" pitchFamily="34" charset="-128"/>
                <a:cs typeface=""/>
              </a:rPr>
              <a:t>url</a:t>
            </a:r>
            <a:r>
              <a:rPr lang="en-US" sz="2200" kern="0" dirty="0" smtClean="0">
                <a:latin typeface="+mn-lt"/>
                <a:ea typeface="ＭＳ Ｐゴシック" pitchFamily="34" charset="-128"/>
                <a:cs typeface=""/>
              </a:rPr>
              <a:t>-pattern</a:t>
            </a:r>
            <a:endParaRPr lang="en-US" sz="2200" b="1" kern="0" dirty="0" smtClean="0">
              <a:latin typeface="+mn-lt"/>
              <a:ea typeface="ＭＳ Ｐゴシック" pitchFamily="34" charset="-128"/>
              <a:cs typeface="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  <a:cs typeface=""/>
              </a:rPr>
              <a:t>Override 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  <a:cs typeface=""/>
              </a:rPr>
              <a:t>doGet</a:t>
            </a:r>
            <a:r>
              <a:rPr lang="en-US" sz="2200" kern="0" dirty="0" smtClean="0">
                <a:latin typeface="+mn-lt"/>
                <a:ea typeface="ＭＳ Ｐゴシック" pitchFamily="34" charset="-128"/>
                <a:cs typeface=""/>
              </a:rPr>
              <a:t>(…) method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  <a:cs typeface=""/>
              </a:rPr>
              <a:t>Write complete response for the client containing detailed information about a product 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  <a:cs typeface=""/>
              </a:rPr>
              <a:t>Who’s </a:t>
            </a:r>
            <a:r>
              <a:rPr lang="en-US" sz="2200" b="1" kern="0" dirty="0" smtClean="0">
                <a:latin typeface="+mn-lt"/>
                <a:ea typeface="ＭＳ Ｐゴシック" pitchFamily="34" charset="-128"/>
                <a:cs typeface=""/>
              </a:rPr>
              <a:t>id </a:t>
            </a:r>
            <a:r>
              <a:rPr lang="en-US" sz="2200" kern="0" dirty="0" smtClean="0">
                <a:latin typeface="+mn-lt"/>
                <a:ea typeface="ＭＳ Ｐゴシック" pitchFamily="34" charset="-128"/>
                <a:cs typeface=""/>
              </a:rPr>
              <a:t>will be passed as a request parameter</a:t>
            </a:r>
            <a:endParaRPr lang="en-US" sz="2200" b="1" kern="0" dirty="0" smtClean="0">
              <a:latin typeface="+mn-lt"/>
              <a:ea typeface="ＭＳ Ｐゴシック" pitchFamily="34" charset="-128"/>
              <a:cs typeface="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dirty="0" smtClean="0">
                <a:latin typeface="+mn-lt"/>
              </a:rPr>
              <a:t>Test  it  by  enter  this  kind  of  URL in your browser:  </a:t>
            </a:r>
          </a:p>
          <a:p>
            <a:pPr marL="342900" indent="-342900" algn="ctr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200" b="1" dirty="0" smtClean="0">
                <a:latin typeface="+mn-lt"/>
              </a:rPr>
              <a:t>http://localhost:8080/SupCommerce/showProduct?id=12</a:t>
            </a:r>
            <a:endParaRPr lang="en-US" sz="2200" b="1" kern="0" dirty="0" smtClean="0">
              <a:latin typeface="+mn-lt"/>
              <a:ea typeface="ＭＳ Ｐゴシック" pitchFamily="34" charset="-128"/>
              <a:cs typeface="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SupCommerce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Web Container Model</a:t>
            </a:r>
            <a:endParaRPr lang="en-US" dirty="0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ServletContext</a:t>
            </a:r>
            <a:r>
              <a:rPr lang="en-US" dirty="0" smtClean="0"/>
              <a:t>, Scopes, Filters…</a:t>
            </a:r>
            <a:endParaRPr lang="en-US" dirty="0"/>
          </a:p>
        </p:txBody>
      </p:sp>
      <p:pic>
        <p:nvPicPr>
          <p:cNvPr id="17450" name="Picture 42" descr="emblem_c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1371600" cy="1371600"/>
          </a:xfrm>
          <a:prstGeom prst="rect">
            <a:avLst/>
          </a:prstGeom>
          <a:noFill/>
        </p:spPr>
      </p:pic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179388" y="188913"/>
            <a:ext cx="817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Scopes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990600"/>
            <a:ext cx="757242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Java Web Applications have 3 different scopes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Request representing by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ServletRequest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Session representing by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HttpSession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Application representing by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ServletContext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Each of them can manage attributes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Object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getAttribute(String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name)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void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setAttribute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(String name,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Object value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)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void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removeAttribute(String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name)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We have already seen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ServletRequest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, we’re going to discover the two others…</a:t>
            </a: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ServletContext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339545"/>
            <a:ext cx="7572428" cy="4680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Retrieve it with a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ServletConfig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ts val="192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Or an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HttpServlet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ts val="192"/>
              </a:spcAft>
              <a:buClr>
                <a:schemeClr val="hlink"/>
              </a:buClr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	      (which implements a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ServletConfig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, remember ?)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An object allowing communication between 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servlets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and 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container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Only one instance per Web Application per JVM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Get with it: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context path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Application Scope attributes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…</a:t>
            </a: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ServletContext</a:t>
            </a:r>
            <a:r>
              <a:rPr lang="en-US" sz="3200" dirty="0" smtClean="0"/>
              <a:t> example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1142976" y="1524000"/>
            <a:ext cx="7620024" cy="105157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latin typeface="Courier"/>
                <a:cs typeface="Courier"/>
              </a:rPr>
              <a:t>getServletContext().setAttribute(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"nbOfConnection”</a:t>
            </a:r>
            <a:r>
              <a:rPr lang="en-US" dirty="0" smtClean="0">
                <a:latin typeface="Courier"/>
                <a:cs typeface="Courier"/>
              </a:rPr>
              <a:t>,0);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  <a:endParaRPr lang="en-GB" dirty="0">
              <a:solidFill>
                <a:srgbClr val="339933"/>
              </a:solidFill>
              <a:latin typeface="Courier"/>
              <a:cs typeface="Courier"/>
            </a:endParaRPr>
          </a:p>
        </p:txBody>
      </p:sp>
      <p:sp>
        <p:nvSpPr>
          <p:cNvPr id="8" name="ZoneTexte 6"/>
          <p:cNvSpPr txBox="1"/>
          <p:nvPr/>
        </p:nvSpPr>
        <p:spPr>
          <a:xfrm>
            <a:off x="1143000" y="3106673"/>
            <a:ext cx="7620000" cy="20749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>
                <a:solidFill>
                  <a:srgbClr val="5F5F5F"/>
                </a:solidFill>
                <a:latin typeface="Courier"/>
                <a:cs typeface="Courier"/>
              </a:rPr>
              <a:t>ServletContext</a:t>
            </a:r>
            <a:r>
              <a:rPr lang="en-US" dirty="0" smtClean="0">
                <a:solidFill>
                  <a:srgbClr val="5F5F5F"/>
                </a:solidFill>
                <a:latin typeface="Courier"/>
                <a:cs typeface="Courier"/>
              </a:rPr>
              <a:t> sc = </a:t>
            </a:r>
            <a:r>
              <a:rPr lang="en-US" dirty="0" err="1" smtClean="0">
                <a:solidFill>
                  <a:srgbClr val="5F5F5F"/>
                </a:solidFill>
                <a:latin typeface="Courier"/>
                <a:cs typeface="Courier"/>
              </a:rPr>
              <a:t>getServletContext</a:t>
            </a:r>
            <a:r>
              <a:rPr lang="en-US" dirty="0" smtClean="0">
                <a:solidFill>
                  <a:srgbClr val="5F5F5F"/>
                </a:solidFill>
                <a:latin typeface="Courier"/>
                <a:cs typeface="Courier"/>
              </a:rPr>
              <a:t>();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latin typeface="Courier"/>
                <a:cs typeface="Courier"/>
              </a:rPr>
              <a:t>Integer </a:t>
            </a:r>
            <a:r>
              <a:rPr lang="en-US" dirty="0" err="1" smtClean="0">
                <a:latin typeface="Courier"/>
                <a:cs typeface="Courier"/>
              </a:rPr>
              <a:t>nbOfConnection</a:t>
            </a:r>
            <a:r>
              <a:rPr lang="en-US" dirty="0" smtClean="0">
                <a:latin typeface="Courier"/>
                <a:cs typeface="Courier"/>
              </a:rPr>
              <a:t> = 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latin typeface="Courier"/>
                <a:cs typeface="Courier"/>
              </a:rPr>
              <a:t>			(Integer) </a:t>
            </a:r>
            <a:r>
              <a:rPr lang="en-US" dirty="0" err="1" smtClean="0">
                <a:latin typeface="Courier"/>
                <a:cs typeface="Courier"/>
              </a:rPr>
              <a:t>sc.getAttribute(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"nbOfConnection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>
                <a:latin typeface="Courier"/>
                <a:cs typeface="Courier"/>
              </a:rPr>
              <a:t>sc.setAttribute(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"nbOfConnection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, ++</a:t>
            </a:r>
            <a:r>
              <a:rPr lang="en-US" dirty="0" err="1" smtClean="0">
                <a:latin typeface="Courier"/>
                <a:cs typeface="Courier"/>
              </a:rPr>
              <a:t>nbOfConnection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  <a:endParaRPr lang="en-GB" dirty="0">
              <a:solidFill>
                <a:srgbClr val="339933"/>
              </a:solidFill>
              <a:latin typeface="Courier"/>
              <a:cs typeface="Courier"/>
            </a:endParaRPr>
          </a:p>
        </p:txBody>
      </p:sp>
      <p:sp>
        <p:nvSpPr>
          <p:cNvPr id="9" name="ZoneTexte 6"/>
          <p:cNvSpPr txBox="1"/>
          <p:nvPr/>
        </p:nvSpPr>
        <p:spPr>
          <a:xfrm>
            <a:off x="1143000" y="5654030"/>
            <a:ext cx="7620000" cy="105157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>
                <a:latin typeface="Courier"/>
                <a:cs typeface="Courier"/>
              </a:rPr>
              <a:t>getServletContext().removeAttribute(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"nbOfConnection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  <a:endParaRPr lang="en-GB" dirty="0">
              <a:solidFill>
                <a:srgbClr val="339933"/>
              </a:solidFill>
              <a:latin typeface="Courier"/>
              <a:cs typeface="Courier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142976" y="1066800"/>
            <a:ext cx="78486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Add an attribute to 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ServletContext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(application scope) :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43000" y="2667000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Retrieve an attribute from 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ServletContext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and update it :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143000" y="52079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Remove an attribute from 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ServletContext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: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Session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Interface: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HttpSession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Retrieve it with an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HttpServletRequest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request.getSession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Store objects to a session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setAttribute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(String name, Object value)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Retrieve objects from the session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getAttribute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(String name)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Remove objects from the session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removeAttribute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(String name)</a:t>
            </a: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Session example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1142976" y="1615430"/>
            <a:ext cx="7572428" cy="17338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>
                <a:latin typeface="Courier"/>
                <a:cs typeface="Courier"/>
              </a:rPr>
              <a:t>HttpSession</a:t>
            </a:r>
            <a:r>
              <a:rPr lang="en-US" dirty="0" smtClean="0">
                <a:latin typeface="Courier"/>
                <a:cs typeface="Courier"/>
              </a:rPr>
              <a:t> session = </a:t>
            </a:r>
            <a:r>
              <a:rPr lang="en-US" dirty="0" err="1" smtClean="0">
                <a:latin typeface="Courier"/>
                <a:cs typeface="Courier"/>
              </a:rPr>
              <a:t>request.getSession</a:t>
            </a:r>
            <a:r>
              <a:rPr lang="en-US" dirty="0" smtClean="0">
                <a:latin typeface="Courier"/>
                <a:cs typeface="Courier"/>
              </a:rPr>
              <a:t>();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latin typeface="Courier"/>
                <a:cs typeface="Courier"/>
              </a:rPr>
              <a:t>Car </a:t>
            </a:r>
            <a:r>
              <a:rPr lang="en-US" dirty="0" err="1" smtClean="0">
                <a:latin typeface="Courier"/>
                <a:cs typeface="Courier"/>
              </a:rPr>
              <a:t>myCar</a:t>
            </a:r>
            <a:r>
              <a:rPr lang="en-US" dirty="0" smtClean="0">
                <a:latin typeface="Courier"/>
                <a:cs typeface="Courier"/>
              </a:rPr>
              <a:t> = new Car();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>
                <a:latin typeface="Courier"/>
                <a:cs typeface="Courier"/>
              </a:rPr>
              <a:t>session.setAttribute(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"car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myCar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  <a:endParaRPr lang="en-GB" dirty="0">
              <a:solidFill>
                <a:srgbClr val="339933"/>
              </a:solidFill>
              <a:latin typeface="Courier"/>
              <a:cs typeface="Courier"/>
            </a:endParaRPr>
          </a:p>
        </p:txBody>
      </p:sp>
      <p:sp>
        <p:nvSpPr>
          <p:cNvPr id="6" name="ZoneTexte 6"/>
          <p:cNvSpPr txBox="1"/>
          <p:nvPr/>
        </p:nvSpPr>
        <p:spPr>
          <a:xfrm>
            <a:off x="1143000" y="3901430"/>
            <a:ext cx="7572428" cy="105157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latin typeface="Courier"/>
                <a:cs typeface="Courier"/>
              </a:rPr>
              <a:t>Car </a:t>
            </a:r>
            <a:r>
              <a:rPr lang="en-US" dirty="0" err="1" smtClean="0">
                <a:latin typeface="Courier"/>
                <a:cs typeface="Courier"/>
              </a:rPr>
              <a:t>aCar</a:t>
            </a:r>
            <a:r>
              <a:rPr lang="en-US" dirty="0" smtClean="0">
                <a:latin typeface="Courier"/>
                <a:cs typeface="Courier"/>
              </a:rPr>
              <a:t> = (Car) </a:t>
            </a:r>
            <a:r>
              <a:rPr lang="en-US" dirty="0" err="1" smtClean="0">
                <a:latin typeface="Courier"/>
                <a:cs typeface="Courier"/>
              </a:rPr>
              <a:t>session.getAttribute(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"car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  <a:endParaRPr lang="en-GB" dirty="0">
              <a:solidFill>
                <a:srgbClr val="339933"/>
              </a:solidFill>
              <a:latin typeface="Courier"/>
              <a:cs typeface="Courier"/>
            </a:endParaRPr>
          </a:p>
        </p:txBody>
      </p:sp>
      <p:sp>
        <p:nvSpPr>
          <p:cNvPr id="8" name="ZoneTexte 6"/>
          <p:cNvSpPr txBox="1"/>
          <p:nvPr/>
        </p:nvSpPr>
        <p:spPr>
          <a:xfrm>
            <a:off x="1143000" y="5501630"/>
            <a:ext cx="7572428" cy="105157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>
                <a:latin typeface="Courier"/>
                <a:cs typeface="Courier"/>
              </a:rPr>
              <a:t>session.removeAttribute(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"car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  <a:endParaRPr lang="en-GB" dirty="0">
              <a:solidFill>
                <a:srgbClr val="339933"/>
              </a:solidFill>
              <a:latin typeface="Courier"/>
              <a:cs typeface="Courier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42976" y="1066800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Retrieve a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HttpSession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and add an attribute to it :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143000" y="3455313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Retrieve an attribute to it :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43000" y="5055513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Remove an attribute to it :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Chaining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263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From a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you can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include the content of another resource inside the response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forward a request from the </a:t>
            </a:r>
            <a:r>
              <a:rPr lang="en-US" sz="2200" kern="0" dirty="0" err="1" smtClean="0">
                <a:ea typeface="ＭＳ Ｐゴシック" pitchFamily="34" charset="-128"/>
              </a:rPr>
              <a:t>servlet</a:t>
            </a:r>
            <a:r>
              <a:rPr lang="en-US" sz="2200" kern="0" dirty="0" smtClean="0">
                <a:ea typeface="ＭＳ Ｐゴシック" pitchFamily="34" charset="-128"/>
              </a:rPr>
              <a:t> to another resource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Chaining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990600"/>
            <a:ext cx="757242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You must use a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RequestDispatcher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Obtained with the request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43000" y="2261349"/>
            <a:ext cx="7572428" cy="105157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339933"/>
                </a:solidFill>
                <a:latin typeface="Courier"/>
                <a:cs typeface="Courier"/>
              </a:rPr>
              <a:t>// Get the dispatcher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>
                <a:latin typeface="Courier"/>
                <a:cs typeface="Courier"/>
              </a:rPr>
              <a:t>RequestDispatcher</a:t>
            </a:r>
            <a:r>
              <a:rPr lang="en-GB" dirty="0" smtClean="0">
                <a:latin typeface="Courier"/>
                <a:cs typeface="Courier"/>
              </a:rPr>
              <a:t> rd = 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Courier"/>
                <a:cs typeface="Courier"/>
              </a:rPr>
              <a:t>		</a:t>
            </a:r>
            <a:r>
              <a:rPr lang="en-GB" dirty="0" err="1" smtClean="0">
                <a:latin typeface="Courier"/>
                <a:cs typeface="Courier"/>
              </a:rPr>
              <a:t>request.getRequestDispatcher(</a:t>
            </a:r>
            <a:r>
              <a:rPr lang="en-GB" dirty="0" err="1" smtClean="0">
                <a:solidFill>
                  <a:srgbClr val="0000FF"/>
                </a:solidFill>
                <a:latin typeface="Courier"/>
                <a:cs typeface="Courier"/>
              </a:rPr>
              <a:t>“/somewhereElse</a:t>
            </a:r>
            <a:r>
              <a:rPr lang="en-GB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GB" dirty="0" smtClean="0">
                <a:latin typeface="Courier"/>
                <a:cs typeface="Courier"/>
              </a:rPr>
              <a:t>);</a:t>
            </a:r>
          </a:p>
        </p:txBody>
      </p:sp>
      <p:sp>
        <p:nvSpPr>
          <p:cNvPr id="8" name="ZoneTexte 6"/>
          <p:cNvSpPr txBox="1"/>
          <p:nvPr/>
        </p:nvSpPr>
        <p:spPr>
          <a:xfrm>
            <a:off x="1143000" y="5309349"/>
            <a:ext cx="7572428" cy="71045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>
                <a:latin typeface="Courier"/>
                <a:cs typeface="Courier"/>
              </a:rPr>
              <a:t>rd.forward(request</a:t>
            </a:r>
            <a:r>
              <a:rPr lang="en-GB" dirty="0" smtClean="0">
                <a:latin typeface="Courier"/>
                <a:cs typeface="Courier"/>
              </a:rPr>
              <a:t>, response);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>
                <a:latin typeface="Courier"/>
                <a:cs typeface="Courier"/>
              </a:rPr>
              <a:t>out.println(</a:t>
            </a:r>
            <a:r>
              <a:rPr lang="en-GB" dirty="0" err="1" smtClean="0">
                <a:solidFill>
                  <a:srgbClr val="0000FF"/>
                </a:solidFill>
                <a:latin typeface="Courier"/>
                <a:cs typeface="Courier"/>
              </a:rPr>
              <a:t>“This</a:t>
            </a:r>
            <a:r>
              <a:rPr lang="en-GB" dirty="0" smtClean="0">
                <a:solidFill>
                  <a:srgbClr val="0000FF"/>
                </a:solidFill>
                <a:latin typeface="Courier"/>
                <a:cs typeface="Courier"/>
              </a:rPr>
              <a:t> statement will not be executed”</a:t>
            </a:r>
            <a:r>
              <a:rPr lang="en-GB" dirty="0" smtClean="0">
                <a:latin typeface="Courier"/>
                <a:cs typeface="Courier"/>
              </a:rPr>
              <a:t>);</a:t>
            </a:r>
          </a:p>
        </p:txBody>
      </p:sp>
      <p:sp>
        <p:nvSpPr>
          <p:cNvPr id="9" name="ZoneTexte 6"/>
          <p:cNvSpPr txBox="1"/>
          <p:nvPr/>
        </p:nvSpPr>
        <p:spPr>
          <a:xfrm>
            <a:off x="1143000" y="3913098"/>
            <a:ext cx="7572428" cy="71045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>
                <a:latin typeface="Courier"/>
                <a:cs typeface="Courier"/>
              </a:rPr>
              <a:t>rd.include(request</a:t>
            </a:r>
            <a:r>
              <a:rPr lang="en-GB" dirty="0" smtClean="0">
                <a:latin typeface="Courier"/>
                <a:cs typeface="Courier"/>
              </a:rPr>
              <a:t>, response);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>
                <a:solidFill>
                  <a:srgbClr val="4D4D4D"/>
                </a:solidFill>
                <a:latin typeface="Courier"/>
                <a:cs typeface="Courier"/>
              </a:rPr>
              <a:t>out.println(</a:t>
            </a:r>
            <a:r>
              <a:rPr lang="en-GB" dirty="0" err="1" smtClean="0">
                <a:solidFill>
                  <a:srgbClr val="0000FF"/>
                </a:solidFill>
                <a:latin typeface="Courier"/>
                <a:cs typeface="Courier"/>
              </a:rPr>
              <a:t>“This</a:t>
            </a:r>
            <a:r>
              <a:rPr lang="en-GB" dirty="0" smtClean="0">
                <a:solidFill>
                  <a:srgbClr val="0000FF"/>
                </a:solidFill>
                <a:latin typeface="Courier"/>
                <a:cs typeface="Courier"/>
              </a:rPr>
              <a:t> print statement will be executed”</a:t>
            </a:r>
            <a:r>
              <a:rPr lang="en-GB" dirty="0" smtClean="0">
                <a:solidFill>
                  <a:srgbClr val="4D4D4D"/>
                </a:solidFill>
                <a:latin typeface="Courier"/>
                <a:cs typeface="Courier"/>
              </a:rPr>
              <a:t>);</a:t>
            </a: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Advantages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Introduction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914400"/>
            <a:ext cx="7572428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Efficient :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JVM’s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memory management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Only one instance per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One request = One Thread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…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noProof="0" dirty="0" smtClean="0">
                <a:latin typeface="+mn-lt"/>
                <a:ea typeface="ＭＳ Ｐゴシック" pitchFamily="34" charset="-128"/>
              </a:rPr>
              <a:t>Useful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kumimoji="0" lang="en-US" sz="220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Cookies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noProof="0" dirty="0" smtClean="0">
                <a:latin typeface="+mn-lt"/>
                <a:ea typeface="ＭＳ Ｐゴシック" pitchFamily="34" charset="-128"/>
              </a:rPr>
              <a:t>Sessions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kumimoji="0" lang="en-US" sz="220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Extensible</a:t>
            </a:r>
            <a:r>
              <a:rPr kumimoji="0" lang="en-US" sz="220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and flexible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Run on numerous platforms and HTTP servers without change</a:t>
            </a:r>
            <a:endParaRPr kumimoji="0" lang="en-US" sz="220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baseline="0" noProof="0" dirty="0" smtClean="0">
                <a:latin typeface="+mn-lt"/>
                <a:ea typeface="ＭＳ Ｐゴシック" pitchFamily="34" charset="-128"/>
              </a:rPr>
              <a:t>Java Language ! (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powerful, </a:t>
            </a:r>
            <a:r>
              <a:rPr lang="en-US" sz="2200" kern="0" noProof="0" dirty="0" smtClean="0">
                <a:latin typeface="+mn-lt"/>
                <a:ea typeface="ＭＳ Ｐゴシック" pitchFamily="34" charset="-128"/>
              </a:rPr>
              <a:t>reliable with a lot of API)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kumimoji="0" lang="en-US" sz="22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Chaining : Include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38600" y="1915279"/>
            <a:ext cx="1981200" cy="3139321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fr-FR" b="1" u="sng" dirty="0" smtClean="0"/>
              <a:t>MyHttpServlet1</a:t>
            </a:r>
          </a:p>
          <a:p>
            <a:endParaRPr lang="fr-FR" dirty="0" smtClean="0"/>
          </a:p>
          <a:p>
            <a:r>
              <a:rPr lang="en-US" dirty="0" smtClean="0"/>
              <a:t>service(...) {</a:t>
            </a:r>
          </a:p>
          <a:p>
            <a:endParaRPr lang="en-US" dirty="0" smtClean="0"/>
          </a:p>
          <a:p>
            <a:r>
              <a:rPr lang="en-US" dirty="0" smtClean="0"/>
              <a:t>// do something</a:t>
            </a:r>
          </a:p>
          <a:p>
            <a:endParaRPr lang="en-US" dirty="0" smtClean="0"/>
          </a:p>
          <a:p>
            <a:r>
              <a:rPr lang="en-US" dirty="0" err="1" smtClean="0"/>
              <a:t>rd.include</a:t>
            </a:r>
            <a:r>
              <a:rPr lang="en-US" dirty="0" smtClean="0"/>
              <a:t>(…);</a:t>
            </a:r>
          </a:p>
          <a:p>
            <a:endParaRPr lang="en-US" dirty="0" smtClean="0"/>
          </a:p>
          <a:p>
            <a:r>
              <a:rPr lang="en-US" dirty="0" smtClean="0"/>
              <a:t>// do something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fr-FR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78063" y="2827337"/>
            <a:ext cx="1782762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2278063" y="4594225"/>
            <a:ext cx="1782762" cy="33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349500" y="2540000"/>
            <a:ext cx="15128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349500" y="4292600"/>
            <a:ext cx="11525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err="1"/>
              <a:t>response</a:t>
            </a:r>
            <a:endParaRPr lang="fr-FR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1042988" y="2900362"/>
          <a:ext cx="122396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8" name="Visio" r:id="rId6" imgW="990600" imgH="965200" progId="">
                  <p:embed/>
                </p:oleObj>
              </mc:Choice>
              <mc:Fallback>
                <p:oleObj name="Visio" r:id="rId6" imgW="990600" imgH="96520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00362"/>
                        <a:ext cx="122396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A3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32225" y="1789112"/>
            <a:ext cx="5083175" cy="3417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258888" y="4340225"/>
            <a:ext cx="8651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Client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553200" y="2164477"/>
            <a:ext cx="1981200" cy="258532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fr-FR" b="1" u="sng" dirty="0" smtClean="0"/>
              <a:t>MyHttpServlet2</a:t>
            </a:r>
          </a:p>
          <a:p>
            <a:endParaRPr lang="fr-FR" dirty="0" smtClean="0"/>
          </a:p>
          <a:p>
            <a:r>
              <a:rPr lang="en-US" dirty="0" smtClean="0"/>
              <a:t>service(...) {</a:t>
            </a:r>
          </a:p>
          <a:p>
            <a:endParaRPr lang="en-US" dirty="0" smtClean="0"/>
          </a:p>
          <a:p>
            <a:r>
              <a:rPr lang="en-US" dirty="0" smtClean="0"/>
              <a:t>// do </a:t>
            </a:r>
            <a:r>
              <a:rPr lang="en-US" dirty="0" err="1" smtClean="0"/>
              <a:t>sthg</a:t>
            </a:r>
            <a:r>
              <a:rPr lang="en-US" dirty="0" smtClean="0"/>
              <a:t> else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fr-FR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561262" y="4216400"/>
          <a:ext cx="13541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9" name="Visio" r:id="rId8" imgW="749300" imgH="952500" progId="">
                  <p:embed/>
                </p:oleObj>
              </mc:Choice>
              <mc:Fallback>
                <p:oleObj name="Visio" r:id="rId8" imgW="749300" imgH="9525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262" y="4216400"/>
                        <a:ext cx="1354138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A3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11"/>
          <p:cNvSpPr>
            <a:spLocks noChangeShapeType="1"/>
          </p:cNvSpPr>
          <p:nvPr/>
        </p:nvSpPr>
        <p:spPr bwMode="auto">
          <a:xfrm flipV="1">
            <a:off x="5638800" y="3073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 flipH="1" flipV="1">
            <a:off x="5715000" y="3835399"/>
            <a:ext cx="838200" cy="228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33" name="Ellipse 23"/>
          <p:cNvSpPr/>
          <p:nvPr/>
        </p:nvSpPr>
        <p:spPr bwMode="auto">
          <a:xfrm>
            <a:off x="3352800" y="2909312"/>
            <a:ext cx="381000" cy="3895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/>
              <a:t>1</a:t>
            </a:r>
            <a:endParaRPr kumimoji="0" lang="fr-FR" sz="12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" name="Ellipse 23"/>
          <p:cNvSpPr/>
          <p:nvPr/>
        </p:nvSpPr>
        <p:spPr bwMode="auto">
          <a:xfrm>
            <a:off x="6096000" y="2692400"/>
            <a:ext cx="381000" cy="3895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/>
              <a:t>2</a:t>
            </a:r>
            <a:endParaRPr kumimoji="0" lang="fr-FR" sz="12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" name="Ellipse 23"/>
          <p:cNvSpPr/>
          <p:nvPr/>
        </p:nvSpPr>
        <p:spPr bwMode="auto">
          <a:xfrm>
            <a:off x="6096000" y="4131687"/>
            <a:ext cx="381000" cy="3895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/>
              <a:t>3</a:t>
            </a:r>
            <a:endParaRPr kumimoji="0" lang="fr-FR" sz="12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" name="Ellipse 23"/>
          <p:cNvSpPr/>
          <p:nvPr/>
        </p:nvSpPr>
        <p:spPr bwMode="auto">
          <a:xfrm>
            <a:off x="3429000" y="4670425"/>
            <a:ext cx="381000" cy="3895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/>
              <a:t>4</a:t>
            </a:r>
            <a:endParaRPr kumimoji="0" lang="fr-FR" sz="12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Chaining : Forward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38600" y="1905000"/>
            <a:ext cx="1981200" cy="258532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fr-FR" b="1" u="sng" dirty="0" smtClean="0"/>
              <a:t>MyHttpServlet1</a:t>
            </a:r>
          </a:p>
          <a:p>
            <a:endParaRPr lang="fr-FR" dirty="0" smtClean="0"/>
          </a:p>
          <a:p>
            <a:r>
              <a:rPr lang="en-US" dirty="0" smtClean="0"/>
              <a:t>service(...) {</a:t>
            </a:r>
          </a:p>
          <a:p>
            <a:endParaRPr lang="en-US" dirty="0" smtClean="0"/>
          </a:p>
          <a:p>
            <a:r>
              <a:rPr lang="en-US" dirty="0" smtClean="0"/>
              <a:t>// do something</a:t>
            </a:r>
          </a:p>
          <a:p>
            <a:endParaRPr lang="en-US" dirty="0" smtClean="0"/>
          </a:p>
          <a:p>
            <a:r>
              <a:rPr lang="en-US" dirty="0" err="1" smtClean="0"/>
              <a:t>rd.forward</a:t>
            </a:r>
            <a:r>
              <a:rPr lang="en-US" dirty="0" smtClean="0"/>
              <a:t>(…);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fr-FR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78063" y="3030537"/>
            <a:ext cx="1782762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2278062" y="4800600"/>
            <a:ext cx="4427537" cy="3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349500" y="2743200"/>
            <a:ext cx="15128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349500" y="4495800"/>
            <a:ext cx="11525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err="1"/>
              <a:t>response</a:t>
            </a:r>
            <a:endParaRPr lang="fr-FR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1042988" y="3103562"/>
          <a:ext cx="122396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310" name="Visio" r:id="rId6" imgW="990600" imgH="965200" progId="">
                  <p:embed/>
                </p:oleObj>
              </mc:Choice>
              <mc:Fallback>
                <p:oleObj name="Visio" r:id="rId6" imgW="990600" imgH="96520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03562"/>
                        <a:ext cx="122396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A3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32225" y="1752600"/>
            <a:ext cx="5083175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258888" y="4543425"/>
            <a:ext cx="8651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Client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705600" y="2901077"/>
            <a:ext cx="1981200" cy="258532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fr-FR" b="1" u="sng" dirty="0" smtClean="0"/>
              <a:t>MyHttpServlet2</a:t>
            </a:r>
          </a:p>
          <a:p>
            <a:endParaRPr lang="fr-FR" dirty="0" smtClean="0"/>
          </a:p>
          <a:p>
            <a:r>
              <a:rPr lang="en-US" dirty="0" smtClean="0"/>
              <a:t>service(...) {</a:t>
            </a:r>
          </a:p>
          <a:p>
            <a:endParaRPr lang="en-US" dirty="0" smtClean="0"/>
          </a:p>
          <a:p>
            <a:r>
              <a:rPr lang="en-US" dirty="0" smtClean="0"/>
              <a:t>// do </a:t>
            </a:r>
            <a:r>
              <a:rPr lang="en-US" dirty="0" err="1" smtClean="0"/>
              <a:t>sthg</a:t>
            </a:r>
            <a:r>
              <a:rPr lang="en-US" dirty="0" smtClean="0"/>
              <a:t> else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fr-FR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561262" y="4419600"/>
          <a:ext cx="13541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311" name="Visio" r:id="rId8" imgW="749300" imgH="952500" progId="">
                  <p:embed/>
                </p:oleObj>
              </mc:Choice>
              <mc:Fallback>
                <p:oleObj name="Visio" r:id="rId8" imgW="749300" imgH="9525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262" y="4419600"/>
                        <a:ext cx="1354138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A3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11"/>
          <p:cNvSpPr>
            <a:spLocks noChangeShapeType="1"/>
          </p:cNvSpPr>
          <p:nvPr/>
        </p:nvSpPr>
        <p:spPr bwMode="auto">
          <a:xfrm flipV="1">
            <a:off x="5638800" y="3733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33" name="Ellipse 23"/>
          <p:cNvSpPr/>
          <p:nvPr/>
        </p:nvSpPr>
        <p:spPr bwMode="auto">
          <a:xfrm>
            <a:off x="3352800" y="3112512"/>
            <a:ext cx="381000" cy="3895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/>
              <a:t>1</a:t>
            </a:r>
            <a:endParaRPr kumimoji="0" lang="fr-FR" sz="12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" name="Ellipse 23"/>
          <p:cNvSpPr/>
          <p:nvPr/>
        </p:nvSpPr>
        <p:spPr bwMode="auto">
          <a:xfrm>
            <a:off x="6096000" y="3115687"/>
            <a:ext cx="381000" cy="3895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/>
              <a:t>2</a:t>
            </a:r>
            <a:endParaRPr kumimoji="0" lang="fr-FR" sz="12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" name="Ellipse 23"/>
          <p:cNvSpPr/>
          <p:nvPr/>
        </p:nvSpPr>
        <p:spPr bwMode="auto">
          <a:xfrm>
            <a:off x="3352800" y="4876800"/>
            <a:ext cx="381000" cy="3895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/>
              <a:t>3</a:t>
            </a:r>
            <a:endParaRPr kumimoji="0" lang="fr-FR" sz="12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Chaining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009740"/>
            <a:ext cx="7572428" cy="432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You can use request attributes to pass information between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servlets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Servlet1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Servlet2 mapped to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/Servlet2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43000" y="2438400"/>
            <a:ext cx="7572428" cy="20749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339933"/>
                </a:solidFill>
                <a:latin typeface="Courier"/>
                <a:cs typeface="Courier"/>
              </a:rPr>
              <a:t>// Other stuff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4D4D4D"/>
                </a:solidFill>
                <a:latin typeface="Courier"/>
                <a:cs typeface="Courier"/>
              </a:rPr>
              <a:t>Car </a:t>
            </a:r>
            <a:r>
              <a:rPr lang="en-GB" dirty="0" err="1" smtClean="0">
                <a:solidFill>
                  <a:srgbClr val="4D4D4D"/>
                </a:solidFill>
                <a:latin typeface="Courier"/>
                <a:cs typeface="Courier"/>
              </a:rPr>
              <a:t>aCar</a:t>
            </a:r>
            <a:r>
              <a:rPr lang="en-GB" dirty="0" smtClean="0">
                <a:solidFill>
                  <a:srgbClr val="4D4D4D"/>
                </a:solidFill>
                <a:latin typeface="Courier"/>
                <a:cs typeface="Courier"/>
              </a:rPr>
              <a:t> = new </a:t>
            </a:r>
            <a:r>
              <a:rPr lang="en-GB" dirty="0" err="1" smtClean="0">
                <a:solidFill>
                  <a:srgbClr val="4D4D4D"/>
                </a:solidFill>
                <a:latin typeface="Courier"/>
                <a:cs typeface="Courier"/>
              </a:rPr>
              <a:t>Car(</a:t>
            </a:r>
            <a:r>
              <a:rPr lang="en-GB" dirty="0" err="1" smtClean="0">
                <a:solidFill>
                  <a:srgbClr val="0000FF"/>
                </a:solidFill>
                <a:latin typeface="Courier"/>
                <a:cs typeface="Courier"/>
              </a:rPr>
              <a:t>“Renault</a:t>
            </a:r>
            <a:r>
              <a:rPr lang="en-GB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GB" dirty="0" smtClean="0">
                <a:solidFill>
                  <a:srgbClr val="4D4D4D"/>
                </a:solidFill>
                <a:latin typeface="Courier"/>
                <a:cs typeface="Courier"/>
              </a:rPr>
              <a:t>, </a:t>
            </a:r>
            <a:r>
              <a:rPr lang="en-GB" dirty="0" smtClean="0">
                <a:solidFill>
                  <a:srgbClr val="0000FF"/>
                </a:solidFill>
                <a:latin typeface="Courier"/>
                <a:cs typeface="Courier"/>
              </a:rPr>
              <a:t>“Clio”</a:t>
            </a:r>
            <a:r>
              <a:rPr lang="en-GB" dirty="0" smtClean="0">
                <a:solidFill>
                  <a:srgbClr val="4D4D4D"/>
                </a:solidFill>
                <a:latin typeface="Courier"/>
                <a:cs typeface="Courier"/>
              </a:rPr>
              <a:t>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>
                <a:latin typeface="Courier"/>
                <a:cs typeface="Courier"/>
              </a:rPr>
              <a:t>request.setAttribute(</a:t>
            </a:r>
            <a:r>
              <a:rPr lang="en-GB" dirty="0" err="1" smtClean="0">
                <a:solidFill>
                  <a:srgbClr val="0000FF"/>
                </a:solidFill>
                <a:latin typeface="Courier"/>
                <a:cs typeface="Courier"/>
              </a:rPr>
              <a:t>“car</a:t>
            </a:r>
            <a:r>
              <a:rPr lang="en-GB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GB" dirty="0" smtClean="0">
                <a:latin typeface="Courier"/>
                <a:cs typeface="Courier"/>
              </a:rPr>
              <a:t>, </a:t>
            </a:r>
            <a:r>
              <a:rPr lang="en-GB" dirty="0" err="1" smtClean="0">
                <a:latin typeface="Courier"/>
                <a:cs typeface="Courier"/>
              </a:rPr>
              <a:t>aCar</a:t>
            </a:r>
            <a:r>
              <a:rPr lang="en-GB" dirty="0" smtClean="0">
                <a:latin typeface="Courier"/>
                <a:cs typeface="Courier"/>
              </a:rPr>
              <a:t>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>
                <a:latin typeface="Courier"/>
                <a:cs typeface="Courier"/>
              </a:rPr>
              <a:t>RequestDispatcher</a:t>
            </a:r>
            <a:r>
              <a:rPr lang="en-GB" dirty="0" smtClean="0">
                <a:latin typeface="Courier"/>
                <a:cs typeface="Courier"/>
              </a:rPr>
              <a:t> rd = 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Courier"/>
                <a:cs typeface="Courier"/>
              </a:rPr>
              <a:t>		request.getRequestDispatcher(</a:t>
            </a:r>
            <a:r>
              <a:rPr lang="en-GB" dirty="0" smtClean="0">
                <a:solidFill>
                  <a:srgbClr val="0000FF"/>
                </a:solidFill>
                <a:latin typeface="Courier"/>
                <a:cs typeface="Courier"/>
              </a:rPr>
              <a:t>“/Servlet2"</a:t>
            </a:r>
            <a:r>
              <a:rPr lang="en-GB" dirty="0" smtClean="0">
                <a:latin typeface="Courier"/>
                <a:cs typeface="Courier"/>
              </a:rPr>
              <a:t>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>
                <a:latin typeface="Courier"/>
                <a:cs typeface="Courier"/>
              </a:rPr>
              <a:t>rd.forward(request</a:t>
            </a:r>
            <a:r>
              <a:rPr lang="en-GB" dirty="0" smtClean="0">
                <a:latin typeface="Courier"/>
                <a:cs typeface="Courier"/>
              </a:rPr>
              <a:t>, response);</a:t>
            </a:r>
          </a:p>
        </p:txBody>
      </p:sp>
      <p:sp>
        <p:nvSpPr>
          <p:cNvPr id="9" name="ZoneTexte 6"/>
          <p:cNvSpPr txBox="1"/>
          <p:nvPr/>
        </p:nvSpPr>
        <p:spPr>
          <a:xfrm>
            <a:off x="1143000" y="5425430"/>
            <a:ext cx="7572428" cy="105157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339933"/>
                </a:solidFill>
                <a:latin typeface="Courier"/>
                <a:cs typeface="Courier"/>
              </a:rPr>
              <a:t>// Other stuff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4D4D4D"/>
                </a:solidFill>
                <a:latin typeface="Courier"/>
                <a:cs typeface="Courier"/>
              </a:rPr>
              <a:t>Car </a:t>
            </a:r>
            <a:r>
              <a:rPr lang="en-GB" dirty="0" err="1" smtClean="0">
                <a:solidFill>
                  <a:srgbClr val="4D4D4D"/>
                </a:solidFill>
                <a:latin typeface="Courier"/>
                <a:cs typeface="Courier"/>
              </a:rPr>
              <a:t>aCar</a:t>
            </a:r>
            <a:r>
              <a:rPr lang="en-GB" dirty="0" smtClean="0">
                <a:solidFill>
                  <a:srgbClr val="4D4D4D"/>
                </a:solidFill>
                <a:latin typeface="Courier"/>
                <a:cs typeface="Courier"/>
              </a:rPr>
              <a:t> = (Car) </a:t>
            </a:r>
            <a:r>
              <a:rPr lang="en-GB" dirty="0" err="1" smtClean="0">
                <a:solidFill>
                  <a:srgbClr val="4D4D4D"/>
                </a:solidFill>
                <a:latin typeface="Courier"/>
                <a:cs typeface="Courier"/>
              </a:rPr>
              <a:t>request.getAttribute(</a:t>
            </a:r>
            <a:r>
              <a:rPr lang="en-GB" dirty="0" err="1" smtClean="0">
                <a:solidFill>
                  <a:srgbClr val="0000FF"/>
                </a:solidFill>
                <a:latin typeface="Courier"/>
                <a:cs typeface="Courier"/>
              </a:rPr>
              <a:t>“car</a:t>
            </a:r>
            <a:r>
              <a:rPr lang="en-GB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GB" dirty="0" smtClean="0">
                <a:solidFill>
                  <a:srgbClr val="4D4D4D"/>
                </a:solidFill>
                <a:latin typeface="Courier"/>
                <a:cs typeface="Courier"/>
              </a:rPr>
              <a:t>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>
                <a:solidFill>
                  <a:srgbClr val="4D4D4D"/>
                </a:solidFill>
                <a:latin typeface="Courier"/>
                <a:cs typeface="Courier"/>
              </a:rPr>
              <a:t>out.println(</a:t>
            </a:r>
            <a:r>
              <a:rPr lang="en-GB" dirty="0" err="1" smtClean="0">
                <a:solidFill>
                  <a:srgbClr val="0000FF"/>
                </a:solidFill>
                <a:latin typeface="Courier"/>
                <a:cs typeface="Courier"/>
              </a:rPr>
              <a:t>“My</a:t>
            </a:r>
            <a:r>
              <a:rPr lang="en-GB" dirty="0" smtClean="0">
                <a:solidFill>
                  <a:srgbClr val="0000FF"/>
                </a:solidFill>
                <a:latin typeface="Courier"/>
                <a:cs typeface="Courier"/>
              </a:rPr>
              <a:t> car is a ” </a:t>
            </a:r>
            <a:r>
              <a:rPr lang="en-GB" dirty="0" smtClean="0">
                <a:solidFill>
                  <a:srgbClr val="4D4D4D"/>
                </a:solidFill>
                <a:latin typeface="Courier"/>
                <a:cs typeface="Courier"/>
              </a:rPr>
              <a:t>+ </a:t>
            </a:r>
            <a:r>
              <a:rPr lang="en-GB" dirty="0" err="1" smtClean="0">
                <a:solidFill>
                  <a:srgbClr val="4D4D4D"/>
                </a:solidFill>
                <a:latin typeface="Courier"/>
                <a:cs typeface="Courier"/>
              </a:rPr>
              <a:t>car.getBrand</a:t>
            </a:r>
            <a:r>
              <a:rPr lang="en-GB" dirty="0" smtClean="0">
                <a:solidFill>
                  <a:srgbClr val="4D4D4D"/>
                </a:solidFill>
                <a:latin typeface="Courier"/>
                <a:cs typeface="Courier"/>
              </a:rPr>
              <a:t>());</a:t>
            </a: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3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028700" y="404813"/>
            <a:ext cx="77295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fr-FR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8" name="Rectangle 8"/>
          <p:cNvSpPr>
            <a:spLocks noGrp="1" noChangeArrowheads="1"/>
          </p:cNvSpPr>
          <p:nvPr>
            <p:ph type="title"/>
          </p:nvPr>
        </p:nvSpPr>
        <p:spPr>
          <a:xfrm>
            <a:off x="1033463" y="142875"/>
            <a:ext cx="7729537" cy="8382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Filter</a:t>
            </a:r>
            <a:endParaRPr lang="en-US" sz="32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810000" y="990600"/>
            <a:ext cx="6767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charset="2"/>
              <a:buChar char="n"/>
              <a:tabLst/>
              <a:defRPr/>
            </a:pPr>
            <a:endParaRPr kumimoji="0" lang="en-US" sz="2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1044575" y="1219200"/>
            <a:ext cx="7718425" cy="3985706"/>
          </a:xfrm>
        </p:spPr>
        <p:txBody>
          <a:bodyPr>
            <a:spAutoFit/>
          </a:bodyPr>
          <a:lstStyle/>
          <a:p>
            <a:pPr lvl="0" eaLnBrk="1" hangingPunct="1">
              <a:defRPr/>
            </a:pPr>
            <a:r>
              <a:rPr lang="en-GB" dirty="0" smtClean="0"/>
              <a:t>Component which dynamically intercepts requests &amp; responses to use or transform them</a:t>
            </a:r>
          </a:p>
          <a:p>
            <a:pPr>
              <a:defRPr/>
            </a:pPr>
            <a:r>
              <a:rPr lang="en-US" dirty="0" smtClean="0"/>
              <a:t>Encapsulate recurring tasks in reusable units</a:t>
            </a:r>
          </a:p>
          <a:p>
            <a:pPr>
              <a:defRPr/>
            </a:pPr>
            <a:r>
              <a:rPr lang="en-US" dirty="0" smtClean="0"/>
              <a:t>Example of functions filters can have :</a:t>
            </a:r>
          </a:p>
          <a:p>
            <a:pPr lvl="1">
              <a:defRPr/>
            </a:pPr>
            <a:r>
              <a:rPr lang="en-US" dirty="0" smtClean="0"/>
              <a:t>Authentication - Blocking requests based on user identity</a:t>
            </a:r>
          </a:p>
          <a:p>
            <a:pPr lvl="1">
              <a:defRPr/>
            </a:pPr>
            <a:r>
              <a:rPr lang="en-US" dirty="0" smtClean="0"/>
              <a:t>Logging and auditing - Tracking users of a web application.</a:t>
            </a:r>
          </a:p>
          <a:p>
            <a:pPr lvl="1">
              <a:defRPr/>
            </a:pPr>
            <a:r>
              <a:rPr lang="en-US" dirty="0" smtClean="0"/>
              <a:t>Data compression - Making downloads smaller.</a:t>
            </a:r>
            <a:endParaRPr lang="en-GB" dirty="0" smtClean="0"/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3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028700" y="404813"/>
            <a:ext cx="77295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fr-FR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8" name="Rectangle 8"/>
          <p:cNvSpPr>
            <a:spLocks noGrp="1" noChangeArrowheads="1"/>
          </p:cNvSpPr>
          <p:nvPr>
            <p:ph type="title"/>
          </p:nvPr>
        </p:nvSpPr>
        <p:spPr>
          <a:xfrm>
            <a:off x="1033463" y="142875"/>
            <a:ext cx="7729537" cy="8382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Filter</a:t>
            </a:r>
            <a:endParaRPr lang="en-US" sz="3200" dirty="0"/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95600" y="2362200"/>
            <a:ext cx="3962400" cy="41148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200400" y="2667000"/>
            <a:ext cx="3352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Filter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200400" y="3429000"/>
            <a:ext cx="3352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Filter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200400" y="4191000"/>
            <a:ext cx="3352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Filter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200400" y="5029200"/>
            <a:ext cx="3352800" cy="1066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Servlet</a:t>
            </a:r>
            <a:r>
              <a:rPr lang="en-US" sz="1600" dirty="0" smtClean="0"/>
              <a:t>, JSP, HTML, …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19600" y="1066800"/>
            <a:ext cx="840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267200" y="6107668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Container</a:t>
            </a:r>
            <a:endParaRPr lang="en-US" sz="20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rot="5400000">
            <a:off x="2171700" y="2781300"/>
            <a:ext cx="3733803" cy="762001"/>
          </a:xfrm>
          <a:prstGeom prst="bentConnector3">
            <a:avLst>
              <a:gd name="adj1" fmla="val 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6200000" flipV="1">
            <a:off x="3796825" y="2758570"/>
            <a:ext cx="3762346" cy="83600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590800" y="16764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096000" y="1676400"/>
            <a:ext cx="122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3" descr="badge_generi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028700" y="404813"/>
            <a:ext cx="77295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fr-FR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8" name="Rectangle 8"/>
          <p:cNvSpPr>
            <a:spLocks noGrp="1" noChangeArrowheads="1"/>
          </p:cNvSpPr>
          <p:nvPr>
            <p:ph type="title"/>
          </p:nvPr>
        </p:nvSpPr>
        <p:spPr>
          <a:xfrm>
            <a:off x="1033463" y="142875"/>
            <a:ext cx="7729537" cy="8382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Filter</a:t>
            </a:r>
            <a:endParaRPr lang="en-US" sz="3200" dirty="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438400" y="2895601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13" name="Ellipse 23"/>
          <p:cNvSpPr/>
          <p:nvPr/>
        </p:nvSpPr>
        <p:spPr bwMode="auto">
          <a:xfrm>
            <a:off x="2819400" y="1219200"/>
            <a:ext cx="1524000" cy="52800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 err="1" smtClean="0"/>
              <a:t>AuditFilter</a:t>
            </a: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graphicFrame>
        <p:nvGraphicFramePr>
          <p:cNvPr id="780290" name="Object 25"/>
          <p:cNvGraphicFramePr>
            <a:graphicFrameLocks noChangeAspect="1"/>
          </p:cNvGraphicFramePr>
          <p:nvPr/>
        </p:nvGraphicFramePr>
        <p:xfrm>
          <a:off x="985838" y="3241675"/>
          <a:ext cx="122396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50" name="Visio" r:id="rId6" imgW="990600" imgH="965200" progId="">
                  <p:embed/>
                </p:oleObj>
              </mc:Choice>
              <mc:Fallback>
                <p:oleObj name="Visio" r:id="rId6" imgW="990600" imgH="96520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241675"/>
                        <a:ext cx="122396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A3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858000" y="5638800"/>
            <a:ext cx="1981200" cy="92333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fr-FR" b="1" u="sng" dirty="0" err="1" smtClean="0"/>
              <a:t>LogoutServlet</a:t>
            </a:r>
            <a:endParaRPr lang="fr-FR" b="1" u="sng" dirty="0" smtClean="0"/>
          </a:p>
          <a:p>
            <a:pPr algn="ctr"/>
            <a:endParaRPr lang="fr-FR" b="1" u="sng" dirty="0" smtClean="0"/>
          </a:p>
          <a:p>
            <a:pPr algn="ctr"/>
            <a:endParaRPr lang="fr-FR" b="1" u="sng" dirty="0" smtClean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858000" y="4191000"/>
            <a:ext cx="1981200" cy="92333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fr-FR" b="1" u="sng" dirty="0" err="1" smtClean="0"/>
              <a:t>EditCarServlet</a:t>
            </a:r>
            <a:endParaRPr lang="fr-FR" b="1" u="sng" dirty="0" smtClean="0"/>
          </a:p>
          <a:p>
            <a:pPr algn="ctr"/>
            <a:endParaRPr lang="fr-FR" b="1" u="sng" dirty="0" smtClean="0"/>
          </a:p>
          <a:p>
            <a:pPr algn="ctr"/>
            <a:endParaRPr lang="fr-FR" b="1" u="sng" dirty="0" smtClean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858000" y="2667000"/>
            <a:ext cx="1981200" cy="92333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fr-FR" b="1" u="sng" dirty="0" err="1" smtClean="0"/>
              <a:t>AddCarServlet</a:t>
            </a:r>
            <a:endParaRPr lang="fr-FR" b="1" u="sng" dirty="0" smtClean="0"/>
          </a:p>
          <a:p>
            <a:pPr algn="ctr"/>
            <a:endParaRPr lang="fr-FR" b="1" u="sng" dirty="0" smtClean="0"/>
          </a:p>
          <a:p>
            <a:pPr algn="ctr"/>
            <a:endParaRPr lang="fr-FR" b="1" u="sng" dirty="0" smtClean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58000" y="1143000"/>
            <a:ext cx="1981200" cy="92333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fr-FR" b="1" u="sng" dirty="0" err="1" smtClean="0"/>
              <a:t>LoginServlet</a:t>
            </a:r>
            <a:endParaRPr lang="fr-FR" b="1" u="sng" dirty="0" smtClean="0"/>
          </a:p>
          <a:p>
            <a:pPr algn="ctr"/>
            <a:endParaRPr lang="fr-FR" b="1" u="sng" dirty="0" smtClean="0"/>
          </a:p>
          <a:p>
            <a:pPr algn="ctr"/>
            <a:endParaRPr lang="fr-FR" b="1" u="sng" dirty="0" smtClean="0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2438400" y="1371601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438400" y="44958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2438400" y="58674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22" name="Ellipse 23"/>
          <p:cNvSpPr/>
          <p:nvPr/>
        </p:nvSpPr>
        <p:spPr bwMode="auto">
          <a:xfrm>
            <a:off x="4876800" y="2514601"/>
            <a:ext cx="1524000" cy="26669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 err="1" smtClean="0"/>
              <a:t>AuthenticateFilter</a:t>
            </a: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H="1">
            <a:off x="2438400" y="17526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2438400" y="33528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flipH="1">
            <a:off x="2438400" y="48768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H="1">
            <a:off x="2438400" y="63246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354512" y="990600"/>
            <a:ext cx="15128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267200" y="1676400"/>
            <a:ext cx="15128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3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028700" y="404813"/>
            <a:ext cx="77295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fr-FR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8" name="Rectangle 8"/>
          <p:cNvSpPr>
            <a:spLocks noGrp="1" noChangeArrowheads="1"/>
          </p:cNvSpPr>
          <p:nvPr>
            <p:ph type="title"/>
          </p:nvPr>
        </p:nvSpPr>
        <p:spPr>
          <a:xfrm>
            <a:off x="1033463" y="142875"/>
            <a:ext cx="7729537" cy="8382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Filter</a:t>
            </a:r>
            <a:endParaRPr lang="en-US" sz="32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810000" y="990600"/>
            <a:ext cx="6767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charset="2"/>
              <a:buChar char="n"/>
              <a:tabLst/>
              <a:defRPr/>
            </a:pPr>
            <a:endParaRPr kumimoji="0" lang="en-US" sz="2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1044575" y="1098550"/>
            <a:ext cx="8099425" cy="2800766"/>
          </a:xfrm>
        </p:spPr>
        <p:txBody>
          <a:bodyPr wrap="square">
            <a:spAutoFit/>
          </a:bodyPr>
          <a:lstStyle/>
          <a:p>
            <a:pPr lvl="0" eaLnBrk="1" hangingPunct="1">
              <a:defRPr/>
            </a:pPr>
            <a:r>
              <a:rPr lang="fr-FR" dirty="0" err="1" smtClean="0"/>
              <a:t>Create</a:t>
            </a:r>
            <a:r>
              <a:rPr lang="fr-FR" dirty="0" smtClean="0"/>
              <a:t> a class </a:t>
            </a:r>
            <a:r>
              <a:rPr lang="fr-FR" dirty="0" err="1" smtClean="0"/>
              <a:t>implementing</a:t>
            </a:r>
            <a:r>
              <a:rPr lang="fr-FR" dirty="0" smtClean="0"/>
              <a:t> the </a:t>
            </a:r>
            <a:r>
              <a:rPr lang="fr-FR" b="1" dirty="0" err="1" smtClean="0"/>
              <a:t>javax.servlet.Filter</a:t>
            </a:r>
            <a:r>
              <a:rPr lang="fr-FR" dirty="0" smtClean="0"/>
              <a:t> interface</a:t>
            </a:r>
          </a:p>
          <a:p>
            <a:pPr lvl="0" eaLnBrk="1" hangingPunct="1">
              <a:defRPr/>
            </a:pPr>
            <a:r>
              <a:rPr lang="fr-FR" dirty="0" err="1" smtClean="0"/>
              <a:t>Define</a:t>
            </a:r>
            <a:r>
              <a:rPr lang="fr-FR" dirty="0" smtClean="0"/>
              <a:t> the </a:t>
            </a:r>
            <a:r>
              <a:rPr lang="fr-FR" dirty="0" err="1" smtClean="0"/>
              <a:t>methods</a:t>
            </a:r>
            <a:r>
              <a:rPr lang="fr-FR" dirty="0" smtClean="0"/>
              <a:t> :</a:t>
            </a:r>
          </a:p>
          <a:p>
            <a:pPr lvl="1" eaLnBrk="1" hangingPunct="1">
              <a:defRPr/>
            </a:pPr>
            <a:r>
              <a:rPr lang="fr-FR" dirty="0" err="1" smtClean="0"/>
              <a:t>init(FilterConfig</a:t>
            </a:r>
            <a:r>
              <a:rPr lang="fr-FR" dirty="0" smtClean="0"/>
              <a:t>)</a:t>
            </a:r>
          </a:p>
          <a:p>
            <a:pPr lvl="1" eaLnBrk="1" hangingPunct="1">
              <a:defRPr/>
            </a:pPr>
            <a:r>
              <a:rPr lang="fr-FR" dirty="0" err="1" smtClean="0"/>
              <a:t>doFilter(ServletResquest</a:t>
            </a:r>
            <a:r>
              <a:rPr lang="fr-FR" dirty="0" smtClean="0"/>
              <a:t>, </a:t>
            </a:r>
            <a:r>
              <a:rPr lang="fr-FR" dirty="0" err="1" smtClean="0"/>
              <a:t>ServletResponse</a:t>
            </a:r>
            <a:r>
              <a:rPr lang="fr-FR" dirty="0" smtClean="0"/>
              <a:t>, </a:t>
            </a:r>
            <a:r>
              <a:rPr lang="fr-FR" dirty="0" err="1" smtClean="0"/>
              <a:t>FilterChain</a:t>
            </a:r>
            <a:r>
              <a:rPr lang="fr-FR" dirty="0" smtClean="0"/>
              <a:t>)</a:t>
            </a:r>
          </a:p>
          <a:p>
            <a:pPr lvl="1" eaLnBrk="1" hangingPunct="1">
              <a:defRPr/>
            </a:pPr>
            <a:r>
              <a:rPr lang="fr-FR" dirty="0" smtClean="0"/>
              <a:t>destroy()</a:t>
            </a:r>
          </a:p>
        </p:txBody>
      </p:sp>
      <p:pic>
        <p:nvPicPr>
          <p:cNvPr id="9" name="Picture 8" descr="Screen shot 2010-11-30 at 6.46.13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500" y="4813300"/>
            <a:ext cx="5803900" cy="1435100"/>
          </a:xfrm>
          <a:prstGeom prst="rect">
            <a:avLst/>
          </a:prstGeom>
        </p:spPr>
      </p:pic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3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028700" y="404813"/>
            <a:ext cx="77295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fr-FR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8" name="Rectangle 8"/>
          <p:cNvSpPr>
            <a:spLocks noGrp="1" noChangeArrowheads="1"/>
          </p:cNvSpPr>
          <p:nvPr>
            <p:ph type="title"/>
          </p:nvPr>
        </p:nvSpPr>
        <p:spPr>
          <a:xfrm>
            <a:off x="1033463" y="142875"/>
            <a:ext cx="7729537" cy="8382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Filter</a:t>
            </a:r>
            <a:endParaRPr lang="en-US" sz="32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810000" y="990600"/>
            <a:ext cx="6767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charset="2"/>
              <a:buChar char="n"/>
              <a:tabLst/>
              <a:defRPr/>
            </a:pPr>
            <a:endParaRPr kumimoji="0" lang="en-US" sz="2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914400" y="1098550"/>
            <a:ext cx="8077200" cy="499745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In the </a:t>
            </a:r>
            <a:r>
              <a:rPr lang="en-GB" dirty="0" err="1" smtClean="0"/>
              <a:t>doFilter</a:t>
            </a:r>
            <a:r>
              <a:rPr lang="en-GB" dirty="0" smtClean="0"/>
              <a:t> method</a:t>
            </a:r>
          </a:p>
          <a:p>
            <a:pPr lvl="1" eaLnBrk="1" hangingPunct="1">
              <a:defRPr/>
            </a:pPr>
            <a:r>
              <a:rPr lang="en-GB" dirty="0" smtClean="0"/>
              <a:t>Use the </a:t>
            </a:r>
            <a:r>
              <a:rPr lang="en-GB" b="1" dirty="0" err="1" smtClean="0"/>
              <a:t>doFilter(ServletRequest</a:t>
            </a:r>
            <a:r>
              <a:rPr lang="en-GB" b="1" dirty="0" smtClean="0"/>
              <a:t>, </a:t>
            </a:r>
            <a:r>
              <a:rPr lang="en-GB" b="1" dirty="0" err="1" smtClean="0"/>
              <a:t>ServletResponse</a:t>
            </a:r>
            <a:r>
              <a:rPr lang="en-GB" b="1" dirty="0" smtClean="0"/>
              <a:t>) </a:t>
            </a:r>
            <a:r>
              <a:rPr lang="en-GB" dirty="0" smtClean="0"/>
              <a:t>of the </a:t>
            </a:r>
            <a:r>
              <a:rPr lang="en-GB" dirty="0" err="1" smtClean="0"/>
              <a:t>FilterChain</a:t>
            </a:r>
            <a:r>
              <a:rPr lang="en-GB" dirty="0" smtClean="0"/>
              <a:t> to call the next element in the chain</a:t>
            </a:r>
          </a:p>
          <a:p>
            <a:pPr lvl="2">
              <a:defRPr/>
            </a:pPr>
            <a:r>
              <a:rPr lang="en-GB" dirty="0" smtClean="0"/>
              <a:t>Can be another Filter</a:t>
            </a:r>
          </a:p>
          <a:p>
            <a:pPr lvl="2">
              <a:defRPr/>
            </a:pPr>
            <a:r>
              <a:rPr lang="en-GB" dirty="0" smtClean="0"/>
              <a:t>Can be the targeted </a:t>
            </a:r>
            <a:r>
              <a:rPr lang="en-GB" dirty="0" err="1" smtClean="0"/>
              <a:t>Servlet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Instructions before this statement will be executed before the </a:t>
            </a:r>
            <a:r>
              <a:rPr lang="en-GB" dirty="0"/>
              <a:t>S</a:t>
            </a:r>
            <a:r>
              <a:rPr lang="en-GB" dirty="0" smtClean="0"/>
              <a:t>ervlet</a:t>
            </a:r>
          </a:p>
          <a:p>
            <a:pPr lvl="1">
              <a:defRPr/>
            </a:pPr>
            <a:r>
              <a:rPr lang="en-GB" dirty="0" smtClean="0"/>
              <a:t>Instructions after this statement will be executed after the </a:t>
            </a:r>
            <a:r>
              <a:rPr lang="en-GB" dirty="0"/>
              <a:t>S</a:t>
            </a:r>
            <a:r>
              <a:rPr lang="en-GB" dirty="0" smtClean="0"/>
              <a:t>ervlet</a:t>
            </a:r>
          </a:p>
          <a:p>
            <a:pPr lvl="1">
              <a:defRPr/>
            </a:pPr>
            <a:r>
              <a:rPr lang="en-GB" dirty="0" smtClean="0"/>
              <a:t>If the </a:t>
            </a:r>
            <a:r>
              <a:rPr lang="en-GB" dirty="0" err="1" smtClean="0"/>
              <a:t>doFilter</a:t>
            </a:r>
            <a:r>
              <a:rPr lang="en-GB" dirty="0" smtClean="0"/>
              <a:t>(…) method of the </a:t>
            </a:r>
            <a:r>
              <a:rPr lang="en-GB" dirty="0" err="1" smtClean="0"/>
              <a:t>FilterChain</a:t>
            </a:r>
            <a:r>
              <a:rPr lang="en-GB" dirty="0" smtClean="0"/>
              <a:t> isn’t called, the chain will be broken</a:t>
            </a:r>
            <a:endParaRPr lang="en-GB" dirty="0"/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3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028700" y="404813"/>
            <a:ext cx="77295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fr-FR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8" name="Rectangle 8"/>
          <p:cNvSpPr>
            <a:spLocks noGrp="1" noChangeArrowheads="1"/>
          </p:cNvSpPr>
          <p:nvPr>
            <p:ph type="title"/>
          </p:nvPr>
        </p:nvSpPr>
        <p:spPr>
          <a:xfrm>
            <a:off x="1033463" y="142875"/>
            <a:ext cx="7729537" cy="8382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Filter</a:t>
            </a:r>
            <a:endParaRPr lang="en-US" sz="32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810000" y="990600"/>
            <a:ext cx="6767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charset="2"/>
              <a:buChar char="n"/>
              <a:tabLst/>
              <a:defRPr/>
            </a:pPr>
            <a:endParaRPr kumimoji="0" lang="en-US" sz="2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1044575" y="914400"/>
            <a:ext cx="7718425" cy="430887"/>
          </a:xfrm>
        </p:spPr>
        <p:txBody>
          <a:bodyPr>
            <a:spAutoFit/>
          </a:bodyPr>
          <a:lstStyle/>
          <a:p>
            <a:pPr lvl="0" eaLnBrk="1" hangingPunct="1"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066800" y="1371600"/>
            <a:ext cx="7924800" cy="5355313"/>
          </a:xfrm>
          <a:prstGeom prst="rect">
            <a:avLst/>
          </a:prstGeom>
          <a:solidFill>
            <a:srgbClr val="A5C3DB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"/>
                <a:cs typeface="Courier"/>
              </a:rPr>
              <a:t>public final class </a:t>
            </a:r>
            <a:r>
              <a:rPr lang="en-US" dirty="0" err="1" smtClean="0">
                <a:latin typeface="Courier"/>
                <a:cs typeface="Courier"/>
              </a:rPr>
              <a:t>HitCounterFilter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"/>
                <a:cs typeface="Courier"/>
              </a:rPr>
              <a:t>implements </a:t>
            </a:r>
            <a:r>
              <a:rPr lang="en-US" dirty="0" smtClean="0">
                <a:latin typeface="Courier"/>
                <a:cs typeface="Courier"/>
              </a:rPr>
              <a:t>Filter {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339933"/>
                </a:solidFill>
                <a:latin typeface="Courier"/>
                <a:cs typeface="Courier"/>
              </a:rPr>
              <a:t>   //...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urier"/>
                <a:cs typeface="Courier"/>
              </a:rPr>
              <a:t>public void </a:t>
            </a:r>
            <a:r>
              <a:rPr lang="en-US" dirty="0" err="1" smtClean="0">
                <a:latin typeface="Courier"/>
                <a:cs typeface="Courier"/>
              </a:rPr>
              <a:t>doFilter(ServletRequest</a:t>
            </a:r>
            <a:r>
              <a:rPr lang="en-US" dirty="0" smtClean="0">
                <a:latin typeface="Courier"/>
                <a:cs typeface="Courier"/>
              </a:rPr>
              <a:t> request,</a:t>
            </a:r>
          </a:p>
          <a:p>
            <a:r>
              <a:rPr lang="en-US" dirty="0" smtClean="0">
                <a:latin typeface="Courier"/>
                <a:cs typeface="Courier"/>
              </a:rPr>
              <a:t>      	</a:t>
            </a:r>
            <a:r>
              <a:rPr lang="en-US" dirty="0" err="1" smtClean="0">
                <a:latin typeface="Courier"/>
                <a:cs typeface="Courier"/>
              </a:rPr>
              <a:t>ServletResponse</a:t>
            </a:r>
            <a:r>
              <a:rPr lang="en-US" dirty="0" smtClean="0">
                <a:latin typeface="Courier"/>
                <a:cs typeface="Courier"/>
              </a:rPr>
              <a:t> response, </a:t>
            </a:r>
            <a:r>
              <a:rPr lang="en-US" dirty="0" err="1" smtClean="0">
                <a:latin typeface="Courier"/>
                <a:cs typeface="Courier"/>
              </a:rPr>
              <a:t>FilterChain</a:t>
            </a:r>
            <a:r>
              <a:rPr lang="en-US" dirty="0" smtClean="0">
                <a:latin typeface="Courier"/>
                <a:cs typeface="Courier"/>
              </a:rPr>
              <a:t> chain) {</a:t>
            </a:r>
          </a:p>
          <a:p>
            <a:r>
              <a:rPr lang="en-US" dirty="0" smtClean="0">
                <a:latin typeface="Courier"/>
                <a:cs typeface="Courier"/>
              </a:rPr>
              <a:t>   </a:t>
            </a:r>
          </a:p>
          <a:p>
            <a:r>
              <a:rPr lang="en-US" dirty="0" smtClean="0">
                <a:latin typeface="Courier"/>
                <a:cs typeface="Courier"/>
              </a:rPr>
              <a:t>      Counter counter = (Counter) </a:t>
            </a:r>
            <a:r>
              <a:rPr lang="en-US" dirty="0" err="1" smtClean="0">
                <a:latin typeface="Courier"/>
                <a:cs typeface="Courier"/>
              </a:rPr>
              <a:t>filterConfig</a:t>
            </a:r>
            <a:r>
              <a:rPr lang="en-US" dirty="0" smtClean="0">
                <a:latin typeface="Courier"/>
                <a:cs typeface="Courier"/>
              </a:rPr>
              <a:t>.</a:t>
            </a:r>
          </a:p>
          <a:p>
            <a:r>
              <a:rPr lang="en-US" dirty="0" smtClean="0">
                <a:latin typeface="Courier"/>
                <a:cs typeface="Courier"/>
              </a:rPr>
              <a:t>	  </a:t>
            </a:r>
            <a:r>
              <a:rPr lang="en-US" dirty="0" err="1" smtClean="0">
                <a:latin typeface="Courier"/>
                <a:cs typeface="Courier"/>
              </a:rPr>
              <a:t>getServletContext().getAttribute(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"hitCounter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ourier"/>
                <a:cs typeface="Courier"/>
              </a:rPr>
              <a:t>      </a:t>
            </a:r>
          </a:p>
          <a:p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 err="1" smtClean="0">
                <a:latin typeface="Courier"/>
                <a:cs typeface="Courier"/>
              </a:rPr>
              <a:t>System.out.println(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"The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number of hits is: " 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               + </a:t>
            </a:r>
            <a:r>
              <a:rPr lang="en-US" dirty="0" err="1" smtClean="0">
                <a:latin typeface="Courier"/>
                <a:cs typeface="Courier"/>
              </a:rPr>
              <a:t>counter.incCounter</a:t>
            </a:r>
            <a:r>
              <a:rPr lang="en-US" dirty="0" smtClean="0">
                <a:latin typeface="Courier"/>
                <a:cs typeface="Courier"/>
              </a:rPr>
              <a:t>());</a:t>
            </a:r>
          </a:p>
          <a:p>
            <a:r>
              <a:rPr lang="en-US" dirty="0" smtClean="0">
                <a:latin typeface="Courier"/>
                <a:cs typeface="Courier"/>
              </a:rPr>
              <a:t>      </a:t>
            </a:r>
          </a:p>
          <a:p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 err="1" smtClean="0">
                <a:latin typeface="Courier"/>
                <a:cs typeface="Courier"/>
              </a:rPr>
              <a:t>chain.doFilter(request</a:t>
            </a:r>
            <a:r>
              <a:rPr lang="en-US" dirty="0" smtClean="0">
                <a:latin typeface="Courier"/>
                <a:cs typeface="Courier"/>
              </a:rPr>
              <a:t>, response);</a:t>
            </a:r>
          </a:p>
          <a:p>
            <a:r>
              <a:rPr lang="en-US" dirty="0" smtClean="0">
                <a:latin typeface="Courier"/>
                <a:cs typeface="Courier"/>
              </a:rPr>
              <a:t>   }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339933"/>
                </a:solidFill>
                <a:latin typeface="Courier"/>
                <a:cs typeface="Courier"/>
              </a:rPr>
              <a:t>   //...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fr-FR" dirty="0">
              <a:latin typeface="Courier"/>
              <a:cs typeface="Courier"/>
            </a:endParaRPr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3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028700" y="404813"/>
            <a:ext cx="77295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fr-FR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8" name="Rectangle 8"/>
          <p:cNvSpPr>
            <a:spLocks noGrp="1" noChangeArrowheads="1"/>
          </p:cNvSpPr>
          <p:nvPr>
            <p:ph type="title"/>
          </p:nvPr>
        </p:nvSpPr>
        <p:spPr>
          <a:xfrm>
            <a:off x="1033463" y="142875"/>
            <a:ext cx="7729537" cy="8382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Filter</a:t>
            </a:r>
            <a:endParaRPr lang="en-US" sz="32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810000" y="990600"/>
            <a:ext cx="6767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charset="2"/>
              <a:buChar char="n"/>
              <a:tabLst/>
              <a:defRPr/>
            </a:pPr>
            <a:endParaRPr kumimoji="0" lang="en-US" sz="2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1044575" y="1098550"/>
            <a:ext cx="7718425" cy="430887"/>
          </a:xfrm>
        </p:spPr>
        <p:txBody>
          <a:bodyPr>
            <a:spAutoFit/>
          </a:bodyPr>
          <a:lstStyle/>
          <a:p>
            <a:pPr lvl="0" eaLnBrk="1" hangingPunct="1">
              <a:defRPr/>
            </a:pPr>
            <a:r>
              <a:rPr lang="fr-FR" dirty="0" err="1" smtClean="0"/>
              <a:t>Declare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in the </a:t>
            </a:r>
            <a:r>
              <a:rPr lang="fr-FR" b="1" dirty="0" err="1" smtClean="0"/>
              <a:t>web.xml</a:t>
            </a:r>
            <a:r>
              <a:rPr lang="fr-FR" dirty="0" smtClean="0"/>
              <a:t> file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19200" y="1905000"/>
            <a:ext cx="7467600" cy="3139321"/>
          </a:xfrm>
          <a:prstGeom prst="rect">
            <a:avLst/>
          </a:prstGeom>
          <a:solidFill>
            <a:srgbClr val="A5C3DB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&lt;</a:t>
            </a:r>
            <a:r>
              <a:rPr lang="fr-FR" dirty="0" err="1" smtClean="0">
                <a:solidFill>
                  <a:srgbClr val="7F0055"/>
                </a:solidFill>
                <a:latin typeface="Courier"/>
                <a:cs typeface="Courier"/>
              </a:rPr>
              <a:t>filter</a:t>
            </a:r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    &lt;</a:t>
            </a:r>
            <a:r>
              <a:rPr lang="fr-FR" dirty="0" err="1" smtClean="0">
                <a:solidFill>
                  <a:srgbClr val="7F0055"/>
                </a:solidFill>
                <a:latin typeface="Courier"/>
                <a:cs typeface="Courier"/>
              </a:rPr>
              <a:t>filter-name</a:t>
            </a:r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&gt;</a:t>
            </a:r>
            <a:r>
              <a:rPr lang="fr-FR" dirty="0" err="1" smtClean="0">
                <a:latin typeface="Courier"/>
                <a:cs typeface="Courier"/>
              </a:rPr>
              <a:t>My</a:t>
            </a:r>
            <a:r>
              <a:rPr lang="en-US" dirty="0" err="1" smtClean="0">
                <a:latin typeface="Courier"/>
                <a:cs typeface="Courier"/>
              </a:rPr>
              <a:t>HitCounterFilter</a:t>
            </a:r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&lt;/</a:t>
            </a:r>
            <a:r>
              <a:rPr lang="fr-FR" dirty="0" err="1" smtClean="0">
                <a:solidFill>
                  <a:srgbClr val="7F0055"/>
                </a:solidFill>
                <a:latin typeface="Courier"/>
                <a:cs typeface="Courier"/>
              </a:rPr>
              <a:t>filter-name</a:t>
            </a:r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    &lt;</a:t>
            </a:r>
            <a:r>
              <a:rPr lang="fr-FR" dirty="0" err="1" smtClean="0">
                <a:solidFill>
                  <a:srgbClr val="7F0055"/>
                </a:solidFill>
                <a:latin typeface="Courier"/>
                <a:cs typeface="Courier"/>
              </a:rPr>
              <a:t>filter-class</a:t>
            </a:r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dirty="0" smtClean="0">
                <a:solidFill>
                  <a:srgbClr val="4D4D4D"/>
                </a:solidFill>
                <a:latin typeface="Courier"/>
                <a:cs typeface="Courier"/>
              </a:rPr>
              <a:t>        </a:t>
            </a:r>
            <a:r>
              <a:rPr lang="fr-FR" dirty="0" err="1" smtClean="0">
                <a:solidFill>
                  <a:srgbClr val="4D4D4D"/>
                </a:solidFill>
                <a:latin typeface="Courier"/>
                <a:cs typeface="Courier"/>
              </a:rPr>
              <a:t>com.supinfo.sun.filters</a:t>
            </a:r>
            <a:r>
              <a:rPr lang="fr-FR" dirty="0" smtClean="0">
                <a:solidFill>
                  <a:srgbClr val="4D4D4D"/>
                </a:solidFill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HitCounterFilter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fr-FR" dirty="0" smtClean="0">
              <a:solidFill>
                <a:srgbClr val="4D4D4D"/>
              </a:solidFill>
              <a:latin typeface="Courier"/>
              <a:cs typeface="Courier"/>
            </a:endParaRPr>
          </a:p>
          <a:p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    &lt;/</a:t>
            </a:r>
            <a:r>
              <a:rPr lang="fr-FR" dirty="0" err="1" smtClean="0">
                <a:solidFill>
                  <a:srgbClr val="7F0055"/>
                </a:solidFill>
                <a:latin typeface="Courier"/>
                <a:cs typeface="Courier"/>
              </a:rPr>
              <a:t>filter-class</a:t>
            </a:r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&lt;/</a:t>
            </a:r>
            <a:r>
              <a:rPr lang="fr-FR" dirty="0" err="1" smtClean="0">
                <a:solidFill>
                  <a:srgbClr val="7F0055"/>
                </a:solidFill>
                <a:latin typeface="Courier"/>
                <a:cs typeface="Courier"/>
              </a:rPr>
              <a:t>filter</a:t>
            </a:r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&gt;</a:t>
            </a:r>
          </a:p>
          <a:p>
            <a:endParaRPr lang="fr-FR" dirty="0" smtClean="0">
              <a:solidFill>
                <a:srgbClr val="7F0055"/>
              </a:solidFill>
              <a:latin typeface="Courier"/>
              <a:cs typeface="Courier"/>
            </a:endParaRPr>
          </a:p>
          <a:p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&lt;</a:t>
            </a:r>
            <a:r>
              <a:rPr lang="fr-FR" dirty="0" err="1" smtClean="0">
                <a:solidFill>
                  <a:srgbClr val="7F0055"/>
                </a:solidFill>
                <a:latin typeface="Courier"/>
                <a:cs typeface="Courier"/>
              </a:rPr>
              <a:t>filter-mapping</a:t>
            </a:r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    &lt;</a:t>
            </a:r>
            <a:r>
              <a:rPr lang="fr-FR" dirty="0" err="1" smtClean="0">
                <a:solidFill>
                  <a:srgbClr val="7F0055"/>
                </a:solidFill>
                <a:latin typeface="Courier"/>
                <a:cs typeface="Courier"/>
              </a:rPr>
              <a:t>filter-name</a:t>
            </a:r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&gt;</a:t>
            </a:r>
            <a:r>
              <a:rPr lang="fr-FR" dirty="0" err="1" smtClean="0">
                <a:latin typeface="Courier"/>
                <a:cs typeface="Courier"/>
              </a:rPr>
              <a:t>My</a:t>
            </a:r>
            <a:r>
              <a:rPr lang="en-US" dirty="0" err="1" smtClean="0">
                <a:latin typeface="Courier"/>
                <a:cs typeface="Courier"/>
              </a:rPr>
              <a:t>HitCounterFilter</a:t>
            </a:r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&lt;/</a:t>
            </a:r>
            <a:r>
              <a:rPr lang="fr-FR" dirty="0" err="1" smtClean="0">
                <a:solidFill>
                  <a:srgbClr val="7F0055"/>
                </a:solidFill>
                <a:latin typeface="Courier"/>
                <a:cs typeface="Courier"/>
              </a:rPr>
              <a:t>filter-name</a:t>
            </a:r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    &lt;</a:t>
            </a:r>
            <a:r>
              <a:rPr lang="fr-FR" dirty="0" err="1" smtClean="0">
                <a:solidFill>
                  <a:srgbClr val="7F0055"/>
                </a:solidFill>
                <a:latin typeface="Courier"/>
                <a:cs typeface="Courier"/>
              </a:rPr>
              <a:t>url-pattern</a:t>
            </a:r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&gt;</a:t>
            </a:r>
            <a:r>
              <a:rPr lang="fr-FR" dirty="0" smtClean="0">
                <a:solidFill>
                  <a:srgbClr val="4D4D4D"/>
                </a:solidFill>
                <a:latin typeface="Courier"/>
                <a:cs typeface="Courier"/>
              </a:rPr>
              <a:t>/*</a:t>
            </a:r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&lt;/url-pattern&gt;</a:t>
            </a:r>
          </a:p>
          <a:p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&lt;/</a:t>
            </a:r>
            <a:r>
              <a:rPr lang="fr-FR" dirty="0" err="1" smtClean="0">
                <a:solidFill>
                  <a:srgbClr val="7F0055"/>
                </a:solidFill>
                <a:latin typeface="Courier"/>
                <a:cs typeface="Courier"/>
              </a:rPr>
              <a:t>filter</a:t>
            </a:r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-</a:t>
            </a:r>
            <a:r>
              <a:rPr lang="fr-FR" dirty="0" err="1" smtClean="0">
                <a:solidFill>
                  <a:srgbClr val="7F0055"/>
                </a:solidFill>
                <a:latin typeface="Courier"/>
                <a:cs typeface="Courier"/>
              </a:rPr>
              <a:t>mapping</a:t>
            </a:r>
            <a:r>
              <a:rPr lang="fr-FR" dirty="0" smtClean="0">
                <a:solidFill>
                  <a:srgbClr val="7F0055"/>
                </a:solidFill>
                <a:latin typeface="Courier"/>
                <a:cs typeface="Courier"/>
              </a:rPr>
              <a:t>&gt;</a:t>
            </a:r>
            <a:endParaRPr lang="fr-FR" dirty="0">
              <a:solidFill>
                <a:srgbClr val="7F0055"/>
              </a:solidFill>
              <a:latin typeface="Courier"/>
              <a:cs typeface="Courier"/>
            </a:endParaRPr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Drawbacks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Introduction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Heavy when used for graphical design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Unsuitable for generating HTML and JavaScript code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But JSP does (we’ll see it later)</a:t>
            </a:r>
          </a:p>
          <a:p>
            <a:pPr marL="342900" lvl="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Needs a Java Runtime Environment on the server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Needs a special “</a:t>
            </a:r>
            <a:r>
              <a:rPr lang="en-US" sz="2200" kern="0" dirty="0" err="1" smtClean="0">
                <a:ea typeface="ＭＳ Ｐゴシック" pitchFamily="34" charset="-128"/>
              </a:rPr>
              <a:t>Servlet</a:t>
            </a:r>
            <a:r>
              <a:rPr lang="en-US" sz="2200" kern="0" dirty="0" smtClean="0">
                <a:ea typeface="ＭＳ Ｐゴシック" pitchFamily="34" charset="-128"/>
              </a:rPr>
              <a:t> Container" on web server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Cookies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Can be placed in an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HttpServletResponse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Can be retrieved in an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HttpServletRequest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Constructor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Cookie(String name, String value)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Methods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String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getName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()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String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getValue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()</a:t>
            </a: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Cookie example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1142976" y="1676400"/>
            <a:ext cx="7572428" cy="17338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Courier"/>
                <a:cs typeface="Courier"/>
              </a:rPr>
              <a:t>Cookie </a:t>
            </a:r>
            <a:r>
              <a:rPr lang="en-GB" dirty="0" err="1" smtClean="0">
                <a:latin typeface="Courier"/>
                <a:cs typeface="Courier"/>
              </a:rPr>
              <a:t>myCookie</a:t>
            </a:r>
            <a:r>
              <a:rPr lang="en-GB" dirty="0" smtClean="0">
                <a:latin typeface="Courier"/>
                <a:cs typeface="Courier"/>
              </a:rPr>
              <a:t> = </a:t>
            </a:r>
            <a:r>
              <a:rPr lang="en-GB" b="1" dirty="0" smtClean="0">
                <a:solidFill>
                  <a:srgbClr val="7F0055"/>
                </a:solidFill>
                <a:latin typeface="Courier"/>
                <a:cs typeface="Courier"/>
              </a:rPr>
              <a:t>new</a:t>
            </a:r>
            <a:r>
              <a:rPr lang="en-GB" dirty="0" smtClean="0">
                <a:latin typeface="Courier"/>
                <a:cs typeface="Courier"/>
              </a:rPr>
              <a:t> Cookie(</a:t>
            </a:r>
            <a:r>
              <a:rPr lang="en-GB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GB" dirty="0" err="1" smtClean="0">
                <a:solidFill>
                  <a:srgbClr val="0000FF"/>
                </a:solidFill>
                <a:latin typeface="Courier"/>
                <a:cs typeface="Courier"/>
              </a:rPr>
              <a:t>MySuperCookie</a:t>
            </a:r>
            <a:r>
              <a:rPr lang="en-GB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GB" dirty="0" smtClean="0">
                <a:latin typeface="Courier"/>
                <a:cs typeface="Courier"/>
              </a:rPr>
              <a:t>, 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0000FF"/>
                </a:solidFill>
                <a:latin typeface="Courier"/>
                <a:cs typeface="Courier"/>
              </a:rPr>
              <a:t>									"This is my cookie :)"</a:t>
            </a:r>
            <a:r>
              <a:rPr lang="en-GB" dirty="0" smtClean="0">
                <a:latin typeface="Courier"/>
                <a:cs typeface="Courier"/>
              </a:rPr>
              <a:t>);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>
                <a:latin typeface="Courier"/>
                <a:cs typeface="Courier"/>
              </a:rPr>
              <a:t>response.addCookie(myCookie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GB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  <a:endParaRPr lang="en-GB" dirty="0">
              <a:solidFill>
                <a:srgbClr val="339933"/>
              </a:solidFill>
              <a:latin typeface="Courier"/>
              <a:cs typeface="Courier"/>
            </a:endParaRPr>
          </a:p>
        </p:txBody>
      </p:sp>
      <p:sp>
        <p:nvSpPr>
          <p:cNvPr id="6" name="ZoneTexte 6"/>
          <p:cNvSpPr txBox="1"/>
          <p:nvPr/>
        </p:nvSpPr>
        <p:spPr>
          <a:xfrm>
            <a:off x="1143000" y="4137154"/>
            <a:ext cx="7572428" cy="241604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latin typeface="Courier"/>
                <a:cs typeface="Courier"/>
              </a:rPr>
              <a:t>Cookie[] list = </a:t>
            </a:r>
            <a:r>
              <a:rPr lang="en-US" dirty="0" err="1" smtClean="0">
                <a:latin typeface="Courier"/>
                <a:cs typeface="Courier"/>
              </a:rPr>
              <a:t>request.getCookies</a:t>
            </a:r>
            <a:r>
              <a:rPr lang="en-US" dirty="0" smtClean="0">
                <a:latin typeface="Courier"/>
                <a:cs typeface="Courier"/>
              </a:rPr>
              <a:t>();        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 dirty="0" err="1" smtClean="0">
                <a:solidFill>
                  <a:srgbClr val="7F0055"/>
                </a:solidFill>
                <a:latin typeface="Courier"/>
                <a:cs typeface="Courier"/>
              </a:rPr>
              <a:t>for</a:t>
            </a:r>
            <a:r>
              <a:rPr lang="en-US" dirty="0" err="1" smtClean="0">
                <a:latin typeface="Courier"/>
                <a:cs typeface="Courier"/>
              </a:rPr>
              <a:t>(Cookie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: list) {                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System.out.println(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"Name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: " </a:t>
            </a:r>
            <a:r>
              <a:rPr lang="en-US" dirty="0" smtClean="0">
                <a:latin typeface="Courier"/>
                <a:cs typeface="Courier"/>
              </a:rPr>
              <a:t>+ </a:t>
            </a:r>
            <a:r>
              <a:rPr lang="en-US" dirty="0" err="1" smtClean="0">
                <a:latin typeface="Courier"/>
                <a:cs typeface="Courier"/>
              </a:rPr>
              <a:t>c.getName</a:t>
            </a:r>
            <a:r>
              <a:rPr lang="en-US" dirty="0" smtClean="0">
                <a:latin typeface="Courier"/>
                <a:cs typeface="Courier"/>
              </a:rPr>
              <a:t>() 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latin typeface="Courier"/>
                <a:cs typeface="Courier"/>
              </a:rPr>
              <a:t>							+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" Value: " </a:t>
            </a:r>
            <a:r>
              <a:rPr lang="en-US" dirty="0" smtClean="0">
                <a:latin typeface="Courier"/>
                <a:cs typeface="Courier"/>
              </a:rPr>
              <a:t>+ </a:t>
            </a:r>
            <a:r>
              <a:rPr lang="en-US" dirty="0" err="1" smtClean="0">
                <a:latin typeface="Courier"/>
                <a:cs typeface="Courier"/>
              </a:rPr>
              <a:t>c.getValue</a:t>
            </a:r>
            <a:r>
              <a:rPr lang="en-US" dirty="0" smtClean="0">
                <a:latin typeface="Courier"/>
                <a:cs typeface="Courier"/>
              </a:rPr>
              <a:t>());        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latin typeface="Courier"/>
                <a:cs typeface="Courier"/>
              </a:rPr>
              <a:t>}</a:t>
            </a:r>
            <a:endParaRPr lang="en-GB" dirty="0" smtClean="0">
              <a:solidFill>
                <a:srgbClr val="339933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339933"/>
                </a:solidFill>
                <a:latin typeface="Courier"/>
                <a:cs typeface="Courier"/>
              </a:rPr>
              <a:t>// ...</a:t>
            </a:r>
            <a:endParaRPr lang="en-GB" dirty="0">
              <a:solidFill>
                <a:srgbClr val="339933"/>
              </a:solidFill>
              <a:latin typeface="Courier"/>
              <a:cs typeface="Courier"/>
            </a:endParaRPr>
          </a:p>
        </p:txBody>
      </p:sp>
      <p:sp>
        <p:nvSpPr>
          <p:cNvPr id="8" name="Espace réservé du contenu 11"/>
          <p:cNvSpPr txBox="1">
            <a:spLocks/>
          </p:cNvSpPr>
          <p:nvPr/>
        </p:nvSpPr>
        <p:spPr bwMode="auto">
          <a:xfrm>
            <a:off x="1044575" y="1098550"/>
            <a:ext cx="7718425" cy="297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 cookie to a response 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endParaRPr lang="en-GB" sz="22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endParaRPr lang="en-GB" sz="22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GB" sz="2200" kern="0" dirty="0" smtClean="0">
                <a:latin typeface="+mn-lt"/>
              </a:rPr>
              <a:t>Retrieve cookies from the request :</a:t>
            </a: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262626"/>
                </a:solidFill>
              </a:rPr>
              <a:t>The Web Container Model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 dirty="0" smtClean="0"/>
              <a:t>Stop-and-think</a:t>
            </a:r>
            <a:endParaRPr lang="en-US" sz="3200" dirty="0"/>
          </a:p>
        </p:txBody>
      </p:sp>
      <p:pic>
        <p:nvPicPr>
          <p:cNvPr id="729092" name="Picture 4" descr="badge_qui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3" y="130175"/>
            <a:ext cx="652462" cy="652463"/>
          </a:xfrm>
          <a:prstGeom prst="rect">
            <a:avLst/>
          </a:prstGeom>
          <a:noFill/>
        </p:spPr>
      </p:pic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1116013" y="1196975"/>
            <a:ext cx="74009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b="1"/>
              <a:t>Do you have any questions ?</a:t>
            </a:r>
            <a:endParaRPr lang="en-US" sz="3200" b="1">
              <a:sym typeface="Symbol" pitchFamily="18" charset="2"/>
            </a:endParaRPr>
          </a:p>
        </p:txBody>
      </p:sp>
      <p:grpSp>
        <p:nvGrpSpPr>
          <p:cNvPr id="2" name="Groupe 13"/>
          <p:cNvGrpSpPr>
            <a:grpSpLocks/>
          </p:cNvGrpSpPr>
          <p:nvPr/>
        </p:nvGrpSpPr>
        <p:grpSpPr bwMode="auto">
          <a:xfrm>
            <a:off x="2500313" y="2286000"/>
            <a:ext cx="3813175" cy="4214813"/>
            <a:chOff x="2500298" y="2285992"/>
            <a:chExt cx="3813178" cy="4214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40226" y="2285992"/>
              <a:ext cx="1873250" cy="1873250"/>
              <a:chOff x="2789" y="1388"/>
              <a:chExt cx="1180" cy="1180"/>
            </a:xfrm>
          </p:grpSpPr>
          <p:pic>
            <p:nvPicPr>
              <p:cNvPr id="10" name="Picture 8" descr="3142-6982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89" y="1388"/>
                <a:ext cx="1180" cy="1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3152" y="1616"/>
                <a:ext cx="726" cy="3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fr-FR" sz="3200" i="1">
                    <a:solidFill>
                      <a:srgbClr val="292929"/>
                    </a:solidFill>
                  </a:rPr>
                  <a:t>???</a:t>
                </a:r>
                <a:endParaRPr lang="en-US" sz="3200" i="1">
                  <a:solidFill>
                    <a:srgbClr val="292929"/>
                  </a:solidFill>
                </a:endParaRPr>
              </a:p>
            </p:txBody>
          </p:sp>
        </p:grpSp>
        <p:pic>
          <p:nvPicPr>
            <p:cNvPr id="9" name="Picture 12" descr="C:\Documents and Settings\matt\Desktop\1.png"/>
            <p:cNvPicPr>
              <a:picLocks noChangeAspect="1" noChangeArrowheads="1"/>
            </p:cNvPicPr>
            <p:nvPr/>
          </p:nvPicPr>
          <p:blipFill>
            <a:blip r:embed="rId6" cstate="print"/>
            <a:srcRect l="25313" t="23750" r="29688" b="20000"/>
            <a:stretch>
              <a:fillRect/>
            </a:stretch>
          </p:blipFill>
          <p:spPr bwMode="auto">
            <a:xfrm>
              <a:off x="2500298" y="3286124"/>
              <a:ext cx="3429024" cy="321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The Web Container Model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14325"/>
            <a:ext cx="7729537" cy="523875"/>
          </a:xfrm>
        </p:spPr>
        <p:txBody>
          <a:bodyPr/>
          <a:lstStyle/>
          <a:p>
            <a:r>
              <a:rPr lang="en-US" sz="3200" dirty="0" smtClean="0"/>
              <a:t>Exercises </a:t>
            </a:r>
            <a:r>
              <a:rPr lang="en-US" sz="3200" dirty="0"/>
              <a:t>(</a:t>
            </a:r>
            <a:r>
              <a:rPr lang="en-US" sz="3200" dirty="0" smtClean="0"/>
              <a:t>1/</a:t>
            </a:r>
            <a:r>
              <a:rPr lang="en-US" sz="3200" dirty="0"/>
              <a:t>2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Create a new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HttpServlet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Name it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LoginServlet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Bind it to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/login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url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-pattern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Override 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doPost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(…) method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Retrieve the username passed into the request and add it as session attribute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Forward the request to the listing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Create a file named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login.html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in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WebContent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folder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Define a form inside with a text field named username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Define the login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url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-pattern as action</a:t>
            </a: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SupCommerce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14325"/>
            <a:ext cx="7729537" cy="523875"/>
          </a:xfrm>
        </p:spPr>
        <p:txBody>
          <a:bodyPr/>
          <a:lstStyle/>
          <a:p>
            <a:r>
              <a:rPr lang="en-US" sz="3200" dirty="0" smtClean="0"/>
              <a:t>Exercises </a:t>
            </a:r>
            <a:r>
              <a:rPr lang="en-US" sz="3200" dirty="0"/>
              <a:t>(</a:t>
            </a:r>
            <a:r>
              <a:rPr lang="en-US" sz="3200" dirty="0" smtClean="0"/>
              <a:t>2/</a:t>
            </a:r>
            <a:r>
              <a:rPr lang="en-US" sz="3200" dirty="0"/>
              <a:t>2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42976" y="1124744"/>
            <a:ext cx="757242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Create a new Filter class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Named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AuthenticateFilter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Bind to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/auth/*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url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-pattern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In 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doFilter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(…) method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Check if the username session attribute exists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If it does, just call the next element of the chain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If it doesn’t redirect the user to the login form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>
              <a:latin typeface="+mn-lt"/>
              <a:ea typeface="ＭＳ Ｐゴシック" pitchFamily="34" charset="-128"/>
            </a:endParaRPr>
          </a:p>
          <a:p>
            <a:pPr marL="342900" lvl="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>
                <a:ea typeface="ＭＳ Ｐゴシック" pitchFamily="34" charset="-128"/>
              </a:rPr>
              <a:t>Add </a:t>
            </a:r>
            <a:r>
              <a:rPr lang="en-US" sz="2200" b="1" kern="0" dirty="0">
                <a:ea typeface="ＭＳ Ｐゴシック" pitchFamily="34" charset="-128"/>
              </a:rPr>
              <a:t>/</a:t>
            </a:r>
            <a:r>
              <a:rPr lang="en-US" sz="2200" b="1" kern="0" dirty="0" err="1">
                <a:ea typeface="ＭＳ Ｐゴシック" pitchFamily="34" charset="-128"/>
              </a:rPr>
              <a:t>auth</a:t>
            </a:r>
            <a:r>
              <a:rPr lang="en-US" sz="2200" b="1" kern="0" dirty="0">
                <a:ea typeface="ＭＳ Ｐゴシック" pitchFamily="34" charset="-128"/>
              </a:rPr>
              <a:t> </a:t>
            </a:r>
            <a:r>
              <a:rPr lang="en-US" sz="2200" kern="0" dirty="0">
                <a:ea typeface="ＭＳ Ｐゴシック" pitchFamily="34" charset="-128"/>
              </a:rPr>
              <a:t>at the beginning of the </a:t>
            </a:r>
            <a:r>
              <a:rPr lang="en-US" sz="2200" kern="0" dirty="0" err="1">
                <a:ea typeface="ＭＳ Ｐゴシック" pitchFamily="34" charset="-128"/>
              </a:rPr>
              <a:t>url</a:t>
            </a:r>
            <a:r>
              <a:rPr lang="en-US" sz="2200" kern="0" dirty="0">
                <a:ea typeface="ＭＳ Ｐゴシック" pitchFamily="34" charset="-128"/>
              </a:rPr>
              <a:t>-pattern of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ea typeface="ＭＳ Ｐゴシック" pitchFamily="34" charset="-128"/>
              </a:rPr>
              <a:t>InsertSomeProductServlet</a:t>
            </a:r>
            <a:endParaRPr lang="en-US" sz="2200" kern="0" dirty="0">
              <a:ea typeface="ＭＳ Ｐゴシック" pitchFamily="34" charset="-128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>
                <a:ea typeface="ＭＳ Ｐゴシック" pitchFamily="34" charset="-128"/>
              </a:rPr>
              <a:t>Test that your </a:t>
            </a:r>
            <a:r>
              <a:rPr lang="en-US" sz="2200" kern="0" dirty="0" err="1">
                <a:ea typeface="ＭＳ Ｐゴシック" pitchFamily="34" charset="-128"/>
              </a:rPr>
              <a:t>AuthenticateFilter</a:t>
            </a:r>
            <a:r>
              <a:rPr lang="en-US" sz="2200" b="1" kern="0" dirty="0">
                <a:ea typeface="ＭＳ Ｐゴシック" pitchFamily="34" charset="-128"/>
              </a:rPr>
              <a:t> </a:t>
            </a:r>
            <a:r>
              <a:rPr lang="en-US" sz="2200" kern="0" dirty="0">
                <a:ea typeface="ＭＳ Ｐゴシック" pitchFamily="34" charset="-128"/>
              </a:rPr>
              <a:t>and </a:t>
            </a:r>
            <a:r>
              <a:rPr lang="en-US" sz="2200" kern="0" dirty="0" err="1">
                <a:ea typeface="ＭＳ Ｐゴシック" pitchFamily="34" charset="-128"/>
              </a:rPr>
              <a:t>LoginServlet</a:t>
            </a:r>
            <a:r>
              <a:rPr lang="en-US" sz="2200" kern="0" dirty="0">
                <a:ea typeface="ＭＳ Ｐゴシック" pitchFamily="34" charset="-128"/>
              </a:rPr>
              <a:t> work </a:t>
            </a:r>
            <a:r>
              <a:rPr lang="en-US" sz="2200" kern="0" dirty="0" smtClean="0">
                <a:ea typeface="ＭＳ Ｐゴシック" pitchFamily="34" charset="-128"/>
              </a:rPr>
              <a:t>!</a:t>
            </a:r>
            <a:endParaRPr lang="en-US" sz="2200" kern="0" dirty="0">
              <a:ea typeface="ＭＳ Ｐゴシック" pitchFamily="34" charset="-128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SupCommerce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2514600" y="1600200"/>
            <a:ext cx="6449888" cy="2286000"/>
          </a:xfrm>
        </p:spPr>
        <p:txBody>
          <a:bodyPr/>
          <a:lstStyle/>
          <a:p>
            <a:r>
              <a:rPr lang="en-US" dirty="0" smtClean="0"/>
              <a:t>What’s new in Servlet 3.0 ?</a:t>
            </a:r>
            <a:endParaRPr lang="en-US" dirty="0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Annotations, Web Fragments, …</a:t>
            </a:r>
            <a:endParaRPr lang="en-US" dirty="0"/>
          </a:p>
        </p:txBody>
      </p:sp>
      <p:pic>
        <p:nvPicPr>
          <p:cNvPr id="17450" name="Picture 42" descr="emblem_c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1371600" cy="1371600"/>
          </a:xfrm>
          <a:prstGeom prst="rect">
            <a:avLst/>
          </a:prstGeom>
          <a:noFill/>
        </p:spPr>
      </p:pic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179388" y="188913"/>
            <a:ext cx="817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49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76036" y="1197913"/>
            <a:ext cx="75724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10</a:t>
            </a:r>
            <a:r>
              <a:rPr lang="en-US" sz="2200" kern="0" baseline="30000" dirty="0" smtClean="0">
                <a:latin typeface="+mn-lt"/>
                <a:ea typeface="ＭＳ Ｐゴシック" pitchFamily="34" charset="-128"/>
              </a:rPr>
              <a:t>th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December 2009, Sun Microsystems releases Java EE 6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It includes a lot of new JSR like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EJB 3.1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JPA 2.0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CDI 1.0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… and Servlet 3.0 !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>
              <a:latin typeface="+mn-lt"/>
              <a:ea typeface="ＭＳ Ｐゴシック" pitchFamily="34" charset="-128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For more information about JSRs include in Java EE 6 :</a:t>
            </a:r>
          </a:p>
          <a:p>
            <a:pPr algn="ctr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200" i="1" kern="0" dirty="0">
                <a:latin typeface="+mn-lt"/>
                <a:ea typeface="ＭＳ Ｐゴシック" pitchFamily="34" charset="-128"/>
              </a:rPr>
              <a:t>http://</a:t>
            </a:r>
            <a:r>
              <a:rPr lang="en-US" sz="2200" i="1" kern="0" dirty="0" err="1">
                <a:latin typeface="+mn-lt"/>
                <a:ea typeface="ＭＳ Ｐゴシック" pitchFamily="34" charset="-128"/>
              </a:rPr>
              <a:t>en.wikipedia.org</a:t>
            </a:r>
            <a:r>
              <a:rPr lang="en-US" sz="2200" i="1" kern="0" dirty="0">
                <a:latin typeface="+mn-lt"/>
                <a:ea typeface="ＭＳ Ｐゴシック" pitchFamily="34" charset="-128"/>
              </a:rPr>
              <a:t>/wiki/</a:t>
            </a:r>
            <a:r>
              <a:rPr lang="en-US" sz="2200" i="1" kern="0" dirty="0" err="1" smtClean="0">
                <a:latin typeface="+mn-lt"/>
                <a:ea typeface="ＭＳ Ｐゴシック" pitchFamily="34" charset="-128"/>
              </a:rPr>
              <a:t>Java_EE_version_history</a:t>
            </a:r>
            <a:endParaRPr lang="en-US" sz="2200" i="1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What’s new in Servlet 3.0 ?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93761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What’s new in Servlet 3.0 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76036" y="1197913"/>
            <a:ext cx="757242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Servlet 3.0 includes three mains evolutions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Configuration </a:t>
            </a:r>
            <a:r>
              <a:rPr lang="en-US" sz="2200" kern="0" dirty="0">
                <a:latin typeface="+mn-lt"/>
                <a:ea typeface="ＭＳ Ｐゴシック" pitchFamily="34" charset="-128"/>
              </a:rPr>
              <a:t>through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annotations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Web Fragments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Asynchronous execution (for Comet architectures)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>
              <a:latin typeface="+mn-lt"/>
              <a:ea typeface="ＭＳ Ｐゴシック" pitchFamily="34" charset="-128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We’re going to see the two first 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90975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/>
              <a:t>Configuration through annotations</a:t>
            </a:r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What’s new in Servlet 3.0 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76036" y="1197913"/>
            <a:ext cx="757242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Annotations are used more and more in Java development :</a:t>
            </a:r>
            <a:endParaRPr lang="en-US" sz="2200" kern="0" dirty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To map classes with tables in database (JPA)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To define validation rules (Bean Validation)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And now to define Servlets and Filters without declare them into deployment descriptor !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>
              <a:latin typeface="+mn-lt"/>
              <a:ea typeface="ＭＳ Ｐゴシック" pitchFamily="34" charset="-128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>
                <a:latin typeface="+mn-lt"/>
                <a:ea typeface="ＭＳ Ｐゴシック" pitchFamily="34" charset="-128"/>
              </a:rPr>
              <a:t>So why not have seen this from the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beginning ?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Because Servlet 2.5 is still extremely used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And you can still used deployment descriptor with Servlet 3.0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732375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/>
              <a:t>Configuration through annotations</a:t>
            </a:r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What’s new in Servlet 3.0 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76036" y="1124744"/>
            <a:ext cx="7572428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main annotations in Servlet 3.0 are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@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WebServlet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Mark a class as a Servlet (must still extends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HttpServlet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)</a:t>
            </a:r>
            <a:endParaRPr lang="en-US" sz="2200" kern="0" dirty="0">
              <a:latin typeface="+mn-lt"/>
              <a:ea typeface="ＭＳ Ｐゴシック" pitchFamily="34" charset="-128"/>
            </a:endParaRP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Some attributes of this annotation are :</a:t>
            </a:r>
          </a:p>
          <a:p>
            <a:pPr marL="1714500" lvl="3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>
                <a:latin typeface="+mn-lt"/>
                <a:ea typeface="ＭＳ Ｐゴシック" pitchFamily="34" charset="-128"/>
              </a:rPr>
              <a:t>n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ame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(optional) : </a:t>
            </a:r>
          </a:p>
          <a:p>
            <a:pPr marL="2171700" lvl="4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>
                <a:latin typeface="+mn-lt"/>
                <a:ea typeface="ＭＳ Ｐゴシック" pitchFamily="34" charset="-128"/>
              </a:rPr>
              <a:t>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he name of the Servlet</a:t>
            </a:r>
          </a:p>
          <a:p>
            <a:pPr marL="1714500" lvl="3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urlPatterns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: </a:t>
            </a:r>
          </a:p>
          <a:p>
            <a:pPr marL="2171700" lvl="4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>
                <a:ea typeface="ＭＳ Ｐゴシック" pitchFamily="34" charset="-128"/>
              </a:rPr>
              <a:t>The URL patterns to which the </a:t>
            </a:r>
            <a:r>
              <a:rPr lang="en-US" sz="2200" kern="0" dirty="0" smtClean="0">
                <a:ea typeface="ＭＳ Ｐゴシック" pitchFamily="34" charset="-128"/>
              </a:rPr>
              <a:t>Servlet applies</a:t>
            </a:r>
            <a:endParaRPr lang="en-US" sz="2200" kern="0" dirty="0"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234801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Dynamic process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Introduction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Basic HTTP request handling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Static HTML</a:t>
            </a:r>
            <a:endParaRPr kumimoji="0" lang="en-US" sz="220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tabLst/>
              <a:defRPr/>
            </a:pPr>
            <a:r>
              <a:rPr lang="en-US" sz="4800" b="1" kern="0" baseline="0" dirty="0" smtClean="0">
                <a:latin typeface="Calibri"/>
                <a:ea typeface="ＭＳ Ｐゴシック" pitchFamily="34" charset="-128"/>
                <a:cs typeface="Calibri"/>
              </a:rPr>
              <a:t>≠</a:t>
            </a:r>
            <a:endParaRPr lang="en-US" sz="4800" b="1" kern="0" baseline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220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Servlet</a:t>
            </a:r>
            <a:r>
              <a:rPr kumimoji="0" lang="en-US" sz="22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request handling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baseline="0" dirty="0" smtClean="0">
                <a:latin typeface="+mn-lt"/>
                <a:ea typeface="ＭＳ Ｐゴシック" pitchFamily="34" charset="-128"/>
              </a:rPr>
              <a:t>Dynamic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response generated</a:t>
            </a:r>
            <a:endParaRPr kumimoji="0" lang="en-US" sz="22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/>
              <a:t>Configuration through annotations</a:t>
            </a:r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What’s new in Servlet 3.0 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76036" y="1124744"/>
            <a:ext cx="757242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main annotations in Servlet 3.0 are :</a:t>
            </a:r>
            <a:endParaRPr lang="en-US" sz="2200" kern="0" dirty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@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WebFilter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: Mark a class as a Filter (must still implements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javax.servlet.Filter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)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>
                <a:ea typeface="ＭＳ Ｐゴシック" pitchFamily="34" charset="-128"/>
              </a:rPr>
              <a:t>Some attributes of this annotation are :</a:t>
            </a:r>
          </a:p>
          <a:p>
            <a:pPr marL="1714500" lvl="3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filterName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(optional) : </a:t>
            </a:r>
          </a:p>
          <a:p>
            <a:pPr marL="2171700" lvl="4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>
                <a:latin typeface="+mn-lt"/>
                <a:ea typeface="ＭＳ Ｐゴシック" pitchFamily="34" charset="-128"/>
              </a:rPr>
              <a:t>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he name of the Filter</a:t>
            </a:r>
          </a:p>
          <a:p>
            <a:pPr marL="1714500" lvl="3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servletNames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(optional if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urlPatterns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) :</a:t>
            </a:r>
          </a:p>
          <a:p>
            <a:pPr marL="2171700" lvl="4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>
                <a:latin typeface="+mn-lt"/>
                <a:ea typeface="ＭＳ Ｐゴシック" pitchFamily="34" charset="-128"/>
              </a:rPr>
              <a:t>The names of the servlets to which the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Filter applies</a:t>
            </a:r>
          </a:p>
          <a:p>
            <a:pPr marL="1714500" lvl="3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urlPatterns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kern="0" dirty="0">
                <a:ea typeface="ＭＳ Ｐゴシック" pitchFamily="34" charset="-128"/>
              </a:rPr>
              <a:t>(optional if </a:t>
            </a:r>
            <a:r>
              <a:rPr lang="en-US" sz="2200" kern="0" dirty="0" err="1" smtClean="0">
                <a:ea typeface="ＭＳ Ｐゴシック" pitchFamily="34" charset="-128"/>
              </a:rPr>
              <a:t>servletNames</a:t>
            </a:r>
            <a:r>
              <a:rPr lang="en-US" sz="2200" kern="0" dirty="0" smtClean="0">
                <a:ea typeface="ＭＳ Ｐゴシック" pitchFamily="34" charset="-128"/>
              </a:rPr>
              <a:t>) :</a:t>
            </a:r>
          </a:p>
          <a:p>
            <a:pPr marL="2171700" lvl="4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>
                <a:ea typeface="ＭＳ Ｐゴシック" pitchFamily="34" charset="-128"/>
              </a:rPr>
              <a:t>The URL patterns to which the </a:t>
            </a:r>
            <a:r>
              <a:rPr lang="en-US" sz="2200" kern="0" dirty="0" smtClean="0">
                <a:ea typeface="ＭＳ Ｐゴシック" pitchFamily="34" charset="-128"/>
              </a:rPr>
              <a:t>Filter </a:t>
            </a:r>
            <a:r>
              <a:rPr lang="en-US" sz="2200" kern="0" dirty="0">
                <a:ea typeface="ＭＳ Ｐゴシック" pitchFamily="34" charset="-128"/>
              </a:rPr>
              <a:t>applies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45468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/>
              <a:t>Configuration through annotations</a:t>
            </a:r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What’s new in Servlet 3.0 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76036" y="1268760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Examples :</a:t>
            </a:r>
            <a:endParaRPr lang="en-US" sz="2200" kern="0" dirty="0">
              <a:ea typeface="ＭＳ Ｐゴシック" pitchFamily="34" charset="-128"/>
            </a:endParaRPr>
          </a:p>
        </p:txBody>
      </p:sp>
      <p:sp>
        <p:nvSpPr>
          <p:cNvPr id="6" name="ZoneTexte 6"/>
          <p:cNvSpPr txBox="1"/>
          <p:nvPr/>
        </p:nvSpPr>
        <p:spPr>
          <a:xfrm>
            <a:off x="1259632" y="2204864"/>
            <a:ext cx="7572428" cy="13734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@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WebServlet</a:t>
            </a:r>
            <a:r>
              <a:rPr lang="en-GB" dirty="0" smtClean="0">
                <a:latin typeface="Courier"/>
                <a:cs typeface="Courier"/>
              </a:rPr>
              <a:t>(</a:t>
            </a:r>
            <a:r>
              <a:rPr lang="en-GB" dirty="0" err="1" smtClean="0">
                <a:latin typeface="Courier"/>
                <a:cs typeface="Courier"/>
              </a:rPr>
              <a:t>urlPatterns</a:t>
            </a:r>
            <a:r>
              <a:rPr lang="en-GB" dirty="0">
                <a:latin typeface="Courier"/>
                <a:cs typeface="Courier"/>
              </a:rPr>
              <a:t>=</a:t>
            </a:r>
            <a:r>
              <a:rPr lang="en-GB" dirty="0">
                <a:solidFill>
                  <a:srgbClr val="0000FF"/>
                </a:solidFill>
                <a:latin typeface="Courier"/>
                <a:cs typeface="Courier"/>
              </a:rPr>
              <a:t>"/</a:t>
            </a:r>
            <a:r>
              <a:rPr lang="en-GB" dirty="0" err="1" smtClean="0">
                <a:solidFill>
                  <a:srgbClr val="0000FF"/>
                </a:solidFill>
                <a:latin typeface="Courier"/>
                <a:cs typeface="Courier"/>
              </a:rPr>
              <a:t>myservlet</a:t>
            </a:r>
            <a:r>
              <a:rPr lang="en-GB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GB" dirty="0" smtClean="0">
                <a:latin typeface="Courier"/>
                <a:cs typeface="Courier"/>
              </a:rPr>
              <a:t>)</a:t>
            </a:r>
            <a:endParaRPr lang="en-GB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>
                <a:solidFill>
                  <a:srgbClr val="660066"/>
                </a:solidFill>
                <a:latin typeface="Courier"/>
                <a:cs typeface="Courier"/>
              </a:rPr>
              <a:t>public class</a:t>
            </a:r>
            <a:r>
              <a:rPr lang="en-GB" dirty="0">
                <a:latin typeface="Courier"/>
                <a:cs typeface="Courier"/>
              </a:rPr>
              <a:t> </a:t>
            </a:r>
            <a:r>
              <a:rPr lang="en-GB" dirty="0" err="1">
                <a:latin typeface="Courier"/>
                <a:cs typeface="Courier"/>
              </a:rPr>
              <a:t>SimpleServlet</a:t>
            </a:r>
            <a:r>
              <a:rPr lang="en-GB" dirty="0">
                <a:latin typeface="Courier"/>
                <a:cs typeface="Courier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Courier"/>
                <a:cs typeface="Courier"/>
              </a:rPr>
              <a:t>extends</a:t>
            </a:r>
            <a:r>
              <a:rPr lang="en-GB" dirty="0">
                <a:latin typeface="Courier"/>
                <a:cs typeface="Courier"/>
              </a:rPr>
              <a:t> </a:t>
            </a:r>
            <a:r>
              <a:rPr lang="en-GB" dirty="0" err="1" smtClean="0">
                <a:latin typeface="Courier"/>
                <a:cs typeface="Courier"/>
              </a:rPr>
              <a:t>HttpServlet</a:t>
            </a:r>
            <a:r>
              <a:rPr lang="en-GB" dirty="0" smtClean="0">
                <a:latin typeface="Courier"/>
                <a:cs typeface="Courier"/>
              </a:rPr>
              <a:t> {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Courier"/>
                <a:cs typeface="Courier"/>
              </a:rPr>
              <a:t> </a:t>
            </a:r>
            <a:r>
              <a:rPr lang="en-GB" dirty="0">
                <a:latin typeface="Courier"/>
                <a:cs typeface="Courier"/>
              </a:rPr>
              <a:t>... </a:t>
            </a:r>
            <a:endParaRPr lang="en-GB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Courier"/>
                <a:cs typeface="Courier"/>
              </a:rPr>
              <a:t>}</a:t>
            </a:r>
            <a:endParaRPr lang="en-GB" dirty="0">
              <a:latin typeface="Courier"/>
              <a:cs typeface="Courier"/>
            </a:endParaRPr>
          </a:p>
        </p:txBody>
      </p:sp>
      <p:sp>
        <p:nvSpPr>
          <p:cNvPr id="9" name="ZoneTexte 6"/>
          <p:cNvSpPr txBox="1"/>
          <p:nvPr/>
        </p:nvSpPr>
        <p:spPr>
          <a:xfrm>
            <a:off x="1259632" y="4431811"/>
            <a:ext cx="7572428" cy="13734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@</a:t>
            </a:r>
            <a:r>
              <a:rPr lang="en-GB" dirty="0" err="1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WebFilter</a:t>
            </a:r>
            <a:r>
              <a:rPr lang="en-GB" dirty="0">
                <a:latin typeface="Courier"/>
                <a:cs typeface="Courier"/>
              </a:rPr>
              <a:t>(</a:t>
            </a:r>
            <a:r>
              <a:rPr lang="en-GB" dirty="0" err="1">
                <a:latin typeface="Courier"/>
                <a:cs typeface="Courier"/>
              </a:rPr>
              <a:t>urlPatterns</a:t>
            </a:r>
            <a:r>
              <a:rPr lang="en-GB" dirty="0">
                <a:latin typeface="Courier"/>
                <a:cs typeface="Courier"/>
              </a:rPr>
              <a:t>={</a:t>
            </a:r>
            <a:r>
              <a:rPr lang="en-GB" dirty="0">
                <a:solidFill>
                  <a:srgbClr val="0000FF"/>
                </a:solidFill>
                <a:latin typeface="Courier"/>
                <a:cs typeface="Courier"/>
              </a:rPr>
              <a:t>"/</a:t>
            </a:r>
            <a:r>
              <a:rPr lang="en-GB" dirty="0" err="1" smtClean="0">
                <a:solidFill>
                  <a:srgbClr val="0000FF"/>
                </a:solidFill>
                <a:latin typeface="Courier"/>
                <a:cs typeface="Courier"/>
              </a:rPr>
              <a:t>myfilter</a:t>
            </a:r>
            <a:r>
              <a:rPr lang="en-GB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GB" dirty="0">
                <a:latin typeface="Courier"/>
                <a:cs typeface="Courier"/>
              </a:rPr>
              <a:t>,</a:t>
            </a:r>
            <a:r>
              <a:rPr lang="en-GB" dirty="0">
                <a:solidFill>
                  <a:srgbClr val="0000FF"/>
                </a:solidFill>
                <a:latin typeface="Courier"/>
                <a:cs typeface="Courier"/>
              </a:rPr>
              <a:t>"/</a:t>
            </a:r>
            <a:r>
              <a:rPr lang="en-GB" dirty="0" err="1">
                <a:solidFill>
                  <a:srgbClr val="0000FF"/>
                </a:solidFill>
                <a:latin typeface="Courier"/>
                <a:cs typeface="Courier"/>
              </a:rPr>
              <a:t>simplefilter</a:t>
            </a:r>
            <a:r>
              <a:rPr lang="en-GB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GB" dirty="0">
                <a:latin typeface="Courier"/>
                <a:cs typeface="Courier"/>
              </a:rPr>
              <a:t>})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>
                <a:solidFill>
                  <a:srgbClr val="660066"/>
                </a:solidFill>
                <a:latin typeface="Courier"/>
                <a:cs typeface="Courier"/>
              </a:rPr>
              <a:t>public class</a:t>
            </a:r>
            <a:r>
              <a:rPr lang="en-GB" dirty="0">
                <a:latin typeface="Courier"/>
                <a:cs typeface="Courier"/>
              </a:rPr>
              <a:t> </a:t>
            </a:r>
            <a:r>
              <a:rPr lang="en-GB" dirty="0" err="1" smtClean="0">
                <a:latin typeface="Courier"/>
                <a:cs typeface="Courier"/>
              </a:rPr>
              <a:t>SimpleFilter</a:t>
            </a:r>
            <a:r>
              <a:rPr lang="en-GB" dirty="0" smtClean="0">
                <a:latin typeface="Courier"/>
                <a:cs typeface="Courier"/>
              </a:rPr>
              <a:t> </a:t>
            </a:r>
            <a:r>
              <a:rPr lang="en-GB" b="1" dirty="0" smtClean="0">
                <a:solidFill>
                  <a:srgbClr val="660066"/>
                </a:solidFill>
                <a:latin typeface="Courier"/>
                <a:cs typeface="Courier"/>
              </a:rPr>
              <a:t>implements </a:t>
            </a:r>
            <a:r>
              <a:rPr lang="en-GB" dirty="0" smtClean="0">
                <a:latin typeface="Courier"/>
                <a:cs typeface="Courier"/>
              </a:rPr>
              <a:t>Filter {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Courier"/>
                <a:cs typeface="Courier"/>
              </a:rPr>
              <a:t> </a:t>
            </a:r>
            <a:r>
              <a:rPr lang="en-GB" dirty="0">
                <a:latin typeface="Courier"/>
                <a:cs typeface="Courier"/>
              </a:rPr>
              <a:t>... </a:t>
            </a:r>
            <a:endParaRPr lang="en-GB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Courier"/>
                <a:cs typeface="Courier"/>
              </a:rPr>
              <a:t>}</a:t>
            </a:r>
            <a:endParaRPr lang="en-GB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330743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/>
              <a:t>Web Fragments</a:t>
            </a:r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What’s new in Servlet 3.0 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76036" y="1197913"/>
            <a:ext cx="757242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New system which allow to partition the deployment descriptor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Useful for third party libraries to include a default web configuration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tabLst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 Web Fragment, as Deployment Descriptor, is an XML file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Named </a:t>
            </a: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web-</a:t>
            </a:r>
            <a:r>
              <a:rPr lang="en-US" sz="2200" i="1" kern="0" dirty="0" err="1" smtClean="0">
                <a:latin typeface="+mn-lt"/>
                <a:ea typeface="ＭＳ Ｐゴシック" pitchFamily="34" charset="-128"/>
              </a:rPr>
              <a:t>fragment.xml</a:t>
            </a:r>
            <a:endParaRPr lang="en-US" sz="2200" i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Placed inside the META-INF folder of the library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With </a:t>
            </a: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&lt;web-fragment&gt;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as root element</a:t>
            </a:r>
            <a:endParaRPr lang="en-US" sz="2200" i="1" kern="0" dirty="0" smtClean="0">
              <a:latin typeface="+mn-lt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315220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/>
              <a:t>Web Fragments</a:t>
            </a:r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What’s new in Servlet 3.0 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76036" y="1197913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Example :</a:t>
            </a:r>
            <a:endParaRPr lang="en-US" sz="2200" i="1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ZoneTexte 6"/>
          <p:cNvSpPr txBox="1"/>
          <p:nvPr/>
        </p:nvSpPr>
        <p:spPr>
          <a:xfrm>
            <a:off x="1259632" y="1844824"/>
            <a:ext cx="7572428" cy="459356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solidFill>
                  <a:srgbClr val="339933"/>
                </a:solidFill>
                <a:latin typeface="Courier"/>
                <a:cs typeface="Courier"/>
              </a:rPr>
              <a:t>&lt;!-- Example of </a:t>
            </a:r>
            <a:r>
              <a:rPr lang="en-GB" sz="1600" dirty="0">
                <a:solidFill>
                  <a:srgbClr val="339933"/>
                </a:solidFill>
                <a:latin typeface="Courier"/>
                <a:cs typeface="Courier"/>
              </a:rPr>
              <a:t>web-</a:t>
            </a:r>
            <a:r>
              <a:rPr lang="en-GB" sz="1600" dirty="0" err="1">
                <a:solidFill>
                  <a:srgbClr val="339933"/>
                </a:solidFill>
                <a:latin typeface="Courier"/>
                <a:cs typeface="Courier"/>
              </a:rPr>
              <a:t>fragment.xml</a:t>
            </a:r>
            <a:r>
              <a:rPr lang="en-GB" sz="1600" dirty="0">
                <a:solidFill>
                  <a:srgbClr val="339933"/>
                </a:solidFill>
                <a:latin typeface="Courier"/>
                <a:cs typeface="Courier"/>
              </a:rPr>
              <a:t> --</a:t>
            </a:r>
            <a:r>
              <a:rPr lang="en-GB" sz="1600" dirty="0" smtClean="0">
                <a:solidFill>
                  <a:srgbClr val="339933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&lt;</a:t>
            </a: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web-fragment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   &lt;</a:t>
            </a: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name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&gt;</a:t>
            </a:r>
            <a:r>
              <a:rPr lang="en-GB" sz="1600" dirty="0" err="1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MyFragment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&lt;</a:t>
            </a: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/name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  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&lt;</a:t>
            </a: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listener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 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     &lt;</a:t>
            </a: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listener-class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    </a:t>
            </a: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GB" sz="1600" dirty="0" err="1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com.enterprise.project.module.MyListener</a:t>
            </a:r>
            <a:endParaRPr lang="en-GB" sz="1600" dirty="0" smtClean="0">
              <a:solidFill>
                <a:schemeClr val="bg2">
                  <a:lumMod val="50000"/>
                </a:schemeClr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 &lt;</a:t>
            </a: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/listener-class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 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  &lt;</a:t>
            </a: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/listener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 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  &lt;</a:t>
            </a: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servlet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 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     &lt;</a:t>
            </a: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servlet-name&gt;</a:t>
            </a:r>
            <a:r>
              <a:rPr lang="en-GB" sz="1600" dirty="0" err="1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CutomServletInFragment</a:t>
            </a: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&lt;/servlet-name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 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     &lt;</a:t>
            </a: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servlet-class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&gt;</a:t>
            </a: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       </a:t>
            </a:r>
            <a:r>
              <a:rPr lang="en-GB" sz="1600" dirty="0" err="1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com.enterprise.project.module.MyServlet</a:t>
            </a:r>
            <a:endParaRPr lang="en-GB" sz="1600" dirty="0" smtClean="0">
              <a:solidFill>
                <a:schemeClr val="bg2">
                  <a:lumMod val="50000"/>
                </a:schemeClr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    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&lt;</a:t>
            </a: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/servlet-class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 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  &lt;</a:t>
            </a: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/servlet</a:t>
            </a: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smtClean="0">
                <a:solidFill>
                  <a:srgbClr val="479B8F"/>
                </a:solidFill>
                <a:latin typeface="Courier"/>
                <a:cs typeface="Courier"/>
              </a:rPr>
              <a:t>&lt;</a:t>
            </a: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/web-fragment&gt;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025341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 dirty="0" smtClean="0"/>
              <a:t>Stop-and-think</a:t>
            </a:r>
            <a:endParaRPr lang="en-US" sz="3200" dirty="0"/>
          </a:p>
        </p:txBody>
      </p:sp>
      <p:pic>
        <p:nvPicPr>
          <p:cNvPr id="729092" name="Picture 4" descr="badge_qui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3" y="130175"/>
            <a:ext cx="652462" cy="652463"/>
          </a:xfrm>
          <a:prstGeom prst="rect">
            <a:avLst/>
          </a:prstGeom>
          <a:noFill/>
        </p:spPr>
      </p:pic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1116013" y="1196975"/>
            <a:ext cx="74009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b="1"/>
              <a:t>Do you have any questions ?</a:t>
            </a:r>
            <a:endParaRPr lang="en-US" sz="3200" b="1">
              <a:sym typeface="Symbol" pitchFamily="18" charset="2"/>
            </a:endParaRPr>
          </a:p>
        </p:txBody>
      </p:sp>
      <p:grpSp>
        <p:nvGrpSpPr>
          <p:cNvPr id="2" name="Groupe 13"/>
          <p:cNvGrpSpPr>
            <a:grpSpLocks/>
          </p:cNvGrpSpPr>
          <p:nvPr/>
        </p:nvGrpSpPr>
        <p:grpSpPr bwMode="auto">
          <a:xfrm>
            <a:off x="2500313" y="2286000"/>
            <a:ext cx="3813175" cy="4214813"/>
            <a:chOff x="2500298" y="2285992"/>
            <a:chExt cx="3813178" cy="4214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40226" y="2285992"/>
              <a:ext cx="1873250" cy="1873250"/>
              <a:chOff x="2789" y="1388"/>
              <a:chExt cx="1180" cy="1180"/>
            </a:xfrm>
          </p:grpSpPr>
          <p:pic>
            <p:nvPicPr>
              <p:cNvPr id="10" name="Picture 8" descr="3142-6982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89" y="1388"/>
                <a:ext cx="1180" cy="1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3152" y="1616"/>
                <a:ext cx="726" cy="3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fr-FR" sz="3200" i="1">
                    <a:solidFill>
                      <a:srgbClr val="292929"/>
                    </a:solidFill>
                  </a:rPr>
                  <a:t>???</a:t>
                </a:r>
                <a:endParaRPr lang="en-US" sz="3200" i="1">
                  <a:solidFill>
                    <a:srgbClr val="292929"/>
                  </a:solidFill>
                </a:endParaRPr>
              </a:p>
            </p:txBody>
          </p:sp>
        </p:grpSp>
        <p:pic>
          <p:nvPicPr>
            <p:cNvPr id="9" name="Picture 12" descr="C:\Documents and Settings\matt\Desktop\1.png"/>
            <p:cNvPicPr>
              <a:picLocks noChangeAspect="1" noChangeArrowheads="1"/>
            </p:cNvPicPr>
            <p:nvPr/>
          </p:nvPicPr>
          <p:blipFill>
            <a:blip r:embed="rId6" cstate="print"/>
            <a:srcRect l="25313" t="23750" r="29688" b="20000"/>
            <a:stretch>
              <a:fillRect/>
            </a:stretch>
          </p:blipFill>
          <p:spPr bwMode="auto">
            <a:xfrm>
              <a:off x="2500298" y="3286124"/>
              <a:ext cx="3429024" cy="321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What’s new in Servlet 3.0 ?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58303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14325"/>
            <a:ext cx="7729537" cy="523875"/>
          </a:xfrm>
        </p:spPr>
        <p:txBody>
          <a:bodyPr/>
          <a:lstStyle/>
          <a:p>
            <a:r>
              <a:rPr lang="en-US" sz="3200" dirty="0" smtClean="0"/>
              <a:t>Exercises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42976" y="1427872"/>
            <a:ext cx="7572428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It’s time to be modern 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Remove the Deployment Descriptor of your project</a:t>
            </a:r>
          </a:p>
          <a:p>
            <a:pPr lvl="1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Update your Servlets and your Filter to use Servlet 3.0 annotations</a:t>
            </a: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SupCommerce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912063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6" name="Rectangle 6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/>
              <a:t>Course summary</a:t>
            </a:r>
          </a:p>
        </p:txBody>
      </p:sp>
      <p:pic>
        <p:nvPicPr>
          <p:cNvPr id="568327" name="Picture 7" descr="badge_summa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5" y="131763"/>
            <a:ext cx="652463" cy="652462"/>
          </a:xfrm>
          <a:prstGeom prst="rect">
            <a:avLst/>
          </a:prstGeom>
          <a:noFill/>
        </p:spPr>
      </p:pic>
      <p:sp>
        <p:nvSpPr>
          <p:cNvPr id="568352" name="Text Box 3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6369050" y="1284288"/>
            <a:ext cx="2317750" cy="2201862"/>
          </a:xfrm>
          <a:prstGeom prst="foldedCorner">
            <a:avLst>
              <a:gd name="adj" fmla="val 12500"/>
            </a:avLst>
          </a:prstGeom>
          <a:solidFill>
            <a:srgbClr val="D9DEE3"/>
          </a:solidFill>
          <a:ln w="9525">
            <a:noFill/>
            <a:round/>
            <a:headEnd/>
            <a:tailEnd/>
          </a:ln>
          <a:effectLst>
            <a:outerShdw dist="71785" dir="2700000" algn="ctr" rotWithShape="0">
              <a:srgbClr val="C0C0C0"/>
            </a:outerShdw>
          </a:effectLst>
        </p:spPr>
        <p:txBody>
          <a:bodyPr lIns="90000" tIns="182880" rIns="90000" bIns="46800" anchor="ctr"/>
          <a:lstStyle/>
          <a:p>
            <a:pPr algn="ctr">
              <a:lnSpc>
                <a:spcPct val="100000"/>
              </a:lnSpc>
              <a:buClr>
                <a:srgbClr val="0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 smtClean="0">
                <a:solidFill>
                  <a:srgbClr val="000000"/>
                </a:solidFill>
              </a:rPr>
              <a:t>Attribute Scopes</a:t>
            </a:r>
            <a:endParaRPr lang="en-GB" sz="2400" b="1" dirty="0">
              <a:solidFill>
                <a:srgbClr val="000000"/>
              </a:solidFill>
            </a:endParaRPr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1014413" y="1308100"/>
            <a:ext cx="2338387" cy="2349500"/>
          </a:xfrm>
          <a:prstGeom prst="foldedCorner">
            <a:avLst>
              <a:gd name="adj" fmla="val 12500"/>
            </a:avLst>
          </a:prstGeom>
          <a:solidFill>
            <a:srgbClr val="BFC7CF"/>
          </a:solidFill>
          <a:ln w="9525">
            <a:noFill/>
            <a:round/>
            <a:headEnd/>
            <a:tailEnd/>
          </a:ln>
          <a:effectLst>
            <a:outerShdw dist="71785" dir="2700000" algn="ctr" rotWithShape="0">
              <a:srgbClr val="C0C0C0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 smtClean="0">
                <a:solidFill>
                  <a:srgbClr val="000000"/>
                </a:solidFill>
              </a:rPr>
              <a:t>Create a </a:t>
            </a:r>
            <a:r>
              <a:rPr lang="en-GB" sz="2400" b="1" dirty="0" err="1" smtClean="0">
                <a:solidFill>
                  <a:srgbClr val="000000"/>
                </a:solidFill>
              </a:rPr>
              <a:t>Servlet</a:t>
            </a:r>
            <a:endParaRPr lang="en-GB" sz="2400" b="1" dirty="0">
              <a:solidFill>
                <a:srgbClr val="000000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3681412" y="1295400"/>
            <a:ext cx="2338388" cy="2349500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>
            <a:outerShdw dist="71785" dir="2700000" algn="ctr" rotWithShape="0">
              <a:srgbClr val="C0C0C0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 smtClean="0">
                <a:solidFill>
                  <a:srgbClr val="000000"/>
                </a:solidFill>
              </a:rPr>
              <a:t>Declare a </a:t>
            </a:r>
            <a:r>
              <a:rPr lang="en-GB" sz="2400" b="1" dirty="0" err="1" smtClean="0">
                <a:solidFill>
                  <a:srgbClr val="000000"/>
                </a:solidFill>
              </a:rPr>
              <a:t>servlet</a:t>
            </a:r>
            <a:r>
              <a:rPr lang="en-GB" sz="2400" b="1" dirty="0" smtClean="0">
                <a:solidFill>
                  <a:srgbClr val="000000"/>
                </a:solidFill>
              </a:rPr>
              <a:t> in the web.xml</a:t>
            </a:r>
            <a:endParaRPr lang="en-GB" sz="2400" b="1" dirty="0">
              <a:solidFill>
                <a:srgbClr val="000000"/>
              </a:solidFill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7283450" y="1143000"/>
            <a:ext cx="258763" cy="371475"/>
            <a:chOff x="1296" y="720"/>
            <a:chExt cx="163" cy="234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>
              <a:off x="1295" y="802"/>
              <a:ext cx="95" cy="153"/>
            </a:xfrm>
            <a:prstGeom prst="line">
              <a:avLst/>
            </a:prstGeom>
            <a:noFill/>
            <a:ln w="28440">
              <a:solidFill>
                <a:srgbClr val="B3B3B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1296" y="720"/>
              <a:ext cx="164" cy="165"/>
            </a:xfrm>
            <a:prstGeom prst="ellipse">
              <a:avLst/>
            </a:prstGeom>
            <a:solidFill>
              <a:srgbClr val="C0C0C0"/>
            </a:solidFill>
            <a:ln w="648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" name="Freeform 10"/>
            <p:cNvSpPr>
              <a:spLocks noChangeArrowheads="1"/>
            </p:cNvSpPr>
            <p:nvPr/>
          </p:nvSpPr>
          <p:spPr bwMode="auto">
            <a:xfrm flipH="1">
              <a:off x="1310" y="738"/>
              <a:ext cx="54" cy="70"/>
            </a:xfrm>
            <a:custGeom>
              <a:avLst/>
              <a:gdLst>
                <a:gd name="T0" fmla="*/ 0 w 54"/>
                <a:gd name="T1" fmla="*/ 2 h 70"/>
                <a:gd name="T2" fmla="*/ 44 w 54"/>
                <a:gd name="T3" fmla="*/ 24 h 70"/>
                <a:gd name="T4" fmla="*/ 38 w 54"/>
                <a:gd name="T5" fmla="*/ 68 h 70"/>
                <a:gd name="T6" fmla="*/ 26 w 54"/>
                <a:gd name="T7" fmla="*/ 37 h 70"/>
                <a:gd name="T8" fmla="*/ 0 w 54"/>
                <a:gd name="T9" fmla="*/ 2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70"/>
                <a:gd name="T17" fmla="*/ 54 w 5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70">
                  <a:moveTo>
                    <a:pt x="0" y="2"/>
                  </a:moveTo>
                  <a:cubicBezTo>
                    <a:pt x="3" y="0"/>
                    <a:pt x="34" y="7"/>
                    <a:pt x="44" y="24"/>
                  </a:cubicBezTo>
                  <a:cubicBezTo>
                    <a:pt x="54" y="41"/>
                    <a:pt x="41" y="66"/>
                    <a:pt x="38" y="68"/>
                  </a:cubicBezTo>
                  <a:cubicBezTo>
                    <a:pt x="35" y="70"/>
                    <a:pt x="32" y="48"/>
                    <a:pt x="26" y="37"/>
                  </a:cubicBezTo>
                  <a:cubicBezTo>
                    <a:pt x="20" y="26"/>
                    <a:pt x="5" y="9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2062163" y="1155700"/>
            <a:ext cx="258762" cy="371475"/>
            <a:chOff x="4275" y="703"/>
            <a:chExt cx="163" cy="234"/>
          </a:xfrm>
        </p:grpSpPr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H="1">
              <a:off x="4276" y="785"/>
              <a:ext cx="93" cy="153"/>
            </a:xfrm>
            <a:prstGeom prst="line">
              <a:avLst/>
            </a:prstGeom>
            <a:noFill/>
            <a:ln w="28440">
              <a:solidFill>
                <a:srgbClr val="B3B3B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Oval 13"/>
            <p:cNvSpPr>
              <a:spLocks noChangeArrowheads="1"/>
            </p:cNvSpPr>
            <p:nvPr/>
          </p:nvSpPr>
          <p:spPr bwMode="auto">
            <a:xfrm>
              <a:off x="4275" y="703"/>
              <a:ext cx="164" cy="165"/>
            </a:xfrm>
            <a:prstGeom prst="ellipse">
              <a:avLst/>
            </a:prstGeom>
            <a:solidFill>
              <a:srgbClr val="C0C0C0"/>
            </a:solidFill>
            <a:ln w="648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" name="Freeform 14"/>
            <p:cNvSpPr>
              <a:spLocks noChangeArrowheads="1"/>
            </p:cNvSpPr>
            <p:nvPr/>
          </p:nvSpPr>
          <p:spPr bwMode="auto">
            <a:xfrm flipH="1">
              <a:off x="4288" y="721"/>
              <a:ext cx="54" cy="70"/>
            </a:xfrm>
            <a:custGeom>
              <a:avLst/>
              <a:gdLst>
                <a:gd name="T0" fmla="*/ 0 w 54"/>
                <a:gd name="T1" fmla="*/ 2 h 70"/>
                <a:gd name="T2" fmla="*/ 44 w 54"/>
                <a:gd name="T3" fmla="*/ 24 h 70"/>
                <a:gd name="T4" fmla="*/ 38 w 54"/>
                <a:gd name="T5" fmla="*/ 68 h 70"/>
                <a:gd name="T6" fmla="*/ 26 w 54"/>
                <a:gd name="T7" fmla="*/ 37 h 70"/>
                <a:gd name="T8" fmla="*/ 0 w 54"/>
                <a:gd name="T9" fmla="*/ 2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70"/>
                <a:gd name="T17" fmla="*/ 54 w 5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70">
                  <a:moveTo>
                    <a:pt x="0" y="2"/>
                  </a:moveTo>
                  <a:cubicBezTo>
                    <a:pt x="3" y="0"/>
                    <a:pt x="34" y="7"/>
                    <a:pt x="44" y="24"/>
                  </a:cubicBezTo>
                  <a:cubicBezTo>
                    <a:pt x="54" y="41"/>
                    <a:pt x="41" y="66"/>
                    <a:pt x="38" y="68"/>
                  </a:cubicBezTo>
                  <a:cubicBezTo>
                    <a:pt x="35" y="70"/>
                    <a:pt x="32" y="48"/>
                    <a:pt x="26" y="37"/>
                  </a:cubicBezTo>
                  <a:cubicBezTo>
                    <a:pt x="20" y="26"/>
                    <a:pt x="5" y="9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1" name="Group 19"/>
          <p:cNvGrpSpPr>
            <a:grpSpLocks/>
          </p:cNvGrpSpPr>
          <p:nvPr/>
        </p:nvGrpSpPr>
        <p:grpSpPr bwMode="auto">
          <a:xfrm>
            <a:off x="4672012" y="1143000"/>
            <a:ext cx="258763" cy="371475"/>
            <a:chOff x="1824" y="2592"/>
            <a:chExt cx="163" cy="234"/>
          </a:xfrm>
        </p:grpSpPr>
        <p:sp>
          <p:nvSpPr>
            <p:cNvPr id="52" name="Line 20"/>
            <p:cNvSpPr>
              <a:spLocks noChangeShapeType="1"/>
            </p:cNvSpPr>
            <p:nvPr/>
          </p:nvSpPr>
          <p:spPr bwMode="auto">
            <a:xfrm flipH="1">
              <a:off x="1824" y="2674"/>
              <a:ext cx="94" cy="153"/>
            </a:xfrm>
            <a:prstGeom prst="line">
              <a:avLst/>
            </a:prstGeom>
            <a:noFill/>
            <a:ln w="28440">
              <a:solidFill>
                <a:srgbClr val="B3B3B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Oval 21"/>
            <p:cNvSpPr>
              <a:spLocks noChangeArrowheads="1"/>
            </p:cNvSpPr>
            <p:nvPr/>
          </p:nvSpPr>
          <p:spPr bwMode="auto">
            <a:xfrm>
              <a:off x="1824" y="2592"/>
              <a:ext cx="164" cy="165"/>
            </a:xfrm>
            <a:prstGeom prst="ellipse">
              <a:avLst/>
            </a:prstGeom>
            <a:solidFill>
              <a:srgbClr val="C0C0C0"/>
            </a:solidFill>
            <a:ln w="648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4" name="Freeform 22"/>
            <p:cNvSpPr>
              <a:spLocks noChangeArrowheads="1"/>
            </p:cNvSpPr>
            <p:nvPr/>
          </p:nvSpPr>
          <p:spPr bwMode="auto">
            <a:xfrm flipH="1">
              <a:off x="1838" y="2610"/>
              <a:ext cx="54" cy="70"/>
            </a:xfrm>
            <a:custGeom>
              <a:avLst/>
              <a:gdLst>
                <a:gd name="T0" fmla="*/ 0 w 54"/>
                <a:gd name="T1" fmla="*/ 2 h 70"/>
                <a:gd name="T2" fmla="*/ 44 w 54"/>
                <a:gd name="T3" fmla="*/ 24 h 70"/>
                <a:gd name="T4" fmla="*/ 38 w 54"/>
                <a:gd name="T5" fmla="*/ 68 h 70"/>
                <a:gd name="T6" fmla="*/ 26 w 54"/>
                <a:gd name="T7" fmla="*/ 37 h 70"/>
                <a:gd name="T8" fmla="*/ 0 w 54"/>
                <a:gd name="T9" fmla="*/ 2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70"/>
                <a:gd name="T17" fmla="*/ 54 w 5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70">
                  <a:moveTo>
                    <a:pt x="0" y="2"/>
                  </a:moveTo>
                  <a:cubicBezTo>
                    <a:pt x="3" y="0"/>
                    <a:pt x="34" y="7"/>
                    <a:pt x="44" y="24"/>
                  </a:cubicBezTo>
                  <a:cubicBezTo>
                    <a:pt x="54" y="41"/>
                    <a:pt x="41" y="66"/>
                    <a:pt x="38" y="68"/>
                  </a:cubicBezTo>
                  <a:cubicBezTo>
                    <a:pt x="35" y="70"/>
                    <a:pt x="32" y="48"/>
                    <a:pt x="26" y="37"/>
                  </a:cubicBezTo>
                  <a:cubicBezTo>
                    <a:pt x="20" y="26"/>
                    <a:pt x="5" y="9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3851920" y="4114800"/>
            <a:ext cx="2338387" cy="2349500"/>
          </a:xfrm>
          <a:prstGeom prst="foldedCorner">
            <a:avLst>
              <a:gd name="adj" fmla="val 12500"/>
            </a:avLst>
          </a:prstGeom>
          <a:solidFill>
            <a:srgbClr val="BFC7CF"/>
          </a:solidFill>
          <a:ln w="9525">
            <a:noFill/>
            <a:round/>
            <a:headEnd/>
            <a:tailEnd/>
          </a:ln>
          <a:effectLst>
            <a:outerShdw dist="71785" dir="2700000" algn="ctr" rotWithShape="0">
              <a:srgbClr val="C0C0C0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 smtClean="0">
                <a:solidFill>
                  <a:srgbClr val="000000"/>
                </a:solidFill>
              </a:rPr>
              <a:t>Request Dispatcher</a:t>
            </a:r>
            <a:endParaRPr lang="en-GB" sz="2400" b="1" dirty="0">
              <a:solidFill>
                <a:srgbClr val="000000"/>
              </a:solidFill>
            </a:endParaRPr>
          </a:p>
        </p:txBody>
      </p:sp>
      <p:grpSp>
        <p:nvGrpSpPr>
          <p:cNvPr id="30" name="Group 11"/>
          <p:cNvGrpSpPr>
            <a:grpSpLocks/>
          </p:cNvGrpSpPr>
          <p:nvPr/>
        </p:nvGrpSpPr>
        <p:grpSpPr bwMode="auto">
          <a:xfrm>
            <a:off x="4899670" y="3962400"/>
            <a:ext cx="258762" cy="371475"/>
            <a:chOff x="4275" y="703"/>
            <a:chExt cx="163" cy="234"/>
          </a:xfrm>
        </p:grpSpPr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H="1">
              <a:off x="4276" y="785"/>
              <a:ext cx="93" cy="153"/>
            </a:xfrm>
            <a:prstGeom prst="line">
              <a:avLst/>
            </a:prstGeom>
            <a:noFill/>
            <a:ln w="28440">
              <a:solidFill>
                <a:srgbClr val="B3B3B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4275" y="703"/>
              <a:ext cx="164" cy="165"/>
            </a:xfrm>
            <a:prstGeom prst="ellipse">
              <a:avLst/>
            </a:prstGeom>
            <a:solidFill>
              <a:srgbClr val="C0C0C0"/>
            </a:solidFill>
            <a:ln w="648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3" name="Freeform 14"/>
            <p:cNvSpPr>
              <a:spLocks noChangeArrowheads="1"/>
            </p:cNvSpPr>
            <p:nvPr/>
          </p:nvSpPr>
          <p:spPr bwMode="auto">
            <a:xfrm flipH="1">
              <a:off x="4288" y="721"/>
              <a:ext cx="54" cy="70"/>
            </a:xfrm>
            <a:custGeom>
              <a:avLst/>
              <a:gdLst>
                <a:gd name="T0" fmla="*/ 0 w 54"/>
                <a:gd name="T1" fmla="*/ 2 h 70"/>
                <a:gd name="T2" fmla="*/ 44 w 54"/>
                <a:gd name="T3" fmla="*/ 24 h 70"/>
                <a:gd name="T4" fmla="*/ 38 w 54"/>
                <a:gd name="T5" fmla="*/ 68 h 70"/>
                <a:gd name="T6" fmla="*/ 26 w 54"/>
                <a:gd name="T7" fmla="*/ 37 h 70"/>
                <a:gd name="T8" fmla="*/ 0 w 54"/>
                <a:gd name="T9" fmla="*/ 2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70"/>
                <a:gd name="T17" fmla="*/ 54 w 5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70">
                  <a:moveTo>
                    <a:pt x="0" y="2"/>
                  </a:moveTo>
                  <a:cubicBezTo>
                    <a:pt x="3" y="0"/>
                    <a:pt x="34" y="7"/>
                    <a:pt x="44" y="24"/>
                  </a:cubicBezTo>
                  <a:cubicBezTo>
                    <a:pt x="54" y="41"/>
                    <a:pt x="41" y="66"/>
                    <a:pt x="38" y="68"/>
                  </a:cubicBezTo>
                  <a:cubicBezTo>
                    <a:pt x="35" y="70"/>
                    <a:pt x="32" y="48"/>
                    <a:pt x="26" y="37"/>
                  </a:cubicBezTo>
                  <a:cubicBezTo>
                    <a:pt x="20" y="26"/>
                    <a:pt x="5" y="9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1085825" y="4127500"/>
            <a:ext cx="2338388" cy="2349500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>
            <a:outerShdw dist="71785" dir="2700000" algn="ctr" rotWithShape="0">
              <a:srgbClr val="C0C0C0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 smtClean="0">
                <a:solidFill>
                  <a:srgbClr val="000000"/>
                </a:solidFill>
              </a:rPr>
              <a:t>Create a Filter</a:t>
            </a:r>
            <a:endParaRPr lang="en-GB" sz="2400" b="1" dirty="0">
              <a:solidFill>
                <a:srgbClr val="000000"/>
              </a:solidFill>
            </a:endParaRPr>
          </a:p>
        </p:txBody>
      </p:sp>
      <p:grpSp>
        <p:nvGrpSpPr>
          <p:cNvPr id="40" name="Group 19"/>
          <p:cNvGrpSpPr>
            <a:grpSpLocks/>
          </p:cNvGrpSpPr>
          <p:nvPr/>
        </p:nvGrpSpPr>
        <p:grpSpPr bwMode="auto">
          <a:xfrm>
            <a:off x="2076425" y="3975100"/>
            <a:ext cx="258763" cy="371475"/>
            <a:chOff x="1824" y="2592"/>
            <a:chExt cx="163" cy="234"/>
          </a:xfrm>
        </p:grpSpPr>
        <p:sp>
          <p:nvSpPr>
            <p:cNvPr id="41" name="Line 20"/>
            <p:cNvSpPr>
              <a:spLocks noChangeShapeType="1"/>
            </p:cNvSpPr>
            <p:nvPr/>
          </p:nvSpPr>
          <p:spPr bwMode="auto">
            <a:xfrm flipH="1">
              <a:off x="1824" y="2674"/>
              <a:ext cx="94" cy="153"/>
            </a:xfrm>
            <a:prstGeom prst="line">
              <a:avLst/>
            </a:prstGeom>
            <a:noFill/>
            <a:ln w="28440">
              <a:solidFill>
                <a:srgbClr val="B3B3B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Oval 21"/>
            <p:cNvSpPr>
              <a:spLocks noChangeArrowheads="1"/>
            </p:cNvSpPr>
            <p:nvPr/>
          </p:nvSpPr>
          <p:spPr bwMode="auto">
            <a:xfrm>
              <a:off x="1824" y="2592"/>
              <a:ext cx="164" cy="165"/>
            </a:xfrm>
            <a:prstGeom prst="ellipse">
              <a:avLst/>
            </a:prstGeom>
            <a:solidFill>
              <a:srgbClr val="C0C0C0"/>
            </a:solidFill>
            <a:ln w="648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" name="Freeform 22"/>
            <p:cNvSpPr>
              <a:spLocks noChangeArrowheads="1"/>
            </p:cNvSpPr>
            <p:nvPr/>
          </p:nvSpPr>
          <p:spPr bwMode="auto">
            <a:xfrm flipH="1">
              <a:off x="1838" y="2610"/>
              <a:ext cx="54" cy="70"/>
            </a:xfrm>
            <a:custGeom>
              <a:avLst/>
              <a:gdLst>
                <a:gd name="T0" fmla="*/ 0 w 54"/>
                <a:gd name="T1" fmla="*/ 2 h 70"/>
                <a:gd name="T2" fmla="*/ 44 w 54"/>
                <a:gd name="T3" fmla="*/ 24 h 70"/>
                <a:gd name="T4" fmla="*/ 38 w 54"/>
                <a:gd name="T5" fmla="*/ 68 h 70"/>
                <a:gd name="T6" fmla="*/ 26 w 54"/>
                <a:gd name="T7" fmla="*/ 37 h 70"/>
                <a:gd name="T8" fmla="*/ 0 w 54"/>
                <a:gd name="T9" fmla="*/ 2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70"/>
                <a:gd name="T17" fmla="*/ 54 w 5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70">
                  <a:moveTo>
                    <a:pt x="0" y="2"/>
                  </a:moveTo>
                  <a:cubicBezTo>
                    <a:pt x="3" y="0"/>
                    <a:pt x="34" y="7"/>
                    <a:pt x="44" y="24"/>
                  </a:cubicBezTo>
                  <a:cubicBezTo>
                    <a:pt x="54" y="41"/>
                    <a:pt x="41" y="66"/>
                    <a:pt x="38" y="68"/>
                  </a:cubicBezTo>
                  <a:cubicBezTo>
                    <a:pt x="35" y="70"/>
                    <a:pt x="32" y="48"/>
                    <a:pt x="26" y="37"/>
                  </a:cubicBezTo>
                  <a:cubicBezTo>
                    <a:pt x="20" y="26"/>
                    <a:pt x="5" y="9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6660232" y="4149080"/>
            <a:ext cx="2338388" cy="2349500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>
            <a:outerShdw dist="71785" dir="2700000" algn="ctr" rotWithShape="0">
              <a:srgbClr val="C0C0C0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 smtClean="0">
                <a:solidFill>
                  <a:srgbClr val="000000"/>
                </a:solidFill>
              </a:rPr>
              <a:t>Servlet 3.0 evolutions</a:t>
            </a:r>
            <a:endParaRPr lang="en-GB" sz="2400" b="1" dirty="0">
              <a:solidFill>
                <a:srgbClr val="000000"/>
              </a:solidFill>
            </a:endParaRPr>
          </a:p>
        </p:txBody>
      </p: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7650832" y="3996680"/>
            <a:ext cx="258763" cy="371475"/>
            <a:chOff x="1824" y="2592"/>
            <a:chExt cx="163" cy="234"/>
          </a:xfrm>
        </p:grpSpPr>
        <p:sp>
          <p:nvSpPr>
            <p:cNvPr id="36" name="Line 20"/>
            <p:cNvSpPr>
              <a:spLocks noChangeShapeType="1"/>
            </p:cNvSpPr>
            <p:nvPr/>
          </p:nvSpPr>
          <p:spPr bwMode="auto">
            <a:xfrm flipH="1">
              <a:off x="1824" y="2674"/>
              <a:ext cx="94" cy="153"/>
            </a:xfrm>
            <a:prstGeom prst="line">
              <a:avLst/>
            </a:prstGeom>
            <a:noFill/>
            <a:ln w="28440">
              <a:solidFill>
                <a:srgbClr val="B3B3B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Oval 21"/>
            <p:cNvSpPr>
              <a:spLocks noChangeArrowheads="1"/>
            </p:cNvSpPr>
            <p:nvPr/>
          </p:nvSpPr>
          <p:spPr bwMode="auto">
            <a:xfrm>
              <a:off x="1824" y="2592"/>
              <a:ext cx="164" cy="165"/>
            </a:xfrm>
            <a:prstGeom prst="ellipse">
              <a:avLst/>
            </a:prstGeom>
            <a:solidFill>
              <a:srgbClr val="C0C0C0"/>
            </a:solidFill>
            <a:ln w="648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8" name="Freeform 22"/>
            <p:cNvSpPr>
              <a:spLocks noChangeArrowheads="1"/>
            </p:cNvSpPr>
            <p:nvPr/>
          </p:nvSpPr>
          <p:spPr bwMode="auto">
            <a:xfrm flipH="1">
              <a:off x="1838" y="2610"/>
              <a:ext cx="54" cy="70"/>
            </a:xfrm>
            <a:custGeom>
              <a:avLst/>
              <a:gdLst>
                <a:gd name="T0" fmla="*/ 0 w 54"/>
                <a:gd name="T1" fmla="*/ 2 h 70"/>
                <a:gd name="T2" fmla="*/ 44 w 54"/>
                <a:gd name="T3" fmla="*/ 24 h 70"/>
                <a:gd name="T4" fmla="*/ 38 w 54"/>
                <a:gd name="T5" fmla="*/ 68 h 70"/>
                <a:gd name="T6" fmla="*/ 26 w 54"/>
                <a:gd name="T7" fmla="*/ 37 h 70"/>
                <a:gd name="T8" fmla="*/ 0 w 54"/>
                <a:gd name="T9" fmla="*/ 2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70"/>
                <a:gd name="T17" fmla="*/ 54 w 5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70">
                  <a:moveTo>
                    <a:pt x="0" y="2"/>
                  </a:moveTo>
                  <a:cubicBezTo>
                    <a:pt x="3" y="0"/>
                    <a:pt x="34" y="7"/>
                    <a:pt x="44" y="24"/>
                  </a:cubicBezTo>
                  <a:cubicBezTo>
                    <a:pt x="54" y="41"/>
                    <a:pt x="41" y="66"/>
                    <a:pt x="38" y="68"/>
                  </a:cubicBezTo>
                  <a:cubicBezTo>
                    <a:pt x="35" y="70"/>
                    <a:pt x="32" y="48"/>
                    <a:pt x="26" y="37"/>
                  </a:cubicBezTo>
                  <a:cubicBezTo>
                    <a:pt x="20" y="26"/>
                    <a:pt x="5" y="9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spd="med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9"/>
          <p:cNvSpPr>
            <a:spLocks noChangeArrowheads="1"/>
          </p:cNvSpPr>
          <p:nvPr/>
        </p:nvSpPr>
        <p:spPr bwMode="auto">
          <a:xfrm>
            <a:off x="1033463" y="404813"/>
            <a:ext cx="772953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>
                <a:solidFill>
                  <a:srgbClr val="000000"/>
                </a:solidFill>
              </a:rPr>
              <a:t>For more</a:t>
            </a:r>
          </a:p>
        </p:txBody>
      </p:sp>
      <p:sp>
        <p:nvSpPr>
          <p:cNvPr id="810005" name="Text Box 21"/>
          <p:cNvSpPr txBox="1">
            <a:spLocks noChangeArrowheads="1"/>
          </p:cNvSpPr>
          <p:nvPr/>
        </p:nvSpPr>
        <p:spPr bwMode="auto">
          <a:xfrm>
            <a:off x="1119188" y="1712913"/>
            <a:ext cx="7643812" cy="457200"/>
          </a:xfrm>
          <a:prstGeom prst="rect">
            <a:avLst/>
          </a:prstGeom>
          <a:solidFill>
            <a:schemeClr val="tx1">
              <a:alpha val="67058"/>
            </a:schemeClr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Publications</a:t>
            </a:r>
          </a:p>
        </p:txBody>
      </p:sp>
      <p:sp>
        <p:nvSpPr>
          <p:cNvPr id="810006" name="Text Box 22"/>
          <p:cNvSpPr txBox="1">
            <a:spLocks noChangeArrowheads="1"/>
          </p:cNvSpPr>
          <p:nvPr/>
        </p:nvSpPr>
        <p:spPr bwMode="auto">
          <a:xfrm>
            <a:off x="1128713" y="5105400"/>
            <a:ext cx="7634287" cy="457200"/>
          </a:xfrm>
          <a:prstGeom prst="rect">
            <a:avLst/>
          </a:prstGeom>
          <a:solidFill>
            <a:schemeClr val="tx1">
              <a:alpha val="67058"/>
            </a:schemeClr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Web sites</a:t>
            </a:r>
          </a:p>
        </p:txBody>
      </p:sp>
      <p:sp>
        <p:nvSpPr>
          <p:cNvPr id="810007" name="Rectangle 23"/>
          <p:cNvSpPr>
            <a:spLocks noChangeArrowheads="1"/>
          </p:cNvSpPr>
          <p:nvPr/>
        </p:nvSpPr>
        <p:spPr bwMode="auto">
          <a:xfrm>
            <a:off x="1250435" y="5691426"/>
            <a:ext cx="7283965" cy="8617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 dirty="0" smtClean="0">
                <a:solidFill>
                  <a:srgbClr val="4D4D4D"/>
                </a:solidFill>
                <a:hlinkClick r:id="rId4"/>
              </a:rPr>
              <a:t>http://www.oracle.com/technetwork/java/index-jsp-135475.html</a:t>
            </a:r>
            <a:endParaRPr lang="en-US" sz="2000" u="sng" dirty="0" smtClean="0">
              <a:solidFill>
                <a:srgbClr val="4D4D4D"/>
              </a:solidFill>
            </a:endParaRPr>
          </a:p>
          <a:p>
            <a:pPr>
              <a:spcBef>
                <a:spcPct val="50000"/>
              </a:spcBef>
            </a:pPr>
            <a:endParaRPr lang="en-US" sz="2000" u="sng" dirty="0" smtClean="0">
              <a:solidFill>
                <a:srgbClr val="4D4D4D"/>
              </a:solidFill>
            </a:endParaRPr>
          </a:p>
        </p:txBody>
      </p:sp>
      <p:sp>
        <p:nvSpPr>
          <p:cNvPr id="35848" name="Text Box 25"/>
          <p:cNvSpPr txBox="1">
            <a:spLocks noChangeArrowheads="1"/>
          </p:cNvSpPr>
          <p:nvPr/>
        </p:nvSpPr>
        <p:spPr bwMode="auto">
          <a:xfrm>
            <a:off x="6300788" y="2789238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 sz="2400">
              <a:solidFill>
                <a:srgbClr val="4D4D4D"/>
              </a:solidFill>
            </a:endParaRPr>
          </a:p>
        </p:txBody>
      </p:sp>
      <p:sp>
        <p:nvSpPr>
          <p:cNvPr id="810011" name="Text Box 27"/>
          <p:cNvSpPr txBox="1">
            <a:spLocks noChangeArrowheads="1"/>
          </p:cNvSpPr>
          <p:nvPr/>
        </p:nvSpPr>
        <p:spPr bwMode="auto">
          <a:xfrm>
            <a:off x="1044575" y="965200"/>
            <a:ext cx="7642225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/>
              <a:t>If you want to go into these subjects more deeply, …</a:t>
            </a:r>
          </a:p>
        </p:txBody>
      </p:sp>
      <p:sp>
        <p:nvSpPr>
          <p:cNvPr id="810013" name="Rectangle 29">
            <a:hlinkClick r:id="rId5"/>
          </p:cNvPr>
          <p:cNvSpPr>
            <a:spLocks noChangeArrowheads="1"/>
          </p:cNvSpPr>
          <p:nvPr/>
        </p:nvSpPr>
        <p:spPr bwMode="auto">
          <a:xfrm>
            <a:off x="1066800" y="2133600"/>
            <a:ext cx="5181600" cy="28161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Java EE</a:t>
            </a:r>
          </a:p>
          <a:p>
            <a:pPr algn="ctr">
              <a:spcBef>
                <a:spcPct val="50000"/>
              </a:spcBef>
            </a:pPr>
            <a:r>
              <a:rPr lang="en-US" b="1" dirty="0" smtClean="0"/>
              <a:t>Guide de </a:t>
            </a:r>
            <a:r>
              <a:rPr lang="en-US" b="1" dirty="0" err="1" smtClean="0"/>
              <a:t>développement</a:t>
            </a:r>
            <a:r>
              <a:rPr lang="en-US" b="1" dirty="0" smtClean="0"/>
              <a:t> </a:t>
            </a:r>
            <a:r>
              <a:rPr lang="en-US" b="1" dirty="0" err="1" smtClean="0"/>
              <a:t>d'applications</a:t>
            </a:r>
            <a:r>
              <a:rPr lang="en-US" b="1" dirty="0" smtClean="0"/>
              <a:t> web en Java</a:t>
            </a:r>
            <a:endParaRPr lang="en-US" sz="2000" dirty="0" smtClean="0"/>
          </a:p>
          <a:p>
            <a:pPr algn="ctr">
              <a:spcBef>
                <a:spcPct val="50000"/>
              </a:spcBef>
            </a:pPr>
            <a:r>
              <a:rPr lang="en-US" i="1" dirty="0" err="1" smtClean="0"/>
              <a:t>Jérôme</a:t>
            </a:r>
            <a:r>
              <a:rPr lang="en-US" i="1" dirty="0" smtClean="0"/>
              <a:t> LAFOSSE</a:t>
            </a:r>
          </a:p>
          <a:p>
            <a:pPr algn="ctr">
              <a:spcBef>
                <a:spcPct val="50000"/>
              </a:spcBef>
            </a:pPr>
            <a:endParaRPr lang="en-US" dirty="0" smtClean="0"/>
          </a:p>
          <a:p>
            <a:pPr algn="ctr">
              <a:spcBef>
                <a:spcPct val="50000"/>
              </a:spcBef>
            </a:pPr>
            <a:r>
              <a:rPr lang="en-US" dirty="0" smtClean="0"/>
              <a:t>Available on http://librairies.supinfo.com</a:t>
            </a:r>
          </a:p>
          <a:p>
            <a:pPr algn="ctr">
              <a:spcBef>
                <a:spcPct val="50000"/>
              </a:spcBef>
            </a:pPr>
            <a:r>
              <a:rPr lang="en-US" dirty="0" smtClean="0"/>
              <a:t>ENI Editions</a:t>
            </a:r>
          </a:p>
        </p:txBody>
      </p:sp>
      <p:pic>
        <p:nvPicPr>
          <p:cNvPr id="35853" name="Picture 30" descr="badge_reference_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1763" y="130175"/>
            <a:ext cx="652462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4" name="Text Box 31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68096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19875" y="2282170"/>
            <a:ext cx="1990725" cy="2442230"/>
          </a:xfrm>
          <a:prstGeom prst="rect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1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05" grpId="0" animBg="1" autoUpdateAnimBg="0"/>
      <p:bldP spid="810006" grpId="0" animBg="1" autoUpdateAnimBg="0"/>
      <p:bldP spid="810007" grpId="0"/>
      <p:bldP spid="810011" grpId="0" autoUpdateAnimBg="0"/>
      <p:bldP spid="81001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fr-FR" sz="3200"/>
              <a:t>The end</a:t>
            </a:r>
          </a:p>
        </p:txBody>
      </p:sp>
      <p:pic>
        <p:nvPicPr>
          <p:cNvPr id="698372" name="Picture 4" descr="SurLaRouteduProgr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1341438"/>
            <a:ext cx="6438900" cy="4292600"/>
          </a:xfrm>
          <a:prstGeom prst="rect">
            <a:avLst/>
          </a:prstGeom>
          <a:noFill/>
        </p:spPr>
      </p:pic>
      <p:sp>
        <p:nvSpPr>
          <p:cNvPr id="698374" name="Text Box 6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698375" name="Picture 7" descr="logo-SUPINFO-blanc-fond-tr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675" y="4652963"/>
            <a:ext cx="3001963" cy="75565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43000" y="5715000"/>
            <a:ext cx="72866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Aft>
                <a:spcPts val="600"/>
              </a:spcAft>
              <a:buClr>
                <a:schemeClr val="hlink"/>
              </a:buClr>
              <a:buFont typeface="Wingdings" pitchFamily="-108" charset="2"/>
              <a:buChar char="n"/>
            </a:pPr>
            <a:endParaRPr lang="en-US" b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Basic request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Introduction</a:t>
            </a:r>
            <a:endParaRPr 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6804025" y="2636838"/>
          <a:ext cx="1468438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382" name="Visio" r:id="rId6" imgW="749300" imgH="952500" progId="">
                  <p:embed/>
                </p:oleObj>
              </mc:Choice>
              <mc:Fallback>
                <p:oleObj name="Visio" r:id="rId6" imgW="749300" imgH="9525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636838"/>
                        <a:ext cx="1468438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A3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476375" y="2924175"/>
          <a:ext cx="15113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383" name="Visio" r:id="rId8" imgW="990600" imgH="965200" progId="">
                  <p:embed/>
                </p:oleObj>
              </mc:Choice>
              <mc:Fallback>
                <p:oleObj name="Visio" r:id="rId8" imgW="990600" imgH="965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24175"/>
                        <a:ext cx="1511300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A3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1692275" y="1643063"/>
            <a:ext cx="6767513" cy="820737"/>
          </a:xfrm>
          <a:prstGeom prst="curvedDownArrow">
            <a:avLst>
              <a:gd name="adj1" fmla="val 65278"/>
              <a:gd name="adj2" fmla="val 230191"/>
              <a:gd name="adj3" fmla="val 37731"/>
            </a:avLst>
          </a:prstGeom>
          <a:solidFill>
            <a:schemeClr val="hlink"/>
          </a:solidFill>
          <a:ln w="12700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276600" y="1268413"/>
            <a:ext cx="2928938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1. Connection and request from client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435600" y="4508500"/>
            <a:ext cx="34702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2. Look for the target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 flipH="1" flipV="1">
            <a:off x="1116013" y="4941888"/>
            <a:ext cx="6840537" cy="931862"/>
          </a:xfrm>
          <a:prstGeom prst="curvedDownArrow">
            <a:avLst>
              <a:gd name="adj1" fmla="val 104028"/>
              <a:gd name="adj2" fmla="val 250842"/>
              <a:gd name="adj3" fmla="val 43750"/>
            </a:avLst>
          </a:prstGeom>
          <a:solidFill>
            <a:schemeClr val="accent1"/>
          </a:solidFill>
          <a:ln w="12700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/>
            <a:endParaRPr lang="fr-FR" sz="2400">
              <a:solidFill>
                <a:srgbClr val="FFFF99"/>
              </a:solidFill>
              <a:latin typeface="Arial Unicode MS" pitchFamily="-109" charset="0"/>
            </a:endParaRP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2555875" y="5876925"/>
            <a:ext cx="48958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3. Page transferred to the client then disconnection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ELAPSEDTIME" val="54,015"/>
  <p:tag name="AUDIO_ID" val="451"/>
  <p:tag name="TIMELINE" val="4,1/17,1/25,3/35,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ELAPSEDTIME" val="54,015"/>
  <p:tag name="AUDIO_ID" val="451"/>
  <p:tag name="TIMELINE" val="4,1/17,1/25,3/35,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ELAPSEDTIME" val="54,015"/>
  <p:tag name="AUDIO_ID" val="451"/>
  <p:tag name="TIMELINE" val="4,1/17,1/25,3/35,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ELAPSEDTIME" val="54,015"/>
  <p:tag name="AUDIO_ID" val="451"/>
  <p:tag name="TIMELINE" val="4,1/17,1/25,3/35,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ELAPSEDTIME" val="54,015"/>
  <p:tag name="AUDIO_ID" val="451"/>
  <p:tag name="TIMELINE" val="4,1/17,1/25,3/35,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ELAPSEDTIME" val="54,015"/>
  <p:tag name="AUDIO_ID" val="451"/>
  <p:tag name="TIMELINE" val="4,1/17,1/25,3/35,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ELAPSEDTIME" val="54,015"/>
  <p:tag name="AUDIO_ID" val="451"/>
  <p:tag name="TIMELINE" val="4,1/17,1/25,3/35,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VIEW_MODE" val="0"/>
  <p:tag name="ELAPSEDTIME" val="11,556"/>
  <p:tag name="AUDIO_ID" val="29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heme/theme1.xml><?xml version="1.0" encoding="utf-8"?>
<a:theme xmlns:a="http://schemas.openxmlformats.org/drawingml/2006/main" name="Rapid E-Learning Course Template">
  <a:themeElements>
    <a:clrScheme name="Rapid E-Learning Course Template 2">
      <a:dk1>
        <a:srgbClr val="4D4D4D"/>
      </a:dk1>
      <a:lt1>
        <a:srgbClr val="FFFFFF"/>
      </a:lt1>
      <a:dk2>
        <a:srgbClr val="FFFFC2"/>
      </a:dk2>
      <a:lt2>
        <a:srgbClr val="969696"/>
      </a:lt2>
      <a:accent1>
        <a:srgbClr val="D3D7DB"/>
      </a:accent1>
      <a:accent2>
        <a:srgbClr val="A5C3DB"/>
      </a:accent2>
      <a:accent3>
        <a:srgbClr val="FFFFFF"/>
      </a:accent3>
      <a:accent4>
        <a:srgbClr val="404040"/>
      </a:accent4>
      <a:accent5>
        <a:srgbClr val="E6E8EA"/>
      </a:accent5>
      <a:accent6>
        <a:srgbClr val="95B0C6"/>
      </a:accent6>
      <a:hlink>
        <a:srgbClr val="777777"/>
      </a:hlink>
      <a:folHlink>
        <a:srgbClr val="B2B2B2"/>
      </a:folHlink>
    </a:clrScheme>
    <a:fontScheme name="Rapid E-Learning Cours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pid E-Learning Course Template 1">
        <a:dk1>
          <a:srgbClr val="336699"/>
        </a:dk1>
        <a:lt1>
          <a:srgbClr val="FFFFFF"/>
        </a:lt1>
        <a:dk2>
          <a:srgbClr val="FFFFC2"/>
        </a:dk2>
        <a:lt2>
          <a:srgbClr val="969696"/>
        </a:lt2>
        <a:accent1>
          <a:srgbClr val="C3F1BD"/>
        </a:accent1>
        <a:accent2>
          <a:srgbClr val="DAE6F0"/>
        </a:accent2>
        <a:accent3>
          <a:srgbClr val="FFFFFF"/>
        </a:accent3>
        <a:accent4>
          <a:srgbClr val="2A5682"/>
        </a:accent4>
        <a:accent5>
          <a:srgbClr val="DEF7DB"/>
        </a:accent5>
        <a:accent6>
          <a:srgbClr val="C5D0D9"/>
        </a:accent6>
        <a:hlink>
          <a:srgbClr val="D68484"/>
        </a:hlink>
        <a:folHlink>
          <a:srgbClr val="6698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pid E-Learning Course Template 2">
        <a:dk1>
          <a:srgbClr val="4D4D4D"/>
        </a:dk1>
        <a:lt1>
          <a:srgbClr val="FFFFFF"/>
        </a:lt1>
        <a:dk2>
          <a:srgbClr val="FFFFC2"/>
        </a:dk2>
        <a:lt2>
          <a:srgbClr val="969696"/>
        </a:lt2>
        <a:accent1>
          <a:srgbClr val="D3D7DB"/>
        </a:accent1>
        <a:accent2>
          <a:srgbClr val="A5C3DB"/>
        </a:accent2>
        <a:accent3>
          <a:srgbClr val="FFFFFF"/>
        </a:accent3>
        <a:accent4>
          <a:srgbClr val="404040"/>
        </a:accent4>
        <a:accent5>
          <a:srgbClr val="E6E8EA"/>
        </a:accent5>
        <a:accent6>
          <a:srgbClr val="95B0C6"/>
        </a:accent6>
        <a:hlink>
          <a:srgbClr val="77777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Rapid E-Learning Course Template</Template>
  <TotalTime>0</TotalTime>
  <Words>5500</Words>
  <Application>Microsoft Macintosh PowerPoint</Application>
  <PresentationFormat>On-screen Show (4:3)</PresentationFormat>
  <Paragraphs>1296</Paragraphs>
  <Slides>88</Slides>
  <Notes>88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1" baseType="lpstr">
      <vt:lpstr>Rapid E-Learning Course Template</vt:lpstr>
      <vt:lpstr>CorelDRAW</vt:lpstr>
      <vt:lpstr>Visio</vt:lpstr>
      <vt:lpstr>Servlets</vt:lpstr>
      <vt:lpstr>Course objectives</vt:lpstr>
      <vt:lpstr>Course topics</vt:lpstr>
      <vt:lpstr>Introduction</vt:lpstr>
      <vt:lpstr>Presentation</vt:lpstr>
      <vt:lpstr>Advantages</vt:lpstr>
      <vt:lpstr>Drawbacks</vt:lpstr>
      <vt:lpstr>Dynamic process</vt:lpstr>
      <vt:lpstr>Basic request</vt:lpstr>
      <vt:lpstr>Servlet request: first call</vt:lpstr>
      <vt:lpstr>Servlet request: other calls</vt:lpstr>
      <vt:lpstr>Servlet Container</vt:lpstr>
      <vt:lpstr>Servlet-Based Frameworks</vt:lpstr>
      <vt:lpstr>Servlet-Based Frameworks</vt:lpstr>
      <vt:lpstr>Stop-and-think</vt:lpstr>
      <vt:lpstr>Servlet Hierarchy</vt:lpstr>
      <vt:lpstr>Presentation</vt:lpstr>
      <vt:lpstr>Servlet interface</vt:lpstr>
      <vt:lpstr>Servlet interface</vt:lpstr>
      <vt:lpstr>Servlet interface</vt:lpstr>
      <vt:lpstr>Servlet interface</vt:lpstr>
      <vt:lpstr>GenericServlet class</vt:lpstr>
      <vt:lpstr>GenericServlet class</vt:lpstr>
      <vt:lpstr>HttpServlet class</vt:lpstr>
      <vt:lpstr>HttpServlet class</vt:lpstr>
      <vt:lpstr>HttpServlet class</vt:lpstr>
      <vt:lpstr>HttpServlet class</vt:lpstr>
      <vt:lpstr>Stop-and-think</vt:lpstr>
      <vt:lpstr>Request and Response processing</vt:lpstr>
      <vt:lpstr>Introduction</vt:lpstr>
      <vt:lpstr>ServletRequest</vt:lpstr>
      <vt:lpstr>ServletRequest</vt:lpstr>
      <vt:lpstr>HttpServletRequest</vt:lpstr>
      <vt:lpstr>HttpServletRequest</vt:lpstr>
      <vt:lpstr>ServletResponse</vt:lpstr>
      <vt:lpstr>ServletResponse</vt:lpstr>
      <vt:lpstr>HttpServletResponse</vt:lpstr>
      <vt:lpstr>HttpServletResponse</vt:lpstr>
      <vt:lpstr>Example</vt:lpstr>
      <vt:lpstr>Stop-and-think</vt:lpstr>
      <vt:lpstr>Deployment Descriptor</vt:lpstr>
      <vt:lpstr>Introduction</vt:lpstr>
      <vt:lpstr>web.xml</vt:lpstr>
      <vt:lpstr>Servlet declaration and mapping</vt:lpstr>
      <vt:lpstr>Servlet declaration and mapping</vt:lpstr>
      <vt:lpstr>How it works?</vt:lpstr>
      <vt:lpstr>URL Patterns</vt:lpstr>
      <vt:lpstr>Stop-and-think</vt:lpstr>
      <vt:lpstr>Exercises (1/3)</vt:lpstr>
      <vt:lpstr>Exercises (2/3)</vt:lpstr>
      <vt:lpstr>Exercises (3/3)</vt:lpstr>
      <vt:lpstr>The Web Container Model</vt:lpstr>
      <vt:lpstr>Scopes</vt:lpstr>
      <vt:lpstr>ServletContext</vt:lpstr>
      <vt:lpstr>ServletContext example</vt:lpstr>
      <vt:lpstr>Session</vt:lpstr>
      <vt:lpstr>Session example</vt:lpstr>
      <vt:lpstr>Chaining</vt:lpstr>
      <vt:lpstr>Chaining</vt:lpstr>
      <vt:lpstr>Chaining : Include</vt:lpstr>
      <vt:lpstr>Chaining : Forward</vt:lpstr>
      <vt:lpstr>Chaining</vt:lpstr>
      <vt:lpstr>Filter</vt:lpstr>
      <vt:lpstr>Filter</vt:lpstr>
      <vt:lpstr>Filter</vt:lpstr>
      <vt:lpstr>Filter</vt:lpstr>
      <vt:lpstr>Filter</vt:lpstr>
      <vt:lpstr>Filter</vt:lpstr>
      <vt:lpstr>Filter</vt:lpstr>
      <vt:lpstr>Cookies</vt:lpstr>
      <vt:lpstr>Cookie example</vt:lpstr>
      <vt:lpstr>Stop-and-think</vt:lpstr>
      <vt:lpstr>Exercises (1/2)</vt:lpstr>
      <vt:lpstr>Exercises (2/2)</vt:lpstr>
      <vt:lpstr>What’s new in Servlet 3.0 ?</vt:lpstr>
      <vt:lpstr>Introduction</vt:lpstr>
      <vt:lpstr>Introduction</vt:lpstr>
      <vt:lpstr>Configuration through annotations</vt:lpstr>
      <vt:lpstr>Configuration through annotations</vt:lpstr>
      <vt:lpstr>Configuration through annotations</vt:lpstr>
      <vt:lpstr>Configuration through annotations</vt:lpstr>
      <vt:lpstr>Web Fragments</vt:lpstr>
      <vt:lpstr>Web Fragments</vt:lpstr>
      <vt:lpstr>Stop-and-think</vt:lpstr>
      <vt:lpstr>Exercises</vt:lpstr>
      <vt:lpstr>Course summary</vt:lpstr>
      <vt:lpstr>PowerPoint Presentation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21</cp:revision>
  <dcterms:created xsi:type="dcterms:W3CDTF">2010-12-23T15:37:14Z</dcterms:created>
  <dcterms:modified xsi:type="dcterms:W3CDTF">2012-08-13T18:19:00Z</dcterms:modified>
  <cp:category>SUPINFO PowerPoint Templates</cp:category>
</cp:coreProperties>
</file>