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ags/tag36.xml" ContentType="application/vnd.openxmlformats-officedocument.presentationml.tags+xml"/>
  <Override PartName="/ppt/notesSlides/notesSlide39.xml" ContentType="application/vnd.openxmlformats-officedocument.presentationml.notesSlide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tags/tag41.xml" ContentType="application/vnd.openxmlformats-officedocument.presentationml.tags+xml"/>
  <Override PartName="/ppt/notesSlides/notesSlide44.xml" ContentType="application/vnd.openxmlformats-officedocument.presentationml.notesSlide+xml"/>
  <Override PartName="/ppt/tags/tag42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43.xml" ContentType="application/vnd.openxmlformats-officedocument.presentationml.tags+xml"/>
  <Override PartName="/ppt/notesSlides/notesSlide47.xml" ContentType="application/vnd.openxmlformats-officedocument.presentationml.notesSlide+xml"/>
  <Override PartName="/ppt/tags/tag44.xml" ContentType="application/vnd.openxmlformats-officedocument.presentationml.tags+xml"/>
  <Override PartName="/ppt/notesSlides/notesSlide48.xml" ContentType="application/vnd.openxmlformats-officedocument.presentationml.notesSlide+xml"/>
  <Override PartName="/ppt/tags/tag45.xml" ContentType="application/vnd.openxmlformats-officedocument.presentationml.tags+xml"/>
  <Override PartName="/ppt/notesSlides/notesSlide49.xml" ContentType="application/vnd.openxmlformats-officedocument.presentationml.notesSlide+xml"/>
  <Override PartName="/ppt/tags/tag46.xml" ContentType="application/vnd.openxmlformats-officedocument.presentationml.tags+xml"/>
  <Override PartName="/ppt/notesSlides/notesSlide50.xml" ContentType="application/vnd.openxmlformats-officedocument.presentationml.notesSlide+xml"/>
  <Override PartName="/ppt/tags/tag47.xml" ContentType="application/vnd.openxmlformats-officedocument.presentationml.tags+xml"/>
  <Override PartName="/ppt/notesSlides/notesSlide51.xml" ContentType="application/vnd.openxmlformats-officedocument.presentationml.notesSlide+xml"/>
  <Override PartName="/ppt/tags/tag48.xml" ContentType="application/vnd.openxmlformats-officedocument.presentationml.tags+xml"/>
  <Override PartName="/ppt/notesSlides/notesSlide52.xml" ContentType="application/vnd.openxmlformats-officedocument.presentationml.notesSlide+xml"/>
  <Override PartName="/ppt/tags/tag49.xml" ContentType="application/vnd.openxmlformats-officedocument.presentationml.tags+xml"/>
  <Override PartName="/ppt/notesSlides/notesSlide53.xml" ContentType="application/vnd.openxmlformats-officedocument.presentationml.notesSlide+xml"/>
  <Override PartName="/ppt/tags/tag50.xml" ContentType="application/vnd.openxmlformats-officedocument.presentationml.tags+xml"/>
  <Override PartName="/ppt/notesSlides/notesSlide54.xml" ContentType="application/vnd.openxmlformats-officedocument.presentationml.notesSlide+xml"/>
  <Override PartName="/ppt/tags/tag51.xml" ContentType="application/vnd.openxmlformats-officedocument.presentationml.tags+xml"/>
  <Override PartName="/ppt/notesSlides/notesSlide55.xml" ContentType="application/vnd.openxmlformats-officedocument.presentationml.notesSlide+xml"/>
  <Override PartName="/ppt/tags/tag52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53.xml" ContentType="application/vnd.openxmlformats-officedocument.presentationml.tags+xml"/>
  <Override PartName="/ppt/notesSlides/notesSlide58.xml" ContentType="application/vnd.openxmlformats-officedocument.presentationml.notesSlide+xml"/>
  <Override PartName="/ppt/tags/tag54.xml" ContentType="application/vnd.openxmlformats-officedocument.presentationml.tags+xml"/>
  <Override PartName="/ppt/notesSlides/notesSlide59.xml" ContentType="application/vnd.openxmlformats-officedocument.presentationml.notesSlide+xml"/>
  <Override PartName="/ppt/tags/tag55.xml" ContentType="application/vnd.openxmlformats-officedocument.presentationml.tags+xml"/>
  <Override PartName="/ppt/notesSlides/notesSlide60.xml" ContentType="application/vnd.openxmlformats-officedocument.presentationml.notesSlide+xml"/>
  <Override PartName="/ppt/tags/tag56.xml" ContentType="application/vnd.openxmlformats-officedocument.presentationml.tags+xml"/>
  <Override PartName="/ppt/notesSlides/notesSlide61.xml" ContentType="application/vnd.openxmlformats-officedocument.presentationml.notesSlide+xml"/>
  <Override PartName="/ppt/tags/tag57.xml" ContentType="application/vnd.openxmlformats-officedocument.presentationml.tags+xml"/>
  <Override PartName="/ppt/notesSlides/notesSlide62.xml" ContentType="application/vnd.openxmlformats-officedocument.presentationml.notesSlide+xml"/>
  <Override PartName="/ppt/tags/tag58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59.xml" ContentType="application/vnd.openxmlformats-officedocument.presentationml.tags+xml"/>
  <Override PartName="/ppt/notesSlides/notesSlide66.xml" ContentType="application/vnd.openxmlformats-officedocument.presentationml.notesSlide+xml"/>
  <Override PartName="/ppt/tags/tag60.xml" ContentType="application/vnd.openxmlformats-officedocument.presentationml.tags+xml"/>
  <Override PartName="/ppt/notesSlides/notesSlide67.xml" ContentType="application/vnd.openxmlformats-officedocument.presentationml.notesSlide+xml"/>
  <Override PartName="/ppt/tags/tag61.xml" ContentType="application/vnd.openxmlformats-officedocument.presentationml.tags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2" r:id="rId1"/>
  </p:sldMasterIdLst>
  <p:notesMasterIdLst>
    <p:notesMasterId r:id="rId70"/>
  </p:notesMasterIdLst>
  <p:handoutMasterIdLst>
    <p:handoutMasterId r:id="rId71"/>
  </p:handoutMasterIdLst>
  <p:sldIdLst>
    <p:sldId id="261" r:id="rId2"/>
    <p:sldId id="262" r:id="rId3"/>
    <p:sldId id="295" r:id="rId4"/>
    <p:sldId id="259" r:id="rId5"/>
    <p:sldId id="441" r:id="rId6"/>
    <p:sldId id="579" r:id="rId7"/>
    <p:sldId id="582" r:id="rId8"/>
    <p:sldId id="581" r:id="rId9"/>
    <p:sldId id="580" r:id="rId10"/>
    <p:sldId id="613" r:id="rId11"/>
    <p:sldId id="583" r:id="rId12"/>
    <p:sldId id="584" r:id="rId13"/>
    <p:sldId id="528" r:id="rId14"/>
    <p:sldId id="564" r:id="rId15"/>
    <p:sldId id="567" r:id="rId16"/>
    <p:sldId id="585" r:id="rId17"/>
    <p:sldId id="586" r:id="rId18"/>
    <p:sldId id="587" r:id="rId19"/>
    <p:sldId id="529" r:id="rId20"/>
    <p:sldId id="565" r:id="rId21"/>
    <p:sldId id="566" r:id="rId22"/>
    <p:sldId id="591" r:id="rId23"/>
    <p:sldId id="592" r:id="rId24"/>
    <p:sldId id="601" r:id="rId25"/>
    <p:sldId id="593" r:id="rId26"/>
    <p:sldId id="330" r:id="rId27"/>
    <p:sldId id="412" r:id="rId28"/>
    <p:sldId id="568" r:id="rId29"/>
    <p:sldId id="569" r:id="rId30"/>
    <p:sldId id="570" r:id="rId31"/>
    <p:sldId id="571" r:id="rId32"/>
    <p:sldId id="572" r:id="rId33"/>
    <p:sldId id="573" r:id="rId34"/>
    <p:sldId id="574" r:id="rId35"/>
    <p:sldId id="575" r:id="rId36"/>
    <p:sldId id="576" r:id="rId37"/>
    <p:sldId id="494" r:id="rId38"/>
    <p:sldId id="542" r:id="rId39"/>
    <p:sldId id="589" r:id="rId40"/>
    <p:sldId id="594" r:id="rId41"/>
    <p:sldId id="590" r:id="rId42"/>
    <p:sldId id="595" r:id="rId43"/>
    <p:sldId id="596" r:id="rId44"/>
    <p:sldId id="597" r:id="rId45"/>
    <p:sldId id="612" r:id="rId46"/>
    <p:sldId id="598" r:id="rId47"/>
    <p:sldId id="588" r:id="rId48"/>
    <p:sldId id="543" r:id="rId49"/>
    <p:sldId id="544" r:id="rId50"/>
    <p:sldId id="545" r:id="rId51"/>
    <p:sldId id="546" r:id="rId52"/>
    <p:sldId id="577" r:id="rId53"/>
    <p:sldId id="548" r:id="rId54"/>
    <p:sldId id="599" r:id="rId55"/>
    <p:sldId id="549" r:id="rId56"/>
    <p:sldId id="552" r:id="rId57"/>
    <p:sldId id="600" r:id="rId58"/>
    <p:sldId id="603" r:id="rId59"/>
    <p:sldId id="604" r:id="rId60"/>
    <p:sldId id="605" r:id="rId61"/>
    <p:sldId id="606" r:id="rId62"/>
    <p:sldId id="607" r:id="rId63"/>
    <p:sldId id="608" r:id="rId64"/>
    <p:sldId id="609" r:id="rId65"/>
    <p:sldId id="610" r:id="rId66"/>
    <p:sldId id="523" r:id="rId67"/>
    <p:sldId id="611" r:id="rId68"/>
    <p:sldId id="296" r:id="rId69"/>
  </p:sldIdLst>
  <p:sldSz cx="9144000" cy="6858000" type="screen4x3"/>
  <p:notesSz cx="6881813" cy="9296400"/>
  <p:custDataLst>
    <p:tags r:id="rId7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333"/>
    <a:srgbClr val="13672E"/>
    <a:srgbClr val="AC4020"/>
    <a:srgbClr val="0000FF"/>
    <a:srgbClr val="339933"/>
    <a:srgbClr val="7F0055"/>
    <a:srgbClr val="479B8F"/>
    <a:srgbClr val="00FFCC"/>
    <a:srgbClr val="99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6" autoAdjust="0"/>
    <p:restoredTop sz="96823" autoAdjust="0"/>
  </p:normalViewPr>
  <p:slideViewPr>
    <p:cSldViewPr>
      <p:cViewPr>
        <p:scale>
          <a:sx n="100" d="100"/>
          <a:sy n="100" d="100"/>
        </p:scale>
        <p:origin x="-12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gs" Target="tags/tag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11.xml"/><Relationship Id="rId6" Type="http://schemas.openxmlformats.org/officeDocument/2006/relationships/slide" Target="slides/slide26.xml"/><Relationship Id="rId7" Type="http://schemas.openxmlformats.org/officeDocument/2006/relationships/slide" Target="slides/slide38.xml"/><Relationship Id="rId8" Type="http://schemas.openxmlformats.org/officeDocument/2006/relationships/slide" Target="slides/slide47.xml"/><Relationship Id="rId9" Type="http://schemas.openxmlformats.org/officeDocument/2006/relationships/slide" Target="slides/slide58.xml"/><Relationship Id="rId10" Type="http://schemas.openxmlformats.org/officeDocument/2006/relationships/slide" Target="slides/slide68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875E0B09-F928-4272-BFAC-F9B10B4AE424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CDBD0D94-7234-4AC5-A243-D6B0F0559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29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3EA0A19-8407-4071-8281-29C83F770534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66729169-F01A-497E-9A5C-90CEC1E7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933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6712CE-7C04-482C-9F28-15840E413136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9CD4-C61D-4349-838D-5EADE8A2641A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19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8AD0A3-9D0F-4E6F-9A7C-A224B3D8F229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66AC1-71A5-435C-A0BF-A23BA93B3985}" type="slidenum">
              <a:rPr lang="en-US"/>
              <a:pPr/>
              <a:t>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21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22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22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23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23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24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24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25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25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26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86CBA2-0BD8-4FF5-A58C-37A7F72E5640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FB2A4-74DC-4BF8-BBCF-6F651B6AF297}" type="slidenum">
              <a:rPr lang="en-US"/>
              <a:pPr/>
              <a:t>3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r>
              <a:rPr lang="en-US" dirty="0" smtClean="0"/>
              <a:t>Explanation of the three</a:t>
            </a:r>
            <a:r>
              <a:rPr lang="en-US" baseline="0" dirty="0" smtClean="0"/>
              <a:t> ways: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set the value of the property by giving a "hard coded" value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you set the value of the property by using the value of a parameter passed in the request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set all the properties value of a </a:t>
            </a:r>
            <a:r>
              <a:rPr lang="en-US" baseline="0" dirty="0" err="1" smtClean="0"/>
              <a:t>JavaBean</a:t>
            </a:r>
            <a:r>
              <a:rPr lang="en-US" baseline="0" dirty="0" smtClean="0"/>
              <a:t> using request parameters values. The name of the parameters </a:t>
            </a:r>
            <a:r>
              <a:rPr lang="en-US" b="1" baseline="0" dirty="0" smtClean="0"/>
              <a:t>must be exactly the same</a:t>
            </a:r>
            <a:r>
              <a:rPr lang="en-US" baseline="0" dirty="0" smtClean="0"/>
              <a:t> as the properties name.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37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38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39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4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45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46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46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47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49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53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54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56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57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57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58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59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62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04DC57-C88E-46C2-B14C-36637E0BC515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FFA31-4084-4846-AE5A-EAA85BC20834}" type="slidenum">
              <a:rPr lang="en-US"/>
              <a:pPr/>
              <a:t>63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64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64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[Title of the course]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  <a:ea typeface="DejaVu Sans" charset="0"/>
              </a:rPr>
              <a:t>Nov 8, 2008</a:t>
            </a: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2D9F99-9071-7D4C-A4A0-197D7C93140F}" type="slidenum">
              <a:rPr lang="en-US"/>
              <a:pPr/>
              <a:t>65</a:t>
            </a:fld>
            <a:endParaRPr lang="en-US"/>
          </a:p>
        </p:txBody>
      </p:sp>
      <p:sp>
        <p:nvSpPr>
          <p:cNvPr id="263174" name="Text Box 1"/>
          <p:cNvSpPr txBox="1">
            <a:spLocks noChangeArrowheads="1"/>
          </p:cNvSpPr>
          <p:nvPr/>
        </p:nvSpPr>
        <p:spPr bwMode="auto">
          <a:xfrm>
            <a:off x="2293410" y="0"/>
            <a:ext cx="4586817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[Title of the course]</a:t>
            </a:r>
          </a:p>
        </p:txBody>
      </p:sp>
      <p:sp>
        <p:nvSpPr>
          <p:cNvPr id="263175" name="Text Box 2"/>
          <p:cNvSpPr txBox="1">
            <a:spLocks noChangeArrowheads="1"/>
          </p:cNvSpPr>
          <p:nvPr/>
        </p:nvSpPr>
        <p:spPr bwMode="auto">
          <a:xfrm>
            <a:off x="0" y="0"/>
            <a:ext cx="2064862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Nov 8, 2008</a:t>
            </a:r>
          </a:p>
        </p:txBody>
      </p:sp>
      <p:sp>
        <p:nvSpPr>
          <p:cNvPr id="263176" name="Text Box 3"/>
          <p:cNvSpPr txBox="1">
            <a:spLocks noChangeArrowheads="1"/>
          </p:cNvSpPr>
          <p:nvPr/>
        </p:nvSpPr>
        <p:spPr bwMode="auto">
          <a:xfrm>
            <a:off x="0" y="8831183"/>
            <a:ext cx="5656546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900">
                <a:solidFill>
                  <a:srgbClr val="5F5F5F"/>
                </a:solidFill>
              </a:rPr>
              <a:t>Copyright © 2004-2005 NameOfTheOrganization. All rights reserved.</a:t>
            </a:r>
          </a:p>
        </p:txBody>
      </p:sp>
      <p:sp>
        <p:nvSpPr>
          <p:cNvPr id="263177" name="Text Box 4"/>
          <p:cNvSpPr txBox="1">
            <a:spLocks noChangeArrowheads="1"/>
          </p:cNvSpPr>
          <p:nvPr/>
        </p:nvSpPr>
        <p:spPr bwMode="auto">
          <a:xfrm>
            <a:off x="6421544" y="8831183"/>
            <a:ext cx="457095" cy="46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2520" tIns="46080" rIns="92520" bIns="46080" anchor="b">
            <a:prstTxWarp prst="textNoShape">
              <a:avLst/>
            </a:prstTxWarp>
          </a:bodyPr>
          <a:lstStyle/>
          <a:p>
            <a:pPr algn="r" eaLnBrk="1" hangingPunct="1">
              <a:buClr>
                <a:srgbClr val="5F5F5F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8B41A3E-68DC-B04D-B977-9C089CD891A2}" type="slidenum">
              <a:rPr lang="en-US" sz="900">
                <a:solidFill>
                  <a:srgbClr val="5F5F5F"/>
                </a:solidFill>
              </a:rPr>
              <a:pPr algn="r" eaLnBrk="1" hangingPunct="1">
                <a:buClr>
                  <a:srgbClr val="5F5F5F"/>
                </a:buCl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65</a:t>
            </a:fld>
            <a:endParaRPr lang="en-US" sz="900">
              <a:solidFill>
                <a:srgbClr val="5F5F5F"/>
              </a:solidFill>
            </a:endParaRPr>
          </a:p>
        </p:txBody>
      </p:sp>
      <p:sp>
        <p:nvSpPr>
          <p:cNvPr id="263178" name="Text Box 5"/>
          <p:cNvSpPr txBox="1">
            <a:spLocks noChangeArrowheads="1"/>
          </p:cNvSpPr>
          <p:nvPr/>
        </p:nvSpPr>
        <p:spPr bwMode="auto">
          <a:xfrm>
            <a:off x="1117343" y="697032"/>
            <a:ext cx="4647128" cy="34867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179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688816" y="4417180"/>
            <a:ext cx="5504181" cy="4183777"/>
          </a:xfrm>
          <a:noFill/>
          <a:ln/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693B14-A7D0-45A5-9C9A-C7851F54B889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E9048-F7DB-4295-9C4D-E5245DB3DEFE}" type="slidenum">
              <a:rPr lang="en-US"/>
              <a:pPr/>
              <a:t>66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703263"/>
            <a:ext cx="4632325" cy="3473450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4838"/>
            <a:ext cx="4821237" cy="4391025"/>
          </a:xfrm>
          <a:noFill/>
          <a:ln/>
        </p:spPr>
        <p:txBody>
          <a:bodyPr lIns="92430" tIns="46216" rIns="92430" bIns="46216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A41F86-DF57-9B46-BD73-89423DE1AF9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37806-48CC-F04D-8BB5-99D37F9CABE9}" type="slidenum">
              <a:rPr lang="en-US"/>
              <a:pPr/>
              <a:t>67</a:t>
            </a:fld>
            <a:endParaRPr lang="en-US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E36072-E505-4A14-A9DC-EBD662D2EA57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286AE-DDDD-4C08-B548-E1023071DEEB}" type="slidenum">
              <a:rPr lang="en-US"/>
              <a:pPr/>
              <a:t>68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30-Nov-11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0" y="1622425"/>
            <a:ext cx="9144000" cy="2263775"/>
          </a:xfrm>
          <a:prstGeom prst="rect">
            <a:avLst/>
          </a:prstGeom>
          <a:gradFill rotWithShape="1">
            <a:gsLst>
              <a:gs pos="0">
                <a:schemeClr val="accent2">
                  <a:alpha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962400"/>
            <a:ext cx="62484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553200"/>
            <a:ext cx="5334000" cy="304800"/>
          </a:xfrm>
        </p:spPr>
        <p:txBody>
          <a:bodyPr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graphicFrame>
        <p:nvGraphicFramePr>
          <p:cNvPr id="637958" name="Object 6"/>
          <p:cNvGraphicFramePr>
            <a:graphicFrameLocks noChangeAspect="1"/>
          </p:cNvGraphicFramePr>
          <p:nvPr/>
        </p:nvGraphicFramePr>
        <p:xfrm>
          <a:off x="2843213" y="1196975"/>
          <a:ext cx="27368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75" name="CorelDRAW" r:id="rId3" imgW="1409700" imgH="1320800" progId="">
                  <p:embed/>
                </p:oleObj>
              </mc:Choice>
              <mc:Fallback>
                <p:oleObj name="CorelDRAW" r:id="rId3" imgW="1409700" imgH="1320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73685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4600" y="1600200"/>
            <a:ext cx="623728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31013" y="19050"/>
            <a:ext cx="1931987" cy="61531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33463" y="19050"/>
            <a:ext cx="5645150" cy="61531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463" y="19050"/>
            <a:ext cx="7729537" cy="8382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4575" y="1524000"/>
            <a:ext cx="3783013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79988" y="1524000"/>
            <a:ext cx="3783012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 rot="16200000">
            <a:off x="-2514600" y="40386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4575" y="1524000"/>
            <a:ext cx="378301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79988" y="1524000"/>
            <a:ext cx="37830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4575" y="1524000"/>
            <a:ext cx="7718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2">
                  <a:alpha val="62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0" y="0"/>
            <a:ext cx="914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9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36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33463" y="19050"/>
            <a:ext cx="7729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2514600" y="40386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graphicFrame>
        <p:nvGraphicFramePr>
          <p:cNvPr id="636936" name="Object 8"/>
          <p:cNvGraphicFramePr>
            <a:graphicFrameLocks noChangeAspect="1"/>
          </p:cNvGraphicFramePr>
          <p:nvPr/>
        </p:nvGraphicFramePr>
        <p:xfrm>
          <a:off x="34925" y="6092825"/>
          <a:ext cx="7953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53" name="CorelDRAW" r:id="rId15" imgW="723900" imgH="673100" progId="">
                  <p:embed/>
                </p:oleObj>
              </mc:Choice>
              <mc:Fallback>
                <p:oleObj name="CorelDRAW" r:id="rId15" imgW="723900" imgH="6731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6092825"/>
                        <a:ext cx="7953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3D7D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969696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3000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60425" indent="-342900" algn="l" rtl="0" fontAlgn="base">
        <a:spcBef>
          <a:spcPct val="20000"/>
        </a:spcBef>
        <a:spcAft>
          <a:spcPct val="30000"/>
        </a:spcAft>
        <a:buClr>
          <a:schemeClr val="bg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203325" indent="-228600" algn="l" rtl="0" fontAlgn="base">
        <a:spcBef>
          <a:spcPct val="2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3000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www.supinfo.com/" TargetMode="External"/><Relationship Id="rId6" Type="http://schemas.openxmlformats.org/officeDocument/2006/relationships/image" Target="../media/image3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2.emf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9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9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9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9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9.png"/><Relationship Id="rId1" Type="http://schemas.openxmlformats.org/officeDocument/2006/relationships/tags" Target="../tags/tag17.x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9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9.png"/><Relationship Id="rId5" Type="http://schemas.openxmlformats.org/officeDocument/2006/relationships/hyperlink" Target="http://supinfo.com/taglibs/tags" TargetMode="External"/><Relationship Id="rId1" Type="http://schemas.openxmlformats.org/officeDocument/2006/relationships/tags" Target="../tags/tag19.x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9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9.png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3.png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image" Target="../media/image9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9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9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9.png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9.png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9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image" Target="../media/image9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image" Target="../media/image9.png"/><Relationship Id="rId1" Type="http://schemas.openxmlformats.org/officeDocument/2006/relationships/tags" Target="../tags/tag31.x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9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9.pn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image" Target="../media/image3.pn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image" Target="../media/image9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image" Target="../media/image9.png"/><Relationship Id="rId1" Type="http://schemas.openxmlformats.org/officeDocument/2006/relationships/tags" Target="../tags/tag37.xml"/><Relationship Id="rId2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image" Target="../media/image9.png"/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4" Type="http://schemas.openxmlformats.org/officeDocument/2006/relationships/image" Target="../media/image9.png"/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4" Type="http://schemas.openxmlformats.org/officeDocument/2006/relationships/image" Target="../media/image9.png"/><Relationship Id="rId1" Type="http://schemas.openxmlformats.org/officeDocument/2006/relationships/tags" Target="../tags/tag40.xml"/><Relationship Id="rId2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image" Target="../media/image9.png"/><Relationship Id="rId1" Type="http://schemas.openxmlformats.org/officeDocument/2006/relationships/tags" Target="../tags/tag41.xml"/><Relationship Id="rId2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42.x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3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image" Target="../media/image9.png"/><Relationship Id="rId1" Type="http://schemas.openxmlformats.org/officeDocument/2006/relationships/tags" Target="../tags/tag44.xml"/><Relationship Id="rId2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4" Type="http://schemas.openxmlformats.org/officeDocument/2006/relationships/image" Target="../media/image9.png"/><Relationship Id="rId1" Type="http://schemas.openxmlformats.org/officeDocument/2006/relationships/tags" Target="../tags/tag45.x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4" Type="http://schemas.openxmlformats.org/officeDocument/2006/relationships/image" Target="../media/image9.png"/><Relationship Id="rId1" Type="http://schemas.openxmlformats.org/officeDocument/2006/relationships/tags" Target="../tags/tag46.xml"/><Relationship Id="rId2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image" Target="../media/image9.png"/><Relationship Id="rId1" Type="http://schemas.openxmlformats.org/officeDocument/2006/relationships/tags" Target="../tags/tag47.xml"/><Relationship Id="rId2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image" Target="../media/image9.png"/><Relationship Id="rId1" Type="http://schemas.openxmlformats.org/officeDocument/2006/relationships/tags" Target="../tags/tag48.xml"/><Relationship Id="rId2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image" Target="../media/image9.png"/><Relationship Id="rId1" Type="http://schemas.openxmlformats.org/officeDocument/2006/relationships/tags" Target="../tags/tag49.xml"/><Relationship Id="rId2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image" Target="../media/image9.png"/><Relationship Id="rId1" Type="http://schemas.openxmlformats.org/officeDocument/2006/relationships/tags" Target="../tags/tag50.xml"/><Relationship Id="rId2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4" Type="http://schemas.openxmlformats.org/officeDocument/2006/relationships/image" Target="../media/image9.png"/><Relationship Id="rId1" Type="http://schemas.openxmlformats.org/officeDocument/2006/relationships/tags" Target="../tags/tag51.xml"/><Relationship Id="rId2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52.xml"/><Relationship Id="rId2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image" Target="../media/image3.png"/><Relationship Id="rId1" Type="http://schemas.openxmlformats.org/officeDocument/2006/relationships/tags" Target="../tags/tag53.xml"/><Relationship Id="rId2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4" Type="http://schemas.openxmlformats.org/officeDocument/2006/relationships/image" Target="../media/image9.png"/><Relationship Id="rId1" Type="http://schemas.openxmlformats.org/officeDocument/2006/relationships/tags" Target="../tags/tag54.x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9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tags" Target="../tags/tag55.x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image" Target="../media/image9.png"/><Relationship Id="rId1" Type="http://schemas.openxmlformats.org/officeDocument/2006/relationships/tags" Target="../tags/tag56.x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1" Type="http://schemas.openxmlformats.org/officeDocument/2006/relationships/tags" Target="../tags/tag57.xml"/><Relationship Id="rId2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tags" Target="../tags/tag58.x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image" Target="../media/image16.png"/><Relationship Id="rId1" Type="http://schemas.openxmlformats.org/officeDocument/2006/relationships/tags" Target="../tags/tag59.x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4" Type="http://schemas.openxmlformats.org/officeDocument/2006/relationships/hyperlink" Target="http://www.onlinelearningconference.com/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tags" Target="../tags/tag60.x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1" Type="http://schemas.openxmlformats.org/officeDocument/2006/relationships/tags" Target="../tags/tag6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9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9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3200400"/>
          </a:xfrm>
          <a:prstGeom prst="rect">
            <a:avLst/>
          </a:prstGeom>
          <a:gradFill rotWithShape="1">
            <a:gsLst>
              <a:gs pos="0">
                <a:schemeClr val="accent2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905500" y="0"/>
            <a:ext cx="3236913" cy="68580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2">
                  <a:alpha val="75000"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14800"/>
            <a:ext cx="5181600" cy="1143000"/>
          </a:xfrm>
        </p:spPr>
        <p:txBody>
          <a:bodyPr/>
          <a:lstStyle/>
          <a:p>
            <a:r>
              <a:rPr lang="en-US" sz="2400" dirty="0" smtClean="0"/>
              <a:t>Java web pages</a:t>
            </a:r>
            <a:endParaRPr lang="en-US" sz="1400" dirty="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40425" y="6092825"/>
            <a:ext cx="30956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hlinkClick r:id="rId5"/>
              </a:rPr>
              <a:t>www.supinfo.com</a:t>
            </a:r>
            <a:endParaRPr lang="en-US" sz="1400" b="1"/>
          </a:p>
          <a:p>
            <a:pPr algn="r">
              <a:spcBef>
                <a:spcPct val="50000"/>
              </a:spcBef>
            </a:pPr>
            <a:r>
              <a:rPr lang="en-US" sz="1000"/>
              <a:t>Copyright © SUPINFO</a:t>
            </a:r>
            <a:r>
              <a:rPr lang="en-US" sz="1200"/>
              <a:t>. All rights reserved</a:t>
            </a:r>
            <a:br>
              <a:rPr lang="en-US" sz="1200"/>
            </a:br>
            <a:endParaRPr lang="en-US" sz="1200"/>
          </a:p>
        </p:txBody>
      </p:sp>
      <p:pic>
        <p:nvPicPr>
          <p:cNvPr id="27664" name="Picture 16" descr="emblem_cla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676400"/>
            <a:ext cx="1752600" cy="1752600"/>
          </a:xfrm>
          <a:prstGeom prst="rect">
            <a:avLst/>
          </a:prstGeom>
          <a:noFill/>
        </p:spPr>
      </p:pic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2843213" y="1196975"/>
          <a:ext cx="27368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6" name="CorelDRAW" r:id="rId7" imgW="1409700" imgH="1320800" progId="">
                  <p:embed/>
                </p:oleObj>
              </mc:Choice>
              <mc:Fallback>
                <p:oleObj name="CorelDRAW" r:id="rId7" imgW="1409700" imgH="13208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73685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78113" y="990600"/>
            <a:ext cx="5856287" cy="2841625"/>
          </a:xfrm>
          <a:noFill/>
        </p:spPr>
        <p:txBody>
          <a:bodyPr/>
          <a:lstStyle/>
          <a:p>
            <a:r>
              <a:rPr lang="en-US" sz="4000" dirty="0" smtClean="0"/>
              <a:t>Java Server Pages</a:t>
            </a:r>
            <a:endParaRPr lang="en-US" sz="4000" dirty="0"/>
          </a:p>
        </p:txBody>
      </p:sp>
      <p:pic>
        <p:nvPicPr>
          <p:cNvPr id="27763" name="Picture 115" descr="logo-SUPINFO-noir-fond-tran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325" y="5229225"/>
            <a:ext cx="2806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700" name="Picture 52" descr="C:\Users\Thierry\Desktop\1265022830_network-server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72264" y="3071811"/>
            <a:ext cx="2071702" cy="2071701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Life Cycle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Presentation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ZoneTexte 7"/>
          <p:cNvSpPr txBox="1"/>
          <p:nvPr/>
        </p:nvSpPr>
        <p:spPr>
          <a:xfrm>
            <a:off x="1219200" y="1905000"/>
            <a:ext cx="7620000" cy="452431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public void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jspService(HttpServletRequest</a:t>
            </a:r>
            <a:r>
              <a:rPr lang="en-US" dirty="0" smtClean="0">
                <a:latin typeface="Courier"/>
                <a:cs typeface="Courier"/>
              </a:rPr>
              <a:t> request, 			  </a:t>
            </a:r>
            <a:r>
              <a:rPr lang="en-US" dirty="0" err="1" smtClean="0">
                <a:latin typeface="Courier"/>
                <a:cs typeface="Courier"/>
              </a:rPr>
              <a:t>HttpServletResponse</a:t>
            </a:r>
            <a:r>
              <a:rPr lang="en-US" dirty="0" smtClean="0">
                <a:latin typeface="Courier"/>
                <a:cs typeface="Courier"/>
              </a:rPr>
              <a:t> response) {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 //...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PageContext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pageContext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null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JspWriter</a:t>
            </a:r>
            <a:r>
              <a:rPr lang="en-US" dirty="0" smtClean="0">
                <a:latin typeface="Courier"/>
                <a:cs typeface="Courier"/>
              </a:rPr>
              <a:t> out =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null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//...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pageContext</a:t>
            </a:r>
            <a:r>
              <a:rPr lang="en-US" dirty="0" smtClean="0">
                <a:latin typeface="Courier"/>
                <a:cs typeface="Courier"/>
              </a:rPr>
              <a:t> = _</a:t>
            </a:r>
            <a:r>
              <a:rPr lang="en-US" dirty="0" err="1" smtClean="0">
                <a:latin typeface="Courier"/>
                <a:cs typeface="Courier"/>
              </a:rPr>
              <a:t>jspxFactory.getPageContext(</a:t>
            </a:r>
            <a:r>
              <a:rPr lang="en-US" b="1" dirty="0" err="1" smtClean="0">
                <a:solidFill>
                  <a:srgbClr val="660066"/>
                </a:solidFill>
                <a:latin typeface="Courier"/>
                <a:cs typeface="Courier"/>
              </a:rPr>
              <a:t>this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 smtClean="0">
                <a:latin typeface="Courier"/>
                <a:cs typeface="Courier"/>
              </a:rPr>
              <a:t>           request, response,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null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8192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true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 out = </a:t>
            </a:r>
            <a:r>
              <a:rPr lang="en-US" dirty="0" err="1" smtClean="0">
                <a:latin typeface="Courier"/>
                <a:cs typeface="Courier"/>
              </a:rPr>
              <a:t>pageContext.getOut</a:t>
            </a:r>
            <a:r>
              <a:rPr lang="en-US" dirty="0" smtClean="0">
                <a:latin typeface="Courier"/>
                <a:cs typeface="Courier"/>
              </a:rPr>
              <a:t>();          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//...       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out.write(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"\t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&lt;body&gt;\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out.print</a:t>
            </a:r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b="1" dirty="0" smtClean="0">
                <a:solidFill>
                  <a:srgbClr val="660066"/>
                </a:solidFill>
                <a:latin typeface="Courier"/>
                <a:cs typeface="Courier"/>
              </a:rPr>
              <a:t>new </a:t>
            </a:r>
            <a:r>
              <a:rPr lang="en-US" dirty="0" smtClean="0">
                <a:latin typeface="Courier"/>
                <a:cs typeface="Courier"/>
              </a:rPr>
              <a:t>Date() );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out.write(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"\n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latin typeface="Courier"/>
                <a:cs typeface="Courier"/>
              </a:rPr>
              <a:t>     </a:t>
            </a:r>
            <a:r>
              <a:rPr lang="en-US" dirty="0" err="1" smtClean="0">
                <a:latin typeface="Courier"/>
                <a:cs typeface="Courier"/>
              </a:rPr>
              <a:t>out.write(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"\t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&lt;/body&gt;\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latin typeface="Courier"/>
                <a:cs typeface="Courier"/>
              </a:rPr>
              <a:t>     //...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of translated JSP :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571698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JSP Elements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962400"/>
            <a:ext cx="6248400" cy="1447800"/>
          </a:xfrm>
        </p:spPr>
        <p:txBody>
          <a:bodyPr/>
          <a:lstStyle/>
          <a:p>
            <a:r>
              <a:rPr lang="en-US" dirty="0" smtClean="0"/>
              <a:t>Directive, action and scripting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Presentation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Three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types of JSP element 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Scripting elements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Directive elements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Action elements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Scripting elements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Four</a:t>
            </a: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elements type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428728" y="2071678"/>
          <a:ext cx="7143800" cy="321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4072"/>
                <a:gridCol w="52197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&lt;% %&gt;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Scriptlets: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allow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write</a:t>
                      </a:r>
                      <a:r>
                        <a:rPr lang="fr-FR" baseline="0" dirty="0" smtClean="0"/>
                        <a:t> Java code </a:t>
                      </a:r>
                      <a:r>
                        <a:rPr lang="fr-FR" baseline="0" dirty="0" err="1" smtClean="0"/>
                        <a:t>inside</a:t>
                      </a:r>
                      <a:r>
                        <a:rPr lang="fr-FR" baseline="0" dirty="0" smtClean="0"/>
                        <a:t> the JSP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&lt;%= %&gt;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Expresion</a:t>
                      </a:r>
                      <a:r>
                        <a:rPr lang="fr-FR" dirty="0" smtClean="0"/>
                        <a:t>:</a:t>
                      </a:r>
                      <a:r>
                        <a:rPr lang="fr-FR" baseline="0" dirty="0" smtClean="0"/>
                        <a:t> Display the value of a variable or </a:t>
                      </a:r>
                      <a:r>
                        <a:rPr lang="fr-FR" baseline="0" dirty="0" err="1" smtClean="0"/>
                        <a:t>returned</a:t>
                      </a:r>
                      <a:r>
                        <a:rPr lang="fr-FR" baseline="0" dirty="0" smtClean="0"/>
                        <a:t> by a </a:t>
                      </a:r>
                      <a:r>
                        <a:rPr lang="fr-FR" baseline="0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&lt;%! %&gt;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Declaration</a:t>
                      </a:r>
                      <a:r>
                        <a:rPr lang="fr-FR" dirty="0" smtClean="0"/>
                        <a:t>: </a:t>
                      </a:r>
                      <a:r>
                        <a:rPr lang="fr-FR" dirty="0" err="1" smtClean="0"/>
                        <a:t>declare</a:t>
                      </a:r>
                      <a:r>
                        <a:rPr lang="fr-FR" dirty="0" smtClean="0"/>
                        <a:t> a </a:t>
                      </a:r>
                      <a:r>
                        <a:rPr lang="fr-FR" dirty="0" err="1" smtClean="0"/>
                        <a:t>piece</a:t>
                      </a:r>
                      <a:r>
                        <a:rPr lang="fr-FR" baseline="0" dirty="0" smtClean="0"/>
                        <a:t> of code (variable, </a:t>
                      </a:r>
                      <a:r>
                        <a:rPr lang="fr-FR" baseline="0" dirty="0" err="1" smtClean="0"/>
                        <a:t>method</a:t>
                      </a:r>
                      <a:r>
                        <a:rPr lang="fr-FR" baseline="0" dirty="0" smtClean="0"/>
                        <a:t>, …) </a:t>
                      </a:r>
                      <a:r>
                        <a:rPr lang="fr-FR" baseline="0" dirty="0" err="1" smtClean="0"/>
                        <a:t>outside</a:t>
                      </a:r>
                      <a:r>
                        <a:rPr lang="fr-FR" baseline="0" dirty="0" smtClean="0"/>
                        <a:t> the _</a:t>
                      </a:r>
                      <a:r>
                        <a:rPr lang="fr-FR" baseline="0" dirty="0" err="1" smtClean="0"/>
                        <a:t>jspService</a:t>
                      </a:r>
                      <a:r>
                        <a:rPr lang="fr-FR" baseline="0" dirty="0" smtClean="0"/>
                        <a:t>(…) </a:t>
                      </a:r>
                      <a:r>
                        <a:rPr lang="fr-FR" baseline="0" dirty="0" err="1" smtClean="0"/>
                        <a:t>method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="1" baseline="0" dirty="0" smtClean="0"/>
                        <a:t>Be </a:t>
                      </a:r>
                      <a:r>
                        <a:rPr lang="fr-FR" b="1" baseline="0" dirty="0" err="1" smtClean="0"/>
                        <a:t>careful</a:t>
                      </a:r>
                      <a:r>
                        <a:rPr lang="fr-FR" b="1" baseline="0" dirty="0" smtClean="0"/>
                        <a:t> :</a:t>
                      </a:r>
                      <a:r>
                        <a:rPr lang="fr-FR" baseline="0" dirty="0" smtClean="0"/>
                        <a:t> use </a:t>
                      </a:r>
                      <a:r>
                        <a:rPr lang="fr-FR" baseline="0" dirty="0" err="1" smtClean="0"/>
                        <a:t>it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declare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writable</a:t>
                      </a:r>
                      <a:r>
                        <a:rPr lang="fr-FR" baseline="0" dirty="0" smtClean="0"/>
                        <a:t> variable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not </a:t>
                      </a:r>
                      <a:r>
                        <a:rPr lang="fr-FR" baseline="0" dirty="0" err="1" smtClean="0"/>
                        <a:t>thread-safe</a:t>
                      </a:r>
                      <a:r>
                        <a:rPr lang="fr-FR" baseline="0" dirty="0" smtClean="0"/>
                        <a:t> !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&lt;%-- --%&gt;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Comments</a:t>
                      </a:r>
                      <a:r>
                        <a:rPr lang="fr-FR" dirty="0" smtClean="0"/>
                        <a:t>: insert </a:t>
                      </a:r>
                      <a:r>
                        <a:rPr lang="fr-FR" dirty="0" err="1" smtClean="0"/>
                        <a:t>comments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which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will</a:t>
                      </a:r>
                      <a:r>
                        <a:rPr lang="fr-FR" baseline="0" dirty="0" smtClean="0"/>
                        <a:t> not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visible </a:t>
                      </a:r>
                      <a:r>
                        <a:rPr lang="fr-FR" baseline="0" dirty="0" err="1" smtClean="0"/>
                        <a:t>inside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HTML </a:t>
                      </a:r>
                      <a:r>
                        <a:rPr lang="fr-FR" baseline="0" dirty="0" err="1" smtClean="0"/>
                        <a:t>response</a:t>
                      </a:r>
                      <a:endParaRPr lang="fr-FR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Scripting elements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143000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Example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14414" y="1600200"/>
            <a:ext cx="7572428" cy="358713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&lt;% </a:t>
            </a:r>
            <a:r>
              <a:rPr lang="fr-FR" dirty="0" smtClean="0">
                <a:latin typeface="Courier"/>
                <a:cs typeface="Courier"/>
              </a:rPr>
              <a:t>String s1 = </a:t>
            </a:r>
            <a:r>
              <a:rPr lang="fr-FR" b="1" dirty="0" smtClean="0">
                <a:solidFill>
                  <a:srgbClr val="7F0055"/>
                </a:solidFill>
                <a:latin typeface="Courier"/>
                <a:cs typeface="Courier"/>
              </a:rPr>
              <a:t>new </a:t>
            </a:r>
            <a:r>
              <a:rPr lang="fr-FR" dirty="0" smtClean="0">
                <a:latin typeface="Courier"/>
                <a:cs typeface="Courier"/>
              </a:rPr>
              <a:t>String(</a:t>
            </a:r>
            <a:r>
              <a:rPr lang="fr-FR" dirty="0" smtClean="0">
                <a:solidFill>
                  <a:srgbClr val="0000FF"/>
                </a:solidFill>
                <a:latin typeface="Courier"/>
                <a:cs typeface="Courier"/>
              </a:rPr>
              <a:t>"Hello ! "</a:t>
            </a:r>
            <a:r>
              <a:rPr lang="fr-FR" dirty="0" smtClean="0">
                <a:latin typeface="Courier"/>
                <a:cs typeface="Courier"/>
              </a:rPr>
              <a:t>);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&lt;% </a:t>
            </a:r>
            <a:r>
              <a:rPr lang="fr-FR" b="1" dirty="0" smtClean="0">
                <a:solidFill>
                  <a:srgbClr val="7F0055"/>
                </a:solidFill>
                <a:latin typeface="Courier"/>
                <a:cs typeface="Courier"/>
              </a:rPr>
              <a:t>for</a:t>
            </a:r>
            <a:r>
              <a:rPr lang="fr-FR" dirty="0" smtClean="0">
                <a:latin typeface="Courier"/>
                <a:cs typeface="Courier"/>
              </a:rPr>
              <a:t>(</a:t>
            </a:r>
            <a:r>
              <a:rPr lang="fr-FR" b="1" dirty="0" err="1" smtClean="0">
                <a:solidFill>
                  <a:srgbClr val="7F0055"/>
                </a:solidFill>
                <a:latin typeface="Courier"/>
                <a:cs typeface="Courier"/>
              </a:rPr>
              <a:t>int</a:t>
            </a:r>
            <a:r>
              <a:rPr lang="fr-FR" b="1" dirty="0" smtClean="0">
                <a:solidFill>
                  <a:srgbClr val="7F0055"/>
                </a:solidFill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i = 0; i &lt; 3 ; i++)  {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latin typeface="Courier"/>
                <a:cs typeface="Courier"/>
              </a:rPr>
              <a:t>    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&lt;%= </a:t>
            </a:r>
            <a:r>
              <a:rPr lang="fr-FR" dirty="0" smtClean="0">
                <a:latin typeface="Courier"/>
                <a:cs typeface="Courier"/>
              </a:rPr>
              <a:t>s1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&lt;% </a:t>
            </a:r>
            <a:r>
              <a:rPr lang="fr-FR" dirty="0" smtClean="0">
                <a:latin typeface="Courier"/>
                <a:cs typeface="Courier"/>
              </a:rPr>
              <a:t>}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157333"/>
                </a:solidFill>
                <a:latin typeface="Courier"/>
                <a:cs typeface="Courier"/>
              </a:rPr>
              <a:t>&lt;</a:t>
            </a:r>
            <a:r>
              <a:rPr lang="fr-FR" dirty="0" err="1" smtClean="0">
                <a:solidFill>
                  <a:srgbClr val="157333"/>
                </a:solidFill>
                <a:latin typeface="Courier"/>
                <a:cs typeface="Courier"/>
              </a:rPr>
              <a:t>br</a:t>
            </a:r>
            <a:r>
              <a:rPr lang="fr-FR" dirty="0" smtClean="0">
                <a:solidFill>
                  <a:srgbClr val="157333"/>
                </a:solidFill>
                <a:latin typeface="Courier"/>
                <a:cs typeface="Courier"/>
              </a:rPr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339933"/>
                </a:solidFill>
                <a:latin typeface="Courier"/>
                <a:cs typeface="Courier"/>
              </a:rPr>
              <a:t>&lt;%-- No compilation </a:t>
            </a:r>
            <a:r>
              <a:rPr lang="fr-FR" dirty="0" err="1" smtClean="0">
                <a:solidFill>
                  <a:srgbClr val="339933"/>
                </a:solidFill>
                <a:latin typeface="Courier"/>
                <a:cs typeface="Courier"/>
              </a:rPr>
              <a:t>error</a:t>
            </a:r>
            <a:r>
              <a:rPr lang="fr-FR" dirty="0" smtClean="0">
                <a:solidFill>
                  <a:srgbClr val="339933"/>
                </a:solidFill>
                <a:latin typeface="Courier"/>
                <a:cs typeface="Courier"/>
              </a:rPr>
              <a:t> </a:t>
            </a:r>
            <a:r>
              <a:rPr lang="fr-FR" dirty="0" err="1" smtClean="0">
                <a:solidFill>
                  <a:srgbClr val="339933"/>
                </a:solidFill>
                <a:latin typeface="Courier"/>
                <a:cs typeface="Courier"/>
              </a:rPr>
              <a:t>because</a:t>
            </a:r>
            <a:r>
              <a:rPr lang="fr-FR" dirty="0" smtClean="0">
                <a:solidFill>
                  <a:srgbClr val="339933"/>
                </a:solidFill>
                <a:latin typeface="Courier"/>
                <a:cs typeface="Courier"/>
              </a:rPr>
              <a:t> s2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339933"/>
                </a:solidFill>
                <a:latin typeface="Courier"/>
                <a:cs typeface="Courier"/>
              </a:rPr>
              <a:t>				</a:t>
            </a:r>
            <a:r>
              <a:rPr lang="fr-FR" dirty="0" err="1" smtClean="0">
                <a:solidFill>
                  <a:srgbClr val="339933"/>
                </a:solidFill>
                <a:latin typeface="Courier"/>
                <a:cs typeface="Courier"/>
              </a:rPr>
              <a:t>is</a:t>
            </a:r>
            <a:r>
              <a:rPr lang="fr-FR" dirty="0" smtClean="0">
                <a:solidFill>
                  <a:srgbClr val="339933"/>
                </a:solidFill>
                <a:latin typeface="Courier"/>
                <a:cs typeface="Courier"/>
              </a:rPr>
              <a:t> in a </a:t>
            </a:r>
            <a:r>
              <a:rPr lang="fr-FR" dirty="0" err="1" smtClean="0">
                <a:solidFill>
                  <a:srgbClr val="339933"/>
                </a:solidFill>
                <a:latin typeface="Courier"/>
                <a:cs typeface="Courier"/>
              </a:rPr>
              <a:t>declaration</a:t>
            </a:r>
            <a:r>
              <a:rPr lang="fr-FR" dirty="0" smtClean="0">
                <a:solidFill>
                  <a:srgbClr val="339933"/>
                </a:solidFill>
                <a:latin typeface="Courier"/>
                <a:cs typeface="Courier"/>
              </a:rPr>
              <a:t> ! --%&gt;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&lt;%= </a:t>
            </a:r>
            <a:r>
              <a:rPr lang="fr-FR" dirty="0" smtClean="0">
                <a:latin typeface="Courier"/>
                <a:cs typeface="Courier"/>
              </a:rPr>
              <a:t>s2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dirty="0" smtClean="0">
              <a:latin typeface="Courier"/>
              <a:cs typeface="Courier"/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&lt;%! </a:t>
            </a:r>
            <a:r>
              <a:rPr lang="fr-FR" dirty="0" smtClean="0">
                <a:latin typeface="Courier"/>
                <a:cs typeface="Courier"/>
              </a:rPr>
              <a:t>String s2 = </a:t>
            </a:r>
            <a:r>
              <a:rPr lang="fr-FR" b="1" dirty="0" smtClean="0">
                <a:solidFill>
                  <a:srgbClr val="7F0055"/>
                </a:solidFill>
                <a:latin typeface="Courier"/>
                <a:cs typeface="Courier"/>
              </a:rPr>
              <a:t>new </a:t>
            </a:r>
            <a:r>
              <a:rPr lang="fr-FR" dirty="0" smtClean="0">
                <a:latin typeface="Courier"/>
                <a:cs typeface="Courier"/>
              </a:rPr>
              <a:t>String(</a:t>
            </a:r>
            <a:r>
              <a:rPr lang="fr-FR" dirty="0" smtClean="0">
                <a:solidFill>
                  <a:srgbClr val="0000FF"/>
                </a:solidFill>
                <a:latin typeface="Courier"/>
                <a:cs typeface="Courier"/>
              </a:rPr>
              <a:t>"How are </a:t>
            </a:r>
            <a:r>
              <a:rPr lang="fr-FR" dirty="0" err="1" smtClean="0">
                <a:solidFill>
                  <a:srgbClr val="0000FF"/>
                </a:solidFill>
                <a:latin typeface="Courier"/>
                <a:cs typeface="Courier"/>
              </a:rPr>
              <a:t>you</a:t>
            </a:r>
            <a:r>
              <a:rPr lang="fr-FR" dirty="0" smtClean="0">
                <a:solidFill>
                  <a:srgbClr val="0000FF"/>
                </a:solidFill>
                <a:latin typeface="Courier"/>
                <a:cs typeface="Courier"/>
              </a:rPr>
              <a:t> ?"</a:t>
            </a:r>
            <a:r>
              <a:rPr lang="fr-FR" dirty="0" smtClean="0">
                <a:latin typeface="Courier"/>
                <a:cs typeface="Courier"/>
              </a:rPr>
              <a:t>); </a:t>
            </a:r>
            <a:r>
              <a:rPr lang="fr-FR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14414" y="5901740"/>
            <a:ext cx="7572428" cy="65146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Hello ! Hello ! Hello !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How are </a:t>
            </a:r>
            <a:r>
              <a:rPr lang="fr-FR" sz="2000" dirty="0" err="1" smtClean="0"/>
              <a:t>you</a:t>
            </a:r>
            <a:r>
              <a:rPr lang="fr-FR" sz="2000" dirty="0" smtClean="0"/>
              <a:t> ?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143000" y="5436513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It displays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Directives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In a JSP page, directives exist to fulfill your needs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Three types of directive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b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Page </a:t>
            </a: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directives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ea typeface="ＭＳ Ｐゴシック" pitchFamily="34" charset="-128"/>
              </a:rPr>
              <a:t>&lt;%@page ... %&gt;</a:t>
            </a:r>
            <a:endParaRPr kumimoji="0" lang="en-US" sz="2200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baseline="0" dirty="0" smtClean="0">
                <a:latin typeface="+mn-lt"/>
                <a:ea typeface="ＭＳ Ｐゴシック" pitchFamily="34" charset="-128"/>
              </a:rPr>
              <a:t>Inclusion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directives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ea typeface="ＭＳ Ｐゴシック" pitchFamily="34" charset="-128"/>
              </a:rPr>
              <a:t>&lt;%@include ... %&gt;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baseline="0" dirty="0" err="1" smtClean="0">
                <a:latin typeface="+mn-lt"/>
                <a:ea typeface="ＭＳ Ｐゴシック" pitchFamily="34" charset="-128"/>
              </a:rPr>
              <a:t>Taglib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directives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ea typeface="ＭＳ Ｐゴシック" pitchFamily="34" charset="-128"/>
              </a:rPr>
              <a:t>&lt;%@</a:t>
            </a:r>
            <a:r>
              <a:rPr lang="en-US" sz="2200" i="1" kern="0" dirty="0" err="1" smtClean="0">
                <a:ea typeface="ＭＳ Ｐゴシック" pitchFamily="34" charset="-128"/>
              </a:rPr>
              <a:t>taglib</a:t>
            </a:r>
            <a:r>
              <a:rPr lang="en-US" sz="2200" i="1" kern="0" dirty="0" smtClean="0">
                <a:ea typeface="ＭＳ Ｐゴシック" pitchFamily="34" charset="-128"/>
              </a:rPr>
              <a:t> ... %&gt;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Page directive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Define some page properties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Page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directives can have several attributes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baseline="0" dirty="0" smtClean="0">
                <a:latin typeface="+mn-lt"/>
                <a:ea typeface="ＭＳ Ｐゴシック" pitchFamily="34" charset="-128"/>
              </a:rPr>
              <a:t>import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&lt;%@ page import=“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java.util.List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” %&gt;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baseline="0" dirty="0" smtClean="0">
                <a:latin typeface="+mn-lt"/>
                <a:ea typeface="ＭＳ Ｐゴシック" pitchFamily="34" charset="-128"/>
              </a:rPr>
              <a:t>session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ea typeface="ＭＳ Ｐゴシック" pitchFamily="34" charset="-128"/>
              </a:rPr>
              <a:t>&lt;%@ page session=“true” %&gt;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contentType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&lt;%@ page 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contentType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=“text/html” %&gt;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isELIgnored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&lt;%@ page 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isELIgnored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=“true” %&gt;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  <a:endParaRPr lang="en-US" sz="2200" kern="0" dirty="0" smtClean="0"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Include directive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Include the contents of an HTML or JSP page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Happens during translation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Not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 runtime operation !</a:t>
            </a:r>
            <a:endParaRPr lang="en-US" sz="2200" kern="0" baseline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One mandatory attribute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&lt;%@ include file=“template/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header.html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” %&gt;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Taglib</a:t>
            </a:r>
            <a:r>
              <a:rPr lang="en-US" sz="3200" dirty="0" smtClean="0"/>
              <a:t> directive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66800" y="1214422"/>
            <a:ext cx="8001000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Reference a tag library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To make custom actions available in the JSP page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200" i="1" kern="0" baseline="0" dirty="0" smtClean="0">
                <a:latin typeface="+mn-lt"/>
                <a:ea typeface="ＭＳ Ｐゴシック" pitchFamily="34" charset="-128"/>
              </a:rPr>
              <a:t>&lt;%@</a:t>
            </a:r>
            <a:r>
              <a:rPr lang="en-US" sz="2200" i="1" kern="0" baseline="0" dirty="0" err="1" smtClean="0">
                <a:latin typeface="+mn-lt"/>
                <a:ea typeface="ＭＳ Ｐゴシック" pitchFamily="34" charset="-128"/>
              </a:rPr>
              <a:t>taglib</a:t>
            </a:r>
            <a:r>
              <a:rPr lang="en-US" sz="2200" i="1" kern="0" baseline="0" dirty="0" smtClean="0">
                <a:latin typeface="+mn-lt"/>
                <a:ea typeface="ＭＳ Ｐゴシック" pitchFamily="34" charset="-128"/>
              </a:rPr>
              <a:t> prefix=“tags” </a:t>
            </a:r>
            <a:r>
              <a:rPr lang="en-US" sz="2200" i="1" kern="0" baseline="0" dirty="0" err="1" smtClean="0">
                <a:latin typeface="+mn-lt"/>
                <a:ea typeface="ＭＳ Ｐゴシック" pitchFamily="34" charset="-128"/>
              </a:rPr>
              <a:t>uri</a:t>
            </a:r>
            <a:r>
              <a:rPr lang="en-US" sz="2200" i="1" kern="0" baseline="0" dirty="0" smtClean="0">
                <a:latin typeface="+mn-lt"/>
                <a:ea typeface="ＭＳ Ｐゴシック" pitchFamily="34" charset="-128"/>
              </a:rPr>
              <a:t>=</a:t>
            </a:r>
            <a:r>
              <a:rPr lang="en-US" sz="2200" i="1" kern="0" baseline="0" dirty="0" smtClean="0">
                <a:latin typeface="+mn-lt"/>
                <a:ea typeface="ＭＳ Ｐゴシック" pitchFamily="34" charset="-128"/>
                <a:hlinkClick r:id="rId5"/>
              </a:rPr>
              <a:t>http://supinfo.com/taglibs/tags</a:t>
            </a:r>
            <a:r>
              <a:rPr lang="en-US" sz="2200" i="1" kern="0" baseline="0" dirty="0" smtClean="0">
                <a:latin typeface="+mn-lt"/>
                <a:ea typeface="ＭＳ Ｐゴシック" pitchFamily="34" charset="-128"/>
              </a:rPr>
              <a:t>%&gt;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baseline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We’ll see more about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taglibs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later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sym typeface="Wingdings"/>
              </a:rPr>
              <a:t></a:t>
            </a:r>
            <a:endParaRPr lang="en-US" sz="2200" kern="0" dirty="0" smtClean="0">
              <a:latin typeface="+mn-lt"/>
              <a:ea typeface="ＭＳ Ｐゴシック" pitchFamily="34" charset="-128"/>
              <a:sym typeface="Wingdings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Implicit objects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On a JSP you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have an access to implicit objects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Below the most useful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285851" y="2285992"/>
          <a:ext cx="7429554" cy="4086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00199"/>
                <a:gridCol w="2357454"/>
                <a:gridCol w="3571901"/>
              </a:tblGrid>
              <a:tr h="81393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Name of the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471567">
                <a:tc>
                  <a:txBody>
                    <a:bodyPr/>
                    <a:lstStyle/>
                    <a:p>
                      <a:r>
                        <a:rPr lang="fr-FR" dirty="0" smtClean="0"/>
                        <a:t>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JspWriter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Like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PrintWriter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you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get</a:t>
                      </a:r>
                      <a:r>
                        <a:rPr lang="fr-FR" baseline="0" dirty="0" smtClean="0"/>
                        <a:t> on a </a:t>
                      </a:r>
                      <a:r>
                        <a:rPr lang="fr-FR" baseline="0" dirty="0" err="1" smtClean="0"/>
                        <a:t>ServletResponse</a:t>
                      </a:r>
                      <a:r>
                        <a:rPr lang="fr-FR" baseline="0" dirty="0" smtClean="0"/>
                        <a:t>. </a:t>
                      </a:r>
                      <a:r>
                        <a:rPr lang="fr-FR" baseline="0" dirty="0" err="1" smtClean="0"/>
                        <a:t>Allow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write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something</a:t>
                      </a:r>
                      <a:r>
                        <a:rPr lang="fr-FR" baseline="0" dirty="0" smtClean="0"/>
                        <a:t> on the page</a:t>
                      </a:r>
                      <a:endParaRPr lang="fr-FR" dirty="0"/>
                    </a:p>
                  </a:txBody>
                  <a:tcPr/>
                </a:tc>
              </a:tr>
              <a:tr h="47156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HttpServletRequest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request</a:t>
                      </a:r>
                      <a:endParaRPr lang="fr-FR" dirty="0"/>
                    </a:p>
                  </a:txBody>
                  <a:tcPr/>
                </a:tc>
              </a:tr>
              <a:tr h="471567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response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HttpServletResponse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response</a:t>
                      </a:r>
                      <a:endParaRPr lang="fr-FR" dirty="0"/>
                    </a:p>
                  </a:txBody>
                  <a:tcPr/>
                </a:tc>
              </a:tr>
              <a:tr h="471567">
                <a:tc>
                  <a:txBody>
                    <a:bodyPr/>
                    <a:lstStyle/>
                    <a:p>
                      <a:r>
                        <a:rPr lang="fr-FR" dirty="0" smtClean="0"/>
                        <a:t>session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HttpSession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current</a:t>
                      </a:r>
                      <a:r>
                        <a:rPr lang="fr-FR" baseline="0" dirty="0" smtClean="0"/>
                        <a:t> user session</a:t>
                      </a:r>
                      <a:endParaRPr lang="fr-FR" dirty="0"/>
                    </a:p>
                  </a:txBody>
                  <a:tcPr/>
                </a:tc>
              </a:tr>
              <a:tr h="471567">
                <a:tc>
                  <a:txBody>
                    <a:bodyPr/>
                    <a:lstStyle/>
                    <a:p>
                      <a:r>
                        <a:rPr lang="fr-FR" dirty="0" smtClean="0"/>
                        <a:t>application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ServletContext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Context</a:t>
                      </a:r>
                      <a:r>
                        <a:rPr lang="fr-FR" dirty="0" smtClean="0"/>
                        <a:t> of the JSP </a:t>
                      </a:r>
                      <a:r>
                        <a:rPr lang="fr-FR" dirty="0" err="1" smtClean="0"/>
                        <a:t>page's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servlet</a:t>
                      </a:r>
                      <a:endParaRPr lang="fr-FR" dirty="0"/>
                    </a:p>
                  </a:txBody>
                  <a:tcPr/>
                </a:tc>
              </a:tr>
              <a:tr h="471567">
                <a:tc>
                  <a:txBody>
                    <a:bodyPr/>
                    <a:lstStyle/>
                    <a:p>
                      <a:r>
                        <a:rPr lang="fr-FR" dirty="0" smtClean="0"/>
                        <a:t>config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ServletConfig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The </a:t>
                      </a:r>
                      <a:r>
                        <a:rPr lang="fr-FR" dirty="0" err="1" smtClean="0"/>
                        <a:t>servlet</a:t>
                      </a:r>
                      <a:r>
                        <a:rPr lang="fr-FR" dirty="0" smtClean="0"/>
                        <a:t> configuration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objectives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76400"/>
            <a:ext cx="4343400" cy="4648200"/>
          </a:xfrm>
        </p:spPr>
        <p:txBody>
          <a:bodyPr/>
          <a:lstStyle/>
          <a:p>
            <a:r>
              <a:rPr lang="en-US" sz="2000" b="1" dirty="0" smtClean="0"/>
              <a:t>Know </a:t>
            </a:r>
            <a:r>
              <a:rPr lang="en-US" sz="2000" dirty="0" smtClean="0"/>
              <a:t>what JSP are</a:t>
            </a:r>
            <a:endParaRPr lang="en-US" sz="2000" dirty="0"/>
          </a:p>
          <a:p>
            <a:r>
              <a:rPr lang="en-US" sz="2000" b="1" dirty="0" smtClean="0"/>
              <a:t>Learn </a:t>
            </a:r>
            <a:r>
              <a:rPr lang="en-US" sz="2000" dirty="0" smtClean="0"/>
              <a:t>how to use them</a:t>
            </a:r>
            <a:endParaRPr lang="en-US" sz="2000" b="1" dirty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42988" y="10668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/>
              <a:t>By completing this course, you will:</a:t>
            </a:r>
          </a:p>
        </p:txBody>
      </p:sp>
      <p:pic>
        <p:nvPicPr>
          <p:cNvPr id="30739" name="Picture 19" descr="badge_goa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31763"/>
            <a:ext cx="652463" cy="652462"/>
          </a:xfrm>
          <a:prstGeom prst="rect">
            <a:avLst/>
          </a:prstGeom>
          <a:noFill/>
        </p:spPr>
      </p:pic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Picture 10" descr="cibl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3463" y="1989138"/>
            <a:ext cx="32512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Implicit objects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Example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form on a page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page1.jsp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kumimoji="0" lang="en-US" sz="22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kumimoji="0" lang="en-US" sz="2200" b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noProof="0" dirty="0" smtClean="0">
                <a:latin typeface="+mn-lt"/>
                <a:ea typeface="ＭＳ Ｐゴシック" pitchFamily="34" charset="-128"/>
              </a:rPr>
              <a:t>On the </a:t>
            </a:r>
            <a:r>
              <a:rPr lang="en-US" sz="2200" b="1" kern="0" noProof="0" dirty="0" smtClean="0">
                <a:latin typeface="+mn-lt"/>
                <a:ea typeface="ＭＳ Ｐゴシック" pitchFamily="34" charset="-128"/>
              </a:rPr>
              <a:t>page2.jsp</a:t>
            </a:r>
            <a:r>
              <a:rPr lang="en-US" sz="2200" kern="0" noProof="0" dirty="0" smtClean="0">
                <a:latin typeface="+mn-lt"/>
                <a:ea typeface="ＭＳ Ｐゴシック" pitchFamily="34" charset="-128"/>
              </a:rPr>
              <a:t> we display the value entered by the user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14414" y="2300109"/>
            <a:ext cx="757242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form</a:t>
            </a:r>
            <a:r>
              <a:rPr lang="fr-FR" sz="2000" dirty="0" smtClean="0"/>
              <a:t> </a:t>
            </a:r>
            <a:r>
              <a:rPr lang="fr-FR" sz="2000" dirty="0" err="1" smtClean="0"/>
              <a:t>method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"post"</a:t>
            </a:r>
            <a:r>
              <a:rPr lang="fr-FR" sz="2000" dirty="0" smtClean="0"/>
              <a:t> action=</a:t>
            </a:r>
            <a:r>
              <a:rPr lang="fr-FR" sz="2000" dirty="0" smtClean="0">
                <a:solidFill>
                  <a:srgbClr val="0000FF"/>
                </a:solidFill>
              </a:rPr>
              <a:t>"page2.jsp"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&lt;input type=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text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username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&lt;input type=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submit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value=</a:t>
            </a:r>
            <a:r>
              <a:rPr lang="fr-FR" sz="2000" dirty="0" smtClean="0">
                <a:solidFill>
                  <a:srgbClr val="0000FF"/>
                </a:solidFill>
              </a:rPr>
              <a:t>"OK"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&lt;/</a:t>
            </a:r>
            <a:r>
              <a:rPr lang="fr-FR" sz="2000" dirty="0" err="1" smtClean="0"/>
              <a:t>form</a:t>
            </a:r>
            <a:r>
              <a:rPr lang="fr-FR" sz="2000" dirty="0" smtClean="0"/>
              <a:t>&gt;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214414" y="4648810"/>
            <a:ext cx="757242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&lt;% </a:t>
            </a:r>
            <a:r>
              <a:rPr lang="fr-FR" sz="2000" b="1" dirty="0" err="1" smtClean="0"/>
              <a:t>out</a:t>
            </a:r>
            <a:r>
              <a:rPr lang="fr-FR" sz="2000" dirty="0" err="1" smtClean="0"/>
              <a:t>.println</a:t>
            </a:r>
            <a:r>
              <a:rPr lang="fr-FR" sz="2000" dirty="0" smtClean="0"/>
              <a:t>(</a:t>
            </a:r>
            <a:r>
              <a:rPr lang="fr-FR" sz="2000" b="1" dirty="0" err="1" smtClean="0"/>
              <a:t>request</a:t>
            </a:r>
            <a:r>
              <a:rPr lang="fr-FR" sz="2000" dirty="0" err="1" smtClean="0"/>
              <a:t>.getParameter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username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)); 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&lt;%-- Or more </a:t>
            </a:r>
            <a:r>
              <a:rPr lang="fr-FR" sz="2000" dirty="0" err="1" smtClean="0"/>
              <a:t>simplier</a:t>
            </a:r>
            <a:r>
              <a:rPr lang="fr-FR" sz="2000" dirty="0" smtClean="0"/>
              <a:t> … --%&gt;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&lt;%= </a:t>
            </a:r>
            <a:r>
              <a:rPr lang="fr-FR" sz="2000" b="1" dirty="0" err="1" smtClean="0"/>
              <a:t>request</a:t>
            </a:r>
            <a:r>
              <a:rPr lang="fr-FR" sz="2000" dirty="0" err="1" smtClean="0"/>
              <a:t>.getParameter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username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) %&gt;</a:t>
            </a: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 (1/4)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143000"/>
            <a:ext cx="7794625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Create a JSP page named: </a:t>
            </a:r>
            <a:r>
              <a:rPr lang="en-US" sz="2200" b="1" dirty="0" err="1" smtClean="0">
                <a:solidFill>
                  <a:srgbClr val="4D4D4D"/>
                </a:solidFill>
              </a:rPr>
              <a:t>listProduct.jsp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Display all the products stored in memory</a:t>
            </a:r>
          </a:p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Create a JSP page named: </a:t>
            </a:r>
            <a:r>
              <a:rPr lang="en-US" sz="2200" b="1" dirty="0" err="1" smtClean="0">
                <a:solidFill>
                  <a:srgbClr val="4D4D4D"/>
                </a:solidFill>
              </a:rPr>
              <a:t>showProduct.jsp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Display details about the product with the id in the URL</a:t>
            </a:r>
          </a:p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Create a new JSP page 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With name: </a:t>
            </a:r>
            <a:r>
              <a:rPr lang="en-US" sz="2200" b="1" dirty="0" err="1" smtClean="0">
                <a:solidFill>
                  <a:srgbClr val="4D4D4D"/>
                </a:solidFill>
              </a:rPr>
              <a:t>addProduct.jsp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With an HTML form containing fields to define a new product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Put it inside a folder named </a:t>
            </a:r>
            <a:r>
              <a:rPr lang="en-US" sz="2200" b="1" dirty="0" smtClean="0">
                <a:solidFill>
                  <a:srgbClr val="4D4D4D"/>
                </a:solidFill>
              </a:rPr>
              <a:t>auth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To execute the filter…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b="1" dirty="0" smtClean="0">
              <a:solidFill>
                <a:srgbClr val="4D4D4D"/>
              </a:solidFill>
            </a:endParaRP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 (2/4)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219200"/>
            <a:ext cx="7794625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Create a </a:t>
            </a:r>
            <a:r>
              <a:rPr lang="en-US" sz="2200" b="1" kern="0" dirty="0" err="1" smtClean="0">
                <a:ea typeface="ＭＳ Ｐゴシック" pitchFamily="34" charset="-128"/>
              </a:rPr>
              <a:t>HttpServlet</a:t>
            </a:r>
            <a:endParaRPr lang="en-US" sz="2200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Name it </a:t>
            </a:r>
            <a:r>
              <a:rPr lang="en-US" sz="2200" b="1" kern="0" dirty="0" err="1" smtClean="0">
                <a:ea typeface="ＭＳ Ｐゴシック" pitchFamily="34" charset="-128"/>
              </a:rPr>
              <a:t>AddProductServlet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Bind it to </a:t>
            </a:r>
            <a:r>
              <a:rPr lang="en-US" sz="2200" b="1" kern="0" dirty="0" smtClean="0">
                <a:ea typeface="ＭＳ Ｐゴシック" pitchFamily="34" charset="-128"/>
              </a:rPr>
              <a:t>/auth/</a:t>
            </a:r>
            <a:r>
              <a:rPr lang="en-US" sz="2200" b="1" kern="0" dirty="0" err="1" smtClean="0">
                <a:ea typeface="ＭＳ Ｐゴシック" pitchFamily="34" charset="-128"/>
              </a:rPr>
              <a:t>addProduct</a:t>
            </a:r>
            <a:r>
              <a:rPr lang="en-US" sz="2200" b="1" kern="0" dirty="0" smtClean="0"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ea typeface="ＭＳ Ｐゴシック" pitchFamily="34" charset="-128"/>
              </a:rPr>
              <a:t>url</a:t>
            </a:r>
            <a:r>
              <a:rPr lang="en-US" sz="2200" kern="0" dirty="0" smtClean="0">
                <a:ea typeface="ＭＳ Ｐゴシック" pitchFamily="34" charset="-128"/>
              </a:rPr>
              <a:t>-pattern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Override the </a:t>
            </a:r>
            <a:r>
              <a:rPr lang="en-US" sz="2200" b="1" kern="0" dirty="0" err="1" smtClean="0">
                <a:ea typeface="ＭＳ Ｐゴシック" pitchFamily="34" charset="-128"/>
              </a:rPr>
              <a:t>doPost</a:t>
            </a:r>
            <a:r>
              <a:rPr lang="en-US" sz="2200" b="1" kern="0" dirty="0" smtClean="0">
                <a:ea typeface="ＭＳ Ｐゴシック" pitchFamily="34" charset="-128"/>
              </a:rPr>
              <a:t>(…)</a:t>
            </a:r>
            <a:r>
              <a:rPr lang="en-US" sz="2200" kern="0" dirty="0" smtClean="0">
                <a:ea typeface="ＭＳ Ｐゴシック" pitchFamily="34" charset="-128"/>
              </a:rPr>
              <a:t>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Retrieve the form parameters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Create a new </a:t>
            </a:r>
            <a:r>
              <a:rPr lang="en-US" sz="2200" b="1" kern="0" dirty="0" err="1" smtClean="0"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ea typeface="ＭＳ Ｐゴシック" pitchFamily="34" charset="-128"/>
              </a:rPr>
              <a:t> </a:t>
            </a:r>
            <a:r>
              <a:rPr lang="en-US" sz="2200" kern="0" dirty="0" smtClean="0">
                <a:ea typeface="ＭＳ Ｐゴシック" pitchFamily="34" charset="-128"/>
              </a:rPr>
              <a:t>object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Add it in memory with the DAO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Redirect the user to the </a:t>
            </a:r>
            <a:r>
              <a:rPr lang="en-US" sz="2200" b="1" kern="0" dirty="0" err="1" smtClean="0">
                <a:ea typeface="ＭＳ Ｐゴシック" pitchFamily="34" charset="-128"/>
              </a:rPr>
              <a:t>ShowProductServlet</a:t>
            </a:r>
            <a:r>
              <a:rPr lang="en-US" sz="2200" b="1" kern="0" dirty="0" smtClean="0">
                <a:ea typeface="ＭＳ Ｐゴシック" pitchFamily="34" charset="-128"/>
              </a:rPr>
              <a:t> </a:t>
            </a:r>
            <a:r>
              <a:rPr lang="en-US" sz="2200" kern="0" dirty="0" smtClean="0">
                <a:ea typeface="ＭＳ Ｐゴシック" pitchFamily="34" charset="-128"/>
              </a:rPr>
              <a:t>to display the new product</a:t>
            </a:r>
            <a:endParaRPr lang="en-US" sz="2200" b="1" kern="0" dirty="0" smtClean="0">
              <a:ea typeface="ＭＳ Ｐゴシック" pitchFamily="34" charset="-128"/>
            </a:endParaRP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 (3/4)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219200"/>
            <a:ext cx="7794625" cy="5410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Create a </a:t>
            </a:r>
            <a:r>
              <a:rPr lang="en-US" sz="2200" b="1" kern="0" dirty="0" err="1" smtClean="0">
                <a:ea typeface="ＭＳ Ｐゴシック" pitchFamily="34" charset="-128"/>
              </a:rPr>
              <a:t>HttpServlet</a:t>
            </a:r>
            <a:endParaRPr lang="en-US" sz="2200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Name it </a:t>
            </a:r>
            <a:r>
              <a:rPr lang="en-US" sz="2200" b="1" kern="0" dirty="0" err="1" smtClean="0">
                <a:ea typeface="ＭＳ Ｐゴシック" pitchFamily="34" charset="-128"/>
              </a:rPr>
              <a:t>LogoutServlet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Bind it to </a:t>
            </a:r>
            <a:r>
              <a:rPr lang="en-US" sz="2200" b="1" kern="0" dirty="0" smtClean="0">
                <a:ea typeface="ＭＳ Ｐゴシック" pitchFamily="34" charset="-128"/>
              </a:rPr>
              <a:t>/logout </a:t>
            </a:r>
            <a:r>
              <a:rPr lang="en-US" sz="2200" kern="0" dirty="0" err="1" smtClean="0">
                <a:ea typeface="ＭＳ Ｐゴシック" pitchFamily="34" charset="-128"/>
              </a:rPr>
              <a:t>url</a:t>
            </a:r>
            <a:r>
              <a:rPr lang="en-US" sz="2200" kern="0" dirty="0" smtClean="0">
                <a:ea typeface="ＭＳ Ｐゴシック" pitchFamily="34" charset="-128"/>
              </a:rPr>
              <a:t>-pattern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Override the </a:t>
            </a:r>
            <a:r>
              <a:rPr lang="en-US" sz="2200" b="1" kern="0" dirty="0" err="1" smtClean="0">
                <a:ea typeface="ＭＳ Ｐゴシック" pitchFamily="34" charset="-128"/>
              </a:rPr>
              <a:t>doGet</a:t>
            </a:r>
            <a:r>
              <a:rPr lang="en-US" sz="2200" b="1" kern="0" dirty="0" smtClean="0">
                <a:ea typeface="ＭＳ Ｐゴシック" pitchFamily="34" charset="-128"/>
              </a:rPr>
              <a:t>(…)</a:t>
            </a:r>
            <a:r>
              <a:rPr lang="en-US" sz="2200" kern="0" dirty="0" smtClean="0">
                <a:ea typeface="ＭＳ Ｐゴシック" pitchFamily="34" charset="-128"/>
              </a:rPr>
              <a:t>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Remove the session attribute </a:t>
            </a:r>
            <a:r>
              <a:rPr lang="en-US" sz="2200" b="1" kern="0" dirty="0" smtClean="0">
                <a:ea typeface="ＭＳ Ｐゴシック" pitchFamily="34" charset="-128"/>
              </a:rPr>
              <a:t>“username”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Redirect the user to the login page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Override the </a:t>
            </a:r>
            <a:r>
              <a:rPr lang="en-US" sz="2200" b="1" kern="0" dirty="0" err="1" smtClean="0">
                <a:ea typeface="ＭＳ Ｐゴシック" pitchFamily="34" charset="-128"/>
              </a:rPr>
              <a:t>doPost</a:t>
            </a:r>
            <a:r>
              <a:rPr lang="en-US" sz="2200" b="1" kern="0" dirty="0" smtClean="0">
                <a:ea typeface="ＭＳ Ｐゴシック" pitchFamily="34" charset="-128"/>
              </a:rPr>
              <a:t>(…)</a:t>
            </a:r>
            <a:r>
              <a:rPr lang="en-US" sz="2200" kern="0" dirty="0" smtClean="0">
                <a:ea typeface="ＭＳ Ｐゴシック" pitchFamily="34" charset="-128"/>
              </a:rPr>
              <a:t>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Call the </a:t>
            </a:r>
            <a:r>
              <a:rPr lang="en-US" sz="2200" kern="0" dirty="0" err="1" smtClean="0">
                <a:ea typeface="ＭＳ Ｐゴシック" pitchFamily="34" charset="-128"/>
              </a:rPr>
              <a:t>doGet</a:t>
            </a:r>
            <a:r>
              <a:rPr lang="en-US" sz="2200" kern="0" dirty="0" smtClean="0">
                <a:ea typeface="ＭＳ Ｐゴシック" pitchFamily="34" charset="-128"/>
              </a:rPr>
              <a:t>(…) method to do the same thing for</a:t>
            </a:r>
            <a:r>
              <a:rPr lang="en-US" sz="2200" kern="0" dirty="0">
                <a:ea typeface="ＭＳ Ｐゴシック" pitchFamily="34" charset="-128"/>
              </a:rPr>
              <a:t> </a:t>
            </a:r>
            <a:r>
              <a:rPr lang="en-US" sz="2200" kern="0" dirty="0" smtClean="0">
                <a:ea typeface="ＭＳ Ｐゴシック" pitchFamily="34" charset="-128"/>
              </a:rPr>
              <a:t>GET or POST methods</a:t>
            </a: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 (4/4)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143000"/>
            <a:ext cx="7947025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Create a </a:t>
            </a:r>
            <a:r>
              <a:rPr lang="en-US" sz="2200" dirty="0" err="1" smtClean="0">
                <a:solidFill>
                  <a:srgbClr val="4D4D4D"/>
                </a:solidFill>
              </a:rPr>
              <a:t>jsp</a:t>
            </a:r>
            <a:r>
              <a:rPr lang="en-US" sz="2200" dirty="0" smtClean="0">
                <a:solidFill>
                  <a:srgbClr val="4D4D4D"/>
                </a:solidFill>
              </a:rPr>
              <a:t> page named: </a:t>
            </a:r>
            <a:r>
              <a:rPr lang="en-US" sz="2200" b="1" dirty="0" err="1" smtClean="0">
                <a:solidFill>
                  <a:srgbClr val="4D4D4D"/>
                </a:solidFill>
              </a:rPr>
              <a:t>header.jsp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With HTML links to: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Product listing page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Add product page (if the user is logged)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Logout or Login Servlet (in function of if the user is logged or not)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Include it inside all your JSP pages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 smtClean="0">
              <a:solidFill>
                <a:srgbClr val="4D4D4D"/>
              </a:solidFill>
            </a:endParaRPr>
          </a:p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Create a </a:t>
            </a:r>
            <a:r>
              <a:rPr lang="en-US" sz="2200" dirty="0" err="1" smtClean="0">
                <a:solidFill>
                  <a:srgbClr val="4D4D4D"/>
                </a:solidFill>
              </a:rPr>
              <a:t>jsp</a:t>
            </a:r>
            <a:r>
              <a:rPr lang="en-US" sz="2200" dirty="0" smtClean="0">
                <a:solidFill>
                  <a:srgbClr val="4D4D4D"/>
                </a:solidFill>
              </a:rPr>
              <a:t> page named: </a:t>
            </a:r>
            <a:r>
              <a:rPr lang="en-US" sz="2200" b="1" dirty="0" err="1" smtClean="0">
                <a:solidFill>
                  <a:srgbClr val="4D4D4D"/>
                </a:solidFill>
              </a:rPr>
              <a:t>footer.jsp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With some information of your choice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Include it inside all your JSP pages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b="1" dirty="0" smtClean="0">
              <a:solidFill>
                <a:srgbClr val="4D4D4D"/>
              </a:solidFill>
            </a:endParaRP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 Elements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elements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It provides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File inclusions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Redirection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Object instantiation and handling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…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Syntax: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&lt;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jsp:</a:t>
            </a:r>
            <a:r>
              <a:rPr lang="en-US" sz="2200" b="1" i="1" kern="0" dirty="0" err="1" smtClean="0">
                <a:latin typeface="+mn-lt"/>
                <a:ea typeface="ＭＳ Ｐゴシック" pitchFamily="34" charset="-128"/>
              </a:rPr>
              <a:t>action</a:t>
            </a:r>
            <a:r>
              <a:rPr lang="en-US" sz="2200" b="1" i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… &gt;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where 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action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will be replaced by the action you decide to use</a:t>
            </a:r>
            <a:endParaRPr lang="en-US" sz="2200" i="1" kern="0" dirty="0" smtClean="0">
              <a:latin typeface="+mn-lt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useBean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Allow to work with JavaBeans inside a JSP page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JavaBeans are classes following these characteristics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Have a public constructor without arguments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Have no public attributes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Have a getter and a setter for each attribute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Implement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Serializable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useBean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How to use that action?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&lt;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jsp:useBean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… /&gt;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can pass attributes to that markup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id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instance name for the bean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class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Java class name of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JavaBean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to use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scope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page | request | session | application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beanName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instantiate a Bean from either a class or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Serializable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template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type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change the Bean type if its already exists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topics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790712"/>
            <a:ext cx="4343400" cy="4710122"/>
          </a:xfrm>
        </p:spPr>
        <p:txBody>
          <a:bodyPr/>
          <a:lstStyle/>
          <a:p>
            <a:r>
              <a:rPr lang="en-US" sz="2000" b="1" dirty="0" smtClean="0"/>
              <a:t>Presentation</a:t>
            </a:r>
          </a:p>
          <a:p>
            <a:r>
              <a:rPr lang="en-US" sz="2000" b="1" dirty="0" smtClean="0"/>
              <a:t>Action elements</a:t>
            </a:r>
          </a:p>
          <a:p>
            <a:r>
              <a:rPr lang="en-US" sz="2000" b="1" dirty="0" smtClean="0"/>
              <a:t>Expression Language</a:t>
            </a:r>
          </a:p>
          <a:p>
            <a:r>
              <a:rPr lang="en-US" sz="2000" b="1" dirty="0" smtClean="0"/>
              <a:t>Tag Libraries</a:t>
            </a:r>
          </a:p>
          <a:p>
            <a:r>
              <a:rPr lang="en-US" sz="2000" b="1" dirty="0" smtClean="0"/>
              <a:t>JSP &amp; </a:t>
            </a:r>
            <a:r>
              <a:rPr lang="en-US" sz="2000" b="1" dirty="0" err="1" smtClean="0"/>
              <a:t>Servlets</a:t>
            </a:r>
            <a:endParaRPr lang="en-US" sz="2000" b="1" dirty="0"/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042988" y="1066800"/>
            <a:ext cx="81010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/>
              <a:t>Course’s </a:t>
            </a:r>
            <a:r>
              <a:rPr lang="en-US" sz="2200" dirty="0" smtClean="0"/>
              <a:t>plan</a:t>
            </a:r>
            <a:endParaRPr lang="en-US" sz="2200" dirty="0"/>
          </a:p>
        </p:txBody>
      </p:sp>
      <p:pic>
        <p:nvPicPr>
          <p:cNvPr id="696326" name="Picture 6" descr="badge_goal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31763"/>
            <a:ext cx="652463" cy="652462"/>
          </a:xfrm>
          <a:prstGeom prst="rect">
            <a:avLst/>
          </a:prstGeom>
          <a:noFill/>
        </p:spPr>
      </p:pic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9" name="Picture 9" descr="pl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6013" y="1989138"/>
            <a:ext cx="325120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useBean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Is equivalent to: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1785926"/>
            <a:ext cx="7572428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jsp:useBean</a:t>
            </a:r>
            <a:r>
              <a:rPr lang="fr-FR" sz="2000" dirty="0" smtClean="0"/>
              <a:t> id=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          class=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com.supinfo.sun.beans.Student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          scope=</a:t>
            </a:r>
            <a:r>
              <a:rPr lang="fr-FR" sz="2000" dirty="0" smtClean="0">
                <a:solidFill>
                  <a:srgbClr val="0000FF"/>
                </a:solidFill>
              </a:rPr>
              <a:t>"session"</a:t>
            </a:r>
            <a:r>
              <a:rPr lang="fr-FR" sz="2000" dirty="0" smtClean="0"/>
              <a:t> /&gt;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14414" y="3898005"/>
            <a:ext cx="7572428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&lt;%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Student</a:t>
            </a:r>
            <a:r>
              <a:rPr lang="fr-FR" sz="2000" dirty="0" smtClean="0"/>
              <a:t> </a:t>
            </a:r>
            <a:r>
              <a:rPr lang="fr-FR" sz="2000" dirty="0" err="1" smtClean="0"/>
              <a:t>student</a:t>
            </a:r>
            <a:r>
              <a:rPr lang="fr-FR" sz="2000" dirty="0" smtClean="0"/>
              <a:t> = </a:t>
            </a:r>
            <a:r>
              <a:rPr lang="fr-FR" sz="2000" b="1" dirty="0" err="1" smtClean="0">
                <a:solidFill>
                  <a:srgbClr val="7F0055"/>
                </a:solidFill>
              </a:rPr>
              <a:t>null</a:t>
            </a:r>
            <a:r>
              <a:rPr lang="fr-FR" sz="20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</a:t>
            </a:r>
            <a:r>
              <a:rPr lang="fr-FR" sz="2000" dirty="0" err="1" smtClean="0"/>
              <a:t>student</a:t>
            </a:r>
            <a:r>
              <a:rPr lang="fr-FR" sz="2000" dirty="0" smtClean="0"/>
              <a:t> = (</a:t>
            </a:r>
            <a:r>
              <a:rPr lang="fr-FR" sz="2000" dirty="0" err="1" smtClean="0"/>
              <a:t>Student</a:t>
            </a:r>
            <a:r>
              <a:rPr lang="fr-FR" sz="2000" dirty="0" smtClean="0"/>
              <a:t>) </a:t>
            </a:r>
            <a:r>
              <a:rPr lang="fr-FR" sz="2000" dirty="0" err="1" smtClean="0"/>
              <a:t>session.getAttribute</a:t>
            </a:r>
            <a:r>
              <a:rPr lang="fr-FR" sz="2000" dirty="0" smtClean="0"/>
              <a:t>(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if(</a:t>
            </a:r>
            <a:r>
              <a:rPr lang="fr-FR" sz="2000" dirty="0" err="1" smtClean="0"/>
              <a:t>student</a:t>
            </a:r>
            <a:r>
              <a:rPr lang="fr-FR" sz="2000" dirty="0" smtClean="0"/>
              <a:t> == </a:t>
            </a:r>
            <a:r>
              <a:rPr lang="fr-FR" sz="2000" dirty="0" err="1" smtClean="0"/>
              <a:t>null</a:t>
            </a:r>
            <a:r>
              <a:rPr lang="fr-FR" sz="2000" dirty="0" smtClean="0"/>
              <a:t>) {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	</a:t>
            </a:r>
            <a:r>
              <a:rPr lang="fr-FR" sz="2000" dirty="0" err="1" smtClean="0"/>
              <a:t>student</a:t>
            </a:r>
            <a:r>
              <a:rPr lang="fr-FR" sz="2000" dirty="0" smtClean="0"/>
              <a:t> = </a:t>
            </a:r>
            <a:r>
              <a:rPr lang="fr-FR" sz="2000" b="1" dirty="0" smtClean="0">
                <a:solidFill>
                  <a:srgbClr val="7F0055"/>
                </a:solidFill>
              </a:rPr>
              <a:t>new</a:t>
            </a:r>
            <a:r>
              <a:rPr lang="fr-FR" sz="2000" dirty="0" smtClean="0"/>
              <a:t> </a:t>
            </a:r>
            <a:r>
              <a:rPr lang="fr-FR" sz="2000" dirty="0" err="1" smtClean="0"/>
              <a:t>Student</a:t>
            </a:r>
            <a:r>
              <a:rPr lang="fr-FR" sz="2000" dirty="0" smtClean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%&gt;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setProperty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Allow to set a property of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JavaBean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Must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always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be called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after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 &lt;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jsp:useBean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… /&gt;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Three ways to set properties by using attributes</a:t>
            </a:r>
          </a:p>
          <a:p>
            <a:pPr marL="914400" lvl="1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property="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propName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" value="Terry"</a:t>
            </a:r>
          </a:p>
          <a:p>
            <a:pPr marL="914400" lvl="1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property="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propName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"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param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="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paramName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"</a:t>
            </a:r>
          </a:p>
          <a:p>
            <a:pPr marL="914400" lvl="1" indent="-4572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property="*"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setProperty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1785926"/>
            <a:ext cx="7572428" cy="397031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jsp:useBean</a:t>
            </a:r>
            <a:r>
              <a:rPr lang="fr-FR" sz="2000" dirty="0" smtClean="0"/>
              <a:t> id=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          class=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com.supinfo.sun.beans.Student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          scope=</a:t>
            </a:r>
            <a:r>
              <a:rPr lang="fr-FR" sz="2000" dirty="0" smtClean="0">
                <a:solidFill>
                  <a:srgbClr val="0000FF"/>
                </a:solidFill>
              </a:rPr>
              <a:t>"session"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jsp:setProperty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</a:t>
            </a:r>
            <a:r>
              <a:rPr lang="fr-FR" sz="2000" dirty="0" err="1" smtClean="0"/>
              <a:t>property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idBooster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				value=</a:t>
            </a:r>
            <a:r>
              <a:rPr lang="fr-FR" sz="2000" dirty="0" smtClean="0">
                <a:solidFill>
                  <a:srgbClr val="0000FF"/>
                </a:solidFill>
              </a:rPr>
              <a:t>"300"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339933"/>
                </a:solidFill>
              </a:rPr>
              <a:t>&lt;%-- Set the </a:t>
            </a:r>
            <a:r>
              <a:rPr lang="fr-FR" sz="2000" dirty="0" err="1" smtClean="0">
                <a:solidFill>
                  <a:srgbClr val="339933"/>
                </a:solidFill>
              </a:rPr>
              <a:t>firstName</a:t>
            </a:r>
            <a:r>
              <a:rPr lang="fr-FR" sz="2000" dirty="0" smtClean="0">
                <a:solidFill>
                  <a:srgbClr val="339933"/>
                </a:solidFill>
              </a:rPr>
              <a:t> value </a:t>
            </a:r>
            <a:r>
              <a:rPr lang="fr-FR" sz="2000" dirty="0" err="1" smtClean="0">
                <a:solidFill>
                  <a:srgbClr val="339933"/>
                </a:solidFill>
              </a:rPr>
              <a:t>with</a:t>
            </a:r>
            <a:r>
              <a:rPr lang="fr-FR" sz="2000" dirty="0" smtClean="0">
                <a:solidFill>
                  <a:srgbClr val="339933"/>
                </a:solidFill>
              </a:rPr>
              <a:t> the value of a </a:t>
            </a:r>
            <a:r>
              <a:rPr lang="fr-FR" sz="2000" dirty="0" err="1" smtClean="0">
                <a:solidFill>
                  <a:srgbClr val="339933"/>
                </a:solidFill>
              </a:rPr>
              <a:t>request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parameter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named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firstName</a:t>
            </a:r>
            <a:r>
              <a:rPr lang="fr-FR" sz="2000" dirty="0" smtClean="0">
                <a:solidFill>
                  <a:srgbClr val="339933"/>
                </a:solidFill>
              </a:rPr>
              <a:t> --%&gt;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jsp:setProperty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</a:t>
            </a:r>
            <a:r>
              <a:rPr lang="fr-FR" sz="2000" dirty="0" err="1" smtClean="0"/>
              <a:t>property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firstName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				</a:t>
            </a:r>
            <a:r>
              <a:rPr lang="fr-FR" sz="2000" dirty="0" err="1" smtClean="0"/>
              <a:t>param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firstName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339933"/>
                </a:solidFill>
              </a:rPr>
              <a:t>&lt;%-- Set all the </a:t>
            </a:r>
            <a:r>
              <a:rPr lang="fr-FR" sz="2000" dirty="0" err="1" smtClean="0">
                <a:solidFill>
                  <a:srgbClr val="339933"/>
                </a:solidFill>
              </a:rPr>
              <a:t>property</a:t>
            </a:r>
            <a:r>
              <a:rPr lang="fr-FR" sz="2000" dirty="0" smtClean="0">
                <a:solidFill>
                  <a:srgbClr val="339933"/>
                </a:solidFill>
              </a:rPr>
              <a:t> values of the </a:t>
            </a:r>
            <a:r>
              <a:rPr lang="fr-FR" sz="2000" dirty="0" err="1" smtClean="0">
                <a:solidFill>
                  <a:srgbClr val="339933"/>
                </a:solidFill>
              </a:rPr>
              <a:t>bean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with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request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parameters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with</a:t>
            </a:r>
            <a:r>
              <a:rPr lang="fr-FR" sz="2000" dirty="0" smtClean="0">
                <a:solidFill>
                  <a:srgbClr val="339933"/>
                </a:solidFill>
              </a:rPr>
              <a:t> the </a:t>
            </a:r>
            <a:r>
              <a:rPr lang="fr-FR" sz="2000" b="1" dirty="0" err="1" smtClean="0">
                <a:solidFill>
                  <a:srgbClr val="339933"/>
                </a:solidFill>
              </a:rPr>
              <a:t>same</a:t>
            </a:r>
            <a:r>
              <a:rPr lang="fr-FR" sz="2000" b="1" dirty="0" smtClean="0">
                <a:solidFill>
                  <a:srgbClr val="339933"/>
                </a:solidFill>
              </a:rPr>
              <a:t> </a:t>
            </a:r>
            <a:r>
              <a:rPr lang="fr-FR" sz="2000" b="1" dirty="0" err="1" smtClean="0">
                <a:solidFill>
                  <a:srgbClr val="339933"/>
                </a:solidFill>
              </a:rPr>
              <a:t>name</a:t>
            </a:r>
            <a:r>
              <a:rPr lang="fr-FR" sz="2000" dirty="0" smtClean="0">
                <a:solidFill>
                  <a:srgbClr val="339933"/>
                </a:solidFill>
              </a:rPr>
              <a:t> --%&gt;</a:t>
            </a:r>
            <a:endParaRPr lang="fr-FR" sz="2000" b="1" dirty="0" smtClean="0">
              <a:solidFill>
                <a:srgbClr val="339933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jsp:setProperty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</a:t>
            </a:r>
            <a:r>
              <a:rPr lang="fr-FR" sz="2000" dirty="0" err="1" smtClean="0"/>
              <a:t>property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"*" </a:t>
            </a:r>
            <a:r>
              <a:rPr lang="fr-FR" sz="2000" dirty="0" smtClean="0"/>
              <a:t>/&gt;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getProperty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Allow to get a property of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JavaBean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Must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always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be called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after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 &lt;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jsp:useBean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… /&gt;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2357430"/>
            <a:ext cx="7572428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jsp:useBean</a:t>
            </a:r>
            <a:r>
              <a:rPr lang="fr-FR" sz="2000" dirty="0" smtClean="0"/>
              <a:t> id=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 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          class=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com.supinfo.sun.beans.Student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          scope=</a:t>
            </a:r>
            <a:r>
              <a:rPr lang="fr-FR" sz="2000" dirty="0" smtClean="0">
                <a:solidFill>
                  <a:srgbClr val="0000FF"/>
                </a:solidFill>
              </a:rPr>
              <a:t>"session"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339933"/>
                </a:solidFill>
              </a:rPr>
              <a:t>&lt;%-- Displays the value of the </a:t>
            </a:r>
            <a:r>
              <a:rPr lang="fr-FR" sz="2000" b="1" dirty="0" err="1" smtClean="0">
                <a:solidFill>
                  <a:srgbClr val="339933"/>
                </a:solidFill>
              </a:rPr>
              <a:t>firstName</a:t>
            </a:r>
            <a:r>
              <a:rPr lang="fr-FR" sz="2000" dirty="0" smtClean="0">
                <a:solidFill>
                  <a:srgbClr val="339933"/>
                </a:solidFill>
              </a:rPr>
              <a:t> </a:t>
            </a:r>
            <a:r>
              <a:rPr lang="fr-FR" sz="2000" dirty="0" err="1" smtClean="0">
                <a:solidFill>
                  <a:srgbClr val="339933"/>
                </a:solidFill>
              </a:rPr>
              <a:t>property</a:t>
            </a:r>
            <a:r>
              <a:rPr lang="fr-FR" sz="2000" dirty="0" smtClean="0">
                <a:solidFill>
                  <a:srgbClr val="339933"/>
                </a:solidFill>
              </a:rPr>
              <a:t> --%&gt;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jsp:getProperty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err="1" smtClean="0">
                <a:solidFill>
                  <a:srgbClr val="0000FF"/>
                </a:solidFill>
              </a:rPr>
              <a:t>student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</a:t>
            </a:r>
            <a:r>
              <a:rPr lang="fr-FR" sz="2000" dirty="0" err="1" smtClean="0"/>
              <a:t>property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firstName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/&gt;</a:t>
            </a:r>
            <a:endParaRPr lang="fr-FR" sz="2000" b="1" dirty="0" smtClean="0">
              <a:solidFill>
                <a:srgbClr val="339933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include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Allow to include the result of another resources inside the current one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Runtime operation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Similar to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RequestDispatcher.include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the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page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attribute to indicate the resource to include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3745468"/>
            <a:ext cx="757242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jsp:include</a:t>
            </a:r>
            <a:r>
              <a:rPr lang="fr-FR" sz="2000" dirty="0" smtClean="0"/>
              <a:t> page=</a:t>
            </a:r>
            <a:r>
              <a:rPr lang="fr-FR" sz="2000" dirty="0" smtClean="0">
                <a:solidFill>
                  <a:srgbClr val="0000FF"/>
                </a:solidFill>
              </a:rPr>
              <a:t>"aPage.jsp"</a:t>
            </a:r>
            <a:r>
              <a:rPr lang="fr-FR" sz="2000" dirty="0" smtClean="0"/>
              <a:t> /&gt; </a:t>
            </a:r>
            <a:endParaRPr lang="fr-FR" sz="2000" b="1" dirty="0" smtClean="0">
              <a:solidFill>
                <a:srgbClr val="339933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forward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Allow to forward the user to another page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the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page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attribute to specify the forward's destination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2702478"/>
            <a:ext cx="7572428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jsp:forward</a:t>
            </a:r>
            <a:r>
              <a:rPr lang="fr-FR" sz="2000" dirty="0" smtClean="0"/>
              <a:t> page=</a:t>
            </a:r>
            <a:r>
              <a:rPr lang="fr-FR" sz="2000" dirty="0" smtClean="0">
                <a:solidFill>
                  <a:srgbClr val="0000FF"/>
                </a:solidFill>
              </a:rPr>
              <a:t>"aPage.jsp"</a:t>
            </a:r>
            <a:r>
              <a:rPr lang="fr-FR" sz="2000" dirty="0" smtClean="0"/>
              <a:t> /&gt; </a:t>
            </a:r>
            <a:endParaRPr lang="fr-FR" sz="2000" b="1" dirty="0" smtClean="0">
              <a:solidFill>
                <a:srgbClr val="339933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param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Allow to send parameters to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&lt;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jsp:include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… /&gt;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&lt;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jsp:forward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… /&gt;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the attribute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to indicate the parameter's name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value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to specify the parameter's value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14414" y="4286256"/>
            <a:ext cx="7572428" cy="14773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jsp:forward</a:t>
            </a:r>
            <a:r>
              <a:rPr lang="fr-FR" sz="2000" dirty="0" smtClean="0"/>
              <a:t> page=</a:t>
            </a:r>
            <a:r>
              <a:rPr lang="fr-FR" sz="2000" dirty="0" smtClean="0">
                <a:solidFill>
                  <a:srgbClr val="0000FF"/>
                </a:solidFill>
              </a:rPr>
              <a:t>"aPage.jsp"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>
                <a:solidFill>
                  <a:srgbClr val="339933"/>
                </a:solidFill>
              </a:rPr>
              <a:t>	</a:t>
            </a:r>
            <a:r>
              <a:rPr lang="fr-FR" sz="2000" dirty="0" smtClean="0"/>
              <a:t>&lt;</a:t>
            </a:r>
            <a:r>
              <a:rPr lang="fr-FR" sz="2000" dirty="0" err="1" smtClean="0"/>
              <a:t>jsp:param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idBooster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value=</a:t>
            </a:r>
            <a:r>
              <a:rPr lang="fr-FR" sz="2000" dirty="0" smtClean="0">
                <a:solidFill>
                  <a:srgbClr val="0000FF"/>
                </a:solidFill>
              </a:rPr>
              <a:t>"300"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</a:t>
            </a:r>
            <a:r>
              <a:rPr lang="fr-FR" sz="2000" dirty="0" err="1" smtClean="0"/>
              <a:t>jsp:param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firstName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value=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Alick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</a:t>
            </a:r>
            <a:r>
              <a:rPr lang="fr-FR" sz="2000" dirty="0" err="1" smtClean="0"/>
              <a:t>jsp:param</a:t>
            </a:r>
            <a:r>
              <a:rPr lang="fr-FR" sz="2000" dirty="0" smtClean="0"/>
              <a:t> </a:t>
            </a:r>
            <a:r>
              <a:rPr lang="fr-FR" sz="2000" dirty="0" err="1" smtClean="0"/>
              <a:t>name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</a:rPr>
              <a:t>lastName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dirty="0" smtClean="0"/>
              <a:t> value=</a:t>
            </a:r>
            <a:r>
              <a:rPr lang="fr-FR" sz="2000" dirty="0" smtClean="0">
                <a:solidFill>
                  <a:srgbClr val="0000FF"/>
                </a:solidFill>
              </a:rPr>
              <a:t>"MOURIESSE"</a:t>
            </a:r>
            <a:r>
              <a:rPr lang="fr-FR" sz="2000" dirty="0" smtClean="0"/>
              <a:t>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&lt;/</a:t>
            </a:r>
            <a:r>
              <a:rPr lang="fr-FR" sz="2000" dirty="0" err="1" smtClean="0"/>
              <a:t>jsp:forward</a:t>
            </a:r>
            <a:r>
              <a:rPr lang="fr-FR" sz="2000" dirty="0" smtClean="0"/>
              <a:t>&gt;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3" name="Text Box 5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Action elements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Language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Presentation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Language allowing to use Java objects on JSP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Don’t replace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scriptlets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But JSTL does…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Succinct and robust syntax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${expression}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sessionScope.user.name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}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EL Literals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Five Kinds of EL Literal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Boolean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${true}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Integer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${12345}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Floating point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${1.16876}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Strings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${“Hello”}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or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${‘World’}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Null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${null}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EL Operators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90600"/>
            <a:ext cx="75724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Subset of Java language operators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Arithmetic: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Relational: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au 6"/>
          <p:cNvGraphicFramePr>
            <a:graphicFrameLocks noGrp="1"/>
          </p:cNvGraphicFramePr>
          <p:nvPr/>
        </p:nvGraphicFramePr>
        <p:xfrm>
          <a:off x="3886200" y="1539240"/>
          <a:ext cx="3861705" cy="2042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5000"/>
                <a:gridCol w="1956705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smtClean="0"/>
                        <a:t>Addition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+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Substraction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-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smtClean="0"/>
                        <a:t>Multiplication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*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smtClean="0"/>
                        <a:t>Division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/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dirty="0" err="1" smtClean="0"/>
                        <a:t>div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smtClean="0"/>
                        <a:t>Modulo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%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dirty="0" err="1" smtClean="0"/>
                        <a:t>mod</a:t>
                      </a:r>
                      <a:endParaRPr lang="fr-FR" sz="20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au 6"/>
          <p:cNvGraphicFramePr>
            <a:graphicFrameLocks noGrp="1"/>
          </p:cNvGraphicFramePr>
          <p:nvPr/>
        </p:nvGraphicFramePr>
        <p:xfrm>
          <a:off x="2158095" y="4114800"/>
          <a:ext cx="5157105" cy="243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276600"/>
                <a:gridCol w="1880505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Greater</a:t>
                      </a:r>
                      <a:r>
                        <a:rPr lang="fr-FR" sz="2000" b="0" dirty="0" smtClean="0"/>
                        <a:t> </a:t>
                      </a:r>
                      <a:r>
                        <a:rPr lang="fr-FR" sz="2000" b="0" dirty="0" err="1" smtClean="0"/>
                        <a:t>than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&gt;</a:t>
                      </a:r>
                      <a:r>
                        <a:rPr lang="fr-FR" sz="2000" b="0" dirty="0" smtClean="0"/>
                        <a:t> or </a:t>
                      </a:r>
                      <a:r>
                        <a:rPr lang="fr-FR" sz="2000" b="1" dirty="0" smtClean="0"/>
                        <a:t>gt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Less</a:t>
                      </a:r>
                      <a:r>
                        <a:rPr lang="fr-FR" sz="2000" b="0" dirty="0" smtClean="0"/>
                        <a:t> </a:t>
                      </a:r>
                      <a:r>
                        <a:rPr lang="fr-FR" sz="2000" b="0" dirty="0" err="1" smtClean="0"/>
                        <a:t>than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&lt;</a:t>
                      </a:r>
                      <a:r>
                        <a:rPr lang="fr-FR" sz="2000" b="0" dirty="0" smtClean="0"/>
                        <a:t> or </a:t>
                      </a:r>
                      <a:r>
                        <a:rPr lang="fr-FR" sz="2000" b="1" dirty="0" err="1" smtClean="0"/>
                        <a:t>lt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Equals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==</a:t>
                      </a:r>
                      <a:r>
                        <a:rPr lang="fr-FR" sz="2000" b="0" dirty="0" smtClean="0"/>
                        <a:t> or </a:t>
                      </a:r>
                      <a:r>
                        <a:rPr lang="fr-FR" sz="2000" b="1" dirty="0" err="1" smtClean="0"/>
                        <a:t>eq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Greater</a:t>
                      </a:r>
                      <a:r>
                        <a:rPr lang="fr-FR" sz="2000" b="0" dirty="0" smtClean="0"/>
                        <a:t> </a:t>
                      </a:r>
                      <a:r>
                        <a:rPr lang="fr-FR" sz="2000" b="0" dirty="0" err="1" smtClean="0"/>
                        <a:t>than</a:t>
                      </a:r>
                      <a:r>
                        <a:rPr lang="fr-FR" sz="2000" b="0" dirty="0" smtClean="0"/>
                        <a:t> or </a:t>
                      </a:r>
                      <a:r>
                        <a:rPr lang="fr-FR" sz="2000" b="0" dirty="0" err="1" smtClean="0"/>
                        <a:t>equals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&gt;=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dirty="0" err="1" smtClean="0"/>
                        <a:t>ge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Less</a:t>
                      </a:r>
                      <a:r>
                        <a:rPr lang="fr-FR" sz="2000" b="0" dirty="0" smtClean="0"/>
                        <a:t> </a:t>
                      </a:r>
                      <a:r>
                        <a:rPr lang="fr-FR" sz="2000" b="0" dirty="0" err="1" smtClean="0"/>
                        <a:t>than</a:t>
                      </a:r>
                      <a:r>
                        <a:rPr lang="fr-FR" sz="2000" b="0" dirty="0" smtClean="0"/>
                        <a:t> or </a:t>
                      </a:r>
                      <a:r>
                        <a:rPr lang="fr-FR" sz="2000" b="0" dirty="0" err="1" smtClean="0"/>
                        <a:t>equals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&lt;=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dirty="0" smtClean="0"/>
                        <a:t>le</a:t>
                      </a:r>
                      <a:endParaRPr lang="fr-FR" sz="2000" b="1" dirty="0"/>
                    </a:p>
                  </a:txBody>
                  <a:tcPr anchor="ctr"/>
                </a:tc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smtClean="0"/>
                        <a:t>Not </a:t>
                      </a:r>
                      <a:r>
                        <a:rPr lang="fr-FR" sz="2000" b="0" dirty="0" err="1" smtClean="0"/>
                        <a:t>equals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!=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dirty="0" smtClean="0"/>
                        <a:t>ne</a:t>
                      </a:r>
                      <a:endParaRPr lang="fr-FR" sz="20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EL Operators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90600"/>
            <a:ext cx="75724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Subset of Java language operators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Logical: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empty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operator: return true if null or empty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${empty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obj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}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Return true if: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obj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is an empty string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obj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is an empty array</a:t>
            </a:r>
          </a:p>
          <a:p>
            <a:pPr marL="1714500" lvl="3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obj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is an empty Map or Collection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au 6"/>
          <p:cNvGraphicFramePr>
            <a:graphicFrameLocks noGrp="1"/>
          </p:cNvGraphicFramePr>
          <p:nvPr/>
        </p:nvGraphicFramePr>
        <p:xfrm>
          <a:off x="2996295" y="2057400"/>
          <a:ext cx="3861705" cy="1249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05000"/>
                <a:gridCol w="1956705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Logical</a:t>
                      </a:r>
                      <a:r>
                        <a:rPr lang="fr-FR" sz="2000" b="0" dirty="0" smtClean="0"/>
                        <a:t> « and »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dirty="0" smtClean="0"/>
                        <a:t>&amp;&amp;</a:t>
                      </a:r>
                      <a:r>
                        <a:rPr lang="fr-FR" sz="2000" b="0" i="1" dirty="0" smtClean="0"/>
                        <a:t>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i="1" dirty="0" smtClean="0"/>
                        <a:t>and</a:t>
                      </a:r>
                      <a:endParaRPr lang="fr-FR" sz="2000" b="1" i="1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Logical</a:t>
                      </a:r>
                      <a:r>
                        <a:rPr lang="fr-FR" sz="2000" b="0" dirty="0" smtClean="0"/>
                        <a:t> « or »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dirty="0" smtClean="0"/>
                        <a:t>||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i="1" dirty="0" smtClean="0"/>
                        <a:t>or</a:t>
                      </a:r>
                      <a:endParaRPr lang="fr-FR" sz="2000" b="1" i="1" dirty="0"/>
                    </a:p>
                  </a:txBody>
                  <a:tcPr anchor="ctr"/>
                </a:tc>
              </a:tr>
              <a:tr h="167640">
                <a:tc>
                  <a:txBody>
                    <a:bodyPr/>
                    <a:lstStyle/>
                    <a:p>
                      <a:pPr algn="l"/>
                      <a:r>
                        <a:rPr lang="fr-FR" sz="2000" b="0" dirty="0" err="1" smtClean="0"/>
                        <a:t>Logical</a:t>
                      </a:r>
                      <a:r>
                        <a:rPr lang="fr-FR" sz="2000" b="0" dirty="0" smtClean="0"/>
                        <a:t> « not »</a:t>
                      </a:r>
                      <a:endParaRPr lang="fr-FR" sz="2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dirty="0" smtClean="0"/>
                        <a:t>! </a:t>
                      </a:r>
                      <a:r>
                        <a:rPr lang="fr-FR" sz="2000" b="0" dirty="0" smtClean="0"/>
                        <a:t>or </a:t>
                      </a:r>
                      <a:r>
                        <a:rPr lang="fr-FR" sz="2000" b="1" i="1" dirty="0" smtClean="0"/>
                        <a:t>not</a:t>
                      </a:r>
                      <a:endParaRPr lang="fr-FR" sz="2000" b="1" i="1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EL Operators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63908"/>
            <a:ext cx="75724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Any attribute in any scope can be displayed in EL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If an attribute called “title” exists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You can retrieve it with this expression :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${title}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If an attribute called person exists and if it is a complex object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To call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getName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() method on it you can use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ea typeface="ＭＳ Ｐゴシック" pitchFamily="34" charset="-128"/>
              </a:rPr>
              <a:t>${</a:t>
            </a:r>
            <a:r>
              <a:rPr lang="en-US" sz="2200" b="1" kern="0" dirty="0" err="1" smtClean="0">
                <a:ea typeface="ＭＳ Ｐゴシック" pitchFamily="34" charset="-128"/>
              </a:rPr>
              <a:t>person.name</a:t>
            </a:r>
            <a:r>
              <a:rPr lang="en-US" sz="2200" b="1" kern="0" dirty="0" smtClean="0">
                <a:ea typeface="ＭＳ Ｐゴシック" pitchFamily="34" charset="-128"/>
              </a:rPr>
              <a:t>} 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${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person[“name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”]} 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ea typeface="ＭＳ Ｐゴシック" pitchFamily="34" charset="-128"/>
              </a:rPr>
              <a:t>${</a:t>
            </a:r>
            <a:r>
              <a:rPr lang="en-US" sz="2200" b="1" kern="0" dirty="0" err="1" smtClean="0">
                <a:ea typeface="ＭＳ Ｐゴシック" pitchFamily="34" charset="-128"/>
              </a:rPr>
              <a:t>person[‘name</a:t>
            </a:r>
            <a:r>
              <a:rPr lang="en-US" sz="2200" b="1" kern="0" dirty="0" smtClean="0">
                <a:ea typeface="ＭＳ Ｐゴシック" pitchFamily="34" charset="-128"/>
              </a:rPr>
              <a:t>’]} 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Implicit Objects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263908"/>
            <a:ext cx="81534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Some implicit objects exists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pageScope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to access page scope attributes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requestScope</a:t>
            </a:r>
            <a:r>
              <a:rPr lang="en-US" sz="2200" kern="0" dirty="0" smtClean="0">
                <a:ea typeface="ＭＳ Ｐゴシック" pitchFamily="34" charset="-128"/>
              </a:rPr>
              <a:t>: to access request scope attributes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sessionScope</a:t>
            </a:r>
            <a:r>
              <a:rPr lang="en-US" sz="2200" kern="0" dirty="0" smtClean="0">
                <a:ea typeface="ＭＳ Ｐゴシック" pitchFamily="34" charset="-128"/>
              </a:rPr>
              <a:t>: to access session scope attributes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applicationScope</a:t>
            </a:r>
            <a:r>
              <a:rPr lang="en-US" sz="2200" kern="0" dirty="0" smtClean="0">
                <a:ea typeface="ＭＳ Ｐゴシック" pitchFamily="34" charset="-128"/>
              </a:rPr>
              <a:t>: to access application scope attributes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param</a:t>
            </a:r>
            <a:r>
              <a:rPr lang="en-US" sz="2200" kern="0" dirty="0" smtClean="0">
                <a:ea typeface="ＭＳ Ｐゴシック" pitchFamily="34" charset="-128"/>
              </a:rPr>
              <a:t>: to access request parameters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cookie</a:t>
            </a:r>
            <a:r>
              <a:rPr lang="en-US" sz="2200" kern="0" dirty="0" smtClean="0">
                <a:ea typeface="ＭＳ Ｐゴシック" pitchFamily="34" charset="-128"/>
              </a:rPr>
              <a:t>: to access cookies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…</a:t>
            </a: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3" name="Text Box 5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Expression Language</a:t>
            </a: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6038857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219200"/>
            <a:ext cx="7947025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Create a </a:t>
            </a:r>
            <a:r>
              <a:rPr lang="en-US" sz="2200" b="1" kern="0" dirty="0" err="1" smtClean="0">
                <a:ea typeface="ＭＳ Ｐゴシック" pitchFamily="34" charset="-128"/>
              </a:rPr>
              <a:t>HttpServlet</a:t>
            </a:r>
            <a:endParaRPr lang="en-US" sz="2200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Name it </a:t>
            </a:r>
            <a:r>
              <a:rPr lang="en-US" sz="2200" b="1" kern="0" dirty="0" err="1" smtClean="0">
                <a:ea typeface="ＭＳ Ｐゴシック" pitchFamily="34" charset="-128"/>
              </a:rPr>
              <a:t>RemoveProductServlet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Bind it to </a:t>
            </a:r>
            <a:r>
              <a:rPr lang="en-US" sz="2200" b="1" kern="0" dirty="0" smtClean="0">
                <a:ea typeface="ＭＳ Ｐゴシック" pitchFamily="34" charset="-128"/>
              </a:rPr>
              <a:t>/auth/</a:t>
            </a:r>
            <a:r>
              <a:rPr lang="en-US" sz="2200" b="1" kern="0" dirty="0" err="1" smtClean="0">
                <a:ea typeface="ＭＳ Ｐゴシック" pitchFamily="34" charset="-128"/>
              </a:rPr>
              <a:t>removeProduct</a:t>
            </a:r>
            <a:r>
              <a:rPr lang="en-US" sz="2200" b="1" kern="0" dirty="0" smtClean="0">
                <a:ea typeface="ＭＳ Ｐゴシック" pitchFamily="34" charset="-128"/>
              </a:rPr>
              <a:t> </a:t>
            </a:r>
            <a:r>
              <a:rPr lang="en-US" sz="2200" kern="0" dirty="0" err="1" smtClean="0">
                <a:ea typeface="ＭＳ Ｐゴシック" pitchFamily="34" charset="-128"/>
              </a:rPr>
              <a:t>url</a:t>
            </a:r>
            <a:r>
              <a:rPr lang="en-US" sz="2200" kern="0" dirty="0" smtClean="0">
                <a:ea typeface="ＭＳ Ｐゴシック" pitchFamily="34" charset="-128"/>
              </a:rPr>
              <a:t>-pattern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Override the </a:t>
            </a:r>
            <a:r>
              <a:rPr lang="en-US" sz="2200" b="1" kern="0" dirty="0" err="1" smtClean="0">
                <a:ea typeface="ＭＳ Ｐゴシック" pitchFamily="34" charset="-128"/>
              </a:rPr>
              <a:t>doPost</a:t>
            </a:r>
            <a:r>
              <a:rPr lang="en-US" sz="2200" b="1" kern="0" dirty="0" smtClean="0">
                <a:ea typeface="ＭＳ Ｐゴシック" pitchFamily="34" charset="-128"/>
              </a:rPr>
              <a:t>(…)</a:t>
            </a:r>
            <a:r>
              <a:rPr lang="en-US" sz="2200" kern="0" dirty="0" smtClean="0">
                <a:ea typeface="ＭＳ Ｐゴシック" pitchFamily="34" charset="-128"/>
              </a:rPr>
              <a:t> method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Retrieve the product Id in request parameters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Remove the corresponding object in memory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Redirect the user to the product listing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dirty="0" smtClean="0">
              <a:solidFill>
                <a:srgbClr val="4D4D4D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dirty="0" smtClean="0">
                <a:solidFill>
                  <a:srgbClr val="4D4D4D"/>
                </a:solidFill>
              </a:rPr>
              <a:t>Update your </a:t>
            </a:r>
            <a:r>
              <a:rPr lang="en-US" sz="2200" b="1" dirty="0" err="1" smtClean="0">
                <a:solidFill>
                  <a:srgbClr val="4D4D4D"/>
                </a:solidFill>
              </a:rPr>
              <a:t>listProduct.jsp</a:t>
            </a:r>
            <a:r>
              <a:rPr lang="en-US" sz="2200" dirty="0" smtClean="0">
                <a:solidFill>
                  <a:srgbClr val="4D4D4D"/>
                </a:solidFill>
              </a:rPr>
              <a:t> page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dirty="0" smtClean="0">
                <a:solidFill>
                  <a:srgbClr val="4D4D4D"/>
                </a:solidFill>
              </a:rPr>
              <a:t>Add a link to the </a:t>
            </a:r>
            <a:r>
              <a:rPr lang="en-US" sz="2200" b="1" dirty="0" err="1" smtClean="0">
                <a:solidFill>
                  <a:srgbClr val="4D4D4D"/>
                </a:solidFill>
              </a:rPr>
              <a:t>RemoveProductServlet</a:t>
            </a:r>
            <a:r>
              <a:rPr lang="en-US" sz="2200" b="1" dirty="0" smtClean="0">
                <a:solidFill>
                  <a:srgbClr val="4D4D4D"/>
                </a:solidFill>
              </a:rPr>
              <a:t> </a:t>
            </a:r>
            <a:r>
              <a:rPr lang="en-US" sz="2200" dirty="0" smtClean="0">
                <a:solidFill>
                  <a:srgbClr val="4D4D4D"/>
                </a:solidFill>
              </a:rPr>
              <a:t>for each product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ea typeface="ＭＳ Ｐゴシック" pitchFamily="34" charset="-128"/>
            </a:endParaRP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Expression Language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Taglibs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JSP Tag libraries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Presentation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Personalized tags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Like JavaBeans, provide a Java and JSP code separation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Make it easy to manage a Web application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How does it work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Tag handler for each set of tags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Java class implementing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javax.servlet.jsp.tagtext.Tag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Tag Library Descriptor (TLD) file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Link between JSP pages and Tag Handler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Describes a set of tags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Path to the TLD could be specified in the deployment descriptor (optional)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What are JSP?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Presentation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432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Web pages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but Java version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JSP and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work complementary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Used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to separate request processing and HTML code generation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Can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contain Java code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Like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PHP pages contain … PHP code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baseline="0" dirty="0" smtClean="0">
                <a:latin typeface="+mn-lt"/>
                <a:ea typeface="ＭＳ Ｐゴシック" pitchFamily="34" charset="-128"/>
              </a:rPr>
              <a:t>Thank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s to scripting elements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Can contain special markups to avoid Java code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Deployment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More optimized code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Modify the path only in the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web.xml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file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14414" y="2285992"/>
            <a:ext cx="7572428" cy="17594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</a:t>
            </a:r>
            <a:r>
              <a:rPr lang="fr-FR" sz="2000" dirty="0" err="1" smtClean="0"/>
              <a:t>jsp-config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</a:t>
            </a:r>
            <a:r>
              <a:rPr lang="fr-FR" sz="2000" dirty="0" err="1" smtClean="0"/>
              <a:t>taglib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	&lt;</a:t>
            </a:r>
            <a:r>
              <a:rPr lang="fr-FR" sz="2000" dirty="0" err="1" smtClean="0"/>
              <a:t>taglib</a:t>
            </a:r>
            <a:r>
              <a:rPr lang="fr-FR" sz="2000" dirty="0" smtClean="0"/>
              <a:t>-</a:t>
            </a:r>
            <a:r>
              <a:rPr lang="fr-FR" sz="2000" dirty="0" err="1" smtClean="0"/>
              <a:t>uri</a:t>
            </a:r>
            <a:r>
              <a:rPr lang="fr-FR" sz="2000" dirty="0" smtClean="0"/>
              <a:t>&gt;</a:t>
            </a:r>
            <a:r>
              <a:rPr lang="fr-FR" sz="2000" dirty="0" err="1" smtClean="0"/>
              <a:t>uriName</a:t>
            </a:r>
            <a:r>
              <a:rPr lang="fr-FR" sz="2000" dirty="0" smtClean="0"/>
              <a:t>&lt;/</a:t>
            </a:r>
            <a:r>
              <a:rPr lang="fr-FR" sz="2000" dirty="0" err="1" smtClean="0"/>
              <a:t>taglib</a:t>
            </a:r>
            <a:r>
              <a:rPr lang="fr-FR" sz="2000" dirty="0" smtClean="0"/>
              <a:t>-</a:t>
            </a:r>
            <a:r>
              <a:rPr lang="fr-FR" sz="2000" dirty="0" err="1" smtClean="0"/>
              <a:t>uri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	&lt;</a:t>
            </a:r>
            <a:r>
              <a:rPr lang="fr-FR" sz="2000" dirty="0" err="1" smtClean="0"/>
              <a:t>taglib</a:t>
            </a:r>
            <a:r>
              <a:rPr lang="fr-FR" sz="2000" dirty="0" smtClean="0"/>
              <a:t>-location&gt;</a:t>
            </a:r>
            <a:r>
              <a:rPr lang="fr-FR" sz="2000" dirty="0" err="1" smtClean="0"/>
              <a:t>TLDPath</a:t>
            </a:r>
            <a:r>
              <a:rPr lang="fr-FR" sz="2000" dirty="0" smtClean="0"/>
              <a:t>&lt;/</a:t>
            </a:r>
            <a:r>
              <a:rPr lang="fr-FR" sz="2000" dirty="0" err="1" smtClean="0"/>
              <a:t>taglib</a:t>
            </a:r>
            <a:r>
              <a:rPr lang="fr-FR" sz="2000" dirty="0" smtClean="0"/>
              <a:t>-location&gt;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&lt;/</a:t>
            </a:r>
            <a:r>
              <a:rPr lang="fr-FR" sz="2000" dirty="0" err="1" smtClean="0"/>
              <a:t>taglib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&lt;/</a:t>
            </a:r>
            <a:r>
              <a:rPr lang="fr-FR" sz="2000" dirty="0" err="1" smtClean="0"/>
              <a:t>jsp</a:t>
            </a:r>
            <a:r>
              <a:rPr lang="fr-FR" sz="2000" dirty="0" smtClean="0"/>
              <a:t>-config&gt;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Declaration and use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First declare your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taglib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Thanks to </a:t>
            </a:r>
            <a:br>
              <a:rPr lang="en-US" sz="2200" kern="0" dirty="0" smtClean="0">
                <a:latin typeface="+mn-lt"/>
                <a:ea typeface="ＭＳ Ｐゴシック" pitchFamily="34" charset="-128"/>
              </a:rPr>
            </a:b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&lt;%@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taglib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uri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="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uriLocation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" prefix="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aPrefix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" %&gt;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Then use it</a:t>
            </a:r>
            <a:br>
              <a:rPr lang="en-US" sz="2200" kern="0" dirty="0" smtClean="0">
                <a:latin typeface="+mn-lt"/>
                <a:ea typeface="ＭＳ Ｐゴシック" pitchFamily="34" charset="-128"/>
              </a:rPr>
            </a:b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&lt;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aPrefix:tagName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 attribute="blue" … /&gt;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3929066"/>
            <a:ext cx="7572428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&lt;%@</a:t>
            </a:r>
            <a:r>
              <a:rPr lang="fr-FR" sz="2000" dirty="0" err="1" smtClean="0"/>
              <a:t>taglib</a:t>
            </a:r>
            <a:r>
              <a:rPr lang="fr-FR" sz="2000" dirty="0" smtClean="0"/>
              <a:t> </a:t>
            </a:r>
            <a:r>
              <a:rPr lang="fr-FR" sz="2000" dirty="0" err="1" smtClean="0"/>
              <a:t>uri</a:t>
            </a:r>
            <a:r>
              <a:rPr lang="fr-FR" sz="2000" dirty="0" smtClean="0"/>
              <a:t>="http://java.sun.com/jsp/jstl/core" </a:t>
            </a:r>
            <a:r>
              <a:rPr lang="fr-FR" sz="2000" dirty="0" err="1" smtClean="0"/>
              <a:t>prefix</a:t>
            </a:r>
            <a:r>
              <a:rPr lang="fr-FR" sz="2000" dirty="0" smtClean="0"/>
              <a:t>="</a:t>
            </a:r>
            <a:r>
              <a:rPr lang="fr-FR" sz="2000" b="1" dirty="0" smtClean="0"/>
              <a:t>c</a:t>
            </a:r>
            <a:r>
              <a:rPr lang="fr-FR" sz="2000" dirty="0" smtClean="0"/>
              <a:t>" %&gt;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endParaRPr lang="fr-FR" sz="2000" dirty="0" smtClean="0"/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&lt;html&gt;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</a:t>
            </a:r>
            <a:r>
              <a:rPr lang="fr-FR" sz="2000" dirty="0" err="1" smtClean="0"/>
              <a:t>head</a:t>
            </a:r>
            <a:r>
              <a:rPr lang="fr-FR" sz="2000" dirty="0" smtClean="0"/>
              <a:t>&gt;&lt;</a:t>
            </a:r>
            <a:r>
              <a:rPr lang="fr-FR" sz="2000" dirty="0" err="1" smtClean="0"/>
              <a:t>title</a:t>
            </a:r>
            <a:r>
              <a:rPr lang="fr-FR" sz="2000" dirty="0" smtClean="0"/>
              <a:t>&gt;</a:t>
            </a:r>
            <a:r>
              <a:rPr lang="fr-FR" sz="2000" dirty="0" err="1" smtClean="0"/>
              <a:t>My</a:t>
            </a:r>
            <a:r>
              <a:rPr lang="fr-FR" sz="2000" dirty="0" smtClean="0"/>
              <a:t> Page&lt;/</a:t>
            </a:r>
            <a:r>
              <a:rPr lang="fr-FR" sz="2000" dirty="0" err="1" smtClean="0"/>
              <a:t>title</a:t>
            </a:r>
            <a:r>
              <a:rPr lang="fr-FR" sz="2000" dirty="0" smtClean="0"/>
              <a:t>&gt;&lt;/</a:t>
            </a:r>
            <a:r>
              <a:rPr lang="fr-FR" sz="2000" dirty="0" err="1" smtClean="0"/>
              <a:t>head</a:t>
            </a:r>
            <a:r>
              <a:rPr lang="fr-FR" sz="20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&lt;body&gt;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	&lt;</a:t>
            </a:r>
            <a:r>
              <a:rPr lang="fr-FR" sz="2000" b="1" dirty="0" err="1" smtClean="0"/>
              <a:t>c</a:t>
            </a:r>
            <a:r>
              <a:rPr lang="fr-FR" sz="2000" dirty="0" err="1" smtClean="0"/>
              <a:t>:out</a:t>
            </a:r>
            <a:r>
              <a:rPr lang="fr-FR" sz="2000" dirty="0" smtClean="0"/>
              <a:t> value="Hello !" /&gt;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	&lt;/body&gt;</a:t>
            </a:r>
          </a:p>
          <a:p>
            <a:pPr eaLnBrk="1" hangingPunct="1">
              <a:lnSpc>
                <a:spcPct val="90000"/>
              </a:lnSpc>
              <a:buFont typeface="Wingdings" pitchFamily="-109" charset="2"/>
              <a:buNone/>
            </a:pPr>
            <a:r>
              <a:rPr lang="fr-FR" sz="2000" dirty="0" smtClean="0"/>
              <a:t>&lt;/html&gt;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Java Standard Tag Library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Also known as JSTL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Sun specifications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4 libraries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Core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base functions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XML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XML treatments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Format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Internationalization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Database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SQL queries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Avoid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scriptlet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usage !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JSTL: Core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Core library available tags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out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print in the output stream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set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instantiate or modify a variable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forEach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: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iterate over a collection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if: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define a conditional block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remove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delete a variable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catch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catch exceptions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…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Taglib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information: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URI: http://java.sun.com/jsp/jstl/core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Usually prefix: c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JSTL: Core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90600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214414" y="1447800"/>
            <a:ext cx="7572428" cy="532453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AC4020"/>
                </a:solidFill>
              </a:rPr>
              <a:t>&lt;%@</a:t>
            </a:r>
            <a:r>
              <a:rPr lang="fr-FR" sz="2000" dirty="0" err="1" smtClean="0">
                <a:solidFill>
                  <a:srgbClr val="479B8F"/>
                </a:solidFill>
              </a:rPr>
              <a:t>taglib</a:t>
            </a:r>
            <a:r>
              <a:rPr lang="fr-FR" sz="2000" dirty="0" smtClean="0">
                <a:solidFill>
                  <a:srgbClr val="479B8F"/>
                </a:solidFill>
              </a:rPr>
              <a:t> </a:t>
            </a:r>
            <a:r>
              <a:rPr lang="fr-FR" sz="2000" dirty="0" err="1" smtClean="0">
                <a:solidFill>
                  <a:srgbClr val="7F0055"/>
                </a:solidFill>
              </a:rPr>
              <a:t>uri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"http://</a:t>
            </a:r>
            <a:r>
              <a:rPr lang="fr-FR" sz="2000" dirty="0" err="1" smtClean="0">
                <a:solidFill>
                  <a:srgbClr val="0000FF"/>
                </a:solidFill>
              </a:rPr>
              <a:t>java.sun.com/jsp/jstl/core</a:t>
            </a:r>
            <a:r>
              <a:rPr lang="fr-FR" sz="2000" dirty="0" smtClean="0">
                <a:solidFill>
                  <a:srgbClr val="0000FF"/>
                </a:solidFill>
              </a:rPr>
              <a:t>" </a:t>
            </a:r>
            <a:r>
              <a:rPr lang="fr-FR" sz="2000" dirty="0" err="1" smtClean="0">
                <a:solidFill>
                  <a:srgbClr val="7F0055"/>
                </a:solidFill>
              </a:rPr>
              <a:t>prefix</a:t>
            </a:r>
            <a:r>
              <a:rPr lang="fr-FR" sz="2000" dirty="0" smtClean="0"/>
              <a:t>=</a:t>
            </a:r>
            <a:r>
              <a:rPr lang="fr-FR" sz="2000" dirty="0" smtClean="0">
                <a:solidFill>
                  <a:srgbClr val="0000FF"/>
                </a:solidFill>
              </a:rPr>
              <a:t>"</a:t>
            </a:r>
            <a:r>
              <a:rPr lang="fr-FR" sz="2000" b="1" dirty="0" smtClean="0">
                <a:solidFill>
                  <a:srgbClr val="0000FF"/>
                </a:solidFill>
              </a:rPr>
              <a:t>c</a:t>
            </a:r>
            <a:r>
              <a:rPr lang="fr-FR" sz="2000" dirty="0" smtClean="0">
                <a:solidFill>
                  <a:srgbClr val="0000FF"/>
                </a:solidFill>
              </a:rPr>
              <a:t>" </a:t>
            </a:r>
            <a:r>
              <a:rPr lang="fr-FR" sz="2000" dirty="0" smtClean="0">
                <a:solidFill>
                  <a:srgbClr val="AC4020"/>
                </a:solidFill>
              </a:rPr>
              <a:t>%&gt;</a:t>
            </a:r>
          </a:p>
          <a:p>
            <a:endParaRPr lang="en-US" sz="2000" dirty="0" smtClean="0">
              <a:solidFill>
                <a:srgbClr val="479B8F"/>
              </a:solidFill>
            </a:endParaRPr>
          </a:p>
          <a:p>
            <a:r>
              <a:rPr lang="en-US" sz="2000" dirty="0" smtClean="0">
                <a:solidFill>
                  <a:srgbClr val="479B8F"/>
                </a:solidFill>
              </a:rPr>
              <a:t>…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&lt;table&gt;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&lt;</a:t>
            </a:r>
            <a:r>
              <a:rPr lang="en-US" sz="2000" dirty="0" err="1" smtClean="0">
                <a:solidFill>
                  <a:srgbClr val="479B8F"/>
                </a:solidFill>
              </a:rPr>
              <a:t>c:forEach</a:t>
            </a:r>
            <a:r>
              <a:rPr lang="en-US" sz="2000" dirty="0" smtClean="0">
                <a:solidFill>
                  <a:srgbClr val="479B8F"/>
                </a:solidFill>
              </a:rPr>
              <a:t> </a:t>
            </a:r>
            <a:r>
              <a:rPr lang="en-US" sz="2000" dirty="0" smtClean="0">
                <a:solidFill>
                  <a:srgbClr val="7F0055"/>
                </a:solidFill>
              </a:rPr>
              <a:t>items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D4D4D"/>
                </a:solidFill>
              </a:rPr>
              <a:t>${tickets}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79B8F"/>
                </a:solidFill>
              </a:rPr>
              <a:t> </a:t>
            </a:r>
            <a:r>
              <a:rPr lang="en-US" sz="2000" dirty="0" err="1" smtClean="0">
                <a:solidFill>
                  <a:srgbClr val="7F0055"/>
                </a:solidFill>
              </a:rPr>
              <a:t>var</a:t>
            </a:r>
            <a:r>
              <a:rPr lang="en-US" sz="2000" dirty="0" smtClean="0">
                <a:solidFill>
                  <a:srgbClr val="4D4D4D"/>
                </a:solidFill>
              </a:rPr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“</a:t>
            </a:r>
            <a:r>
              <a:rPr lang="en-US" sz="2000" dirty="0" err="1" smtClean="0">
                <a:solidFill>
                  <a:srgbClr val="0000FF"/>
                </a:solidFill>
              </a:rPr>
              <a:t>t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&lt;</a:t>
            </a:r>
            <a:r>
              <a:rPr lang="en-US" sz="2000" dirty="0" err="1" smtClean="0">
                <a:solidFill>
                  <a:srgbClr val="479B8F"/>
                </a:solidFill>
              </a:rPr>
              <a:t>tr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&lt;td&gt;&lt;</a:t>
            </a:r>
            <a:r>
              <a:rPr lang="en-US" sz="2000" dirty="0" err="1" smtClean="0">
                <a:solidFill>
                  <a:srgbClr val="479B8F"/>
                </a:solidFill>
              </a:rPr>
              <a:t>c:out</a:t>
            </a:r>
            <a:r>
              <a:rPr lang="en-US" sz="2000" dirty="0" smtClean="0">
                <a:solidFill>
                  <a:srgbClr val="479B8F"/>
                </a:solidFill>
              </a:rPr>
              <a:t> </a:t>
            </a:r>
            <a:r>
              <a:rPr lang="en-US" sz="2000" dirty="0" smtClean="0">
                <a:solidFill>
                  <a:srgbClr val="7F0055"/>
                </a:solidFill>
              </a:rPr>
              <a:t>value</a:t>
            </a:r>
            <a:r>
              <a:rPr lang="en-US" sz="2000" dirty="0" smtClean="0">
                <a:solidFill>
                  <a:srgbClr val="4D4D4D"/>
                </a:solidFill>
              </a:rPr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D4D4D"/>
                </a:solidFill>
              </a:rPr>
              <a:t>${</a:t>
            </a:r>
            <a:r>
              <a:rPr lang="en-US" sz="2000" dirty="0" err="1" smtClean="0">
                <a:solidFill>
                  <a:srgbClr val="4D4D4D"/>
                </a:solidFill>
              </a:rPr>
              <a:t>t.name</a:t>
            </a:r>
            <a:r>
              <a:rPr lang="en-US" sz="2000" dirty="0" smtClean="0">
                <a:solidFill>
                  <a:srgbClr val="4D4D4D"/>
                </a:solidFill>
              </a:rPr>
              <a:t>}</a:t>
            </a:r>
            <a:r>
              <a:rPr lang="en-US" sz="2000" dirty="0" smtClean="0">
                <a:solidFill>
                  <a:srgbClr val="0000FF"/>
                </a:solidFill>
              </a:rPr>
              <a:t>" </a:t>
            </a:r>
            <a:r>
              <a:rPr lang="en-US" sz="2000" dirty="0" smtClean="0">
                <a:solidFill>
                  <a:srgbClr val="479B8F"/>
                </a:solidFill>
              </a:rPr>
              <a:t>/&gt;&lt;/td&gt;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&lt;td&gt;&lt;</a:t>
            </a:r>
            <a:r>
              <a:rPr lang="en-US" sz="2000" dirty="0" err="1" smtClean="0">
                <a:solidFill>
                  <a:srgbClr val="479B8F"/>
                </a:solidFill>
              </a:rPr>
              <a:t>c:out</a:t>
            </a:r>
            <a:r>
              <a:rPr lang="en-US" sz="2000" dirty="0" smtClean="0">
                <a:solidFill>
                  <a:srgbClr val="479B8F"/>
                </a:solidFill>
              </a:rPr>
              <a:t> </a:t>
            </a:r>
            <a:r>
              <a:rPr lang="en-US" sz="2000" dirty="0" smtClean="0">
                <a:solidFill>
                  <a:srgbClr val="7F0055"/>
                </a:solidFill>
              </a:rPr>
              <a:t>value</a:t>
            </a:r>
            <a:r>
              <a:rPr lang="en-US" sz="2000" dirty="0" smtClean="0">
                <a:solidFill>
                  <a:srgbClr val="4D4D4D"/>
                </a:solidFill>
              </a:rPr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D4D4D"/>
                </a:solidFill>
              </a:rPr>
              <a:t>${</a:t>
            </a:r>
            <a:r>
              <a:rPr lang="en-US" sz="2000" dirty="0" err="1" smtClean="0">
                <a:solidFill>
                  <a:srgbClr val="4D4D4D"/>
                </a:solidFill>
              </a:rPr>
              <a:t>t.content</a:t>
            </a:r>
            <a:r>
              <a:rPr lang="en-US" sz="2000" dirty="0" smtClean="0">
                <a:solidFill>
                  <a:srgbClr val="4D4D4D"/>
                </a:solidFill>
              </a:rPr>
              <a:t>}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79B8F"/>
                </a:solidFill>
              </a:rPr>
              <a:t> /&gt;&lt;/td&gt;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&lt;td&gt;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    &lt;</a:t>
            </a:r>
            <a:r>
              <a:rPr lang="en-US" sz="2000" dirty="0" err="1" smtClean="0">
                <a:solidFill>
                  <a:srgbClr val="479B8F"/>
                </a:solidFill>
              </a:rPr>
              <a:t>c:if</a:t>
            </a:r>
            <a:r>
              <a:rPr lang="en-US" sz="2000" dirty="0" smtClean="0">
                <a:solidFill>
                  <a:srgbClr val="479B8F"/>
                </a:solidFill>
              </a:rPr>
              <a:t> </a:t>
            </a:r>
            <a:r>
              <a:rPr lang="en-US" sz="2000" dirty="0" smtClean="0">
                <a:solidFill>
                  <a:srgbClr val="7F0055"/>
                </a:solidFill>
              </a:rPr>
              <a:t>test</a:t>
            </a:r>
            <a:r>
              <a:rPr lang="en-US" sz="2000" dirty="0" smtClean="0">
                <a:solidFill>
                  <a:srgbClr val="4D4D4D"/>
                </a:solidFill>
              </a:rPr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“</a:t>
            </a:r>
            <a:r>
              <a:rPr lang="en-US" sz="2000" dirty="0" smtClean="0"/>
              <a:t>${</a:t>
            </a:r>
            <a:r>
              <a:rPr lang="en-US" sz="2000" dirty="0" err="1" smtClean="0"/>
              <a:t>t.editable</a:t>
            </a:r>
            <a:r>
              <a:rPr lang="en-US" sz="2000" dirty="0" smtClean="0"/>
              <a:t>}</a:t>
            </a:r>
            <a:r>
              <a:rPr lang="en-US" sz="2000" dirty="0" smtClean="0">
                <a:solidFill>
                  <a:srgbClr val="0000FF"/>
                </a:solidFill>
              </a:rPr>
              <a:t>”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        &lt;a </a:t>
            </a:r>
            <a:r>
              <a:rPr lang="en-US" sz="2000" dirty="0" err="1" smtClean="0">
                <a:solidFill>
                  <a:srgbClr val="7F0055"/>
                </a:solidFill>
              </a:rPr>
              <a:t>href</a:t>
            </a:r>
            <a:r>
              <a:rPr lang="en-US" sz="2000" dirty="0" smtClean="0">
                <a:solidFill>
                  <a:srgbClr val="4D4D4D"/>
                </a:solidFill>
              </a:rPr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”</a:t>
            </a:r>
            <a:r>
              <a:rPr lang="en-US" sz="2000" dirty="0" err="1" smtClean="0">
                <a:solidFill>
                  <a:srgbClr val="0000FF"/>
                </a:solidFill>
              </a:rPr>
              <a:t>edit?id</a:t>
            </a:r>
            <a:r>
              <a:rPr lang="en-US" sz="2000" dirty="0" smtClean="0">
                <a:solidFill>
                  <a:srgbClr val="0000FF"/>
                </a:solidFill>
              </a:rPr>
              <a:t>=</a:t>
            </a:r>
            <a:r>
              <a:rPr lang="en-US" sz="2000" dirty="0" smtClean="0">
                <a:solidFill>
                  <a:srgbClr val="4D4D4D"/>
                </a:solidFill>
              </a:rPr>
              <a:t>${</a:t>
            </a:r>
            <a:r>
              <a:rPr lang="en-US" sz="2000" dirty="0" err="1" smtClean="0">
                <a:solidFill>
                  <a:srgbClr val="4D4D4D"/>
                </a:solidFill>
              </a:rPr>
              <a:t>t.id</a:t>
            </a:r>
            <a:r>
              <a:rPr lang="en-US" sz="2000" dirty="0" smtClean="0">
                <a:solidFill>
                  <a:srgbClr val="4D4D4D"/>
                </a:solidFill>
              </a:rPr>
              <a:t>}</a:t>
            </a:r>
            <a:r>
              <a:rPr lang="en-US" sz="2000" dirty="0" smtClean="0">
                <a:solidFill>
                  <a:srgbClr val="0000FF"/>
                </a:solidFill>
              </a:rPr>
              <a:t>"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  <a:r>
              <a:rPr lang="en-US" sz="2000" dirty="0" smtClean="0"/>
              <a:t>Edit it</a:t>
            </a:r>
            <a:r>
              <a:rPr lang="en-US" sz="2000" dirty="0" smtClean="0">
                <a:solidFill>
                  <a:srgbClr val="479B8F"/>
                </a:solidFill>
              </a:rPr>
              <a:t>&lt;/a&gt;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    &lt;/</a:t>
            </a:r>
            <a:r>
              <a:rPr lang="en-US" sz="2000" dirty="0" err="1" smtClean="0">
                <a:solidFill>
                  <a:srgbClr val="479B8F"/>
                </a:solidFill>
              </a:rPr>
              <a:t>c:if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    &lt;/td&gt;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    &lt;/</a:t>
            </a:r>
            <a:r>
              <a:rPr lang="en-US" sz="2000" dirty="0" err="1" smtClean="0">
                <a:solidFill>
                  <a:srgbClr val="479B8F"/>
                </a:solidFill>
              </a:rPr>
              <a:t>tr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    &lt;/</a:t>
            </a:r>
            <a:r>
              <a:rPr lang="en-US" sz="2000" dirty="0" err="1" smtClean="0">
                <a:solidFill>
                  <a:srgbClr val="479B8F"/>
                </a:solidFill>
              </a:rPr>
              <a:t>c:forEach</a:t>
            </a:r>
            <a:r>
              <a:rPr lang="en-US" sz="2000" dirty="0" smtClean="0">
                <a:solidFill>
                  <a:srgbClr val="479B8F"/>
                </a:solidFill>
              </a:rPr>
              <a:t>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&lt;/table&gt;</a:t>
            </a:r>
          </a:p>
          <a:p>
            <a:r>
              <a:rPr lang="en-US" sz="2000" dirty="0" smtClean="0">
                <a:solidFill>
                  <a:srgbClr val="479B8F"/>
                </a:solidFill>
              </a:rPr>
              <a:t>…</a:t>
            </a:r>
            <a:endParaRPr lang="fr-FR" sz="2000" dirty="0" smtClean="0">
              <a:solidFill>
                <a:srgbClr val="479B8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JSTL: Format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14422"/>
            <a:ext cx="757242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Format library available tags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setBundle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specify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ResourceBundle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to use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message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print a message associated to a key in 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ResourceBundle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param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: used for dynamic message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Remember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ResourceBundle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is composed of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.properties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files. Each file is a 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traduction</a:t>
            </a:r>
            <a:r>
              <a:rPr lang="en-US" sz="2200" b="1" i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for a specific language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3" name="Text Box 5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219200"/>
            <a:ext cx="7947025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Download JSTL libraries and put them in the lib directory of your web project</a:t>
            </a:r>
          </a:p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err="1" smtClean="0">
                <a:solidFill>
                  <a:srgbClr val="4D4D4D"/>
                </a:solidFill>
              </a:rPr>
              <a:t>Refactor</a:t>
            </a:r>
            <a:r>
              <a:rPr lang="en-US" sz="2200" dirty="0" smtClean="0">
                <a:solidFill>
                  <a:srgbClr val="4D4D4D"/>
                </a:solidFill>
              </a:rPr>
              <a:t> your </a:t>
            </a:r>
            <a:r>
              <a:rPr lang="en-US" sz="2200" b="1" dirty="0" err="1" smtClean="0">
                <a:solidFill>
                  <a:srgbClr val="4D4D4D"/>
                </a:solidFill>
              </a:rPr>
              <a:t>listProduct.jsp</a:t>
            </a:r>
            <a:r>
              <a:rPr lang="en-US" sz="2200" dirty="0" smtClean="0">
                <a:solidFill>
                  <a:srgbClr val="4D4D4D"/>
                </a:solidFill>
              </a:rPr>
              <a:t> page to use JSTL instead of Java iteration</a:t>
            </a:r>
            <a:endParaRPr lang="en-US" sz="2200" b="1" kern="0" dirty="0" smtClean="0">
              <a:ea typeface="ＭＳ Ｐゴシック" pitchFamily="34" charset="-128"/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kern="0" dirty="0" smtClean="0">
                <a:solidFill>
                  <a:srgbClr val="4D4D4D"/>
                </a:solidFill>
                <a:ea typeface="ＭＳ Ｐゴシック" pitchFamily="34" charset="-128"/>
              </a:rPr>
              <a:t>Use Expression Language instead of scripting elements when you can</a:t>
            </a:r>
            <a:endParaRPr lang="en-US" sz="2200" dirty="0" smtClean="0">
              <a:solidFill>
                <a:srgbClr val="4D4D4D"/>
              </a:solidFill>
            </a:endParaRP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Taglibs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Servlets</a:t>
            </a:r>
            <a:r>
              <a:rPr lang="en-US" dirty="0" smtClean="0"/>
              <a:t> &amp; JSP Pages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Integration and Best Practices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Best Practices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990600"/>
            <a:ext cx="75724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Don’t overuse Java code in HTML pages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Avoid spaghetti code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Easier to read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Easier to maintain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custom tags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Easier to read for HTML contents developer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Expression Language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Easier syntax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Redirect the user instead of forward his request when you can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Bookmarkable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URL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Better for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Previous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and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Next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buttons of the browser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What are JSP?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Presentation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ZoneTexte 7"/>
          <p:cNvSpPr txBox="1"/>
          <p:nvPr/>
        </p:nvSpPr>
        <p:spPr>
          <a:xfrm>
            <a:off x="1219200" y="2286000"/>
            <a:ext cx="7543800" cy="31700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C4020"/>
                </a:solidFill>
                <a:latin typeface="Courier"/>
                <a:cs typeface="Courier"/>
              </a:rPr>
              <a:t>&lt;%@ </a:t>
            </a:r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page </a:t>
            </a:r>
            <a:r>
              <a:rPr lang="en-US" sz="2000" dirty="0" smtClean="0">
                <a:solidFill>
                  <a:srgbClr val="7F0055"/>
                </a:solidFill>
                <a:latin typeface="Courier"/>
                <a:cs typeface="Courier"/>
              </a:rPr>
              <a:t>language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i="1" dirty="0" smtClean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java</a:t>
            </a:r>
            <a:r>
              <a:rPr lang="en-US" sz="2000" i="1" dirty="0" smtClean="0">
                <a:latin typeface="Courier"/>
                <a:cs typeface="Courier"/>
              </a:rPr>
              <a:t>" </a:t>
            </a:r>
            <a:r>
              <a:rPr lang="en-US" sz="2000" i="1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r>
              <a:rPr lang="en-US" sz="2000" dirty="0" smtClean="0">
                <a:solidFill>
                  <a:srgbClr val="AC4020"/>
                </a:solidFill>
                <a:latin typeface="Courier"/>
                <a:cs typeface="Courier"/>
              </a:rPr>
              <a:t>&lt;%@ </a:t>
            </a:r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page </a:t>
            </a:r>
            <a:r>
              <a:rPr lang="en-US" sz="2000" dirty="0" smtClean="0">
                <a:solidFill>
                  <a:srgbClr val="7F0055"/>
                </a:solidFill>
                <a:latin typeface="Courier"/>
                <a:cs typeface="Courier"/>
              </a:rPr>
              <a:t>import</a:t>
            </a:r>
            <a:r>
              <a:rPr lang="en-US" sz="2000" dirty="0" smtClean="0">
                <a:latin typeface="Courier"/>
                <a:cs typeface="Courier"/>
              </a:rPr>
              <a:t>="</a:t>
            </a:r>
            <a:r>
              <a:rPr lang="en-US" sz="2000" dirty="0" err="1" smtClean="0">
                <a:latin typeface="Courier"/>
                <a:cs typeface="Courier"/>
              </a:rPr>
              <a:t>java.util.Date</a:t>
            </a:r>
            <a:r>
              <a:rPr lang="en-US" sz="2000" dirty="0" smtClean="0">
                <a:latin typeface="Courier"/>
                <a:cs typeface="Courier"/>
              </a:rPr>
              <a:t>” </a:t>
            </a:r>
            <a:r>
              <a:rPr lang="en-US" sz="2000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&lt;html&gt;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&lt;head&gt;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   &lt;title&gt;</a:t>
            </a:r>
            <a:r>
              <a:rPr lang="en-US" sz="2000" dirty="0" smtClean="0">
                <a:latin typeface="Courier"/>
                <a:cs typeface="Courier"/>
              </a:rPr>
              <a:t>When am I ?</a:t>
            </a:r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&lt;/title&gt;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&lt;/head&gt;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&lt;body&gt;</a:t>
            </a:r>
          </a:p>
          <a:p>
            <a:r>
              <a:rPr lang="en-US" sz="2000" b="1" dirty="0" smtClean="0">
                <a:solidFill>
                  <a:srgbClr val="AC4020"/>
                </a:solidFill>
                <a:latin typeface="Courier"/>
                <a:cs typeface="Courier"/>
              </a:rPr>
              <a:t>      &lt;%=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"/>
                <a:cs typeface="Courier"/>
              </a:rPr>
              <a:t>new </a:t>
            </a:r>
            <a:r>
              <a:rPr lang="en-US" sz="2000" b="1" dirty="0" smtClean="0">
                <a:latin typeface="Courier"/>
                <a:cs typeface="Courier"/>
              </a:rPr>
              <a:t>Date() </a:t>
            </a:r>
            <a:r>
              <a:rPr lang="en-US" sz="2000" b="1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&lt;/body&gt;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&lt;/html&gt;</a:t>
            </a:r>
            <a:endParaRPr lang="fr-FR" sz="2000" dirty="0" smtClean="0">
              <a:solidFill>
                <a:srgbClr val="157333"/>
              </a:solidFill>
              <a:latin typeface="Courier"/>
              <a:cs typeface="Courier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sz="220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JSP</a:t>
            </a:r>
            <a:r>
              <a:rPr kumimoji="0" lang="en-US" sz="220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example :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Model 1 Architecture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97662"/>
            <a:ext cx="757242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One of the both approaches to use JSP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The JSP page is responsible for processing requests</a:t>
            </a:r>
          </a:p>
        </p:txBody>
      </p:sp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52600" y="3124200"/>
            <a:ext cx="596347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Model 2 Architecture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170831"/>
            <a:ext cx="75724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ea typeface="ＭＳ Ｐゴシック" pitchFamily="34" charset="-128"/>
              </a:rPr>
              <a:t>JSP and </a:t>
            </a:r>
            <a:r>
              <a:rPr lang="en-US" sz="2200" kern="0" dirty="0" err="1" smtClean="0">
                <a:ea typeface="ＭＳ Ｐゴシック" pitchFamily="34" charset="-128"/>
              </a:rPr>
              <a:t>Servlets</a:t>
            </a:r>
            <a:r>
              <a:rPr lang="en-US" sz="2200" kern="0" dirty="0" smtClean="0">
                <a:ea typeface="ＭＳ Ｐゴシック" pitchFamily="34" charset="-128"/>
              </a:rPr>
              <a:t> work complementary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JSP pages used to generate HTML response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for processing tasks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acts as a Controller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Process request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beans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Decide to which JSP page to forward the request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JSP acts as a View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Retrieves objects created by the Controller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Use them to construct the HTML response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Model 2 Architecture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143000"/>
            <a:ext cx="7572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Model View Controller (MVC) design pattern !</a:t>
            </a:r>
          </a:p>
        </p:txBody>
      </p:sp>
      <p:pic>
        <p:nvPicPr>
          <p:cNvPr id="7946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8319" y="2667000"/>
            <a:ext cx="6100281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 dirty="0" smtClean="0"/>
              <a:t>Stop-and-think</a:t>
            </a:r>
            <a:endParaRPr lang="en-US" sz="3200" dirty="0"/>
          </a:p>
        </p:txBody>
      </p:sp>
      <p:pic>
        <p:nvPicPr>
          <p:cNvPr id="729092" name="Picture 4" descr="badge_qui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</p:spPr>
      </p:pic>
      <p:sp>
        <p:nvSpPr>
          <p:cNvPr id="729095" name="Text Box 7"/>
          <p:cNvSpPr txBox="1">
            <a:spLocks noChangeArrowheads="1"/>
          </p:cNvSpPr>
          <p:nvPr/>
        </p:nvSpPr>
        <p:spPr bwMode="auto">
          <a:xfrm>
            <a:off x="1116013" y="1196975"/>
            <a:ext cx="74009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b="1"/>
              <a:t>Do you have any questions ?</a:t>
            </a:r>
            <a:endParaRPr lang="en-US" sz="3200" b="1">
              <a:sym typeface="Symbol" pitchFamily="18" charset="2"/>
            </a:endParaRPr>
          </a:p>
        </p:txBody>
      </p:sp>
      <p:grpSp>
        <p:nvGrpSpPr>
          <p:cNvPr id="2" name="Groupe 13"/>
          <p:cNvGrpSpPr>
            <a:grpSpLocks/>
          </p:cNvGrpSpPr>
          <p:nvPr/>
        </p:nvGrpSpPr>
        <p:grpSpPr bwMode="auto">
          <a:xfrm>
            <a:off x="2500313" y="2286000"/>
            <a:ext cx="3813175" cy="4214813"/>
            <a:chOff x="2500298" y="2285992"/>
            <a:chExt cx="3813178" cy="4214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440226" y="2285992"/>
              <a:ext cx="1873250" cy="1873250"/>
              <a:chOff x="2789" y="1388"/>
              <a:chExt cx="1180" cy="1180"/>
            </a:xfrm>
          </p:grpSpPr>
          <p:pic>
            <p:nvPicPr>
              <p:cNvPr id="10" name="Picture 8" descr="3142-69827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89" y="1388"/>
                <a:ext cx="1180" cy="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616"/>
                <a:ext cx="726" cy="36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fr-FR" sz="3200" i="1">
                    <a:solidFill>
                      <a:srgbClr val="292929"/>
                    </a:solidFill>
                  </a:rPr>
                  <a:t>???</a:t>
                </a:r>
                <a:endParaRPr lang="en-US" sz="3200" i="1">
                  <a:solidFill>
                    <a:srgbClr val="292929"/>
                  </a:solidFill>
                </a:endParaRPr>
              </a:p>
            </p:txBody>
          </p:sp>
        </p:grpSp>
        <p:pic>
          <p:nvPicPr>
            <p:cNvPr id="9" name="Picture 12" descr="C:\Documents and Settings\matt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 l="25313" t="23750" r="29688" b="20000"/>
            <a:stretch>
              <a:fillRect/>
            </a:stretch>
          </p:blipFill>
          <p:spPr bwMode="auto">
            <a:xfrm>
              <a:off x="2500298" y="3286124"/>
              <a:ext cx="3429024" cy="321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 (1/2)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066800"/>
            <a:ext cx="7947025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Now you understand how </a:t>
            </a:r>
            <a:r>
              <a:rPr lang="en-US" sz="2200" dirty="0" err="1" smtClean="0">
                <a:solidFill>
                  <a:srgbClr val="4D4D4D"/>
                </a:solidFill>
              </a:rPr>
              <a:t>Servlets</a:t>
            </a:r>
            <a:r>
              <a:rPr lang="en-US" sz="2200" dirty="0" smtClean="0">
                <a:solidFill>
                  <a:srgbClr val="4D4D4D"/>
                </a:solidFill>
              </a:rPr>
              <a:t> and JSP are complementary: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err="1" smtClean="0">
                <a:solidFill>
                  <a:srgbClr val="4D4D4D"/>
                </a:solidFill>
              </a:rPr>
              <a:t>Refactor</a:t>
            </a:r>
            <a:r>
              <a:rPr lang="en-US" sz="2200" dirty="0" smtClean="0">
                <a:solidFill>
                  <a:srgbClr val="4D4D4D"/>
                </a:solidFill>
              </a:rPr>
              <a:t> </a:t>
            </a:r>
            <a:r>
              <a:rPr lang="en-US" sz="2200" b="1" dirty="0" err="1" smtClean="0">
                <a:solidFill>
                  <a:srgbClr val="4D4D4D"/>
                </a:solidFill>
              </a:rPr>
              <a:t>ListProductServlet</a:t>
            </a:r>
            <a:r>
              <a:rPr lang="en-US" sz="2200" b="1" dirty="0" smtClean="0">
                <a:solidFill>
                  <a:srgbClr val="4D4D4D"/>
                </a:solidFill>
              </a:rPr>
              <a:t> </a:t>
            </a:r>
            <a:r>
              <a:rPr lang="en-US" sz="2200" dirty="0" smtClean="0">
                <a:solidFill>
                  <a:srgbClr val="4D4D4D"/>
                </a:solidFill>
              </a:rPr>
              <a:t>and </a:t>
            </a:r>
            <a:r>
              <a:rPr lang="en-US" sz="2200" b="1" dirty="0" err="1" smtClean="0">
                <a:solidFill>
                  <a:srgbClr val="4D4D4D"/>
                </a:solidFill>
              </a:rPr>
              <a:t>listProduct.jsp</a:t>
            </a:r>
            <a:r>
              <a:rPr lang="en-US" sz="2200" dirty="0" smtClean="0">
                <a:solidFill>
                  <a:srgbClr val="4D4D4D"/>
                </a:solidFill>
              </a:rPr>
              <a:t> to implement </a:t>
            </a:r>
            <a:r>
              <a:rPr lang="en-US" sz="2200" b="1" dirty="0" smtClean="0">
                <a:solidFill>
                  <a:srgbClr val="4D4D4D"/>
                </a:solidFill>
              </a:rPr>
              <a:t>JSP Model 2 Architecture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Put the product list in request attributes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Forward the request to the JSP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Retrieve the list in the JSP page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err="1" smtClean="0">
                <a:solidFill>
                  <a:srgbClr val="4D4D4D"/>
                </a:solidFill>
              </a:rPr>
              <a:t>Refactor</a:t>
            </a:r>
            <a:r>
              <a:rPr lang="en-US" sz="2200" dirty="0" smtClean="0">
                <a:solidFill>
                  <a:srgbClr val="4D4D4D"/>
                </a:solidFill>
              </a:rPr>
              <a:t> </a:t>
            </a:r>
            <a:r>
              <a:rPr lang="en-US" sz="2200" b="1" dirty="0" err="1" smtClean="0">
                <a:solidFill>
                  <a:srgbClr val="4D4D4D"/>
                </a:solidFill>
              </a:rPr>
              <a:t>AddProductServlet</a:t>
            </a:r>
            <a:r>
              <a:rPr lang="en-US" sz="2200" dirty="0" smtClean="0">
                <a:solidFill>
                  <a:srgbClr val="4D4D4D"/>
                </a:solidFill>
              </a:rPr>
              <a:t> and </a:t>
            </a:r>
            <a:r>
              <a:rPr lang="en-US" sz="2200" b="1" dirty="0" err="1" smtClean="0">
                <a:solidFill>
                  <a:srgbClr val="4D4D4D"/>
                </a:solidFill>
              </a:rPr>
              <a:t>addProduct.jsp</a:t>
            </a:r>
            <a:endParaRPr lang="en-US" sz="2200" dirty="0" smtClean="0">
              <a:solidFill>
                <a:srgbClr val="4D4D4D"/>
              </a:solidFill>
            </a:endParaRP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Override the </a:t>
            </a:r>
            <a:r>
              <a:rPr lang="en-US" sz="2200" b="1" dirty="0" err="1" smtClean="0">
                <a:solidFill>
                  <a:srgbClr val="4D4D4D"/>
                </a:solidFill>
              </a:rPr>
              <a:t>doGet</a:t>
            </a:r>
            <a:r>
              <a:rPr lang="en-US" sz="2200" b="1" dirty="0" smtClean="0">
                <a:solidFill>
                  <a:srgbClr val="4D4D4D"/>
                </a:solidFill>
              </a:rPr>
              <a:t>(…)</a:t>
            </a:r>
            <a:r>
              <a:rPr lang="en-US" sz="2200" dirty="0" smtClean="0">
                <a:solidFill>
                  <a:srgbClr val="4D4D4D"/>
                </a:solidFill>
              </a:rPr>
              <a:t> method</a:t>
            </a:r>
          </a:p>
          <a:p>
            <a:pPr marL="1255713" lvl="2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Forward the request to the JSP page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Refactor </a:t>
            </a:r>
            <a:r>
              <a:rPr lang="en-US" sz="2200" b="1" dirty="0" err="1" smtClean="0">
                <a:solidFill>
                  <a:srgbClr val="4D4D4D"/>
                </a:solidFill>
              </a:rPr>
              <a:t>ShowProductServlet</a:t>
            </a:r>
            <a:r>
              <a:rPr lang="en-US" sz="2200" dirty="0" smtClean="0">
                <a:solidFill>
                  <a:srgbClr val="4D4D4D"/>
                </a:solidFill>
              </a:rPr>
              <a:t> and </a:t>
            </a:r>
            <a:r>
              <a:rPr lang="en-US" sz="2200" b="1" dirty="0" err="1" smtClean="0">
                <a:solidFill>
                  <a:srgbClr val="4D4D4D"/>
                </a:solidFill>
              </a:rPr>
              <a:t>showProduct.jsp</a:t>
            </a:r>
            <a:endParaRPr lang="en-US" sz="2200" b="1" dirty="0" smtClean="0">
              <a:solidFill>
                <a:srgbClr val="4D4D4D"/>
              </a:solidFill>
            </a:endParaRP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Refactor </a:t>
            </a:r>
            <a:r>
              <a:rPr lang="en-US" sz="2200" b="1" dirty="0" err="1" smtClean="0">
                <a:solidFill>
                  <a:srgbClr val="4D4D4D"/>
                </a:solidFill>
              </a:rPr>
              <a:t>LoginServlet</a:t>
            </a:r>
            <a:r>
              <a:rPr lang="en-US" sz="2200" dirty="0" smtClean="0">
                <a:solidFill>
                  <a:srgbClr val="4D4D4D"/>
                </a:solidFill>
              </a:rPr>
              <a:t> and </a:t>
            </a:r>
            <a:r>
              <a:rPr lang="en-US" sz="2200" b="1" dirty="0" err="1" smtClean="0">
                <a:solidFill>
                  <a:srgbClr val="4D4D4D"/>
                </a:solidFill>
              </a:rPr>
              <a:t>login.jsp</a:t>
            </a:r>
            <a:endParaRPr lang="en-US" sz="2200" b="1" dirty="0" smtClean="0">
              <a:solidFill>
                <a:srgbClr val="4D4D4D"/>
              </a:solidFill>
            </a:endParaRP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971550" y="214313"/>
            <a:ext cx="7729538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</a:rPr>
              <a:t>Exercises 2/2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30051" name="Text Box 2"/>
          <p:cNvSpPr txBox="1">
            <a:spLocks noChangeArrowheads="1"/>
          </p:cNvSpPr>
          <p:nvPr/>
        </p:nvSpPr>
        <p:spPr bwMode="auto">
          <a:xfrm>
            <a:off x="1044575" y="1066800"/>
            <a:ext cx="7947025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1313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Now you understand how </a:t>
            </a:r>
            <a:r>
              <a:rPr lang="en-US" sz="2200" dirty="0" err="1" smtClean="0">
                <a:solidFill>
                  <a:srgbClr val="4D4D4D"/>
                </a:solidFill>
              </a:rPr>
              <a:t>Servlets</a:t>
            </a:r>
            <a:r>
              <a:rPr lang="en-US" sz="2200" dirty="0" smtClean="0">
                <a:solidFill>
                  <a:srgbClr val="4D4D4D"/>
                </a:solidFill>
              </a:rPr>
              <a:t> and JSP are complementary:</a:t>
            </a:r>
          </a:p>
          <a:p>
            <a:pPr marL="798513" lvl="1" indent="-341313" eaLnBrk="1" hangingPunct="1">
              <a:spcBef>
                <a:spcPts val="550"/>
              </a:spcBef>
              <a:spcAft>
                <a:spcPts val="825"/>
              </a:spcAft>
              <a:buClr>
                <a:srgbClr val="777777"/>
              </a:buClr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solidFill>
                  <a:srgbClr val="4D4D4D"/>
                </a:solidFill>
              </a:rPr>
              <a:t>Replace all scripting elements in your JSP page by JSTL + EL !</a:t>
            </a:r>
          </a:p>
        </p:txBody>
      </p:sp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1462088" y="923925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Servlets</a:t>
            </a:r>
            <a:r>
              <a:rPr lang="en-US" b="1" dirty="0" smtClean="0">
                <a:solidFill>
                  <a:srgbClr val="000000"/>
                </a:solidFill>
              </a:rPr>
              <a:t> &amp; JSP Pages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6" name="Rectangle 6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summary</a:t>
            </a:r>
          </a:p>
        </p:txBody>
      </p:sp>
      <p:pic>
        <p:nvPicPr>
          <p:cNvPr id="568327" name="Picture 7" descr="badge_summa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5" y="131763"/>
            <a:ext cx="652463" cy="652462"/>
          </a:xfrm>
          <a:prstGeom prst="rect">
            <a:avLst/>
          </a:prstGeom>
          <a:noFill/>
        </p:spPr>
      </p:pic>
      <p:sp>
        <p:nvSpPr>
          <p:cNvPr id="568352" name="Text Box 3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3854450" y="1219200"/>
            <a:ext cx="2317750" cy="2201862"/>
          </a:xfrm>
          <a:prstGeom prst="foldedCorner">
            <a:avLst>
              <a:gd name="adj" fmla="val 12500"/>
            </a:avLst>
          </a:prstGeom>
          <a:solidFill>
            <a:srgbClr val="D9DEE3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182880" rIns="90000" bIns="46800" anchor="ctr"/>
          <a:lstStyle/>
          <a:p>
            <a:pPr algn="ctr"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Action elements</a:t>
            </a: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143000" y="1219200"/>
            <a:ext cx="2338387" cy="2349500"/>
          </a:xfrm>
          <a:prstGeom prst="foldedCorner">
            <a:avLst>
              <a:gd name="adj" fmla="val 12500"/>
            </a:avLst>
          </a:prstGeom>
          <a:solidFill>
            <a:srgbClr val="BFC7CF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Syntax</a:t>
            </a:r>
            <a:endParaRPr lang="en-GB" sz="2400" b="1" dirty="0">
              <a:solidFill>
                <a:srgbClr val="000000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6477000" y="1219200"/>
            <a:ext cx="2338388" cy="23495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err="1" smtClean="0">
                <a:solidFill>
                  <a:srgbClr val="000000"/>
                </a:solidFill>
              </a:rPr>
              <a:t>Taglibs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768850" y="1077912"/>
            <a:ext cx="258763" cy="371475"/>
            <a:chOff x="1296" y="720"/>
            <a:chExt cx="163" cy="234"/>
          </a:xfrm>
        </p:grpSpPr>
        <p:sp>
          <p:nvSpPr>
            <p:cNvPr id="25" name="Line 8"/>
            <p:cNvSpPr>
              <a:spLocks noChangeShapeType="1"/>
            </p:cNvSpPr>
            <p:nvPr/>
          </p:nvSpPr>
          <p:spPr bwMode="auto">
            <a:xfrm flipH="1">
              <a:off x="1295" y="802"/>
              <a:ext cx="95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1296" y="720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Freeform 10"/>
            <p:cNvSpPr>
              <a:spLocks noChangeArrowheads="1"/>
            </p:cNvSpPr>
            <p:nvPr/>
          </p:nvSpPr>
          <p:spPr bwMode="auto">
            <a:xfrm flipH="1">
              <a:off x="1310" y="738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2133600" y="1066800"/>
            <a:ext cx="258762" cy="371475"/>
            <a:chOff x="4275" y="703"/>
            <a:chExt cx="163" cy="234"/>
          </a:xfrm>
        </p:grpSpPr>
        <p:sp>
          <p:nvSpPr>
            <p:cNvPr id="29" name="Line 12"/>
            <p:cNvSpPr>
              <a:spLocks noChangeShapeType="1"/>
            </p:cNvSpPr>
            <p:nvPr/>
          </p:nvSpPr>
          <p:spPr bwMode="auto">
            <a:xfrm flipH="1">
              <a:off x="4276" y="785"/>
              <a:ext cx="93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4275" y="703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" name="Freeform 14"/>
            <p:cNvSpPr>
              <a:spLocks noChangeArrowheads="1"/>
            </p:cNvSpPr>
            <p:nvPr/>
          </p:nvSpPr>
          <p:spPr bwMode="auto">
            <a:xfrm flipH="1">
              <a:off x="4288" y="721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7467600" y="1066800"/>
            <a:ext cx="258763" cy="371475"/>
            <a:chOff x="1824" y="2592"/>
            <a:chExt cx="163" cy="234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1824" y="2674"/>
              <a:ext cx="94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1824" y="2592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Freeform 22"/>
            <p:cNvSpPr>
              <a:spLocks noChangeArrowheads="1"/>
            </p:cNvSpPr>
            <p:nvPr/>
          </p:nvSpPr>
          <p:spPr bwMode="auto">
            <a:xfrm flipH="1">
              <a:off x="1838" y="2610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257800" y="4203700"/>
            <a:ext cx="2338387" cy="2349500"/>
          </a:xfrm>
          <a:prstGeom prst="foldedCorner">
            <a:avLst>
              <a:gd name="adj" fmla="val 12500"/>
            </a:avLst>
          </a:prstGeom>
          <a:solidFill>
            <a:srgbClr val="BFC7CF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Good Practices</a:t>
            </a:r>
            <a:endParaRPr lang="en-GB" sz="2400" b="1" dirty="0">
              <a:solidFill>
                <a:srgbClr val="000000"/>
              </a:solidFill>
            </a:endParaRP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6248400" y="4051300"/>
            <a:ext cx="258762" cy="371475"/>
            <a:chOff x="4275" y="703"/>
            <a:chExt cx="163" cy="234"/>
          </a:xfrm>
        </p:grpSpPr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>
              <a:off x="4276" y="785"/>
              <a:ext cx="93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4275" y="703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3" name="Freeform 14"/>
            <p:cNvSpPr>
              <a:spLocks noChangeArrowheads="1"/>
            </p:cNvSpPr>
            <p:nvPr/>
          </p:nvSpPr>
          <p:spPr bwMode="auto">
            <a:xfrm flipH="1">
              <a:off x="4288" y="721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2538412" y="4191000"/>
            <a:ext cx="2338388" cy="23495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9525">
            <a:noFill/>
            <a:round/>
            <a:headEnd/>
            <a:tailEnd/>
          </a:ln>
          <a:effectLst>
            <a:outerShdw dist="71785" dir="2700000" algn="ctr" rotWithShape="0">
              <a:srgbClr val="C0C0C0"/>
            </a:outerShdw>
          </a:effectLst>
        </p:spPr>
        <p:txBody>
          <a:bodyPr lIns="90000" tIns="46800" rIns="90000" bIns="46800" anchor="ctr"/>
          <a:lstStyle/>
          <a:p>
            <a:pPr algn="ctr">
              <a:buClr>
                <a:srgbClr val="00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 smtClean="0">
                <a:solidFill>
                  <a:srgbClr val="000000"/>
                </a:solidFill>
              </a:rPr>
              <a:t>Expression Language</a:t>
            </a:r>
          </a:p>
        </p:txBody>
      </p: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3529012" y="4038600"/>
            <a:ext cx="258763" cy="371475"/>
            <a:chOff x="1824" y="2592"/>
            <a:chExt cx="163" cy="234"/>
          </a:xfrm>
        </p:grpSpPr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>
              <a:off x="1824" y="2674"/>
              <a:ext cx="94" cy="153"/>
            </a:xfrm>
            <a:prstGeom prst="line">
              <a:avLst/>
            </a:prstGeom>
            <a:noFill/>
            <a:ln w="28440">
              <a:solidFill>
                <a:srgbClr val="B3B3B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Oval 21"/>
            <p:cNvSpPr>
              <a:spLocks noChangeArrowheads="1"/>
            </p:cNvSpPr>
            <p:nvPr/>
          </p:nvSpPr>
          <p:spPr bwMode="auto">
            <a:xfrm>
              <a:off x="1824" y="2592"/>
              <a:ext cx="164" cy="165"/>
            </a:xfrm>
            <a:prstGeom prst="ellipse">
              <a:avLst/>
            </a:prstGeom>
            <a:solidFill>
              <a:srgbClr val="C0C0C0"/>
            </a:solidFill>
            <a:ln w="648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8" name="Freeform 22"/>
            <p:cNvSpPr>
              <a:spLocks noChangeArrowheads="1"/>
            </p:cNvSpPr>
            <p:nvPr/>
          </p:nvSpPr>
          <p:spPr bwMode="auto">
            <a:xfrm flipH="1">
              <a:off x="1838" y="2610"/>
              <a:ext cx="54" cy="70"/>
            </a:xfrm>
            <a:custGeom>
              <a:avLst/>
              <a:gdLst>
                <a:gd name="T0" fmla="*/ 0 w 54"/>
                <a:gd name="T1" fmla="*/ 2 h 70"/>
                <a:gd name="T2" fmla="*/ 44 w 54"/>
                <a:gd name="T3" fmla="*/ 24 h 70"/>
                <a:gd name="T4" fmla="*/ 38 w 54"/>
                <a:gd name="T5" fmla="*/ 68 h 70"/>
                <a:gd name="T6" fmla="*/ 26 w 54"/>
                <a:gd name="T7" fmla="*/ 37 h 70"/>
                <a:gd name="T8" fmla="*/ 0 w 54"/>
                <a:gd name="T9" fmla="*/ 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70"/>
                <a:gd name="T17" fmla="*/ 54 w 5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70">
                  <a:moveTo>
                    <a:pt x="0" y="2"/>
                  </a:moveTo>
                  <a:cubicBezTo>
                    <a:pt x="3" y="0"/>
                    <a:pt x="34" y="7"/>
                    <a:pt x="44" y="24"/>
                  </a:cubicBezTo>
                  <a:cubicBezTo>
                    <a:pt x="54" y="41"/>
                    <a:pt x="41" y="66"/>
                    <a:pt x="38" y="68"/>
                  </a:cubicBezTo>
                  <a:cubicBezTo>
                    <a:pt x="35" y="70"/>
                    <a:pt x="32" y="48"/>
                    <a:pt x="26" y="37"/>
                  </a:cubicBezTo>
                  <a:cubicBezTo>
                    <a:pt x="20" y="26"/>
                    <a:pt x="5" y="9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 spd="med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/>
          <p:cNvSpPr>
            <a:spLocks noChangeArrowheads="1"/>
          </p:cNvSpPr>
          <p:nvPr/>
        </p:nvSpPr>
        <p:spPr bwMode="auto">
          <a:xfrm>
            <a:off x="1033463" y="404813"/>
            <a:ext cx="7729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>
                <a:solidFill>
                  <a:srgbClr val="000000"/>
                </a:solidFill>
              </a:rPr>
              <a:t>For </a:t>
            </a:r>
            <a:r>
              <a:rPr lang="en-US" sz="3200" b="1" dirty="0" smtClean="0">
                <a:solidFill>
                  <a:srgbClr val="000000"/>
                </a:solidFill>
              </a:rPr>
              <a:t>more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1119188" y="1712913"/>
            <a:ext cx="7643812" cy="457200"/>
          </a:xfrm>
          <a:prstGeom prst="rect">
            <a:avLst/>
          </a:prstGeom>
          <a:solidFill>
            <a:schemeClr val="tx1">
              <a:alpha val="67058"/>
            </a:schemeClr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Publications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1128713" y="5105400"/>
            <a:ext cx="7634287" cy="457200"/>
          </a:xfrm>
          <a:prstGeom prst="rect">
            <a:avLst/>
          </a:prstGeom>
          <a:solidFill>
            <a:schemeClr val="tx1">
              <a:alpha val="67058"/>
            </a:schemeClr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Web sites</a:t>
            </a:r>
          </a:p>
        </p:txBody>
      </p:sp>
      <p:sp>
        <p:nvSpPr>
          <p:cNvPr id="810007" name="Rectangle 23"/>
          <p:cNvSpPr>
            <a:spLocks noChangeArrowheads="1"/>
          </p:cNvSpPr>
          <p:nvPr/>
        </p:nvSpPr>
        <p:spPr bwMode="auto">
          <a:xfrm>
            <a:off x="1058825" y="5715000"/>
            <a:ext cx="7856575" cy="7848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4D4D4D"/>
                </a:solidFill>
              </a:rPr>
              <a:t>http://www.oracle.com/technetwork/java/index-jsp-138231.html</a:t>
            </a:r>
          </a:p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4D4D4D"/>
                </a:solidFill>
              </a:rPr>
              <a:t>http://www.oracle.com/technetwork/articles/javase/servlets-jsp-140445.html</a:t>
            </a:r>
          </a:p>
        </p:txBody>
      </p:sp>
      <p:sp>
        <p:nvSpPr>
          <p:cNvPr id="35848" name="Text Box 25"/>
          <p:cNvSpPr txBox="1">
            <a:spLocks noChangeArrowheads="1"/>
          </p:cNvSpPr>
          <p:nvPr/>
        </p:nvSpPr>
        <p:spPr bwMode="auto">
          <a:xfrm>
            <a:off x="6300788" y="278923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 sz="2400">
              <a:solidFill>
                <a:srgbClr val="4D4D4D"/>
              </a:solidFill>
            </a:endParaRPr>
          </a:p>
        </p:txBody>
      </p:sp>
      <p:sp>
        <p:nvSpPr>
          <p:cNvPr id="810011" name="Text Box 27"/>
          <p:cNvSpPr txBox="1">
            <a:spLocks noChangeArrowheads="1"/>
          </p:cNvSpPr>
          <p:nvPr/>
        </p:nvSpPr>
        <p:spPr bwMode="auto">
          <a:xfrm>
            <a:off x="1044575" y="965200"/>
            <a:ext cx="7642225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/>
              <a:t>If you want to go into these subjects more deeply, …</a:t>
            </a:r>
          </a:p>
        </p:txBody>
      </p:sp>
      <p:sp>
        <p:nvSpPr>
          <p:cNvPr id="810013" name="Rectangle 29">
            <a:hlinkClick r:id="rId4"/>
          </p:cNvPr>
          <p:cNvSpPr>
            <a:spLocks noChangeArrowheads="1"/>
          </p:cNvSpPr>
          <p:nvPr/>
        </p:nvSpPr>
        <p:spPr bwMode="auto">
          <a:xfrm>
            <a:off x="1066800" y="2133600"/>
            <a:ext cx="5181600" cy="28161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Java EE</a:t>
            </a:r>
          </a:p>
          <a:p>
            <a:pPr algn="ctr">
              <a:spcBef>
                <a:spcPct val="50000"/>
              </a:spcBef>
            </a:pPr>
            <a:r>
              <a:rPr lang="en-US" b="1" dirty="0" smtClean="0"/>
              <a:t>Guide de </a:t>
            </a:r>
            <a:r>
              <a:rPr lang="en-US" b="1" dirty="0" err="1" smtClean="0"/>
              <a:t>développement</a:t>
            </a:r>
            <a:r>
              <a:rPr lang="en-US" b="1" dirty="0" smtClean="0"/>
              <a:t> </a:t>
            </a:r>
            <a:r>
              <a:rPr lang="en-US" b="1" dirty="0" err="1" smtClean="0"/>
              <a:t>d'applications</a:t>
            </a:r>
            <a:r>
              <a:rPr lang="en-US" b="1" dirty="0" smtClean="0"/>
              <a:t> web en Java</a:t>
            </a:r>
            <a:endParaRPr lang="en-US" sz="2000" dirty="0" smtClean="0"/>
          </a:p>
          <a:p>
            <a:pPr algn="ctr">
              <a:spcBef>
                <a:spcPct val="50000"/>
              </a:spcBef>
            </a:pPr>
            <a:r>
              <a:rPr lang="en-US" i="1" dirty="0" err="1" smtClean="0"/>
              <a:t>Jérôme</a:t>
            </a:r>
            <a:r>
              <a:rPr lang="en-US" i="1" dirty="0" smtClean="0"/>
              <a:t> LAFOSSE</a:t>
            </a:r>
          </a:p>
          <a:p>
            <a:pPr algn="ctr">
              <a:spcBef>
                <a:spcPct val="50000"/>
              </a:spcBef>
            </a:pP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Available on http://librairies.supinfo.com</a:t>
            </a:r>
          </a:p>
          <a:p>
            <a:pPr algn="ctr">
              <a:spcBef>
                <a:spcPct val="50000"/>
              </a:spcBef>
            </a:pPr>
            <a:r>
              <a:rPr lang="en-US" dirty="0" smtClean="0"/>
              <a:t>ENI Editions</a:t>
            </a:r>
          </a:p>
        </p:txBody>
      </p:sp>
      <p:pic>
        <p:nvPicPr>
          <p:cNvPr id="35853" name="Picture 30" descr="badge_reference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4" name="Text Box 31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JSP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19875" y="2282170"/>
            <a:ext cx="1990725" cy="2442230"/>
          </a:xfrm>
          <a:prstGeom prst="rect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5" grpId="0" animBg="1" autoUpdateAnimBg="0"/>
      <p:bldP spid="810006" grpId="0" animBg="1" autoUpdateAnimBg="0"/>
      <p:bldP spid="810007" grpId="0"/>
      <p:bldP spid="810011" grpId="0" autoUpdateAnimBg="0"/>
      <p:bldP spid="8100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fr-FR" sz="3200"/>
              <a:t>The end</a:t>
            </a:r>
          </a:p>
        </p:txBody>
      </p:sp>
      <p:pic>
        <p:nvPicPr>
          <p:cNvPr id="698372" name="Picture 4" descr="SurLaRouteduProgr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341438"/>
            <a:ext cx="6438900" cy="4292600"/>
          </a:xfrm>
          <a:prstGeom prst="rect">
            <a:avLst/>
          </a:prstGeom>
          <a:noFill/>
        </p:spPr>
      </p:pic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Java Server Pages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98375" name="Picture 7" descr="logo-SUPINFO-blanc-fond-t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675" y="4652963"/>
            <a:ext cx="3001963" cy="755650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43000" y="5715000"/>
            <a:ext cx="72866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Aft>
                <a:spcPts val="600"/>
              </a:spcAft>
              <a:buClr>
                <a:schemeClr val="hlink"/>
              </a:buClr>
              <a:buFont typeface="Wingdings" pitchFamily="-108" charset="2"/>
              <a:buChar char="n"/>
            </a:pPr>
            <a:endParaRPr lang="en-US" b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Life Cycle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Presentation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1066800" y="1214422"/>
            <a:ext cx="79248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noProof="0" dirty="0" smtClean="0">
                <a:latin typeface="+mn-lt"/>
                <a:ea typeface="ＭＳ Ｐゴシック" pitchFamily="34" charset="-128"/>
              </a:rPr>
              <a:t>At the first request, JSP pages are translate into Java code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More exactly into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HttpJspPage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class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  <a:sym typeface="Wingdings"/>
              </a:rPr>
              <a:t>Which extends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sym typeface="Wingdings"/>
              </a:rPr>
              <a:t>Servlet</a:t>
            </a:r>
            <a:r>
              <a:rPr lang="en-US" sz="2200" kern="0" dirty="0" smtClean="0">
                <a:latin typeface="+mn-lt"/>
                <a:ea typeface="ＭＳ Ｐゴシック" pitchFamily="34" charset="-128"/>
                <a:sym typeface="Wingdings"/>
              </a:rPr>
              <a:t> </a:t>
            </a:r>
            <a:r>
              <a:rPr lang="en-US" sz="2200" kern="0" dirty="0" err="1" smtClean="0">
                <a:latin typeface="+mn-lt"/>
                <a:ea typeface="ＭＳ Ｐゴシック" pitchFamily="34" charset="-128"/>
                <a:sym typeface="Wingdings"/>
              </a:rPr>
              <a:t></a:t>
            </a:r>
            <a:endParaRPr lang="en-US" sz="2200" kern="0" dirty="0" smtClean="0">
              <a:latin typeface="+mn-lt"/>
              <a:ea typeface="ＭＳ Ｐゴシック" pitchFamily="34" charset="-128"/>
              <a:sym typeface="Wingdings"/>
            </a:endParaRP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  <a:sym typeface="Wingdings"/>
            </a:endParaRPr>
          </a:p>
        </p:txBody>
      </p:sp>
      <p:pic>
        <p:nvPicPr>
          <p:cNvPr id="8" name="Picture 7" descr="Screen shot 2010-12-03 at 5.32.59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0" y="2637047"/>
            <a:ext cx="5162550" cy="422095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Life Cycle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Presentation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1219200"/>
            <a:ext cx="19812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Syntax checking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53200" y="1143000"/>
            <a:ext cx="1981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Code Generation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553200" y="2667000"/>
            <a:ext cx="1981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Generated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dirty="0" err="1" smtClean="0"/>
              <a:t>S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ervlet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553200" y="4114800"/>
            <a:ext cx="1981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Compilation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53200" y="5638800"/>
            <a:ext cx="1981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Compiled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servlet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class</a:t>
            </a:r>
          </a:p>
        </p:txBody>
      </p:sp>
      <p:cxnSp>
        <p:nvCxnSpPr>
          <p:cNvPr id="14" name="Straight Arrow Connector 13"/>
          <p:cNvCxnSpPr>
            <a:stCxn id="23" idx="3"/>
            <a:endCxn id="8" idx="2"/>
          </p:cNvCxnSpPr>
          <p:nvPr/>
        </p:nvCxnSpPr>
        <p:spPr bwMode="auto">
          <a:xfrm>
            <a:off x="3276600" y="1676400"/>
            <a:ext cx="685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 bwMode="auto">
          <a:xfrm>
            <a:off x="5943600" y="1676400"/>
            <a:ext cx="6096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4"/>
            <a:endCxn id="10" idx="0"/>
          </p:cNvCxnSpPr>
          <p:nvPr/>
        </p:nvCxnSpPr>
        <p:spPr bwMode="auto">
          <a:xfrm rot="5400000">
            <a:off x="7315200" y="2438400"/>
            <a:ext cx="457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 bwMode="auto">
          <a:xfrm rot="5400000">
            <a:off x="7277100" y="3848100"/>
            <a:ext cx="533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1" idx="4"/>
            <a:endCxn id="12" idx="0"/>
          </p:cNvCxnSpPr>
          <p:nvPr/>
        </p:nvCxnSpPr>
        <p:spPr bwMode="auto">
          <a:xfrm rot="5400000">
            <a:off x="7315200" y="5410200"/>
            <a:ext cx="457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295400" y="1219200"/>
            <a:ext cx="1981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JSP source code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</p:spPr>
        <p:txBody>
          <a:bodyPr/>
          <a:lstStyle/>
          <a:p>
            <a:r>
              <a:rPr lang="en-US" sz="3200" dirty="0" smtClean="0"/>
              <a:t>JSP Life Cycle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Presentation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1142976" y="1214422"/>
            <a:ext cx="7696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Example of translated JSP :</a:t>
            </a:r>
            <a:endParaRPr kumimoji="0" lang="en-US" sz="220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+mn-cs"/>
            </a:endParaRPr>
          </a:p>
        </p:txBody>
      </p:sp>
      <p:sp>
        <p:nvSpPr>
          <p:cNvPr id="7" name="ZoneTexte 7"/>
          <p:cNvSpPr txBox="1"/>
          <p:nvPr/>
        </p:nvSpPr>
        <p:spPr>
          <a:xfrm>
            <a:off x="1219200" y="2286000"/>
            <a:ext cx="7543800" cy="317009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AC4020"/>
                </a:solidFill>
                <a:latin typeface="Courier"/>
                <a:cs typeface="Courier"/>
              </a:rPr>
              <a:t>&lt;%@ </a:t>
            </a:r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page </a:t>
            </a:r>
            <a:r>
              <a:rPr lang="en-US" sz="2000" dirty="0" smtClean="0">
                <a:solidFill>
                  <a:srgbClr val="7F0055"/>
                </a:solidFill>
                <a:latin typeface="Courier"/>
                <a:cs typeface="Courier"/>
              </a:rPr>
              <a:t>language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i="1" dirty="0" smtClean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java</a:t>
            </a:r>
            <a:r>
              <a:rPr lang="en-US" sz="2000" i="1" dirty="0" smtClean="0">
                <a:latin typeface="Courier"/>
                <a:cs typeface="Courier"/>
              </a:rPr>
              <a:t>" </a:t>
            </a:r>
            <a:r>
              <a:rPr lang="en-US" sz="2000" i="1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r>
              <a:rPr lang="en-US" sz="2000" dirty="0" smtClean="0">
                <a:solidFill>
                  <a:srgbClr val="AC4020"/>
                </a:solidFill>
                <a:latin typeface="Courier"/>
                <a:cs typeface="Courier"/>
              </a:rPr>
              <a:t>&lt;%@ </a:t>
            </a:r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page </a:t>
            </a:r>
            <a:r>
              <a:rPr lang="en-US" sz="2000" dirty="0" smtClean="0">
                <a:solidFill>
                  <a:srgbClr val="7F0055"/>
                </a:solidFill>
                <a:latin typeface="Courier"/>
                <a:cs typeface="Courier"/>
              </a:rPr>
              <a:t>import</a:t>
            </a:r>
            <a:r>
              <a:rPr lang="en-US" sz="2000" dirty="0" smtClean="0">
                <a:latin typeface="Courier"/>
                <a:cs typeface="Courier"/>
              </a:rPr>
              <a:t>="</a:t>
            </a:r>
            <a:r>
              <a:rPr lang="en-US" sz="2000" dirty="0" err="1" smtClean="0">
                <a:latin typeface="Courier"/>
                <a:cs typeface="Courier"/>
              </a:rPr>
              <a:t>java.util.Date</a:t>
            </a:r>
            <a:r>
              <a:rPr lang="en-US" sz="2000" dirty="0" smtClean="0">
                <a:latin typeface="Courier"/>
                <a:cs typeface="Courier"/>
              </a:rPr>
              <a:t>” </a:t>
            </a:r>
            <a:r>
              <a:rPr lang="en-US" sz="2000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&lt;html&gt;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&lt;head&gt;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   &lt;title&gt;</a:t>
            </a:r>
            <a:r>
              <a:rPr lang="en-US" sz="2000" dirty="0" smtClean="0">
                <a:latin typeface="Courier"/>
                <a:cs typeface="Courier"/>
              </a:rPr>
              <a:t>When am I ?</a:t>
            </a:r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&lt;/title&gt;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&lt;/head&gt;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&lt;body&gt;</a:t>
            </a:r>
          </a:p>
          <a:p>
            <a:r>
              <a:rPr lang="en-US" sz="2000" b="1" dirty="0" smtClean="0">
                <a:solidFill>
                  <a:srgbClr val="AC4020"/>
                </a:solidFill>
                <a:latin typeface="Courier"/>
                <a:cs typeface="Courier"/>
              </a:rPr>
              <a:t>      &lt;%=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urier"/>
                <a:cs typeface="Courier"/>
              </a:rPr>
              <a:t>new </a:t>
            </a:r>
            <a:r>
              <a:rPr lang="en-US" sz="2000" b="1" dirty="0" smtClean="0">
                <a:latin typeface="Courier"/>
                <a:cs typeface="Courier"/>
              </a:rPr>
              <a:t>Date() </a:t>
            </a:r>
            <a:r>
              <a:rPr lang="en-US" sz="2000" b="1" dirty="0" smtClean="0">
                <a:solidFill>
                  <a:srgbClr val="AC4020"/>
                </a:solidFill>
                <a:latin typeface="Courier"/>
                <a:cs typeface="Courier"/>
              </a:rPr>
              <a:t>%&gt;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   &lt;/body&gt;</a:t>
            </a:r>
          </a:p>
          <a:p>
            <a:r>
              <a:rPr lang="en-US" sz="2000" dirty="0" smtClean="0">
                <a:solidFill>
                  <a:srgbClr val="157333"/>
                </a:solidFill>
                <a:latin typeface="Courier"/>
                <a:cs typeface="Courier"/>
              </a:rPr>
              <a:t>&lt;/html&gt;</a:t>
            </a:r>
            <a:endParaRPr lang="fr-FR" sz="2000" dirty="0" smtClean="0">
              <a:solidFill>
                <a:srgbClr val="157333"/>
              </a:solidFill>
              <a:latin typeface="Courier"/>
              <a:cs typeface="Courier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VIEW_MODE" val="0"/>
  <p:tag name="ELAPSEDTIME" val="11,556"/>
  <p:tag name="AUDIO_ID" val="29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heme/theme1.xml><?xml version="1.0" encoding="utf-8"?>
<a:theme xmlns:a="http://schemas.openxmlformats.org/drawingml/2006/main" name="Rapid E-Learning Course Template">
  <a:themeElements>
    <a:clrScheme name="Rapid E-Learning Course Template 2">
      <a:dk1>
        <a:srgbClr val="4D4D4D"/>
      </a:dk1>
      <a:lt1>
        <a:srgbClr val="FFFFFF"/>
      </a:lt1>
      <a:dk2>
        <a:srgbClr val="FFFFC2"/>
      </a:dk2>
      <a:lt2>
        <a:srgbClr val="969696"/>
      </a:lt2>
      <a:accent1>
        <a:srgbClr val="D3D7DB"/>
      </a:accent1>
      <a:accent2>
        <a:srgbClr val="A5C3DB"/>
      </a:accent2>
      <a:accent3>
        <a:srgbClr val="FFFFFF"/>
      </a:accent3>
      <a:accent4>
        <a:srgbClr val="404040"/>
      </a:accent4>
      <a:accent5>
        <a:srgbClr val="E6E8EA"/>
      </a:accent5>
      <a:accent6>
        <a:srgbClr val="95B0C6"/>
      </a:accent6>
      <a:hlink>
        <a:srgbClr val="777777"/>
      </a:hlink>
      <a:folHlink>
        <a:srgbClr val="B2B2B2"/>
      </a:folHlink>
    </a:clrScheme>
    <a:fontScheme name="Rapid E-Learning Cou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pid E-Learning Course Template 1">
        <a:dk1>
          <a:srgbClr val="336699"/>
        </a:dk1>
        <a:lt1>
          <a:srgbClr val="FFFFFF"/>
        </a:lt1>
        <a:dk2>
          <a:srgbClr val="FFFFC2"/>
        </a:dk2>
        <a:lt2>
          <a:srgbClr val="969696"/>
        </a:lt2>
        <a:accent1>
          <a:srgbClr val="C3F1BD"/>
        </a:accent1>
        <a:accent2>
          <a:srgbClr val="DAE6F0"/>
        </a:accent2>
        <a:accent3>
          <a:srgbClr val="FFFFFF"/>
        </a:accent3>
        <a:accent4>
          <a:srgbClr val="2A5682"/>
        </a:accent4>
        <a:accent5>
          <a:srgbClr val="DEF7DB"/>
        </a:accent5>
        <a:accent6>
          <a:srgbClr val="C5D0D9"/>
        </a:accent6>
        <a:hlink>
          <a:srgbClr val="D68484"/>
        </a:hlink>
        <a:folHlink>
          <a:srgbClr val="6698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pid E-Learning Course Template 2">
        <a:dk1>
          <a:srgbClr val="4D4D4D"/>
        </a:dk1>
        <a:lt1>
          <a:srgbClr val="FFFFFF"/>
        </a:lt1>
        <a:dk2>
          <a:srgbClr val="FFFFC2"/>
        </a:dk2>
        <a:lt2>
          <a:srgbClr val="969696"/>
        </a:lt2>
        <a:accent1>
          <a:srgbClr val="D3D7DB"/>
        </a:accent1>
        <a:accent2>
          <a:srgbClr val="A5C3DB"/>
        </a:accent2>
        <a:accent3>
          <a:srgbClr val="FFFFFF"/>
        </a:accent3>
        <a:accent4>
          <a:srgbClr val="404040"/>
        </a:accent4>
        <a:accent5>
          <a:srgbClr val="E6E8EA"/>
        </a:accent5>
        <a:accent6>
          <a:srgbClr val="95B0C6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Rapid E-Learning Course Template</Template>
  <TotalTime>0</TotalTime>
  <Words>4413</Words>
  <Application>Microsoft Macintosh PowerPoint</Application>
  <PresentationFormat>On-screen Show (4:3)</PresentationFormat>
  <Paragraphs>953</Paragraphs>
  <Slides>68</Slides>
  <Notes>68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Rapid E-Learning Course Template</vt:lpstr>
      <vt:lpstr>CorelDRAW</vt:lpstr>
      <vt:lpstr>Java Server Pages</vt:lpstr>
      <vt:lpstr>Course objectives</vt:lpstr>
      <vt:lpstr>Course topics</vt:lpstr>
      <vt:lpstr>Presentation</vt:lpstr>
      <vt:lpstr>What are JSP?</vt:lpstr>
      <vt:lpstr>What are JSP?</vt:lpstr>
      <vt:lpstr>JSP Life Cycle</vt:lpstr>
      <vt:lpstr>JSP Life Cycle</vt:lpstr>
      <vt:lpstr>JSP Life Cycle</vt:lpstr>
      <vt:lpstr>JSP Life Cycle</vt:lpstr>
      <vt:lpstr>JSP Elements</vt:lpstr>
      <vt:lpstr>Presentation</vt:lpstr>
      <vt:lpstr>Scripting elements</vt:lpstr>
      <vt:lpstr>Scripting elements</vt:lpstr>
      <vt:lpstr>Directives</vt:lpstr>
      <vt:lpstr>Page directive</vt:lpstr>
      <vt:lpstr>Include directive</vt:lpstr>
      <vt:lpstr>Taglib directive</vt:lpstr>
      <vt:lpstr>Implicit objects</vt:lpstr>
      <vt:lpstr>Implicit objects</vt:lpstr>
      <vt:lpstr>Stop-and-think</vt:lpstr>
      <vt:lpstr>PowerPoint Presentation</vt:lpstr>
      <vt:lpstr>PowerPoint Presentation</vt:lpstr>
      <vt:lpstr>PowerPoint Presentation</vt:lpstr>
      <vt:lpstr>PowerPoint Presentation</vt:lpstr>
      <vt:lpstr>Action elements</vt:lpstr>
      <vt:lpstr>Introduction</vt:lpstr>
      <vt:lpstr>useBean</vt:lpstr>
      <vt:lpstr>useBean</vt:lpstr>
      <vt:lpstr>useBean</vt:lpstr>
      <vt:lpstr>setProperty</vt:lpstr>
      <vt:lpstr>setProperty</vt:lpstr>
      <vt:lpstr>getProperty</vt:lpstr>
      <vt:lpstr>include</vt:lpstr>
      <vt:lpstr>forward</vt:lpstr>
      <vt:lpstr>param</vt:lpstr>
      <vt:lpstr>Stop-and-think</vt:lpstr>
      <vt:lpstr>Expression Language</vt:lpstr>
      <vt:lpstr>Presentation</vt:lpstr>
      <vt:lpstr>EL Literals</vt:lpstr>
      <vt:lpstr>EL Operators</vt:lpstr>
      <vt:lpstr>EL Operators</vt:lpstr>
      <vt:lpstr>EL Operators</vt:lpstr>
      <vt:lpstr>Implicit Objects</vt:lpstr>
      <vt:lpstr>Stop-and-think</vt:lpstr>
      <vt:lpstr>PowerPoint Presentation</vt:lpstr>
      <vt:lpstr>Taglibs</vt:lpstr>
      <vt:lpstr>Presentation</vt:lpstr>
      <vt:lpstr>How does it work</vt:lpstr>
      <vt:lpstr>Deployment</vt:lpstr>
      <vt:lpstr>Declaration and use</vt:lpstr>
      <vt:lpstr>Java Standard Tag Library</vt:lpstr>
      <vt:lpstr>JSTL: Core</vt:lpstr>
      <vt:lpstr>JSTL: Core</vt:lpstr>
      <vt:lpstr>JSTL: Format</vt:lpstr>
      <vt:lpstr>Stop-and-think</vt:lpstr>
      <vt:lpstr>PowerPoint Presentation</vt:lpstr>
      <vt:lpstr>Servlets &amp; JSP Pages</vt:lpstr>
      <vt:lpstr>Best Practices</vt:lpstr>
      <vt:lpstr>JSP Model 1 Architecture</vt:lpstr>
      <vt:lpstr>JSP Model 2 Architecture</vt:lpstr>
      <vt:lpstr>JSP Model 2 Architecture</vt:lpstr>
      <vt:lpstr>Stop-and-think</vt:lpstr>
      <vt:lpstr>PowerPoint Presentation</vt:lpstr>
      <vt:lpstr>PowerPoint Presentation</vt:lpstr>
      <vt:lpstr>Course summary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21</cp:revision>
  <dcterms:created xsi:type="dcterms:W3CDTF">2010-12-22T19:11:00Z</dcterms:created>
  <dcterms:modified xsi:type="dcterms:W3CDTF">2011-11-30T10:10:09Z</dcterms:modified>
  <cp:category>SUPINFO PowerPoint Templates</cp:category>
</cp:coreProperties>
</file>