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tags/tag11.xml" ContentType="application/vnd.openxmlformats-officedocument.presentationml.tags+xml"/>
  <Override PartName="/ppt/notesSlides/notesSlide10.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tags/tag12.xml" ContentType="application/vnd.openxmlformats-officedocument.presentationml.tags+xml"/>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tags/tag62.xml" ContentType="application/vnd.openxmlformats-officedocument.presentationml.tags+xml"/>
  <Override PartName="/ppt/notesSlides/notesSlide61.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embeddings/oleObject14.bin" ContentType="application/vnd.openxmlformats-officedocument.oleObject"/>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90"/>
  </p:notesMasterIdLst>
  <p:handoutMasterIdLst>
    <p:handoutMasterId r:id="rId91"/>
  </p:handoutMasterIdLst>
  <p:sldIdLst>
    <p:sldId id="261" r:id="rId2"/>
    <p:sldId id="262" r:id="rId3"/>
    <p:sldId id="295" r:id="rId4"/>
    <p:sldId id="259" r:id="rId5"/>
    <p:sldId id="441" r:id="rId6"/>
    <p:sldId id="528" r:id="rId7"/>
    <p:sldId id="529" r:id="rId8"/>
    <p:sldId id="530" r:id="rId9"/>
    <p:sldId id="531" r:id="rId10"/>
    <p:sldId id="532" r:id="rId11"/>
    <p:sldId id="533" r:id="rId12"/>
    <p:sldId id="589" r:id="rId13"/>
    <p:sldId id="591" r:id="rId14"/>
    <p:sldId id="592" r:id="rId15"/>
    <p:sldId id="594" r:id="rId16"/>
    <p:sldId id="330" r:id="rId17"/>
    <p:sldId id="564" r:id="rId18"/>
    <p:sldId id="412" r:id="rId19"/>
    <p:sldId id="534" r:id="rId20"/>
    <p:sldId id="535" r:id="rId21"/>
    <p:sldId id="536" r:id="rId22"/>
    <p:sldId id="487" r:id="rId23"/>
    <p:sldId id="537" r:id="rId24"/>
    <p:sldId id="538" r:id="rId25"/>
    <p:sldId id="541" r:id="rId26"/>
    <p:sldId id="539" r:id="rId27"/>
    <p:sldId id="540" r:id="rId28"/>
    <p:sldId id="494" r:id="rId29"/>
    <p:sldId id="542" r:id="rId30"/>
    <p:sldId id="543" r:id="rId31"/>
    <p:sldId id="544" r:id="rId32"/>
    <p:sldId id="545" r:id="rId33"/>
    <p:sldId id="546" r:id="rId34"/>
    <p:sldId id="547" r:id="rId35"/>
    <p:sldId id="548" r:id="rId36"/>
    <p:sldId id="549" r:id="rId37"/>
    <p:sldId id="550" r:id="rId38"/>
    <p:sldId id="551" r:id="rId39"/>
    <p:sldId id="568" r:id="rId40"/>
    <p:sldId id="552" r:id="rId41"/>
    <p:sldId id="496" r:id="rId42"/>
    <p:sldId id="450" r:id="rId43"/>
    <p:sldId id="553" r:id="rId44"/>
    <p:sldId id="554" r:id="rId45"/>
    <p:sldId id="555" r:id="rId46"/>
    <p:sldId id="556" r:id="rId47"/>
    <p:sldId id="578" r:id="rId48"/>
    <p:sldId id="557" r:id="rId49"/>
    <p:sldId id="581" r:id="rId50"/>
    <p:sldId id="582" r:id="rId51"/>
    <p:sldId id="584" r:id="rId52"/>
    <p:sldId id="558" r:id="rId53"/>
    <p:sldId id="576" r:id="rId54"/>
    <p:sldId id="561" r:id="rId55"/>
    <p:sldId id="569" r:id="rId56"/>
    <p:sldId id="559" r:id="rId57"/>
    <p:sldId id="560" r:id="rId58"/>
    <p:sldId id="562" r:id="rId59"/>
    <p:sldId id="570" r:id="rId60"/>
    <p:sldId id="579" r:id="rId61"/>
    <p:sldId id="571" r:id="rId62"/>
    <p:sldId id="577" r:id="rId63"/>
    <p:sldId id="565" r:id="rId64"/>
    <p:sldId id="573" r:id="rId65"/>
    <p:sldId id="590" r:id="rId66"/>
    <p:sldId id="572" r:id="rId67"/>
    <p:sldId id="566" r:id="rId68"/>
    <p:sldId id="567" r:id="rId69"/>
    <p:sldId id="574" r:id="rId70"/>
    <p:sldId id="497" r:id="rId71"/>
    <p:sldId id="498" r:id="rId72"/>
    <p:sldId id="524" r:id="rId73"/>
    <p:sldId id="583" r:id="rId74"/>
    <p:sldId id="585" r:id="rId75"/>
    <p:sldId id="595" r:id="rId76"/>
    <p:sldId id="596" r:id="rId77"/>
    <p:sldId id="597" r:id="rId78"/>
    <p:sldId id="598" r:id="rId79"/>
    <p:sldId id="601" r:id="rId80"/>
    <p:sldId id="600" r:id="rId81"/>
    <p:sldId id="602" r:id="rId82"/>
    <p:sldId id="603" r:id="rId83"/>
    <p:sldId id="604" r:id="rId84"/>
    <p:sldId id="605" r:id="rId85"/>
    <p:sldId id="606" r:id="rId86"/>
    <p:sldId id="523" r:id="rId87"/>
    <p:sldId id="593" r:id="rId88"/>
    <p:sldId id="296" r:id="rId89"/>
  </p:sldIdLst>
  <p:sldSz cx="9144000" cy="6858000" type="screen4x3"/>
  <p:notesSz cx="6881813" cy="9296400"/>
  <p:custDataLst>
    <p:tags r:id="rId93"/>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33"/>
    <a:srgbClr val="7F0055"/>
    <a:srgbClr val="479B8F"/>
    <a:srgbClr val="00FFCC"/>
    <a:srgbClr val="99FFCC"/>
    <a:srgbClr val="FFFFCC"/>
    <a:srgbClr val="FFE2C5"/>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84906" autoAdjust="0"/>
  </p:normalViewPr>
  <p:slideViewPr>
    <p:cSldViewPr>
      <p:cViewPr>
        <p:scale>
          <a:sx n="85" d="100"/>
          <a:sy n="85" d="100"/>
        </p:scale>
        <p:origin x="-1648" y="-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2272"/>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handoutMaster" Target="handoutMasters/handoutMaster1.xml"/><Relationship Id="rId92" Type="http://schemas.openxmlformats.org/officeDocument/2006/relationships/printerSettings" Target="printerSettings/printerSettings1.bin"/><Relationship Id="rId93" Type="http://schemas.openxmlformats.org/officeDocument/2006/relationships/tags" Target="tags/tag1.xml"/><Relationship Id="rId94" Type="http://schemas.openxmlformats.org/officeDocument/2006/relationships/commentAuthors" Target="commentAuthors.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1" Type="http://schemas.openxmlformats.org/officeDocument/2006/relationships/slide" Target="slides/slide65.xml"/><Relationship Id="rId12" Type="http://schemas.openxmlformats.org/officeDocument/2006/relationships/slide" Target="slides/slide66.xml"/><Relationship Id="rId13" Type="http://schemas.openxmlformats.org/officeDocument/2006/relationships/slide" Target="slides/slide67.xml"/><Relationship Id="rId14" Type="http://schemas.openxmlformats.org/officeDocument/2006/relationships/slide" Target="slides/slide68.xml"/><Relationship Id="rId15" Type="http://schemas.openxmlformats.org/officeDocument/2006/relationships/slide" Target="slides/slide69.xml"/><Relationship Id="rId16" Type="http://schemas.openxmlformats.org/officeDocument/2006/relationships/slide" Target="slides/slide75.xml"/><Relationship Id="rId17" Type="http://schemas.openxmlformats.org/officeDocument/2006/relationships/slide" Target="slides/slide88.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16.xml"/><Relationship Id="rId6" Type="http://schemas.openxmlformats.org/officeDocument/2006/relationships/slide" Target="slides/slide29.xml"/><Relationship Id="rId7" Type="http://schemas.openxmlformats.org/officeDocument/2006/relationships/slide" Target="slides/slide41.xml"/><Relationship Id="rId8" Type="http://schemas.openxmlformats.org/officeDocument/2006/relationships/slide" Target="slides/slide52.xml"/><Relationship Id="rId9" Type="http://schemas.openxmlformats.org/officeDocument/2006/relationships/slide" Target="slides/slide63.xml"/><Relationship Id="rId10"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1271334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3484062256"/>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smtClean="0">
                <a:ea typeface="ＭＳ Ｐゴシック" charset="0"/>
                <a:cs typeface="ＭＳ Ｐゴシック" charset="0"/>
              </a:rPr>
              <a:t> </a:t>
            </a: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15</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16</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19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r>
              <a:rPr lang="en-US" dirty="0" smtClean="0"/>
              <a:t>In order to send a response</a:t>
            </a:r>
            <a:r>
              <a:rPr lang="en-US" baseline="0" dirty="0" smtClean="0"/>
              <a:t> to the client, you can use the </a:t>
            </a:r>
            <a:r>
              <a:rPr lang="en-US" baseline="0" dirty="0" err="1" smtClean="0"/>
              <a:t>ServletResponse</a:t>
            </a:r>
            <a:r>
              <a:rPr lang="en-US" baseline="0" dirty="0" smtClean="0"/>
              <a:t> in order to retrieve a </a:t>
            </a:r>
            <a:r>
              <a:rPr lang="en-US" b="1" baseline="0" dirty="0" err="1" smtClean="0"/>
              <a:t>PrintWriter</a:t>
            </a:r>
            <a:r>
              <a:rPr lang="en-US" b="0" baseline="0" dirty="0" smtClean="0"/>
              <a:t>.</a:t>
            </a:r>
          </a:p>
          <a:p>
            <a:r>
              <a:rPr lang="en-US" b="0" baseline="0" dirty="0" smtClean="0"/>
              <a:t>This writer allows you to send a response which will be displayed in the browser of the client.</a:t>
            </a:r>
          </a:p>
          <a:p>
            <a:r>
              <a:rPr lang="en-US" b="0" baseline="0" dirty="0" smtClean="0"/>
              <a:t>You can also retrieve the </a:t>
            </a:r>
            <a:r>
              <a:rPr lang="en-US" b="0" baseline="0" dirty="0" err="1" smtClean="0"/>
              <a:t>ServletOutputStream</a:t>
            </a:r>
            <a:r>
              <a:rPr lang="en-US" b="0" baseline="0" dirty="0" smtClean="0"/>
              <a:t> thanks to the </a:t>
            </a:r>
            <a:r>
              <a:rPr lang="en-US" b="0" baseline="0" dirty="0" err="1" smtClean="0"/>
              <a:t>getOutputStream</a:t>
            </a:r>
            <a:r>
              <a:rPr lang="en-US" b="0" baseline="0" dirty="0" smtClean="0"/>
              <a:t>() method of the </a:t>
            </a:r>
            <a:r>
              <a:rPr lang="en-US" b="0" baseline="0" dirty="0" err="1" smtClean="0"/>
              <a:t>ServletResponse</a:t>
            </a:r>
            <a:r>
              <a:rPr lang="en-US" b="0" baseline="0" dirty="0" smtClean="0"/>
              <a:t>.</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r>
              <a:rPr lang="en-US" dirty="0" smtClean="0"/>
              <a:t>Don't</a:t>
            </a:r>
            <a:r>
              <a:rPr lang="en-US" baseline="0" dirty="0" smtClean="0"/>
              <a:t> overrides methods you don't need, only the ones you use.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27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28</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29</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9B86CBA2-0BD8-4FF5-A58C-37A7F72E5640}"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51FB2A4-74DC-4BF8-BBCF-6F651B6AF297}" type="slidenum">
              <a:rPr lang="en-US"/>
              <a:pPr/>
              <a:t>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39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40</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r>
              <a:rPr lang="en-US" dirty="0" smtClean="0"/>
              <a:t>1 – The user</a:t>
            </a:r>
            <a:r>
              <a:rPr lang="en-US" baseline="0" dirty="0" smtClean="0"/>
              <a:t> requests an URL</a:t>
            </a:r>
          </a:p>
          <a:p>
            <a:r>
              <a:rPr lang="en-US" baseline="0" dirty="0" smtClean="0"/>
              <a:t>2 – The URL is searched in the web.xml in the blocks </a:t>
            </a:r>
            <a:r>
              <a:rPr lang="en-US" b="1" baseline="0" dirty="0" err="1" smtClean="0"/>
              <a:t>url</a:t>
            </a:r>
            <a:r>
              <a:rPr lang="en-US" b="1" baseline="0" dirty="0" smtClean="0"/>
              <a:t>-pattern</a:t>
            </a:r>
            <a:r>
              <a:rPr lang="en-US" b="0" baseline="0" dirty="0" smtClean="0"/>
              <a:t> of all </a:t>
            </a:r>
            <a:r>
              <a:rPr lang="en-US" b="1" baseline="0" dirty="0" err="1" smtClean="0"/>
              <a:t>servlet</a:t>
            </a:r>
            <a:r>
              <a:rPr lang="en-US" b="1" baseline="0" dirty="0" smtClean="0"/>
              <a:t>-mapping</a:t>
            </a:r>
            <a:endParaRPr lang="en-US" b="0" baseline="0" dirty="0" smtClean="0"/>
          </a:p>
          <a:p>
            <a:r>
              <a:rPr lang="en-US" b="0" baseline="0" dirty="0" smtClean="0"/>
              <a:t>3 – The URL is matched, so the name of the </a:t>
            </a:r>
            <a:r>
              <a:rPr lang="en-US" b="0" baseline="0" dirty="0" err="1" smtClean="0"/>
              <a:t>servlet</a:t>
            </a:r>
            <a:r>
              <a:rPr lang="en-US" b="0" baseline="0" dirty="0" smtClean="0"/>
              <a:t> is searched in </a:t>
            </a:r>
            <a:r>
              <a:rPr lang="en-US" b="1" baseline="0" dirty="0" err="1" smtClean="0"/>
              <a:t>servlet</a:t>
            </a:r>
            <a:r>
              <a:rPr lang="en-US" b="0" baseline="0" dirty="0" smtClean="0"/>
              <a:t> blocks</a:t>
            </a:r>
          </a:p>
          <a:p>
            <a:r>
              <a:rPr lang="en-US" b="0" baseline="0" dirty="0" smtClean="0"/>
              <a:t>4 – The </a:t>
            </a:r>
            <a:r>
              <a:rPr lang="en-US" b="0" baseline="0" dirty="0" err="1" smtClean="0"/>
              <a:t>servlet</a:t>
            </a:r>
            <a:r>
              <a:rPr lang="en-US" b="0" baseline="0" dirty="0" smtClean="0"/>
              <a:t> associated to the </a:t>
            </a:r>
            <a:r>
              <a:rPr lang="en-US" b="0" baseline="0" dirty="0" err="1" smtClean="0"/>
              <a:t>servlet</a:t>
            </a:r>
            <a:r>
              <a:rPr lang="en-US" b="0" baseline="0" dirty="0" smtClean="0"/>
              <a:t> name is executed</a:t>
            </a:r>
          </a:p>
          <a:p>
            <a:r>
              <a:rPr lang="en-US" b="0" baseline="0" dirty="0" smtClean="0"/>
              <a:t>5 – The response is displayed to the client</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48</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52</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62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63</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64</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65</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66</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67</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68</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p:spPr>
        <p:txBody>
          <a:bodyPr/>
          <a:lstStyle/>
          <a:p>
            <a:r>
              <a:rPr lang="en-US"/>
              <a:t>[Title of the course]</a:t>
            </a:r>
          </a:p>
        </p:txBody>
      </p:sp>
      <p:sp>
        <p:nvSpPr>
          <p:cNvPr id="220163" name="Rectangle 3"/>
          <p:cNvSpPr>
            <a:spLocks noGrp="1" noChangeArrowheads="1"/>
          </p:cNvSpPr>
          <p:nvPr>
            <p:ph type="dt" sz="quarter" idx="1"/>
          </p:nvPr>
        </p:nvSpPr>
        <p:spPr>
          <a:noFill/>
        </p:spPr>
        <p:txBody>
          <a:bodyPr/>
          <a:lstStyle/>
          <a:p>
            <a:fld id="{D5FF9969-C759-F64D-8765-625061140EF3}" type="datetime5">
              <a:rPr lang="en-US"/>
              <a:pPr/>
              <a:t>30-Aug-12</a:t>
            </a:fld>
            <a:endParaRPr lang="en-US"/>
          </a:p>
        </p:txBody>
      </p:sp>
      <p:sp>
        <p:nvSpPr>
          <p:cNvPr id="22016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20165" name="Rectangle 7"/>
          <p:cNvSpPr>
            <a:spLocks noGrp="1" noChangeArrowheads="1"/>
          </p:cNvSpPr>
          <p:nvPr>
            <p:ph type="sldNum" sz="quarter" idx="5"/>
          </p:nvPr>
        </p:nvSpPr>
        <p:spPr>
          <a:noFill/>
        </p:spPr>
        <p:txBody>
          <a:bodyPr/>
          <a:lstStyle/>
          <a:p>
            <a:fld id="{E1DDB26C-C564-5B4F-A7DC-44D6300CFC17}" type="slidenum">
              <a:rPr lang="en-US"/>
              <a:pPr/>
              <a:t>69</a:t>
            </a:fld>
            <a:endParaRPr lang="en-US"/>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xfrm>
            <a:off x="993775" y="4416425"/>
            <a:ext cx="5046663" cy="4183063"/>
          </a:xfrm>
          <a:noFill/>
          <a:ln/>
        </p:spPr>
        <p:txBody>
          <a:bodyPr/>
          <a:lstStyle/>
          <a:p>
            <a:pPr eaLnBrk="1" hangingPunct="1"/>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72</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75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76</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77</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79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82</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83</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84</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85</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86</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[Title of the course]</a:t>
            </a:r>
          </a:p>
        </p:txBody>
      </p:sp>
      <p:sp>
        <p:nvSpPr>
          <p:cNvPr id="71683" name="Rectangle 3"/>
          <p:cNvSpPr>
            <a:spLocks noGrp="1" noChangeArrowheads="1"/>
          </p:cNvSpPr>
          <p:nvPr>
            <p:ph type="dt" sz="quarter" idx="1"/>
          </p:nvPr>
        </p:nvSpPr>
        <p:spPr>
          <a:noFill/>
        </p:spPr>
        <p:txBody>
          <a:bodyPr/>
          <a:lstStyle/>
          <a:p>
            <a:fld id="{40A41F86-DF57-9B46-BD73-89423DE1AF91}" type="datetime5">
              <a:rPr lang="en-US"/>
              <a:pPr/>
              <a:t>30-Aug-12</a:t>
            </a:fld>
            <a:endParaRPr lang="en-US"/>
          </a:p>
        </p:txBody>
      </p:sp>
      <p:sp>
        <p:nvSpPr>
          <p:cNvPr id="716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1685" name="Rectangle 7"/>
          <p:cNvSpPr>
            <a:spLocks noGrp="1" noChangeArrowheads="1"/>
          </p:cNvSpPr>
          <p:nvPr>
            <p:ph type="sldNum" sz="quarter" idx="5"/>
          </p:nvPr>
        </p:nvSpPr>
        <p:spPr>
          <a:noFill/>
        </p:spPr>
        <p:txBody>
          <a:bodyPr/>
          <a:lstStyle/>
          <a:p>
            <a:fld id="{F8937806-48CC-F04D-8BB5-99D37F9CABE9}" type="slidenum">
              <a:rPr lang="en-US"/>
              <a:pPr/>
              <a:t>87</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993775" y="4416425"/>
            <a:ext cx="5200650" cy="4183063"/>
          </a:xfrm>
          <a:noFill/>
          <a:ln/>
        </p:spPr>
        <p:txBody>
          <a:bodyPr/>
          <a:lstStyle/>
          <a:p>
            <a:pPr eaLnBrk="1" hangingPunct="1"/>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88</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9</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020"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6998"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0.xml"/><Relationship Id="rId5" Type="http://schemas.openxmlformats.org/officeDocument/2006/relationships/image" Target="../media/image9.png"/><Relationship Id="rId6" Type="http://schemas.openxmlformats.org/officeDocument/2006/relationships/oleObject" Target="../embeddings/oleObject6.bin"/><Relationship Id="rId7" Type="http://schemas.openxmlformats.org/officeDocument/2006/relationships/image" Target="../media/image10.emf"/><Relationship Id="rId8" Type="http://schemas.openxmlformats.org/officeDocument/2006/relationships/oleObject" Target="../embeddings/oleObject7.bin"/><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1.xml"/><Relationship Id="rId5" Type="http://schemas.openxmlformats.org/officeDocument/2006/relationships/image" Target="../media/image9.png"/><Relationship Id="rId6" Type="http://schemas.openxmlformats.org/officeDocument/2006/relationships/oleObject" Target="../embeddings/oleObject8.bin"/><Relationship Id="rId7" Type="http://schemas.openxmlformats.org/officeDocument/2006/relationships/image" Target="../media/image10.emf"/><Relationship Id="rId8" Type="http://schemas.openxmlformats.org/officeDocument/2006/relationships/oleObject" Target="../embeddings/oleObject9.bin"/><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png"/><Relationship Id="rId1" Type="http://schemas.openxmlformats.org/officeDocument/2006/relationships/tags" Target="../tags/tag17.x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9.png"/><Relationship Id="rId5" Type="http://schemas.openxmlformats.org/officeDocument/2006/relationships/image" Target="../media/image24.png"/><Relationship Id="rId1" Type="http://schemas.openxmlformats.org/officeDocument/2006/relationships/tags" Target="../tags/tag18.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5" Type="http://schemas.openxmlformats.org/officeDocument/2006/relationships/image" Target="../media/image25.png"/><Relationship Id="rId1" Type="http://schemas.openxmlformats.org/officeDocument/2006/relationships/tags" Target="../tags/tag19.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9.png"/><Relationship Id="rId1" Type="http://schemas.openxmlformats.org/officeDocument/2006/relationships/tags" Target="../tags/tag20.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9.png"/><Relationship Id="rId1" Type="http://schemas.openxmlformats.org/officeDocument/2006/relationships/tags" Target="../tags/tag21.xml"/><Relationship Id="rId2"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9.png"/><Relationship Id="rId1" Type="http://schemas.openxmlformats.org/officeDocument/2006/relationships/tags" Target="../tags/tag22.x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image" Target="../media/image26.png"/><Relationship Id="rId1" Type="http://schemas.openxmlformats.org/officeDocument/2006/relationships/tags" Target="../tags/tag23.x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9.png"/><Relationship Id="rId1" Type="http://schemas.openxmlformats.org/officeDocument/2006/relationships/tags" Target="../tags/tag24.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9.png"/><Relationship Id="rId5" Type="http://schemas.openxmlformats.org/officeDocument/2006/relationships/image" Target="../media/image27.png"/><Relationship Id="rId1" Type="http://schemas.openxmlformats.org/officeDocument/2006/relationships/tags" Target="../tags/tag25.x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9.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tags" Target="../tags/tag26.x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9.png"/><Relationship Id="rId1" Type="http://schemas.openxmlformats.org/officeDocument/2006/relationships/tags" Target="../tags/tag27.xml"/><Relationship Id="rId2"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9.png"/><Relationship Id="rId1" Type="http://schemas.openxmlformats.org/officeDocument/2006/relationships/tags" Target="../tags/tag28.x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29.x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3.png"/><Relationship Id="rId1" Type="http://schemas.openxmlformats.org/officeDocument/2006/relationships/tags" Target="../tags/tag30.x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9.png"/><Relationship Id="rId5" Type="http://schemas.openxmlformats.org/officeDocument/2006/relationships/image" Target="../media/image28.png"/><Relationship Id="rId1" Type="http://schemas.openxmlformats.org/officeDocument/2006/relationships/tags" Target="../tags/tag31.x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9.png"/><Relationship Id="rId1" Type="http://schemas.openxmlformats.org/officeDocument/2006/relationships/tags" Target="../tags/tag32.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9.png"/><Relationship Id="rId1" Type="http://schemas.openxmlformats.org/officeDocument/2006/relationships/tags" Target="../tags/tag33.x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9.png"/><Relationship Id="rId5" Type="http://schemas.openxmlformats.org/officeDocument/2006/relationships/image" Target="../media/image29.png"/><Relationship Id="rId1" Type="http://schemas.openxmlformats.org/officeDocument/2006/relationships/tags" Target="../tags/tag34.x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9.png"/><Relationship Id="rId1" Type="http://schemas.openxmlformats.org/officeDocument/2006/relationships/tags" Target="../tags/tag35.x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9.png"/><Relationship Id="rId1" Type="http://schemas.openxmlformats.org/officeDocument/2006/relationships/tags" Target="../tags/tag36.x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9.png"/><Relationship Id="rId1" Type="http://schemas.openxmlformats.org/officeDocument/2006/relationships/tags" Target="../tags/tag37.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9.png"/><Relationship Id="rId5" Type="http://schemas.openxmlformats.org/officeDocument/2006/relationships/image" Target="../media/image30.png"/><Relationship Id="rId1" Type="http://schemas.openxmlformats.org/officeDocument/2006/relationships/tags" Target="../tags/tag38.x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9.png"/><Relationship Id="rId1" Type="http://schemas.openxmlformats.org/officeDocument/2006/relationships/tags" Target="../tags/tag39.xml"/><Relationship Id="rId2"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9.png"/><Relationship Id="rId1" Type="http://schemas.openxmlformats.org/officeDocument/2006/relationships/tags" Target="../tags/tag40.x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41.xml"/><Relationship Id="rId2"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3.png"/><Relationship Id="rId1" Type="http://schemas.openxmlformats.org/officeDocument/2006/relationships/tags" Target="../tags/tag42.xml"/><Relationship Id="rId2"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9.png"/><Relationship Id="rId1" Type="http://schemas.openxmlformats.org/officeDocument/2006/relationships/tags" Target="../tags/tag43.xml"/><Relationship Id="rId2"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9.png"/><Relationship Id="rId1" Type="http://schemas.openxmlformats.org/officeDocument/2006/relationships/tags" Target="../tags/tag44.x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9.png"/><Relationship Id="rId1" Type="http://schemas.openxmlformats.org/officeDocument/2006/relationships/tags" Target="../tags/tag45.x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9.png"/><Relationship Id="rId1" Type="http://schemas.openxmlformats.org/officeDocument/2006/relationships/tags" Target="../tags/tag46.xml"/><Relationship Id="rId2"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image" Target="../media/image9.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tags" Target="../tags/tag47.xml"/><Relationship Id="rId2"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9.png"/><Relationship Id="rId1" Type="http://schemas.openxmlformats.org/officeDocument/2006/relationships/tags" Target="../tags/tag48.xml"/><Relationship Id="rId2"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49.xml"/><Relationship Id="rId2"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9.png"/><Relationship Id="rId1" Type="http://schemas.openxmlformats.org/officeDocument/2006/relationships/tags" Target="../tags/tag50.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9.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9.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9.png"/><Relationship Id="rId1" Type="http://schemas.openxmlformats.org/officeDocument/2006/relationships/tags" Target="../tags/tag52.xml"/><Relationship Id="rId2"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3.png"/><Relationship Id="rId1" Type="http://schemas.openxmlformats.org/officeDocument/2006/relationships/tags" Target="../tags/tag53.xml"/><Relationship Id="rId2"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9.png"/><Relationship Id="rId1" Type="http://schemas.openxmlformats.org/officeDocument/2006/relationships/tags" Target="../tags/tag54.xml"/><Relationship Id="rId2"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9.png"/><Relationship Id="rId1" Type="http://schemas.openxmlformats.org/officeDocument/2006/relationships/tags" Target="../tags/tag55.xml"/><Relationship Id="rId2"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9.png"/><Relationship Id="rId1" Type="http://schemas.openxmlformats.org/officeDocument/2006/relationships/tags" Target="../tags/tag56.x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9.png"/><Relationship Id="rId1" Type="http://schemas.openxmlformats.org/officeDocument/2006/relationships/tags" Target="../tags/tag57.xml"/><Relationship Id="rId2"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9.png"/><Relationship Id="rId1" Type="http://schemas.openxmlformats.org/officeDocument/2006/relationships/tags" Target="../tags/tag58.xml"/><Relationship Id="rId2"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9.png"/><Relationship Id="rId1" Type="http://schemas.openxmlformats.org/officeDocument/2006/relationships/tags" Target="../tags/tag59.x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9.png"/><Relationship Id="rId1" Type="http://schemas.openxmlformats.org/officeDocument/2006/relationships/tags" Target="../tags/tag60.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0.xml"/><Relationship Id="rId5" Type="http://schemas.openxmlformats.org/officeDocument/2006/relationships/image" Target="../media/image9.png"/><Relationship Id="rId6" Type="http://schemas.openxmlformats.org/officeDocument/2006/relationships/oleObject" Target="../embeddings/oleObject10.bin"/><Relationship Id="rId7" Type="http://schemas.openxmlformats.org/officeDocument/2006/relationships/image" Target="../media/image11.emf"/><Relationship Id="rId8" Type="http://schemas.openxmlformats.org/officeDocument/2006/relationships/oleObject" Target="../embeddings/oleObject11.bin"/><Relationship Id="rId9"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1.xml"/><Relationship Id="rId5" Type="http://schemas.openxmlformats.org/officeDocument/2006/relationships/image" Target="../media/image9.png"/><Relationship Id="rId6" Type="http://schemas.openxmlformats.org/officeDocument/2006/relationships/oleObject" Target="../embeddings/oleObject12.bin"/><Relationship Id="rId7" Type="http://schemas.openxmlformats.org/officeDocument/2006/relationships/image" Target="../media/image11.emf"/><Relationship Id="rId8" Type="http://schemas.openxmlformats.org/officeDocument/2006/relationships/oleObject" Target="../embeddings/oleObject13.bin"/><Relationship Id="rId9" Type="http://schemas.openxmlformats.org/officeDocument/2006/relationships/image" Target="../media/image10.emf"/><Relationship Id="rId1" Type="http://schemas.openxmlformats.org/officeDocument/2006/relationships/vmlDrawing" Target="../drawings/vmlDrawing8.vml"/><Relationship Id="rId2"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9.png"/><Relationship Id="rId1" Type="http://schemas.openxmlformats.org/officeDocument/2006/relationships/tags" Target="../tags/tag63.x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9.png"/><Relationship Id="rId1" Type="http://schemas.openxmlformats.org/officeDocument/2006/relationships/tags" Target="../tags/tag64.x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image" Target="../media/image9.png"/><Relationship Id="rId1" Type="http://schemas.openxmlformats.org/officeDocument/2006/relationships/tags" Target="../tags/tag65.x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5.xml"/><Relationship Id="rId5" Type="http://schemas.openxmlformats.org/officeDocument/2006/relationships/image" Target="../media/image9.png"/><Relationship Id="rId6" Type="http://schemas.openxmlformats.org/officeDocument/2006/relationships/oleObject" Target="../embeddings/oleObject14.bin"/><Relationship Id="rId7" Type="http://schemas.openxmlformats.org/officeDocument/2006/relationships/image" Target="../media/image11.emf"/><Relationship Id="rId1" Type="http://schemas.openxmlformats.org/officeDocument/2006/relationships/vmlDrawing" Target="../drawings/vmlDrawing9.vml"/><Relationship Id="rId2"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4" Type="http://schemas.openxmlformats.org/officeDocument/2006/relationships/image" Target="../media/image9.png"/><Relationship Id="rId5" Type="http://schemas.openxmlformats.org/officeDocument/2006/relationships/image" Target="../media/image33.png"/><Relationship Id="rId1" Type="http://schemas.openxmlformats.org/officeDocument/2006/relationships/tags" Target="../tags/tag67.x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image" Target="../media/image9.png"/><Relationship Id="rId1" Type="http://schemas.openxmlformats.org/officeDocument/2006/relationships/tags" Target="../tags/tag68.x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image" Target="../media/image9.png"/><Relationship Id="rId1" Type="http://schemas.openxmlformats.org/officeDocument/2006/relationships/tags" Target="../tags/tag69.x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image" Target="../media/image9.png"/><Relationship Id="rId1" Type="http://schemas.openxmlformats.org/officeDocument/2006/relationships/tags" Target="../tags/tag70.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image" Target="../media/image9.png"/><Relationship Id="rId1" Type="http://schemas.openxmlformats.org/officeDocument/2006/relationships/tags" Target="../tags/tag71.xml"/><Relationship Id="rId2"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image" Target="../media/image9.png"/><Relationship Id="rId1" Type="http://schemas.openxmlformats.org/officeDocument/2006/relationships/tags" Target="../tags/tag72.xml"/><Relationship Id="rId2"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73.xml"/><Relationship Id="rId2"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9.png"/><Relationship Id="rId1" Type="http://schemas.openxmlformats.org/officeDocument/2006/relationships/tags" Target="../tags/tag74.xml"/><Relationship Id="rId2"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9.png"/><Relationship Id="rId1" Type="http://schemas.openxmlformats.org/officeDocument/2006/relationships/tags" Target="../tags/tag75.xml"/><Relationship Id="rId2"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image" Target="../media/image3.png"/><Relationship Id="rId1" Type="http://schemas.openxmlformats.org/officeDocument/2006/relationships/tags" Target="../tags/tag76.xml"/><Relationship Id="rId2"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image" Target="../media/image9.png"/><Relationship Id="rId1" Type="http://schemas.openxmlformats.org/officeDocument/2006/relationships/tags" Target="../tags/tag77.xml"/><Relationship Id="rId2"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9.png"/><Relationship Id="rId1" Type="http://schemas.openxmlformats.org/officeDocument/2006/relationships/tags" Target="../tags/tag78.xml"/><Relationship Id="rId2"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9.png"/><Relationship Id="rId1" Type="http://schemas.openxmlformats.org/officeDocument/2006/relationships/tags" Target="../tags/tag79.xml"/><Relationship Id="rId2"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image" Target="../media/image9.png"/><Relationship Id="rId1" Type="http://schemas.openxmlformats.org/officeDocument/2006/relationships/tags" Target="../tags/tag80.x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9.png"/><Relationship Id="rId1" Type="http://schemas.openxmlformats.org/officeDocument/2006/relationships/tags" Target="../tags/tag81.xml"/><Relationship Id="rId2"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9.png"/><Relationship Id="rId1" Type="http://schemas.openxmlformats.org/officeDocument/2006/relationships/tags" Target="../tags/tag82.xml"/><Relationship Id="rId2"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image" Target="../media/image9.png"/><Relationship Id="rId1" Type="http://schemas.openxmlformats.org/officeDocument/2006/relationships/tags" Target="../tags/tag83.xml"/><Relationship Id="rId2"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4" Type="http://schemas.openxmlformats.org/officeDocument/2006/relationships/image" Target="../media/image9.png"/><Relationship Id="rId1" Type="http://schemas.openxmlformats.org/officeDocument/2006/relationships/tags" Target="../tags/tag84.xml"/><Relationship Id="rId2"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tags" Target="../tags/tag85.xml"/><Relationship Id="rId2"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4" Type="http://schemas.openxmlformats.org/officeDocument/2006/relationships/image" Target="../media/image9.png"/><Relationship Id="rId1" Type="http://schemas.openxmlformats.org/officeDocument/2006/relationships/tags" Target="../tags/tag86.xml"/><Relationship Id="rId2"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image" Target="../media/image34.png"/><Relationship Id="rId1" Type="http://schemas.openxmlformats.org/officeDocument/2006/relationships/tags" Target="../tags/tag87.xml"/><Relationship Id="rId2"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hyperlink" Target="http://www.oracle.com/technetwork/java/index-jsp-135475.html" TargetMode="External"/><Relationship Id="rId5" Type="http://schemas.openxmlformats.org/officeDocument/2006/relationships/hyperlink" Target="http://www.onlinelearningconference.com/" TargetMode="External"/><Relationship Id="rId6" Type="http://schemas.openxmlformats.org/officeDocument/2006/relationships/image" Target="../media/image35.png"/><Relationship Id="rId7" Type="http://schemas.openxmlformats.org/officeDocument/2006/relationships/image" Target="../media/image36.png"/><Relationship Id="rId1" Type="http://schemas.openxmlformats.org/officeDocument/2006/relationships/tags" Target="../tags/tag88.xml"/><Relationship Id="rId2"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4" Type="http://schemas.openxmlformats.org/officeDocument/2006/relationships/image" Target="../media/image37.jpeg"/><Relationship Id="rId5" Type="http://schemas.openxmlformats.org/officeDocument/2006/relationships/image" Target="../media/image38.png"/><Relationship Id="rId1" Type="http://schemas.openxmlformats.org/officeDocument/2006/relationships/tags" Target="../tags/tag8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9.xml"/><Relationship Id="rId5" Type="http://schemas.openxmlformats.org/officeDocument/2006/relationships/image" Target="../media/image9.png"/><Relationship Id="rId6" Type="http://schemas.openxmlformats.org/officeDocument/2006/relationships/oleObject" Target="../embeddings/oleObject4.bin"/><Relationship Id="rId7" Type="http://schemas.openxmlformats.org/officeDocument/2006/relationships/image" Target="../media/image10.emf"/><Relationship Id="rId8" Type="http://schemas.openxmlformats.org/officeDocument/2006/relationships/oleObject" Target="../embeddings/oleObject5.bin"/><Relationship Id="rId9"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r>
              <a:rPr lang="en-US" sz="2400" dirty="0" smtClean="0"/>
              <a:t>Server applications</a:t>
            </a: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7761"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err="1" smtClean="0"/>
              <a:t>Servlets</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27700" name="Picture 52" descr="C:\Users\Thierry\Desktop\1265022830_network-server.png"/>
          <p:cNvPicPr>
            <a:picLocks noChangeAspect="1" noChangeArrowheads="1"/>
          </p:cNvPicPr>
          <p:nvPr/>
        </p:nvPicPr>
        <p:blipFill>
          <a:blip r:embed="rId10" cstate="print"/>
          <a:srcRect/>
          <a:stretch>
            <a:fillRect/>
          </a:stretch>
        </p:blipFill>
        <p:spPr bwMode="auto">
          <a:xfrm>
            <a:off x="6572264" y="3071811"/>
            <a:ext cx="2071702" cy="2071701"/>
          </a:xfrm>
          <a:prstGeom prst="rect">
            <a:avLst/>
          </a:prstGeom>
          <a:noFill/>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request: first call</a:t>
            </a:r>
            <a:endParaRPr lang="en-US" sz="3200" dirty="0"/>
          </a:p>
        </p:txBody>
      </p:sp>
      <p:pic>
        <p:nvPicPr>
          <p:cNvPr id="41993" name="Picture 9"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graphicFrame>
        <p:nvGraphicFramePr>
          <p:cNvPr id="14" name="Object 4"/>
          <p:cNvGraphicFramePr>
            <a:graphicFrameLocks noChangeAspect="1"/>
          </p:cNvGraphicFramePr>
          <p:nvPr/>
        </p:nvGraphicFramePr>
        <p:xfrm>
          <a:off x="7019925" y="2565400"/>
          <a:ext cx="1071563" cy="1366838"/>
        </p:xfrm>
        <a:graphic>
          <a:graphicData uri="http://schemas.openxmlformats.org/presentationml/2006/ole">
            <mc:AlternateContent xmlns:mc="http://schemas.openxmlformats.org/markup-compatibility/2006">
              <mc:Choice xmlns:v="urn:schemas-microsoft-com:vml" Requires="v">
                <p:oleObj spid="_x0000_s652411" name="Visio" r:id="rId6" imgW="749300" imgH="952500" progId="">
                  <p:embed/>
                </p:oleObj>
              </mc:Choice>
              <mc:Fallback>
                <p:oleObj name="Visio" r:id="rId6" imgW="749300" imgH="9525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2565400"/>
                        <a:ext cx="1071563" cy="1366838"/>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5" name="Object 5"/>
          <p:cNvGraphicFramePr>
            <a:graphicFrameLocks noChangeAspect="1"/>
          </p:cNvGraphicFramePr>
          <p:nvPr/>
        </p:nvGraphicFramePr>
        <p:xfrm>
          <a:off x="1116013" y="2636838"/>
          <a:ext cx="1655762" cy="1593850"/>
        </p:xfrm>
        <a:graphic>
          <a:graphicData uri="http://schemas.openxmlformats.org/presentationml/2006/ole">
            <mc:AlternateContent xmlns:mc="http://schemas.openxmlformats.org/markup-compatibility/2006">
              <mc:Choice xmlns:v="urn:schemas-microsoft-com:vml" Requires="v">
                <p:oleObj spid="_x0000_s652412" name="Visio" r:id="rId8" imgW="990600" imgH="965200" progId="">
                  <p:embed/>
                </p:oleObj>
              </mc:Choice>
              <mc:Fallback>
                <p:oleObj name="Visio" r:id="rId8" imgW="990600" imgH="96520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2636838"/>
                        <a:ext cx="1655762" cy="1593850"/>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16" name="Picture 9"/>
          <p:cNvPicPr>
            <a:picLocks noChangeAspect="1" noChangeArrowheads="1"/>
          </p:cNvPicPr>
          <p:nvPr/>
        </p:nvPicPr>
        <p:blipFill>
          <a:blip r:embed="rId10" cstate="print"/>
          <a:srcRect/>
          <a:stretch>
            <a:fillRect/>
          </a:stretch>
        </p:blipFill>
        <p:spPr bwMode="auto">
          <a:xfrm>
            <a:off x="6659563" y="3500438"/>
            <a:ext cx="601662" cy="977900"/>
          </a:xfrm>
          <a:prstGeom prst="rect">
            <a:avLst/>
          </a:prstGeom>
          <a:noFill/>
          <a:ln w="9525">
            <a:noFill/>
            <a:miter lim="800000"/>
            <a:headEnd/>
            <a:tailEnd/>
          </a:ln>
        </p:spPr>
      </p:pic>
      <p:sp>
        <p:nvSpPr>
          <p:cNvPr id="17" name="AutoShape 26"/>
          <p:cNvSpPr>
            <a:spLocks noChangeArrowheads="1"/>
          </p:cNvSpPr>
          <p:nvPr/>
        </p:nvSpPr>
        <p:spPr bwMode="auto">
          <a:xfrm>
            <a:off x="2124075" y="1773238"/>
            <a:ext cx="4895850" cy="820737"/>
          </a:xfrm>
          <a:prstGeom prst="curvedDownArrow">
            <a:avLst>
              <a:gd name="adj1" fmla="val 30848"/>
              <a:gd name="adj2" fmla="val 150151"/>
              <a:gd name="adj3" fmla="val 37718"/>
            </a:avLst>
          </a:prstGeom>
          <a:solidFill>
            <a:schemeClr val="hlink"/>
          </a:solidFill>
          <a:ln w="12700">
            <a:solidFill>
              <a:srgbClr val="4D4D4D"/>
            </a:solidFill>
            <a:miter lim="800000"/>
            <a:headEnd type="none" w="sm" len="sm"/>
            <a:tailEnd type="none" w="sm" len="sm"/>
          </a:ln>
        </p:spPr>
        <p:txBody>
          <a:bodyPr wrap="none" anchor="ctr"/>
          <a:lstStyle/>
          <a:p>
            <a:endParaRPr lang="fr-FR"/>
          </a:p>
        </p:txBody>
      </p:sp>
      <p:sp>
        <p:nvSpPr>
          <p:cNvPr id="18" name="Text Box 27"/>
          <p:cNvSpPr txBox="1">
            <a:spLocks noChangeArrowheads="1"/>
          </p:cNvSpPr>
          <p:nvPr/>
        </p:nvSpPr>
        <p:spPr bwMode="auto">
          <a:xfrm>
            <a:off x="2124075" y="1412875"/>
            <a:ext cx="4464050" cy="7016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1. Connection and request from client</a:t>
            </a:r>
          </a:p>
        </p:txBody>
      </p:sp>
      <p:sp>
        <p:nvSpPr>
          <p:cNvPr id="19" name="Text Box 28"/>
          <p:cNvSpPr txBox="1">
            <a:spLocks noChangeArrowheads="1"/>
          </p:cNvSpPr>
          <p:nvPr/>
        </p:nvSpPr>
        <p:spPr bwMode="auto">
          <a:xfrm>
            <a:off x="6215063" y="5445125"/>
            <a:ext cx="2928937" cy="1066800"/>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2. Servlet is created and initialized by init() method</a:t>
            </a:r>
            <a:r>
              <a:rPr lang="en-US" sz="2400" b="1"/>
              <a:t>  </a:t>
            </a:r>
          </a:p>
        </p:txBody>
      </p:sp>
      <p:sp>
        <p:nvSpPr>
          <p:cNvPr id="20" name="Arc 29"/>
          <p:cNvSpPr>
            <a:spLocks/>
          </p:cNvSpPr>
          <p:nvPr/>
        </p:nvSpPr>
        <p:spPr bwMode="auto">
          <a:xfrm rot="3907649">
            <a:off x="7185025" y="4273550"/>
            <a:ext cx="1162050" cy="914400"/>
          </a:xfrm>
          <a:custGeom>
            <a:avLst/>
            <a:gdLst>
              <a:gd name="T0" fmla="*/ 0 w 27439"/>
              <a:gd name="T1" fmla="*/ 2147483647 h 21600"/>
              <a:gd name="T2" fmla="*/ 2147483647 w 27439"/>
              <a:gd name="T3" fmla="*/ 2147483647 h 21600"/>
              <a:gd name="T4" fmla="*/ 2147483647 w 27439"/>
              <a:gd name="T5" fmla="*/ 2147483647 h 21600"/>
              <a:gd name="T6" fmla="*/ 0 60000 65536"/>
              <a:gd name="T7" fmla="*/ 0 60000 65536"/>
              <a:gd name="T8" fmla="*/ 0 60000 65536"/>
              <a:gd name="T9" fmla="*/ 0 w 27439"/>
              <a:gd name="T10" fmla="*/ 0 h 21600"/>
              <a:gd name="T11" fmla="*/ 27439 w 27439"/>
              <a:gd name="T12" fmla="*/ 21600 h 21600"/>
            </a:gdLst>
            <a:ahLst/>
            <a:cxnLst>
              <a:cxn ang="T6">
                <a:pos x="T0" y="T1"/>
              </a:cxn>
              <a:cxn ang="T7">
                <a:pos x="T2" y="T3"/>
              </a:cxn>
              <a:cxn ang="T8">
                <a:pos x="T4" y="T5"/>
              </a:cxn>
            </a:cxnLst>
            <a:rect l="T9" t="T10" r="T11" b="T12"/>
            <a:pathLst>
              <a:path w="27439" h="21600" fill="none" extrusionOk="0">
                <a:moveTo>
                  <a:pt x="0" y="852"/>
                </a:moveTo>
                <a:cubicBezTo>
                  <a:pt x="1952" y="286"/>
                  <a:pt x="3974" y="-1"/>
                  <a:pt x="6007" y="0"/>
                </a:cubicBezTo>
                <a:cubicBezTo>
                  <a:pt x="16896" y="0"/>
                  <a:pt x="26083" y="8106"/>
                  <a:pt x="27439" y="18911"/>
                </a:cubicBezTo>
              </a:path>
              <a:path w="27439" h="21600" stroke="0" extrusionOk="0">
                <a:moveTo>
                  <a:pt x="0" y="852"/>
                </a:moveTo>
                <a:cubicBezTo>
                  <a:pt x="1952" y="286"/>
                  <a:pt x="3974" y="-1"/>
                  <a:pt x="6007" y="0"/>
                </a:cubicBezTo>
                <a:cubicBezTo>
                  <a:pt x="16896" y="0"/>
                  <a:pt x="26083" y="8106"/>
                  <a:pt x="27439" y="18911"/>
                </a:cubicBezTo>
                <a:lnTo>
                  <a:pt x="6007" y="21600"/>
                </a:lnTo>
                <a:close/>
              </a:path>
            </a:pathLst>
          </a:custGeom>
          <a:noFill/>
          <a:ln w="76200">
            <a:solidFill>
              <a:schemeClr val="hlink"/>
            </a:solidFill>
            <a:round/>
            <a:headEnd/>
            <a:tailEnd type="arrow" w="lg" len="med"/>
          </a:ln>
        </p:spPr>
        <p:txBody>
          <a:bodyPr wrap="none" anchor="ctr">
            <a:spAutoFit/>
          </a:bodyPr>
          <a:lstStyle/>
          <a:p>
            <a:endParaRPr lang="fr-FR"/>
          </a:p>
        </p:txBody>
      </p:sp>
      <p:sp>
        <p:nvSpPr>
          <p:cNvPr id="21" name="Text Box 30"/>
          <p:cNvSpPr txBox="1">
            <a:spLocks noChangeArrowheads="1"/>
          </p:cNvSpPr>
          <p:nvPr/>
        </p:nvSpPr>
        <p:spPr bwMode="auto">
          <a:xfrm>
            <a:off x="2987675" y="5445125"/>
            <a:ext cx="2736850" cy="7016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3. Servlet executes service() method</a:t>
            </a:r>
            <a:endParaRPr lang="en-US" sz="2400" b="1"/>
          </a:p>
        </p:txBody>
      </p:sp>
      <p:sp>
        <p:nvSpPr>
          <p:cNvPr id="22" name="Arc 31"/>
          <p:cNvSpPr>
            <a:spLocks/>
          </p:cNvSpPr>
          <p:nvPr/>
        </p:nvSpPr>
        <p:spPr bwMode="auto">
          <a:xfrm rot="3444934">
            <a:off x="5117307" y="5331619"/>
            <a:ext cx="863600" cy="1233487"/>
          </a:xfrm>
          <a:custGeom>
            <a:avLst/>
            <a:gdLst>
              <a:gd name="T0" fmla="*/ 2147483647 w 21600"/>
              <a:gd name="T1" fmla="*/ 0 h 21719"/>
              <a:gd name="T2" fmla="*/ 2147483647 w 21600"/>
              <a:gd name="T3" fmla="*/ 2147483647 h 21719"/>
              <a:gd name="T4" fmla="*/ 0 w 21600"/>
              <a:gd name="T5" fmla="*/ 2147483647 h 21719"/>
              <a:gd name="T6" fmla="*/ 0 60000 65536"/>
              <a:gd name="T7" fmla="*/ 0 60000 65536"/>
              <a:gd name="T8" fmla="*/ 0 60000 65536"/>
              <a:gd name="T9" fmla="*/ 0 w 21600"/>
              <a:gd name="T10" fmla="*/ 0 h 21719"/>
              <a:gd name="T11" fmla="*/ 21600 w 21600"/>
              <a:gd name="T12" fmla="*/ 21719 h 21719"/>
            </a:gdLst>
            <a:ahLst/>
            <a:cxnLst>
              <a:cxn ang="T6">
                <a:pos x="T0" y="T1"/>
              </a:cxn>
              <a:cxn ang="T7">
                <a:pos x="T2" y="T3"/>
              </a:cxn>
              <a:cxn ang="T8">
                <a:pos x="T4" y="T5"/>
              </a:cxn>
            </a:cxnLst>
            <a:rect l="T9" t="T10" r="T11" b="T12"/>
            <a:pathLst>
              <a:path w="21600" h="21719" fill="none" extrusionOk="0">
                <a:moveTo>
                  <a:pt x="21402" y="-1"/>
                </a:moveTo>
                <a:cubicBezTo>
                  <a:pt x="21533" y="966"/>
                  <a:pt x="21600" y="1940"/>
                  <a:pt x="21600" y="2916"/>
                </a:cubicBezTo>
                <a:cubicBezTo>
                  <a:pt x="21600" y="10702"/>
                  <a:pt x="17409" y="17886"/>
                  <a:pt x="10630" y="21718"/>
                </a:cubicBezTo>
              </a:path>
              <a:path w="21600" h="21719" stroke="0" extrusionOk="0">
                <a:moveTo>
                  <a:pt x="21402" y="-1"/>
                </a:moveTo>
                <a:cubicBezTo>
                  <a:pt x="21533" y="966"/>
                  <a:pt x="21600" y="1940"/>
                  <a:pt x="21600" y="2916"/>
                </a:cubicBezTo>
                <a:cubicBezTo>
                  <a:pt x="21600" y="10702"/>
                  <a:pt x="17409" y="17886"/>
                  <a:pt x="10630" y="21718"/>
                </a:cubicBezTo>
                <a:lnTo>
                  <a:pt x="0" y="2916"/>
                </a:lnTo>
                <a:close/>
              </a:path>
            </a:pathLst>
          </a:custGeom>
          <a:noFill/>
          <a:ln w="76200">
            <a:solidFill>
              <a:schemeClr val="hlink"/>
            </a:solidFill>
            <a:round/>
            <a:headEnd/>
            <a:tailEnd type="arrow" w="lg" len="med"/>
          </a:ln>
        </p:spPr>
        <p:txBody>
          <a:bodyPr anchor="ctr">
            <a:spAutoFit/>
          </a:bodyPr>
          <a:lstStyle/>
          <a:p>
            <a:endParaRPr lang="fr-FR"/>
          </a:p>
        </p:txBody>
      </p:sp>
      <p:sp>
        <p:nvSpPr>
          <p:cNvPr id="23" name="Arc 32"/>
          <p:cNvSpPr>
            <a:spLocks/>
          </p:cNvSpPr>
          <p:nvPr/>
        </p:nvSpPr>
        <p:spPr bwMode="auto">
          <a:xfrm rot="14385524">
            <a:off x="5843588" y="4338638"/>
            <a:ext cx="587375" cy="1673225"/>
          </a:xfrm>
          <a:custGeom>
            <a:avLst/>
            <a:gdLst>
              <a:gd name="T0" fmla="*/ 2147483647 w 21600"/>
              <a:gd name="T1" fmla="*/ 0 h 21629"/>
              <a:gd name="T2" fmla="*/ 2147483647 w 21600"/>
              <a:gd name="T3" fmla="*/ 2147483647 h 21629"/>
              <a:gd name="T4" fmla="*/ 0 w 21600"/>
              <a:gd name="T5" fmla="*/ 2147483647 h 21629"/>
              <a:gd name="T6" fmla="*/ 0 60000 65536"/>
              <a:gd name="T7" fmla="*/ 0 60000 65536"/>
              <a:gd name="T8" fmla="*/ 0 60000 65536"/>
              <a:gd name="T9" fmla="*/ 0 w 21600"/>
              <a:gd name="T10" fmla="*/ 0 h 21629"/>
              <a:gd name="T11" fmla="*/ 21600 w 21600"/>
              <a:gd name="T12" fmla="*/ 21629 h 21629"/>
            </a:gdLst>
            <a:ahLst/>
            <a:cxnLst>
              <a:cxn ang="T6">
                <a:pos x="T0" y="T1"/>
              </a:cxn>
              <a:cxn ang="T7">
                <a:pos x="T2" y="T3"/>
              </a:cxn>
              <a:cxn ang="T8">
                <a:pos x="T4" y="T5"/>
              </a:cxn>
            </a:cxnLst>
            <a:rect l="T9" t="T10" r="T11" b="T12"/>
            <a:pathLst>
              <a:path w="21600" h="21629" fill="none" extrusionOk="0">
                <a:moveTo>
                  <a:pt x="16080" y="0"/>
                </a:moveTo>
                <a:cubicBezTo>
                  <a:pt x="19634" y="3962"/>
                  <a:pt x="21600" y="9098"/>
                  <a:pt x="21600" y="14421"/>
                </a:cubicBezTo>
                <a:cubicBezTo>
                  <a:pt x="21600" y="16876"/>
                  <a:pt x="21181" y="19314"/>
                  <a:pt x="20361" y="21628"/>
                </a:cubicBezTo>
              </a:path>
              <a:path w="21600" h="21629" stroke="0" extrusionOk="0">
                <a:moveTo>
                  <a:pt x="16080" y="0"/>
                </a:moveTo>
                <a:cubicBezTo>
                  <a:pt x="19634" y="3962"/>
                  <a:pt x="21600" y="9098"/>
                  <a:pt x="21600" y="14421"/>
                </a:cubicBezTo>
                <a:cubicBezTo>
                  <a:pt x="21600" y="16876"/>
                  <a:pt x="21181" y="19314"/>
                  <a:pt x="20361" y="21628"/>
                </a:cubicBezTo>
                <a:lnTo>
                  <a:pt x="0" y="14421"/>
                </a:lnTo>
                <a:close/>
              </a:path>
            </a:pathLst>
          </a:custGeom>
          <a:noFill/>
          <a:ln w="76200">
            <a:solidFill>
              <a:schemeClr val="hlink"/>
            </a:solidFill>
            <a:round/>
            <a:headEnd/>
            <a:tailEnd type="arrow" w="lg" len="med"/>
          </a:ln>
        </p:spPr>
        <p:txBody>
          <a:bodyPr anchor="ctr">
            <a:spAutoFit/>
          </a:bodyPr>
          <a:lstStyle/>
          <a:p>
            <a:endParaRPr lang="fr-FR"/>
          </a:p>
        </p:txBody>
      </p:sp>
      <p:sp>
        <p:nvSpPr>
          <p:cNvPr id="24" name="AutoShape 33"/>
          <p:cNvSpPr>
            <a:spLocks noChangeArrowheads="1"/>
          </p:cNvSpPr>
          <p:nvPr/>
        </p:nvSpPr>
        <p:spPr bwMode="auto">
          <a:xfrm flipH="1" flipV="1">
            <a:off x="1835150" y="3933825"/>
            <a:ext cx="4752975" cy="503238"/>
          </a:xfrm>
          <a:prstGeom prst="curvedDownArrow">
            <a:avLst>
              <a:gd name="adj1" fmla="val 80193"/>
              <a:gd name="adj2" fmla="val 269089"/>
              <a:gd name="adj3" fmla="val 43750"/>
            </a:avLst>
          </a:prstGeom>
          <a:solidFill>
            <a:schemeClr val="accent1"/>
          </a:solidFill>
          <a:ln w="12700">
            <a:solidFill>
              <a:srgbClr val="4D4D4D"/>
            </a:solidFill>
            <a:miter lim="800000"/>
            <a:headEnd type="none" w="sm" len="sm"/>
            <a:tailEnd type="none" w="sm" len="sm"/>
          </a:ln>
        </p:spPr>
        <p:txBody>
          <a:bodyPr rot="10800000" wrap="none" anchor="ctr"/>
          <a:lstStyle/>
          <a:p>
            <a:pPr algn="ctr"/>
            <a:endParaRPr lang="fr-FR" sz="2400">
              <a:solidFill>
                <a:srgbClr val="FFFF99"/>
              </a:solidFill>
              <a:latin typeface="Arial Unicode MS" pitchFamily="-109" charset="0"/>
            </a:endParaRPr>
          </a:p>
        </p:txBody>
      </p:sp>
      <p:sp>
        <p:nvSpPr>
          <p:cNvPr id="25" name="Text Box 34"/>
          <p:cNvSpPr txBox="1">
            <a:spLocks noChangeArrowheads="1"/>
          </p:cNvSpPr>
          <p:nvPr/>
        </p:nvSpPr>
        <p:spPr bwMode="auto">
          <a:xfrm>
            <a:off x="3059113" y="3716338"/>
            <a:ext cx="2736850" cy="10064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4. Response transferred then disconnection</a:t>
            </a:r>
            <a:endParaRPr lang="en-US" sz="2400" b="1"/>
          </a:p>
        </p:txBody>
      </p:sp>
    </p:spTree>
    <p:custDataLst>
      <p:tags r:id="rId2"/>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par>
                          <p:cTn id="11" fill="hold">
                            <p:stCondLst>
                              <p:cond delay="500"/>
                            </p:stCondLst>
                            <p:childTnLst>
                              <p:par>
                                <p:cTn id="12" presetID="22" presetClass="entr" presetSubtype="1" fill="hold" grpId="0" nodeType="afterEffect">
                                  <p:stCondLst>
                                    <p:cond delay="500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childTnLst>
                          </p:cTn>
                        </p:par>
                        <p:par>
                          <p:cTn id="15" fill="hold">
                            <p:stCondLst>
                              <p:cond delay="6000"/>
                            </p:stCondLst>
                            <p:childTnLst>
                              <p:par>
                                <p:cTn id="16" presetID="22" presetClass="entr" presetSubtype="8" fill="hold" grpId="0" nodeType="afterEffect">
                                  <p:stCondLst>
                                    <p:cond delay="100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par>
                          <p:cTn id="19" fill="hold">
                            <p:stCondLst>
                              <p:cond delay="7500"/>
                            </p:stCondLst>
                            <p:childTnLst>
                              <p:par>
                                <p:cTn id="20" presetID="22" presetClass="entr" presetSubtype="1" fill="hold" grpId="0" nodeType="afterEffect">
                                  <p:stCondLst>
                                    <p:cond delay="500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par>
                          <p:cTn id="23" fill="hold">
                            <p:stCondLst>
                              <p:cond delay="13000"/>
                            </p:stCondLst>
                            <p:childTnLst>
                              <p:par>
                                <p:cTn id="24" presetID="22" presetClass="entr" presetSubtype="8" fill="hold" grpId="0" nodeType="afterEffect">
                                  <p:stCondLst>
                                    <p:cond delay="10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14500"/>
                            </p:stCondLst>
                            <p:childTnLst>
                              <p:par>
                                <p:cTn id="28" presetID="22" presetClass="entr" presetSubtype="4" fill="hold" grpId="0" nodeType="afterEffect">
                                  <p:stCondLst>
                                    <p:cond delay="100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par>
                          <p:cTn id="31" fill="hold">
                            <p:stCondLst>
                              <p:cond delay="16000"/>
                            </p:stCondLst>
                            <p:childTnLst>
                              <p:par>
                                <p:cTn id="32" presetID="22" presetClass="entr" presetSubtype="2" fill="hold" grpId="0" nodeType="afterEffect">
                                  <p:stCondLst>
                                    <p:cond delay="500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par>
                          <p:cTn id="35" fill="hold">
                            <p:stCondLst>
                              <p:cond delay="21500"/>
                            </p:stCondLst>
                            <p:childTnLst>
                              <p:par>
                                <p:cTn id="36" presetID="22" presetClass="entr" presetSubtype="1"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2" grpId="0" animBg="1"/>
      <p:bldP spid="23" grpId="0" animBg="1"/>
      <p:bldP spid="24"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request: other calls</a:t>
            </a:r>
            <a:endParaRPr lang="en-US" sz="3200" dirty="0"/>
          </a:p>
        </p:txBody>
      </p:sp>
      <p:pic>
        <p:nvPicPr>
          <p:cNvPr id="41993" name="Picture 9"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graphicFrame>
        <p:nvGraphicFramePr>
          <p:cNvPr id="26" name="Object 3"/>
          <p:cNvGraphicFramePr>
            <a:graphicFrameLocks noChangeAspect="1"/>
          </p:cNvGraphicFramePr>
          <p:nvPr/>
        </p:nvGraphicFramePr>
        <p:xfrm>
          <a:off x="7092950" y="2492375"/>
          <a:ext cx="1071563" cy="1366838"/>
        </p:xfrm>
        <a:graphic>
          <a:graphicData uri="http://schemas.openxmlformats.org/presentationml/2006/ole">
            <mc:AlternateContent xmlns:mc="http://schemas.openxmlformats.org/markup-compatibility/2006">
              <mc:Choice xmlns:v="urn:schemas-microsoft-com:vml" Requires="v">
                <p:oleObj spid="_x0000_s653435" name="Visio" r:id="rId6" imgW="749300" imgH="952500" progId="">
                  <p:embed/>
                </p:oleObj>
              </mc:Choice>
              <mc:Fallback>
                <p:oleObj name="Visio" r:id="rId6" imgW="749300" imgH="95250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950" y="2492375"/>
                        <a:ext cx="1071563" cy="1366838"/>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nvGraphicFramePr>
        <p:xfrm>
          <a:off x="1116013" y="2636838"/>
          <a:ext cx="1655762" cy="1593850"/>
        </p:xfrm>
        <a:graphic>
          <a:graphicData uri="http://schemas.openxmlformats.org/presentationml/2006/ole">
            <mc:AlternateContent xmlns:mc="http://schemas.openxmlformats.org/markup-compatibility/2006">
              <mc:Choice xmlns:v="urn:schemas-microsoft-com:vml" Requires="v">
                <p:oleObj spid="_x0000_s653436" name="Visio" r:id="rId8" imgW="990600" imgH="965200" progId="">
                  <p:embed/>
                </p:oleObj>
              </mc:Choice>
              <mc:Fallback>
                <p:oleObj name="Visio" r:id="rId8" imgW="990600" imgH="96520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2636838"/>
                        <a:ext cx="1655762" cy="1593850"/>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8" name="Picture 5"/>
          <p:cNvPicPr>
            <a:picLocks noChangeAspect="1" noChangeArrowheads="1"/>
          </p:cNvPicPr>
          <p:nvPr/>
        </p:nvPicPr>
        <p:blipFill>
          <a:blip r:embed="rId10" cstate="print"/>
          <a:srcRect/>
          <a:stretch>
            <a:fillRect/>
          </a:stretch>
        </p:blipFill>
        <p:spPr bwMode="auto">
          <a:xfrm>
            <a:off x="6804025" y="3357563"/>
            <a:ext cx="601663" cy="977900"/>
          </a:xfrm>
          <a:prstGeom prst="rect">
            <a:avLst/>
          </a:prstGeom>
          <a:noFill/>
          <a:ln w="9525">
            <a:noFill/>
            <a:miter lim="800000"/>
            <a:headEnd/>
            <a:tailEnd/>
          </a:ln>
        </p:spPr>
      </p:pic>
      <p:sp>
        <p:nvSpPr>
          <p:cNvPr id="29" name="AutoShape 9"/>
          <p:cNvSpPr>
            <a:spLocks noChangeArrowheads="1"/>
          </p:cNvSpPr>
          <p:nvPr/>
        </p:nvSpPr>
        <p:spPr bwMode="auto">
          <a:xfrm>
            <a:off x="2051050" y="1773238"/>
            <a:ext cx="5113338" cy="820737"/>
          </a:xfrm>
          <a:prstGeom prst="curvedDownArrow">
            <a:avLst>
              <a:gd name="adj1" fmla="val 78310"/>
              <a:gd name="adj2" fmla="val 156822"/>
              <a:gd name="adj3" fmla="val 37718"/>
            </a:avLst>
          </a:prstGeom>
          <a:solidFill>
            <a:schemeClr val="hlink"/>
          </a:solidFill>
          <a:ln w="12700">
            <a:solidFill>
              <a:srgbClr val="4D4D4D"/>
            </a:solidFill>
            <a:miter lim="800000"/>
            <a:headEnd type="none" w="sm" len="sm"/>
            <a:tailEnd type="none" w="sm" len="sm"/>
          </a:ln>
        </p:spPr>
        <p:txBody>
          <a:bodyPr wrap="none" anchor="ctr"/>
          <a:lstStyle/>
          <a:p>
            <a:endParaRPr lang="fr-FR"/>
          </a:p>
        </p:txBody>
      </p:sp>
      <p:sp>
        <p:nvSpPr>
          <p:cNvPr id="30" name="Text Box 10"/>
          <p:cNvSpPr txBox="1">
            <a:spLocks noChangeArrowheads="1"/>
          </p:cNvSpPr>
          <p:nvPr/>
        </p:nvSpPr>
        <p:spPr bwMode="auto">
          <a:xfrm>
            <a:off x="2411413" y="1412875"/>
            <a:ext cx="4464050" cy="7016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1. Connection and request from client</a:t>
            </a:r>
          </a:p>
        </p:txBody>
      </p:sp>
      <p:sp>
        <p:nvSpPr>
          <p:cNvPr id="31" name="Text Box 11"/>
          <p:cNvSpPr txBox="1">
            <a:spLocks noChangeArrowheads="1"/>
          </p:cNvSpPr>
          <p:nvPr/>
        </p:nvSpPr>
        <p:spPr bwMode="auto">
          <a:xfrm>
            <a:off x="6084888" y="5516563"/>
            <a:ext cx="2928937" cy="7016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2. Servlet executes service() method</a:t>
            </a:r>
            <a:endParaRPr lang="en-US" sz="2400" b="1"/>
          </a:p>
        </p:txBody>
      </p:sp>
      <p:sp>
        <p:nvSpPr>
          <p:cNvPr id="32" name="Arc 12"/>
          <p:cNvSpPr>
            <a:spLocks/>
          </p:cNvSpPr>
          <p:nvPr/>
        </p:nvSpPr>
        <p:spPr bwMode="auto">
          <a:xfrm rot="2558326">
            <a:off x="7380288" y="4437063"/>
            <a:ext cx="908050" cy="893762"/>
          </a:xfrm>
          <a:custGeom>
            <a:avLst/>
            <a:gdLst>
              <a:gd name="T0" fmla="*/ 2147483647 w 21432"/>
              <a:gd name="T1" fmla="*/ 0 h 21124"/>
              <a:gd name="T2" fmla="*/ 2147483647 w 21432"/>
              <a:gd name="T3" fmla="*/ 2147483647 h 21124"/>
              <a:gd name="T4" fmla="*/ 0 w 21432"/>
              <a:gd name="T5" fmla="*/ 2147483647 h 21124"/>
              <a:gd name="T6" fmla="*/ 0 60000 65536"/>
              <a:gd name="T7" fmla="*/ 0 60000 65536"/>
              <a:gd name="T8" fmla="*/ 0 60000 65536"/>
              <a:gd name="T9" fmla="*/ 0 w 21432"/>
              <a:gd name="T10" fmla="*/ 0 h 21124"/>
              <a:gd name="T11" fmla="*/ 21432 w 21432"/>
              <a:gd name="T12" fmla="*/ 21124 h 21124"/>
            </a:gdLst>
            <a:ahLst/>
            <a:cxnLst>
              <a:cxn ang="T6">
                <a:pos x="T0" y="T1"/>
              </a:cxn>
              <a:cxn ang="T7">
                <a:pos x="T2" y="T3"/>
              </a:cxn>
              <a:cxn ang="T8">
                <a:pos x="T4" y="T5"/>
              </a:cxn>
            </a:cxnLst>
            <a:rect l="T9" t="T10" r="T11" b="T12"/>
            <a:pathLst>
              <a:path w="21432" h="21124" fill="none" extrusionOk="0">
                <a:moveTo>
                  <a:pt x="4509" y="0"/>
                </a:moveTo>
                <a:cubicBezTo>
                  <a:pt x="13498" y="1919"/>
                  <a:pt x="20288" y="9316"/>
                  <a:pt x="21432" y="18435"/>
                </a:cubicBezTo>
              </a:path>
              <a:path w="21432" h="21124" stroke="0" extrusionOk="0">
                <a:moveTo>
                  <a:pt x="4509" y="0"/>
                </a:moveTo>
                <a:cubicBezTo>
                  <a:pt x="13498" y="1919"/>
                  <a:pt x="20288" y="9316"/>
                  <a:pt x="21432" y="18435"/>
                </a:cubicBezTo>
                <a:lnTo>
                  <a:pt x="0" y="21124"/>
                </a:lnTo>
                <a:close/>
              </a:path>
            </a:pathLst>
          </a:custGeom>
          <a:noFill/>
          <a:ln w="76200">
            <a:solidFill>
              <a:schemeClr val="hlink"/>
            </a:solidFill>
            <a:round/>
            <a:headEnd/>
            <a:tailEnd type="arrow" w="lg" len="med"/>
          </a:ln>
        </p:spPr>
        <p:txBody>
          <a:bodyPr wrap="none" anchor="ctr">
            <a:spAutoFit/>
          </a:bodyPr>
          <a:lstStyle/>
          <a:p>
            <a:endParaRPr lang="fr-FR"/>
          </a:p>
        </p:txBody>
      </p:sp>
      <p:sp>
        <p:nvSpPr>
          <p:cNvPr id="33" name="AutoShape 16"/>
          <p:cNvSpPr>
            <a:spLocks noChangeArrowheads="1"/>
          </p:cNvSpPr>
          <p:nvPr/>
        </p:nvSpPr>
        <p:spPr bwMode="auto">
          <a:xfrm flipH="1" flipV="1">
            <a:off x="1979613" y="3933825"/>
            <a:ext cx="4752975" cy="503238"/>
          </a:xfrm>
          <a:prstGeom prst="curvedDownArrow">
            <a:avLst>
              <a:gd name="adj1" fmla="val 80193"/>
              <a:gd name="adj2" fmla="val 269089"/>
              <a:gd name="adj3" fmla="val 43750"/>
            </a:avLst>
          </a:prstGeom>
          <a:solidFill>
            <a:schemeClr val="accent1"/>
          </a:solidFill>
          <a:ln w="12700">
            <a:solidFill>
              <a:srgbClr val="4D4D4D"/>
            </a:solidFill>
            <a:miter lim="800000"/>
            <a:headEnd type="none" w="sm" len="sm"/>
            <a:tailEnd type="none" w="sm" len="sm"/>
          </a:ln>
        </p:spPr>
        <p:txBody>
          <a:bodyPr rot="10800000" wrap="none" anchor="ctr"/>
          <a:lstStyle/>
          <a:p>
            <a:pPr algn="ctr"/>
            <a:endParaRPr lang="fr-FR" sz="2400">
              <a:solidFill>
                <a:srgbClr val="FFFF99"/>
              </a:solidFill>
              <a:latin typeface="Arial Unicode MS" pitchFamily="-109" charset="0"/>
            </a:endParaRPr>
          </a:p>
        </p:txBody>
      </p:sp>
      <p:sp>
        <p:nvSpPr>
          <p:cNvPr id="34" name="Text Box 17"/>
          <p:cNvSpPr txBox="1">
            <a:spLocks noChangeArrowheads="1"/>
          </p:cNvSpPr>
          <p:nvPr/>
        </p:nvSpPr>
        <p:spPr bwMode="auto">
          <a:xfrm>
            <a:off x="3276600" y="3716338"/>
            <a:ext cx="2736850" cy="10064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3. Response transferred then disconnection</a:t>
            </a:r>
            <a:endParaRPr lang="en-US" sz="2400" b="1"/>
          </a:p>
        </p:txBody>
      </p:sp>
      <p:sp>
        <p:nvSpPr>
          <p:cNvPr id="35" name="Arc 19"/>
          <p:cNvSpPr>
            <a:spLocks/>
          </p:cNvSpPr>
          <p:nvPr/>
        </p:nvSpPr>
        <p:spPr bwMode="auto">
          <a:xfrm rot="13761628">
            <a:off x="6796882" y="4515643"/>
            <a:ext cx="908050" cy="893763"/>
          </a:xfrm>
          <a:custGeom>
            <a:avLst/>
            <a:gdLst>
              <a:gd name="T0" fmla="*/ 2147483647 w 21432"/>
              <a:gd name="T1" fmla="*/ 0 h 21124"/>
              <a:gd name="T2" fmla="*/ 2147483647 w 21432"/>
              <a:gd name="T3" fmla="*/ 2147483647 h 21124"/>
              <a:gd name="T4" fmla="*/ 0 w 21432"/>
              <a:gd name="T5" fmla="*/ 2147483647 h 21124"/>
              <a:gd name="T6" fmla="*/ 0 60000 65536"/>
              <a:gd name="T7" fmla="*/ 0 60000 65536"/>
              <a:gd name="T8" fmla="*/ 0 60000 65536"/>
              <a:gd name="T9" fmla="*/ 0 w 21432"/>
              <a:gd name="T10" fmla="*/ 0 h 21124"/>
              <a:gd name="T11" fmla="*/ 21432 w 21432"/>
              <a:gd name="T12" fmla="*/ 21124 h 21124"/>
            </a:gdLst>
            <a:ahLst/>
            <a:cxnLst>
              <a:cxn ang="T6">
                <a:pos x="T0" y="T1"/>
              </a:cxn>
              <a:cxn ang="T7">
                <a:pos x="T2" y="T3"/>
              </a:cxn>
              <a:cxn ang="T8">
                <a:pos x="T4" y="T5"/>
              </a:cxn>
            </a:cxnLst>
            <a:rect l="T9" t="T10" r="T11" b="T12"/>
            <a:pathLst>
              <a:path w="21432" h="21124" fill="none" extrusionOk="0">
                <a:moveTo>
                  <a:pt x="4509" y="0"/>
                </a:moveTo>
                <a:cubicBezTo>
                  <a:pt x="13498" y="1919"/>
                  <a:pt x="20288" y="9316"/>
                  <a:pt x="21432" y="18435"/>
                </a:cubicBezTo>
              </a:path>
              <a:path w="21432" h="21124" stroke="0" extrusionOk="0">
                <a:moveTo>
                  <a:pt x="4509" y="0"/>
                </a:moveTo>
                <a:cubicBezTo>
                  <a:pt x="13498" y="1919"/>
                  <a:pt x="20288" y="9316"/>
                  <a:pt x="21432" y="18435"/>
                </a:cubicBezTo>
                <a:lnTo>
                  <a:pt x="0" y="21124"/>
                </a:lnTo>
                <a:close/>
              </a:path>
            </a:pathLst>
          </a:custGeom>
          <a:noFill/>
          <a:ln w="76200">
            <a:solidFill>
              <a:schemeClr val="hlink"/>
            </a:solidFill>
            <a:round/>
            <a:headEnd/>
            <a:tailEnd type="arrow" w="lg" len="med"/>
          </a:ln>
        </p:spPr>
        <p:txBody>
          <a:bodyPr wrap="none" anchor="ctr">
            <a:spAutoFit/>
          </a:bodyPr>
          <a:lstStyle/>
          <a:p>
            <a:endParaRPr lang="fr-FR"/>
          </a:p>
        </p:txBody>
      </p:sp>
    </p:spTree>
    <p:custDataLst>
      <p:tags r:id="rId2"/>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par>
                          <p:cTn id="11" fill="hold">
                            <p:stCondLst>
                              <p:cond delay="500"/>
                            </p:stCondLst>
                            <p:childTnLst>
                              <p:par>
                                <p:cTn id="12" presetID="22" presetClass="entr" presetSubtype="1" fill="hold" grpId="0" nodeType="afterEffect">
                                  <p:stCondLst>
                                    <p:cond delay="200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par>
                                <p:cTn id="15" presetID="22" presetClass="entr" presetSubtype="8" fill="hold" grpId="0" nodeType="withEffect">
                                  <p:stCondLst>
                                    <p:cond delay="200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3000"/>
                            </p:stCondLst>
                            <p:childTnLst>
                              <p:par>
                                <p:cTn id="19" presetID="22" presetClass="entr" presetSubtype="4" fill="hold" grpId="0" nodeType="afterEffect">
                                  <p:stCondLst>
                                    <p:cond delay="2000"/>
                                  </p:stCondLst>
                                  <p:childTnLst>
                                    <p:set>
                                      <p:cBhvr>
                                        <p:cTn id="20" dur="1" fill="hold">
                                          <p:stCondLst>
                                            <p:cond delay="0"/>
                                          </p:stCondLst>
                                        </p:cTn>
                                        <p:tgtEl>
                                          <p:spTgt spid="35"/>
                                        </p:tgtEl>
                                        <p:attrNameLst>
                                          <p:attrName>style.visibility</p:attrName>
                                        </p:attrNameLst>
                                      </p:cBhvr>
                                      <p:to>
                                        <p:strVal val="visible"/>
                                      </p:to>
                                    </p:set>
                                    <p:animEffect transition="in" filter="wipe(down)">
                                      <p:cBhvr>
                                        <p:cTn id="21" dur="500"/>
                                        <p:tgtEl>
                                          <p:spTgt spid="35"/>
                                        </p:tgtEl>
                                      </p:cBhvr>
                                    </p:animEffect>
                                  </p:childTnLst>
                                </p:cTn>
                              </p:par>
                            </p:childTnLst>
                          </p:cTn>
                        </p:par>
                        <p:par>
                          <p:cTn id="22" fill="hold">
                            <p:stCondLst>
                              <p:cond delay="5500"/>
                            </p:stCondLst>
                            <p:childTnLst>
                              <p:par>
                                <p:cTn id="23" presetID="22" presetClass="entr" presetSubtype="2" fill="hold" grpId="0" nodeType="afterEffect">
                                  <p:stCondLst>
                                    <p:cond delay="2000"/>
                                  </p:stCondLst>
                                  <p:childTnLst>
                                    <p:set>
                                      <p:cBhvr>
                                        <p:cTn id="24" dur="1" fill="hold">
                                          <p:stCondLst>
                                            <p:cond delay="0"/>
                                          </p:stCondLst>
                                        </p:cTn>
                                        <p:tgtEl>
                                          <p:spTgt spid="33"/>
                                        </p:tgtEl>
                                        <p:attrNameLst>
                                          <p:attrName>style.visibility</p:attrName>
                                        </p:attrNameLst>
                                      </p:cBhvr>
                                      <p:to>
                                        <p:strVal val="visible"/>
                                      </p:to>
                                    </p:set>
                                    <p:animEffect transition="in" filter="wipe(right)">
                                      <p:cBhvr>
                                        <p:cTn id="25" dur="500"/>
                                        <p:tgtEl>
                                          <p:spTgt spid="33"/>
                                        </p:tgtEl>
                                      </p:cBhvr>
                                    </p:animEffect>
                                  </p:childTnLst>
                                </p:cTn>
                              </p:par>
                              <p:par>
                                <p:cTn id="26" presetID="22" presetClass="entr" presetSubtype="8" fill="hold" grpId="0" nodeType="withEffect">
                                  <p:stCondLst>
                                    <p:cond delay="200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animBg="1"/>
      <p:bldP spid="33" grpId="0" animBg="1"/>
      <p:bldP spid="34" grpId="0"/>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Container</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sp>
        <p:nvSpPr>
          <p:cNvPr id="6" name="Rectangle 3"/>
          <p:cNvSpPr txBox="1">
            <a:spLocks noChangeArrowheads="1"/>
          </p:cNvSpPr>
          <p:nvPr/>
        </p:nvSpPr>
        <p:spPr>
          <a:xfrm>
            <a:off x="1142976" y="1214422"/>
            <a:ext cx="7572428" cy="3308598"/>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container implements the web component contract of the Java EE architecture</a:t>
            </a:r>
          </a:p>
          <a:p>
            <a:pPr marL="342900" lvl="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Also known as a web container</a:t>
            </a:r>
          </a:p>
          <a:p>
            <a:pPr marL="342900" lvl="0"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Examples</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of </a:t>
            </a:r>
            <a:r>
              <a:rPr lang="en-US" sz="2200" kern="0" dirty="0" err="1">
                <a:latin typeface="+mn-lt"/>
                <a:ea typeface="ＭＳ Ｐゴシック" pitchFamily="34" charset="-128"/>
              </a:rPr>
              <a:t>S</a:t>
            </a:r>
            <a:r>
              <a:rPr kumimoji="0" lang="en-US" sz="2200" u="none" strike="noStrike" kern="0" cap="none" spc="0" normalizeH="0" noProof="0" dirty="0" err="1" smtClean="0">
                <a:ln>
                  <a:noFill/>
                </a:ln>
                <a:solidFill>
                  <a:schemeClr val="tx1"/>
                </a:solidFill>
                <a:effectLst/>
                <a:uLnTx/>
                <a:uFillTx/>
                <a:latin typeface="+mn-lt"/>
                <a:ea typeface="ＭＳ Ｐゴシック" pitchFamily="34" charset="-128"/>
                <a:cs typeface="+mn-cs"/>
              </a:rPr>
              <a:t>ervlet</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containers are :</a:t>
            </a:r>
          </a:p>
          <a:p>
            <a:pPr marL="800100" lvl="1"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Tomcat</a:t>
            </a: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Jetty</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Oracle </a:t>
            </a:r>
            <a:r>
              <a:rPr lang="en-US" sz="2200" kern="0" dirty="0" err="1" smtClean="0">
                <a:latin typeface="+mn-lt"/>
                <a:ea typeface="ＭＳ Ｐゴシック" pitchFamily="34" charset="-128"/>
              </a:rPr>
              <a:t>iPlanet</a:t>
            </a:r>
            <a:r>
              <a:rPr lang="en-US" sz="2200" kern="0" dirty="0" smtClean="0">
                <a:latin typeface="+mn-lt"/>
                <a:ea typeface="ＭＳ Ｐゴシック" pitchFamily="34" charset="-128"/>
              </a:rPr>
              <a:t> Web Server</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pic>
        <p:nvPicPr>
          <p:cNvPr id="829442" name="Picture 2"/>
          <p:cNvPicPr>
            <a:picLocks noChangeAspect="1" noChangeArrowheads="1"/>
          </p:cNvPicPr>
          <p:nvPr/>
        </p:nvPicPr>
        <p:blipFill>
          <a:blip r:embed="rId5"/>
          <a:srcRect/>
          <a:stretch>
            <a:fillRect/>
          </a:stretch>
        </p:blipFill>
        <p:spPr bwMode="auto">
          <a:xfrm>
            <a:off x="2438400" y="5257800"/>
            <a:ext cx="1155700" cy="812800"/>
          </a:xfrm>
          <a:prstGeom prst="rect">
            <a:avLst/>
          </a:prstGeom>
          <a:noFill/>
          <a:ln w="9525">
            <a:noFill/>
            <a:miter lim="800000"/>
            <a:headEnd/>
            <a:tailEnd/>
          </a:ln>
          <a:effectLst/>
        </p:spPr>
      </p:pic>
      <p:pic>
        <p:nvPicPr>
          <p:cNvPr id="829443" name="Picture 3"/>
          <p:cNvPicPr>
            <a:picLocks noChangeAspect="1" noChangeArrowheads="1"/>
          </p:cNvPicPr>
          <p:nvPr/>
        </p:nvPicPr>
        <p:blipFill>
          <a:blip r:embed="rId6"/>
          <a:srcRect/>
          <a:stretch>
            <a:fillRect/>
          </a:stretch>
        </p:blipFill>
        <p:spPr bwMode="auto">
          <a:xfrm>
            <a:off x="6400800" y="5562600"/>
            <a:ext cx="1397000" cy="406400"/>
          </a:xfrm>
          <a:prstGeom prst="rect">
            <a:avLst/>
          </a:prstGeom>
          <a:noFill/>
          <a:ln w="9525">
            <a:noFill/>
            <a:miter lim="800000"/>
            <a:headEnd/>
            <a:tailEnd/>
          </a:ln>
          <a:effectLst/>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-Based Frameworks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sp>
        <p:nvSpPr>
          <p:cNvPr id="6" name="Rectangle 3"/>
          <p:cNvSpPr txBox="1">
            <a:spLocks noChangeArrowheads="1"/>
          </p:cNvSpPr>
          <p:nvPr/>
        </p:nvSpPr>
        <p:spPr>
          <a:xfrm>
            <a:off x="1142976" y="1214422"/>
            <a:ext cx="7696224" cy="4493538"/>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Few companies used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technology alone…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But a lot of companies used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-based Frameworks !</a:t>
            </a:r>
          </a:p>
          <a:p>
            <a:pPr marL="342900"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A</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a:t>
            </a:r>
            <a:r>
              <a:rPr lang="en-US" sz="2200" kern="0" dirty="0" smtClean="0">
                <a:latin typeface="+mn-lt"/>
                <a:ea typeface="ＭＳ Ｐゴシック" pitchFamily="34" charset="-128"/>
              </a:rPr>
              <a:t>large number exists :</a:t>
            </a: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Struts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JSF</a:t>
            </a: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Spring</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MVC</a:t>
            </a:r>
          </a:p>
          <a:p>
            <a:pPr marL="800100" lvl="1"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Wicket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Grails</a:t>
            </a:r>
            <a:endParaRPr lang="en-US" sz="2200" kern="0" baseline="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a:t>
            </a:r>
          </a:p>
        </p:txBody>
      </p:sp>
      <p:pic>
        <p:nvPicPr>
          <p:cNvPr id="833538" name="Picture 2"/>
          <p:cNvPicPr>
            <a:picLocks noChangeAspect="1" noChangeArrowheads="1"/>
          </p:cNvPicPr>
          <p:nvPr/>
        </p:nvPicPr>
        <p:blipFill>
          <a:blip r:embed="rId5"/>
          <a:srcRect/>
          <a:stretch>
            <a:fillRect/>
          </a:stretch>
        </p:blipFill>
        <p:spPr bwMode="auto">
          <a:xfrm>
            <a:off x="5181600" y="4191000"/>
            <a:ext cx="1143000" cy="1143000"/>
          </a:xfrm>
          <a:prstGeom prst="rect">
            <a:avLst/>
          </a:prstGeom>
          <a:noFill/>
          <a:ln w="9525">
            <a:noFill/>
            <a:miter lim="800000"/>
            <a:headEnd/>
            <a:tailEnd/>
          </a:ln>
          <a:effectLst/>
        </p:spPr>
      </p:pic>
      <p:pic>
        <p:nvPicPr>
          <p:cNvPr id="833539" name="Picture 3"/>
          <p:cNvPicPr>
            <a:picLocks noChangeAspect="1" noChangeArrowheads="1"/>
          </p:cNvPicPr>
          <p:nvPr/>
        </p:nvPicPr>
        <p:blipFill>
          <a:blip r:embed="rId6"/>
          <a:srcRect/>
          <a:stretch>
            <a:fillRect/>
          </a:stretch>
        </p:blipFill>
        <p:spPr bwMode="auto">
          <a:xfrm>
            <a:off x="5029200" y="2590800"/>
            <a:ext cx="1397000" cy="495300"/>
          </a:xfrm>
          <a:prstGeom prst="rect">
            <a:avLst/>
          </a:prstGeom>
          <a:noFill/>
          <a:ln w="9525">
            <a:noFill/>
            <a:miter lim="800000"/>
            <a:headEnd/>
            <a:tailEnd/>
          </a:ln>
          <a:effectLst/>
        </p:spPr>
      </p:pic>
      <p:pic>
        <p:nvPicPr>
          <p:cNvPr id="833542" name="Picture 6"/>
          <p:cNvPicPr>
            <a:picLocks noChangeAspect="1" noChangeArrowheads="1"/>
          </p:cNvPicPr>
          <p:nvPr/>
        </p:nvPicPr>
        <p:blipFill>
          <a:blip r:embed="rId7"/>
          <a:srcRect/>
          <a:stretch>
            <a:fillRect/>
          </a:stretch>
        </p:blipFill>
        <p:spPr bwMode="auto">
          <a:xfrm>
            <a:off x="6858000" y="5715000"/>
            <a:ext cx="1905000" cy="533400"/>
          </a:xfrm>
          <a:prstGeom prst="rect">
            <a:avLst/>
          </a:prstGeom>
          <a:noFill/>
          <a:ln w="9525">
            <a:noFill/>
            <a:miter lim="800000"/>
            <a:headEnd/>
            <a:tailEnd/>
          </a:ln>
          <a:effectLst/>
        </p:spPr>
      </p:pic>
      <p:pic>
        <p:nvPicPr>
          <p:cNvPr id="833543" name="Picture 7"/>
          <p:cNvPicPr>
            <a:picLocks noChangeAspect="1" noChangeArrowheads="1"/>
          </p:cNvPicPr>
          <p:nvPr/>
        </p:nvPicPr>
        <p:blipFill>
          <a:blip r:embed="rId8"/>
          <a:srcRect/>
          <a:stretch>
            <a:fillRect/>
          </a:stretch>
        </p:blipFill>
        <p:spPr bwMode="auto">
          <a:xfrm>
            <a:off x="7010400" y="3200400"/>
            <a:ext cx="1536700" cy="990600"/>
          </a:xfrm>
          <a:prstGeom prst="rect">
            <a:avLst/>
          </a:prstGeom>
          <a:noFill/>
          <a:ln w="9525">
            <a:noFill/>
            <a:miter lim="800000"/>
            <a:headEnd/>
            <a:tailEnd/>
          </a:ln>
          <a:effectLst/>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-Based Frameworks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pic>
        <p:nvPicPr>
          <p:cNvPr id="835586" name="Picture 2"/>
          <p:cNvPicPr>
            <a:picLocks noChangeAspect="1" noChangeArrowheads="1"/>
          </p:cNvPicPr>
          <p:nvPr/>
        </p:nvPicPr>
        <p:blipFill>
          <a:blip r:embed="rId5"/>
          <a:srcRect/>
          <a:stretch>
            <a:fillRect/>
          </a:stretch>
        </p:blipFill>
        <p:spPr bwMode="auto">
          <a:xfrm>
            <a:off x="914400" y="914400"/>
            <a:ext cx="5348002" cy="2971800"/>
          </a:xfrm>
          <a:prstGeom prst="rect">
            <a:avLst/>
          </a:prstGeom>
          <a:noFill/>
          <a:ln w="9525">
            <a:noFill/>
            <a:miter lim="800000"/>
            <a:headEnd/>
            <a:tailEnd/>
          </a:ln>
          <a:effectLst/>
        </p:spPr>
      </p:pic>
      <p:pic>
        <p:nvPicPr>
          <p:cNvPr id="835587" name="Picture 3"/>
          <p:cNvPicPr>
            <a:picLocks noChangeAspect="1" noChangeArrowheads="1"/>
          </p:cNvPicPr>
          <p:nvPr/>
        </p:nvPicPr>
        <p:blipFill>
          <a:blip r:embed="rId6"/>
          <a:srcRect/>
          <a:stretch>
            <a:fillRect/>
          </a:stretch>
        </p:blipFill>
        <p:spPr bwMode="auto">
          <a:xfrm>
            <a:off x="3810000" y="3893981"/>
            <a:ext cx="5334000" cy="2964019"/>
          </a:xfrm>
          <a:prstGeom prst="rect">
            <a:avLst/>
          </a:prstGeom>
          <a:noFill/>
          <a:ln w="9525">
            <a:noFill/>
            <a:miter lim="800000"/>
            <a:headEnd/>
            <a:tailEnd/>
          </a:ln>
          <a:effectLst/>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Introduction</a:t>
            </a:r>
          </a:p>
        </p:txBody>
      </p:sp>
    </p:spTree>
    <p:custDataLst>
      <p:tags r:id="rId1"/>
    </p:custDataLst>
    <p:extLst>
      <p:ext uri="{BB962C8B-B14F-4D97-AF65-F5344CB8AC3E}">
        <p14:creationId xmlns:p14="http://schemas.microsoft.com/office/powerpoint/2010/main" val="45244566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err="1" smtClean="0"/>
              <a:t>Servlet</a:t>
            </a:r>
            <a:r>
              <a:rPr lang="en-US" dirty="0" smtClean="0"/>
              <a:t> Hierarchy</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Presentation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1954381"/>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baseline="0" dirty="0" smtClean="0">
                <a:latin typeface="+mn-lt"/>
                <a:ea typeface="ＭＳ Ｐゴシック" pitchFamily="34" charset="-128"/>
              </a:rPr>
              <a:t>Servlet</a:t>
            </a:r>
            <a:r>
              <a:rPr lang="en-US" sz="2200" kern="0" dirty="0" smtClean="0">
                <a:latin typeface="+mn-lt"/>
                <a:ea typeface="ＭＳ Ｐゴシック" pitchFamily="34" charset="-128"/>
              </a:rPr>
              <a:t> hierarchy is composed of :</a:t>
            </a:r>
          </a:p>
          <a:p>
            <a:pPr marL="800100" lvl="1" indent="-342900">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err="1" smtClean="0">
                <a:ln>
                  <a:noFill/>
                </a:ln>
                <a:solidFill>
                  <a:schemeClr val="tx1"/>
                </a:solidFill>
                <a:effectLst/>
                <a:uLnTx/>
                <a:uFillTx/>
                <a:latin typeface="+mn-lt"/>
                <a:ea typeface="ＭＳ Ｐゴシック" pitchFamily="34" charset="-128"/>
                <a:cs typeface="+mn-cs"/>
              </a:rPr>
              <a:t>Servlet</a:t>
            </a: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 interface</a:t>
            </a:r>
          </a:p>
          <a:p>
            <a:pPr marL="800100" lvl="1" indent="-342900">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GenericServlet</a:t>
            </a:r>
            <a:r>
              <a:rPr lang="en-US" sz="2200" kern="0" dirty="0" smtClean="0">
                <a:latin typeface="+mn-lt"/>
                <a:ea typeface="ＭＳ Ｐゴシック" pitchFamily="34" charset="-128"/>
              </a:rPr>
              <a:t> abstract class</a:t>
            </a:r>
          </a:p>
          <a:p>
            <a:pPr marL="800100" lvl="1" indent="-342900">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err="1" smtClean="0">
                <a:ln>
                  <a:noFill/>
                </a:ln>
                <a:solidFill>
                  <a:schemeClr val="tx1"/>
                </a:solidFill>
                <a:effectLst/>
                <a:uLnTx/>
                <a:uFillTx/>
                <a:latin typeface="+mn-lt"/>
                <a:ea typeface="ＭＳ Ｐゴシック" pitchFamily="34" charset="-128"/>
                <a:cs typeface="+mn-cs"/>
              </a:rPr>
              <a:t>HttpServlet</a:t>
            </a: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 abstract class</a:t>
            </a:r>
          </a:p>
        </p:txBody>
      </p:sp>
      <p:pic>
        <p:nvPicPr>
          <p:cNvPr id="7" name="Picture 6" descr="Screen shot 2010-11-29 at 6.01.27 PM.png"/>
          <p:cNvPicPr>
            <a:picLocks noChangeAspect="1"/>
          </p:cNvPicPr>
          <p:nvPr/>
        </p:nvPicPr>
        <p:blipFill>
          <a:blip r:embed="rId5"/>
          <a:stretch>
            <a:fillRect/>
          </a:stretch>
        </p:blipFill>
        <p:spPr>
          <a:xfrm>
            <a:off x="6400800" y="3810000"/>
            <a:ext cx="2197100" cy="2552700"/>
          </a:xfrm>
          <a:prstGeom prst="rect">
            <a:avLst/>
          </a:prstGeom>
        </p:spPr>
      </p:pic>
      <p:sp>
        <p:nvSpPr>
          <p:cNvPr id="8"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interface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297004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Defines methods a servlet must implement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How the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is initialized?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What services does it provide?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How is it destroyed?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a:p>
            <a:pPr eaLnBrk="1" hangingPunct="1">
              <a:spcBef>
                <a:spcPct val="20000"/>
              </a:spcBef>
              <a:spcAft>
                <a:spcPct val="30000"/>
              </a:spcAft>
              <a:buClr>
                <a:schemeClr val="hlink"/>
              </a:buClr>
              <a:defRPr/>
            </a:pPr>
            <a:endParaRPr lang="en-US" sz="2200" kern="0" dirty="0" smtClean="0">
              <a:latin typeface="+mn-lt"/>
              <a:ea typeface="ＭＳ Ｐゴシック" pitchFamily="34" charset="-128"/>
            </a:endParaRPr>
          </a:p>
        </p:txBody>
      </p:sp>
      <p:pic>
        <p:nvPicPr>
          <p:cNvPr id="8" name="Picture 7" descr="Screen shot 2010-11-29 at 6.02.25 PM.png"/>
          <p:cNvPicPr>
            <a:picLocks noChangeAspect="1"/>
          </p:cNvPicPr>
          <p:nvPr/>
        </p:nvPicPr>
        <p:blipFill>
          <a:blip r:embed="rId5"/>
          <a:stretch>
            <a:fillRect/>
          </a:stretch>
        </p:blipFill>
        <p:spPr>
          <a:xfrm>
            <a:off x="6400800" y="3733800"/>
            <a:ext cx="2108200" cy="2628900"/>
          </a:xfrm>
          <a:prstGeom prst="rect">
            <a:avLst/>
          </a:prstGeom>
        </p:spPr>
      </p:pic>
      <p:sp>
        <p:nvSpPr>
          <p:cNvPr id="7"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interface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Methods overview</a:t>
            </a:r>
          </a:p>
        </p:txBody>
      </p:sp>
      <p:graphicFrame>
        <p:nvGraphicFramePr>
          <p:cNvPr id="7" name="Tableau 6"/>
          <p:cNvGraphicFramePr>
            <a:graphicFrameLocks noGrp="1"/>
          </p:cNvGraphicFramePr>
          <p:nvPr>
            <p:extLst>
              <p:ext uri="{D42A27DB-BD31-4B8C-83A1-F6EECF244321}">
                <p14:modId xmlns:p14="http://schemas.microsoft.com/office/powerpoint/2010/main" val="1347086402"/>
              </p:ext>
            </p:extLst>
          </p:nvPr>
        </p:nvGraphicFramePr>
        <p:xfrm>
          <a:off x="1071538" y="1928802"/>
          <a:ext cx="7786742" cy="3571240"/>
        </p:xfrm>
        <a:graphic>
          <a:graphicData uri="http://schemas.openxmlformats.org/drawingml/2006/table">
            <a:tbl>
              <a:tblPr firstRow="1" bandRow="1">
                <a:tableStyleId>{21E4AEA4-8DFA-4A89-87EB-49C32662AFE0}</a:tableStyleId>
              </a:tblPr>
              <a:tblGrid>
                <a:gridCol w="3893371"/>
                <a:gridCol w="3893371"/>
              </a:tblGrid>
              <a:tr h="370840">
                <a:tc>
                  <a:txBody>
                    <a:bodyPr/>
                    <a:lstStyle/>
                    <a:p>
                      <a:pPr algn="ctr"/>
                      <a:r>
                        <a:rPr lang="fr-FR" dirty="0" err="1" smtClean="0"/>
                        <a:t>Method</a:t>
                      </a:r>
                      <a:endParaRPr lang="fr-FR" dirty="0"/>
                    </a:p>
                  </a:txBody>
                  <a:tcPr anchor="ctr"/>
                </a:tc>
                <a:tc>
                  <a:txBody>
                    <a:bodyPr/>
                    <a:lstStyle/>
                    <a:p>
                      <a:pPr algn="ctr"/>
                      <a:r>
                        <a:rPr lang="fr-FR" dirty="0" smtClean="0"/>
                        <a:t>Description</a:t>
                      </a:r>
                      <a:endParaRPr lang="fr-FR" dirty="0"/>
                    </a:p>
                  </a:txBody>
                  <a:tcPr/>
                </a:tc>
              </a:tr>
              <a:tr h="370840">
                <a:tc>
                  <a:txBody>
                    <a:bodyPr/>
                    <a:lstStyle/>
                    <a:p>
                      <a:pPr algn="ctr"/>
                      <a:r>
                        <a:rPr lang="fr-FR" dirty="0" err="1" smtClean="0"/>
                        <a:t>void</a:t>
                      </a:r>
                      <a:r>
                        <a:rPr lang="fr-FR" dirty="0" smtClean="0"/>
                        <a:t> </a:t>
                      </a:r>
                      <a:r>
                        <a:rPr lang="fr-FR" dirty="0" err="1" smtClean="0"/>
                        <a:t>init</a:t>
                      </a:r>
                      <a:r>
                        <a:rPr lang="fr-FR" dirty="0" smtClean="0"/>
                        <a:t>(</a:t>
                      </a:r>
                      <a:r>
                        <a:rPr lang="fr-FR" dirty="0" err="1" smtClean="0"/>
                        <a:t>ServletConfig</a:t>
                      </a:r>
                      <a:r>
                        <a:rPr lang="fr-FR" dirty="0" smtClean="0"/>
                        <a:t> </a:t>
                      </a:r>
                      <a:r>
                        <a:rPr lang="fr-FR" dirty="0" err="1" smtClean="0"/>
                        <a:t>sc</a:t>
                      </a:r>
                      <a:r>
                        <a:rPr lang="fr-FR" dirty="0" smtClean="0"/>
                        <a:t>)</a:t>
                      </a:r>
                      <a:endParaRPr lang="fr-FR" dirty="0"/>
                    </a:p>
                  </a:txBody>
                  <a:tcPr anchor="ctr"/>
                </a:tc>
                <a:tc>
                  <a:txBody>
                    <a:bodyPr/>
                    <a:lstStyle/>
                    <a:p>
                      <a:r>
                        <a:rPr lang="fr-FR" dirty="0" err="1" smtClean="0"/>
                        <a:t>Called</a:t>
                      </a:r>
                      <a:r>
                        <a:rPr lang="fr-FR" dirty="0" smtClean="0"/>
                        <a:t> by the </a:t>
                      </a:r>
                      <a:r>
                        <a:rPr lang="fr-FR" dirty="0" err="1" smtClean="0"/>
                        <a:t>servlet</a:t>
                      </a:r>
                      <a:r>
                        <a:rPr lang="fr-FR" dirty="0" smtClean="0"/>
                        <a:t> container to </a:t>
                      </a:r>
                      <a:r>
                        <a:rPr lang="fr-FR" dirty="0" err="1" smtClean="0"/>
                        <a:t>make</a:t>
                      </a:r>
                      <a:r>
                        <a:rPr lang="fr-FR" dirty="0" smtClean="0"/>
                        <a:t> the </a:t>
                      </a:r>
                      <a:r>
                        <a:rPr lang="fr-FR" dirty="0" err="1" smtClean="0"/>
                        <a:t>servlet</a:t>
                      </a:r>
                      <a:r>
                        <a:rPr lang="fr-FR" dirty="0" smtClean="0"/>
                        <a:t> active</a:t>
                      </a:r>
                      <a:endParaRPr lang="fr-FR" dirty="0"/>
                    </a:p>
                  </a:txBody>
                  <a:tcPr/>
                </a:tc>
              </a:tr>
              <a:tr h="370840">
                <a:tc>
                  <a:txBody>
                    <a:bodyPr/>
                    <a:lstStyle/>
                    <a:p>
                      <a:pPr algn="ctr"/>
                      <a:r>
                        <a:rPr lang="fr-FR" dirty="0" err="1" smtClean="0"/>
                        <a:t>void</a:t>
                      </a:r>
                      <a:r>
                        <a:rPr lang="fr-FR" dirty="0" smtClean="0"/>
                        <a:t> service(</a:t>
                      </a:r>
                      <a:r>
                        <a:rPr lang="fr-FR" dirty="0" err="1" smtClean="0"/>
                        <a:t>ServletRequest</a:t>
                      </a:r>
                      <a:r>
                        <a:rPr lang="fr-FR" dirty="0" smtClean="0"/>
                        <a:t> </a:t>
                      </a:r>
                      <a:r>
                        <a:rPr lang="fr-FR" dirty="0" err="1" smtClean="0"/>
                        <a:t>req</a:t>
                      </a:r>
                      <a:r>
                        <a:rPr lang="fr-FR" dirty="0" smtClean="0"/>
                        <a:t>,</a:t>
                      </a:r>
                      <a:r>
                        <a:rPr lang="fr-FR" baseline="0" dirty="0" smtClean="0"/>
                        <a:t> </a:t>
                      </a:r>
                      <a:r>
                        <a:rPr lang="fr-FR" baseline="0" dirty="0" err="1" smtClean="0"/>
                        <a:t>ServletResponse</a:t>
                      </a:r>
                      <a:r>
                        <a:rPr lang="fr-FR" baseline="0" dirty="0" smtClean="0"/>
                        <a:t> </a:t>
                      </a:r>
                      <a:r>
                        <a:rPr lang="fr-FR" baseline="0" dirty="0" err="1" smtClean="0"/>
                        <a:t>res</a:t>
                      </a:r>
                      <a:r>
                        <a:rPr lang="fr-FR" baseline="0" dirty="0" smtClean="0"/>
                        <a:t>)</a:t>
                      </a:r>
                      <a:endParaRPr lang="fr-FR" dirty="0"/>
                    </a:p>
                  </a:txBody>
                  <a:tcPr anchor="ctr"/>
                </a:tc>
                <a:tc>
                  <a:txBody>
                    <a:bodyPr/>
                    <a:lstStyle/>
                    <a:p>
                      <a:r>
                        <a:rPr lang="fr-FR" dirty="0" err="1" smtClean="0"/>
                        <a:t>Called</a:t>
                      </a:r>
                      <a:r>
                        <a:rPr lang="fr-FR" dirty="0" smtClean="0"/>
                        <a:t> by the </a:t>
                      </a:r>
                      <a:r>
                        <a:rPr lang="fr-FR" dirty="0" err="1" smtClean="0"/>
                        <a:t>servlet</a:t>
                      </a:r>
                      <a:r>
                        <a:rPr lang="fr-FR" dirty="0" smtClean="0"/>
                        <a:t> container</a:t>
                      </a:r>
                      <a:r>
                        <a:rPr lang="fr-FR" baseline="0" dirty="0" smtClean="0"/>
                        <a:t> to </a:t>
                      </a:r>
                      <a:r>
                        <a:rPr lang="fr-FR" baseline="0" dirty="0" err="1" smtClean="0"/>
                        <a:t>respond</a:t>
                      </a:r>
                      <a:r>
                        <a:rPr lang="fr-FR" baseline="0" dirty="0" smtClean="0"/>
                        <a:t> to a </a:t>
                      </a:r>
                      <a:r>
                        <a:rPr lang="fr-FR" baseline="0" dirty="0" err="1" smtClean="0"/>
                        <a:t>request</a:t>
                      </a:r>
                      <a:endParaRPr lang="fr-FR" dirty="0"/>
                    </a:p>
                  </a:txBody>
                  <a:tcPr/>
                </a:tc>
              </a:tr>
              <a:tr h="370840">
                <a:tc>
                  <a:txBody>
                    <a:bodyPr/>
                    <a:lstStyle/>
                    <a:p>
                      <a:pPr algn="ctr"/>
                      <a:r>
                        <a:rPr lang="fr-FR" dirty="0" err="1" smtClean="0"/>
                        <a:t>void</a:t>
                      </a:r>
                      <a:r>
                        <a:rPr lang="fr-FR" dirty="0" smtClean="0"/>
                        <a:t> destroy()</a:t>
                      </a:r>
                      <a:endParaRPr lang="fr-FR" dirty="0"/>
                    </a:p>
                  </a:txBody>
                  <a:tcPr anchor="ctr"/>
                </a:tc>
                <a:tc>
                  <a:txBody>
                    <a:bodyPr/>
                    <a:lstStyle/>
                    <a:p>
                      <a:r>
                        <a:rPr lang="fr-FR" dirty="0" err="1" smtClean="0"/>
                        <a:t>Called</a:t>
                      </a:r>
                      <a:r>
                        <a:rPr lang="fr-FR" dirty="0" smtClean="0"/>
                        <a:t> by the </a:t>
                      </a:r>
                      <a:r>
                        <a:rPr lang="fr-FR" dirty="0" err="1" smtClean="0"/>
                        <a:t>servlet</a:t>
                      </a:r>
                      <a:r>
                        <a:rPr lang="fr-FR" dirty="0" smtClean="0"/>
                        <a:t> container to </a:t>
                      </a:r>
                      <a:r>
                        <a:rPr lang="fr-FR" dirty="0" err="1" smtClean="0"/>
                        <a:t>make</a:t>
                      </a:r>
                      <a:r>
                        <a:rPr lang="fr-FR" dirty="0" smtClean="0"/>
                        <a:t> the </a:t>
                      </a:r>
                      <a:r>
                        <a:rPr lang="fr-FR" dirty="0" err="1" smtClean="0"/>
                        <a:t>servlet</a:t>
                      </a:r>
                      <a:r>
                        <a:rPr lang="fr-FR" dirty="0" smtClean="0"/>
                        <a:t> out of service</a:t>
                      </a:r>
                      <a:endParaRPr lang="fr-FR" dirty="0"/>
                    </a:p>
                  </a:txBody>
                  <a:tcPr/>
                </a:tc>
              </a:tr>
              <a:tr h="370840">
                <a:tc>
                  <a:txBody>
                    <a:bodyPr/>
                    <a:lstStyle/>
                    <a:p>
                      <a:pPr algn="ctr"/>
                      <a:r>
                        <a:rPr lang="fr-FR" dirty="0" err="1" smtClean="0"/>
                        <a:t>ServletConfig</a:t>
                      </a:r>
                      <a:r>
                        <a:rPr lang="fr-FR" dirty="0" smtClean="0"/>
                        <a:t> </a:t>
                      </a:r>
                      <a:r>
                        <a:rPr lang="fr-FR" dirty="0" err="1" smtClean="0"/>
                        <a:t>getServletConfig</a:t>
                      </a:r>
                      <a:r>
                        <a:rPr lang="fr-FR" dirty="0" smtClean="0"/>
                        <a:t>()</a:t>
                      </a:r>
                      <a:endParaRPr lang="fr-FR" dirty="0"/>
                    </a:p>
                  </a:txBody>
                  <a:tcPr anchor="ctr"/>
                </a:tc>
                <a:tc>
                  <a:txBody>
                    <a:bodyPr/>
                    <a:lstStyle/>
                    <a:p>
                      <a:r>
                        <a:rPr lang="fr-FR" dirty="0" err="1" smtClean="0"/>
                        <a:t>Returns</a:t>
                      </a:r>
                      <a:r>
                        <a:rPr lang="fr-FR" dirty="0" smtClean="0"/>
                        <a:t> informations</a:t>
                      </a:r>
                      <a:r>
                        <a:rPr lang="fr-FR" baseline="0" dirty="0" smtClean="0"/>
                        <a:t> about </a:t>
                      </a:r>
                      <a:r>
                        <a:rPr lang="fr-FR" baseline="0" dirty="0" err="1" smtClean="0"/>
                        <a:t>initialization</a:t>
                      </a:r>
                      <a:r>
                        <a:rPr lang="fr-FR" baseline="0" dirty="0" smtClean="0"/>
                        <a:t> and startup </a:t>
                      </a:r>
                      <a:r>
                        <a:rPr lang="fr-FR" baseline="0" dirty="0" err="1" smtClean="0"/>
                        <a:t>parameters</a:t>
                      </a:r>
                      <a:endParaRPr lang="fr-FR" baseline="0" dirty="0" smtClean="0"/>
                    </a:p>
                  </a:txBody>
                  <a:tcPr/>
                </a:tc>
              </a:tr>
              <a:tr h="370840">
                <a:tc>
                  <a:txBody>
                    <a:bodyPr/>
                    <a:lstStyle/>
                    <a:p>
                      <a:pPr algn="ctr"/>
                      <a:r>
                        <a:rPr lang="fr-FR" dirty="0" smtClean="0"/>
                        <a:t>String </a:t>
                      </a:r>
                      <a:r>
                        <a:rPr lang="fr-FR" dirty="0" err="1" smtClean="0"/>
                        <a:t>getServletInfo</a:t>
                      </a:r>
                      <a:r>
                        <a:rPr lang="fr-FR" dirty="0" smtClean="0"/>
                        <a:t>()</a:t>
                      </a:r>
                      <a:endParaRPr lang="fr-FR" dirty="0"/>
                    </a:p>
                  </a:txBody>
                  <a:tcPr anchor="ctr"/>
                </a:tc>
                <a:tc>
                  <a:txBody>
                    <a:bodyPr/>
                    <a:lstStyle/>
                    <a:p>
                      <a:r>
                        <a:rPr lang="fr-FR" dirty="0" err="1" smtClean="0"/>
                        <a:t>Returns</a:t>
                      </a:r>
                      <a:r>
                        <a:rPr lang="fr-FR" dirty="0" smtClean="0"/>
                        <a:t> information about the </a:t>
                      </a:r>
                      <a:r>
                        <a:rPr lang="fr-FR" dirty="0" err="1" smtClean="0"/>
                        <a:t>servlet</a:t>
                      </a:r>
                      <a:endParaRPr lang="fr-FR" dirty="0"/>
                    </a:p>
                  </a:txBody>
                  <a:tcPr/>
                </a:tc>
              </a:tr>
            </a:tbl>
          </a:graphicData>
        </a:graphic>
      </p:graphicFrame>
      <p:sp>
        <p:nvSpPr>
          <p:cNvPr id="8"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r>
              <a:rPr lang="en-US" sz="2000" b="1" dirty="0" smtClean="0"/>
              <a:t>Understand </a:t>
            </a:r>
            <a:r>
              <a:rPr lang="en-US" sz="2000" dirty="0" smtClean="0"/>
              <a:t>what a </a:t>
            </a:r>
            <a:r>
              <a:rPr lang="en-US" sz="2000" dirty="0" err="1" smtClean="0"/>
              <a:t>servlet</a:t>
            </a:r>
            <a:r>
              <a:rPr lang="en-US" sz="2000" dirty="0" smtClean="0"/>
              <a:t> is</a:t>
            </a:r>
            <a:endParaRPr lang="en-US" sz="2000" dirty="0"/>
          </a:p>
          <a:p>
            <a:r>
              <a:rPr lang="en-US" sz="2000" b="1" dirty="0" smtClean="0"/>
              <a:t>Learn </a:t>
            </a:r>
            <a:r>
              <a:rPr lang="en-US" sz="2000" dirty="0" smtClean="0"/>
              <a:t>how to create basic and advanced </a:t>
            </a:r>
            <a:r>
              <a:rPr lang="en-US" sz="2000" dirty="0" err="1" smtClean="0"/>
              <a:t>servlets</a:t>
            </a:r>
            <a:endParaRPr lang="en-US" sz="2000" b="1" dirty="0"/>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a:t>By completing this course, you will:</a:t>
            </a:r>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pic>
        <p:nvPicPr>
          <p:cNvPr id="8" name="Picture 10" descr="cible"/>
          <p:cNvPicPr>
            <a:picLocks noChangeAspect="1" noChangeArrowheads="1"/>
          </p:cNvPicPr>
          <p:nvPr/>
        </p:nvPicPr>
        <p:blipFill>
          <a:blip r:embed="rId5" cstate="print"/>
          <a:srcRect/>
          <a:stretch>
            <a:fillRect/>
          </a:stretch>
        </p:blipFill>
        <p:spPr bwMode="auto">
          <a:xfrm>
            <a:off x="103346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interface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1/2</a:t>
            </a:r>
          </a:p>
        </p:txBody>
      </p:sp>
      <p:sp>
        <p:nvSpPr>
          <p:cNvPr id="8" name="ZoneTexte 7"/>
          <p:cNvSpPr txBox="1"/>
          <p:nvPr/>
        </p:nvSpPr>
        <p:spPr>
          <a:xfrm>
            <a:off x="1357290" y="1837337"/>
            <a:ext cx="7215238" cy="4062651"/>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dirty="0" smtClean="0">
                <a:solidFill>
                  <a:srgbClr val="7F0055"/>
                </a:solidFill>
                <a:latin typeface="Courier"/>
                <a:cs typeface="Courier"/>
              </a:rPr>
              <a:t>public class </a:t>
            </a:r>
            <a:r>
              <a:rPr lang="en-GB" sz="1600" dirty="0" err="1" smtClean="0">
                <a:latin typeface="Courier"/>
                <a:cs typeface="Courier"/>
              </a:rPr>
              <a:t>MyServlet</a:t>
            </a:r>
            <a:r>
              <a:rPr lang="en-GB" sz="1600" dirty="0" smtClean="0">
                <a:latin typeface="Courier"/>
                <a:cs typeface="Courier"/>
              </a:rPr>
              <a:t> </a:t>
            </a:r>
            <a:r>
              <a:rPr lang="en-GB" sz="1600" b="1" dirty="0" smtClean="0">
                <a:solidFill>
                  <a:srgbClr val="7F0055"/>
                </a:solidFill>
                <a:latin typeface="Courier"/>
                <a:cs typeface="Courier"/>
              </a:rPr>
              <a:t>implements</a:t>
            </a:r>
            <a:r>
              <a:rPr lang="en-GB" sz="1600" dirty="0" smtClean="0">
                <a:latin typeface="Courier"/>
                <a:cs typeface="Courier"/>
              </a:rPr>
              <a:t> </a:t>
            </a:r>
            <a:r>
              <a:rPr lang="en-GB" sz="1600" dirty="0" err="1" smtClean="0">
                <a:latin typeface="Courier"/>
                <a:cs typeface="Courier"/>
              </a:rPr>
              <a:t>Servlet</a:t>
            </a: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dirty="0" smtClean="0">
                <a:solidFill>
                  <a:srgbClr val="7F0055"/>
                </a:solidFill>
                <a:latin typeface="Courier"/>
                <a:cs typeface="Courier"/>
              </a:rPr>
              <a:t>		private</a:t>
            </a:r>
            <a:r>
              <a:rPr lang="en-GB" sz="1600" dirty="0" smtClean="0">
                <a:latin typeface="Courier"/>
                <a:cs typeface="Courier"/>
              </a:rPr>
              <a:t> </a:t>
            </a:r>
            <a:r>
              <a:rPr lang="en-GB" sz="1600" dirty="0" err="1" smtClean="0">
                <a:latin typeface="Courier"/>
                <a:cs typeface="Courier"/>
              </a:rPr>
              <a:t>ServletConfig</a:t>
            </a:r>
            <a:r>
              <a:rPr lang="en-GB" sz="1600" dirty="0" smtClean="0">
                <a:latin typeface="Courier"/>
                <a:cs typeface="Courier"/>
              </a:rPr>
              <a:t> </a:t>
            </a:r>
            <a:r>
              <a:rPr lang="en-GB" sz="1600" dirty="0" err="1" smtClean="0">
                <a:latin typeface="Courier"/>
                <a:cs typeface="Courier"/>
              </a:rPr>
              <a:t>config</a:t>
            </a:r>
            <a:r>
              <a:rPr lang="en-GB" sz="16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 void </a:t>
            </a:r>
            <a:r>
              <a:rPr lang="en-GB" sz="1600" dirty="0" smtClean="0">
                <a:latin typeface="Courier"/>
                <a:cs typeface="Courier"/>
              </a:rPr>
              <a:t>destroy()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smtClean="0">
                <a:solidFill>
                  <a:srgbClr val="339933"/>
                </a:solidFill>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 void </a:t>
            </a:r>
            <a:r>
              <a:rPr lang="en-GB" sz="1600" dirty="0" smtClean="0">
                <a:latin typeface="Courier"/>
                <a:cs typeface="Courier"/>
              </a:rPr>
              <a:t>init(</a:t>
            </a:r>
            <a:r>
              <a:rPr lang="en-GB" sz="1600" dirty="0" err="1" smtClean="0">
                <a:latin typeface="Courier"/>
                <a:cs typeface="Courier"/>
              </a:rPr>
              <a:t>ServletConfig</a:t>
            </a:r>
            <a:r>
              <a:rPr lang="en-GB" sz="1600" dirty="0" smtClean="0">
                <a:latin typeface="Courier"/>
                <a:cs typeface="Courier"/>
              </a:rPr>
              <a:t> sc)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err="1" smtClean="0">
                <a:solidFill>
                  <a:srgbClr val="7F0055"/>
                </a:solidFill>
                <a:latin typeface="Courier"/>
                <a:cs typeface="Courier"/>
              </a:rPr>
              <a:t>this</a:t>
            </a:r>
            <a:r>
              <a:rPr lang="en-GB" sz="1600" dirty="0" err="1" smtClean="0">
                <a:latin typeface="Courier"/>
                <a:cs typeface="Courier"/>
              </a:rPr>
              <a:t>.config</a:t>
            </a:r>
            <a:r>
              <a:rPr lang="en-GB" sz="1600" dirty="0" smtClean="0">
                <a:latin typeface="Courier"/>
                <a:cs typeface="Courier"/>
              </a:rPr>
              <a:t> = sc;</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p:txBody>
      </p:sp>
      <p:sp>
        <p:nvSpPr>
          <p:cNvPr id="7"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interface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2/2</a:t>
            </a:r>
          </a:p>
        </p:txBody>
      </p:sp>
      <p:sp>
        <p:nvSpPr>
          <p:cNvPr id="8" name="ZoneTexte 7"/>
          <p:cNvSpPr txBox="1"/>
          <p:nvPr/>
        </p:nvSpPr>
        <p:spPr>
          <a:xfrm>
            <a:off x="1071538" y="1714488"/>
            <a:ext cx="7858180" cy="4683334"/>
          </a:xfrm>
          <a:prstGeom prst="rect">
            <a:avLst/>
          </a:prstGeom>
          <a:solidFill>
            <a:schemeClr val="accent2"/>
          </a:solidFill>
          <a:ln>
            <a:solidFill>
              <a:schemeClr val="tx1"/>
            </a:solidFill>
          </a:ln>
        </p:spPr>
        <p:txBody>
          <a:bodyPr wrap="square" rtlCol="0">
            <a:spAutoFit/>
          </a:bodyPr>
          <a:lstStyle/>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a:t>
            </a:r>
            <a:r>
              <a:rPr lang="en-GB" sz="1600" dirty="0" smtClean="0">
                <a:latin typeface="Courier"/>
                <a:cs typeface="Courier"/>
              </a:rPr>
              <a:t> </a:t>
            </a:r>
            <a:r>
              <a:rPr lang="en-GB" sz="1600" dirty="0" err="1" smtClean="0">
                <a:latin typeface="Courier"/>
                <a:cs typeface="Courier"/>
              </a:rPr>
              <a:t>ServletConfig</a:t>
            </a:r>
            <a:r>
              <a:rPr lang="en-GB" sz="1600" dirty="0" smtClean="0">
                <a:latin typeface="Courier"/>
                <a:cs typeface="Courier"/>
              </a:rPr>
              <a:t> </a:t>
            </a:r>
            <a:r>
              <a:rPr lang="en-GB" sz="1600" dirty="0" err="1" smtClean="0">
                <a:latin typeface="Courier"/>
                <a:cs typeface="Courier"/>
              </a:rPr>
              <a:t>getServletConfig</a:t>
            </a: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return </a:t>
            </a:r>
            <a:r>
              <a:rPr lang="en-GB" sz="1600" b="1" dirty="0" err="1" smtClean="0">
                <a:solidFill>
                  <a:srgbClr val="7F0055"/>
                </a:solidFill>
                <a:latin typeface="Courier"/>
                <a:cs typeface="Courier"/>
              </a:rPr>
              <a:t>this</a:t>
            </a:r>
            <a:r>
              <a:rPr lang="en-GB" sz="1600" dirty="0" err="1" smtClean="0">
                <a:latin typeface="Courier"/>
                <a:cs typeface="Courier"/>
              </a:rPr>
              <a:t>.config</a:t>
            </a:r>
            <a:r>
              <a:rPr lang="en-GB" sz="1600" dirty="0" smtClean="0">
                <a:latin typeface="Courier"/>
                <a:cs typeface="Courier"/>
              </a:rPr>
              <a:t>;</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a:t>
            </a:r>
            <a:r>
              <a:rPr lang="en-GB" sz="1600" dirty="0" smtClean="0">
                <a:latin typeface="Courier"/>
                <a:cs typeface="Courier"/>
              </a:rPr>
              <a:t> String </a:t>
            </a:r>
            <a:r>
              <a:rPr lang="en-GB" sz="1600" dirty="0" err="1" smtClean="0">
                <a:latin typeface="Courier"/>
                <a:cs typeface="Courier"/>
              </a:rPr>
              <a:t>getServletInfo</a:t>
            </a: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return</a:t>
            </a:r>
            <a:r>
              <a:rPr lang="en-GB" sz="1600" dirty="0" smtClean="0">
                <a:latin typeface="Courier"/>
                <a:cs typeface="Courier"/>
              </a:rPr>
              <a:t> </a:t>
            </a:r>
            <a:r>
              <a:rPr lang="en-GB" sz="1600" dirty="0" smtClean="0">
                <a:solidFill>
                  <a:srgbClr val="0000FF"/>
                </a:solidFill>
                <a:latin typeface="Courier"/>
                <a:cs typeface="Courier"/>
              </a:rPr>
              <a:t>"</a:t>
            </a:r>
            <a:r>
              <a:rPr lang="en-GB" sz="1600" dirty="0" err="1" smtClean="0">
                <a:solidFill>
                  <a:srgbClr val="0000FF"/>
                </a:solidFill>
                <a:latin typeface="Courier"/>
                <a:cs typeface="Courier"/>
              </a:rPr>
              <a:t>MyServlet</a:t>
            </a:r>
            <a:r>
              <a:rPr lang="en-GB" sz="1600" dirty="0" smtClean="0">
                <a:solidFill>
                  <a:srgbClr val="0000FF"/>
                </a:solidFill>
                <a:latin typeface="Courier"/>
                <a:cs typeface="Courier"/>
              </a:rPr>
              <a:t> is the best !!"</a:t>
            </a:r>
            <a:r>
              <a:rPr lang="en-GB" sz="1600" dirty="0" smtClean="0">
                <a:latin typeface="Courier"/>
                <a:cs typeface="Courier"/>
              </a:rPr>
              <a:t>;</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 void </a:t>
            </a:r>
            <a:r>
              <a:rPr lang="en-GB" sz="1600" dirty="0" err="1" smtClean="0">
                <a:latin typeface="Courier"/>
                <a:cs typeface="Courier"/>
              </a:rPr>
              <a:t>service(ServletRequest</a:t>
            </a:r>
            <a:r>
              <a:rPr lang="en-GB" sz="1600" dirty="0" smtClean="0">
                <a:latin typeface="Courier"/>
                <a:cs typeface="Courier"/>
              </a:rPr>
              <a:t> </a:t>
            </a:r>
            <a:r>
              <a:rPr lang="en-GB" sz="1600" dirty="0" err="1" smtClean="0">
                <a:latin typeface="Courier"/>
                <a:cs typeface="Courier"/>
              </a:rPr>
              <a:t>req</a:t>
            </a: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err="1" smtClean="0">
                <a:latin typeface="Courier"/>
                <a:cs typeface="Courier"/>
              </a:rPr>
              <a:t>ServletResponse</a:t>
            </a:r>
            <a:r>
              <a:rPr lang="en-GB" sz="1600" dirty="0" smtClean="0">
                <a:latin typeface="Courier"/>
                <a:cs typeface="Courier"/>
              </a:rPr>
              <a:t> res)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err="1" smtClean="0">
                <a:latin typeface="Courier"/>
                <a:cs typeface="Courier"/>
              </a:rPr>
              <a:t>res.getWriter</a:t>
            </a:r>
            <a:r>
              <a:rPr lang="en-GB" sz="1600" dirty="0" smtClean="0">
                <a:latin typeface="Courier"/>
                <a:cs typeface="Courier"/>
              </a:rPr>
              <a:t>().</a:t>
            </a:r>
            <a:r>
              <a:rPr lang="en-GB" sz="1600" dirty="0" err="1" smtClean="0">
                <a:latin typeface="Courier"/>
                <a:cs typeface="Courier"/>
              </a:rPr>
              <a:t>println</a:t>
            </a:r>
            <a:r>
              <a:rPr lang="en-GB" sz="1600" dirty="0" smtClean="0">
                <a:latin typeface="Courier"/>
                <a:cs typeface="Courier"/>
              </a:rPr>
              <a:t>(</a:t>
            </a:r>
            <a:r>
              <a:rPr lang="en-GB" sz="1600" dirty="0" smtClean="0">
                <a:solidFill>
                  <a:srgbClr val="0000FF"/>
                </a:solidFill>
                <a:latin typeface="Courier"/>
                <a:cs typeface="Courier"/>
              </a:rPr>
              <a:t>"Hello world"</a:t>
            </a:r>
            <a:r>
              <a:rPr lang="en-GB" sz="1600" dirty="0" smtClean="0">
                <a:latin typeface="Courier"/>
                <a:cs typeface="Courier"/>
              </a:rPr>
              <a:t>);</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a:t>
            </a:r>
          </a:p>
        </p:txBody>
      </p:sp>
      <p:sp>
        <p:nvSpPr>
          <p:cNvPr id="7"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GenericServlet</a:t>
            </a:r>
            <a:r>
              <a:rPr lang="en-US" sz="3200" dirty="0" smtClean="0"/>
              <a:t> class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2462213"/>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An independent-protocol </a:t>
            </a:r>
            <a:r>
              <a:rPr lang="en-US" sz="2200" kern="0" dirty="0">
                <a:latin typeface="+mn-lt"/>
                <a:ea typeface="ＭＳ Ｐゴシック" pitchFamily="34" charset="-128"/>
              </a:rPr>
              <a:t>S</a:t>
            </a:r>
            <a:r>
              <a:rPr lang="en-US" sz="2200" kern="0" dirty="0" smtClean="0">
                <a:latin typeface="+mn-lt"/>
                <a:ea typeface="ＭＳ Ｐゴシック" pitchFamily="34" charset="-128"/>
              </a:rPr>
              <a:t>ervlet</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Implements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Servlet</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ServletConfig</a:t>
            </a: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just need to define the </a:t>
            </a:r>
            <a:r>
              <a:rPr lang="en-US" sz="2200" b="1" i="1" kern="0" dirty="0" smtClean="0">
                <a:latin typeface="+mn-lt"/>
                <a:ea typeface="ＭＳ Ｐゴシック" pitchFamily="34" charset="-128"/>
              </a:rPr>
              <a:t>service</a:t>
            </a:r>
            <a:r>
              <a:rPr lang="en-US" sz="2200" kern="0" dirty="0" smtClean="0">
                <a:latin typeface="+mn-lt"/>
                <a:ea typeface="ＭＳ Ｐゴシック" pitchFamily="34" charset="-128"/>
              </a:rPr>
              <a:t> method</a:t>
            </a:r>
            <a:endParaRPr lang="en-US" sz="2200" b="1" i="1" kern="0" dirty="0" smtClean="0">
              <a:latin typeface="+mn-lt"/>
              <a:ea typeface="ＭＳ Ｐゴシック" pitchFamily="34" charset="-128"/>
            </a:endParaRPr>
          </a:p>
        </p:txBody>
      </p:sp>
      <p:pic>
        <p:nvPicPr>
          <p:cNvPr id="8" name="Picture 7" descr="Screen shot 2010-11-29 at 6.11.26 PM.png"/>
          <p:cNvPicPr>
            <a:picLocks noChangeAspect="1"/>
          </p:cNvPicPr>
          <p:nvPr/>
        </p:nvPicPr>
        <p:blipFill>
          <a:blip r:embed="rId5"/>
          <a:stretch>
            <a:fillRect/>
          </a:stretch>
        </p:blipFill>
        <p:spPr>
          <a:xfrm>
            <a:off x="5410200" y="4038600"/>
            <a:ext cx="3505200" cy="2590800"/>
          </a:xfrm>
          <a:prstGeom prst="rect">
            <a:avLst/>
          </a:prstGeom>
        </p:spPr>
      </p:pic>
      <p:sp>
        <p:nvSpPr>
          <p:cNvPr id="9"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GenericServlet</a:t>
            </a:r>
            <a:r>
              <a:rPr lang="en-US" sz="3200" dirty="0" smtClean="0"/>
              <a:t> class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a:t>
            </a:r>
            <a:endParaRPr lang="en-US" sz="2200" b="1" i="1" kern="0" dirty="0" smtClean="0">
              <a:latin typeface="+mn-lt"/>
              <a:ea typeface="ＭＳ Ｐゴシック" pitchFamily="34" charset="-128"/>
            </a:endParaRPr>
          </a:p>
        </p:txBody>
      </p:sp>
      <p:sp>
        <p:nvSpPr>
          <p:cNvPr id="7" name="ZoneTexte 6"/>
          <p:cNvSpPr txBox="1"/>
          <p:nvPr/>
        </p:nvSpPr>
        <p:spPr>
          <a:xfrm>
            <a:off x="1143000" y="2047558"/>
            <a:ext cx="7848600" cy="2821285"/>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dirty="0" smtClean="0">
                <a:solidFill>
                  <a:srgbClr val="7F0055"/>
                </a:solidFill>
                <a:latin typeface="Courier"/>
                <a:cs typeface="Courier"/>
              </a:rPr>
              <a:t>public class </a:t>
            </a:r>
            <a:r>
              <a:rPr lang="en-GB" sz="1600" dirty="0" err="1" smtClean="0">
                <a:latin typeface="Courier"/>
                <a:cs typeface="Courier"/>
              </a:rPr>
              <a:t>MyServlet</a:t>
            </a:r>
            <a:r>
              <a:rPr lang="en-GB" sz="1600" dirty="0" smtClean="0">
                <a:latin typeface="Courier"/>
                <a:cs typeface="Courier"/>
              </a:rPr>
              <a:t> </a:t>
            </a:r>
            <a:r>
              <a:rPr lang="en-GB" sz="1600" b="1" dirty="0" smtClean="0">
                <a:solidFill>
                  <a:srgbClr val="7F0055"/>
                </a:solidFill>
                <a:latin typeface="Courier"/>
                <a:cs typeface="Courier"/>
              </a:rPr>
              <a:t>extends </a:t>
            </a:r>
            <a:r>
              <a:rPr lang="en-GB" sz="1600" dirty="0" err="1" smtClean="0">
                <a:latin typeface="Courier"/>
                <a:cs typeface="Courier"/>
              </a:rPr>
              <a:t>GenericServlet</a:t>
            </a: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 void </a:t>
            </a:r>
            <a:r>
              <a:rPr lang="en-GB" sz="1600" dirty="0" err="1" smtClean="0">
                <a:latin typeface="Courier"/>
                <a:cs typeface="Courier"/>
              </a:rPr>
              <a:t>service(ServletRequest</a:t>
            </a:r>
            <a:r>
              <a:rPr lang="en-GB" sz="1600" dirty="0" smtClean="0">
                <a:latin typeface="Courier"/>
                <a:cs typeface="Courier"/>
              </a:rPr>
              <a:t> </a:t>
            </a:r>
            <a:r>
              <a:rPr lang="en-GB" sz="1600" dirty="0" err="1" smtClean="0">
                <a:latin typeface="Courier"/>
                <a:cs typeface="Courier"/>
              </a:rPr>
              <a:t>req</a:t>
            </a: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err="1" smtClean="0">
                <a:latin typeface="Courier"/>
                <a:cs typeface="Courier"/>
              </a:rPr>
              <a:t>ServletResponse</a:t>
            </a:r>
            <a:r>
              <a:rPr lang="en-GB" sz="1600" dirty="0" smtClean="0">
                <a:latin typeface="Courier"/>
                <a:cs typeface="Courier"/>
              </a:rPr>
              <a:t> res)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smtClean="0">
                <a:solidFill>
                  <a:srgbClr val="339933"/>
                </a:solidFill>
                <a:latin typeface="Courier"/>
                <a:cs typeface="Courier"/>
              </a:rPr>
              <a:t>// ... Do whatever you want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600" dirty="0" smtClean="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a:t>
            </a:r>
          </a:p>
        </p:txBody>
      </p:sp>
      <p:sp>
        <p:nvSpPr>
          <p:cNvPr id="9"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a:t>
            </a:r>
            <a:r>
              <a:rPr lang="en-US" sz="3200" dirty="0" smtClean="0"/>
              <a:t> class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pic>
        <p:nvPicPr>
          <p:cNvPr id="7" name="Picture 6" descr="Screen shot 2010-11-29 at 6.13.41 PM.png"/>
          <p:cNvPicPr>
            <a:picLocks noChangeAspect="1"/>
          </p:cNvPicPr>
          <p:nvPr/>
        </p:nvPicPr>
        <p:blipFill>
          <a:blip r:embed="rId5"/>
          <a:stretch>
            <a:fillRect/>
          </a:stretch>
        </p:blipFill>
        <p:spPr>
          <a:xfrm>
            <a:off x="5486400" y="1524000"/>
            <a:ext cx="3467100" cy="2578100"/>
          </a:xfrm>
          <a:prstGeom prst="rect">
            <a:avLst/>
          </a:prstGeom>
        </p:spPr>
      </p:pic>
      <p:sp>
        <p:nvSpPr>
          <p:cNvPr id="6" name="Rectangle 3"/>
          <p:cNvSpPr txBox="1">
            <a:spLocks noChangeArrowheads="1"/>
          </p:cNvSpPr>
          <p:nvPr/>
        </p:nvSpPr>
        <p:spPr>
          <a:xfrm>
            <a:off x="1142976" y="1214422"/>
            <a:ext cx="7572428" cy="347787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 </a:t>
            </a:r>
            <a:r>
              <a:rPr lang="en-US" sz="2200" kern="0" dirty="0">
                <a:latin typeface="+mn-lt"/>
                <a:ea typeface="ＭＳ Ｐゴシック" pitchFamily="34" charset="-128"/>
              </a:rPr>
              <a:t>S</a:t>
            </a:r>
            <a:r>
              <a:rPr lang="en-US" sz="2200" kern="0" dirty="0" smtClean="0">
                <a:latin typeface="+mn-lt"/>
                <a:ea typeface="ＭＳ Ｐゴシック" pitchFamily="34" charset="-128"/>
              </a:rPr>
              <a:t>ervlet suitable for Web sites</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Handles HTTP methods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GET requests with </a:t>
            </a:r>
            <a:r>
              <a:rPr lang="en-US" sz="2200" kern="0" dirty="0" err="1" smtClean="0">
                <a:latin typeface="+mn-lt"/>
                <a:ea typeface="ＭＳ Ｐゴシック" pitchFamily="34" charset="-128"/>
              </a:rPr>
              <a:t>doGet</a:t>
            </a:r>
            <a:r>
              <a:rPr lang="en-US" sz="2200" kern="0" dirty="0" smtClean="0">
                <a:latin typeface="+mn-lt"/>
                <a:ea typeface="ＭＳ Ｐゴシック" pitchFamily="34" charset="-128"/>
              </a:rPr>
              <a: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POST requests with </a:t>
            </a:r>
            <a:r>
              <a:rPr lang="en-US" sz="2200" kern="0" dirty="0" err="1" smtClean="0">
                <a:latin typeface="+mn-lt"/>
                <a:ea typeface="ＭＳ Ｐゴシック" pitchFamily="34" charset="-128"/>
              </a:rPr>
              <a:t>doPost</a:t>
            </a:r>
            <a:r>
              <a:rPr lang="en-US" sz="2200" kern="0" dirty="0" smtClean="0">
                <a:latin typeface="+mn-lt"/>
                <a:ea typeface="ＭＳ Ｐゴシック" pitchFamily="34" charset="-128"/>
              </a:rPr>
              <a: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PUT requests with </a:t>
            </a:r>
            <a:r>
              <a:rPr lang="en-US" sz="2200" kern="0" dirty="0" err="1" smtClean="0">
                <a:latin typeface="+mn-lt"/>
                <a:ea typeface="ＭＳ Ｐゴシック" pitchFamily="34" charset="-128"/>
              </a:rPr>
              <a:t>doPut</a:t>
            </a:r>
            <a:r>
              <a:rPr lang="en-US" sz="2200" kern="0" dirty="0" smtClean="0">
                <a:latin typeface="+mn-lt"/>
                <a:ea typeface="ＭＳ Ｐゴシック" pitchFamily="34" charset="-128"/>
              </a:rPr>
              <a: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Etc…</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can override one or several of them</a:t>
            </a:r>
          </a:p>
        </p:txBody>
      </p:sp>
      <p:sp>
        <p:nvSpPr>
          <p:cNvPr id="9"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a:t>
            </a:r>
            <a:r>
              <a:rPr lang="en-US" sz="3200" dirty="0" smtClean="0"/>
              <a:t> class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How does it work?</a:t>
            </a:r>
          </a:p>
        </p:txBody>
      </p:sp>
      <p:pic>
        <p:nvPicPr>
          <p:cNvPr id="655362" name="Object 4"/>
          <p:cNvPicPr>
            <a:picLocks noChangeAspect="1" noChangeArrowheads="1"/>
          </p:cNvPicPr>
          <p:nvPr/>
        </p:nvPicPr>
        <p:blipFill>
          <a:blip r:embed="rId5"/>
          <a:srcRect/>
          <a:stretch>
            <a:fillRect/>
          </a:stretch>
        </p:blipFill>
        <p:spPr bwMode="auto">
          <a:xfrm>
            <a:off x="7524750" y="2717800"/>
            <a:ext cx="1354138" cy="1727200"/>
          </a:xfrm>
          <a:prstGeom prst="rect">
            <a:avLst/>
          </a:prstGeom>
          <a:noFill/>
          <a:ln w="9525">
            <a:miter lim="800000"/>
            <a:headEnd/>
            <a:tailEnd/>
          </a:ln>
          <a:effectLst/>
        </p:spPr>
      </p:pic>
      <p:sp>
        <p:nvSpPr>
          <p:cNvPr id="8" name="Rectangle 7"/>
          <p:cNvSpPr>
            <a:spLocks noChangeArrowheads="1"/>
          </p:cNvSpPr>
          <p:nvPr/>
        </p:nvSpPr>
        <p:spPr bwMode="auto">
          <a:xfrm>
            <a:off x="5076825" y="2501892"/>
            <a:ext cx="936625" cy="2160588"/>
          </a:xfrm>
          <a:prstGeom prst="rect">
            <a:avLst/>
          </a:prstGeom>
          <a:solidFill>
            <a:schemeClr val="tx2"/>
          </a:solidFill>
          <a:ln w="12700">
            <a:solidFill>
              <a:schemeClr val="tx1"/>
            </a:solidFill>
            <a:miter lim="800000"/>
            <a:headEnd/>
            <a:tailEnd/>
          </a:ln>
        </p:spPr>
        <p:txBody>
          <a:bodyPr anchor="ctr">
            <a:spAutoFit/>
          </a:bodyPr>
          <a:lstStyle/>
          <a:p>
            <a:endParaRPr lang="fr-FR"/>
          </a:p>
        </p:txBody>
      </p:sp>
      <p:sp>
        <p:nvSpPr>
          <p:cNvPr id="9" name="Text Box 8"/>
          <p:cNvSpPr txBox="1">
            <a:spLocks noChangeArrowheads="1"/>
          </p:cNvSpPr>
          <p:nvPr/>
        </p:nvSpPr>
        <p:spPr bwMode="auto">
          <a:xfrm>
            <a:off x="5003800" y="3438517"/>
            <a:ext cx="1079500" cy="366713"/>
          </a:xfrm>
          <a:prstGeom prst="rect">
            <a:avLst/>
          </a:prstGeom>
          <a:noFill/>
          <a:ln w="12700">
            <a:noFill/>
            <a:miter lim="800000"/>
            <a:headEnd/>
            <a:tailEnd/>
          </a:ln>
        </p:spPr>
        <p:txBody>
          <a:bodyPr>
            <a:spAutoFit/>
          </a:bodyPr>
          <a:lstStyle/>
          <a:p>
            <a:pPr>
              <a:spcBef>
                <a:spcPct val="50000"/>
              </a:spcBef>
            </a:pPr>
            <a:r>
              <a:rPr lang="fr-FR"/>
              <a:t>service()</a:t>
            </a:r>
          </a:p>
        </p:txBody>
      </p:sp>
      <p:sp>
        <p:nvSpPr>
          <p:cNvPr id="10" name="Rectangle 9"/>
          <p:cNvSpPr>
            <a:spLocks noChangeArrowheads="1"/>
          </p:cNvSpPr>
          <p:nvPr/>
        </p:nvSpPr>
        <p:spPr bwMode="auto">
          <a:xfrm>
            <a:off x="6659563" y="2501892"/>
            <a:ext cx="936625" cy="936625"/>
          </a:xfrm>
          <a:prstGeom prst="rect">
            <a:avLst/>
          </a:prstGeom>
          <a:solidFill>
            <a:schemeClr val="tx2"/>
          </a:solidFill>
          <a:ln w="12700">
            <a:solidFill>
              <a:schemeClr val="tx1"/>
            </a:solidFill>
            <a:miter lim="800000"/>
            <a:headEnd/>
            <a:tailEnd/>
          </a:ln>
        </p:spPr>
        <p:txBody>
          <a:bodyPr anchor="ctr">
            <a:spAutoFit/>
          </a:bodyPr>
          <a:lstStyle/>
          <a:p>
            <a:endParaRPr lang="fr-FR"/>
          </a:p>
        </p:txBody>
      </p:sp>
      <p:sp>
        <p:nvSpPr>
          <p:cNvPr id="11" name="Rectangle 10"/>
          <p:cNvSpPr>
            <a:spLocks noChangeArrowheads="1"/>
          </p:cNvSpPr>
          <p:nvPr/>
        </p:nvSpPr>
        <p:spPr bwMode="auto">
          <a:xfrm>
            <a:off x="6659563" y="3725855"/>
            <a:ext cx="936625" cy="936625"/>
          </a:xfrm>
          <a:prstGeom prst="rect">
            <a:avLst/>
          </a:prstGeom>
          <a:solidFill>
            <a:schemeClr val="tx2"/>
          </a:solidFill>
          <a:ln w="12700">
            <a:solidFill>
              <a:schemeClr val="tx1"/>
            </a:solidFill>
            <a:miter lim="800000"/>
            <a:headEnd/>
            <a:tailEnd/>
          </a:ln>
        </p:spPr>
        <p:txBody>
          <a:bodyPr anchor="ctr">
            <a:spAutoFit/>
          </a:bodyPr>
          <a:lstStyle/>
          <a:p>
            <a:endParaRPr lang="fr-FR"/>
          </a:p>
        </p:txBody>
      </p:sp>
      <p:sp>
        <p:nvSpPr>
          <p:cNvPr id="12" name="Line 11"/>
          <p:cNvSpPr>
            <a:spLocks noChangeShapeType="1"/>
          </p:cNvSpPr>
          <p:nvPr/>
        </p:nvSpPr>
        <p:spPr bwMode="auto">
          <a:xfrm>
            <a:off x="2484438" y="2717792"/>
            <a:ext cx="2590800" cy="0"/>
          </a:xfrm>
          <a:prstGeom prst="line">
            <a:avLst/>
          </a:prstGeom>
          <a:noFill/>
          <a:ln w="12700">
            <a:solidFill>
              <a:schemeClr val="tx1"/>
            </a:solidFill>
            <a:round/>
            <a:headEnd/>
            <a:tailEnd type="triangle" w="med" len="med"/>
          </a:ln>
        </p:spPr>
        <p:txBody>
          <a:bodyPr>
            <a:spAutoFit/>
          </a:bodyPr>
          <a:lstStyle/>
          <a:p>
            <a:endParaRPr lang="fr-FR"/>
          </a:p>
        </p:txBody>
      </p:sp>
      <p:sp>
        <p:nvSpPr>
          <p:cNvPr id="13" name="Line 12"/>
          <p:cNvSpPr>
            <a:spLocks noChangeShapeType="1"/>
          </p:cNvSpPr>
          <p:nvPr/>
        </p:nvSpPr>
        <p:spPr bwMode="auto">
          <a:xfrm>
            <a:off x="6011863" y="2717792"/>
            <a:ext cx="647700" cy="0"/>
          </a:xfrm>
          <a:prstGeom prst="line">
            <a:avLst/>
          </a:prstGeom>
          <a:noFill/>
          <a:ln w="12700">
            <a:solidFill>
              <a:schemeClr val="tx1"/>
            </a:solidFill>
            <a:round/>
            <a:headEnd/>
            <a:tailEnd type="triangle" w="med" len="med"/>
          </a:ln>
        </p:spPr>
        <p:txBody>
          <a:bodyPr wrap="none">
            <a:spAutoFit/>
          </a:bodyPr>
          <a:lstStyle/>
          <a:p>
            <a:endParaRPr lang="fr-FR"/>
          </a:p>
        </p:txBody>
      </p:sp>
      <p:sp>
        <p:nvSpPr>
          <p:cNvPr id="14" name="Line 13"/>
          <p:cNvSpPr>
            <a:spLocks noChangeShapeType="1"/>
          </p:cNvSpPr>
          <p:nvPr/>
        </p:nvSpPr>
        <p:spPr bwMode="auto">
          <a:xfrm flipH="1">
            <a:off x="6011863" y="3294055"/>
            <a:ext cx="647700" cy="0"/>
          </a:xfrm>
          <a:prstGeom prst="line">
            <a:avLst/>
          </a:prstGeom>
          <a:noFill/>
          <a:ln w="12700">
            <a:solidFill>
              <a:schemeClr val="tx1"/>
            </a:solidFill>
            <a:round/>
            <a:headEnd/>
            <a:tailEnd type="triangle" w="med" len="med"/>
          </a:ln>
        </p:spPr>
        <p:txBody>
          <a:bodyPr wrap="none">
            <a:spAutoFit/>
          </a:bodyPr>
          <a:lstStyle/>
          <a:p>
            <a:endParaRPr lang="fr-FR"/>
          </a:p>
        </p:txBody>
      </p:sp>
      <p:sp>
        <p:nvSpPr>
          <p:cNvPr id="15" name="Line 14"/>
          <p:cNvSpPr>
            <a:spLocks noChangeShapeType="1"/>
          </p:cNvSpPr>
          <p:nvPr/>
        </p:nvSpPr>
        <p:spPr bwMode="auto">
          <a:xfrm flipH="1">
            <a:off x="2484438" y="3294055"/>
            <a:ext cx="2590800" cy="0"/>
          </a:xfrm>
          <a:prstGeom prst="line">
            <a:avLst/>
          </a:prstGeom>
          <a:noFill/>
          <a:ln w="12700">
            <a:solidFill>
              <a:schemeClr val="tx1"/>
            </a:solidFill>
            <a:round/>
            <a:headEnd/>
            <a:tailEnd type="triangle" w="med" len="med"/>
          </a:ln>
        </p:spPr>
        <p:txBody>
          <a:bodyPr>
            <a:spAutoFit/>
          </a:bodyPr>
          <a:lstStyle/>
          <a:p>
            <a:endParaRPr lang="fr-FR"/>
          </a:p>
        </p:txBody>
      </p:sp>
      <p:sp>
        <p:nvSpPr>
          <p:cNvPr id="16" name="Line 15"/>
          <p:cNvSpPr>
            <a:spLocks noChangeShapeType="1"/>
          </p:cNvSpPr>
          <p:nvPr/>
        </p:nvSpPr>
        <p:spPr bwMode="auto">
          <a:xfrm>
            <a:off x="2484438" y="3941755"/>
            <a:ext cx="2590800" cy="0"/>
          </a:xfrm>
          <a:prstGeom prst="line">
            <a:avLst/>
          </a:prstGeom>
          <a:noFill/>
          <a:ln w="12700">
            <a:solidFill>
              <a:schemeClr val="tx1"/>
            </a:solidFill>
            <a:round/>
            <a:headEnd/>
            <a:tailEnd type="triangle" w="med" len="med"/>
          </a:ln>
        </p:spPr>
        <p:txBody>
          <a:bodyPr>
            <a:spAutoFit/>
          </a:bodyPr>
          <a:lstStyle/>
          <a:p>
            <a:endParaRPr lang="fr-FR"/>
          </a:p>
        </p:txBody>
      </p:sp>
      <p:sp>
        <p:nvSpPr>
          <p:cNvPr id="17" name="Line 16"/>
          <p:cNvSpPr>
            <a:spLocks noChangeShapeType="1"/>
          </p:cNvSpPr>
          <p:nvPr/>
        </p:nvSpPr>
        <p:spPr bwMode="auto">
          <a:xfrm>
            <a:off x="6011863" y="3941755"/>
            <a:ext cx="647700" cy="0"/>
          </a:xfrm>
          <a:prstGeom prst="line">
            <a:avLst/>
          </a:prstGeom>
          <a:noFill/>
          <a:ln w="12700">
            <a:solidFill>
              <a:schemeClr val="tx1"/>
            </a:solidFill>
            <a:round/>
            <a:headEnd/>
            <a:tailEnd type="triangle" w="med" len="med"/>
          </a:ln>
        </p:spPr>
        <p:txBody>
          <a:bodyPr wrap="none">
            <a:spAutoFit/>
          </a:bodyPr>
          <a:lstStyle/>
          <a:p>
            <a:endParaRPr lang="fr-FR"/>
          </a:p>
        </p:txBody>
      </p:sp>
      <p:sp>
        <p:nvSpPr>
          <p:cNvPr id="18" name="Line 17"/>
          <p:cNvSpPr>
            <a:spLocks noChangeShapeType="1"/>
          </p:cNvSpPr>
          <p:nvPr/>
        </p:nvSpPr>
        <p:spPr bwMode="auto">
          <a:xfrm flipH="1">
            <a:off x="6011863" y="4518017"/>
            <a:ext cx="647700" cy="0"/>
          </a:xfrm>
          <a:prstGeom prst="line">
            <a:avLst/>
          </a:prstGeom>
          <a:noFill/>
          <a:ln w="12700">
            <a:solidFill>
              <a:schemeClr val="tx1"/>
            </a:solidFill>
            <a:round/>
            <a:headEnd/>
            <a:tailEnd type="triangle" w="med" len="med"/>
          </a:ln>
        </p:spPr>
        <p:txBody>
          <a:bodyPr wrap="none">
            <a:spAutoFit/>
          </a:bodyPr>
          <a:lstStyle/>
          <a:p>
            <a:endParaRPr lang="fr-FR"/>
          </a:p>
        </p:txBody>
      </p:sp>
      <p:sp>
        <p:nvSpPr>
          <p:cNvPr id="19" name="Line 18"/>
          <p:cNvSpPr>
            <a:spLocks noChangeShapeType="1"/>
          </p:cNvSpPr>
          <p:nvPr/>
        </p:nvSpPr>
        <p:spPr bwMode="auto">
          <a:xfrm flipH="1">
            <a:off x="2484438" y="4518017"/>
            <a:ext cx="2590800" cy="0"/>
          </a:xfrm>
          <a:prstGeom prst="line">
            <a:avLst/>
          </a:prstGeom>
          <a:noFill/>
          <a:ln w="12700">
            <a:solidFill>
              <a:schemeClr val="tx1"/>
            </a:solidFill>
            <a:round/>
            <a:headEnd/>
            <a:tailEnd type="triangle" w="med" len="med"/>
          </a:ln>
        </p:spPr>
        <p:txBody>
          <a:bodyPr>
            <a:spAutoFit/>
          </a:bodyPr>
          <a:lstStyle/>
          <a:p>
            <a:endParaRPr lang="fr-FR"/>
          </a:p>
        </p:txBody>
      </p:sp>
      <p:sp>
        <p:nvSpPr>
          <p:cNvPr id="20" name="Text Box 19"/>
          <p:cNvSpPr txBox="1">
            <a:spLocks noChangeArrowheads="1"/>
          </p:cNvSpPr>
          <p:nvPr/>
        </p:nvSpPr>
        <p:spPr bwMode="auto">
          <a:xfrm>
            <a:off x="6588125" y="2790817"/>
            <a:ext cx="1008063" cy="366713"/>
          </a:xfrm>
          <a:prstGeom prst="rect">
            <a:avLst/>
          </a:prstGeom>
          <a:noFill/>
          <a:ln w="12700">
            <a:noFill/>
            <a:miter lim="800000"/>
            <a:headEnd/>
            <a:tailEnd/>
          </a:ln>
        </p:spPr>
        <p:txBody>
          <a:bodyPr>
            <a:spAutoFit/>
          </a:bodyPr>
          <a:lstStyle/>
          <a:p>
            <a:pPr>
              <a:spcBef>
                <a:spcPct val="50000"/>
              </a:spcBef>
            </a:pPr>
            <a:r>
              <a:rPr lang="fr-FR"/>
              <a:t>doGet()</a:t>
            </a:r>
          </a:p>
        </p:txBody>
      </p:sp>
      <p:sp>
        <p:nvSpPr>
          <p:cNvPr id="21" name="Text Box 20"/>
          <p:cNvSpPr txBox="1">
            <a:spLocks noChangeArrowheads="1"/>
          </p:cNvSpPr>
          <p:nvPr/>
        </p:nvSpPr>
        <p:spPr bwMode="auto">
          <a:xfrm>
            <a:off x="6588125" y="4014780"/>
            <a:ext cx="1079500" cy="366712"/>
          </a:xfrm>
          <a:prstGeom prst="rect">
            <a:avLst/>
          </a:prstGeom>
          <a:noFill/>
          <a:ln w="12700">
            <a:noFill/>
            <a:miter lim="800000"/>
            <a:headEnd/>
            <a:tailEnd/>
          </a:ln>
        </p:spPr>
        <p:txBody>
          <a:bodyPr>
            <a:spAutoFit/>
          </a:bodyPr>
          <a:lstStyle/>
          <a:p>
            <a:pPr>
              <a:spcBef>
                <a:spcPct val="50000"/>
              </a:spcBef>
            </a:pPr>
            <a:r>
              <a:rPr lang="fr-FR"/>
              <a:t>doPost()</a:t>
            </a:r>
          </a:p>
        </p:txBody>
      </p:sp>
      <p:sp>
        <p:nvSpPr>
          <p:cNvPr id="22" name="Text Box 21"/>
          <p:cNvSpPr txBox="1">
            <a:spLocks noChangeArrowheads="1"/>
          </p:cNvSpPr>
          <p:nvPr/>
        </p:nvSpPr>
        <p:spPr bwMode="auto">
          <a:xfrm>
            <a:off x="2555875" y="2430455"/>
            <a:ext cx="1512888" cy="366712"/>
          </a:xfrm>
          <a:prstGeom prst="rect">
            <a:avLst/>
          </a:prstGeom>
          <a:noFill/>
          <a:ln w="12700">
            <a:noFill/>
            <a:miter lim="800000"/>
            <a:headEnd/>
            <a:tailEnd/>
          </a:ln>
        </p:spPr>
        <p:txBody>
          <a:bodyPr>
            <a:spAutoFit/>
          </a:bodyPr>
          <a:lstStyle/>
          <a:p>
            <a:pPr>
              <a:spcBef>
                <a:spcPct val="50000"/>
              </a:spcBef>
            </a:pPr>
            <a:r>
              <a:rPr lang="fr-FR"/>
              <a:t>request Get</a:t>
            </a:r>
          </a:p>
        </p:txBody>
      </p:sp>
      <p:sp>
        <p:nvSpPr>
          <p:cNvPr id="23" name="Text Box 22"/>
          <p:cNvSpPr txBox="1">
            <a:spLocks noChangeArrowheads="1"/>
          </p:cNvSpPr>
          <p:nvPr/>
        </p:nvSpPr>
        <p:spPr bwMode="auto">
          <a:xfrm>
            <a:off x="2555875" y="3654417"/>
            <a:ext cx="1511300" cy="366713"/>
          </a:xfrm>
          <a:prstGeom prst="rect">
            <a:avLst/>
          </a:prstGeom>
          <a:noFill/>
          <a:ln w="12700">
            <a:noFill/>
            <a:miter lim="800000"/>
            <a:headEnd/>
            <a:tailEnd/>
          </a:ln>
        </p:spPr>
        <p:txBody>
          <a:bodyPr>
            <a:spAutoFit/>
          </a:bodyPr>
          <a:lstStyle/>
          <a:p>
            <a:pPr>
              <a:spcBef>
                <a:spcPct val="50000"/>
              </a:spcBef>
            </a:pPr>
            <a:r>
              <a:rPr lang="fr-FR"/>
              <a:t>request Post</a:t>
            </a:r>
          </a:p>
        </p:txBody>
      </p:sp>
      <p:sp>
        <p:nvSpPr>
          <p:cNvPr id="24" name="Text Box 23"/>
          <p:cNvSpPr txBox="1">
            <a:spLocks noChangeArrowheads="1"/>
          </p:cNvSpPr>
          <p:nvPr/>
        </p:nvSpPr>
        <p:spPr bwMode="auto">
          <a:xfrm>
            <a:off x="2555875" y="4230680"/>
            <a:ext cx="1152525" cy="366712"/>
          </a:xfrm>
          <a:prstGeom prst="rect">
            <a:avLst/>
          </a:prstGeom>
          <a:noFill/>
          <a:ln w="12700">
            <a:noFill/>
            <a:miter lim="800000"/>
            <a:headEnd/>
            <a:tailEnd/>
          </a:ln>
        </p:spPr>
        <p:txBody>
          <a:bodyPr>
            <a:spAutoFit/>
          </a:bodyPr>
          <a:lstStyle/>
          <a:p>
            <a:pPr>
              <a:spcBef>
                <a:spcPct val="50000"/>
              </a:spcBef>
            </a:pPr>
            <a:r>
              <a:rPr lang="fr-FR"/>
              <a:t>response</a:t>
            </a:r>
          </a:p>
        </p:txBody>
      </p:sp>
      <p:sp>
        <p:nvSpPr>
          <p:cNvPr id="25" name="Text Box 24"/>
          <p:cNvSpPr txBox="1">
            <a:spLocks noChangeArrowheads="1"/>
          </p:cNvSpPr>
          <p:nvPr/>
        </p:nvSpPr>
        <p:spPr bwMode="auto">
          <a:xfrm>
            <a:off x="2555875" y="3006717"/>
            <a:ext cx="1223963" cy="366713"/>
          </a:xfrm>
          <a:prstGeom prst="rect">
            <a:avLst/>
          </a:prstGeom>
          <a:noFill/>
          <a:ln w="12700">
            <a:noFill/>
            <a:miter lim="800000"/>
            <a:headEnd/>
            <a:tailEnd/>
          </a:ln>
        </p:spPr>
        <p:txBody>
          <a:bodyPr>
            <a:spAutoFit/>
          </a:bodyPr>
          <a:lstStyle/>
          <a:p>
            <a:pPr>
              <a:spcBef>
                <a:spcPct val="50000"/>
              </a:spcBef>
            </a:pPr>
            <a:r>
              <a:rPr lang="fr-FR"/>
              <a:t>response</a:t>
            </a:r>
          </a:p>
        </p:txBody>
      </p:sp>
      <p:pic>
        <p:nvPicPr>
          <p:cNvPr id="655363" name="Object 25"/>
          <p:cNvPicPr>
            <a:picLocks noChangeAspect="1" noChangeArrowheads="1"/>
          </p:cNvPicPr>
          <p:nvPr/>
        </p:nvPicPr>
        <p:blipFill>
          <a:blip r:embed="rId6"/>
          <a:srcRect/>
          <a:stretch>
            <a:fillRect/>
          </a:stretch>
        </p:blipFill>
        <p:spPr bwMode="auto">
          <a:xfrm>
            <a:off x="1042988" y="2790825"/>
            <a:ext cx="1223962" cy="1177925"/>
          </a:xfrm>
          <a:prstGeom prst="rect">
            <a:avLst/>
          </a:prstGeom>
          <a:noFill/>
          <a:ln w="9525">
            <a:miter lim="800000"/>
            <a:headEnd/>
            <a:tailEnd/>
          </a:ln>
          <a:effectLst/>
        </p:spPr>
      </p:pic>
      <p:sp>
        <p:nvSpPr>
          <p:cNvPr id="27" name="Rectangle 26"/>
          <p:cNvSpPr>
            <a:spLocks noChangeArrowheads="1"/>
          </p:cNvSpPr>
          <p:nvPr/>
        </p:nvSpPr>
        <p:spPr bwMode="auto">
          <a:xfrm>
            <a:off x="4859338" y="2285992"/>
            <a:ext cx="4033837" cy="2808288"/>
          </a:xfrm>
          <a:prstGeom prst="rect">
            <a:avLst/>
          </a:prstGeom>
          <a:noFill/>
          <a:ln w="12700">
            <a:solidFill>
              <a:schemeClr val="tx1"/>
            </a:solidFill>
            <a:miter lim="800000"/>
            <a:headEnd/>
            <a:tailEnd/>
          </a:ln>
        </p:spPr>
        <p:txBody>
          <a:bodyPr anchor="ctr">
            <a:spAutoFit/>
          </a:bodyPr>
          <a:lstStyle/>
          <a:p>
            <a:endParaRPr lang="fr-FR"/>
          </a:p>
        </p:txBody>
      </p:sp>
      <p:sp>
        <p:nvSpPr>
          <p:cNvPr id="28" name="Text Box 27"/>
          <p:cNvSpPr txBox="1">
            <a:spLocks noChangeArrowheads="1"/>
          </p:cNvSpPr>
          <p:nvPr/>
        </p:nvSpPr>
        <p:spPr bwMode="auto">
          <a:xfrm>
            <a:off x="5724525" y="4662480"/>
            <a:ext cx="1366838" cy="366712"/>
          </a:xfrm>
          <a:prstGeom prst="rect">
            <a:avLst/>
          </a:prstGeom>
          <a:noFill/>
          <a:ln w="12700">
            <a:noFill/>
            <a:miter lim="800000"/>
            <a:headEnd/>
            <a:tailEnd/>
          </a:ln>
        </p:spPr>
        <p:txBody>
          <a:bodyPr>
            <a:spAutoFit/>
          </a:bodyPr>
          <a:lstStyle/>
          <a:p>
            <a:pPr>
              <a:spcBef>
                <a:spcPct val="50000"/>
              </a:spcBef>
            </a:pPr>
            <a:r>
              <a:rPr lang="fr-FR"/>
              <a:t>HttpServlet</a:t>
            </a:r>
          </a:p>
        </p:txBody>
      </p:sp>
      <p:sp>
        <p:nvSpPr>
          <p:cNvPr id="29" name="Text Box 28"/>
          <p:cNvSpPr txBox="1">
            <a:spLocks noChangeArrowheads="1"/>
          </p:cNvSpPr>
          <p:nvPr/>
        </p:nvSpPr>
        <p:spPr bwMode="auto">
          <a:xfrm>
            <a:off x="1258888" y="4230680"/>
            <a:ext cx="865187" cy="366712"/>
          </a:xfrm>
          <a:prstGeom prst="rect">
            <a:avLst/>
          </a:prstGeom>
          <a:noFill/>
          <a:ln w="12700">
            <a:noFill/>
            <a:miter lim="800000"/>
            <a:headEnd/>
            <a:tailEnd/>
          </a:ln>
        </p:spPr>
        <p:txBody>
          <a:bodyPr>
            <a:spAutoFit/>
          </a:bodyPr>
          <a:lstStyle/>
          <a:p>
            <a:pPr>
              <a:spcBef>
                <a:spcPct val="50000"/>
              </a:spcBef>
            </a:pPr>
            <a:r>
              <a:rPr lang="fr-FR"/>
              <a:t>Client</a:t>
            </a:r>
          </a:p>
        </p:txBody>
      </p:sp>
      <p:sp>
        <p:nvSpPr>
          <p:cNvPr id="30" name="TextBox 29"/>
          <p:cNvSpPr txBox="1"/>
          <p:nvPr/>
        </p:nvSpPr>
        <p:spPr>
          <a:xfrm>
            <a:off x="1229688" y="5715000"/>
            <a:ext cx="7093521" cy="923330"/>
          </a:xfrm>
          <a:prstGeom prst="rect">
            <a:avLst/>
          </a:prstGeom>
          <a:noFill/>
        </p:spPr>
        <p:txBody>
          <a:bodyPr wrap="none" rtlCol="0">
            <a:spAutoFit/>
          </a:bodyPr>
          <a:lstStyle/>
          <a:p>
            <a:r>
              <a:rPr lang="en-US" b="1" u="sng" dirty="0" smtClean="0"/>
              <a:t>Be Careful:</a:t>
            </a:r>
            <a:r>
              <a:rPr lang="en-US" b="1" dirty="0" smtClean="0"/>
              <a:t> </a:t>
            </a:r>
            <a:r>
              <a:rPr lang="en-US" dirty="0" err="1" smtClean="0"/>
              <a:t>doGet</a:t>
            </a:r>
            <a:r>
              <a:rPr lang="en-US" dirty="0" smtClean="0"/>
              <a:t>(), </a:t>
            </a:r>
            <a:r>
              <a:rPr lang="en-US" dirty="0" err="1" smtClean="0"/>
              <a:t>doPost</a:t>
            </a:r>
            <a:r>
              <a:rPr lang="en-US" dirty="0" smtClean="0"/>
              <a:t>() and others, are called by </a:t>
            </a:r>
          </a:p>
          <a:p>
            <a:r>
              <a:rPr lang="en-US" dirty="0" smtClean="0"/>
              <a:t>the </a:t>
            </a:r>
            <a:r>
              <a:rPr lang="en-US" dirty="0" err="1" smtClean="0"/>
              <a:t>HttpServlet</a:t>
            </a:r>
            <a:r>
              <a:rPr lang="en-US" dirty="0" smtClean="0"/>
              <a:t> implementation of the service() method. </a:t>
            </a:r>
          </a:p>
          <a:p>
            <a:r>
              <a:rPr lang="en-US" b="1" dirty="0" smtClean="0"/>
              <a:t>If it is overridden, the HTTP handler methods will not be called!</a:t>
            </a:r>
            <a:endParaRPr lang="en-US" b="1" dirty="0"/>
          </a:p>
        </p:txBody>
      </p:sp>
      <p:sp>
        <p:nvSpPr>
          <p:cNvPr id="32"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a:t>
            </a:r>
            <a:r>
              <a:rPr lang="en-US" sz="3200" dirty="0" smtClean="0"/>
              <a:t> class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Methods overview</a:t>
            </a:r>
          </a:p>
        </p:txBody>
      </p:sp>
      <p:graphicFrame>
        <p:nvGraphicFramePr>
          <p:cNvPr id="7" name="Tableau 6"/>
          <p:cNvGraphicFramePr>
            <a:graphicFrameLocks noGrp="1"/>
          </p:cNvGraphicFramePr>
          <p:nvPr/>
        </p:nvGraphicFramePr>
        <p:xfrm>
          <a:off x="1071538" y="1928802"/>
          <a:ext cx="7786742" cy="3942080"/>
        </p:xfrm>
        <a:graphic>
          <a:graphicData uri="http://schemas.openxmlformats.org/drawingml/2006/table">
            <a:tbl>
              <a:tblPr firstRow="1" bandRow="1">
                <a:tableStyleId>{21E4AEA4-8DFA-4A89-87EB-49C32662AFE0}</a:tableStyleId>
              </a:tblPr>
              <a:tblGrid>
                <a:gridCol w="3893371"/>
                <a:gridCol w="3893371"/>
              </a:tblGrid>
              <a:tr h="370840">
                <a:tc>
                  <a:txBody>
                    <a:bodyPr/>
                    <a:lstStyle/>
                    <a:p>
                      <a:pPr algn="ctr"/>
                      <a:r>
                        <a:rPr lang="fr-FR" dirty="0" err="1" smtClean="0"/>
                        <a:t>Method</a:t>
                      </a:r>
                      <a:endParaRPr lang="fr-FR" dirty="0"/>
                    </a:p>
                  </a:txBody>
                  <a:tcPr/>
                </a:tc>
                <a:tc>
                  <a:txBody>
                    <a:bodyPr/>
                    <a:lstStyle/>
                    <a:p>
                      <a:pPr algn="ctr"/>
                      <a:r>
                        <a:rPr lang="fr-FR" dirty="0" smtClean="0"/>
                        <a:t>Description</a:t>
                      </a:r>
                      <a:endParaRPr lang="fr-FR" dirty="0"/>
                    </a:p>
                  </a:txBody>
                  <a:tcPr/>
                </a:tc>
              </a:tr>
              <a:tr h="370840">
                <a:tc>
                  <a:txBody>
                    <a:bodyPr/>
                    <a:lstStyle/>
                    <a:p>
                      <a:r>
                        <a:rPr lang="fr-FR" dirty="0" err="1" smtClean="0"/>
                        <a:t>void</a:t>
                      </a:r>
                      <a:r>
                        <a:rPr lang="fr-FR" dirty="0" smtClean="0"/>
                        <a:t> service(</a:t>
                      </a:r>
                      <a:r>
                        <a:rPr lang="fr-FR" dirty="0" err="1" smtClean="0"/>
                        <a:t>HttpServletRequest</a:t>
                      </a:r>
                      <a:r>
                        <a:rPr lang="fr-FR" dirty="0" smtClean="0"/>
                        <a:t> </a:t>
                      </a:r>
                      <a:r>
                        <a:rPr lang="fr-FR" dirty="0" err="1" smtClean="0"/>
                        <a:t>req</a:t>
                      </a:r>
                      <a:r>
                        <a:rPr lang="fr-FR" dirty="0" smtClean="0"/>
                        <a:t>,</a:t>
                      </a:r>
                      <a:r>
                        <a:rPr lang="fr-FR" baseline="0" dirty="0" smtClean="0"/>
                        <a:t> </a:t>
                      </a:r>
                      <a:r>
                        <a:rPr lang="fr-FR" baseline="0" dirty="0" err="1" smtClean="0"/>
                        <a:t>HttpServletResponse</a:t>
                      </a:r>
                      <a:r>
                        <a:rPr lang="fr-FR" baseline="0" dirty="0" smtClean="0"/>
                        <a:t> </a:t>
                      </a:r>
                      <a:r>
                        <a:rPr lang="fr-FR" baseline="0" dirty="0" err="1" smtClean="0"/>
                        <a:t>res</a:t>
                      </a:r>
                      <a:r>
                        <a:rPr lang="fr-FR" baseline="0" dirty="0" smtClean="0"/>
                        <a:t>)</a:t>
                      </a:r>
                      <a:endParaRPr lang="fr-FR" dirty="0"/>
                    </a:p>
                  </a:txBody>
                  <a:tcPr/>
                </a:tc>
                <a:tc>
                  <a:txBody>
                    <a:bodyPr/>
                    <a:lstStyle/>
                    <a:p>
                      <a:r>
                        <a:rPr lang="fr-FR" dirty="0" err="1" smtClean="0"/>
                        <a:t>Called</a:t>
                      </a:r>
                      <a:r>
                        <a:rPr lang="fr-FR" dirty="0" smtClean="0"/>
                        <a:t> by the </a:t>
                      </a:r>
                      <a:r>
                        <a:rPr lang="fr-FR" dirty="0" err="1" smtClean="0"/>
                        <a:t>servlet</a:t>
                      </a:r>
                      <a:r>
                        <a:rPr lang="fr-FR" dirty="0" smtClean="0"/>
                        <a:t> container</a:t>
                      </a:r>
                      <a:r>
                        <a:rPr lang="fr-FR" baseline="0" dirty="0" smtClean="0"/>
                        <a:t> to </a:t>
                      </a:r>
                      <a:r>
                        <a:rPr lang="fr-FR" baseline="0" dirty="0" err="1" smtClean="0"/>
                        <a:t>respond</a:t>
                      </a:r>
                      <a:r>
                        <a:rPr lang="fr-FR" baseline="0" dirty="0" smtClean="0"/>
                        <a:t> to a </a:t>
                      </a:r>
                      <a:r>
                        <a:rPr lang="fr-FR" baseline="0" dirty="0" err="1" smtClean="0"/>
                        <a:t>request</a:t>
                      </a:r>
                      <a:endParaRPr lang="fr-FR" dirty="0"/>
                    </a:p>
                  </a:txBody>
                  <a:tcPr/>
                </a:tc>
              </a:tr>
              <a:tr h="370840">
                <a:tc>
                  <a:txBody>
                    <a:bodyPr/>
                    <a:lstStyle/>
                    <a:p>
                      <a:r>
                        <a:rPr lang="fr-FR" dirty="0" err="1" smtClean="0"/>
                        <a:t>void</a:t>
                      </a:r>
                      <a:r>
                        <a:rPr lang="fr-FR" dirty="0" smtClean="0"/>
                        <a:t> </a:t>
                      </a:r>
                      <a:r>
                        <a:rPr lang="fr-FR" dirty="0" err="1" smtClean="0"/>
                        <a:t>doGet</a:t>
                      </a:r>
                      <a:r>
                        <a:rPr lang="fr-FR" dirty="0" smtClean="0"/>
                        <a:t>(</a:t>
                      </a:r>
                      <a:r>
                        <a:rPr lang="fr-FR" dirty="0" err="1" smtClean="0"/>
                        <a:t>HttpServletRequest</a:t>
                      </a:r>
                      <a:r>
                        <a:rPr lang="fr-FR" baseline="0" dirty="0" smtClean="0"/>
                        <a:t> </a:t>
                      </a:r>
                      <a:r>
                        <a:rPr lang="fr-FR" baseline="0" dirty="0" err="1" smtClean="0"/>
                        <a:t>req</a:t>
                      </a:r>
                      <a:r>
                        <a:rPr lang="fr-FR" baseline="0" dirty="0" smtClean="0"/>
                        <a:t>, </a:t>
                      </a:r>
                      <a:r>
                        <a:rPr lang="fr-FR" baseline="0" dirty="0" err="1" smtClean="0"/>
                        <a:t>HttpServletResponse</a:t>
                      </a:r>
                      <a:r>
                        <a:rPr lang="fr-FR" baseline="0" dirty="0" smtClean="0"/>
                        <a:t> </a:t>
                      </a:r>
                      <a:r>
                        <a:rPr lang="fr-FR" baseline="0" dirty="0" err="1" smtClean="0"/>
                        <a:t>res</a:t>
                      </a:r>
                      <a:r>
                        <a:rPr lang="fr-FR" baseline="0" dirty="0" smtClean="0"/>
                        <a:t>)</a:t>
                      </a:r>
                      <a:endParaRPr lang="fr-FR" dirty="0"/>
                    </a:p>
                  </a:txBody>
                  <a:tcPr/>
                </a:tc>
                <a:tc>
                  <a:txBody>
                    <a:bodyPr/>
                    <a:lstStyle/>
                    <a:p>
                      <a:r>
                        <a:rPr lang="fr-FR" dirty="0" err="1" smtClean="0"/>
                        <a:t>Handles</a:t>
                      </a:r>
                      <a:r>
                        <a:rPr lang="fr-FR" dirty="0" smtClean="0"/>
                        <a:t> GET </a:t>
                      </a:r>
                      <a:r>
                        <a:rPr lang="fr-FR" dirty="0" err="1" smtClean="0"/>
                        <a:t>request</a:t>
                      </a:r>
                      <a:endParaRPr lang="fr-FR" dirty="0"/>
                    </a:p>
                  </a:txBody>
                  <a:tcPr/>
                </a:tc>
              </a:tr>
              <a:tr h="370840">
                <a:tc>
                  <a:txBody>
                    <a:bodyPr/>
                    <a:lstStyle/>
                    <a:p>
                      <a:r>
                        <a:rPr lang="fr-FR" smtClean="0"/>
                        <a:t>void </a:t>
                      </a:r>
                      <a:r>
                        <a:rPr lang="fr-FR" dirty="0" err="1" smtClean="0"/>
                        <a:t>doPost</a:t>
                      </a:r>
                      <a:r>
                        <a:rPr lang="fr-FR" dirty="0" smtClean="0"/>
                        <a:t>(</a:t>
                      </a:r>
                      <a:r>
                        <a:rPr lang="fr-FR" dirty="0" err="1" smtClean="0"/>
                        <a:t>HttpServletRequest</a:t>
                      </a:r>
                      <a:r>
                        <a:rPr lang="fr-FR" baseline="0" dirty="0" smtClean="0"/>
                        <a:t> </a:t>
                      </a:r>
                      <a:r>
                        <a:rPr lang="fr-FR" baseline="0" dirty="0" err="1" smtClean="0"/>
                        <a:t>req</a:t>
                      </a:r>
                      <a:r>
                        <a:rPr lang="fr-FR" baseline="0" dirty="0" smtClean="0"/>
                        <a:t>, </a:t>
                      </a:r>
                      <a:r>
                        <a:rPr lang="fr-FR" baseline="0" dirty="0" err="1" smtClean="0"/>
                        <a:t>HttpServletResponse</a:t>
                      </a:r>
                      <a:r>
                        <a:rPr lang="fr-FR" baseline="0" dirty="0" smtClean="0"/>
                        <a:t> </a:t>
                      </a:r>
                      <a:r>
                        <a:rPr lang="fr-FR" baseline="0" dirty="0" err="1" smtClean="0"/>
                        <a:t>res</a:t>
                      </a:r>
                      <a:r>
                        <a:rPr lang="fr-FR" baseline="0" dirty="0" smtClean="0"/>
                        <a:t>)</a:t>
                      </a:r>
                      <a:endParaRPr lang="fr-FR" dirty="0"/>
                    </a:p>
                  </a:txBody>
                  <a:tcPr/>
                </a:tc>
                <a:tc>
                  <a:txBody>
                    <a:bodyPr/>
                    <a:lstStyle/>
                    <a:p>
                      <a:r>
                        <a:rPr lang="fr-FR" dirty="0" err="1" smtClean="0"/>
                        <a:t>Handles</a:t>
                      </a:r>
                      <a:r>
                        <a:rPr lang="fr-FR" dirty="0" smtClean="0"/>
                        <a:t> POST </a:t>
                      </a:r>
                      <a:r>
                        <a:rPr lang="fr-FR" dirty="0" err="1" smtClean="0"/>
                        <a:t>request</a:t>
                      </a:r>
                      <a:endParaRPr lang="fr-FR" dirty="0"/>
                    </a:p>
                  </a:txBody>
                  <a:tcPr/>
                </a:tc>
              </a:tr>
              <a:tr h="370840">
                <a:tc>
                  <a:txBody>
                    <a:bodyPr/>
                    <a:lstStyle/>
                    <a:p>
                      <a:r>
                        <a:rPr lang="fr-FR" smtClean="0"/>
                        <a:t>void </a:t>
                      </a:r>
                      <a:r>
                        <a:rPr lang="fr-FR" dirty="0" err="1" smtClean="0"/>
                        <a:t>doPut</a:t>
                      </a:r>
                      <a:r>
                        <a:rPr lang="fr-FR" dirty="0" smtClean="0"/>
                        <a:t>(</a:t>
                      </a:r>
                      <a:r>
                        <a:rPr lang="fr-FR" dirty="0" err="1" smtClean="0"/>
                        <a:t>HttpServletRequest</a:t>
                      </a:r>
                      <a:r>
                        <a:rPr lang="fr-FR" dirty="0" smtClean="0"/>
                        <a:t> </a:t>
                      </a:r>
                      <a:r>
                        <a:rPr lang="fr-FR" dirty="0" err="1" smtClean="0"/>
                        <a:t>req</a:t>
                      </a:r>
                      <a:r>
                        <a:rPr lang="fr-FR" dirty="0" smtClean="0"/>
                        <a:t>, </a:t>
                      </a:r>
                      <a:r>
                        <a:rPr lang="fr-FR" dirty="0" err="1" smtClean="0"/>
                        <a:t>HttpServletResponse</a:t>
                      </a:r>
                      <a:r>
                        <a:rPr lang="fr-FR" dirty="0" smtClean="0"/>
                        <a:t> </a:t>
                      </a:r>
                      <a:r>
                        <a:rPr lang="fr-FR" dirty="0" err="1" smtClean="0"/>
                        <a:t>res</a:t>
                      </a:r>
                      <a:r>
                        <a:rPr lang="fr-FR" dirty="0" smtClean="0"/>
                        <a:t>)</a:t>
                      </a:r>
                      <a:endParaRPr lang="fr-FR" dirty="0"/>
                    </a:p>
                  </a:txBody>
                  <a:tcPr/>
                </a:tc>
                <a:tc>
                  <a:txBody>
                    <a:bodyPr/>
                    <a:lstStyle/>
                    <a:p>
                      <a:r>
                        <a:rPr lang="fr-FR" dirty="0" err="1" smtClean="0"/>
                        <a:t>Handles</a:t>
                      </a:r>
                      <a:r>
                        <a:rPr lang="fr-FR" dirty="0" smtClean="0"/>
                        <a:t> PUT </a:t>
                      </a:r>
                      <a:r>
                        <a:rPr lang="fr-FR" dirty="0" err="1" smtClean="0"/>
                        <a:t>requests</a:t>
                      </a:r>
                      <a:r>
                        <a:rPr lang="fr-FR" dirty="0" smtClean="0"/>
                        <a:t>, </a:t>
                      </a:r>
                      <a:r>
                        <a:rPr lang="fr-FR" dirty="0" err="1" smtClean="0"/>
                        <a:t>used</a:t>
                      </a:r>
                      <a:r>
                        <a:rPr lang="fr-FR" dirty="0" smtClean="0"/>
                        <a:t> to </a:t>
                      </a:r>
                      <a:r>
                        <a:rPr lang="fr-FR" dirty="0" err="1" smtClean="0"/>
                        <a:t>send</a:t>
                      </a:r>
                      <a:r>
                        <a:rPr lang="fr-FR" dirty="0" smtClean="0"/>
                        <a:t> a file on the server</a:t>
                      </a:r>
                      <a:endParaRPr lang="fr-FR" dirty="0"/>
                    </a:p>
                  </a:txBody>
                  <a:tcPr/>
                </a:tc>
              </a:tr>
              <a:tr h="370840">
                <a:tc>
                  <a:txBody>
                    <a:bodyPr/>
                    <a:lstStyle/>
                    <a:p>
                      <a:r>
                        <a:rPr lang="fr-FR" dirty="0" err="1" smtClean="0"/>
                        <a:t>void</a:t>
                      </a:r>
                      <a:r>
                        <a:rPr lang="fr-FR" baseline="0" dirty="0" smtClean="0"/>
                        <a:t> </a:t>
                      </a:r>
                      <a:r>
                        <a:rPr lang="fr-FR" baseline="0" dirty="0" err="1" smtClean="0"/>
                        <a:t>doDelete(HttpServletRequest</a:t>
                      </a:r>
                      <a:r>
                        <a:rPr lang="fr-FR" baseline="0" dirty="0" smtClean="0"/>
                        <a:t> </a:t>
                      </a:r>
                      <a:r>
                        <a:rPr lang="fr-FR" baseline="0" dirty="0" err="1" smtClean="0"/>
                        <a:t>req</a:t>
                      </a:r>
                      <a:r>
                        <a:rPr lang="fr-FR" baseline="0" dirty="0" smtClean="0"/>
                        <a:t>, </a:t>
                      </a:r>
                      <a:r>
                        <a:rPr lang="fr-FR" baseline="0" dirty="0" err="1" smtClean="0"/>
                        <a:t>HttpServletResponse</a:t>
                      </a:r>
                      <a:r>
                        <a:rPr lang="fr-FR" baseline="0" dirty="0" smtClean="0"/>
                        <a:t> </a:t>
                      </a:r>
                      <a:r>
                        <a:rPr lang="fr-FR" baseline="0" dirty="0" err="1" smtClean="0"/>
                        <a:t>res</a:t>
                      </a:r>
                      <a:r>
                        <a:rPr lang="fr-FR" baseline="0" dirty="0" smtClean="0"/>
                        <a:t>)</a:t>
                      </a:r>
                      <a:endParaRPr lang="fr-FR" dirty="0"/>
                    </a:p>
                  </a:txBody>
                  <a:tcPr/>
                </a:tc>
                <a:tc>
                  <a:txBody>
                    <a:bodyPr/>
                    <a:lstStyle/>
                    <a:p>
                      <a:r>
                        <a:rPr lang="fr-FR" dirty="0" err="1" smtClean="0"/>
                        <a:t>Handles</a:t>
                      </a:r>
                      <a:r>
                        <a:rPr lang="fr-FR" dirty="0" smtClean="0"/>
                        <a:t> DELETE </a:t>
                      </a:r>
                      <a:r>
                        <a:rPr lang="fr-FR" dirty="0" err="1" smtClean="0"/>
                        <a:t>requests</a:t>
                      </a:r>
                      <a:r>
                        <a:rPr lang="fr-FR" dirty="0" smtClean="0"/>
                        <a:t>,</a:t>
                      </a:r>
                      <a:r>
                        <a:rPr lang="fr-FR" baseline="0" dirty="0" smtClean="0"/>
                        <a:t> </a:t>
                      </a:r>
                      <a:r>
                        <a:rPr lang="fr-FR" baseline="0" dirty="0" err="1" smtClean="0"/>
                        <a:t>used</a:t>
                      </a:r>
                      <a:r>
                        <a:rPr lang="fr-FR" baseline="0" dirty="0" smtClean="0"/>
                        <a:t> to </a:t>
                      </a:r>
                      <a:r>
                        <a:rPr lang="fr-FR" baseline="0" dirty="0" err="1" smtClean="0"/>
                        <a:t>delete</a:t>
                      </a:r>
                      <a:r>
                        <a:rPr lang="fr-FR" baseline="0" dirty="0" smtClean="0"/>
                        <a:t> a file on the server</a:t>
                      </a:r>
                      <a:endParaRPr lang="fr-FR" dirty="0"/>
                    </a:p>
                  </a:txBody>
                  <a:tcPr/>
                </a:tc>
              </a:tr>
              <a:tr h="370840">
                <a:tc>
                  <a:txBody>
                    <a:bodyPr/>
                    <a:lstStyle/>
                    <a:p>
                      <a:r>
                        <a:rPr lang="fr-FR" dirty="0" smtClean="0"/>
                        <a:t>….</a:t>
                      </a:r>
                      <a:endParaRPr lang="fr-FR" dirty="0"/>
                    </a:p>
                  </a:txBody>
                  <a:tcPr/>
                </a:tc>
                <a:tc>
                  <a:txBody>
                    <a:bodyPr/>
                    <a:lstStyle/>
                    <a:p>
                      <a:r>
                        <a:rPr lang="fr-FR" dirty="0" smtClean="0"/>
                        <a:t>….</a:t>
                      </a:r>
                      <a:endParaRPr lang="fr-FR" dirty="0"/>
                    </a:p>
                  </a:txBody>
                  <a:tcPr/>
                </a:tc>
              </a:tr>
            </a:tbl>
          </a:graphicData>
        </a:graphic>
      </p:graphicFrame>
      <p:sp>
        <p:nvSpPr>
          <p:cNvPr id="9"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a:t>
            </a:r>
            <a:r>
              <a:rPr lang="en-US" sz="3200" dirty="0" smtClean="0"/>
              <a:t> class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a:t>
            </a:r>
            <a:endParaRPr lang="en-US" sz="2200" b="1" i="1" kern="0" dirty="0" smtClean="0">
              <a:latin typeface="+mn-lt"/>
              <a:ea typeface="ＭＳ Ｐゴシック" pitchFamily="34" charset="-128"/>
            </a:endParaRPr>
          </a:p>
        </p:txBody>
      </p:sp>
      <p:sp>
        <p:nvSpPr>
          <p:cNvPr id="7" name="ZoneTexte 6"/>
          <p:cNvSpPr txBox="1"/>
          <p:nvPr/>
        </p:nvSpPr>
        <p:spPr>
          <a:xfrm>
            <a:off x="1285852" y="2047558"/>
            <a:ext cx="7500990" cy="3752309"/>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b="1" dirty="0" smtClean="0">
                <a:solidFill>
                  <a:srgbClr val="7F0055"/>
                </a:solidFill>
                <a:latin typeface="Courier"/>
                <a:cs typeface="Courier"/>
              </a:rPr>
              <a:t>public class </a:t>
            </a:r>
            <a:r>
              <a:rPr lang="en-GB" sz="1600" dirty="0" err="1" smtClean="0">
                <a:latin typeface="Courier"/>
                <a:cs typeface="Courier"/>
              </a:rPr>
              <a:t>MyServlet</a:t>
            </a:r>
            <a:r>
              <a:rPr lang="en-GB" sz="1600" dirty="0" smtClean="0">
                <a:latin typeface="Courier"/>
                <a:cs typeface="Courier"/>
              </a:rPr>
              <a:t> </a:t>
            </a:r>
            <a:r>
              <a:rPr lang="en-GB" sz="1600" b="1" dirty="0" smtClean="0">
                <a:solidFill>
                  <a:srgbClr val="7F0055"/>
                </a:solidFill>
                <a:latin typeface="Courier"/>
                <a:cs typeface="Courier"/>
              </a:rPr>
              <a:t>extends </a:t>
            </a:r>
            <a:r>
              <a:rPr lang="en-GB" sz="1600" dirty="0" err="1" smtClean="0">
                <a:latin typeface="Courier"/>
                <a:cs typeface="Courier"/>
              </a:rPr>
              <a:t>HttpServlet</a:t>
            </a: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 void </a:t>
            </a:r>
            <a:r>
              <a:rPr lang="en-GB" sz="1600" dirty="0" err="1" smtClean="0">
                <a:latin typeface="Courier"/>
                <a:cs typeface="Courier"/>
              </a:rPr>
              <a:t>doGet(HttpServletRequest</a:t>
            </a:r>
            <a:r>
              <a:rPr lang="en-GB" sz="1600" dirty="0" smtClean="0">
                <a:latin typeface="Courier"/>
                <a:cs typeface="Courier"/>
              </a:rPr>
              <a:t> </a:t>
            </a:r>
            <a:r>
              <a:rPr lang="en-GB" sz="1600" dirty="0" err="1" smtClean="0">
                <a:latin typeface="Courier"/>
                <a:cs typeface="Courier"/>
              </a:rPr>
              <a:t>req</a:t>
            </a: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err="1" smtClean="0">
                <a:latin typeface="Courier"/>
                <a:cs typeface="Courier"/>
              </a:rPr>
              <a:t>HttpServletResponse</a:t>
            </a:r>
            <a:r>
              <a:rPr lang="en-GB" sz="1600" dirty="0" smtClean="0">
                <a:latin typeface="Courier"/>
                <a:cs typeface="Courier"/>
              </a:rPr>
              <a:t> res)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smtClean="0">
                <a:solidFill>
                  <a:srgbClr val="339933"/>
                </a:solidFill>
                <a:latin typeface="Courier"/>
                <a:cs typeface="Courier"/>
              </a:rPr>
              <a:t>// ... Do whatever you want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@Override</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b="1" dirty="0" smtClean="0">
                <a:solidFill>
                  <a:srgbClr val="7F0055"/>
                </a:solidFill>
                <a:latin typeface="Courier"/>
                <a:cs typeface="Courier"/>
              </a:rPr>
              <a:t>public void </a:t>
            </a:r>
            <a:r>
              <a:rPr lang="en-GB" sz="1600" dirty="0" err="1" smtClean="0">
                <a:latin typeface="Courier"/>
                <a:cs typeface="Courier"/>
              </a:rPr>
              <a:t>doPost(HttpServletRequest</a:t>
            </a:r>
            <a:r>
              <a:rPr lang="en-GB" sz="1600" dirty="0" smtClean="0">
                <a:latin typeface="Courier"/>
                <a:cs typeface="Courier"/>
              </a:rPr>
              <a:t> </a:t>
            </a:r>
            <a:r>
              <a:rPr lang="en-GB" sz="1600" dirty="0" err="1" smtClean="0">
                <a:latin typeface="Courier"/>
                <a:cs typeface="Courier"/>
              </a:rPr>
              <a:t>req</a:t>
            </a: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err="1" smtClean="0">
                <a:latin typeface="Courier"/>
                <a:cs typeface="Courier"/>
              </a:rPr>
              <a:t>HttpServletResponse</a:t>
            </a:r>
            <a:r>
              <a:rPr lang="en-GB" sz="1600" dirty="0" smtClean="0">
                <a:latin typeface="Courier"/>
                <a:cs typeface="Courier"/>
              </a:rPr>
              <a:t> res)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r>
              <a:rPr lang="en-GB" sz="1600" dirty="0" smtClean="0">
                <a:solidFill>
                  <a:srgbClr val="339933"/>
                </a:solidFill>
                <a:latin typeface="Courier"/>
                <a:cs typeface="Courier"/>
              </a:rPr>
              <a:t>// ... Do whatever you want here too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latin typeface="Courier"/>
                <a:cs typeface="Courier"/>
              </a:rPr>
              <a:t>}</a:t>
            </a:r>
          </a:p>
        </p:txBody>
      </p:sp>
      <p:sp>
        <p:nvSpPr>
          <p:cNvPr id="9"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3" name="Text Box 39"/>
          <p:cNvSpPr txBox="1">
            <a:spLocks noChangeArrowheads="1"/>
          </p:cNvSpPr>
          <p:nvPr/>
        </p:nvSpPr>
        <p:spPr bwMode="auto">
          <a:xfrm>
            <a:off x="971600" y="-27384"/>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Servlet Hierarchy</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Request and Response processing</a:t>
            </a:r>
            <a:endParaRPr lang="en-US" dirty="0"/>
          </a:p>
        </p:txBody>
      </p:sp>
      <p:sp>
        <p:nvSpPr>
          <p:cNvPr id="17449" name="Rectangle 41"/>
          <p:cNvSpPr>
            <a:spLocks noGrp="1" noChangeArrowheads="1"/>
          </p:cNvSpPr>
          <p:nvPr>
            <p:ph type="subTitle" idx="1"/>
          </p:nvPr>
        </p:nvSpPr>
        <p:spPr/>
        <p:txBody>
          <a:bodyPr/>
          <a:lstStyle/>
          <a:p>
            <a:r>
              <a:rPr lang="en-US" dirty="0" smtClean="0"/>
              <a:t>Well, can I interact with the request? And the response?</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033463" y="404813"/>
            <a:ext cx="7729537" cy="452437"/>
          </a:xfrm>
        </p:spPr>
        <p:txBody>
          <a:bodyPr/>
          <a:lstStyle/>
          <a:p>
            <a:r>
              <a:rPr lang="en-US" sz="3200"/>
              <a:t>Course topics</a:t>
            </a:r>
          </a:p>
        </p:txBody>
      </p:sp>
      <p:sp>
        <p:nvSpPr>
          <p:cNvPr id="696323" name="Rectangle 3"/>
          <p:cNvSpPr>
            <a:spLocks noGrp="1" noChangeArrowheads="1"/>
          </p:cNvSpPr>
          <p:nvPr>
            <p:ph type="body" sz="half" idx="2"/>
          </p:nvPr>
        </p:nvSpPr>
        <p:spPr>
          <a:xfrm>
            <a:off x="4419600" y="1790712"/>
            <a:ext cx="4343400" cy="4710122"/>
          </a:xfrm>
        </p:spPr>
        <p:txBody>
          <a:bodyPr/>
          <a:lstStyle/>
          <a:p>
            <a:r>
              <a:rPr lang="en-US" sz="2000" b="1" dirty="0" smtClean="0"/>
              <a:t>Introduction</a:t>
            </a:r>
            <a:endParaRPr lang="en-US" sz="2000" dirty="0" smtClean="0"/>
          </a:p>
          <a:p>
            <a:r>
              <a:rPr lang="en-US" sz="2000" b="1" dirty="0" err="1" smtClean="0"/>
              <a:t>Servlet</a:t>
            </a:r>
            <a:r>
              <a:rPr lang="en-US" sz="2000" b="1" dirty="0" smtClean="0"/>
              <a:t> Hierarchy</a:t>
            </a:r>
            <a:endParaRPr lang="en-US" sz="2000" dirty="0" smtClean="0"/>
          </a:p>
          <a:p>
            <a:r>
              <a:rPr lang="en-US" sz="2000" b="1" dirty="0" smtClean="0"/>
              <a:t>Request and Response processing</a:t>
            </a:r>
            <a:endParaRPr lang="en-US" sz="2000" dirty="0" smtClean="0"/>
          </a:p>
          <a:p>
            <a:r>
              <a:rPr lang="en-US" sz="2000" b="1" dirty="0" smtClean="0"/>
              <a:t>Deployment Descriptor</a:t>
            </a:r>
          </a:p>
          <a:p>
            <a:r>
              <a:rPr lang="en-US" sz="2000" b="1" dirty="0" smtClean="0"/>
              <a:t>The Web Container Model</a:t>
            </a:r>
          </a:p>
          <a:p>
            <a:r>
              <a:rPr lang="en-US" sz="2000" b="1" dirty="0" smtClean="0"/>
              <a:t>What’s new in Servlet 3.0 ?</a:t>
            </a:r>
            <a:endParaRPr lang="en-US" sz="2000" dirty="0" smtClean="0"/>
          </a:p>
          <a:p>
            <a:pPr>
              <a:buNone/>
            </a:pPr>
            <a:endParaRPr lang="en-US" sz="2000" b="1" dirty="0"/>
          </a:p>
        </p:txBody>
      </p:sp>
      <p:sp>
        <p:nvSpPr>
          <p:cNvPr id="696324" name="Text Box 4"/>
          <p:cNvSpPr txBox="1">
            <a:spLocks noChangeArrowheads="1"/>
          </p:cNvSpPr>
          <p:nvPr/>
        </p:nvSpPr>
        <p:spPr bwMode="auto">
          <a:xfrm>
            <a:off x="1042988" y="1066800"/>
            <a:ext cx="8101012"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Course’s </a:t>
            </a:r>
            <a:r>
              <a:rPr lang="en-US" sz="2200" dirty="0" smtClean="0"/>
              <a:t>plan</a:t>
            </a:r>
            <a:endParaRPr lang="en-US" sz="2200" dirty="0"/>
          </a:p>
        </p:txBody>
      </p:sp>
      <p:pic>
        <p:nvPicPr>
          <p:cNvPr id="696326" name="Picture 6"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696327" name="Text Box 7"/>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pic>
        <p:nvPicPr>
          <p:cNvPr id="9" name="Picture 9" descr="plan"/>
          <p:cNvPicPr>
            <a:picLocks noChangeAspect="1" noChangeArrowheads="1"/>
          </p:cNvPicPr>
          <p:nvPr/>
        </p:nvPicPr>
        <p:blipFill>
          <a:blip r:embed="rId5" cstate="print"/>
          <a:srcRect/>
          <a:stretch>
            <a:fillRect/>
          </a:stretch>
        </p:blipFill>
        <p:spPr bwMode="auto">
          <a:xfrm>
            <a:off x="111601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Introduction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1954381"/>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The Servlet service() method owns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a:t>
            </a:r>
            <a:r>
              <a:rPr lang="en-US" sz="2200" kern="0" dirty="0" err="1" smtClean="0">
                <a:latin typeface="+mn-lt"/>
                <a:ea typeface="ＭＳ Ｐゴシック" pitchFamily="34" charset="-128"/>
              </a:rPr>
              <a:t>ServletRequest</a:t>
            </a:r>
            <a:r>
              <a:rPr lang="en-US" sz="2200" kern="0" dirty="0" smtClean="0">
                <a:latin typeface="+mn-lt"/>
                <a:ea typeface="ＭＳ Ｐゴシック" pitchFamily="34" charset="-128"/>
              </a:rPr>
              <a:t> representing a Request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a:t>
            </a:r>
            <a:r>
              <a:rPr lang="en-US" sz="2200" kern="0" dirty="0" err="1" smtClean="0">
                <a:latin typeface="+mn-lt"/>
                <a:ea typeface="ＭＳ Ｐゴシック" pitchFamily="34" charset="-128"/>
              </a:rPr>
              <a:t>ServletResponse</a:t>
            </a:r>
            <a:r>
              <a:rPr lang="en-US" sz="2200" kern="0" dirty="0" smtClean="0">
                <a:latin typeface="+mn-lt"/>
                <a:ea typeface="ＭＳ Ｐゴシック" pitchFamily="34" charset="-128"/>
              </a:rPr>
              <a:t> representing a Response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can use them!</a:t>
            </a:r>
          </a:p>
        </p:txBody>
      </p:sp>
      <p:pic>
        <p:nvPicPr>
          <p:cNvPr id="8" name="Picture 7" descr="Screen shot 2010-11-29 at 6.28.23 PM.png"/>
          <p:cNvPicPr>
            <a:picLocks noChangeAspect="1"/>
          </p:cNvPicPr>
          <p:nvPr/>
        </p:nvPicPr>
        <p:blipFill>
          <a:blip r:embed="rId5"/>
          <a:stretch>
            <a:fillRect/>
          </a:stretch>
        </p:blipFill>
        <p:spPr>
          <a:xfrm>
            <a:off x="2438400" y="3962400"/>
            <a:ext cx="4902200" cy="2120900"/>
          </a:xfrm>
          <a:prstGeom prst="rect">
            <a:avLst/>
          </a:prstGeom>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ServletRequest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3477875"/>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interface for a request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Useful to retrieve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Parameters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Attributes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Server name and port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Protocol</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ServletRequest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Methods overview</a:t>
            </a:r>
          </a:p>
        </p:txBody>
      </p:sp>
      <p:graphicFrame>
        <p:nvGraphicFramePr>
          <p:cNvPr id="7" name="Tableau 6"/>
          <p:cNvGraphicFramePr>
            <a:graphicFrameLocks noGrp="1"/>
          </p:cNvGraphicFramePr>
          <p:nvPr/>
        </p:nvGraphicFramePr>
        <p:xfrm>
          <a:off x="1071538" y="1928802"/>
          <a:ext cx="7786742" cy="4394199"/>
        </p:xfrm>
        <a:graphic>
          <a:graphicData uri="http://schemas.openxmlformats.org/drawingml/2006/table">
            <a:tbl>
              <a:tblPr firstRow="1" bandRow="1">
                <a:tableStyleId>{21E4AEA4-8DFA-4A89-87EB-49C32662AFE0}</a:tableStyleId>
              </a:tblPr>
              <a:tblGrid>
                <a:gridCol w="3893371"/>
                <a:gridCol w="3893371"/>
              </a:tblGrid>
              <a:tr h="370840">
                <a:tc>
                  <a:txBody>
                    <a:bodyPr/>
                    <a:lstStyle/>
                    <a:p>
                      <a:pPr algn="ctr"/>
                      <a:r>
                        <a:rPr lang="fr-FR" dirty="0" err="1" smtClean="0"/>
                        <a:t>Method</a:t>
                      </a:r>
                      <a:endParaRPr lang="fr-FR" dirty="0"/>
                    </a:p>
                  </a:txBody>
                  <a:tcPr/>
                </a:tc>
                <a:tc>
                  <a:txBody>
                    <a:bodyPr/>
                    <a:lstStyle/>
                    <a:p>
                      <a:pPr algn="ctr"/>
                      <a:r>
                        <a:rPr lang="fr-FR" dirty="0" smtClean="0"/>
                        <a:t>Description</a:t>
                      </a:r>
                      <a:endParaRPr lang="fr-FR" dirty="0"/>
                    </a:p>
                  </a:txBody>
                  <a:tcPr/>
                </a:tc>
              </a:tr>
              <a:tr h="370840">
                <a:tc>
                  <a:txBody>
                    <a:bodyPr/>
                    <a:lstStyle/>
                    <a:p>
                      <a:r>
                        <a:rPr lang="fr-FR" dirty="0" smtClean="0"/>
                        <a:t>String </a:t>
                      </a:r>
                      <a:r>
                        <a:rPr lang="fr-FR" dirty="0" err="1" smtClean="0"/>
                        <a:t>getParameter</a:t>
                      </a:r>
                      <a:r>
                        <a:rPr lang="fr-FR" dirty="0" smtClean="0"/>
                        <a:t>(String</a:t>
                      </a:r>
                      <a:r>
                        <a:rPr lang="fr-FR" baseline="0" dirty="0" smtClean="0"/>
                        <a:t> </a:t>
                      </a:r>
                      <a:r>
                        <a:rPr lang="fr-FR" baseline="0" dirty="0" err="1" smtClean="0"/>
                        <a:t>name</a:t>
                      </a:r>
                      <a:r>
                        <a:rPr lang="fr-FR" baseline="0" dirty="0" smtClean="0"/>
                        <a:t>)</a:t>
                      </a:r>
                    </a:p>
                    <a:p>
                      <a:r>
                        <a:rPr lang="fr-FR" baseline="0" dirty="0" err="1" smtClean="0"/>
                        <a:t>Map</a:t>
                      </a:r>
                      <a:r>
                        <a:rPr lang="fr-FR" baseline="0" dirty="0" smtClean="0"/>
                        <a:t> </a:t>
                      </a:r>
                      <a:r>
                        <a:rPr lang="fr-FR" baseline="0" dirty="0" err="1" smtClean="0"/>
                        <a:t>getParameterMap</a:t>
                      </a:r>
                      <a:r>
                        <a:rPr lang="fr-FR" baseline="0" dirty="0" smtClean="0"/>
                        <a:t>()</a:t>
                      </a:r>
                    </a:p>
                  </a:txBody>
                  <a:tcPr/>
                </a:tc>
                <a:tc>
                  <a:txBody>
                    <a:bodyPr/>
                    <a:lstStyle/>
                    <a:p>
                      <a:r>
                        <a:rPr lang="fr-FR" dirty="0" err="1" smtClean="0"/>
                        <a:t>Get</a:t>
                      </a:r>
                      <a:r>
                        <a:rPr lang="fr-FR" baseline="0" dirty="0" smtClean="0"/>
                        <a:t> one or all </a:t>
                      </a:r>
                      <a:r>
                        <a:rPr lang="fr-FR" baseline="0" dirty="0" err="1" smtClean="0"/>
                        <a:t>parameters</a:t>
                      </a:r>
                      <a:r>
                        <a:rPr lang="fr-FR" baseline="0" dirty="0" smtClean="0"/>
                        <a:t> value or </a:t>
                      </a:r>
                      <a:r>
                        <a:rPr lang="fr-FR" baseline="0" dirty="0" err="1" smtClean="0"/>
                        <a:t>name</a:t>
                      </a:r>
                      <a:r>
                        <a:rPr lang="fr-FR" baseline="0" dirty="0" smtClean="0"/>
                        <a:t> in the </a:t>
                      </a:r>
                      <a:r>
                        <a:rPr lang="fr-FR" baseline="0" dirty="0" err="1" smtClean="0"/>
                        <a:t>request</a:t>
                      </a:r>
                      <a:endParaRPr lang="fr-FR" dirty="0"/>
                    </a:p>
                  </a:txBody>
                  <a:tcPr/>
                </a:tc>
              </a:tr>
              <a:tr h="370840">
                <a:tc>
                  <a:txBody>
                    <a:bodyPr/>
                    <a:lstStyle/>
                    <a:p>
                      <a:r>
                        <a:rPr lang="fr-FR" dirty="0" smtClean="0"/>
                        <a:t>Object </a:t>
                      </a:r>
                      <a:r>
                        <a:rPr lang="fr-FR" dirty="0" err="1" smtClean="0"/>
                        <a:t>getAttribute</a:t>
                      </a:r>
                      <a:r>
                        <a:rPr lang="fr-FR" dirty="0" smtClean="0"/>
                        <a:t>()</a:t>
                      </a:r>
                    </a:p>
                    <a:p>
                      <a:r>
                        <a:rPr lang="fr-FR" dirty="0" err="1" smtClean="0"/>
                        <a:t>void</a:t>
                      </a:r>
                      <a:r>
                        <a:rPr lang="fr-FR" baseline="0" dirty="0" smtClean="0"/>
                        <a:t> </a:t>
                      </a:r>
                      <a:r>
                        <a:rPr lang="fr-FR" baseline="0" dirty="0" err="1" smtClean="0"/>
                        <a:t>setAttribute</a:t>
                      </a:r>
                      <a:r>
                        <a:rPr lang="fr-FR" baseline="0" dirty="0" smtClean="0"/>
                        <a:t>(String </a:t>
                      </a:r>
                      <a:r>
                        <a:rPr lang="fr-FR" baseline="0" dirty="0" err="1" smtClean="0"/>
                        <a:t>name</a:t>
                      </a:r>
                      <a:r>
                        <a:rPr lang="fr-FR" baseline="0" dirty="0" smtClean="0"/>
                        <a:t>, Object value)</a:t>
                      </a:r>
                      <a:endParaRPr lang="fr-FR" dirty="0"/>
                    </a:p>
                  </a:txBody>
                  <a:tcPr/>
                </a:tc>
                <a:tc>
                  <a:txBody>
                    <a:bodyPr/>
                    <a:lstStyle/>
                    <a:p>
                      <a:r>
                        <a:rPr lang="fr-FR" dirty="0" err="1" smtClean="0"/>
                        <a:t>Get</a:t>
                      </a:r>
                      <a:r>
                        <a:rPr lang="fr-FR" dirty="0" smtClean="0"/>
                        <a:t> and set an </a:t>
                      </a:r>
                      <a:r>
                        <a:rPr lang="fr-FR" dirty="0" err="1" smtClean="0"/>
                        <a:t>attribute</a:t>
                      </a:r>
                      <a:r>
                        <a:rPr lang="fr-FR" dirty="0" smtClean="0"/>
                        <a:t> to the </a:t>
                      </a:r>
                      <a:r>
                        <a:rPr lang="fr-FR" dirty="0" err="1" smtClean="0"/>
                        <a:t>request</a:t>
                      </a:r>
                      <a:endParaRPr lang="fr-FR" dirty="0"/>
                    </a:p>
                  </a:txBody>
                  <a:tcPr/>
                </a:tc>
              </a:tr>
              <a:tr h="370840">
                <a:tc>
                  <a:txBody>
                    <a:bodyPr/>
                    <a:lstStyle/>
                    <a:p>
                      <a:r>
                        <a:rPr lang="fr-FR" dirty="0" smtClean="0"/>
                        <a:t>String </a:t>
                      </a:r>
                      <a:r>
                        <a:rPr lang="fr-FR" dirty="0" err="1" smtClean="0"/>
                        <a:t>getServerName</a:t>
                      </a:r>
                      <a:r>
                        <a:rPr lang="fr-FR" dirty="0" smtClean="0"/>
                        <a:t>()</a:t>
                      </a:r>
                    </a:p>
                    <a:p>
                      <a:r>
                        <a:rPr lang="fr-FR" dirty="0" err="1" smtClean="0"/>
                        <a:t>int</a:t>
                      </a:r>
                      <a:r>
                        <a:rPr lang="fr-FR" dirty="0" smtClean="0"/>
                        <a:t> </a:t>
                      </a:r>
                      <a:r>
                        <a:rPr lang="fr-FR" dirty="0" err="1" smtClean="0"/>
                        <a:t>getServerPort</a:t>
                      </a:r>
                      <a:r>
                        <a:rPr lang="fr-FR" dirty="0" smtClean="0"/>
                        <a:t>()</a:t>
                      </a:r>
                    </a:p>
                  </a:txBody>
                  <a:tcPr/>
                </a:tc>
                <a:tc>
                  <a:txBody>
                    <a:bodyPr/>
                    <a:lstStyle/>
                    <a:p>
                      <a:r>
                        <a:rPr lang="fr-FR" dirty="0" err="1" smtClean="0"/>
                        <a:t>Get</a:t>
                      </a:r>
                      <a:r>
                        <a:rPr lang="fr-FR" dirty="0" smtClean="0"/>
                        <a:t> the server </a:t>
                      </a:r>
                      <a:r>
                        <a:rPr lang="fr-FR" dirty="0" err="1" smtClean="0"/>
                        <a:t>name</a:t>
                      </a:r>
                      <a:r>
                        <a:rPr lang="fr-FR" baseline="0" dirty="0" smtClean="0"/>
                        <a:t> and</a:t>
                      </a:r>
                      <a:r>
                        <a:rPr lang="fr-FR" dirty="0" smtClean="0"/>
                        <a:t> port</a:t>
                      </a:r>
                      <a:endParaRPr lang="fr-FR" dirty="0"/>
                    </a:p>
                  </a:txBody>
                  <a:tcPr/>
                </a:tc>
              </a:tr>
              <a:tr h="370840">
                <a:tc>
                  <a:txBody>
                    <a:bodyPr/>
                    <a:lstStyle/>
                    <a:p>
                      <a:r>
                        <a:rPr lang="fr-FR" dirty="0" smtClean="0"/>
                        <a:t>String </a:t>
                      </a:r>
                      <a:r>
                        <a:rPr lang="fr-FR" dirty="0" err="1" smtClean="0"/>
                        <a:t>getRemoteAddr</a:t>
                      </a:r>
                      <a:r>
                        <a:rPr lang="fr-FR" dirty="0" smtClean="0"/>
                        <a:t>()</a:t>
                      </a:r>
                    </a:p>
                    <a:p>
                      <a:r>
                        <a:rPr lang="fr-FR" dirty="0" smtClean="0"/>
                        <a:t>String</a:t>
                      </a:r>
                      <a:r>
                        <a:rPr lang="fr-FR" baseline="0" dirty="0" smtClean="0"/>
                        <a:t> </a:t>
                      </a:r>
                      <a:r>
                        <a:rPr lang="fr-FR" baseline="0" dirty="0" err="1" smtClean="0"/>
                        <a:t>getRemoteHost</a:t>
                      </a:r>
                      <a:r>
                        <a:rPr lang="fr-FR" baseline="0" dirty="0" smtClean="0"/>
                        <a:t>()</a:t>
                      </a:r>
                    </a:p>
                    <a:p>
                      <a:r>
                        <a:rPr lang="fr-FR" baseline="0" dirty="0" err="1" smtClean="0"/>
                        <a:t>int</a:t>
                      </a:r>
                      <a:r>
                        <a:rPr lang="fr-FR" baseline="0" dirty="0" smtClean="0"/>
                        <a:t> </a:t>
                      </a:r>
                      <a:r>
                        <a:rPr lang="fr-FR" baseline="0" dirty="0" err="1" smtClean="0"/>
                        <a:t>getRemotePort</a:t>
                      </a:r>
                      <a:r>
                        <a:rPr lang="fr-FR" baseline="0" dirty="0" smtClean="0"/>
                        <a:t>()</a:t>
                      </a:r>
                      <a:endParaRPr lang="fr-FR" dirty="0"/>
                    </a:p>
                  </a:txBody>
                  <a:tcPr/>
                </a:tc>
                <a:tc>
                  <a:txBody>
                    <a:bodyPr/>
                    <a:lstStyle/>
                    <a:p>
                      <a:r>
                        <a:rPr lang="fr-FR" dirty="0" err="1" smtClean="0"/>
                        <a:t>Get</a:t>
                      </a:r>
                      <a:r>
                        <a:rPr lang="fr-FR" dirty="0" smtClean="0"/>
                        <a:t> the </a:t>
                      </a:r>
                      <a:r>
                        <a:rPr lang="fr-FR" dirty="0" err="1" smtClean="0"/>
                        <a:t>address</a:t>
                      </a:r>
                      <a:r>
                        <a:rPr lang="fr-FR" dirty="0" smtClean="0"/>
                        <a:t>, the </a:t>
                      </a:r>
                      <a:r>
                        <a:rPr lang="fr-FR" dirty="0" err="1" smtClean="0"/>
                        <a:t>hostname</a:t>
                      </a:r>
                      <a:r>
                        <a:rPr lang="fr-FR" dirty="0" smtClean="0"/>
                        <a:t> and the port of the client</a:t>
                      </a:r>
                      <a:endParaRPr lang="fr-FR" dirty="0"/>
                    </a:p>
                  </a:txBody>
                  <a:tcPr/>
                </a:tc>
              </a:tr>
              <a:tr h="370840">
                <a:tc>
                  <a:txBody>
                    <a:bodyPr/>
                    <a:lstStyle/>
                    <a:p>
                      <a:r>
                        <a:rPr lang="fr-FR" dirty="0" err="1" smtClean="0"/>
                        <a:t>boolean</a:t>
                      </a:r>
                      <a:r>
                        <a:rPr lang="fr-FR" dirty="0" smtClean="0"/>
                        <a:t> </a:t>
                      </a:r>
                      <a:r>
                        <a:rPr lang="fr-FR" dirty="0" err="1" smtClean="0"/>
                        <a:t>isSecure</a:t>
                      </a:r>
                      <a:r>
                        <a:rPr lang="fr-FR" dirty="0" smtClean="0"/>
                        <a:t>()</a:t>
                      </a:r>
                      <a:endParaRPr lang="fr-FR" dirty="0"/>
                    </a:p>
                  </a:txBody>
                  <a:tcPr/>
                </a:tc>
                <a:tc>
                  <a:txBody>
                    <a:bodyPr/>
                    <a:lstStyle/>
                    <a:p>
                      <a:r>
                        <a:rPr lang="fr-FR" dirty="0" err="1" smtClean="0"/>
                        <a:t>Indicates</a:t>
                      </a:r>
                      <a:r>
                        <a:rPr lang="fr-FR" dirty="0" smtClean="0"/>
                        <a:t> if the </a:t>
                      </a:r>
                      <a:r>
                        <a:rPr lang="fr-FR" dirty="0" err="1" smtClean="0"/>
                        <a:t>request</a:t>
                      </a:r>
                      <a:r>
                        <a:rPr lang="fr-FR" dirty="0" smtClean="0"/>
                        <a:t> </a:t>
                      </a:r>
                      <a:r>
                        <a:rPr lang="fr-FR" dirty="0" err="1" smtClean="0"/>
                        <a:t>was</a:t>
                      </a:r>
                      <a:r>
                        <a:rPr lang="fr-FR" dirty="0" smtClean="0"/>
                        <a:t> made </a:t>
                      </a:r>
                      <a:r>
                        <a:rPr lang="fr-FR" dirty="0" err="1" smtClean="0"/>
                        <a:t>using</a:t>
                      </a:r>
                      <a:r>
                        <a:rPr lang="fr-FR" baseline="0" dirty="0" smtClean="0"/>
                        <a:t> a </a:t>
                      </a:r>
                      <a:r>
                        <a:rPr lang="fr-FR" baseline="0" dirty="0" err="1" smtClean="0"/>
                        <a:t>secure</a:t>
                      </a:r>
                      <a:r>
                        <a:rPr lang="fr-FR" baseline="0" dirty="0" smtClean="0"/>
                        <a:t> </a:t>
                      </a:r>
                      <a:r>
                        <a:rPr lang="fr-FR" baseline="0" dirty="0" err="1" smtClean="0"/>
                        <a:t>channel</a:t>
                      </a:r>
                      <a:r>
                        <a:rPr lang="fr-FR" baseline="0" dirty="0" smtClean="0"/>
                        <a:t> </a:t>
                      </a:r>
                      <a:r>
                        <a:rPr lang="fr-FR" baseline="0" dirty="0" err="1" smtClean="0"/>
                        <a:t>such</a:t>
                      </a:r>
                      <a:r>
                        <a:rPr lang="fr-FR" baseline="0" dirty="0" smtClean="0"/>
                        <a:t> as HTTPS</a:t>
                      </a:r>
                      <a:endParaRPr lang="fr-FR" dirty="0"/>
                    </a:p>
                  </a:txBody>
                  <a:tcPr/>
                </a:tc>
              </a:tr>
            </a:tbl>
          </a:graphicData>
        </a:graphic>
      </p:graphicFrame>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HttpServletRequest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2970044"/>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interface for an HTTP request</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Useful to retrieve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session associated to the request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header of the request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Cookies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p:txBody>
      </p:sp>
      <p:pic>
        <p:nvPicPr>
          <p:cNvPr id="7" name="Picture 6" descr="Screen shot 2010-11-29 at 6.31.35 PM.png"/>
          <p:cNvPicPr>
            <a:picLocks noChangeAspect="1"/>
          </p:cNvPicPr>
          <p:nvPr/>
        </p:nvPicPr>
        <p:blipFill>
          <a:blip r:embed="rId5"/>
          <a:stretch>
            <a:fillRect/>
          </a:stretch>
        </p:blipFill>
        <p:spPr>
          <a:xfrm>
            <a:off x="5943600" y="4495800"/>
            <a:ext cx="2641600" cy="1841500"/>
          </a:xfrm>
          <a:prstGeom prst="rect">
            <a:avLst/>
          </a:prstGeom>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HttpServletRequest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Methods overview</a:t>
            </a:r>
          </a:p>
        </p:txBody>
      </p:sp>
      <p:graphicFrame>
        <p:nvGraphicFramePr>
          <p:cNvPr id="7" name="Tableau 6"/>
          <p:cNvGraphicFramePr>
            <a:graphicFrameLocks noGrp="1"/>
          </p:cNvGraphicFramePr>
          <p:nvPr/>
        </p:nvGraphicFramePr>
        <p:xfrm>
          <a:off x="1071538" y="1928802"/>
          <a:ext cx="7786742" cy="2565399"/>
        </p:xfrm>
        <a:graphic>
          <a:graphicData uri="http://schemas.openxmlformats.org/drawingml/2006/table">
            <a:tbl>
              <a:tblPr firstRow="1" bandRow="1">
                <a:tableStyleId>{21E4AEA4-8DFA-4A89-87EB-49C32662AFE0}</a:tableStyleId>
              </a:tblPr>
              <a:tblGrid>
                <a:gridCol w="3893371"/>
                <a:gridCol w="3893371"/>
              </a:tblGrid>
              <a:tr h="370840">
                <a:tc>
                  <a:txBody>
                    <a:bodyPr/>
                    <a:lstStyle/>
                    <a:p>
                      <a:pPr algn="ctr"/>
                      <a:r>
                        <a:rPr lang="fr-FR" dirty="0" err="1" smtClean="0"/>
                        <a:t>Method</a:t>
                      </a:r>
                      <a:endParaRPr lang="fr-FR" dirty="0"/>
                    </a:p>
                  </a:txBody>
                  <a:tcPr/>
                </a:tc>
                <a:tc>
                  <a:txBody>
                    <a:bodyPr/>
                    <a:lstStyle/>
                    <a:p>
                      <a:pPr algn="ctr"/>
                      <a:r>
                        <a:rPr lang="fr-FR" dirty="0" smtClean="0"/>
                        <a:t>Description</a:t>
                      </a:r>
                      <a:endParaRPr lang="fr-FR" dirty="0"/>
                    </a:p>
                  </a:txBody>
                  <a:tcPr/>
                </a:tc>
              </a:tr>
              <a:tr h="370840">
                <a:tc>
                  <a:txBody>
                    <a:bodyPr/>
                    <a:lstStyle/>
                    <a:p>
                      <a:r>
                        <a:rPr lang="fr-FR" dirty="0" err="1" smtClean="0"/>
                        <a:t>HttpSession</a:t>
                      </a:r>
                      <a:r>
                        <a:rPr lang="fr-FR" dirty="0" smtClean="0"/>
                        <a:t> </a:t>
                      </a:r>
                      <a:r>
                        <a:rPr lang="fr-FR" dirty="0" err="1" smtClean="0"/>
                        <a:t>getSession</a:t>
                      </a:r>
                      <a:r>
                        <a:rPr lang="fr-FR" dirty="0" smtClean="0"/>
                        <a:t>()</a:t>
                      </a:r>
                    </a:p>
                    <a:p>
                      <a:r>
                        <a:rPr lang="fr-FR" baseline="0" dirty="0" err="1" smtClean="0"/>
                        <a:t>HttpSession</a:t>
                      </a:r>
                      <a:r>
                        <a:rPr lang="fr-FR" baseline="0" dirty="0" smtClean="0"/>
                        <a:t> </a:t>
                      </a:r>
                      <a:r>
                        <a:rPr lang="fr-FR" baseline="0" dirty="0" err="1" smtClean="0"/>
                        <a:t>getSession</a:t>
                      </a:r>
                      <a:r>
                        <a:rPr lang="fr-FR" baseline="0" dirty="0" smtClean="0"/>
                        <a:t>(</a:t>
                      </a:r>
                      <a:r>
                        <a:rPr lang="fr-FR" baseline="0" dirty="0" err="1" smtClean="0"/>
                        <a:t>boolean</a:t>
                      </a:r>
                      <a:r>
                        <a:rPr lang="fr-FR" baseline="0" dirty="0" smtClean="0"/>
                        <a:t> </a:t>
                      </a:r>
                      <a:r>
                        <a:rPr lang="fr-FR" baseline="0" dirty="0" err="1" smtClean="0"/>
                        <a:t>create</a:t>
                      </a:r>
                      <a:r>
                        <a:rPr lang="fr-FR" baseline="0" dirty="0" smtClean="0"/>
                        <a:t>)</a:t>
                      </a:r>
                    </a:p>
                  </a:txBody>
                  <a:tcPr/>
                </a:tc>
                <a:tc>
                  <a:txBody>
                    <a:bodyPr/>
                    <a:lstStyle/>
                    <a:p>
                      <a:r>
                        <a:rPr lang="fr-FR" dirty="0" err="1" smtClean="0"/>
                        <a:t>Get</a:t>
                      </a:r>
                      <a:r>
                        <a:rPr lang="fr-FR" dirty="0" smtClean="0"/>
                        <a:t> the session </a:t>
                      </a:r>
                      <a:r>
                        <a:rPr lang="fr-FR" dirty="0" err="1" smtClean="0"/>
                        <a:t>associated</a:t>
                      </a:r>
                      <a:r>
                        <a:rPr lang="fr-FR" dirty="0" smtClean="0"/>
                        <a:t> to the </a:t>
                      </a:r>
                      <a:r>
                        <a:rPr lang="fr-FR" dirty="0" err="1" smtClean="0"/>
                        <a:t>request</a:t>
                      </a:r>
                      <a:endParaRPr lang="fr-FR" dirty="0"/>
                    </a:p>
                  </a:txBody>
                  <a:tcPr/>
                </a:tc>
              </a:tr>
              <a:tr h="370840">
                <a:tc>
                  <a:txBody>
                    <a:bodyPr/>
                    <a:lstStyle/>
                    <a:p>
                      <a:r>
                        <a:rPr lang="fr-FR" dirty="0" smtClean="0"/>
                        <a:t>String </a:t>
                      </a:r>
                      <a:r>
                        <a:rPr lang="fr-FR" dirty="0" err="1" smtClean="0"/>
                        <a:t>getHeader</a:t>
                      </a:r>
                      <a:r>
                        <a:rPr lang="fr-FR" dirty="0" smtClean="0"/>
                        <a:t>(String </a:t>
                      </a:r>
                      <a:r>
                        <a:rPr lang="fr-FR" dirty="0" err="1" smtClean="0"/>
                        <a:t>name</a:t>
                      </a:r>
                      <a:r>
                        <a:rPr lang="fr-FR" dirty="0" smtClean="0"/>
                        <a:t>)</a:t>
                      </a:r>
                      <a:endParaRPr lang="fr-FR" dirty="0"/>
                    </a:p>
                  </a:txBody>
                  <a:tcPr/>
                </a:tc>
                <a:tc>
                  <a:txBody>
                    <a:bodyPr/>
                    <a:lstStyle/>
                    <a:p>
                      <a:r>
                        <a:rPr lang="fr-FR" dirty="0" err="1" smtClean="0"/>
                        <a:t>Get</a:t>
                      </a:r>
                      <a:r>
                        <a:rPr lang="fr-FR" dirty="0" smtClean="0"/>
                        <a:t> the value of the </a:t>
                      </a:r>
                      <a:r>
                        <a:rPr lang="fr-FR" dirty="0" err="1" smtClean="0"/>
                        <a:t>specified</a:t>
                      </a:r>
                      <a:r>
                        <a:rPr lang="fr-FR" baseline="0" dirty="0" smtClean="0"/>
                        <a:t> header</a:t>
                      </a:r>
                      <a:endParaRPr lang="fr-FR" dirty="0"/>
                    </a:p>
                  </a:txBody>
                  <a:tcPr/>
                </a:tc>
              </a:tr>
              <a:tr h="370840">
                <a:tc>
                  <a:txBody>
                    <a:bodyPr/>
                    <a:lstStyle/>
                    <a:p>
                      <a:r>
                        <a:rPr lang="fr-FR" smtClean="0"/>
                        <a:t>Cookie[] </a:t>
                      </a:r>
                      <a:r>
                        <a:rPr lang="fr-FR" dirty="0" err="1" smtClean="0"/>
                        <a:t>getCookies</a:t>
                      </a:r>
                      <a:r>
                        <a:rPr lang="fr-FR" dirty="0" smtClean="0"/>
                        <a:t>()</a:t>
                      </a:r>
                      <a:endParaRPr lang="fr-FR" dirty="0"/>
                    </a:p>
                  </a:txBody>
                  <a:tcPr/>
                </a:tc>
                <a:tc>
                  <a:txBody>
                    <a:bodyPr/>
                    <a:lstStyle/>
                    <a:p>
                      <a:r>
                        <a:rPr lang="fr-FR" dirty="0" err="1" smtClean="0"/>
                        <a:t>Get</a:t>
                      </a:r>
                      <a:r>
                        <a:rPr lang="fr-FR" dirty="0" smtClean="0"/>
                        <a:t> the cookies sent </a:t>
                      </a:r>
                      <a:r>
                        <a:rPr lang="fr-FR" dirty="0" err="1" smtClean="0"/>
                        <a:t>with</a:t>
                      </a:r>
                      <a:r>
                        <a:rPr lang="fr-FR" dirty="0" smtClean="0"/>
                        <a:t> the </a:t>
                      </a:r>
                      <a:r>
                        <a:rPr lang="fr-FR" dirty="0" err="1" smtClean="0"/>
                        <a:t>request</a:t>
                      </a:r>
                      <a:endParaRPr lang="fr-FR" dirty="0"/>
                    </a:p>
                  </a:txBody>
                  <a:tcPr/>
                </a:tc>
              </a:tr>
            </a:tbl>
          </a:graphicData>
        </a:graphic>
      </p:graphicFrame>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ServletResponse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2462213"/>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interface for a response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Useful to retrieve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output stream of the response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 </a:t>
            </a:r>
            <a:r>
              <a:rPr lang="en-US" sz="2200" kern="0" dirty="0" err="1" smtClean="0">
                <a:latin typeface="+mn-lt"/>
                <a:ea typeface="ＭＳ Ｐゴシック" pitchFamily="34" charset="-128"/>
              </a:rPr>
              <a:t>PrintWriter</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ServletResponse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696224"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Methods overview</a:t>
            </a:r>
          </a:p>
        </p:txBody>
      </p:sp>
      <p:graphicFrame>
        <p:nvGraphicFramePr>
          <p:cNvPr id="7" name="Tableau 6"/>
          <p:cNvGraphicFramePr>
            <a:graphicFrameLocks noGrp="1"/>
          </p:cNvGraphicFramePr>
          <p:nvPr/>
        </p:nvGraphicFramePr>
        <p:xfrm>
          <a:off x="1071538" y="1928802"/>
          <a:ext cx="7786742" cy="2291080"/>
        </p:xfrm>
        <a:graphic>
          <a:graphicData uri="http://schemas.openxmlformats.org/drawingml/2006/table">
            <a:tbl>
              <a:tblPr firstRow="1" bandRow="1">
                <a:tableStyleId>{21E4AEA4-8DFA-4A89-87EB-49C32662AFE0}</a:tableStyleId>
              </a:tblPr>
              <a:tblGrid>
                <a:gridCol w="3893371"/>
                <a:gridCol w="3893371"/>
              </a:tblGrid>
              <a:tr h="370840">
                <a:tc>
                  <a:txBody>
                    <a:bodyPr/>
                    <a:lstStyle/>
                    <a:p>
                      <a:pPr algn="ctr"/>
                      <a:r>
                        <a:rPr lang="fr-FR" dirty="0" err="1" smtClean="0"/>
                        <a:t>Method</a:t>
                      </a:r>
                      <a:endParaRPr lang="fr-FR" dirty="0"/>
                    </a:p>
                  </a:txBody>
                  <a:tcPr/>
                </a:tc>
                <a:tc>
                  <a:txBody>
                    <a:bodyPr/>
                    <a:lstStyle/>
                    <a:p>
                      <a:pPr algn="ctr"/>
                      <a:r>
                        <a:rPr lang="fr-FR" dirty="0" smtClean="0"/>
                        <a:t>Description</a:t>
                      </a:r>
                      <a:endParaRPr lang="fr-FR" dirty="0"/>
                    </a:p>
                  </a:txBody>
                  <a:tcPr/>
                </a:tc>
              </a:tr>
              <a:tr h="370840">
                <a:tc>
                  <a:txBody>
                    <a:bodyPr/>
                    <a:lstStyle/>
                    <a:p>
                      <a:r>
                        <a:rPr lang="fr-FR" dirty="0" err="1" smtClean="0"/>
                        <a:t>ServletOutputStream</a:t>
                      </a:r>
                      <a:r>
                        <a:rPr lang="fr-FR" baseline="0" dirty="0" smtClean="0"/>
                        <a:t> </a:t>
                      </a:r>
                      <a:r>
                        <a:rPr lang="fr-FR" baseline="0" dirty="0" err="1" smtClean="0"/>
                        <a:t>getOutputStream</a:t>
                      </a:r>
                      <a:r>
                        <a:rPr lang="fr-FR" baseline="0" dirty="0" smtClean="0"/>
                        <a:t>()</a:t>
                      </a:r>
                    </a:p>
                  </a:txBody>
                  <a:tcPr/>
                </a:tc>
                <a:tc>
                  <a:txBody>
                    <a:bodyPr/>
                    <a:lstStyle/>
                    <a:p>
                      <a:r>
                        <a:rPr lang="fr-FR" dirty="0" err="1" smtClean="0"/>
                        <a:t>Get</a:t>
                      </a:r>
                      <a:r>
                        <a:rPr lang="fr-FR" baseline="0" dirty="0" smtClean="0"/>
                        <a:t> the output </a:t>
                      </a:r>
                      <a:r>
                        <a:rPr lang="fr-FR" baseline="0" dirty="0" err="1" smtClean="0"/>
                        <a:t>stream</a:t>
                      </a:r>
                      <a:r>
                        <a:rPr lang="fr-FR" baseline="0" dirty="0" smtClean="0"/>
                        <a:t> of the </a:t>
                      </a:r>
                      <a:r>
                        <a:rPr lang="fr-FR" baseline="0" dirty="0" err="1" smtClean="0"/>
                        <a:t>servlet</a:t>
                      </a:r>
                      <a:r>
                        <a:rPr lang="fr-FR" baseline="0" dirty="0" smtClean="0"/>
                        <a:t>, </a:t>
                      </a:r>
                      <a:r>
                        <a:rPr lang="fr-FR" baseline="0" dirty="0" err="1" smtClean="0"/>
                        <a:t>useful</a:t>
                      </a:r>
                      <a:r>
                        <a:rPr lang="fr-FR" baseline="0" dirty="0" smtClean="0"/>
                        <a:t> for </a:t>
                      </a:r>
                      <a:r>
                        <a:rPr lang="fr-FR" baseline="0" dirty="0" err="1" smtClean="0"/>
                        <a:t>binary</a:t>
                      </a:r>
                      <a:r>
                        <a:rPr lang="fr-FR" baseline="0" dirty="0" smtClean="0"/>
                        <a:t> data</a:t>
                      </a:r>
                      <a:endParaRPr lang="fr-FR" dirty="0"/>
                    </a:p>
                  </a:txBody>
                  <a:tcPr/>
                </a:tc>
              </a:tr>
              <a:tr h="370840">
                <a:tc>
                  <a:txBody>
                    <a:bodyPr/>
                    <a:lstStyle/>
                    <a:p>
                      <a:r>
                        <a:rPr lang="fr-FR" dirty="0" err="1" smtClean="0"/>
                        <a:t>PrintWriter</a:t>
                      </a:r>
                      <a:r>
                        <a:rPr lang="fr-FR" baseline="0" dirty="0" smtClean="0"/>
                        <a:t> </a:t>
                      </a:r>
                      <a:r>
                        <a:rPr lang="fr-FR" baseline="0" dirty="0" err="1" smtClean="0"/>
                        <a:t>getWriter</a:t>
                      </a:r>
                      <a:r>
                        <a:rPr lang="fr-FR" baseline="0" dirty="0" smtClean="0"/>
                        <a:t>()</a:t>
                      </a:r>
                      <a:endParaRPr lang="fr-FR" dirty="0"/>
                    </a:p>
                  </a:txBody>
                  <a:tcPr/>
                </a:tc>
                <a:tc>
                  <a:txBody>
                    <a:bodyPr/>
                    <a:lstStyle/>
                    <a:p>
                      <a:r>
                        <a:rPr lang="fr-FR" dirty="0" err="1" smtClean="0"/>
                        <a:t>Get</a:t>
                      </a:r>
                      <a:r>
                        <a:rPr lang="fr-FR" dirty="0" smtClean="0"/>
                        <a:t> a </a:t>
                      </a:r>
                      <a:r>
                        <a:rPr lang="fr-FR" dirty="0" err="1" smtClean="0"/>
                        <a:t>writer</a:t>
                      </a:r>
                      <a:r>
                        <a:rPr lang="fr-FR" dirty="0" smtClean="0"/>
                        <a:t>,</a:t>
                      </a:r>
                      <a:r>
                        <a:rPr lang="fr-FR" baseline="0" dirty="0" smtClean="0"/>
                        <a:t> </a:t>
                      </a:r>
                      <a:r>
                        <a:rPr lang="fr-FR" baseline="0" dirty="0" err="1" smtClean="0"/>
                        <a:t>useful</a:t>
                      </a:r>
                      <a:r>
                        <a:rPr lang="fr-FR" baseline="0" dirty="0" smtClean="0"/>
                        <a:t> to </a:t>
                      </a:r>
                      <a:r>
                        <a:rPr lang="fr-FR" baseline="0" dirty="0" err="1" smtClean="0"/>
                        <a:t>send</a:t>
                      </a:r>
                      <a:r>
                        <a:rPr lang="fr-FR" baseline="0" dirty="0" smtClean="0"/>
                        <a:t> </a:t>
                      </a:r>
                      <a:r>
                        <a:rPr lang="fr-FR" baseline="0" dirty="0" err="1" smtClean="0"/>
                        <a:t>textual</a:t>
                      </a:r>
                      <a:r>
                        <a:rPr lang="fr-FR" baseline="0" dirty="0" smtClean="0"/>
                        <a:t> </a:t>
                      </a:r>
                      <a:r>
                        <a:rPr lang="fr-FR" baseline="0" dirty="0" err="1" smtClean="0"/>
                        <a:t>response</a:t>
                      </a:r>
                      <a:r>
                        <a:rPr lang="fr-FR" baseline="0" dirty="0" smtClean="0"/>
                        <a:t> to the client</a:t>
                      </a:r>
                      <a:endParaRPr lang="fr-FR" dirty="0"/>
                    </a:p>
                  </a:txBody>
                  <a:tcPr/>
                </a:tc>
              </a:tr>
              <a:tr h="370840">
                <a:tc>
                  <a:txBody>
                    <a:bodyPr/>
                    <a:lstStyle/>
                    <a:p>
                      <a:r>
                        <a:rPr lang="fr-FR" dirty="0" err="1" smtClean="0"/>
                        <a:t>void</a:t>
                      </a:r>
                      <a:r>
                        <a:rPr lang="fr-FR" dirty="0" smtClean="0"/>
                        <a:t> </a:t>
                      </a:r>
                      <a:r>
                        <a:rPr lang="fr-FR" dirty="0" err="1" smtClean="0"/>
                        <a:t>setContentType</a:t>
                      </a:r>
                      <a:r>
                        <a:rPr lang="fr-FR" dirty="0" smtClean="0"/>
                        <a:t>(String content)</a:t>
                      </a:r>
                      <a:endParaRPr lang="fr-FR" dirty="0"/>
                    </a:p>
                  </a:txBody>
                  <a:tcPr/>
                </a:tc>
                <a:tc>
                  <a:txBody>
                    <a:bodyPr/>
                    <a:lstStyle/>
                    <a:p>
                      <a:r>
                        <a:rPr lang="fr-FR" dirty="0" smtClean="0"/>
                        <a:t>Set the mime</a:t>
                      </a:r>
                      <a:r>
                        <a:rPr lang="fr-FR" baseline="0" dirty="0" smtClean="0"/>
                        <a:t> type of the </a:t>
                      </a:r>
                      <a:r>
                        <a:rPr lang="fr-FR" dirty="0" err="1" smtClean="0"/>
                        <a:t>response</a:t>
                      </a:r>
                      <a:r>
                        <a:rPr lang="fr-FR" dirty="0" smtClean="0"/>
                        <a:t> content, </a:t>
                      </a:r>
                      <a:r>
                        <a:rPr lang="fr-FR" dirty="0" err="1" smtClean="0"/>
                        <a:t>like</a:t>
                      </a:r>
                      <a:r>
                        <a:rPr lang="fr-FR" dirty="0" smtClean="0"/>
                        <a:t> "</a:t>
                      </a:r>
                      <a:r>
                        <a:rPr lang="fr-FR" dirty="0" err="1" smtClean="0"/>
                        <a:t>text</a:t>
                      </a:r>
                      <a:r>
                        <a:rPr lang="fr-FR" dirty="0" smtClean="0"/>
                        <a:t>/html"</a:t>
                      </a:r>
                      <a:endParaRPr lang="fr-FR" dirty="0"/>
                    </a:p>
                  </a:txBody>
                  <a:tcPr/>
                </a:tc>
              </a:tr>
            </a:tbl>
          </a:graphicData>
        </a:graphic>
      </p:graphicFrame>
      <p:sp>
        <p:nvSpPr>
          <p:cNvPr id="9" name="TextBox 8"/>
          <p:cNvSpPr txBox="1"/>
          <p:nvPr/>
        </p:nvSpPr>
        <p:spPr>
          <a:xfrm>
            <a:off x="1229688" y="5715000"/>
            <a:ext cx="7340471" cy="646331"/>
          </a:xfrm>
          <a:prstGeom prst="rect">
            <a:avLst/>
          </a:prstGeom>
          <a:noFill/>
        </p:spPr>
        <p:txBody>
          <a:bodyPr wrap="none" rtlCol="0">
            <a:spAutoFit/>
          </a:bodyPr>
          <a:lstStyle/>
          <a:p>
            <a:r>
              <a:rPr lang="en-US" b="1" u="sng" dirty="0" smtClean="0"/>
              <a:t>Be Careful:</a:t>
            </a:r>
            <a:r>
              <a:rPr lang="en-US" dirty="0" smtClean="0"/>
              <a:t> You can’t use </a:t>
            </a:r>
            <a:r>
              <a:rPr lang="en-US" dirty="0" err="1" smtClean="0"/>
              <a:t>getOutputStream</a:t>
            </a:r>
            <a:r>
              <a:rPr lang="en-US" dirty="0" smtClean="0"/>
              <a:t>() and </a:t>
            </a:r>
            <a:r>
              <a:rPr lang="en-US" dirty="0" err="1" smtClean="0"/>
              <a:t>getWriter</a:t>
            </a:r>
            <a:r>
              <a:rPr lang="en-US" dirty="0" smtClean="0"/>
              <a:t>() together. </a:t>
            </a:r>
          </a:p>
          <a:p>
            <a:r>
              <a:rPr lang="en-US" dirty="0" smtClean="0"/>
              <a:t>Calling both in a </a:t>
            </a:r>
            <a:r>
              <a:rPr lang="en-US" dirty="0" err="1" smtClean="0"/>
              <a:t>servlet</a:t>
            </a:r>
            <a:r>
              <a:rPr lang="en-US" dirty="0" smtClean="0"/>
              <a:t> gets an </a:t>
            </a:r>
            <a:r>
              <a:rPr lang="en-US" dirty="0" err="1" smtClean="0"/>
              <a:t>IllegalStateException</a:t>
            </a:r>
            <a:r>
              <a:rPr lang="en-US" dirty="0" smtClean="0"/>
              <a:t>.</a:t>
            </a:r>
            <a:endParaRPr lang="en-US" dirty="0"/>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HttpServletResponse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2462213"/>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interface for an HTTP response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Useful to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Add cookies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Redirect the client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p:txBody>
      </p:sp>
      <p:pic>
        <p:nvPicPr>
          <p:cNvPr id="7" name="Picture 6" descr="Screen shot 2010-11-29 at 6.33.51 PM.png"/>
          <p:cNvPicPr>
            <a:picLocks noChangeAspect="1"/>
          </p:cNvPicPr>
          <p:nvPr/>
        </p:nvPicPr>
        <p:blipFill>
          <a:blip r:embed="rId5"/>
          <a:stretch>
            <a:fillRect/>
          </a:stretch>
        </p:blipFill>
        <p:spPr>
          <a:xfrm>
            <a:off x="5791200" y="4724400"/>
            <a:ext cx="2730500" cy="1612900"/>
          </a:xfrm>
          <a:prstGeom prst="rect">
            <a:avLst/>
          </a:prstGeom>
        </p:spPr>
      </p:pic>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HttpServletResponse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6" name="Rectangle 3"/>
          <p:cNvSpPr txBox="1">
            <a:spLocks noChangeArrowheads="1"/>
          </p:cNvSpPr>
          <p:nvPr/>
        </p:nvSpPr>
        <p:spPr>
          <a:xfrm>
            <a:off x="1142976" y="1214422"/>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Methods overview</a:t>
            </a:r>
          </a:p>
        </p:txBody>
      </p:sp>
      <p:graphicFrame>
        <p:nvGraphicFramePr>
          <p:cNvPr id="7" name="Tableau 6"/>
          <p:cNvGraphicFramePr>
            <a:graphicFrameLocks noGrp="1"/>
          </p:cNvGraphicFramePr>
          <p:nvPr/>
        </p:nvGraphicFramePr>
        <p:xfrm>
          <a:off x="1071538" y="1928802"/>
          <a:ext cx="7786742" cy="1381760"/>
        </p:xfrm>
        <a:graphic>
          <a:graphicData uri="http://schemas.openxmlformats.org/drawingml/2006/table">
            <a:tbl>
              <a:tblPr firstRow="1" bandRow="1">
                <a:tableStyleId>{21E4AEA4-8DFA-4A89-87EB-49C32662AFE0}</a:tableStyleId>
              </a:tblPr>
              <a:tblGrid>
                <a:gridCol w="3893371"/>
                <a:gridCol w="3893371"/>
              </a:tblGrid>
              <a:tr h="370840">
                <a:tc>
                  <a:txBody>
                    <a:bodyPr/>
                    <a:lstStyle/>
                    <a:p>
                      <a:pPr algn="ctr"/>
                      <a:r>
                        <a:rPr lang="fr-FR" dirty="0" err="1" smtClean="0"/>
                        <a:t>Method</a:t>
                      </a:r>
                      <a:endParaRPr lang="fr-FR" dirty="0"/>
                    </a:p>
                  </a:txBody>
                  <a:tcPr/>
                </a:tc>
                <a:tc>
                  <a:txBody>
                    <a:bodyPr/>
                    <a:lstStyle/>
                    <a:p>
                      <a:pPr algn="ctr"/>
                      <a:r>
                        <a:rPr lang="fr-FR" dirty="0" smtClean="0"/>
                        <a:t>Description</a:t>
                      </a:r>
                      <a:endParaRPr lang="fr-FR" dirty="0"/>
                    </a:p>
                  </a:txBody>
                  <a:tcPr/>
                </a:tc>
              </a:tr>
              <a:tr h="370840">
                <a:tc>
                  <a:txBody>
                    <a:bodyPr/>
                    <a:lstStyle/>
                    <a:p>
                      <a:r>
                        <a:rPr lang="fr-FR" smtClean="0"/>
                        <a:t>void </a:t>
                      </a:r>
                      <a:r>
                        <a:rPr lang="fr-FR" dirty="0" err="1" smtClean="0"/>
                        <a:t>addCookie</a:t>
                      </a:r>
                      <a:r>
                        <a:rPr lang="fr-FR" dirty="0" smtClean="0"/>
                        <a:t>(Cookie c)</a:t>
                      </a:r>
                      <a:endParaRPr lang="fr-FR" baseline="0" dirty="0" smtClean="0"/>
                    </a:p>
                  </a:txBody>
                  <a:tcPr/>
                </a:tc>
                <a:tc>
                  <a:txBody>
                    <a:bodyPr/>
                    <a:lstStyle/>
                    <a:p>
                      <a:r>
                        <a:rPr lang="fr-FR" dirty="0" err="1" smtClean="0"/>
                        <a:t>Add</a:t>
                      </a:r>
                      <a:r>
                        <a:rPr lang="fr-FR" dirty="0" smtClean="0"/>
                        <a:t> a cookie to the </a:t>
                      </a:r>
                      <a:r>
                        <a:rPr lang="fr-FR" dirty="0" err="1" smtClean="0"/>
                        <a:t>response</a:t>
                      </a:r>
                      <a:endParaRPr lang="fr-FR" dirty="0"/>
                    </a:p>
                  </a:txBody>
                  <a:tcPr/>
                </a:tc>
              </a:tr>
              <a:tr h="370840">
                <a:tc>
                  <a:txBody>
                    <a:bodyPr/>
                    <a:lstStyle/>
                    <a:p>
                      <a:r>
                        <a:rPr lang="fr-FR" dirty="0" err="1" smtClean="0"/>
                        <a:t>void</a:t>
                      </a:r>
                      <a:r>
                        <a:rPr lang="fr-FR" dirty="0" smtClean="0"/>
                        <a:t> </a:t>
                      </a:r>
                      <a:r>
                        <a:rPr lang="fr-FR" dirty="0" err="1" smtClean="0"/>
                        <a:t>sendRedirect</a:t>
                      </a:r>
                      <a:r>
                        <a:rPr lang="fr-FR" dirty="0" smtClean="0"/>
                        <a:t>(String location)</a:t>
                      </a:r>
                      <a:endParaRPr lang="fr-FR" dirty="0"/>
                    </a:p>
                  </a:txBody>
                  <a:tcPr/>
                </a:tc>
                <a:tc>
                  <a:txBody>
                    <a:bodyPr/>
                    <a:lstStyle/>
                    <a:p>
                      <a:r>
                        <a:rPr lang="fr-FR" dirty="0" err="1" smtClean="0"/>
                        <a:t>Redirect</a:t>
                      </a:r>
                      <a:r>
                        <a:rPr lang="fr-FR" dirty="0" smtClean="0"/>
                        <a:t> the client to the </a:t>
                      </a:r>
                      <a:r>
                        <a:rPr lang="fr-FR" dirty="0" err="1" smtClean="0"/>
                        <a:t>specified</a:t>
                      </a:r>
                      <a:r>
                        <a:rPr lang="fr-FR" dirty="0" smtClean="0"/>
                        <a:t> location</a:t>
                      </a:r>
                      <a:endParaRPr lang="fr-FR" dirty="0"/>
                    </a:p>
                  </a:txBody>
                  <a:tcPr/>
                </a:tc>
              </a:tr>
            </a:tbl>
          </a:graphicData>
        </a:graphic>
      </p:graphicFrame>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Example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8" name="ZoneTexte 6"/>
          <p:cNvSpPr txBox="1"/>
          <p:nvPr/>
        </p:nvSpPr>
        <p:spPr>
          <a:xfrm>
            <a:off x="1066800" y="1219200"/>
            <a:ext cx="7924800" cy="5193216"/>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en-US" sz="1600" b="1" dirty="0" smtClean="0">
                <a:solidFill>
                  <a:srgbClr val="660066"/>
                </a:solidFill>
                <a:latin typeface="Courier"/>
                <a:cs typeface="Courier"/>
              </a:rPr>
              <a:t>public class </a:t>
            </a:r>
            <a:r>
              <a:rPr lang="en-US" sz="1600" dirty="0" err="1" smtClean="0">
                <a:latin typeface="Courier"/>
                <a:cs typeface="Courier"/>
              </a:rPr>
              <a:t>MyServlet</a:t>
            </a:r>
            <a:r>
              <a:rPr lang="en-US" sz="1600" dirty="0" smtClean="0">
                <a:latin typeface="Courier"/>
                <a:cs typeface="Courier"/>
              </a:rPr>
              <a:t> </a:t>
            </a:r>
            <a:r>
              <a:rPr lang="en-US" sz="1600" b="1" dirty="0" smtClean="0">
                <a:solidFill>
                  <a:srgbClr val="660066"/>
                </a:solidFill>
                <a:latin typeface="Courier"/>
                <a:cs typeface="Courier"/>
              </a:rPr>
              <a:t>extends </a:t>
            </a:r>
            <a:r>
              <a:rPr lang="en-US" sz="1600" dirty="0" err="1" smtClean="0">
                <a:latin typeface="Courier"/>
                <a:cs typeface="Courier"/>
              </a:rPr>
              <a:t>HttpServlet</a:t>
            </a:r>
            <a:r>
              <a:rPr lang="en-US" sz="1600" dirty="0" smtClean="0">
                <a:latin typeface="Courier"/>
                <a:cs typeface="Courier"/>
              </a:rPr>
              <a:t> {</a:t>
            </a:r>
          </a:p>
          <a:p>
            <a:pPr eaLnBrk="1" hangingPunct="1">
              <a:lnSpc>
                <a:spcPct val="90000"/>
              </a:lnSpc>
              <a:buFont typeface="Wingdings" pitchFamily="-109" charset="2"/>
              <a:buNone/>
            </a:pPr>
            <a:endParaRPr lang="en-US" sz="1600" dirty="0" smtClean="0">
              <a:latin typeface="Courier"/>
              <a:cs typeface="Courier"/>
            </a:endParaRPr>
          </a:p>
          <a:p>
            <a:pPr eaLnBrk="1" hangingPunct="1">
              <a:lnSpc>
                <a:spcPct val="90000"/>
              </a:lnSpc>
              <a:buFont typeface="Wingdings" pitchFamily="-109" charset="2"/>
              <a:buNone/>
            </a:pPr>
            <a:r>
              <a:rPr lang="en-US" sz="1600" dirty="0" smtClean="0">
                <a:latin typeface="Courier"/>
                <a:cs typeface="Courier"/>
              </a:rPr>
              <a:t>    @Override</a:t>
            </a:r>
          </a:p>
          <a:p>
            <a:pPr eaLnBrk="1" hangingPunct="1">
              <a:lnSpc>
                <a:spcPct val="90000"/>
              </a:lnSpc>
              <a:buFont typeface="Wingdings" pitchFamily="-109" charset="2"/>
              <a:buNone/>
            </a:pPr>
            <a:r>
              <a:rPr lang="en-US" sz="1600" dirty="0" smtClean="0">
                <a:latin typeface="Courier"/>
                <a:cs typeface="Courier"/>
              </a:rPr>
              <a:t>    </a:t>
            </a:r>
            <a:r>
              <a:rPr lang="en-US" sz="1600" b="1" dirty="0" smtClean="0">
                <a:solidFill>
                  <a:srgbClr val="660066"/>
                </a:solidFill>
                <a:latin typeface="Courier"/>
                <a:cs typeface="Courier"/>
              </a:rPr>
              <a:t>protected void </a:t>
            </a:r>
            <a:r>
              <a:rPr lang="en-US" sz="1600" dirty="0" err="1" smtClean="0">
                <a:latin typeface="Courier"/>
                <a:cs typeface="Courier"/>
              </a:rPr>
              <a:t>doGet(HttpServletRequest</a:t>
            </a:r>
            <a:r>
              <a:rPr lang="en-US" sz="1600" dirty="0" smtClean="0">
                <a:latin typeface="Courier"/>
                <a:cs typeface="Courier"/>
              </a:rPr>
              <a:t> </a:t>
            </a:r>
            <a:r>
              <a:rPr lang="en-US" sz="1600" dirty="0" err="1" smtClean="0">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a:t>
            </a:r>
            <a:r>
              <a:rPr lang="en-US" sz="1600" dirty="0" err="1" smtClean="0">
                <a:latin typeface="Courier"/>
                <a:cs typeface="Courier"/>
              </a:rPr>
              <a:t>resp</a:t>
            </a:r>
            <a:r>
              <a:rPr lang="en-US" sz="1600" dirty="0" smtClean="0">
                <a:latin typeface="Courier"/>
                <a:cs typeface="Courier"/>
              </a:rPr>
              <a:t>) {</a:t>
            </a:r>
          </a:p>
          <a:p>
            <a:pPr eaLnBrk="1" hangingPunct="1">
              <a:lnSpc>
                <a:spcPct val="90000"/>
              </a:lnSpc>
              <a:buFont typeface="Wingdings" pitchFamily="-109" charset="2"/>
              <a:buNone/>
            </a:pPr>
            <a:endParaRPr lang="en-US" sz="1600" dirty="0" smtClean="0">
              <a:latin typeface="Courier"/>
              <a:cs typeface="Courier"/>
            </a:endParaRPr>
          </a:p>
          <a:p>
            <a:pPr eaLnBrk="1" hangingPunct="1">
              <a:lnSpc>
                <a:spcPct val="90000"/>
              </a:lnSpc>
              <a:buFont typeface="Wingdings" pitchFamily="-109" charset="2"/>
              <a:buNone/>
            </a:pPr>
            <a:r>
              <a:rPr lang="en-US" sz="1600" dirty="0" smtClean="0">
                <a:latin typeface="Courier"/>
                <a:cs typeface="Courier"/>
              </a:rPr>
              <a:t>       	String </a:t>
            </a:r>
            <a:r>
              <a:rPr lang="en-US" sz="1600" dirty="0" err="1" smtClean="0">
                <a:latin typeface="Courier"/>
                <a:cs typeface="Courier"/>
              </a:rPr>
              <a:t>userName</a:t>
            </a:r>
            <a:r>
              <a:rPr lang="en-US" sz="1600" dirty="0" smtClean="0">
                <a:latin typeface="Courier"/>
                <a:cs typeface="Courier"/>
              </a:rPr>
              <a:t> = </a:t>
            </a:r>
            <a:r>
              <a:rPr lang="en-US" sz="1600" dirty="0" err="1" smtClean="0">
                <a:latin typeface="Courier"/>
                <a:cs typeface="Courier"/>
              </a:rPr>
              <a:t>req.getParameter(</a:t>
            </a:r>
            <a:r>
              <a:rPr lang="en-US" sz="1600" dirty="0" err="1" smtClean="0">
                <a:solidFill>
                  <a:srgbClr val="0000FF"/>
                </a:solidFill>
                <a:latin typeface="Courier"/>
                <a:cs typeface="Courier"/>
              </a:rPr>
              <a:t>"userName</a:t>
            </a:r>
            <a:r>
              <a:rPr lang="en-US" sz="1600" dirty="0" smtClean="0">
                <a:solidFill>
                  <a:srgbClr val="0000FF"/>
                </a:solidFill>
                <a:latin typeface="Courier"/>
                <a:cs typeface="Courier"/>
              </a:rPr>
              <a:t>"</a:t>
            </a:r>
            <a:r>
              <a:rPr lang="en-US" sz="1600" dirty="0" smtClean="0">
                <a:latin typeface="Courier"/>
                <a:cs typeface="Courier"/>
              </a:rPr>
              <a:t>);</a:t>
            </a:r>
          </a:p>
          <a:p>
            <a:pPr eaLnBrk="1" hangingPunct="1">
              <a:lnSpc>
                <a:spcPct val="90000"/>
              </a:lnSpc>
              <a:buFont typeface="Wingdings" pitchFamily="-109" charset="2"/>
              <a:buNone/>
            </a:pPr>
            <a:endParaRPr lang="en-US" sz="1600" dirty="0" smtClean="0">
              <a:latin typeface="Courier"/>
              <a:cs typeface="Courier"/>
            </a:endParaRP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resp.setContentType(</a:t>
            </a:r>
            <a:r>
              <a:rPr lang="en-US" sz="1600" dirty="0" err="1" smtClean="0">
                <a:solidFill>
                  <a:srgbClr val="0000FF"/>
                </a:solidFill>
                <a:latin typeface="Courier"/>
                <a:cs typeface="Courier"/>
              </a:rPr>
              <a:t>"text</a:t>
            </a:r>
            <a:r>
              <a:rPr lang="en-US" sz="1600" dirty="0" smtClean="0">
                <a:solidFill>
                  <a:srgbClr val="0000FF"/>
                </a:solidFill>
                <a:latin typeface="Courier"/>
                <a:cs typeface="Courier"/>
              </a:rPr>
              <a:t>/html"</a:t>
            </a:r>
            <a:r>
              <a:rPr lang="en-US" sz="1600" dirty="0" smtClean="0">
                <a:latin typeface="Courier"/>
                <a:cs typeface="Courier"/>
              </a:rPr>
              <a:t>);</a:t>
            </a:r>
          </a:p>
          <a:p>
            <a:pPr eaLnBrk="1" hangingPunct="1">
              <a:lnSpc>
                <a:spcPct val="90000"/>
              </a:lnSpc>
              <a:buFont typeface="Wingdings" pitchFamily="-109" charset="2"/>
              <a:buNone/>
            </a:pPr>
            <a:endParaRPr lang="en-US" sz="1600" dirty="0" smtClean="0">
              <a:latin typeface="Courier"/>
              <a:cs typeface="Courier"/>
            </a:endParaRP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PrintWriter</a:t>
            </a:r>
            <a:r>
              <a:rPr lang="en-US" sz="1600" dirty="0" smtClean="0">
                <a:latin typeface="Courier"/>
                <a:cs typeface="Courier"/>
              </a:rPr>
              <a:t> out = </a:t>
            </a:r>
            <a:r>
              <a:rPr lang="en-US" sz="1600" dirty="0" err="1" smtClean="0">
                <a:latin typeface="Courier"/>
                <a:cs typeface="Courier"/>
              </a:rPr>
              <a:t>resp.getWriter</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"&lt;html&gt;"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"&lt;head&gt;"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"&lt;title&gt;My </a:t>
            </a:r>
            <a:r>
              <a:rPr lang="en-US" sz="1600" dirty="0" err="1" smtClean="0">
                <a:solidFill>
                  <a:srgbClr val="0000FF"/>
                </a:solidFill>
                <a:latin typeface="Courier"/>
                <a:cs typeface="Courier"/>
              </a:rPr>
              <a:t>Servlet</a:t>
            </a:r>
            <a:r>
              <a:rPr lang="en-US" sz="1600" dirty="0" smtClean="0">
                <a:solidFill>
                  <a:srgbClr val="0000FF"/>
                </a:solidFill>
                <a:latin typeface="Courier"/>
                <a:cs typeface="Courier"/>
              </a:rPr>
              <a:t>&lt;/title&gt;"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"&lt;/head&gt;"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"&lt;body&gt;"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"&lt;h1&gt; Hello "</a:t>
            </a:r>
            <a:r>
              <a:rPr lang="en-US" sz="1600" dirty="0" smtClean="0">
                <a:latin typeface="Courier"/>
                <a:cs typeface="Courier"/>
              </a:rPr>
              <a:t> + </a:t>
            </a:r>
            <a:r>
              <a:rPr lang="en-US" sz="1600" dirty="0" err="1" smtClean="0">
                <a:latin typeface="Courier"/>
                <a:cs typeface="Courier"/>
              </a:rPr>
              <a:t>userName</a:t>
            </a:r>
            <a:r>
              <a:rPr lang="en-US" sz="1600" dirty="0" smtClean="0">
                <a:latin typeface="Courier"/>
                <a:cs typeface="Courier"/>
              </a:rPr>
              <a:t> + </a:t>
            </a:r>
            <a:r>
              <a:rPr lang="en-US" sz="1600" dirty="0" smtClean="0">
                <a:solidFill>
                  <a:srgbClr val="0000FF"/>
                </a:solidFill>
                <a:latin typeface="Courier"/>
                <a:cs typeface="Courier"/>
              </a:rPr>
              <a:t>"! &lt;/h1&gt;"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"&lt;/body&gt;"</a:t>
            </a:r>
            <a:r>
              <a:rPr lang="en-US" sz="1600" dirty="0" smtClean="0">
                <a:latin typeface="Courier"/>
                <a:cs typeface="Courier"/>
              </a:rPr>
              <a:t>);</a:t>
            </a:r>
          </a:p>
          <a:p>
            <a:pPr eaLnBrk="1" hangingPunct="1">
              <a:lnSpc>
                <a:spcPct val="90000"/>
              </a:lnSpc>
              <a:buFont typeface="Wingdings" pitchFamily="-109" charset="2"/>
              <a:buNone/>
            </a:pPr>
            <a:r>
              <a:rPr lang="en-US" sz="1600" dirty="0" smtClean="0">
                <a:latin typeface="Courier"/>
                <a:cs typeface="Courier"/>
              </a:rPr>
              <a:t>       	</a:t>
            </a:r>
            <a:r>
              <a:rPr lang="en-US" sz="1600" dirty="0" err="1" smtClean="0">
                <a:latin typeface="Courier"/>
                <a:cs typeface="Courier"/>
              </a:rPr>
              <a:t>out.println</a:t>
            </a:r>
            <a:r>
              <a:rPr lang="en-US" sz="1600" dirty="0" smtClean="0">
                <a:latin typeface="Courier"/>
                <a:cs typeface="Courier"/>
              </a:rPr>
              <a:t>(</a:t>
            </a:r>
            <a:r>
              <a:rPr lang="en-US" sz="1600" dirty="0" smtClean="0">
                <a:solidFill>
                  <a:srgbClr val="0000FF"/>
                </a:solidFill>
                <a:latin typeface="Courier"/>
                <a:cs typeface="Courier"/>
              </a:rPr>
              <a:t>"&lt;/html&gt;"</a:t>
            </a:r>
            <a:r>
              <a:rPr lang="en-US" sz="1600" dirty="0" smtClean="0">
                <a:latin typeface="Courier"/>
                <a:cs typeface="Courier"/>
              </a:rPr>
              <a:t>);</a:t>
            </a:r>
          </a:p>
          <a:p>
            <a:pPr eaLnBrk="1" hangingPunct="1">
              <a:lnSpc>
                <a:spcPct val="90000"/>
              </a:lnSpc>
              <a:buFont typeface="Wingdings" pitchFamily="-109" charset="2"/>
              <a:buNone/>
            </a:pPr>
            <a:endParaRPr lang="en-US" sz="1600" dirty="0" smtClean="0">
              <a:latin typeface="Courier"/>
              <a:cs typeface="Courier"/>
            </a:endParaRPr>
          </a:p>
          <a:p>
            <a:pPr eaLnBrk="1" hangingPunct="1">
              <a:lnSpc>
                <a:spcPct val="90000"/>
              </a:lnSpc>
              <a:buFont typeface="Wingdings" pitchFamily="-109" charset="2"/>
              <a:buNone/>
            </a:pPr>
            <a:r>
              <a:rPr lang="en-US" sz="1600" dirty="0" smtClean="0">
                <a:latin typeface="Courier"/>
                <a:cs typeface="Courier"/>
              </a:rPr>
              <a:t>    }</a:t>
            </a:r>
          </a:p>
          <a:p>
            <a:pPr eaLnBrk="1" hangingPunct="1">
              <a:lnSpc>
                <a:spcPct val="90000"/>
              </a:lnSpc>
              <a:buFont typeface="Wingdings" pitchFamily="-109" charset="2"/>
              <a:buNone/>
            </a:pPr>
            <a:endParaRPr lang="en-US" sz="1600" dirty="0" smtClean="0">
              <a:latin typeface="Courier"/>
              <a:cs typeface="Courier"/>
            </a:endParaRPr>
          </a:p>
          <a:p>
            <a:pPr eaLnBrk="1" hangingPunct="1">
              <a:lnSpc>
                <a:spcPct val="90000"/>
              </a:lnSpc>
              <a:buFont typeface="Wingdings" pitchFamily="-109" charset="2"/>
              <a:buNone/>
            </a:pPr>
            <a:r>
              <a:rPr lang="en-US" sz="1600" dirty="0" smtClean="0">
                <a:latin typeface="Courier"/>
                <a:cs typeface="Courier"/>
              </a:rPr>
              <a:t>}</a:t>
            </a:r>
            <a:endParaRPr lang="fr-FR" sz="1600" dirty="0" smtClean="0">
              <a:latin typeface="Courier"/>
              <a:cs typeface="Courier"/>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Introduction</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3"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Request and Response processing</a:t>
            </a:r>
            <a:endParaRPr lang="en-US" b="1" dirty="0">
              <a:solidFill>
                <a:srgbClr val="000000"/>
              </a:solidFill>
            </a:endParaRPr>
          </a:p>
        </p:txBody>
      </p:sp>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Deployment Descriptor</a:t>
            </a:r>
            <a:endParaRPr lang="en-US" dirty="0"/>
          </a:p>
        </p:txBody>
      </p:sp>
      <p:sp>
        <p:nvSpPr>
          <p:cNvPr id="17449" name="Rectangle 41"/>
          <p:cNvSpPr>
            <a:spLocks noGrp="1" noChangeArrowheads="1"/>
          </p:cNvSpPr>
          <p:nvPr>
            <p:ph type="subTitle" idx="1"/>
          </p:nvPr>
        </p:nvSpPr>
        <p:spPr/>
        <p:txBody>
          <a:bodyPr/>
          <a:lstStyle/>
          <a:p>
            <a:r>
              <a:rPr lang="en-US" dirty="0" smtClean="0"/>
              <a:t>I’ve got my </a:t>
            </a:r>
            <a:r>
              <a:rPr lang="en-US" dirty="0" err="1" smtClean="0"/>
              <a:t>servlet</a:t>
            </a:r>
            <a:r>
              <a:rPr lang="en-US" dirty="0" smtClean="0"/>
              <a:t>, and now?</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Introduction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Deployment Descriptor</a:t>
            </a:r>
            <a:endParaRPr lang="en-US" b="1" dirty="0">
              <a:solidFill>
                <a:srgbClr val="000000"/>
              </a:solidFill>
            </a:endParaRPr>
          </a:p>
        </p:txBody>
      </p:sp>
      <p:sp>
        <p:nvSpPr>
          <p:cNvPr id="6" name="Rectangle 3"/>
          <p:cNvSpPr txBox="1">
            <a:spLocks noChangeArrowheads="1"/>
          </p:cNvSpPr>
          <p:nvPr/>
        </p:nvSpPr>
        <p:spPr>
          <a:xfrm>
            <a:off x="1142976" y="1214422"/>
            <a:ext cx="8001024" cy="5339923"/>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 Servlet application has always (or almost) a deployment descriptor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/WEB-INF/</a:t>
            </a:r>
            <a:r>
              <a:rPr lang="en-US" sz="2200" kern="0" dirty="0" err="1" smtClean="0">
                <a:latin typeface="+mn-lt"/>
                <a:ea typeface="ＭＳ Ｐゴシック" pitchFamily="34" charset="-128"/>
              </a:rPr>
              <a:t>web.xml</a:t>
            </a: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It defines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a:t>
            </a:r>
            <a:r>
              <a:rPr lang="en-US" sz="2200" kern="0" dirty="0" err="1" smtClean="0">
                <a:latin typeface="+mn-lt"/>
                <a:ea typeface="ＭＳ Ｐゴシック" pitchFamily="34" charset="-128"/>
              </a:rPr>
              <a:t>servlets</a:t>
            </a:r>
            <a:r>
              <a:rPr lang="en-US" sz="2200" kern="0" dirty="0" smtClean="0">
                <a:latin typeface="+mn-lt"/>
                <a:ea typeface="ＭＳ Ｐゴシック" pitchFamily="34" charset="-128"/>
              </a:rPr>
              <a:t> classes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a:t>
            </a:r>
            <a:r>
              <a:rPr lang="en-US" sz="2200" kern="0" dirty="0" err="1" smtClean="0">
                <a:latin typeface="+mn-lt"/>
                <a:ea typeface="ＭＳ Ｐゴシック" pitchFamily="34" charset="-128"/>
              </a:rPr>
              <a:t>servlets</a:t>
            </a:r>
            <a:r>
              <a:rPr lang="en-US" sz="2200" kern="0" dirty="0" smtClean="0">
                <a:latin typeface="+mn-lt"/>
                <a:ea typeface="ＭＳ Ｐゴシック" pitchFamily="34" charset="-128"/>
              </a:rPr>
              <a:t> mappings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filters classes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filters mappings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welcome files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application resources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And other stuffs…</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web.xml</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ZoneTexte 6"/>
          <p:cNvSpPr txBox="1"/>
          <p:nvPr/>
        </p:nvSpPr>
        <p:spPr>
          <a:xfrm>
            <a:off x="1219200" y="1614953"/>
            <a:ext cx="7572428" cy="4252447"/>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latin typeface="Courier"/>
                <a:cs typeface="Courier"/>
              </a:rPr>
              <a:t>&lt;?</a:t>
            </a:r>
            <a:r>
              <a:rPr lang="fr-FR" sz="2000" dirty="0" err="1" smtClean="0">
                <a:latin typeface="Courier"/>
                <a:cs typeface="Courier"/>
              </a:rPr>
              <a:t>xml</a:t>
            </a:r>
            <a:r>
              <a:rPr lang="fr-FR" sz="2000" dirty="0" smtClean="0">
                <a:latin typeface="Courier"/>
                <a:cs typeface="Courier"/>
              </a:rPr>
              <a:t> version="1.0" </a:t>
            </a:r>
            <a:r>
              <a:rPr lang="fr-FR" sz="2000" dirty="0" err="1" smtClean="0">
                <a:latin typeface="Courier"/>
                <a:cs typeface="Courier"/>
              </a:rPr>
              <a:t>encoding</a:t>
            </a:r>
            <a:r>
              <a:rPr lang="fr-FR" sz="2000" dirty="0" smtClean="0">
                <a:latin typeface="Courier"/>
                <a:cs typeface="Courier"/>
              </a:rPr>
              <a:t>="UTF-8"?&gt;</a:t>
            </a:r>
          </a:p>
          <a:p>
            <a:pPr eaLnBrk="1" hangingPunct="1">
              <a:lnSpc>
                <a:spcPct val="90000"/>
              </a:lnSpc>
              <a:buFont typeface="Wingdings" pitchFamily="-109" charset="2"/>
              <a:buNone/>
            </a:pPr>
            <a:r>
              <a:rPr lang="fr-FR" sz="2000" dirty="0" smtClean="0">
                <a:solidFill>
                  <a:srgbClr val="660066"/>
                </a:solidFill>
                <a:latin typeface="Courier"/>
                <a:cs typeface="Courier"/>
              </a:rPr>
              <a:t>&lt;web-</a:t>
            </a:r>
            <a:r>
              <a:rPr lang="fr-FR" sz="2000" dirty="0" err="1" smtClean="0">
                <a:solidFill>
                  <a:srgbClr val="660066"/>
                </a:solidFill>
                <a:latin typeface="Courier"/>
                <a:cs typeface="Courier"/>
              </a:rPr>
              <a:t>app</a:t>
            </a:r>
            <a:r>
              <a:rPr lang="fr-FR" sz="2000" dirty="0" smtClean="0">
                <a:solidFill>
                  <a:srgbClr val="660066"/>
                </a:solidFill>
                <a:latin typeface="Courier"/>
                <a:cs typeface="Courier"/>
              </a:rPr>
              <a:t> </a:t>
            </a:r>
            <a:r>
              <a:rPr lang="fr-FR" sz="2000" dirty="0" err="1" smtClean="0">
                <a:solidFill>
                  <a:srgbClr val="800000"/>
                </a:solidFill>
                <a:latin typeface="Courier"/>
                <a:cs typeface="Courier"/>
              </a:rPr>
              <a:t>xmlns</a:t>
            </a:r>
            <a:r>
              <a:rPr lang="fr-FR" sz="2000" dirty="0" smtClean="0">
                <a:solidFill>
                  <a:srgbClr val="4D4D4D"/>
                </a:solidFill>
                <a:latin typeface="Courier"/>
                <a:cs typeface="Courier"/>
              </a:rPr>
              <a:t>=...</a:t>
            </a:r>
            <a:r>
              <a:rPr lang="fr-FR" sz="2000" dirty="0" smtClean="0">
                <a:solidFill>
                  <a:srgbClr val="660066"/>
                </a:solidFill>
                <a:latin typeface="Courier"/>
                <a:cs typeface="Courier"/>
              </a:rPr>
              <a:t>&gt;</a:t>
            </a:r>
          </a:p>
          <a:p>
            <a:pPr lvl="1" eaLnBrk="1" hangingPunct="1">
              <a:lnSpc>
                <a:spcPct val="90000"/>
              </a:lnSpc>
              <a:buFont typeface="Wingdings" pitchFamily="-109" charset="2"/>
              <a:buNone/>
            </a:pPr>
            <a:endParaRPr lang="fr-FR" sz="2000" dirty="0" smtClean="0">
              <a:solidFill>
                <a:srgbClr val="660066"/>
              </a:solidFill>
              <a:latin typeface="Courier"/>
              <a:cs typeface="Courier"/>
            </a:endParaRPr>
          </a:p>
          <a:p>
            <a:pPr lvl="1" eaLnBrk="1" hangingPunct="1">
              <a:lnSpc>
                <a:spcPct val="90000"/>
              </a:lnSpc>
              <a:buFont typeface="Wingdings" pitchFamily="-109" charset="2"/>
              <a:buNone/>
            </a:pPr>
            <a:r>
              <a:rPr lang="fr-FR" sz="2000" dirty="0" smtClean="0">
                <a:solidFill>
                  <a:srgbClr val="660066"/>
                </a:solidFill>
                <a:latin typeface="Courier"/>
                <a:cs typeface="Courier"/>
              </a:rPr>
              <a:t>&lt;</a:t>
            </a:r>
            <a:r>
              <a:rPr lang="fr-FR" sz="2000" dirty="0" err="1" smtClean="0">
                <a:solidFill>
                  <a:srgbClr val="660066"/>
                </a:solidFill>
                <a:latin typeface="Courier"/>
                <a:cs typeface="Courier"/>
              </a:rPr>
              <a:t>display-name</a:t>
            </a:r>
            <a:r>
              <a:rPr lang="fr-FR" sz="2000" dirty="0" smtClean="0">
                <a:solidFill>
                  <a:srgbClr val="660066"/>
                </a:solidFill>
                <a:latin typeface="Courier"/>
                <a:cs typeface="Courier"/>
              </a:rPr>
              <a:t>&gt;</a:t>
            </a:r>
            <a:r>
              <a:rPr lang="fr-FR" sz="2000" dirty="0" err="1" smtClean="0">
                <a:latin typeface="Courier"/>
                <a:cs typeface="Courier"/>
              </a:rPr>
              <a:t>MyApplication</a:t>
            </a:r>
            <a:r>
              <a:rPr lang="fr-FR" sz="2000" dirty="0" smtClean="0">
                <a:solidFill>
                  <a:srgbClr val="660066"/>
                </a:solidFill>
                <a:latin typeface="Courier"/>
                <a:cs typeface="Courier"/>
              </a:rPr>
              <a:t>&lt;/</a:t>
            </a:r>
            <a:r>
              <a:rPr lang="fr-FR" sz="2000" dirty="0" err="1" smtClean="0">
                <a:solidFill>
                  <a:srgbClr val="660066"/>
                </a:solidFill>
                <a:latin typeface="Courier"/>
                <a:cs typeface="Courier"/>
              </a:rPr>
              <a:t>display-name</a:t>
            </a:r>
            <a:r>
              <a:rPr lang="fr-FR" sz="2000" dirty="0" smtClean="0">
                <a:solidFill>
                  <a:srgbClr val="660066"/>
                </a:solidFill>
                <a:latin typeface="Courier"/>
                <a:cs typeface="Courier"/>
              </a:rPr>
              <a:t>&gt;</a:t>
            </a:r>
          </a:p>
          <a:p>
            <a:pPr lvl="1" eaLnBrk="1" hangingPunct="1">
              <a:lnSpc>
                <a:spcPct val="90000"/>
              </a:lnSpc>
              <a:buFont typeface="Wingdings" pitchFamily="-109" charset="2"/>
              <a:buNone/>
            </a:pPr>
            <a:endParaRPr lang="fr-FR" sz="2000" dirty="0" smtClean="0">
              <a:solidFill>
                <a:srgbClr val="660066"/>
              </a:solidFill>
              <a:latin typeface="Courier"/>
              <a:cs typeface="Courier"/>
            </a:endParaRPr>
          </a:p>
          <a:p>
            <a:pPr lvl="1" eaLnBrk="1" hangingPunct="1">
              <a:lnSpc>
                <a:spcPct val="90000"/>
              </a:lnSpc>
              <a:buFont typeface="Wingdings" pitchFamily="-109" charset="2"/>
              <a:buNone/>
            </a:pPr>
            <a:r>
              <a:rPr lang="fr-FR" sz="2000" dirty="0" smtClean="0">
                <a:solidFill>
                  <a:srgbClr val="660066"/>
                </a:solidFill>
                <a:latin typeface="Courier"/>
                <a:cs typeface="Courier"/>
              </a:rPr>
              <a:t>&lt;</a:t>
            </a:r>
            <a:r>
              <a:rPr lang="fr-FR" sz="2000" dirty="0" err="1" smtClean="0">
                <a:solidFill>
                  <a:srgbClr val="660066"/>
                </a:solidFill>
                <a:latin typeface="Courier"/>
                <a:cs typeface="Courier"/>
              </a:rPr>
              <a:t>welcome-file-list</a:t>
            </a:r>
            <a:r>
              <a:rPr lang="fr-FR" sz="2000" dirty="0" smtClean="0">
                <a:solidFill>
                  <a:srgbClr val="660066"/>
                </a:solidFill>
                <a:latin typeface="Courier"/>
                <a:cs typeface="Courier"/>
              </a:rPr>
              <a:t>&gt;</a:t>
            </a:r>
          </a:p>
          <a:p>
            <a:pPr lvl="1" eaLnBrk="1" hangingPunct="1">
              <a:lnSpc>
                <a:spcPct val="90000"/>
              </a:lnSpc>
              <a:buFont typeface="Wingdings" pitchFamily="-109" charset="2"/>
              <a:buNone/>
            </a:pPr>
            <a:r>
              <a:rPr lang="fr-FR" sz="2000" dirty="0" smtClean="0">
                <a:solidFill>
                  <a:srgbClr val="660066"/>
                </a:solidFill>
                <a:latin typeface="Courier"/>
                <a:cs typeface="Courier"/>
              </a:rPr>
              <a:t>	&lt;</a:t>
            </a:r>
            <a:r>
              <a:rPr lang="fr-FR" sz="2000" dirty="0" err="1" smtClean="0">
                <a:solidFill>
                  <a:srgbClr val="660066"/>
                </a:solidFill>
                <a:latin typeface="Courier"/>
                <a:cs typeface="Courier"/>
              </a:rPr>
              <a:t>welcome-file</a:t>
            </a:r>
            <a:r>
              <a:rPr lang="fr-FR" sz="2000" dirty="0" smtClean="0">
                <a:solidFill>
                  <a:srgbClr val="660066"/>
                </a:solidFill>
                <a:latin typeface="Courier"/>
                <a:cs typeface="Courier"/>
              </a:rPr>
              <a:t>&gt;</a:t>
            </a:r>
            <a:r>
              <a:rPr lang="fr-FR" sz="2000" dirty="0" err="1" smtClean="0">
                <a:latin typeface="Courier"/>
                <a:cs typeface="Courier"/>
              </a:rPr>
              <a:t>index.html</a:t>
            </a:r>
            <a:r>
              <a:rPr lang="fr-FR" sz="2000" dirty="0" smtClean="0">
                <a:solidFill>
                  <a:srgbClr val="660066"/>
                </a:solidFill>
                <a:latin typeface="Courier"/>
                <a:cs typeface="Courier"/>
              </a:rPr>
              <a:t>&lt;/</a:t>
            </a:r>
            <a:r>
              <a:rPr lang="fr-FR" sz="2000" dirty="0" err="1" smtClean="0">
                <a:solidFill>
                  <a:srgbClr val="660066"/>
                </a:solidFill>
                <a:latin typeface="Courier"/>
                <a:cs typeface="Courier"/>
              </a:rPr>
              <a:t>welcome-file</a:t>
            </a:r>
            <a:r>
              <a:rPr lang="fr-FR" sz="2000" dirty="0" smtClean="0">
                <a:solidFill>
                  <a:srgbClr val="660066"/>
                </a:solidFill>
                <a:latin typeface="Courier"/>
                <a:cs typeface="Courier"/>
              </a:rPr>
              <a:t>&gt;</a:t>
            </a:r>
          </a:p>
          <a:p>
            <a:pPr lvl="1" eaLnBrk="1" hangingPunct="1">
              <a:lnSpc>
                <a:spcPct val="90000"/>
              </a:lnSpc>
              <a:buFont typeface="Wingdings" pitchFamily="-109" charset="2"/>
              <a:buNone/>
            </a:pPr>
            <a:r>
              <a:rPr lang="fr-FR" sz="2000" dirty="0" smtClean="0">
                <a:solidFill>
                  <a:srgbClr val="660066"/>
                </a:solidFill>
                <a:latin typeface="Courier"/>
                <a:cs typeface="Courier"/>
              </a:rPr>
              <a:t>	&lt;</a:t>
            </a:r>
            <a:r>
              <a:rPr lang="fr-FR" sz="2000" dirty="0" err="1" smtClean="0">
                <a:solidFill>
                  <a:srgbClr val="660066"/>
                </a:solidFill>
                <a:latin typeface="Courier"/>
                <a:cs typeface="Courier"/>
              </a:rPr>
              <a:t>welcome-file</a:t>
            </a:r>
            <a:r>
              <a:rPr lang="fr-FR" sz="2000" dirty="0" smtClean="0">
                <a:solidFill>
                  <a:srgbClr val="660066"/>
                </a:solidFill>
                <a:latin typeface="Courier"/>
                <a:cs typeface="Courier"/>
              </a:rPr>
              <a:t>&gt;</a:t>
            </a:r>
            <a:r>
              <a:rPr lang="fr-FR" sz="2000" dirty="0" smtClean="0">
                <a:latin typeface="Courier"/>
                <a:cs typeface="Courier"/>
              </a:rPr>
              <a:t>index.jsp</a:t>
            </a:r>
            <a:r>
              <a:rPr lang="fr-FR" sz="2000" dirty="0" smtClean="0">
                <a:solidFill>
                  <a:srgbClr val="660066"/>
                </a:solidFill>
                <a:latin typeface="Courier"/>
                <a:cs typeface="Courier"/>
              </a:rPr>
              <a:t>&lt;/</a:t>
            </a:r>
            <a:r>
              <a:rPr lang="fr-FR" sz="2000" dirty="0" err="1" smtClean="0">
                <a:solidFill>
                  <a:srgbClr val="660066"/>
                </a:solidFill>
                <a:latin typeface="Courier"/>
                <a:cs typeface="Courier"/>
              </a:rPr>
              <a:t>welcome-file</a:t>
            </a:r>
            <a:r>
              <a:rPr lang="fr-FR" sz="2000" dirty="0" smtClean="0">
                <a:solidFill>
                  <a:srgbClr val="660066"/>
                </a:solidFill>
                <a:latin typeface="Courier"/>
                <a:cs typeface="Courier"/>
              </a:rPr>
              <a:t>&gt;</a:t>
            </a:r>
          </a:p>
          <a:p>
            <a:pPr lvl="1" eaLnBrk="1" hangingPunct="1">
              <a:lnSpc>
                <a:spcPct val="90000"/>
              </a:lnSpc>
              <a:buFont typeface="Wingdings" pitchFamily="-109" charset="2"/>
              <a:buNone/>
            </a:pPr>
            <a:r>
              <a:rPr lang="fr-FR" sz="2000" dirty="0" smtClean="0">
                <a:solidFill>
                  <a:srgbClr val="660066"/>
                </a:solidFill>
                <a:latin typeface="Courier"/>
                <a:cs typeface="Courier"/>
              </a:rPr>
              <a:t>&lt;/</a:t>
            </a:r>
            <a:r>
              <a:rPr lang="fr-FR" sz="2000" dirty="0" err="1" smtClean="0">
                <a:solidFill>
                  <a:srgbClr val="660066"/>
                </a:solidFill>
                <a:latin typeface="Courier"/>
                <a:cs typeface="Courier"/>
              </a:rPr>
              <a:t>welcome-file-list</a:t>
            </a:r>
            <a:r>
              <a:rPr lang="fr-FR" sz="2000" dirty="0" smtClean="0">
                <a:solidFill>
                  <a:srgbClr val="660066"/>
                </a:solidFill>
                <a:latin typeface="Courier"/>
                <a:cs typeface="Courier"/>
              </a:rPr>
              <a:t>&gt;</a:t>
            </a:r>
          </a:p>
          <a:p>
            <a:pPr lvl="1" eaLnBrk="1" hangingPunct="1">
              <a:lnSpc>
                <a:spcPct val="90000"/>
              </a:lnSpc>
              <a:buFont typeface="Wingdings" pitchFamily="-109" charset="2"/>
              <a:buNone/>
            </a:pPr>
            <a:endParaRPr lang="fr-FR" sz="2000" dirty="0" smtClean="0">
              <a:solidFill>
                <a:srgbClr val="660066"/>
              </a:solidFill>
              <a:latin typeface="Courier"/>
              <a:cs typeface="Courier"/>
            </a:endParaRPr>
          </a:p>
          <a:p>
            <a:pPr lvl="1" eaLnBrk="1" hangingPunct="1">
              <a:lnSpc>
                <a:spcPct val="90000"/>
              </a:lnSpc>
              <a:buFont typeface="Wingdings" pitchFamily="-109" charset="2"/>
              <a:buNone/>
            </a:pPr>
            <a:r>
              <a:rPr lang="fr-FR" sz="2000" dirty="0" smtClean="0">
                <a:solidFill>
                  <a:srgbClr val="339933"/>
                </a:solidFill>
                <a:latin typeface="Courier"/>
                <a:cs typeface="Courier"/>
              </a:rPr>
              <a:t>&lt;!-- </a:t>
            </a:r>
            <a:r>
              <a:rPr lang="fr-FR" sz="2000" dirty="0" err="1" smtClean="0">
                <a:solidFill>
                  <a:srgbClr val="339933"/>
                </a:solidFill>
                <a:latin typeface="Courier"/>
                <a:cs typeface="Courier"/>
              </a:rPr>
              <a:t>Servlet</a:t>
            </a:r>
            <a:r>
              <a:rPr lang="fr-FR" sz="2000" dirty="0" smtClean="0">
                <a:solidFill>
                  <a:srgbClr val="339933"/>
                </a:solidFill>
                <a:latin typeface="Courier"/>
                <a:cs typeface="Courier"/>
              </a:rPr>
              <a:t> </a:t>
            </a:r>
            <a:r>
              <a:rPr lang="fr-FR" sz="2000" dirty="0" err="1" smtClean="0">
                <a:solidFill>
                  <a:srgbClr val="339933"/>
                </a:solidFill>
                <a:latin typeface="Courier"/>
                <a:cs typeface="Courier"/>
              </a:rPr>
              <a:t>declarations</a:t>
            </a:r>
            <a:r>
              <a:rPr lang="fr-FR" sz="2000" dirty="0" smtClean="0">
                <a:solidFill>
                  <a:srgbClr val="339933"/>
                </a:solidFill>
                <a:latin typeface="Courier"/>
                <a:cs typeface="Courier"/>
              </a:rPr>
              <a:t> --&gt;</a:t>
            </a:r>
          </a:p>
          <a:p>
            <a:pPr lvl="1" eaLnBrk="1" hangingPunct="1">
              <a:lnSpc>
                <a:spcPct val="90000"/>
              </a:lnSpc>
              <a:buFont typeface="Wingdings" pitchFamily="-109" charset="2"/>
              <a:buNone/>
            </a:pPr>
            <a:r>
              <a:rPr lang="fr-FR" sz="2000" dirty="0" smtClean="0">
                <a:solidFill>
                  <a:srgbClr val="339933"/>
                </a:solidFill>
                <a:latin typeface="Courier"/>
                <a:cs typeface="Courier"/>
              </a:rPr>
              <a:t>&lt;!-- </a:t>
            </a:r>
            <a:r>
              <a:rPr lang="fr-FR" sz="2000" dirty="0" err="1" smtClean="0">
                <a:solidFill>
                  <a:srgbClr val="339933"/>
                </a:solidFill>
                <a:latin typeface="Courier"/>
                <a:cs typeface="Courier"/>
              </a:rPr>
              <a:t>Servlet</a:t>
            </a:r>
            <a:r>
              <a:rPr lang="fr-FR" sz="2000" dirty="0" smtClean="0">
                <a:solidFill>
                  <a:srgbClr val="339933"/>
                </a:solidFill>
                <a:latin typeface="Courier"/>
                <a:cs typeface="Courier"/>
              </a:rPr>
              <a:t> </a:t>
            </a:r>
            <a:r>
              <a:rPr lang="fr-FR" sz="2000" dirty="0" err="1" smtClean="0">
                <a:solidFill>
                  <a:srgbClr val="339933"/>
                </a:solidFill>
                <a:latin typeface="Courier"/>
                <a:cs typeface="Courier"/>
              </a:rPr>
              <a:t>mappings</a:t>
            </a:r>
            <a:r>
              <a:rPr lang="fr-FR" sz="2000" dirty="0" smtClean="0">
                <a:solidFill>
                  <a:srgbClr val="339933"/>
                </a:solidFill>
                <a:latin typeface="Courier"/>
                <a:cs typeface="Courier"/>
              </a:rPr>
              <a:t> --&gt;</a:t>
            </a:r>
          </a:p>
          <a:p>
            <a:pPr lvl="1" eaLnBrk="1" hangingPunct="1">
              <a:lnSpc>
                <a:spcPct val="90000"/>
              </a:lnSpc>
            </a:pPr>
            <a:r>
              <a:rPr lang="fr-FR" sz="2000" dirty="0" smtClean="0">
                <a:solidFill>
                  <a:srgbClr val="339933"/>
                </a:solidFill>
                <a:latin typeface="Courier"/>
                <a:cs typeface="Courier"/>
              </a:rPr>
              <a:t>&lt;!– </a:t>
            </a:r>
            <a:r>
              <a:rPr lang="fr-FR" sz="2000" dirty="0" err="1" smtClean="0">
                <a:solidFill>
                  <a:srgbClr val="339933"/>
                </a:solidFill>
                <a:latin typeface="Courier"/>
                <a:cs typeface="Courier"/>
              </a:rPr>
              <a:t>Other</a:t>
            </a:r>
            <a:r>
              <a:rPr lang="fr-FR" sz="2000" dirty="0" smtClean="0">
                <a:solidFill>
                  <a:srgbClr val="339933"/>
                </a:solidFill>
                <a:latin typeface="Courier"/>
                <a:cs typeface="Courier"/>
              </a:rPr>
              <a:t> </a:t>
            </a:r>
            <a:r>
              <a:rPr lang="fr-FR" sz="2000" dirty="0" err="1" smtClean="0">
                <a:solidFill>
                  <a:srgbClr val="339933"/>
                </a:solidFill>
                <a:latin typeface="Courier"/>
                <a:cs typeface="Courier"/>
              </a:rPr>
              <a:t>stuffs</a:t>
            </a:r>
            <a:r>
              <a:rPr lang="fr-FR" sz="2000" dirty="0" smtClean="0">
                <a:solidFill>
                  <a:srgbClr val="339933"/>
                </a:solidFill>
                <a:latin typeface="Courier"/>
                <a:cs typeface="Courier"/>
              </a:rPr>
              <a:t> --&gt;</a:t>
            </a:r>
          </a:p>
          <a:p>
            <a:pPr lvl="1" eaLnBrk="1" hangingPunct="1">
              <a:lnSpc>
                <a:spcPct val="90000"/>
              </a:lnSpc>
              <a:buFont typeface="Wingdings" pitchFamily="-109" charset="2"/>
              <a:buNone/>
            </a:pPr>
            <a:endParaRPr lang="fr-FR" sz="2000" dirty="0" smtClean="0">
              <a:solidFill>
                <a:srgbClr val="660066"/>
              </a:solidFill>
              <a:latin typeface="Courier"/>
              <a:cs typeface="Courier"/>
            </a:endParaRPr>
          </a:p>
          <a:p>
            <a:pPr eaLnBrk="1" hangingPunct="1">
              <a:lnSpc>
                <a:spcPct val="90000"/>
              </a:lnSpc>
              <a:buFont typeface="Wingdings" pitchFamily="-109" charset="2"/>
              <a:buNone/>
            </a:pPr>
            <a:r>
              <a:rPr lang="fr-FR" sz="2000" dirty="0" smtClean="0">
                <a:solidFill>
                  <a:srgbClr val="660066"/>
                </a:solidFill>
                <a:latin typeface="Courier"/>
                <a:cs typeface="Courier"/>
              </a:rPr>
              <a:t>&lt;/</a:t>
            </a:r>
            <a:r>
              <a:rPr lang="fr-FR" sz="2000" dirty="0" err="1" smtClean="0">
                <a:solidFill>
                  <a:srgbClr val="660066"/>
                </a:solidFill>
                <a:latin typeface="Courier"/>
                <a:cs typeface="Courier"/>
              </a:rPr>
              <a:t>web-app</a:t>
            </a:r>
            <a:r>
              <a:rPr lang="fr-FR" sz="2000" dirty="0" smtClean="0">
                <a:solidFill>
                  <a:srgbClr val="660066"/>
                </a:solidFill>
                <a:latin typeface="Courier"/>
                <a:cs typeface="Courier"/>
              </a:rPr>
              <a:t>&gt;</a:t>
            </a:r>
          </a:p>
        </p:txBody>
      </p:sp>
      <p:sp>
        <p:nvSpPr>
          <p:cNvPr id="6"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Deployment Descriptor</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declaration and mapping</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066776" y="1010246"/>
            <a:ext cx="7924824" cy="2800766"/>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When you create a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in order to use it, you must</a:t>
            </a:r>
          </a:p>
          <a:p>
            <a:pPr marL="914400" lvl="1"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Declare it in a </a:t>
            </a:r>
            <a:r>
              <a:rPr lang="en-US" sz="2200" b="1" kern="0" dirty="0" err="1" smtClean="0">
                <a:latin typeface="+mn-lt"/>
                <a:ea typeface="ＭＳ Ｐゴシック" pitchFamily="34" charset="-128"/>
              </a:rPr>
              <a:t>servlet</a:t>
            </a:r>
            <a:r>
              <a:rPr lang="en-US" sz="2200" kern="0" dirty="0" smtClean="0">
                <a:latin typeface="+mn-lt"/>
                <a:ea typeface="ＭＳ Ｐゴシック" pitchFamily="34" charset="-128"/>
              </a:rPr>
              <a:t> block in the web.xml</a:t>
            </a:r>
          </a:p>
          <a:p>
            <a:pPr marL="1371600" lvl="2"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Give it a name</a:t>
            </a:r>
          </a:p>
          <a:p>
            <a:pPr marL="1371600" lvl="2"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Give the “Fully Qualified Name” of the </a:t>
            </a:r>
            <a:r>
              <a:rPr lang="en-US" sz="2200" kern="0" dirty="0" err="1" smtClean="0">
                <a:latin typeface="+mn-lt"/>
                <a:ea typeface="ＭＳ Ｐゴシック" pitchFamily="34" charset="-128"/>
              </a:rPr>
              <a:t>servlet</a:t>
            </a:r>
            <a:endParaRPr lang="en-US" sz="2200" kern="0" dirty="0" smtClean="0">
              <a:latin typeface="+mn-lt"/>
              <a:ea typeface="ＭＳ Ｐゴシック" pitchFamily="34" charset="-128"/>
            </a:endParaRPr>
          </a:p>
          <a:p>
            <a:pPr marL="914400" lvl="1" indent="-457200" eaLnBrk="1" hangingPunct="1">
              <a:spcBef>
                <a:spcPct val="20000"/>
              </a:spcBef>
              <a:spcAft>
                <a:spcPct val="30000"/>
              </a:spcAft>
              <a:buClr>
                <a:schemeClr val="hlink"/>
              </a:buClr>
              <a:buFont typeface="+mj-lt"/>
              <a:buAutoNum type="arabicPeriod"/>
              <a:defRPr/>
            </a:pPr>
            <a:r>
              <a:rPr lang="en-US" sz="2200" kern="0" dirty="0" smtClean="0">
                <a:latin typeface="+mn-lt"/>
                <a:ea typeface="ＭＳ Ｐゴシック" pitchFamily="34" charset="-128"/>
              </a:rPr>
              <a:t>Map it to an </a:t>
            </a:r>
            <a:r>
              <a:rPr lang="en-US" sz="2200" b="1" kern="0" dirty="0" err="1" smtClean="0">
                <a:latin typeface="+mn-lt"/>
                <a:ea typeface="ＭＳ Ｐゴシック" pitchFamily="34" charset="-128"/>
              </a:rPr>
              <a:t>url</a:t>
            </a:r>
            <a:r>
              <a:rPr lang="en-US" sz="2200" b="1" kern="0" dirty="0" smtClean="0">
                <a:latin typeface="+mn-lt"/>
                <a:ea typeface="ＭＳ Ｐゴシック" pitchFamily="34" charset="-128"/>
              </a:rPr>
              <a:t>-pattern</a:t>
            </a:r>
            <a:r>
              <a:rPr lang="en-US" sz="2200" kern="0" dirty="0" smtClean="0">
                <a:latin typeface="+mn-lt"/>
                <a:ea typeface="ＭＳ Ｐゴシック" pitchFamily="34" charset="-128"/>
              </a:rPr>
              <a:t> in a </a:t>
            </a:r>
            <a:r>
              <a:rPr lang="en-US" sz="2200" b="1" kern="0" dirty="0" err="1" smtClean="0">
                <a:latin typeface="+mn-lt"/>
                <a:ea typeface="ＭＳ Ｐゴシック" pitchFamily="34" charset="-128"/>
              </a:rPr>
              <a:t>servlet</a:t>
            </a:r>
            <a:r>
              <a:rPr lang="en-US" sz="2200" b="1" kern="0" dirty="0" smtClean="0">
                <a:latin typeface="+mn-lt"/>
                <a:ea typeface="ＭＳ Ｐゴシック" pitchFamily="34" charset="-128"/>
              </a:rPr>
              <a:t>-mapping</a:t>
            </a:r>
            <a:r>
              <a:rPr lang="en-US" sz="2200" kern="0" dirty="0" smtClean="0">
                <a:latin typeface="+mn-lt"/>
                <a:ea typeface="ＭＳ Ｐゴシック" pitchFamily="34" charset="-128"/>
              </a:rPr>
              <a:t> block in the </a:t>
            </a:r>
            <a:r>
              <a:rPr lang="en-US" sz="2200" kern="0" dirty="0" err="1" smtClean="0">
                <a:latin typeface="+mn-lt"/>
                <a:ea typeface="ＭＳ Ｐゴシック" pitchFamily="34" charset="-128"/>
              </a:rPr>
              <a:t>web.xml</a:t>
            </a:r>
            <a:endParaRPr lang="en-US" sz="2200" kern="0" dirty="0" smtClean="0">
              <a:latin typeface="+mn-lt"/>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Deployment Descriptor</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a:t>
            </a:r>
            <a:r>
              <a:rPr lang="en-US" sz="3200" dirty="0" smtClean="0"/>
              <a:t> declaration and mapping</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541686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tabLst/>
              <a:defRPr/>
            </a:pP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Lucida Grande"/>
              <a:buChar char="⇒"/>
              <a:defRPr/>
            </a:pPr>
            <a:r>
              <a:rPr lang="en-US" sz="2200" dirty="0" smtClean="0"/>
              <a:t>The </a:t>
            </a:r>
            <a:r>
              <a:rPr lang="en-US" sz="2200" dirty="0" err="1" smtClean="0"/>
              <a:t>servlet</a:t>
            </a:r>
            <a:r>
              <a:rPr lang="en-US" sz="2200" dirty="0" smtClean="0"/>
              <a:t>-name in both blocks </a:t>
            </a:r>
            <a:r>
              <a:rPr lang="en-US" sz="2200" dirty="0" err="1" smtClean="0"/>
              <a:t>servlet</a:t>
            </a:r>
            <a:r>
              <a:rPr lang="en-US" sz="2200" dirty="0" smtClean="0"/>
              <a:t> and </a:t>
            </a:r>
            <a:r>
              <a:rPr lang="en-US" sz="2200" dirty="0" err="1" smtClean="0"/>
              <a:t>servlet</a:t>
            </a:r>
            <a:r>
              <a:rPr lang="en-US" sz="2200" dirty="0" smtClean="0"/>
              <a:t>-mapping must be the same !</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p:txBody>
      </p:sp>
      <p:sp>
        <p:nvSpPr>
          <p:cNvPr id="7" name="ZoneTexte 6"/>
          <p:cNvSpPr txBox="1"/>
          <p:nvPr/>
        </p:nvSpPr>
        <p:spPr>
          <a:xfrm>
            <a:off x="1214414" y="2075629"/>
            <a:ext cx="7572428" cy="2585323"/>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2000" dirty="0" smtClean="0"/>
              <a:t>&lt;</a:t>
            </a:r>
            <a:r>
              <a:rPr lang="fr-FR" sz="2000" dirty="0" err="1" smtClean="0"/>
              <a:t>servlet</a:t>
            </a:r>
            <a:r>
              <a:rPr lang="fr-FR" sz="2000" dirty="0" smtClean="0"/>
              <a:t>&gt;</a:t>
            </a:r>
          </a:p>
          <a:p>
            <a:pPr eaLnBrk="1" hangingPunct="1">
              <a:lnSpc>
                <a:spcPct val="90000"/>
              </a:lnSpc>
              <a:buFont typeface="Wingdings" pitchFamily="-109" charset="2"/>
              <a:buNone/>
            </a:pPr>
            <a:r>
              <a:rPr lang="fr-FR" sz="2000" dirty="0" smtClean="0"/>
              <a:t>     &lt;</a:t>
            </a:r>
            <a:r>
              <a:rPr lang="fr-FR" sz="2000" dirty="0" err="1" smtClean="0"/>
              <a:t>servlet-name</a:t>
            </a:r>
            <a:r>
              <a:rPr lang="fr-FR" sz="2000" dirty="0" smtClean="0"/>
              <a:t>&gt;</a:t>
            </a:r>
            <a:r>
              <a:rPr lang="fr-FR" sz="2000" b="1" dirty="0" err="1" smtClean="0"/>
              <a:t>MyServlet</a:t>
            </a:r>
            <a:r>
              <a:rPr lang="fr-FR" sz="2000" dirty="0" smtClean="0"/>
              <a:t>&lt;/</a:t>
            </a:r>
            <a:r>
              <a:rPr lang="fr-FR" sz="2000" dirty="0" err="1" smtClean="0"/>
              <a:t>servlet-name</a:t>
            </a:r>
            <a:r>
              <a:rPr lang="fr-FR" sz="2000" dirty="0" smtClean="0"/>
              <a:t>&gt;</a:t>
            </a:r>
          </a:p>
          <a:p>
            <a:pPr eaLnBrk="1" hangingPunct="1">
              <a:lnSpc>
                <a:spcPct val="90000"/>
              </a:lnSpc>
              <a:buFont typeface="Wingdings" pitchFamily="-109" charset="2"/>
              <a:buNone/>
            </a:pPr>
            <a:r>
              <a:rPr lang="fr-FR" sz="2000" dirty="0" smtClean="0"/>
              <a:t>     &lt;</a:t>
            </a:r>
            <a:r>
              <a:rPr lang="fr-FR" sz="2000" dirty="0" err="1" smtClean="0"/>
              <a:t>servlet-class</a:t>
            </a:r>
            <a:r>
              <a:rPr lang="fr-FR" sz="2000" dirty="0" smtClean="0"/>
              <a:t>&gt;</a:t>
            </a:r>
            <a:r>
              <a:rPr lang="fr-FR" sz="2000" dirty="0" err="1" smtClean="0"/>
              <a:t>com.supinfo.myapp.MyServlet</a:t>
            </a:r>
            <a:r>
              <a:rPr lang="fr-FR" sz="2000" dirty="0" smtClean="0"/>
              <a:t>&lt;/</a:t>
            </a:r>
            <a:r>
              <a:rPr lang="fr-FR" sz="2000" dirty="0" err="1" smtClean="0"/>
              <a:t>servlet-class</a:t>
            </a:r>
            <a:r>
              <a:rPr lang="fr-FR" sz="2000" dirty="0" smtClean="0"/>
              <a:t>&gt;</a:t>
            </a:r>
          </a:p>
          <a:p>
            <a:pPr eaLnBrk="1" hangingPunct="1">
              <a:lnSpc>
                <a:spcPct val="90000"/>
              </a:lnSpc>
              <a:buFont typeface="Wingdings" pitchFamily="-109" charset="2"/>
              <a:buNone/>
            </a:pPr>
            <a:r>
              <a:rPr lang="fr-FR" sz="2000" dirty="0" smtClean="0"/>
              <a:t>&lt;/</a:t>
            </a:r>
            <a:r>
              <a:rPr lang="fr-FR" sz="2000" dirty="0" err="1" smtClean="0"/>
              <a:t>servlet</a:t>
            </a:r>
            <a:r>
              <a:rPr lang="fr-FR" sz="2000" dirty="0" smtClean="0"/>
              <a:t>&gt;</a:t>
            </a:r>
          </a:p>
          <a:p>
            <a:pPr eaLnBrk="1" hangingPunct="1">
              <a:lnSpc>
                <a:spcPct val="90000"/>
              </a:lnSpc>
              <a:buFont typeface="Wingdings" pitchFamily="-109" charset="2"/>
              <a:buNone/>
            </a:pPr>
            <a:endParaRPr lang="fr-FR" sz="2000" dirty="0" smtClean="0"/>
          </a:p>
          <a:p>
            <a:pPr eaLnBrk="1" hangingPunct="1">
              <a:lnSpc>
                <a:spcPct val="90000"/>
              </a:lnSpc>
              <a:buFont typeface="Wingdings" pitchFamily="-109" charset="2"/>
              <a:buNone/>
            </a:pPr>
            <a:r>
              <a:rPr lang="fr-FR" sz="2000" dirty="0" smtClean="0"/>
              <a:t>&lt;</a:t>
            </a:r>
            <a:r>
              <a:rPr lang="fr-FR" sz="2000" dirty="0" err="1" smtClean="0"/>
              <a:t>servlet-mapping</a:t>
            </a:r>
            <a:r>
              <a:rPr lang="fr-FR" sz="2000" dirty="0" smtClean="0"/>
              <a:t>&gt;</a:t>
            </a:r>
          </a:p>
          <a:p>
            <a:pPr eaLnBrk="1" hangingPunct="1">
              <a:lnSpc>
                <a:spcPct val="90000"/>
              </a:lnSpc>
              <a:buFont typeface="Wingdings" pitchFamily="-109" charset="2"/>
              <a:buNone/>
            </a:pPr>
            <a:r>
              <a:rPr lang="fr-FR" sz="2000" dirty="0" smtClean="0"/>
              <a:t>     &lt;</a:t>
            </a:r>
            <a:r>
              <a:rPr lang="fr-FR" sz="2000" dirty="0" err="1" smtClean="0"/>
              <a:t>servlet-name</a:t>
            </a:r>
            <a:r>
              <a:rPr lang="fr-FR" sz="2000" dirty="0" smtClean="0"/>
              <a:t>&gt;</a:t>
            </a:r>
            <a:r>
              <a:rPr lang="fr-FR" sz="2000" b="1" dirty="0" err="1" smtClean="0"/>
              <a:t>MyServlet</a:t>
            </a:r>
            <a:r>
              <a:rPr lang="fr-FR" sz="2000" dirty="0" smtClean="0"/>
              <a:t>&lt;/</a:t>
            </a:r>
            <a:r>
              <a:rPr lang="fr-FR" sz="2000" dirty="0" err="1" smtClean="0"/>
              <a:t>servlet-name</a:t>
            </a:r>
            <a:r>
              <a:rPr lang="fr-FR" sz="2000" dirty="0" smtClean="0"/>
              <a:t>&gt;</a:t>
            </a:r>
          </a:p>
          <a:p>
            <a:pPr eaLnBrk="1" hangingPunct="1">
              <a:lnSpc>
                <a:spcPct val="90000"/>
              </a:lnSpc>
              <a:buFont typeface="Wingdings" pitchFamily="-109" charset="2"/>
              <a:buNone/>
            </a:pPr>
            <a:r>
              <a:rPr lang="fr-FR" sz="2000" dirty="0" smtClean="0"/>
              <a:t>     &lt;url-pattern&gt;/Hello&lt;/url-pattern&gt;</a:t>
            </a:r>
          </a:p>
          <a:p>
            <a:pPr eaLnBrk="1" hangingPunct="1">
              <a:lnSpc>
                <a:spcPct val="90000"/>
              </a:lnSpc>
              <a:buFont typeface="Wingdings" pitchFamily="-109" charset="2"/>
              <a:buNone/>
            </a:pPr>
            <a:r>
              <a:rPr lang="fr-FR" sz="2000" dirty="0" smtClean="0"/>
              <a:t>&lt;/</a:t>
            </a:r>
            <a:r>
              <a:rPr lang="fr-FR" sz="2000" dirty="0" err="1" smtClean="0"/>
              <a:t>servlet</a:t>
            </a:r>
            <a:r>
              <a:rPr lang="fr-FR" sz="2000" dirty="0" smtClean="0"/>
              <a:t>-</a:t>
            </a:r>
            <a:r>
              <a:rPr lang="fr-FR" sz="2000" dirty="0" err="1" smtClean="0"/>
              <a:t>mapping</a:t>
            </a:r>
            <a:r>
              <a:rPr lang="fr-FR" sz="2000" dirty="0" smtClean="0"/>
              <a:t>&gt;</a:t>
            </a:r>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Deployment Descriptor</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How it works?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pic>
        <p:nvPicPr>
          <p:cNvPr id="692228" name="Picture 4" descr="C:\Users\Thierry\AppData\Local\Temp\VMwareDnD\a8e28723\Capture d’écran 2010-02-03 à 15.53.28 copie.png"/>
          <p:cNvPicPr>
            <a:picLocks noChangeAspect="1" noChangeArrowheads="1"/>
          </p:cNvPicPr>
          <p:nvPr/>
        </p:nvPicPr>
        <p:blipFill>
          <a:blip r:embed="rId5" cstate="print"/>
          <a:srcRect/>
          <a:stretch>
            <a:fillRect/>
          </a:stretch>
        </p:blipFill>
        <p:spPr bwMode="auto">
          <a:xfrm>
            <a:off x="785786" y="857232"/>
            <a:ext cx="4308111" cy="3285847"/>
          </a:xfrm>
          <a:prstGeom prst="rect">
            <a:avLst/>
          </a:prstGeom>
          <a:noFill/>
        </p:spPr>
      </p:pic>
      <p:sp>
        <p:nvSpPr>
          <p:cNvPr id="11" name="ZoneTexte 10"/>
          <p:cNvSpPr txBox="1"/>
          <p:nvPr/>
        </p:nvSpPr>
        <p:spPr>
          <a:xfrm>
            <a:off x="2428860" y="4357694"/>
            <a:ext cx="5786478" cy="1962076"/>
          </a:xfrm>
          <a:prstGeom prst="rect">
            <a:avLst/>
          </a:prstGeom>
          <a:solidFill>
            <a:schemeClr val="accent2"/>
          </a:solidFill>
          <a:ln>
            <a:solidFill>
              <a:schemeClr val="tx1"/>
            </a:solidFill>
          </a:ln>
        </p:spPr>
        <p:txBody>
          <a:bodyPr wrap="square" rtlCol="0">
            <a:spAutoFit/>
          </a:bodyPr>
          <a:lstStyle/>
          <a:p>
            <a:pPr eaLnBrk="1" hangingPunct="1">
              <a:lnSpc>
                <a:spcPct val="90000"/>
              </a:lnSpc>
              <a:buFont typeface="Wingdings" pitchFamily="-109" charset="2"/>
              <a:buNone/>
            </a:pPr>
            <a:r>
              <a:rPr lang="fr-FR" sz="1500" dirty="0" smtClean="0"/>
              <a:t>&lt;</a:t>
            </a:r>
            <a:r>
              <a:rPr lang="fr-FR" sz="1500" dirty="0" err="1" smtClean="0"/>
              <a:t>servlet</a:t>
            </a:r>
            <a:r>
              <a:rPr lang="fr-FR" sz="1500" dirty="0" smtClean="0"/>
              <a:t>&gt;</a:t>
            </a:r>
          </a:p>
          <a:p>
            <a:pPr eaLnBrk="1" hangingPunct="1">
              <a:lnSpc>
                <a:spcPct val="90000"/>
              </a:lnSpc>
              <a:buFont typeface="Wingdings" pitchFamily="-109" charset="2"/>
              <a:buNone/>
            </a:pPr>
            <a:r>
              <a:rPr lang="fr-FR" sz="1500" dirty="0" smtClean="0"/>
              <a:t>     &lt;</a:t>
            </a:r>
            <a:r>
              <a:rPr lang="fr-FR" sz="1500" dirty="0" err="1" smtClean="0"/>
              <a:t>servlet-name</a:t>
            </a:r>
            <a:r>
              <a:rPr lang="fr-FR" sz="1500" dirty="0" smtClean="0"/>
              <a:t>&gt;</a:t>
            </a:r>
            <a:r>
              <a:rPr lang="fr-FR" sz="1500" b="1" dirty="0" err="1" smtClean="0"/>
              <a:t>MyServlet</a:t>
            </a:r>
            <a:r>
              <a:rPr lang="fr-FR" sz="1500" dirty="0" smtClean="0"/>
              <a:t>&lt;/</a:t>
            </a:r>
            <a:r>
              <a:rPr lang="fr-FR" sz="1500" dirty="0" err="1" smtClean="0"/>
              <a:t>servlet-name</a:t>
            </a:r>
            <a:r>
              <a:rPr lang="fr-FR" sz="1500" dirty="0" smtClean="0"/>
              <a:t>&gt;</a:t>
            </a:r>
          </a:p>
          <a:p>
            <a:pPr eaLnBrk="1" hangingPunct="1">
              <a:lnSpc>
                <a:spcPct val="90000"/>
              </a:lnSpc>
              <a:buFont typeface="Wingdings" pitchFamily="-109" charset="2"/>
              <a:buNone/>
            </a:pPr>
            <a:r>
              <a:rPr lang="fr-FR" sz="1500" dirty="0" smtClean="0"/>
              <a:t>     &lt;</a:t>
            </a:r>
            <a:r>
              <a:rPr lang="fr-FR" sz="1500" dirty="0" err="1" smtClean="0"/>
              <a:t>servlet-class</a:t>
            </a:r>
            <a:r>
              <a:rPr lang="fr-FR" sz="1500" dirty="0" smtClean="0"/>
              <a:t>&gt;</a:t>
            </a:r>
            <a:r>
              <a:rPr lang="fr-FR" sz="1500" dirty="0" err="1" smtClean="0"/>
              <a:t>com.supinfo.myapp.MyServlet</a:t>
            </a:r>
            <a:r>
              <a:rPr lang="fr-FR" sz="1500" dirty="0" smtClean="0"/>
              <a:t>&lt;/</a:t>
            </a:r>
            <a:r>
              <a:rPr lang="fr-FR" sz="1500" dirty="0" err="1" smtClean="0"/>
              <a:t>servlet-class</a:t>
            </a:r>
            <a:r>
              <a:rPr lang="fr-FR" sz="1500" dirty="0" smtClean="0"/>
              <a:t>&gt;</a:t>
            </a:r>
          </a:p>
          <a:p>
            <a:pPr eaLnBrk="1" hangingPunct="1">
              <a:lnSpc>
                <a:spcPct val="90000"/>
              </a:lnSpc>
              <a:buFont typeface="Wingdings" pitchFamily="-109" charset="2"/>
              <a:buNone/>
            </a:pPr>
            <a:r>
              <a:rPr lang="fr-FR" sz="1500" dirty="0" smtClean="0"/>
              <a:t>&lt;/</a:t>
            </a:r>
            <a:r>
              <a:rPr lang="fr-FR" sz="1500" dirty="0" err="1" smtClean="0"/>
              <a:t>servlet</a:t>
            </a:r>
            <a:r>
              <a:rPr lang="fr-FR" sz="1500" dirty="0" smtClean="0"/>
              <a:t>&gt;</a:t>
            </a:r>
          </a:p>
          <a:p>
            <a:pPr eaLnBrk="1" hangingPunct="1">
              <a:lnSpc>
                <a:spcPct val="90000"/>
              </a:lnSpc>
              <a:buFont typeface="Wingdings" pitchFamily="-109" charset="2"/>
              <a:buNone/>
            </a:pPr>
            <a:endParaRPr lang="fr-FR" sz="1500" dirty="0" smtClean="0"/>
          </a:p>
          <a:p>
            <a:pPr eaLnBrk="1" hangingPunct="1">
              <a:lnSpc>
                <a:spcPct val="90000"/>
              </a:lnSpc>
              <a:buFont typeface="Wingdings" pitchFamily="-109" charset="2"/>
              <a:buNone/>
            </a:pPr>
            <a:r>
              <a:rPr lang="fr-FR" sz="1500" dirty="0" smtClean="0"/>
              <a:t>&lt;</a:t>
            </a:r>
            <a:r>
              <a:rPr lang="fr-FR" sz="1500" dirty="0" err="1" smtClean="0"/>
              <a:t>servlet-mapping</a:t>
            </a:r>
            <a:r>
              <a:rPr lang="fr-FR" sz="1500" dirty="0" smtClean="0"/>
              <a:t>&gt;</a:t>
            </a:r>
          </a:p>
          <a:p>
            <a:pPr eaLnBrk="1" hangingPunct="1">
              <a:lnSpc>
                <a:spcPct val="90000"/>
              </a:lnSpc>
              <a:buFont typeface="Wingdings" pitchFamily="-109" charset="2"/>
              <a:buNone/>
            </a:pPr>
            <a:r>
              <a:rPr lang="fr-FR" sz="1500" dirty="0" smtClean="0"/>
              <a:t>     &lt;</a:t>
            </a:r>
            <a:r>
              <a:rPr lang="fr-FR" sz="1500" dirty="0" err="1" smtClean="0"/>
              <a:t>servlet-name</a:t>
            </a:r>
            <a:r>
              <a:rPr lang="fr-FR" sz="1500" dirty="0" smtClean="0"/>
              <a:t>&gt;</a:t>
            </a:r>
            <a:r>
              <a:rPr lang="fr-FR" sz="1500" b="1" dirty="0" err="1" smtClean="0"/>
              <a:t>MyServlet</a:t>
            </a:r>
            <a:r>
              <a:rPr lang="fr-FR" sz="1500" dirty="0" smtClean="0"/>
              <a:t>&lt;/</a:t>
            </a:r>
            <a:r>
              <a:rPr lang="fr-FR" sz="1500" dirty="0" err="1" smtClean="0"/>
              <a:t>servlet-name</a:t>
            </a:r>
            <a:r>
              <a:rPr lang="fr-FR" sz="1500" dirty="0" smtClean="0"/>
              <a:t>&gt;</a:t>
            </a:r>
          </a:p>
          <a:p>
            <a:pPr eaLnBrk="1" hangingPunct="1">
              <a:lnSpc>
                <a:spcPct val="90000"/>
              </a:lnSpc>
              <a:buFont typeface="Wingdings" pitchFamily="-109" charset="2"/>
              <a:buNone/>
            </a:pPr>
            <a:r>
              <a:rPr lang="fr-FR" sz="1500" dirty="0" smtClean="0"/>
              <a:t>     &lt;url-pattern&gt;/Hello&lt;/url-pattern&gt;</a:t>
            </a:r>
          </a:p>
          <a:p>
            <a:pPr eaLnBrk="1" hangingPunct="1">
              <a:lnSpc>
                <a:spcPct val="90000"/>
              </a:lnSpc>
              <a:buFont typeface="Wingdings" pitchFamily="-109" charset="2"/>
              <a:buNone/>
            </a:pPr>
            <a:r>
              <a:rPr lang="fr-FR" sz="1500" dirty="0" smtClean="0"/>
              <a:t>&lt;/</a:t>
            </a:r>
            <a:r>
              <a:rPr lang="fr-FR" sz="1500" dirty="0" err="1" smtClean="0"/>
              <a:t>servlet</a:t>
            </a:r>
            <a:r>
              <a:rPr lang="fr-FR" sz="1500" dirty="0" smtClean="0"/>
              <a:t>-</a:t>
            </a:r>
            <a:r>
              <a:rPr lang="fr-FR" sz="1500" dirty="0" err="1" smtClean="0"/>
              <a:t>mapping</a:t>
            </a:r>
            <a:r>
              <a:rPr lang="fr-FR" sz="1500" dirty="0" smtClean="0"/>
              <a:t>&gt;</a:t>
            </a:r>
          </a:p>
        </p:txBody>
      </p:sp>
      <p:sp>
        <p:nvSpPr>
          <p:cNvPr id="24" name="Ellipse 23"/>
          <p:cNvSpPr/>
          <p:nvPr/>
        </p:nvSpPr>
        <p:spPr bwMode="auto">
          <a:xfrm>
            <a:off x="3286116" y="1285860"/>
            <a:ext cx="500066" cy="519351"/>
          </a:xfrm>
          <a:prstGeom prst="ellipse">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1</a:t>
            </a:r>
          </a:p>
        </p:txBody>
      </p:sp>
      <p:sp>
        <p:nvSpPr>
          <p:cNvPr id="25" name="Ellipse 24"/>
          <p:cNvSpPr/>
          <p:nvPr/>
        </p:nvSpPr>
        <p:spPr bwMode="auto">
          <a:xfrm>
            <a:off x="6434134" y="5562600"/>
            <a:ext cx="500066" cy="519351"/>
          </a:xfrm>
          <a:prstGeom prst="ellipse">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solidFill>
                  <a:schemeClr val="bg1"/>
                </a:solidFill>
              </a:rPr>
              <a:t>2</a:t>
            </a:r>
            <a:endParaRPr kumimoji="0" lang="fr-FR" sz="1800" b="0" i="0" u="none" strike="noStrike" cap="none" normalizeH="0" baseline="0" dirty="0" smtClean="0">
              <a:ln>
                <a:noFill/>
              </a:ln>
              <a:solidFill>
                <a:schemeClr val="bg1"/>
              </a:solidFill>
              <a:effectLst/>
              <a:latin typeface="Arial" charset="0"/>
            </a:endParaRPr>
          </a:p>
        </p:txBody>
      </p:sp>
      <p:sp>
        <p:nvSpPr>
          <p:cNvPr id="27" name="Ellipse 26"/>
          <p:cNvSpPr/>
          <p:nvPr/>
        </p:nvSpPr>
        <p:spPr bwMode="auto">
          <a:xfrm>
            <a:off x="6934200" y="4714884"/>
            <a:ext cx="500066" cy="519351"/>
          </a:xfrm>
          <a:prstGeom prst="ellipse">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smtClean="0">
                <a:solidFill>
                  <a:schemeClr val="bg1"/>
                </a:solidFill>
              </a:rPr>
              <a:t>4</a:t>
            </a:r>
            <a:endParaRPr kumimoji="0" lang="fr-FR" sz="1800" b="0" i="0" u="none" strike="noStrike" cap="none" normalizeH="0" baseline="0" dirty="0" smtClean="0">
              <a:ln>
                <a:noFill/>
              </a:ln>
              <a:solidFill>
                <a:schemeClr val="bg1"/>
              </a:solidFill>
              <a:effectLst/>
              <a:latin typeface="Arial" charset="0"/>
            </a:endParaRPr>
          </a:p>
        </p:txBody>
      </p:sp>
      <p:pic>
        <p:nvPicPr>
          <p:cNvPr id="692230" name="Picture 6" descr="C:\Users\Thierry\Desktop\Capture d’écran 2010-02-03 à 15.52.47.png"/>
          <p:cNvPicPr>
            <a:picLocks noChangeAspect="1" noChangeArrowheads="1"/>
          </p:cNvPicPr>
          <p:nvPr/>
        </p:nvPicPr>
        <p:blipFill>
          <a:blip r:embed="rId6" cstate="print"/>
          <a:srcRect/>
          <a:stretch>
            <a:fillRect/>
          </a:stretch>
        </p:blipFill>
        <p:spPr bwMode="auto">
          <a:xfrm>
            <a:off x="4714876" y="837140"/>
            <a:ext cx="4641992" cy="3336396"/>
          </a:xfrm>
          <a:prstGeom prst="rect">
            <a:avLst/>
          </a:prstGeom>
          <a:noFill/>
        </p:spPr>
      </p:pic>
      <p:sp>
        <p:nvSpPr>
          <p:cNvPr id="29" name="Ellipse 28"/>
          <p:cNvSpPr/>
          <p:nvPr/>
        </p:nvSpPr>
        <p:spPr bwMode="auto">
          <a:xfrm>
            <a:off x="6929454" y="1928802"/>
            <a:ext cx="500066" cy="519351"/>
          </a:xfrm>
          <a:prstGeom prst="ellipse">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5</a:t>
            </a:r>
          </a:p>
        </p:txBody>
      </p:sp>
      <p:sp>
        <p:nvSpPr>
          <p:cNvPr id="32" name="Flèche angle droit à deux pointes 31"/>
          <p:cNvSpPr/>
          <p:nvPr/>
        </p:nvSpPr>
        <p:spPr bwMode="auto">
          <a:xfrm rot="8508791">
            <a:off x="1969011" y="4673438"/>
            <a:ext cx="1104224" cy="1040124"/>
          </a:xfrm>
          <a:prstGeom prst="leftUpArrow">
            <a:avLst/>
          </a:prstGeom>
          <a:solidFill>
            <a:srgbClr val="FF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endParaRPr>
          </a:p>
        </p:txBody>
      </p:sp>
      <p:sp>
        <p:nvSpPr>
          <p:cNvPr id="26" name="Ellipse 25"/>
          <p:cNvSpPr/>
          <p:nvPr/>
        </p:nvSpPr>
        <p:spPr bwMode="auto">
          <a:xfrm>
            <a:off x="1852610" y="5014905"/>
            <a:ext cx="500066" cy="519351"/>
          </a:xfrm>
          <a:prstGeom prst="ellipse">
            <a:avLst/>
          </a:prstGeom>
          <a:solidFill>
            <a:srgbClr val="FF0000"/>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rPr>
              <a:t>3</a:t>
            </a:r>
          </a:p>
        </p:txBody>
      </p:sp>
      <p:sp>
        <p:nvSpPr>
          <p:cNvPr id="14"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Deployment Descriptor</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92230"/>
                                        </p:tgtEl>
                                        <p:attrNameLst>
                                          <p:attrName>style.visibility</p:attrName>
                                        </p:attrNameLst>
                                      </p:cBhvr>
                                      <p:to>
                                        <p:strVal val="visible"/>
                                      </p:to>
                                    </p:set>
                                    <p:animEffect transition="in" filter="wipe(down)">
                                      <p:cBhvr>
                                        <p:cTn id="30" dur="500"/>
                                        <p:tgtEl>
                                          <p:spTgt spid="69223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9" grpId="0" animBg="1"/>
      <p:bldP spid="32"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URL Patterns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smtClean="0">
                <a:solidFill>
                  <a:srgbClr val="000000"/>
                </a:solidFill>
              </a:rPr>
              <a:t>Deployment Descriptor</a:t>
            </a:r>
            <a:endParaRPr lang="en-US" b="1">
              <a:solidFill>
                <a:srgbClr val="000000"/>
              </a:solidFill>
            </a:endParaRPr>
          </a:p>
        </p:txBody>
      </p:sp>
      <p:graphicFrame>
        <p:nvGraphicFramePr>
          <p:cNvPr id="9" name="Tableau 6"/>
          <p:cNvGraphicFramePr>
            <a:graphicFrameLocks noGrp="1"/>
          </p:cNvGraphicFramePr>
          <p:nvPr>
            <p:extLst>
              <p:ext uri="{D42A27DB-BD31-4B8C-83A1-F6EECF244321}">
                <p14:modId xmlns:p14="http://schemas.microsoft.com/office/powerpoint/2010/main" val="814741446"/>
              </p:ext>
            </p:extLst>
          </p:nvPr>
        </p:nvGraphicFramePr>
        <p:xfrm>
          <a:off x="914400" y="1376680"/>
          <a:ext cx="8229600" cy="4673601"/>
        </p:xfrm>
        <a:graphic>
          <a:graphicData uri="http://schemas.openxmlformats.org/drawingml/2006/table">
            <a:tbl>
              <a:tblPr firstRow="1" bandRow="1">
                <a:tableStyleId>{21E4AEA4-8DFA-4A89-87EB-49C32662AFE0}</a:tableStyleId>
              </a:tblPr>
              <a:tblGrid>
                <a:gridCol w="1475117"/>
                <a:gridCol w="1953883"/>
                <a:gridCol w="1928003"/>
                <a:gridCol w="2872597"/>
              </a:tblGrid>
              <a:tr h="328946">
                <a:tc>
                  <a:txBody>
                    <a:bodyPr/>
                    <a:lstStyle/>
                    <a:p>
                      <a:pPr algn="ctr"/>
                      <a:r>
                        <a:rPr lang="en-GB" smtClean="0"/>
                        <a:t>Rule</a:t>
                      </a:r>
                      <a:endParaRPr lang="en-GB" dirty="0"/>
                    </a:p>
                  </a:txBody>
                  <a:tcPr anchor="ctr"/>
                </a:tc>
                <a:tc>
                  <a:txBody>
                    <a:bodyPr/>
                    <a:lstStyle/>
                    <a:p>
                      <a:pPr algn="ctr"/>
                      <a:r>
                        <a:rPr lang="en-GB" dirty="0" smtClean="0"/>
                        <a:t>URL Pattern</a:t>
                      </a:r>
                      <a:endParaRPr lang="en-GB" dirty="0"/>
                    </a:p>
                  </a:txBody>
                  <a:tcPr anchor="ctr"/>
                </a:tc>
                <a:tc>
                  <a:txBody>
                    <a:bodyPr/>
                    <a:lstStyle/>
                    <a:p>
                      <a:pPr algn="ctr"/>
                      <a:r>
                        <a:rPr lang="en-GB" dirty="0" smtClean="0"/>
                        <a:t>How to Form the URL Pattern</a:t>
                      </a:r>
                      <a:endParaRPr lang="en-GB" dirty="0"/>
                    </a:p>
                  </a:txBody>
                  <a:tcPr anchor="ctr"/>
                </a:tc>
                <a:tc>
                  <a:txBody>
                    <a:bodyPr/>
                    <a:lstStyle/>
                    <a:p>
                      <a:pPr algn="ctr"/>
                      <a:r>
                        <a:rPr lang="en-GB" dirty="0" smtClean="0"/>
                        <a:t>URLs That Would</a:t>
                      </a:r>
                      <a:r>
                        <a:rPr lang="en-GB" baseline="0" dirty="0" smtClean="0"/>
                        <a:t> Match</a:t>
                      </a:r>
                      <a:endParaRPr lang="en-GB" dirty="0"/>
                    </a:p>
                  </a:txBody>
                  <a:tcPr anchor="ctr"/>
                </a:tc>
              </a:tr>
              <a:tr h="657891">
                <a:tc>
                  <a:txBody>
                    <a:bodyPr/>
                    <a:lstStyle/>
                    <a:p>
                      <a:pPr algn="ctr"/>
                      <a:r>
                        <a:rPr lang="en-GB" baseline="0" smtClean="0"/>
                        <a:t>Exact match</a:t>
                      </a:r>
                      <a:endParaRPr lang="en-GB" baseline="0" dirty="0" smtClean="0"/>
                    </a:p>
                  </a:txBody>
                  <a:tcPr anchor="ctr"/>
                </a:tc>
                <a:tc>
                  <a:txBody>
                    <a:bodyPr/>
                    <a:lstStyle/>
                    <a:p>
                      <a:r>
                        <a:rPr lang="en-GB" smtClean="0"/>
                        <a:t>/something</a:t>
                      </a:r>
                      <a:endParaRPr lang="en-GB" dirty="0"/>
                    </a:p>
                  </a:txBody>
                  <a:tcPr anchor="ctr"/>
                </a:tc>
                <a:tc>
                  <a:txBody>
                    <a:bodyPr/>
                    <a:lstStyle/>
                    <a:p>
                      <a:r>
                        <a:rPr lang="en-GB" smtClean="0"/>
                        <a:t>Any string with « / » below.</a:t>
                      </a:r>
                      <a:endParaRPr lang="en-GB" dirty="0"/>
                    </a:p>
                  </a:txBody>
                  <a:tcPr anchor="ctr"/>
                </a:tc>
                <a:tc>
                  <a:txBody>
                    <a:bodyPr/>
                    <a:lstStyle/>
                    <a:p>
                      <a:r>
                        <a:rPr lang="en-GB" smtClean="0"/>
                        <a:t>/something</a:t>
                      </a:r>
                      <a:endParaRPr lang="en-GB" dirty="0"/>
                    </a:p>
                  </a:txBody>
                  <a:tcPr anchor="ctr"/>
                </a:tc>
              </a:tr>
              <a:tr h="1093455">
                <a:tc>
                  <a:txBody>
                    <a:bodyPr/>
                    <a:lstStyle/>
                    <a:p>
                      <a:pPr algn="ctr"/>
                      <a:r>
                        <a:rPr lang="en-GB" smtClean="0"/>
                        <a:t>Path</a:t>
                      </a:r>
                      <a:r>
                        <a:rPr lang="en-GB" baseline="0" smtClean="0"/>
                        <a:t> match</a:t>
                      </a:r>
                      <a:endParaRPr lang="en-GB" dirty="0"/>
                    </a:p>
                  </a:txBody>
                  <a:tcPr anchor="ctr"/>
                </a:tc>
                <a:tc>
                  <a:txBody>
                    <a:bodyPr/>
                    <a:lstStyle/>
                    <a:p>
                      <a:r>
                        <a:rPr lang="en-GB" smtClean="0"/>
                        <a:t>/something/else/*</a:t>
                      </a:r>
                      <a:endParaRPr lang="en-GB" dirty="0"/>
                    </a:p>
                  </a:txBody>
                  <a:tcPr anchor="ctr"/>
                </a:tc>
                <a:tc>
                  <a:txBody>
                    <a:bodyPr/>
                    <a:lstStyle/>
                    <a:p>
                      <a:r>
                        <a:rPr lang="en-GB" noProof="0" dirty="0" smtClean="0"/>
                        <a:t>String beginning</a:t>
                      </a:r>
                      <a:r>
                        <a:rPr lang="en-GB" dirty="0" smtClean="0"/>
                        <a:t> with « / » and ending with </a:t>
                      </a:r>
                    </a:p>
                    <a:p>
                      <a:r>
                        <a:rPr lang="en-GB" dirty="0" smtClean="0"/>
                        <a:t>« /* »</a:t>
                      </a:r>
                      <a:endParaRPr lang="en-GB" dirty="0"/>
                    </a:p>
                  </a:txBody>
                  <a:tcPr anchor="ctr"/>
                </a:tc>
                <a:tc>
                  <a:txBody>
                    <a:bodyPr/>
                    <a:lstStyle/>
                    <a:p>
                      <a:r>
                        <a:rPr lang="en-GB" dirty="0" smtClean="0"/>
                        <a:t>/something/else</a:t>
                      </a:r>
                    </a:p>
                    <a:p>
                      <a:r>
                        <a:rPr lang="en-GB" dirty="0" smtClean="0"/>
                        <a:t>/something/else/again</a:t>
                      </a:r>
                    </a:p>
                    <a:p>
                      <a:r>
                        <a:rPr lang="en-GB" dirty="0" smtClean="0"/>
                        <a:t>/something/else/</a:t>
                      </a:r>
                      <a:r>
                        <a:rPr lang="en-GB" dirty="0" err="1" smtClean="0"/>
                        <a:t>index.htm</a:t>
                      </a:r>
                      <a:endParaRPr lang="en-GB" dirty="0"/>
                    </a:p>
                  </a:txBody>
                  <a:tcPr anchor="ctr"/>
                </a:tc>
              </a:tr>
              <a:tr h="1093455">
                <a:tc>
                  <a:txBody>
                    <a:bodyPr/>
                    <a:lstStyle/>
                    <a:p>
                      <a:pPr algn="ctr"/>
                      <a:r>
                        <a:rPr lang="en-GB" dirty="0" smtClean="0"/>
                        <a:t>Extension match</a:t>
                      </a:r>
                      <a:endParaRPr lang="en-GB" dirty="0"/>
                    </a:p>
                  </a:txBody>
                  <a:tcPr anchor="ctr"/>
                </a:tc>
                <a:tc>
                  <a:txBody>
                    <a:bodyPr/>
                    <a:lstStyle/>
                    <a:p>
                      <a:r>
                        <a:rPr lang="en-GB" dirty="0" smtClean="0"/>
                        <a:t>*.</a:t>
                      </a:r>
                      <a:r>
                        <a:rPr lang="en-GB" dirty="0" err="1" smtClean="0"/>
                        <a:t>jsp</a:t>
                      </a:r>
                      <a:endParaRPr lang="en-GB" dirty="0"/>
                    </a:p>
                  </a:txBody>
                  <a:tcPr anchor="ctr"/>
                </a:tc>
                <a:tc>
                  <a:txBody>
                    <a:bodyPr/>
                    <a:lstStyle/>
                    <a:p>
                      <a:r>
                        <a:rPr lang="en-GB" dirty="0" smtClean="0"/>
                        <a:t>String ending with</a:t>
                      </a:r>
                      <a:r>
                        <a:rPr lang="en-GB" baseline="0" dirty="0" smtClean="0"/>
                        <a:t> </a:t>
                      </a:r>
                      <a:r>
                        <a:rPr lang="en-GB" dirty="0" smtClean="0"/>
                        <a:t>« *.</a:t>
                      </a:r>
                      <a:r>
                        <a:rPr lang="en-GB" dirty="0" err="1" smtClean="0"/>
                        <a:t>jsp</a:t>
                      </a:r>
                      <a:r>
                        <a:rPr lang="en-GB" dirty="0" smtClean="0"/>
                        <a:t> »</a:t>
                      </a:r>
                      <a:endParaRPr lang="en-GB" dirty="0"/>
                    </a:p>
                  </a:txBody>
                  <a:tcPr anchor="ctr"/>
                </a:tc>
                <a:tc>
                  <a:txBody>
                    <a:bodyPr/>
                    <a:lstStyle/>
                    <a:p>
                      <a:r>
                        <a:rPr lang="en-GB" dirty="0" smtClean="0"/>
                        <a:t>/</a:t>
                      </a:r>
                      <a:r>
                        <a:rPr lang="en-GB" dirty="0" err="1" smtClean="0"/>
                        <a:t>index.jsp</a:t>
                      </a:r>
                      <a:endParaRPr lang="en-GB" dirty="0" smtClean="0"/>
                    </a:p>
                    <a:p>
                      <a:r>
                        <a:rPr lang="en-GB" dirty="0" smtClean="0"/>
                        <a:t>/something/</a:t>
                      </a:r>
                      <a:r>
                        <a:rPr lang="en-GB" dirty="0" err="1" smtClean="0"/>
                        <a:t>index.jsp</a:t>
                      </a:r>
                      <a:endParaRPr lang="en-GB" dirty="0"/>
                    </a:p>
                  </a:txBody>
                  <a:tcPr anchor="ctr"/>
                </a:tc>
              </a:tr>
              <a:tr h="1093455">
                <a:tc>
                  <a:txBody>
                    <a:bodyPr/>
                    <a:lstStyle/>
                    <a:p>
                      <a:pPr algn="ctr"/>
                      <a:r>
                        <a:rPr lang="en-GB" dirty="0" smtClean="0"/>
                        <a:t>Default</a:t>
                      </a:r>
                      <a:endParaRPr lang="en-GB" dirty="0"/>
                    </a:p>
                  </a:txBody>
                  <a:tcPr anchor="ctr"/>
                </a:tc>
                <a:tc>
                  <a:txBody>
                    <a:bodyPr/>
                    <a:lstStyle/>
                    <a:p>
                      <a:r>
                        <a:rPr lang="en-GB" dirty="0" smtClean="0"/>
                        <a:t>/</a:t>
                      </a:r>
                      <a:endParaRPr lang="en-GB" dirty="0"/>
                    </a:p>
                  </a:txBody>
                  <a:tcPr anchor="ctr"/>
                </a:tc>
                <a:tc>
                  <a:txBody>
                    <a:bodyPr/>
                    <a:lstStyle/>
                    <a:p>
                      <a:r>
                        <a:rPr lang="en-GB" dirty="0" smtClean="0"/>
                        <a:t>Only « / » </a:t>
                      </a:r>
                      <a:endParaRPr lang="en-GB" dirty="0"/>
                    </a:p>
                  </a:txBody>
                  <a:tcPr anchor="ctr"/>
                </a:tc>
                <a:tc>
                  <a:txBody>
                    <a:bodyPr/>
                    <a:lstStyle/>
                    <a:p>
                      <a:r>
                        <a:rPr lang="en-GB" dirty="0" smtClean="0"/>
                        <a:t>Any URL</a:t>
                      </a:r>
                      <a:r>
                        <a:rPr lang="en-GB" baseline="0" dirty="0" smtClean="0"/>
                        <a:t> without better matching</a:t>
                      </a:r>
                      <a:endParaRPr lang="en-GB" dirty="0"/>
                    </a:p>
                  </a:txBody>
                  <a:tcPr anchor="ctr"/>
                </a:tc>
              </a:tr>
            </a:tbl>
          </a:graphicData>
        </a:graphic>
      </p:graphicFrame>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Deployment Descriptor</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14325"/>
            <a:ext cx="7729537" cy="523875"/>
          </a:xfrm>
        </p:spPr>
        <p:txBody>
          <a:bodyPr/>
          <a:lstStyle/>
          <a:p>
            <a:r>
              <a:rPr lang="en-US" sz="3200" dirty="0" smtClean="0"/>
              <a:t>Exercises </a:t>
            </a:r>
            <a:r>
              <a:rPr lang="en-US" sz="3200" dirty="0"/>
              <a:t>(</a:t>
            </a:r>
            <a:r>
              <a:rPr lang="en-US" sz="3200" dirty="0" smtClean="0"/>
              <a:t>1/3)</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990600" y="1143000"/>
            <a:ext cx="8001000" cy="5339923"/>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Create a package named:</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com.supinfo.supcommerce.servlet</a:t>
            </a: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Create a </a:t>
            </a:r>
            <a:r>
              <a:rPr lang="en-US" sz="2200" b="1" kern="0" dirty="0" err="1" smtClean="0">
                <a:latin typeface="+mn-lt"/>
                <a:ea typeface="ＭＳ Ｐゴシック" pitchFamily="34" charset="-128"/>
              </a:rPr>
              <a:t>HttpServlet</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inside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Name it </a:t>
            </a:r>
            <a:r>
              <a:rPr lang="en-US" sz="2200" b="1" kern="0" dirty="0" err="1" smtClean="0">
                <a:latin typeface="+mn-lt"/>
                <a:ea typeface="ＭＳ Ｐゴシック" pitchFamily="34" charset="-128"/>
              </a:rPr>
              <a:t>InsertSomeProductServlet</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Bind it to </a:t>
            </a:r>
            <a:r>
              <a:rPr lang="en-US" sz="2200" b="1" kern="0" dirty="0" smtClean="0">
                <a:ea typeface="ＭＳ Ｐゴシック" pitchFamily="34" charset="-128"/>
              </a:rPr>
              <a:t>/</a:t>
            </a:r>
            <a:r>
              <a:rPr lang="en-US" sz="2200" b="1" kern="0" dirty="0" err="1" smtClean="0">
                <a:ea typeface="ＭＳ Ｐゴシック" pitchFamily="34" charset="-128"/>
              </a:rPr>
              <a:t>basicInsert</a:t>
            </a:r>
            <a:r>
              <a:rPr lang="en-US" sz="2200" b="1" kern="0" dirty="0" smtClean="0">
                <a:ea typeface="ＭＳ Ｐゴシック" pitchFamily="34" charset="-128"/>
              </a:rPr>
              <a:t> </a:t>
            </a:r>
            <a:r>
              <a:rPr lang="en-US" sz="2200" kern="0" dirty="0" err="1" smtClean="0">
                <a:ea typeface="ＭＳ Ｐゴシック" pitchFamily="34" charset="-128"/>
              </a:rPr>
              <a:t>url</a:t>
            </a:r>
            <a:r>
              <a:rPr lang="en-US" sz="2200" kern="0" dirty="0" smtClean="0">
                <a:ea typeface="ＭＳ Ｐゴシック" pitchFamily="34" charset="-128"/>
              </a:rPr>
              <a:t>-pattern</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Override the service(…)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Create a new </a:t>
            </a:r>
            <a:r>
              <a:rPr lang="en-US" sz="2200" b="1" kern="0" dirty="0" err="1" smtClean="0">
                <a:latin typeface="+mn-lt"/>
                <a:ea typeface="ＭＳ Ｐゴシック" pitchFamily="34" charset="-128"/>
              </a:rPr>
              <a:t>SupProduct</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object inside</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Set name, content and price attributes of the object</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Use </a:t>
            </a:r>
            <a:r>
              <a:rPr lang="en-US" sz="2200" b="1" kern="0" dirty="0" err="1" smtClean="0">
                <a:latin typeface="+mn-lt"/>
                <a:ea typeface="ＭＳ Ｐゴシック" pitchFamily="34" charset="-128"/>
              </a:rPr>
              <a:t>SupProductDAO.addProduct(SupProduct</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method to stock it in memory</a:t>
            </a:r>
          </a:p>
          <a:p>
            <a:pPr marL="1714500" lvl="3" indent="-342900" eaLnBrk="1" hangingPunct="1">
              <a:spcBef>
                <a:spcPct val="20000"/>
              </a:spcBef>
              <a:spcAft>
                <a:spcPct val="30000"/>
              </a:spcAft>
              <a:buClr>
                <a:schemeClr val="hlink"/>
              </a:buClr>
              <a:defRPr/>
            </a:pPr>
            <a:endParaRPr lang="en-US" sz="2200" kern="0" dirty="0" smtClean="0">
              <a:latin typeface="+mn-lt"/>
              <a:ea typeface="ＭＳ Ｐゴシック" pitchFamily="34" charset="-128"/>
            </a:endParaRP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SupCommerce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Presentation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sp>
        <p:nvSpPr>
          <p:cNvPr id="6" name="Rectangle 3"/>
          <p:cNvSpPr txBox="1">
            <a:spLocks noChangeArrowheads="1"/>
          </p:cNvSpPr>
          <p:nvPr/>
        </p:nvSpPr>
        <p:spPr>
          <a:xfrm>
            <a:off x="1142976" y="1214422"/>
            <a:ext cx="7572428" cy="1954381"/>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Classes executed on the server</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Dynamic request processing</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Dynamic response producing</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Generally used on a Web server</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14325"/>
            <a:ext cx="7729537" cy="523875"/>
          </a:xfrm>
        </p:spPr>
        <p:txBody>
          <a:bodyPr/>
          <a:lstStyle/>
          <a:p>
            <a:r>
              <a:rPr lang="en-US" sz="3200" dirty="0" smtClean="0"/>
              <a:t>Exercises </a:t>
            </a:r>
            <a:r>
              <a:rPr lang="en-US" sz="3200" dirty="0"/>
              <a:t>(</a:t>
            </a:r>
            <a:r>
              <a:rPr lang="en-US" sz="3200" dirty="0" smtClean="0"/>
              <a:t>2/3)</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990600" y="1143000"/>
            <a:ext cx="7924800" cy="4832092"/>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Create another </a:t>
            </a:r>
            <a:r>
              <a:rPr lang="en-US" sz="2200" kern="0" dirty="0" err="1" smtClean="0">
                <a:latin typeface="+mn-lt"/>
                <a:ea typeface="ＭＳ Ｐゴシック" pitchFamily="34" charset="-128"/>
                <a:cs typeface=""/>
              </a:rPr>
              <a:t>HttpServlet</a:t>
            </a:r>
            <a:endParaRPr lang="en-US" sz="2200" kern="0" dirty="0" smtClean="0">
              <a:latin typeface="+mn-lt"/>
              <a:ea typeface="ＭＳ Ｐゴシック" pitchFamily="34" charset="-128"/>
              <a:cs typeface=""/>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Name it </a:t>
            </a:r>
            <a:r>
              <a:rPr lang="en-US" sz="2200" b="1" kern="0" dirty="0" err="1" smtClean="0">
                <a:latin typeface="+mn-lt"/>
                <a:ea typeface="ＭＳ Ｐゴシック" pitchFamily="34" charset="-128"/>
                <a:cs typeface=""/>
              </a:rPr>
              <a:t>ListProductServlet</a:t>
            </a:r>
            <a:endParaRPr lang="en-US" sz="2200" b="1" kern="0" dirty="0" smtClean="0">
              <a:latin typeface="+mn-lt"/>
              <a:ea typeface="ＭＳ Ｐゴシック" pitchFamily="34" charset="-128"/>
              <a:cs typeface=""/>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Bind it to </a:t>
            </a:r>
            <a:r>
              <a:rPr lang="en-US" sz="2200" b="1" kern="0" dirty="0" smtClean="0">
                <a:ea typeface="ＭＳ Ｐゴシック" pitchFamily="34" charset="-128"/>
              </a:rPr>
              <a:t>/</a:t>
            </a:r>
            <a:r>
              <a:rPr lang="en-US" sz="2200" b="1" kern="0" dirty="0" err="1" smtClean="0">
                <a:ea typeface="ＭＳ Ｐゴシック" pitchFamily="34" charset="-128"/>
              </a:rPr>
              <a:t>listProduct</a:t>
            </a:r>
            <a:r>
              <a:rPr lang="en-US" sz="2200" b="1" kern="0" dirty="0" smtClean="0">
                <a:ea typeface="ＭＳ Ｐゴシック" pitchFamily="34" charset="-128"/>
              </a:rPr>
              <a:t> </a:t>
            </a:r>
            <a:r>
              <a:rPr lang="en-US" sz="2200" kern="0" dirty="0" err="1" smtClean="0">
                <a:ea typeface="ＭＳ Ｐゴシック" pitchFamily="34" charset="-128"/>
              </a:rPr>
              <a:t>url</a:t>
            </a:r>
            <a:r>
              <a:rPr lang="en-US" sz="2200" kern="0" dirty="0" smtClean="0">
                <a:ea typeface="ＭＳ Ｐゴシック" pitchFamily="34" charset="-128"/>
              </a:rPr>
              <a:t>-pattern</a:t>
            </a:r>
            <a:endParaRPr lang="en-US" sz="2200" b="1" kern="0" dirty="0" smtClean="0">
              <a:latin typeface="+mn-lt"/>
              <a:ea typeface="ＭＳ Ｐゴシック" pitchFamily="34" charset="-128"/>
              <a:cs typeface=""/>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Override the service(…) method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Use </a:t>
            </a:r>
            <a:r>
              <a:rPr lang="en-US" sz="2200" b="1" kern="0" dirty="0" err="1" smtClean="0">
                <a:latin typeface="+mn-lt"/>
                <a:ea typeface="ＭＳ Ｐゴシック" pitchFamily="34" charset="-128"/>
                <a:cs typeface=""/>
              </a:rPr>
              <a:t>SupProductDAO.</a:t>
            </a:r>
            <a:r>
              <a:rPr lang="en-US" sz="2200" b="1" dirty="0" err="1" smtClean="0">
                <a:latin typeface="+mn-lt"/>
                <a:cs typeface=""/>
              </a:rPr>
              <a:t>getAllProducts</a:t>
            </a:r>
            <a:r>
              <a:rPr lang="en-US" sz="2200" b="1" dirty="0" smtClean="0">
                <a:latin typeface="+mn-lt"/>
                <a:cs typeface=""/>
              </a:rPr>
              <a:t>()</a:t>
            </a:r>
            <a:r>
              <a:rPr lang="en-US" sz="2200" kern="0" dirty="0" smtClean="0">
                <a:latin typeface="+mn-lt"/>
                <a:ea typeface="ＭＳ Ｐゴシック" pitchFamily="34" charset="-128"/>
                <a:cs typeface=""/>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To retrieve all </a:t>
            </a:r>
            <a:r>
              <a:rPr lang="en-US" sz="2200" kern="0" dirty="0" err="1" smtClean="0">
                <a:latin typeface="+mn-lt"/>
                <a:ea typeface="ＭＳ Ｐゴシック" pitchFamily="34" charset="-128"/>
                <a:cs typeface=""/>
              </a:rPr>
              <a:t>SupProduct</a:t>
            </a:r>
            <a:r>
              <a:rPr lang="en-US" sz="2200" kern="0" dirty="0" smtClean="0">
                <a:latin typeface="+mn-lt"/>
                <a:ea typeface="ＭＳ Ｐゴシック" pitchFamily="34" charset="-128"/>
                <a:cs typeface=""/>
              </a:rPr>
              <a:t> objects added in memory</a:t>
            </a:r>
            <a:endParaRPr lang="en-US" sz="2200" b="1" kern="0" dirty="0" smtClean="0">
              <a:latin typeface="+mn-lt"/>
              <a:ea typeface="ＭＳ Ｐゴシック" pitchFamily="34" charset="-128"/>
              <a:cs typeface=""/>
            </a:endParaRPr>
          </a:p>
          <a:p>
            <a:pPr marL="800100" lvl="1" indent="-342900" eaLnBrk="1" hangingPunct="1">
              <a:spcBef>
                <a:spcPct val="20000"/>
              </a:spcBef>
              <a:spcAft>
                <a:spcPct val="30000"/>
              </a:spcAft>
              <a:buClr>
                <a:schemeClr val="hlink"/>
              </a:buClr>
              <a:buFont typeface="Wingdings" pitchFamily="2" charset="2"/>
              <a:buChar char="n"/>
              <a:defRPr/>
            </a:pPr>
            <a:r>
              <a:rPr lang="en-US" sz="2200" dirty="0" smtClean="0">
                <a:latin typeface="+mn-lt"/>
                <a:cs typeface=""/>
              </a:rPr>
              <a:t>Use  a  </a:t>
            </a:r>
            <a:r>
              <a:rPr lang="en-US" sz="2200" b="1" dirty="0" err="1" smtClean="0">
                <a:latin typeface="+mn-lt"/>
                <a:cs typeface=""/>
              </a:rPr>
              <a:t>PrintWriter</a:t>
            </a:r>
            <a:r>
              <a:rPr lang="en-US" sz="2200" b="1" dirty="0" smtClean="0">
                <a:latin typeface="+mn-lt"/>
                <a:cs typeface=""/>
              </a:rPr>
              <a:t>  </a:t>
            </a:r>
            <a:r>
              <a:rPr lang="en-US" sz="2200" dirty="0" smtClean="0">
                <a:latin typeface="+mn-lt"/>
                <a:cs typeface=""/>
              </a:rPr>
              <a:t>obtained  from  the </a:t>
            </a:r>
            <a:r>
              <a:rPr lang="en-US" sz="2200" b="1" dirty="0" smtClean="0">
                <a:latin typeface="+mn-lt"/>
                <a:cs typeface=""/>
              </a:rPr>
              <a:t> </a:t>
            </a:r>
            <a:r>
              <a:rPr lang="en-US" sz="2200" b="1" dirty="0" err="1" smtClean="0">
                <a:latin typeface="+mn-lt"/>
                <a:cs typeface=""/>
              </a:rPr>
              <a:t>ServletResponse</a:t>
            </a:r>
            <a:r>
              <a:rPr lang="en-US" sz="2200" b="1" dirty="0" smtClean="0">
                <a:latin typeface="+mn-lt"/>
                <a:cs typeface=""/>
              </a:rPr>
              <a:t> </a:t>
            </a:r>
            <a:r>
              <a:rPr lang="en-US" sz="2200" dirty="0" smtClean="0">
                <a:latin typeface="+mn-lt"/>
                <a:cs typeface=""/>
              </a:rPr>
              <a:t> in  order  to  write  the  response</a:t>
            </a:r>
            <a:endParaRPr lang="en-US" sz="2200" kern="0" dirty="0" smtClean="0">
              <a:latin typeface="+mn-lt"/>
              <a:ea typeface="ＭＳ Ｐゴシック" pitchFamily="34" charset="-128"/>
              <a:cs typeface=""/>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Test your two new </a:t>
            </a:r>
            <a:r>
              <a:rPr lang="en-US" sz="2200" kern="0" dirty="0" err="1" smtClean="0">
                <a:ea typeface="ＭＳ Ｐゴシック" pitchFamily="34" charset="-128"/>
              </a:rPr>
              <a:t>Servlets</a:t>
            </a:r>
            <a:r>
              <a:rPr lang="en-US" sz="2200" kern="0" dirty="0" smtClean="0">
                <a:ea typeface="ＭＳ Ｐゴシック" pitchFamily="34" charset="-128"/>
              </a:rPr>
              <a:t> </a:t>
            </a:r>
            <a:r>
              <a:rPr lang="en-US" sz="2200" kern="0" dirty="0" err="1" smtClean="0">
                <a:ea typeface="ＭＳ Ｐゴシック" pitchFamily="34" charset="-128"/>
                <a:sym typeface="Wingdings"/>
              </a:rPr>
              <a:t></a:t>
            </a:r>
            <a:endParaRPr lang="en-US" sz="2200" kern="0" dirty="0" smtClean="0">
              <a:ea typeface="ＭＳ Ｐゴシック" pitchFamily="34" charset="-128"/>
            </a:endParaRPr>
          </a:p>
        </p:txBody>
      </p:sp>
      <p:sp>
        <p:nvSpPr>
          <p:cNvPr id="5"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SupCommerce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14325"/>
            <a:ext cx="7729537" cy="523875"/>
          </a:xfrm>
        </p:spPr>
        <p:txBody>
          <a:bodyPr/>
          <a:lstStyle/>
          <a:p>
            <a:r>
              <a:rPr lang="en-US" sz="3200" dirty="0" smtClean="0"/>
              <a:t>Exercises </a:t>
            </a:r>
            <a:r>
              <a:rPr lang="en-US" sz="3200" dirty="0"/>
              <a:t>(</a:t>
            </a:r>
            <a:r>
              <a:rPr lang="en-US" sz="3200" dirty="0" smtClean="0"/>
              <a:t>3/3)</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990600" y="1143000"/>
            <a:ext cx="7924800" cy="4324260"/>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Create another </a:t>
            </a:r>
            <a:r>
              <a:rPr lang="en-US" sz="2200" kern="0" dirty="0" err="1" smtClean="0">
                <a:latin typeface="+mn-lt"/>
                <a:ea typeface="ＭＳ Ｐゴシック" pitchFamily="34" charset="-128"/>
                <a:cs typeface=""/>
              </a:rPr>
              <a:t>HttpServlet</a:t>
            </a:r>
            <a:endParaRPr lang="en-US" sz="2200" kern="0" dirty="0" smtClean="0">
              <a:latin typeface="+mn-lt"/>
              <a:ea typeface="ＭＳ Ｐゴシック" pitchFamily="34" charset="-128"/>
              <a:cs typeface=""/>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Name it </a:t>
            </a:r>
            <a:r>
              <a:rPr lang="en-US" sz="2200" b="1" kern="0" dirty="0" err="1" smtClean="0">
                <a:latin typeface="+mn-lt"/>
                <a:ea typeface="ＭＳ Ｐゴシック" pitchFamily="34" charset="-128"/>
                <a:cs typeface=""/>
              </a:rPr>
              <a:t>ShowProductServlet</a:t>
            </a:r>
            <a:endParaRPr lang="en-US" sz="2200" b="1" kern="0" dirty="0" smtClean="0">
              <a:latin typeface="+mn-lt"/>
              <a:ea typeface="ＭＳ Ｐゴシック" pitchFamily="34" charset="-128"/>
              <a:cs typeface=""/>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Bind it to </a:t>
            </a:r>
            <a:r>
              <a:rPr lang="en-US" sz="2200" b="1" kern="0" dirty="0" smtClean="0">
                <a:latin typeface="+mn-lt"/>
                <a:ea typeface="ＭＳ Ｐゴシック" pitchFamily="34" charset="-128"/>
                <a:cs typeface=""/>
              </a:rPr>
              <a:t>/</a:t>
            </a:r>
            <a:r>
              <a:rPr lang="en-US" sz="2200" b="1" kern="0" dirty="0" err="1" smtClean="0">
                <a:latin typeface="+mn-lt"/>
                <a:ea typeface="ＭＳ Ｐゴシック" pitchFamily="34" charset="-128"/>
                <a:cs typeface=""/>
              </a:rPr>
              <a:t>showProduct</a:t>
            </a:r>
            <a:r>
              <a:rPr lang="en-US" sz="2200" b="1" kern="0" dirty="0" smtClean="0">
                <a:latin typeface="+mn-lt"/>
                <a:ea typeface="ＭＳ Ｐゴシック" pitchFamily="34" charset="-128"/>
                <a:cs typeface=""/>
              </a:rPr>
              <a:t> </a:t>
            </a:r>
            <a:r>
              <a:rPr lang="en-US" sz="2200" kern="0" dirty="0" err="1" smtClean="0">
                <a:latin typeface="+mn-lt"/>
                <a:ea typeface="ＭＳ Ｐゴシック" pitchFamily="34" charset="-128"/>
                <a:cs typeface=""/>
              </a:rPr>
              <a:t>url</a:t>
            </a:r>
            <a:r>
              <a:rPr lang="en-US" sz="2200" kern="0" dirty="0" smtClean="0">
                <a:latin typeface="+mn-lt"/>
                <a:ea typeface="ＭＳ Ｐゴシック" pitchFamily="34" charset="-128"/>
                <a:cs typeface=""/>
              </a:rPr>
              <a:t>-pattern</a:t>
            </a:r>
            <a:endParaRPr lang="en-US" sz="2200" b="1" kern="0" dirty="0" smtClean="0">
              <a:latin typeface="+mn-lt"/>
              <a:ea typeface="ＭＳ Ｐゴシック" pitchFamily="34" charset="-128"/>
              <a:cs typeface=""/>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Override the </a:t>
            </a:r>
            <a:r>
              <a:rPr lang="en-US" sz="2200" kern="0" dirty="0" err="1" smtClean="0">
                <a:latin typeface="+mn-lt"/>
                <a:ea typeface="ＭＳ Ｐゴシック" pitchFamily="34" charset="-128"/>
                <a:cs typeface=""/>
              </a:rPr>
              <a:t>doGet</a:t>
            </a:r>
            <a:r>
              <a:rPr lang="en-US" sz="2200" kern="0" dirty="0" smtClean="0">
                <a:latin typeface="+mn-lt"/>
                <a:ea typeface="ＭＳ Ｐゴシック" pitchFamily="34" charset="-128"/>
                <a:cs typeface=""/>
              </a:rPr>
              <a:t>(…) method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Write complete response for the client containing detailed information about a product </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cs typeface=""/>
              </a:rPr>
              <a:t>Who’s </a:t>
            </a:r>
            <a:r>
              <a:rPr lang="en-US" sz="2200" b="1" kern="0" dirty="0" smtClean="0">
                <a:latin typeface="+mn-lt"/>
                <a:ea typeface="ＭＳ Ｐゴシック" pitchFamily="34" charset="-128"/>
                <a:cs typeface=""/>
              </a:rPr>
              <a:t>id </a:t>
            </a:r>
            <a:r>
              <a:rPr lang="en-US" sz="2200" kern="0" dirty="0" smtClean="0">
                <a:latin typeface="+mn-lt"/>
                <a:ea typeface="ＭＳ Ｐゴシック" pitchFamily="34" charset="-128"/>
                <a:cs typeface=""/>
              </a:rPr>
              <a:t>will be passed as a request parameter</a:t>
            </a:r>
            <a:endParaRPr lang="en-US" sz="2200" b="1" kern="0" dirty="0" smtClean="0">
              <a:latin typeface="+mn-lt"/>
              <a:ea typeface="ＭＳ Ｐゴシック" pitchFamily="34" charset="-128"/>
              <a:cs typeface=""/>
            </a:endParaRPr>
          </a:p>
          <a:p>
            <a:pPr marL="342900" indent="-342900" eaLnBrk="1" hangingPunct="1">
              <a:spcBef>
                <a:spcPct val="20000"/>
              </a:spcBef>
              <a:spcAft>
                <a:spcPct val="30000"/>
              </a:spcAft>
              <a:buClr>
                <a:schemeClr val="hlink"/>
              </a:buClr>
              <a:buFont typeface="Wingdings" pitchFamily="2" charset="2"/>
              <a:buChar char="n"/>
              <a:defRPr/>
            </a:pPr>
            <a:r>
              <a:rPr lang="en-US" sz="2200" dirty="0" smtClean="0">
                <a:latin typeface="+mn-lt"/>
              </a:rPr>
              <a:t>Test  it  by  enter  this  kind  of  URL in your browser:  </a:t>
            </a:r>
          </a:p>
          <a:p>
            <a:pPr marL="342900" indent="-342900" algn="ctr" eaLnBrk="1" hangingPunct="1">
              <a:spcBef>
                <a:spcPct val="20000"/>
              </a:spcBef>
              <a:spcAft>
                <a:spcPct val="30000"/>
              </a:spcAft>
              <a:buClr>
                <a:schemeClr val="hlink"/>
              </a:buClr>
              <a:defRPr/>
            </a:pPr>
            <a:r>
              <a:rPr lang="en-US" sz="2200" b="1" dirty="0" smtClean="0">
                <a:latin typeface="+mn-lt"/>
              </a:rPr>
              <a:t>http://localhost:8080/SupCommerce/showProduct?id=12</a:t>
            </a:r>
            <a:endParaRPr lang="en-US" sz="2200" b="1" kern="0" dirty="0" smtClean="0">
              <a:latin typeface="+mn-lt"/>
              <a:ea typeface="ＭＳ Ｐゴシック" pitchFamily="34" charset="-128"/>
              <a:cs typeface=""/>
            </a:endParaRPr>
          </a:p>
        </p:txBody>
      </p:sp>
      <p:sp>
        <p:nvSpPr>
          <p:cNvPr id="5"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SupCommerce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The Web Container Model</a:t>
            </a:r>
            <a:endParaRPr lang="en-US" dirty="0"/>
          </a:p>
        </p:txBody>
      </p:sp>
      <p:sp>
        <p:nvSpPr>
          <p:cNvPr id="17449" name="Rectangle 41"/>
          <p:cNvSpPr>
            <a:spLocks noGrp="1" noChangeArrowheads="1"/>
          </p:cNvSpPr>
          <p:nvPr>
            <p:ph type="subTitle" idx="1"/>
          </p:nvPr>
        </p:nvSpPr>
        <p:spPr/>
        <p:txBody>
          <a:bodyPr/>
          <a:lstStyle/>
          <a:p>
            <a:r>
              <a:rPr lang="en-US" dirty="0" err="1" smtClean="0"/>
              <a:t>ServletContext</a:t>
            </a:r>
            <a:r>
              <a:rPr lang="en-US" dirty="0" smtClean="0"/>
              <a:t>, Scopes, Filters…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Scopes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990600"/>
            <a:ext cx="7572428" cy="584775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Java Web Applications have 3 different scopes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Request representing by </a:t>
            </a:r>
            <a:r>
              <a:rPr lang="en-US" sz="2200" kern="0" dirty="0" err="1" smtClean="0">
                <a:latin typeface="+mn-lt"/>
                <a:ea typeface="ＭＳ Ｐゴシック" pitchFamily="34" charset="-128"/>
              </a:rPr>
              <a:t>ServletRequest</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Session representing by </a:t>
            </a:r>
            <a:r>
              <a:rPr lang="en-US" sz="2200" kern="0" dirty="0" err="1" smtClean="0">
                <a:latin typeface="+mn-lt"/>
                <a:ea typeface="ＭＳ Ｐゴシック" pitchFamily="34" charset="-128"/>
              </a:rPr>
              <a:t>HttpSession</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Application representing by </a:t>
            </a:r>
            <a:r>
              <a:rPr lang="en-US" sz="2200" kern="0" dirty="0" err="1" smtClean="0">
                <a:latin typeface="+mn-lt"/>
                <a:ea typeface="ＭＳ Ｐゴシック" pitchFamily="34" charset="-128"/>
              </a:rPr>
              <a:t>ServletContext</a:t>
            </a: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Each of them can manage attributes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Object </a:t>
            </a:r>
            <a:r>
              <a:rPr lang="en-US" sz="2200" kern="0" dirty="0" err="1" smtClean="0">
                <a:latin typeface="+mn-lt"/>
                <a:ea typeface="ＭＳ Ｐゴシック" pitchFamily="34" charset="-128"/>
              </a:rPr>
              <a:t>getAttribute(String</a:t>
            </a:r>
            <a:r>
              <a:rPr lang="en-US" sz="2200" kern="0" dirty="0" smtClean="0">
                <a:latin typeface="+mn-lt"/>
                <a:ea typeface="ＭＳ Ｐゴシック" pitchFamily="34" charset="-128"/>
              </a:rPr>
              <a:t> name)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void </a:t>
            </a:r>
            <a:r>
              <a:rPr lang="en-US" sz="2200" kern="0" dirty="0" err="1" smtClean="0">
                <a:latin typeface="+mn-lt"/>
                <a:ea typeface="ＭＳ Ｐゴシック" pitchFamily="34" charset="-128"/>
              </a:rPr>
              <a:t>setAttribute</a:t>
            </a:r>
            <a:r>
              <a:rPr lang="en-US" sz="2200" kern="0" dirty="0" smtClean="0">
                <a:latin typeface="+mn-lt"/>
                <a:ea typeface="ＭＳ Ｐゴシック" pitchFamily="34" charset="-128"/>
              </a:rPr>
              <a:t>(String name, Object value)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void </a:t>
            </a:r>
            <a:r>
              <a:rPr lang="en-US" sz="2200" kern="0" dirty="0" err="1" smtClean="0">
                <a:latin typeface="+mn-lt"/>
                <a:ea typeface="ＭＳ Ｐゴシック" pitchFamily="34" charset="-128"/>
              </a:rPr>
              <a:t>removeAttribute(String</a:t>
            </a:r>
            <a:r>
              <a:rPr lang="en-US" sz="2200" kern="0" dirty="0" smtClean="0">
                <a:latin typeface="+mn-lt"/>
                <a:ea typeface="ＭＳ Ｐゴシック" pitchFamily="34" charset="-128"/>
              </a:rPr>
              <a:t> name)</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We have already seen </a:t>
            </a:r>
            <a:r>
              <a:rPr lang="en-US" sz="2200" kern="0" dirty="0" err="1" smtClean="0">
                <a:latin typeface="+mn-lt"/>
                <a:ea typeface="ＭＳ Ｐゴシック" pitchFamily="34" charset="-128"/>
              </a:rPr>
              <a:t>ServletRequest</a:t>
            </a:r>
            <a:r>
              <a:rPr lang="en-US" sz="2200" kern="0" dirty="0" smtClean="0">
                <a:latin typeface="+mn-lt"/>
                <a:ea typeface="ＭＳ Ｐゴシック" pitchFamily="34" charset="-128"/>
              </a:rPr>
              <a:t>, we’re going to discover the two others…</a:t>
            </a:r>
          </a:p>
        </p:txBody>
      </p:sp>
      <p:sp>
        <p:nvSpPr>
          <p:cNvPr id="7"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ServletContext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339545"/>
            <a:ext cx="7572428" cy="468025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Retrieve it with a </a:t>
            </a:r>
            <a:r>
              <a:rPr lang="en-US" sz="2200" kern="0" dirty="0" err="1" smtClean="0">
                <a:latin typeface="+mn-lt"/>
                <a:ea typeface="ＭＳ Ｐゴシック" pitchFamily="34" charset="-128"/>
              </a:rPr>
              <a:t>ServletConfig</a:t>
            </a:r>
            <a:r>
              <a:rPr lang="en-US" sz="2200" kern="0" dirty="0" smtClean="0">
                <a:latin typeface="+mn-lt"/>
                <a:ea typeface="ＭＳ Ｐゴシック" pitchFamily="34" charset="-128"/>
              </a:rPr>
              <a:t> </a:t>
            </a:r>
          </a:p>
          <a:p>
            <a:pPr marL="800100" lvl="1" indent="-342900" eaLnBrk="1" hangingPunct="1">
              <a:spcBef>
                <a:spcPct val="20000"/>
              </a:spcBef>
              <a:spcAft>
                <a:spcPts val="192"/>
              </a:spcAft>
              <a:buClr>
                <a:schemeClr val="hlink"/>
              </a:buClr>
              <a:buFont typeface="Wingdings" pitchFamily="2" charset="2"/>
              <a:buChar char="n"/>
              <a:defRPr/>
            </a:pPr>
            <a:r>
              <a:rPr lang="en-US" sz="2200" kern="0" dirty="0" smtClean="0">
                <a:latin typeface="+mn-lt"/>
                <a:ea typeface="ＭＳ Ｐゴシック" pitchFamily="34" charset="-128"/>
              </a:rPr>
              <a:t>Or an </a:t>
            </a:r>
            <a:r>
              <a:rPr lang="en-US" sz="2200" kern="0" dirty="0" err="1" smtClean="0">
                <a:latin typeface="+mn-lt"/>
                <a:ea typeface="ＭＳ Ｐゴシック" pitchFamily="34" charset="-128"/>
              </a:rPr>
              <a:t>HttpServlet</a:t>
            </a:r>
            <a:r>
              <a:rPr lang="en-US" sz="2200" kern="0" dirty="0" smtClean="0">
                <a:latin typeface="+mn-lt"/>
                <a:ea typeface="ＭＳ Ｐゴシック" pitchFamily="34" charset="-128"/>
              </a:rPr>
              <a:t> </a:t>
            </a:r>
          </a:p>
          <a:p>
            <a:pPr marL="800100" lvl="1" indent="-342900" eaLnBrk="1" hangingPunct="1">
              <a:spcBef>
                <a:spcPct val="20000"/>
              </a:spcBef>
              <a:spcAft>
                <a:spcPts val="192"/>
              </a:spcAft>
              <a:buClr>
                <a:schemeClr val="hlink"/>
              </a:buClr>
              <a:defRPr/>
            </a:pPr>
            <a:r>
              <a:rPr lang="en-US" sz="2200" kern="0" dirty="0" smtClean="0">
                <a:latin typeface="+mn-lt"/>
                <a:ea typeface="ＭＳ Ｐゴシック" pitchFamily="34" charset="-128"/>
              </a:rPr>
              <a:t>	      (which implements a </a:t>
            </a:r>
            <a:r>
              <a:rPr lang="en-US" sz="2200" kern="0" dirty="0" err="1" smtClean="0">
                <a:latin typeface="+mn-lt"/>
                <a:ea typeface="ＭＳ Ｐゴシック" pitchFamily="34" charset="-128"/>
              </a:rPr>
              <a:t>ServletConfig</a:t>
            </a:r>
            <a:r>
              <a:rPr lang="en-US" sz="2200" kern="0" dirty="0" smtClean="0">
                <a:latin typeface="+mn-lt"/>
                <a:ea typeface="ＭＳ Ｐゴシック" pitchFamily="34" charset="-128"/>
              </a:rPr>
              <a:t>, remember ?)</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An object allowing communication between the </a:t>
            </a:r>
            <a:r>
              <a:rPr lang="en-US" sz="2200" kern="0" dirty="0" err="1" smtClean="0">
                <a:latin typeface="+mn-lt"/>
                <a:ea typeface="ＭＳ Ｐゴシック" pitchFamily="34" charset="-128"/>
              </a:rPr>
              <a:t>servlets</a:t>
            </a:r>
            <a:r>
              <a:rPr lang="en-US" sz="2200" kern="0" dirty="0" smtClean="0">
                <a:latin typeface="+mn-lt"/>
                <a:ea typeface="ＭＳ Ｐゴシック" pitchFamily="34" charset="-128"/>
              </a:rPr>
              <a:t> and the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container</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Only one instance per Web Application per JVM</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Get with it: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The context path</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Application Scope attributes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t>
            </a:r>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err="1" smtClean="0"/>
              <a:t>ServletContext</a:t>
            </a:r>
            <a:r>
              <a:rPr lang="en-US" sz="3200" dirty="0" smtClean="0"/>
              <a:t> example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ZoneTexte 6"/>
          <p:cNvSpPr txBox="1"/>
          <p:nvPr/>
        </p:nvSpPr>
        <p:spPr>
          <a:xfrm>
            <a:off x="1142976" y="1524000"/>
            <a:ext cx="7620024" cy="1051570"/>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getServletContext().setAttribute(</a:t>
            </a:r>
            <a:r>
              <a:rPr lang="en-US" dirty="0" smtClean="0">
                <a:solidFill>
                  <a:srgbClr val="0000FF"/>
                </a:solidFill>
                <a:latin typeface="Courier"/>
                <a:cs typeface="Courier"/>
              </a:rPr>
              <a:t>"nbOfConnection”</a:t>
            </a:r>
            <a:r>
              <a:rPr lang="en-US" dirty="0" smtClean="0">
                <a:latin typeface="Courier"/>
                <a:cs typeface="Courier"/>
              </a:rPr>
              <a:t>,0);</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endParaRPr lang="en-GB" dirty="0">
              <a:solidFill>
                <a:srgbClr val="339933"/>
              </a:solidFill>
              <a:latin typeface="Courier"/>
              <a:cs typeface="Courier"/>
            </a:endParaRPr>
          </a:p>
        </p:txBody>
      </p:sp>
      <p:sp>
        <p:nvSpPr>
          <p:cNvPr id="8" name="ZoneTexte 6"/>
          <p:cNvSpPr txBox="1"/>
          <p:nvPr/>
        </p:nvSpPr>
        <p:spPr>
          <a:xfrm>
            <a:off x="1143000" y="3106673"/>
            <a:ext cx="7620000" cy="2074927"/>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solidFill>
                  <a:srgbClr val="5F5F5F"/>
                </a:solidFill>
                <a:latin typeface="Courier"/>
                <a:cs typeface="Courier"/>
              </a:rPr>
              <a:t>ServletContext</a:t>
            </a:r>
            <a:r>
              <a:rPr lang="en-US" dirty="0" smtClean="0">
                <a:solidFill>
                  <a:srgbClr val="5F5F5F"/>
                </a:solidFill>
                <a:latin typeface="Courier"/>
                <a:cs typeface="Courier"/>
              </a:rPr>
              <a:t> sc = </a:t>
            </a:r>
            <a:r>
              <a:rPr lang="en-US" dirty="0" err="1" smtClean="0">
                <a:solidFill>
                  <a:srgbClr val="5F5F5F"/>
                </a:solidFill>
                <a:latin typeface="Courier"/>
                <a:cs typeface="Courier"/>
              </a:rPr>
              <a:t>getServletContext</a:t>
            </a:r>
            <a:r>
              <a:rPr lang="en-US" dirty="0" smtClean="0">
                <a:solidFill>
                  <a:srgbClr val="5F5F5F"/>
                </a:solidFill>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Integer </a:t>
            </a:r>
            <a:r>
              <a:rPr lang="en-US" dirty="0" err="1" smtClean="0">
                <a:latin typeface="Courier"/>
                <a:cs typeface="Courier"/>
              </a:rPr>
              <a:t>nbOfConnection</a:t>
            </a:r>
            <a:r>
              <a:rPr lang="en-US" dirty="0" smtClean="0">
                <a:latin typeface="Courier"/>
                <a:cs typeface="Courier"/>
              </a:rPr>
              <a:t> =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(Integer) </a:t>
            </a:r>
            <a:r>
              <a:rPr lang="en-US" dirty="0" err="1" smtClean="0">
                <a:latin typeface="Courier"/>
                <a:cs typeface="Courier"/>
              </a:rPr>
              <a:t>sc.getAttribute(</a:t>
            </a:r>
            <a:r>
              <a:rPr lang="en-US" dirty="0" err="1" smtClean="0">
                <a:solidFill>
                  <a:srgbClr val="0000FF"/>
                </a:solidFill>
                <a:latin typeface="Courier"/>
                <a:cs typeface="Courier"/>
              </a:rPr>
              <a:t>"nbOfConnection</a:t>
            </a:r>
            <a:r>
              <a:rPr lang="en-US" dirty="0" smtClean="0">
                <a:solidFill>
                  <a:srgbClr val="0000FF"/>
                </a:solidFill>
                <a:latin typeface="Courier"/>
                <a:cs typeface="Courier"/>
              </a:rPr>
              <a:t>"</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latin typeface="Courier"/>
                <a:cs typeface="Courier"/>
              </a:rPr>
              <a:t>sc.setAttribute(</a:t>
            </a:r>
            <a:r>
              <a:rPr lang="en-US" dirty="0" err="1" smtClean="0">
                <a:solidFill>
                  <a:srgbClr val="0000FF"/>
                </a:solidFill>
                <a:latin typeface="Courier"/>
                <a:cs typeface="Courier"/>
              </a:rPr>
              <a:t>"nbOfConnection</a:t>
            </a:r>
            <a:r>
              <a:rPr lang="en-US" dirty="0" smtClean="0">
                <a:solidFill>
                  <a:srgbClr val="0000FF"/>
                </a:solidFill>
                <a:latin typeface="Courier"/>
                <a:cs typeface="Courier"/>
              </a:rPr>
              <a:t>"</a:t>
            </a:r>
            <a:r>
              <a:rPr lang="en-US" dirty="0" smtClean="0">
                <a:latin typeface="Courier"/>
                <a:cs typeface="Courier"/>
              </a:rPr>
              <a:t>, ++</a:t>
            </a:r>
            <a:r>
              <a:rPr lang="en-US" dirty="0" err="1" smtClean="0">
                <a:latin typeface="Courier"/>
                <a:cs typeface="Courier"/>
              </a:rPr>
              <a:t>nbOfConnection</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endParaRPr lang="en-GB" dirty="0">
              <a:solidFill>
                <a:srgbClr val="339933"/>
              </a:solidFill>
              <a:latin typeface="Courier"/>
              <a:cs typeface="Courier"/>
            </a:endParaRPr>
          </a:p>
        </p:txBody>
      </p:sp>
      <p:sp>
        <p:nvSpPr>
          <p:cNvPr id="9" name="ZoneTexte 6"/>
          <p:cNvSpPr txBox="1"/>
          <p:nvPr/>
        </p:nvSpPr>
        <p:spPr>
          <a:xfrm>
            <a:off x="1143000" y="5654030"/>
            <a:ext cx="7620000" cy="1051570"/>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latin typeface="Courier"/>
                <a:cs typeface="Courier"/>
              </a:rPr>
              <a:t>getServletContext().removeAttribute(</a:t>
            </a:r>
            <a:r>
              <a:rPr lang="en-US" dirty="0" err="1" smtClean="0">
                <a:solidFill>
                  <a:srgbClr val="0000FF"/>
                </a:solidFill>
                <a:latin typeface="Courier"/>
                <a:cs typeface="Courier"/>
              </a:rPr>
              <a:t>"nbOfConnection</a:t>
            </a:r>
            <a:r>
              <a:rPr lang="en-US" dirty="0" smtClean="0">
                <a:solidFill>
                  <a:srgbClr val="0000FF"/>
                </a:solidFill>
                <a:latin typeface="Courier"/>
                <a:cs typeface="Courier"/>
              </a:rPr>
              <a:t>"</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endParaRPr lang="en-GB" dirty="0">
              <a:solidFill>
                <a:srgbClr val="339933"/>
              </a:solidFill>
              <a:latin typeface="Courier"/>
              <a:cs typeface="Courier"/>
            </a:endParaRPr>
          </a:p>
        </p:txBody>
      </p:sp>
      <p:sp>
        <p:nvSpPr>
          <p:cNvPr id="10" name="Rectangle 3"/>
          <p:cNvSpPr txBox="1">
            <a:spLocks noChangeArrowheads="1"/>
          </p:cNvSpPr>
          <p:nvPr/>
        </p:nvSpPr>
        <p:spPr>
          <a:xfrm>
            <a:off x="1142976" y="1066800"/>
            <a:ext cx="7848624"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Add an attribute to the </a:t>
            </a:r>
            <a:r>
              <a:rPr lang="en-US" sz="2200" kern="0" dirty="0" err="1" smtClean="0">
                <a:latin typeface="+mn-lt"/>
                <a:ea typeface="ＭＳ Ｐゴシック" pitchFamily="34" charset="-128"/>
              </a:rPr>
              <a:t>ServletContext</a:t>
            </a:r>
            <a:r>
              <a:rPr lang="en-US" sz="2200" kern="0" dirty="0" smtClean="0">
                <a:latin typeface="+mn-lt"/>
                <a:ea typeface="ＭＳ Ｐゴシック" pitchFamily="34" charset="-128"/>
              </a:rPr>
              <a:t> (application scope) :</a:t>
            </a:r>
            <a:endParaRPr lang="en-US" sz="2200" b="1" kern="0" dirty="0" smtClean="0">
              <a:latin typeface="+mn-lt"/>
              <a:ea typeface="ＭＳ Ｐゴシック" pitchFamily="34" charset="-128"/>
            </a:endParaRPr>
          </a:p>
        </p:txBody>
      </p:sp>
      <p:sp>
        <p:nvSpPr>
          <p:cNvPr id="11" name="Rectangle 3"/>
          <p:cNvSpPr txBox="1">
            <a:spLocks noChangeArrowheads="1"/>
          </p:cNvSpPr>
          <p:nvPr/>
        </p:nvSpPr>
        <p:spPr>
          <a:xfrm>
            <a:off x="1143000" y="2667000"/>
            <a:ext cx="8001000"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Retrieve an attribute from the </a:t>
            </a:r>
            <a:r>
              <a:rPr lang="en-US" sz="2200" kern="0" dirty="0" err="1" smtClean="0">
                <a:latin typeface="+mn-lt"/>
                <a:ea typeface="ＭＳ Ｐゴシック" pitchFamily="34" charset="-128"/>
              </a:rPr>
              <a:t>ServletContext</a:t>
            </a:r>
            <a:r>
              <a:rPr lang="en-US" sz="2200" kern="0" dirty="0" smtClean="0">
                <a:latin typeface="+mn-lt"/>
                <a:ea typeface="ＭＳ Ｐゴシック" pitchFamily="34" charset="-128"/>
              </a:rPr>
              <a:t> and update it :</a:t>
            </a:r>
            <a:endParaRPr lang="en-US" sz="2200" b="1" kern="0" dirty="0" smtClean="0">
              <a:latin typeface="+mn-lt"/>
              <a:ea typeface="ＭＳ Ｐゴシック" pitchFamily="34" charset="-128"/>
            </a:endParaRPr>
          </a:p>
        </p:txBody>
      </p:sp>
      <p:sp>
        <p:nvSpPr>
          <p:cNvPr id="12" name="Rectangle 3"/>
          <p:cNvSpPr txBox="1">
            <a:spLocks noChangeArrowheads="1"/>
          </p:cNvSpPr>
          <p:nvPr/>
        </p:nvSpPr>
        <p:spPr>
          <a:xfrm>
            <a:off x="1143000" y="5207913"/>
            <a:ext cx="8001000"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Remove an attribute from the </a:t>
            </a:r>
            <a:r>
              <a:rPr lang="en-US" sz="2200" kern="0" dirty="0" err="1" smtClean="0">
                <a:latin typeface="+mn-lt"/>
                <a:ea typeface="ＭＳ Ｐゴシック" pitchFamily="34" charset="-128"/>
              </a:rPr>
              <a:t>ServletContext</a:t>
            </a:r>
            <a:r>
              <a:rPr lang="en-US" sz="2200" kern="0" dirty="0" smtClean="0">
                <a:latin typeface="+mn-lt"/>
                <a:ea typeface="ＭＳ Ｐゴシック" pitchFamily="34" charset="-128"/>
              </a:rPr>
              <a:t> :</a:t>
            </a:r>
            <a:endParaRPr lang="en-US" sz="2200" b="1" kern="0" dirty="0" smtClean="0">
              <a:latin typeface="+mn-lt"/>
              <a:ea typeface="ＭＳ Ｐゴシック" pitchFamily="34" charset="-128"/>
            </a:endParaRPr>
          </a:p>
        </p:txBody>
      </p:sp>
      <p:sp>
        <p:nvSpPr>
          <p:cNvPr id="14"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Session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4493538"/>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Interface: </a:t>
            </a:r>
            <a:r>
              <a:rPr lang="en-US" sz="2200" b="1" kern="0" dirty="0" err="1" smtClean="0">
                <a:latin typeface="+mn-lt"/>
                <a:ea typeface="ＭＳ Ｐゴシック" pitchFamily="34" charset="-128"/>
              </a:rPr>
              <a:t>HttpSession</a:t>
            </a: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Retrieve it with an </a:t>
            </a:r>
            <a:r>
              <a:rPr lang="en-US" sz="2200" b="1" kern="0" dirty="0" err="1" smtClean="0">
                <a:latin typeface="+mn-lt"/>
                <a:ea typeface="ＭＳ Ｐゴシック" pitchFamily="34" charset="-128"/>
              </a:rPr>
              <a:t>HttpServletRequest</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request.getSession</a:t>
            </a:r>
            <a:r>
              <a:rPr lang="en-US" sz="2200" kern="0" dirty="0" smtClean="0">
                <a:latin typeface="+mn-lt"/>
                <a:ea typeface="ＭＳ Ｐゴシック" pitchFamily="34" charset="-128"/>
              </a:rPr>
              <a:t>();</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Store objects to a session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setAttribute</a:t>
            </a:r>
            <a:r>
              <a:rPr lang="en-US" sz="2200" kern="0" dirty="0" smtClean="0">
                <a:latin typeface="+mn-lt"/>
                <a:ea typeface="ＭＳ Ｐゴシック" pitchFamily="34" charset="-128"/>
              </a:rPr>
              <a:t>(String name, Object value)</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Retrieve objects from the session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getAttribute</a:t>
            </a:r>
            <a:r>
              <a:rPr lang="en-US" sz="2200" kern="0" dirty="0" smtClean="0">
                <a:latin typeface="+mn-lt"/>
                <a:ea typeface="ＭＳ Ｐゴシック" pitchFamily="34" charset="-128"/>
              </a:rPr>
              <a:t>(String name)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Remove objects from the session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removeAttribute</a:t>
            </a:r>
            <a:r>
              <a:rPr lang="en-US" sz="2200" kern="0" dirty="0" smtClean="0">
                <a:latin typeface="+mn-lt"/>
                <a:ea typeface="ＭＳ Ｐゴシック" pitchFamily="34" charset="-128"/>
              </a:rPr>
              <a:t>(String name)</a:t>
            </a:r>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Session example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ZoneTexte 6"/>
          <p:cNvSpPr txBox="1"/>
          <p:nvPr/>
        </p:nvSpPr>
        <p:spPr>
          <a:xfrm>
            <a:off x="1142976" y="1615430"/>
            <a:ext cx="7572428" cy="1733808"/>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latin typeface="Courier"/>
                <a:cs typeface="Courier"/>
              </a:rPr>
              <a:t>HttpSession</a:t>
            </a:r>
            <a:r>
              <a:rPr lang="en-US" dirty="0" smtClean="0">
                <a:latin typeface="Courier"/>
                <a:cs typeface="Courier"/>
              </a:rPr>
              <a:t> session = </a:t>
            </a:r>
            <a:r>
              <a:rPr lang="en-US" dirty="0" err="1" smtClean="0">
                <a:latin typeface="Courier"/>
                <a:cs typeface="Courier"/>
              </a:rPr>
              <a:t>request.getSession</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Car </a:t>
            </a:r>
            <a:r>
              <a:rPr lang="en-US" dirty="0" err="1" smtClean="0">
                <a:latin typeface="Courier"/>
                <a:cs typeface="Courier"/>
              </a:rPr>
              <a:t>myCar</a:t>
            </a:r>
            <a:r>
              <a:rPr lang="en-US" dirty="0" smtClean="0">
                <a:latin typeface="Courier"/>
                <a:cs typeface="Courier"/>
              </a:rPr>
              <a:t> = new Car();</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latin typeface="Courier"/>
                <a:cs typeface="Courier"/>
              </a:rPr>
              <a:t>session.setAttribute(</a:t>
            </a:r>
            <a:r>
              <a:rPr lang="en-US" dirty="0" err="1" smtClean="0">
                <a:solidFill>
                  <a:srgbClr val="0000FF"/>
                </a:solidFill>
                <a:latin typeface="Courier"/>
                <a:cs typeface="Courier"/>
              </a:rPr>
              <a:t>"car</a:t>
            </a:r>
            <a:r>
              <a:rPr lang="en-US" dirty="0" smtClean="0">
                <a:solidFill>
                  <a:srgbClr val="0000FF"/>
                </a:solidFill>
                <a:latin typeface="Courier"/>
                <a:cs typeface="Courier"/>
              </a:rPr>
              <a:t>"</a:t>
            </a:r>
            <a:r>
              <a:rPr lang="en-US" dirty="0" smtClean="0">
                <a:latin typeface="Courier"/>
                <a:cs typeface="Courier"/>
              </a:rPr>
              <a:t>, </a:t>
            </a:r>
            <a:r>
              <a:rPr lang="en-US" dirty="0" err="1" smtClean="0">
                <a:latin typeface="Courier"/>
                <a:cs typeface="Courier"/>
              </a:rPr>
              <a:t>myCar</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endParaRPr lang="en-GB" dirty="0">
              <a:solidFill>
                <a:srgbClr val="339933"/>
              </a:solidFill>
              <a:latin typeface="Courier"/>
              <a:cs typeface="Courier"/>
            </a:endParaRPr>
          </a:p>
        </p:txBody>
      </p:sp>
      <p:sp>
        <p:nvSpPr>
          <p:cNvPr id="6" name="ZoneTexte 6"/>
          <p:cNvSpPr txBox="1"/>
          <p:nvPr/>
        </p:nvSpPr>
        <p:spPr>
          <a:xfrm>
            <a:off x="1143000" y="3901430"/>
            <a:ext cx="7572428" cy="1051570"/>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Car </a:t>
            </a:r>
            <a:r>
              <a:rPr lang="en-US" dirty="0" err="1" smtClean="0">
                <a:latin typeface="Courier"/>
                <a:cs typeface="Courier"/>
              </a:rPr>
              <a:t>aCar</a:t>
            </a:r>
            <a:r>
              <a:rPr lang="en-US" dirty="0" smtClean="0">
                <a:latin typeface="Courier"/>
                <a:cs typeface="Courier"/>
              </a:rPr>
              <a:t> = (Car) </a:t>
            </a:r>
            <a:r>
              <a:rPr lang="en-US" dirty="0" err="1" smtClean="0">
                <a:latin typeface="Courier"/>
                <a:cs typeface="Courier"/>
              </a:rPr>
              <a:t>session.getAttribute(</a:t>
            </a:r>
            <a:r>
              <a:rPr lang="en-US" dirty="0" err="1" smtClean="0">
                <a:solidFill>
                  <a:srgbClr val="0000FF"/>
                </a:solidFill>
                <a:latin typeface="Courier"/>
                <a:cs typeface="Courier"/>
              </a:rPr>
              <a:t>"car</a:t>
            </a:r>
            <a:r>
              <a:rPr lang="en-US" dirty="0" smtClean="0">
                <a:solidFill>
                  <a:srgbClr val="0000FF"/>
                </a:solidFill>
                <a:latin typeface="Courier"/>
                <a:cs typeface="Courier"/>
              </a:rPr>
              <a:t>"</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endParaRPr lang="en-GB" dirty="0">
              <a:solidFill>
                <a:srgbClr val="339933"/>
              </a:solidFill>
              <a:latin typeface="Courier"/>
              <a:cs typeface="Courier"/>
            </a:endParaRPr>
          </a:p>
        </p:txBody>
      </p:sp>
      <p:sp>
        <p:nvSpPr>
          <p:cNvPr id="8" name="ZoneTexte 6"/>
          <p:cNvSpPr txBox="1"/>
          <p:nvPr/>
        </p:nvSpPr>
        <p:spPr>
          <a:xfrm>
            <a:off x="1143000" y="5501630"/>
            <a:ext cx="7572428" cy="1051570"/>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latin typeface="Courier"/>
                <a:cs typeface="Courier"/>
              </a:rPr>
              <a:t>session.removeAttribute(</a:t>
            </a:r>
            <a:r>
              <a:rPr lang="en-US" dirty="0" err="1" smtClean="0">
                <a:solidFill>
                  <a:srgbClr val="0000FF"/>
                </a:solidFill>
                <a:latin typeface="Courier"/>
                <a:cs typeface="Courier"/>
              </a:rPr>
              <a:t>"car</a:t>
            </a:r>
            <a:r>
              <a:rPr lang="en-US" dirty="0" smtClean="0">
                <a:solidFill>
                  <a:srgbClr val="0000FF"/>
                </a:solidFill>
                <a:latin typeface="Courier"/>
                <a:cs typeface="Courier"/>
              </a:rPr>
              <a:t>"</a:t>
            </a:r>
            <a:r>
              <a:rPr lang="en-US"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339933"/>
                </a:solidFill>
                <a:latin typeface="Courier"/>
                <a:cs typeface="Courier"/>
              </a:rPr>
              <a:t>// ...</a:t>
            </a:r>
            <a:endParaRPr lang="en-GB" dirty="0">
              <a:solidFill>
                <a:srgbClr val="339933"/>
              </a:solidFill>
              <a:latin typeface="Courier"/>
              <a:cs typeface="Courier"/>
            </a:endParaRPr>
          </a:p>
        </p:txBody>
      </p:sp>
      <p:sp>
        <p:nvSpPr>
          <p:cNvPr id="9" name="Rectangle 3"/>
          <p:cNvSpPr txBox="1">
            <a:spLocks noChangeArrowheads="1"/>
          </p:cNvSpPr>
          <p:nvPr/>
        </p:nvSpPr>
        <p:spPr>
          <a:xfrm>
            <a:off x="1142976" y="1066800"/>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Retrieve a </a:t>
            </a:r>
            <a:r>
              <a:rPr lang="en-US" sz="2200" kern="0" dirty="0" err="1" smtClean="0">
                <a:latin typeface="+mn-lt"/>
                <a:ea typeface="ＭＳ Ｐゴシック" pitchFamily="34" charset="-128"/>
              </a:rPr>
              <a:t>HttpSession</a:t>
            </a:r>
            <a:r>
              <a:rPr lang="en-US" sz="2200" kern="0" dirty="0" smtClean="0">
                <a:latin typeface="+mn-lt"/>
                <a:ea typeface="ＭＳ Ｐゴシック" pitchFamily="34" charset="-128"/>
              </a:rPr>
              <a:t> and add an attribute to it :</a:t>
            </a:r>
            <a:endParaRPr lang="en-US" sz="2200" b="1" kern="0" dirty="0" smtClean="0">
              <a:latin typeface="+mn-lt"/>
              <a:ea typeface="ＭＳ Ｐゴシック" pitchFamily="34" charset="-128"/>
            </a:endParaRPr>
          </a:p>
        </p:txBody>
      </p:sp>
      <p:sp>
        <p:nvSpPr>
          <p:cNvPr id="10" name="Rectangle 3"/>
          <p:cNvSpPr txBox="1">
            <a:spLocks noChangeArrowheads="1"/>
          </p:cNvSpPr>
          <p:nvPr/>
        </p:nvSpPr>
        <p:spPr>
          <a:xfrm>
            <a:off x="1143000" y="3455313"/>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Retrieve an attribute to it :</a:t>
            </a:r>
            <a:endParaRPr lang="en-US" sz="2200" b="1" kern="0" dirty="0" smtClean="0">
              <a:latin typeface="+mn-lt"/>
              <a:ea typeface="ＭＳ Ｐゴシック" pitchFamily="34" charset="-128"/>
            </a:endParaRPr>
          </a:p>
        </p:txBody>
      </p:sp>
      <p:sp>
        <p:nvSpPr>
          <p:cNvPr id="11" name="Rectangle 3"/>
          <p:cNvSpPr txBox="1">
            <a:spLocks noChangeArrowheads="1"/>
          </p:cNvSpPr>
          <p:nvPr/>
        </p:nvSpPr>
        <p:spPr>
          <a:xfrm>
            <a:off x="1143000" y="5055513"/>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Remove an attribute to it :</a:t>
            </a:r>
            <a:endParaRPr lang="en-US" sz="2200" b="1" kern="0" dirty="0" smtClean="0">
              <a:latin typeface="+mn-lt"/>
              <a:ea typeface="ＭＳ Ｐゴシック" pitchFamily="34" charset="-128"/>
            </a:endParaRPr>
          </a:p>
        </p:txBody>
      </p:sp>
      <p:sp>
        <p:nvSpPr>
          <p:cNvPr id="14"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Chaining</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263148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From a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you can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include the content of another resource inside the response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forward a request from the </a:t>
            </a:r>
            <a:r>
              <a:rPr lang="en-US" sz="2200" kern="0" dirty="0" err="1" smtClean="0">
                <a:ea typeface="ＭＳ Ｐゴシック" pitchFamily="34" charset="-128"/>
              </a:rPr>
              <a:t>servlet</a:t>
            </a:r>
            <a:r>
              <a:rPr lang="en-US" sz="2200" kern="0" dirty="0" smtClean="0">
                <a:ea typeface="ＭＳ Ｐゴシック" pitchFamily="34" charset="-128"/>
              </a:rPr>
              <a:t> to another resource</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p:txBody>
      </p:sp>
      <p:sp>
        <p:nvSpPr>
          <p:cNvPr id="25"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Chaining</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990600"/>
            <a:ext cx="7572428" cy="938719"/>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must use a </a:t>
            </a:r>
            <a:r>
              <a:rPr lang="en-US" sz="2200" b="1" kern="0" dirty="0" err="1" smtClean="0">
                <a:latin typeface="+mn-lt"/>
                <a:ea typeface="ＭＳ Ｐゴシック" pitchFamily="34" charset="-128"/>
              </a:rPr>
              <a:t>RequestDispatcher</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Obtained with the request</a:t>
            </a:r>
          </a:p>
        </p:txBody>
      </p:sp>
      <p:sp>
        <p:nvSpPr>
          <p:cNvPr id="7" name="ZoneTexte 6"/>
          <p:cNvSpPr txBox="1"/>
          <p:nvPr/>
        </p:nvSpPr>
        <p:spPr>
          <a:xfrm>
            <a:off x="1143000" y="2261349"/>
            <a:ext cx="7572428" cy="1051570"/>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Get the dispatcher</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RequestDispatcher</a:t>
            </a:r>
            <a:r>
              <a:rPr lang="en-GB" dirty="0" smtClean="0">
                <a:latin typeface="Courier"/>
                <a:cs typeface="Courier"/>
              </a:rPr>
              <a:t> rd =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		</a:t>
            </a:r>
            <a:r>
              <a:rPr lang="en-GB" dirty="0" err="1" smtClean="0">
                <a:latin typeface="Courier"/>
                <a:cs typeface="Courier"/>
              </a:rPr>
              <a:t>request.getRequestDispatcher(</a:t>
            </a:r>
            <a:r>
              <a:rPr lang="en-GB" dirty="0" err="1" smtClean="0">
                <a:solidFill>
                  <a:srgbClr val="0000FF"/>
                </a:solidFill>
                <a:latin typeface="Courier"/>
                <a:cs typeface="Courier"/>
              </a:rPr>
              <a:t>“/somewhereElse</a:t>
            </a:r>
            <a:r>
              <a:rPr lang="en-GB" dirty="0" smtClean="0">
                <a:solidFill>
                  <a:srgbClr val="0000FF"/>
                </a:solidFill>
                <a:latin typeface="Courier"/>
                <a:cs typeface="Courier"/>
              </a:rPr>
              <a:t>"</a:t>
            </a:r>
            <a:r>
              <a:rPr lang="en-GB" dirty="0" smtClean="0">
                <a:latin typeface="Courier"/>
                <a:cs typeface="Courier"/>
              </a:rPr>
              <a:t>);</a:t>
            </a:r>
          </a:p>
        </p:txBody>
      </p:sp>
      <p:sp>
        <p:nvSpPr>
          <p:cNvPr id="8" name="ZoneTexte 6"/>
          <p:cNvSpPr txBox="1"/>
          <p:nvPr/>
        </p:nvSpPr>
        <p:spPr>
          <a:xfrm>
            <a:off x="1143000" y="5309349"/>
            <a:ext cx="7572428" cy="710451"/>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rd.forward(request</a:t>
            </a:r>
            <a:r>
              <a:rPr lang="en-GB" dirty="0" smtClean="0">
                <a:latin typeface="Courier"/>
                <a:cs typeface="Courier"/>
              </a:rPr>
              <a:t>, response);</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out.println(</a:t>
            </a:r>
            <a:r>
              <a:rPr lang="en-GB" dirty="0" err="1" smtClean="0">
                <a:solidFill>
                  <a:srgbClr val="0000FF"/>
                </a:solidFill>
                <a:latin typeface="Courier"/>
                <a:cs typeface="Courier"/>
              </a:rPr>
              <a:t>“This</a:t>
            </a:r>
            <a:r>
              <a:rPr lang="en-GB" dirty="0" smtClean="0">
                <a:solidFill>
                  <a:srgbClr val="0000FF"/>
                </a:solidFill>
                <a:latin typeface="Courier"/>
                <a:cs typeface="Courier"/>
              </a:rPr>
              <a:t> statement will not be executed”</a:t>
            </a:r>
            <a:r>
              <a:rPr lang="en-GB" dirty="0" smtClean="0">
                <a:latin typeface="Courier"/>
                <a:cs typeface="Courier"/>
              </a:rPr>
              <a:t>);</a:t>
            </a:r>
          </a:p>
        </p:txBody>
      </p:sp>
      <p:sp>
        <p:nvSpPr>
          <p:cNvPr id="9" name="ZoneTexte 6"/>
          <p:cNvSpPr txBox="1"/>
          <p:nvPr/>
        </p:nvSpPr>
        <p:spPr>
          <a:xfrm>
            <a:off x="1143000" y="3913098"/>
            <a:ext cx="7572428" cy="710451"/>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rd.include(request</a:t>
            </a:r>
            <a:r>
              <a:rPr lang="en-GB" dirty="0" smtClean="0">
                <a:latin typeface="Courier"/>
                <a:cs typeface="Courier"/>
              </a:rPr>
              <a:t>, response);</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solidFill>
                  <a:srgbClr val="4D4D4D"/>
                </a:solidFill>
                <a:latin typeface="Courier"/>
                <a:cs typeface="Courier"/>
              </a:rPr>
              <a:t>out.println(</a:t>
            </a:r>
            <a:r>
              <a:rPr lang="en-GB" dirty="0" err="1" smtClean="0">
                <a:solidFill>
                  <a:srgbClr val="0000FF"/>
                </a:solidFill>
                <a:latin typeface="Courier"/>
                <a:cs typeface="Courier"/>
              </a:rPr>
              <a:t>“This</a:t>
            </a:r>
            <a:r>
              <a:rPr lang="en-GB" dirty="0" smtClean="0">
                <a:solidFill>
                  <a:srgbClr val="0000FF"/>
                </a:solidFill>
                <a:latin typeface="Courier"/>
                <a:cs typeface="Courier"/>
              </a:rPr>
              <a:t> print statement will be executed”</a:t>
            </a:r>
            <a:r>
              <a:rPr lang="en-GB" dirty="0" smtClean="0">
                <a:solidFill>
                  <a:srgbClr val="4D4D4D"/>
                </a:solidFill>
                <a:latin typeface="Courier"/>
                <a:cs typeface="Courier"/>
              </a:rPr>
              <a:t>);</a:t>
            </a:r>
          </a:p>
        </p:txBody>
      </p:sp>
      <p:sp>
        <p:nvSpPr>
          <p:cNvPr id="11"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Advantages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sp>
        <p:nvSpPr>
          <p:cNvPr id="6" name="Rectangle 3"/>
          <p:cNvSpPr txBox="1">
            <a:spLocks noChangeArrowheads="1"/>
          </p:cNvSpPr>
          <p:nvPr/>
        </p:nvSpPr>
        <p:spPr>
          <a:xfrm>
            <a:off x="1142976" y="914400"/>
            <a:ext cx="7572428" cy="6355586"/>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Efficient :</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ea typeface="ＭＳ Ｐゴシック" pitchFamily="34" charset="-128"/>
              </a:rPr>
              <a:t>JVM’s</a:t>
            </a:r>
            <a:r>
              <a:rPr lang="en-US" sz="2200" kern="0" dirty="0" smtClean="0">
                <a:latin typeface="+mn-lt"/>
                <a:ea typeface="ＭＳ Ｐゴシック" pitchFamily="34" charset="-128"/>
              </a:rPr>
              <a:t> memory management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Only one instance per </a:t>
            </a:r>
            <a:r>
              <a:rPr lang="en-US" sz="2200" kern="0" dirty="0" err="1" smtClean="0">
                <a:latin typeface="+mn-lt"/>
                <a:ea typeface="ＭＳ Ｐゴシック" pitchFamily="34" charset="-128"/>
              </a:rPr>
              <a:t>Servlet</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One request = One Thread</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a:t>
            </a:r>
          </a:p>
          <a:p>
            <a:pPr marL="342900" indent="-342900" eaLnBrk="1" hangingPunct="1">
              <a:spcBef>
                <a:spcPct val="20000"/>
              </a:spcBef>
              <a:spcAft>
                <a:spcPct val="30000"/>
              </a:spcAft>
              <a:buClr>
                <a:schemeClr val="hlink"/>
              </a:buClr>
              <a:buFont typeface="Wingdings" pitchFamily="2" charset="2"/>
              <a:buChar char="n"/>
              <a:defRPr/>
            </a:pPr>
            <a:r>
              <a:rPr lang="en-US" sz="2200" kern="0" noProof="0" dirty="0" smtClean="0">
                <a:latin typeface="+mn-lt"/>
                <a:ea typeface="ＭＳ Ｐゴシック" pitchFamily="34" charset="-128"/>
              </a:rPr>
              <a:t>Useful :</a:t>
            </a:r>
          </a:p>
          <a:p>
            <a:pPr marL="800100" lvl="1"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dirty="0" smtClean="0">
                <a:ln>
                  <a:noFill/>
                </a:ln>
                <a:solidFill>
                  <a:schemeClr val="tx1"/>
                </a:solidFill>
                <a:effectLst/>
                <a:uLnTx/>
                <a:uFillTx/>
                <a:latin typeface="+mn-lt"/>
                <a:ea typeface="ＭＳ Ｐゴシック" pitchFamily="34" charset="-128"/>
                <a:cs typeface="+mn-cs"/>
              </a:rPr>
              <a:t>Cookies</a:t>
            </a:r>
          </a:p>
          <a:p>
            <a:pPr marL="800100" lvl="1" indent="-342900" eaLnBrk="1" hangingPunct="1">
              <a:spcBef>
                <a:spcPct val="20000"/>
              </a:spcBef>
              <a:spcAft>
                <a:spcPct val="30000"/>
              </a:spcAft>
              <a:buClr>
                <a:schemeClr val="hlink"/>
              </a:buClr>
              <a:buFont typeface="Wingdings" pitchFamily="2" charset="2"/>
              <a:buChar char="n"/>
              <a:defRPr/>
            </a:pPr>
            <a:r>
              <a:rPr lang="en-US" sz="2200" kern="0" noProof="0" dirty="0" smtClean="0">
                <a:latin typeface="+mn-lt"/>
                <a:ea typeface="ＭＳ Ｐゴシック" pitchFamily="34" charset="-128"/>
              </a:rPr>
              <a:t>Sessions</a:t>
            </a:r>
          </a:p>
          <a:p>
            <a:pPr marL="342900" indent="-342900" eaLnBrk="1" hangingPunct="1">
              <a:spcBef>
                <a:spcPct val="20000"/>
              </a:spcBef>
              <a:spcAft>
                <a:spcPct val="30000"/>
              </a:spcAft>
              <a:buClr>
                <a:schemeClr val="hlink"/>
              </a:buClr>
              <a:buFont typeface="Wingdings" pitchFamily="2" charset="2"/>
              <a:buChar char="n"/>
              <a:defRPr/>
            </a:pPr>
            <a:r>
              <a:rPr kumimoji="0" lang="en-US" sz="2200" u="none" strike="noStrike" kern="0" cap="none" spc="0" normalizeH="0" baseline="0" dirty="0" smtClean="0">
                <a:ln>
                  <a:noFill/>
                </a:ln>
                <a:solidFill>
                  <a:schemeClr val="tx1"/>
                </a:solidFill>
                <a:effectLst/>
                <a:uLnTx/>
                <a:uFillTx/>
                <a:latin typeface="+mn-lt"/>
                <a:ea typeface="ＭＳ Ｐゴシック" pitchFamily="34" charset="-128"/>
                <a:cs typeface="+mn-cs"/>
              </a:rPr>
              <a:t>Extensible</a:t>
            </a:r>
            <a:r>
              <a:rPr kumimoji="0" lang="en-US" sz="2200" u="none" strike="noStrike" kern="0" cap="none" spc="0" normalizeH="0" dirty="0" smtClean="0">
                <a:ln>
                  <a:noFill/>
                </a:ln>
                <a:solidFill>
                  <a:schemeClr val="tx1"/>
                </a:solidFill>
                <a:effectLst/>
                <a:uLnTx/>
                <a:uFillTx/>
                <a:latin typeface="+mn-lt"/>
                <a:ea typeface="ＭＳ Ｐゴシック" pitchFamily="34" charset="-128"/>
                <a:cs typeface="+mn-cs"/>
              </a:rPr>
              <a:t> and flexible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Run on numerous platforms and HTTP servers without change</a:t>
            </a:r>
            <a:endParaRPr kumimoji="0" lang="en-US" sz="2200" u="none" strike="noStrike" kern="0" cap="none" spc="0" normalizeH="0" dirty="0" smtClean="0">
              <a:ln>
                <a:noFill/>
              </a:ln>
              <a:solidFill>
                <a:schemeClr val="tx1"/>
              </a:solidFill>
              <a:effectLst/>
              <a:uLnTx/>
              <a:uFillTx/>
              <a:latin typeface="+mn-lt"/>
              <a:ea typeface="ＭＳ Ｐゴシック" pitchFamily="34" charset="-128"/>
              <a:cs typeface="+mn-cs"/>
            </a:endParaRPr>
          </a:p>
          <a:p>
            <a:pPr marL="342900" indent="-342900" eaLnBrk="1" hangingPunct="1">
              <a:spcBef>
                <a:spcPct val="20000"/>
              </a:spcBef>
              <a:spcAft>
                <a:spcPct val="30000"/>
              </a:spcAft>
              <a:buClr>
                <a:schemeClr val="hlink"/>
              </a:buClr>
              <a:buFont typeface="Wingdings" pitchFamily="2" charset="2"/>
              <a:buChar char="n"/>
              <a:defRPr/>
            </a:pPr>
            <a:r>
              <a:rPr lang="en-US" sz="2200" kern="0" baseline="0" noProof="0" dirty="0" smtClean="0">
                <a:latin typeface="+mn-lt"/>
                <a:ea typeface="ＭＳ Ｐゴシック" pitchFamily="34" charset="-128"/>
              </a:rPr>
              <a:t>Java Language ! (</a:t>
            </a:r>
            <a:r>
              <a:rPr lang="en-US" sz="2200" kern="0" dirty="0" smtClean="0">
                <a:latin typeface="+mn-lt"/>
                <a:ea typeface="ＭＳ Ｐゴシック" pitchFamily="34" charset="-128"/>
              </a:rPr>
              <a:t>powerful, </a:t>
            </a:r>
            <a:r>
              <a:rPr lang="en-US" sz="2200" kern="0" noProof="0" dirty="0" smtClean="0">
                <a:latin typeface="+mn-lt"/>
                <a:ea typeface="ＭＳ Ｐゴシック" pitchFamily="34" charset="-128"/>
              </a:rPr>
              <a:t>reliable with a lot of API)</a:t>
            </a:r>
          </a:p>
          <a:p>
            <a:pPr marL="342900" indent="-342900" eaLnBrk="1" hangingPunct="1">
              <a:spcBef>
                <a:spcPct val="20000"/>
              </a:spcBef>
              <a:spcAft>
                <a:spcPct val="30000"/>
              </a:spcAft>
              <a:buClr>
                <a:schemeClr val="hlink"/>
              </a:buClr>
              <a:buFont typeface="Wingdings" pitchFamily="2" charset="2"/>
              <a:buChar char="n"/>
              <a:defRPr/>
            </a:pP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Chaining : Include</a:t>
            </a:r>
            <a:endParaRPr lang="en-US" sz="3200" dirty="0"/>
          </a:p>
        </p:txBody>
      </p:sp>
      <p:pic>
        <p:nvPicPr>
          <p:cNvPr id="41993" name="Picture 9"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p:spPr>
      </p:pic>
      <p:sp>
        <p:nvSpPr>
          <p:cNvPr id="10" name="Rectangle 9"/>
          <p:cNvSpPr>
            <a:spLocks noChangeArrowheads="1"/>
          </p:cNvSpPr>
          <p:nvPr/>
        </p:nvSpPr>
        <p:spPr bwMode="auto">
          <a:xfrm>
            <a:off x="4038600" y="1915279"/>
            <a:ext cx="1981200" cy="3139321"/>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smtClean="0"/>
              <a:t>MyHttpServlet1</a:t>
            </a:r>
          </a:p>
          <a:p>
            <a:endParaRPr lang="fr-FR" dirty="0" smtClean="0"/>
          </a:p>
          <a:p>
            <a:r>
              <a:rPr lang="en-US" dirty="0" smtClean="0"/>
              <a:t>service(...) {</a:t>
            </a:r>
          </a:p>
          <a:p>
            <a:endParaRPr lang="en-US" dirty="0" smtClean="0"/>
          </a:p>
          <a:p>
            <a:r>
              <a:rPr lang="en-US" dirty="0" smtClean="0"/>
              <a:t>// do something</a:t>
            </a:r>
          </a:p>
          <a:p>
            <a:endParaRPr lang="en-US" dirty="0" smtClean="0"/>
          </a:p>
          <a:p>
            <a:r>
              <a:rPr lang="en-US" dirty="0" err="1" smtClean="0"/>
              <a:t>rd.include</a:t>
            </a:r>
            <a:r>
              <a:rPr lang="en-US" dirty="0" smtClean="0"/>
              <a:t>(…);</a:t>
            </a:r>
          </a:p>
          <a:p>
            <a:endParaRPr lang="en-US" dirty="0" smtClean="0"/>
          </a:p>
          <a:p>
            <a:r>
              <a:rPr lang="en-US" dirty="0" smtClean="0"/>
              <a:t>// do something</a:t>
            </a:r>
          </a:p>
          <a:p>
            <a:endParaRPr lang="en-US" dirty="0" smtClean="0"/>
          </a:p>
          <a:p>
            <a:r>
              <a:rPr lang="en-US" dirty="0" smtClean="0"/>
              <a:t>}</a:t>
            </a:r>
            <a:endParaRPr lang="fr-FR" dirty="0"/>
          </a:p>
        </p:txBody>
      </p:sp>
      <p:sp>
        <p:nvSpPr>
          <p:cNvPr id="12" name="Line 11"/>
          <p:cNvSpPr>
            <a:spLocks noChangeShapeType="1"/>
          </p:cNvSpPr>
          <p:nvPr/>
        </p:nvSpPr>
        <p:spPr bwMode="auto">
          <a:xfrm>
            <a:off x="2278063" y="2827337"/>
            <a:ext cx="1782762" cy="14288"/>
          </a:xfrm>
          <a:prstGeom prst="line">
            <a:avLst/>
          </a:prstGeom>
          <a:noFill/>
          <a:ln w="12700">
            <a:solidFill>
              <a:schemeClr val="tx1"/>
            </a:solidFill>
            <a:round/>
            <a:headEnd/>
            <a:tailEnd type="triangle" w="med" len="med"/>
          </a:ln>
        </p:spPr>
        <p:txBody>
          <a:bodyPr wrap="square">
            <a:spAutoFit/>
          </a:bodyPr>
          <a:lstStyle/>
          <a:p>
            <a:endParaRPr lang="fr-FR"/>
          </a:p>
        </p:txBody>
      </p:sp>
      <p:sp>
        <p:nvSpPr>
          <p:cNvPr id="19" name="Line 18"/>
          <p:cNvSpPr>
            <a:spLocks noChangeShapeType="1"/>
          </p:cNvSpPr>
          <p:nvPr/>
        </p:nvSpPr>
        <p:spPr bwMode="auto">
          <a:xfrm flipH="1">
            <a:off x="2278063" y="4594225"/>
            <a:ext cx="1782762" cy="33337"/>
          </a:xfrm>
          <a:prstGeom prst="line">
            <a:avLst/>
          </a:prstGeom>
          <a:noFill/>
          <a:ln w="12700">
            <a:solidFill>
              <a:schemeClr val="tx1"/>
            </a:solidFill>
            <a:round/>
            <a:headEnd/>
            <a:tailEnd type="triangle" w="med" len="med"/>
          </a:ln>
        </p:spPr>
        <p:txBody>
          <a:bodyPr wrap="square">
            <a:spAutoFit/>
          </a:bodyPr>
          <a:lstStyle/>
          <a:p>
            <a:endParaRPr lang="fr-FR"/>
          </a:p>
        </p:txBody>
      </p:sp>
      <p:sp>
        <p:nvSpPr>
          <p:cNvPr id="22" name="Text Box 21"/>
          <p:cNvSpPr txBox="1">
            <a:spLocks noChangeArrowheads="1"/>
          </p:cNvSpPr>
          <p:nvPr/>
        </p:nvSpPr>
        <p:spPr bwMode="auto">
          <a:xfrm>
            <a:off x="2349500" y="2540000"/>
            <a:ext cx="1512888" cy="366712"/>
          </a:xfrm>
          <a:prstGeom prst="rect">
            <a:avLst/>
          </a:prstGeom>
          <a:noFill/>
          <a:ln w="12700">
            <a:noFill/>
            <a:miter lim="800000"/>
            <a:headEnd/>
            <a:tailEnd/>
          </a:ln>
        </p:spPr>
        <p:txBody>
          <a:bodyPr>
            <a:spAutoFit/>
          </a:bodyPr>
          <a:lstStyle/>
          <a:p>
            <a:pPr>
              <a:spcBef>
                <a:spcPct val="50000"/>
              </a:spcBef>
            </a:pPr>
            <a:r>
              <a:rPr lang="fr-FR" dirty="0" err="1" smtClean="0"/>
              <a:t>request</a:t>
            </a:r>
            <a:endParaRPr lang="fr-FR" dirty="0"/>
          </a:p>
        </p:txBody>
      </p:sp>
      <p:sp>
        <p:nvSpPr>
          <p:cNvPr id="24" name="Text Box 23"/>
          <p:cNvSpPr txBox="1">
            <a:spLocks noChangeArrowheads="1"/>
          </p:cNvSpPr>
          <p:nvPr/>
        </p:nvSpPr>
        <p:spPr bwMode="auto">
          <a:xfrm>
            <a:off x="2349500" y="4292600"/>
            <a:ext cx="1152525" cy="366712"/>
          </a:xfrm>
          <a:prstGeom prst="rect">
            <a:avLst/>
          </a:prstGeom>
          <a:noFill/>
          <a:ln w="12700">
            <a:noFill/>
            <a:miter lim="800000"/>
            <a:headEnd/>
            <a:tailEnd/>
          </a:ln>
        </p:spPr>
        <p:txBody>
          <a:bodyPr>
            <a:spAutoFit/>
          </a:bodyPr>
          <a:lstStyle/>
          <a:p>
            <a:pPr>
              <a:spcBef>
                <a:spcPct val="50000"/>
              </a:spcBef>
            </a:pPr>
            <a:r>
              <a:rPr lang="fr-FR" dirty="0" err="1"/>
              <a:t>response</a:t>
            </a:r>
            <a:endParaRPr lang="fr-FR" dirty="0"/>
          </a:p>
        </p:txBody>
      </p:sp>
      <p:graphicFrame>
        <p:nvGraphicFramePr>
          <p:cNvPr id="26" name="Object 25"/>
          <p:cNvGraphicFramePr>
            <a:graphicFrameLocks noChangeAspect="1"/>
          </p:cNvGraphicFramePr>
          <p:nvPr/>
        </p:nvGraphicFramePr>
        <p:xfrm>
          <a:off x="1042988" y="2900362"/>
          <a:ext cx="1223962" cy="1177925"/>
        </p:xfrm>
        <a:graphic>
          <a:graphicData uri="http://schemas.openxmlformats.org/presentationml/2006/ole">
            <mc:AlternateContent xmlns:mc="http://schemas.openxmlformats.org/markup-compatibility/2006">
              <mc:Choice xmlns:v="urn:schemas-microsoft-com:vml" Requires="v">
                <p:oleObj spid="_x0000_s809081" name="Visio" r:id="rId6" imgW="990600" imgH="965200" progId="">
                  <p:embed/>
                </p:oleObj>
              </mc:Choice>
              <mc:Fallback>
                <p:oleObj name="Visio" r:id="rId6" imgW="990600" imgH="965200" progId="">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900362"/>
                        <a:ext cx="1223962" cy="1177925"/>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 name="Rectangle 26"/>
          <p:cNvSpPr>
            <a:spLocks noChangeArrowheads="1"/>
          </p:cNvSpPr>
          <p:nvPr/>
        </p:nvSpPr>
        <p:spPr bwMode="auto">
          <a:xfrm>
            <a:off x="3832225" y="1789112"/>
            <a:ext cx="5083175" cy="3417888"/>
          </a:xfrm>
          <a:prstGeom prst="rect">
            <a:avLst/>
          </a:prstGeom>
          <a:noFill/>
          <a:ln w="12700">
            <a:solidFill>
              <a:schemeClr val="tx1"/>
            </a:solidFill>
            <a:miter lim="800000"/>
            <a:headEnd/>
            <a:tailEnd/>
          </a:ln>
        </p:spPr>
        <p:txBody>
          <a:bodyPr wrap="square" anchor="ctr">
            <a:spAutoFit/>
          </a:bodyPr>
          <a:lstStyle/>
          <a:p>
            <a:endParaRPr lang="fr-FR"/>
          </a:p>
        </p:txBody>
      </p:sp>
      <p:sp>
        <p:nvSpPr>
          <p:cNvPr id="29" name="Text Box 28"/>
          <p:cNvSpPr txBox="1">
            <a:spLocks noChangeArrowheads="1"/>
          </p:cNvSpPr>
          <p:nvPr/>
        </p:nvSpPr>
        <p:spPr bwMode="auto">
          <a:xfrm>
            <a:off x="1258888" y="4340225"/>
            <a:ext cx="865187" cy="366712"/>
          </a:xfrm>
          <a:prstGeom prst="rect">
            <a:avLst/>
          </a:prstGeom>
          <a:noFill/>
          <a:ln w="12700">
            <a:noFill/>
            <a:miter lim="800000"/>
            <a:headEnd/>
            <a:tailEnd/>
          </a:ln>
        </p:spPr>
        <p:txBody>
          <a:bodyPr>
            <a:spAutoFit/>
          </a:bodyPr>
          <a:lstStyle/>
          <a:p>
            <a:pPr>
              <a:spcBef>
                <a:spcPct val="50000"/>
              </a:spcBef>
            </a:pPr>
            <a:r>
              <a:rPr lang="fr-FR"/>
              <a:t>Client</a:t>
            </a:r>
          </a:p>
        </p:txBody>
      </p:sp>
      <p:sp>
        <p:nvSpPr>
          <p:cNvPr id="30" name="Rectangle 29"/>
          <p:cNvSpPr>
            <a:spLocks noChangeArrowheads="1"/>
          </p:cNvSpPr>
          <p:nvPr/>
        </p:nvSpPr>
        <p:spPr bwMode="auto">
          <a:xfrm>
            <a:off x="6553200" y="2164477"/>
            <a:ext cx="1981200" cy="2585323"/>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smtClean="0"/>
              <a:t>MyHttpServlet2</a:t>
            </a:r>
          </a:p>
          <a:p>
            <a:endParaRPr lang="fr-FR" dirty="0" smtClean="0"/>
          </a:p>
          <a:p>
            <a:r>
              <a:rPr lang="en-US" dirty="0" smtClean="0"/>
              <a:t>service(...) {</a:t>
            </a:r>
          </a:p>
          <a:p>
            <a:endParaRPr lang="en-US" dirty="0" smtClean="0"/>
          </a:p>
          <a:p>
            <a:r>
              <a:rPr lang="en-US" dirty="0" smtClean="0"/>
              <a:t>// do </a:t>
            </a:r>
            <a:r>
              <a:rPr lang="en-US" dirty="0" err="1" smtClean="0"/>
              <a:t>sthg</a:t>
            </a:r>
            <a:r>
              <a:rPr lang="en-US" dirty="0" smtClean="0"/>
              <a:t> else</a:t>
            </a:r>
          </a:p>
          <a:p>
            <a:endParaRPr lang="en-US" dirty="0" smtClean="0"/>
          </a:p>
          <a:p>
            <a:r>
              <a:rPr lang="en-US" dirty="0" smtClean="0"/>
              <a:t>}</a:t>
            </a:r>
          </a:p>
          <a:p>
            <a:endParaRPr lang="en-US" dirty="0" smtClean="0"/>
          </a:p>
          <a:p>
            <a:endParaRPr lang="fr-FR" dirty="0"/>
          </a:p>
        </p:txBody>
      </p:sp>
      <p:graphicFrame>
        <p:nvGraphicFramePr>
          <p:cNvPr id="7" name="Object 4"/>
          <p:cNvGraphicFramePr>
            <a:graphicFrameLocks noChangeAspect="1"/>
          </p:cNvGraphicFramePr>
          <p:nvPr/>
        </p:nvGraphicFramePr>
        <p:xfrm>
          <a:off x="7561262" y="4216400"/>
          <a:ext cx="1354138" cy="1727200"/>
        </p:xfrm>
        <a:graphic>
          <a:graphicData uri="http://schemas.openxmlformats.org/presentationml/2006/ole">
            <mc:AlternateContent xmlns:mc="http://schemas.openxmlformats.org/markup-compatibility/2006">
              <mc:Choice xmlns:v="urn:schemas-microsoft-com:vml" Requires="v">
                <p:oleObj spid="_x0000_s809082" name="Visio" r:id="rId8" imgW="749300" imgH="952500" progId="">
                  <p:embed/>
                </p:oleObj>
              </mc:Choice>
              <mc:Fallback>
                <p:oleObj name="Visio" r:id="rId8" imgW="749300" imgH="95250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1262" y="4216400"/>
                        <a:ext cx="1354138" cy="1727200"/>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 name="Line 11"/>
          <p:cNvSpPr>
            <a:spLocks noChangeShapeType="1"/>
          </p:cNvSpPr>
          <p:nvPr/>
        </p:nvSpPr>
        <p:spPr bwMode="auto">
          <a:xfrm flipV="1">
            <a:off x="5638800" y="3073400"/>
            <a:ext cx="838200" cy="533400"/>
          </a:xfrm>
          <a:prstGeom prst="line">
            <a:avLst/>
          </a:prstGeom>
          <a:noFill/>
          <a:ln w="12700">
            <a:solidFill>
              <a:schemeClr val="tx1"/>
            </a:solidFill>
            <a:round/>
            <a:headEnd/>
            <a:tailEnd type="triangle" w="med" len="med"/>
          </a:ln>
        </p:spPr>
        <p:txBody>
          <a:bodyPr wrap="square">
            <a:spAutoFit/>
          </a:bodyPr>
          <a:lstStyle/>
          <a:p>
            <a:endParaRPr lang="fr-FR"/>
          </a:p>
        </p:txBody>
      </p:sp>
      <p:sp>
        <p:nvSpPr>
          <p:cNvPr id="32" name="Line 18"/>
          <p:cNvSpPr>
            <a:spLocks noChangeShapeType="1"/>
          </p:cNvSpPr>
          <p:nvPr/>
        </p:nvSpPr>
        <p:spPr bwMode="auto">
          <a:xfrm flipH="1" flipV="1">
            <a:off x="5715000" y="3835399"/>
            <a:ext cx="838200" cy="228599"/>
          </a:xfrm>
          <a:prstGeom prst="line">
            <a:avLst/>
          </a:prstGeom>
          <a:noFill/>
          <a:ln w="12700">
            <a:solidFill>
              <a:schemeClr val="tx1"/>
            </a:solidFill>
            <a:round/>
            <a:headEnd/>
            <a:tailEnd type="triangle" w="med" len="med"/>
          </a:ln>
        </p:spPr>
        <p:txBody>
          <a:bodyPr wrap="square">
            <a:spAutoFit/>
          </a:bodyPr>
          <a:lstStyle/>
          <a:p>
            <a:endParaRPr lang="fr-FR"/>
          </a:p>
        </p:txBody>
      </p:sp>
      <p:sp>
        <p:nvSpPr>
          <p:cNvPr id="33" name="Ellipse 23"/>
          <p:cNvSpPr/>
          <p:nvPr/>
        </p:nvSpPr>
        <p:spPr bwMode="auto">
          <a:xfrm>
            <a:off x="3352800" y="2909312"/>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1</a:t>
            </a:r>
            <a:endParaRPr kumimoji="0" lang="fr-FR" sz="1200" b="0" i="0" u="none" strike="noStrike" cap="none" normalizeH="0" baseline="0" dirty="0" smtClean="0">
              <a:ln>
                <a:noFill/>
              </a:ln>
              <a:effectLst/>
              <a:latin typeface="Arial" charset="0"/>
            </a:endParaRPr>
          </a:p>
        </p:txBody>
      </p:sp>
      <p:sp>
        <p:nvSpPr>
          <p:cNvPr id="34" name="Ellipse 23"/>
          <p:cNvSpPr/>
          <p:nvPr/>
        </p:nvSpPr>
        <p:spPr bwMode="auto">
          <a:xfrm>
            <a:off x="6096000" y="2692400"/>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2</a:t>
            </a:r>
            <a:endParaRPr kumimoji="0" lang="fr-FR" sz="1200" b="0" i="0" u="none" strike="noStrike" cap="none" normalizeH="0" baseline="0" dirty="0" smtClean="0">
              <a:ln>
                <a:noFill/>
              </a:ln>
              <a:effectLst/>
              <a:latin typeface="Arial" charset="0"/>
            </a:endParaRPr>
          </a:p>
        </p:txBody>
      </p:sp>
      <p:sp>
        <p:nvSpPr>
          <p:cNvPr id="35" name="Ellipse 23"/>
          <p:cNvSpPr/>
          <p:nvPr/>
        </p:nvSpPr>
        <p:spPr bwMode="auto">
          <a:xfrm>
            <a:off x="6096000" y="4131687"/>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3</a:t>
            </a:r>
            <a:endParaRPr kumimoji="0" lang="fr-FR" sz="1200" b="0" i="0" u="none" strike="noStrike" cap="none" normalizeH="0" baseline="0" dirty="0" smtClean="0">
              <a:ln>
                <a:noFill/>
              </a:ln>
              <a:effectLst/>
              <a:latin typeface="Arial" charset="0"/>
            </a:endParaRPr>
          </a:p>
        </p:txBody>
      </p:sp>
      <p:sp>
        <p:nvSpPr>
          <p:cNvPr id="36" name="Ellipse 23"/>
          <p:cNvSpPr/>
          <p:nvPr/>
        </p:nvSpPr>
        <p:spPr bwMode="auto">
          <a:xfrm>
            <a:off x="3429000" y="4670425"/>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4</a:t>
            </a:r>
            <a:endParaRPr kumimoji="0" lang="fr-FR" sz="1200" b="0" i="0" u="none" strike="noStrike" cap="none" normalizeH="0" baseline="0" dirty="0" smtClean="0">
              <a:ln>
                <a:noFill/>
              </a:ln>
              <a:effectLst/>
              <a:latin typeface="Arial" charset="0"/>
            </a:endParaRPr>
          </a:p>
        </p:txBody>
      </p:sp>
      <p:sp>
        <p:nvSpPr>
          <p:cNvPr id="25"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2"/>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down)">
                                      <p:cBhvr>
                                        <p:cTn id="2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Chaining : Forward</a:t>
            </a:r>
            <a:endParaRPr lang="en-US" sz="3200" dirty="0"/>
          </a:p>
        </p:txBody>
      </p:sp>
      <p:pic>
        <p:nvPicPr>
          <p:cNvPr id="41993" name="Picture 9"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p:spPr>
      </p:pic>
      <p:sp>
        <p:nvSpPr>
          <p:cNvPr id="10" name="Rectangle 9"/>
          <p:cNvSpPr>
            <a:spLocks noChangeArrowheads="1"/>
          </p:cNvSpPr>
          <p:nvPr/>
        </p:nvSpPr>
        <p:spPr bwMode="auto">
          <a:xfrm>
            <a:off x="4038600" y="1905000"/>
            <a:ext cx="1981200" cy="2585323"/>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smtClean="0"/>
              <a:t>MyHttpServlet1</a:t>
            </a:r>
          </a:p>
          <a:p>
            <a:endParaRPr lang="fr-FR" dirty="0" smtClean="0"/>
          </a:p>
          <a:p>
            <a:r>
              <a:rPr lang="en-US" dirty="0" smtClean="0"/>
              <a:t>service(...) {</a:t>
            </a:r>
          </a:p>
          <a:p>
            <a:endParaRPr lang="en-US" dirty="0" smtClean="0"/>
          </a:p>
          <a:p>
            <a:r>
              <a:rPr lang="en-US" dirty="0" smtClean="0"/>
              <a:t>// do something</a:t>
            </a:r>
          </a:p>
          <a:p>
            <a:endParaRPr lang="en-US" dirty="0" smtClean="0"/>
          </a:p>
          <a:p>
            <a:r>
              <a:rPr lang="en-US" dirty="0" err="1" smtClean="0"/>
              <a:t>rd.forward</a:t>
            </a:r>
            <a:r>
              <a:rPr lang="en-US" dirty="0" smtClean="0"/>
              <a:t>(…);</a:t>
            </a:r>
          </a:p>
          <a:p>
            <a:endParaRPr lang="en-US" dirty="0" smtClean="0"/>
          </a:p>
          <a:p>
            <a:r>
              <a:rPr lang="en-US" dirty="0" smtClean="0"/>
              <a:t>}</a:t>
            </a:r>
            <a:endParaRPr lang="fr-FR" dirty="0"/>
          </a:p>
        </p:txBody>
      </p:sp>
      <p:sp>
        <p:nvSpPr>
          <p:cNvPr id="12" name="Line 11"/>
          <p:cNvSpPr>
            <a:spLocks noChangeShapeType="1"/>
          </p:cNvSpPr>
          <p:nvPr/>
        </p:nvSpPr>
        <p:spPr bwMode="auto">
          <a:xfrm>
            <a:off x="2278063" y="3030537"/>
            <a:ext cx="1782762" cy="14288"/>
          </a:xfrm>
          <a:prstGeom prst="line">
            <a:avLst/>
          </a:prstGeom>
          <a:noFill/>
          <a:ln w="12700">
            <a:solidFill>
              <a:schemeClr val="tx1"/>
            </a:solidFill>
            <a:round/>
            <a:headEnd/>
            <a:tailEnd type="triangle" w="med" len="med"/>
          </a:ln>
        </p:spPr>
        <p:txBody>
          <a:bodyPr wrap="square">
            <a:spAutoFit/>
          </a:bodyPr>
          <a:lstStyle/>
          <a:p>
            <a:endParaRPr lang="fr-FR"/>
          </a:p>
        </p:txBody>
      </p:sp>
      <p:sp>
        <p:nvSpPr>
          <p:cNvPr id="19" name="Line 18"/>
          <p:cNvSpPr>
            <a:spLocks noChangeShapeType="1"/>
          </p:cNvSpPr>
          <p:nvPr/>
        </p:nvSpPr>
        <p:spPr bwMode="auto">
          <a:xfrm flipH="1">
            <a:off x="2278062" y="4800600"/>
            <a:ext cx="4427537" cy="30162"/>
          </a:xfrm>
          <a:prstGeom prst="line">
            <a:avLst/>
          </a:prstGeom>
          <a:noFill/>
          <a:ln w="12700">
            <a:solidFill>
              <a:schemeClr val="tx1"/>
            </a:solidFill>
            <a:round/>
            <a:headEnd/>
            <a:tailEnd type="triangle" w="med" len="med"/>
          </a:ln>
        </p:spPr>
        <p:txBody>
          <a:bodyPr wrap="square">
            <a:spAutoFit/>
          </a:bodyPr>
          <a:lstStyle/>
          <a:p>
            <a:endParaRPr lang="fr-FR"/>
          </a:p>
        </p:txBody>
      </p:sp>
      <p:sp>
        <p:nvSpPr>
          <p:cNvPr id="22" name="Text Box 21"/>
          <p:cNvSpPr txBox="1">
            <a:spLocks noChangeArrowheads="1"/>
          </p:cNvSpPr>
          <p:nvPr/>
        </p:nvSpPr>
        <p:spPr bwMode="auto">
          <a:xfrm>
            <a:off x="2349500" y="2743200"/>
            <a:ext cx="1512888" cy="366712"/>
          </a:xfrm>
          <a:prstGeom prst="rect">
            <a:avLst/>
          </a:prstGeom>
          <a:noFill/>
          <a:ln w="12700">
            <a:noFill/>
            <a:miter lim="800000"/>
            <a:headEnd/>
            <a:tailEnd/>
          </a:ln>
        </p:spPr>
        <p:txBody>
          <a:bodyPr>
            <a:spAutoFit/>
          </a:bodyPr>
          <a:lstStyle/>
          <a:p>
            <a:pPr>
              <a:spcBef>
                <a:spcPct val="50000"/>
              </a:spcBef>
            </a:pPr>
            <a:r>
              <a:rPr lang="fr-FR" dirty="0" err="1" smtClean="0"/>
              <a:t>request</a:t>
            </a:r>
            <a:endParaRPr lang="fr-FR" dirty="0"/>
          </a:p>
        </p:txBody>
      </p:sp>
      <p:sp>
        <p:nvSpPr>
          <p:cNvPr id="24" name="Text Box 23"/>
          <p:cNvSpPr txBox="1">
            <a:spLocks noChangeArrowheads="1"/>
          </p:cNvSpPr>
          <p:nvPr/>
        </p:nvSpPr>
        <p:spPr bwMode="auto">
          <a:xfrm>
            <a:off x="2349500" y="4495800"/>
            <a:ext cx="1152525" cy="366712"/>
          </a:xfrm>
          <a:prstGeom prst="rect">
            <a:avLst/>
          </a:prstGeom>
          <a:noFill/>
          <a:ln w="12700">
            <a:noFill/>
            <a:miter lim="800000"/>
            <a:headEnd/>
            <a:tailEnd/>
          </a:ln>
        </p:spPr>
        <p:txBody>
          <a:bodyPr>
            <a:spAutoFit/>
          </a:bodyPr>
          <a:lstStyle/>
          <a:p>
            <a:pPr>
              <a:spcBef>
                <a:spcPct val="50000"/>
              </a:spcBef>
            </a:pPr>
            <a:r>
              <a:rPr lang="fr-FR" dirty="0" err="1"/>
              <a:t>response</a:t>
            </a:r>
            <a:endParaRPr lang="fr-FR" dirty="0"/>
          </a:p>
        </p:txBody>
      </p:sp>
      <p:graphicFrame>
        <p:nvGraphicFramePr>
          <p:cNvPr id="26" name="Object 25"/>
          <p:cNvGraphicFramePr>
            <a:graphicFrameLocks noChangeAspect="1"/>
          </p:cNvGraphicFramePr>
          <p:nvPr/>
        </p:nvGraphicFramePr>
        <p:xfrm>
          <a:off x="1042988" y="3103562"/>
          <a:ext cx="1223962" cy="1177925"/>
        </p:xfrm>
        <a:graphic>
          <a:graphicData uri="http://schemas.openxmlformats.org/presentationml/2006/ole">
            <mc:AlternateContent xmlns:mc="http://schemas.openxmlformats.org/markup-compatibility/2006">
              <mc:Choice xmlns:v="urn:schemas-microsoft-com:vml" Requires="v">
                <p:oleObj spid="_x0000_s776313" name="Visio" r:id="rId6" imgW="990600" imgH="965200" progId="">
                  <p:embed/>
                </p:oleObj>
              </mc:Choice>
              <mc:Fallback>
                <p:oleObj name="Visio" r:id="rId6" imgW="990600" imgH="965200" progId="">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103562"/>
                        <a:ext cx="1223962" cy="1177925"/>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 name="Rectangle 26"/>
          <p:cNvSpPr>
            <a:spLocks noChangeArrowheads="1"/>
          </p:cNvSpPr>
          <p:nvPr/>
        </p:nvSpPr>
        <p:spPr bwMode="auto">
          <a:xfrm>
            <a:off x="3832225" y="1752600"/>
            <a:ext cx="5083175" cy="3886200"/>
          </a:xfrm>
          <a:prstGeom prst="rect">
            <a:avLst/>
          </a:prstGeom>
          <a:noFill/>
          <a:ln w="12700">
            <a:solidFill>
              <a:schemeClr val="tx1"/>
            </a:solidFill>
            <a:miter lim="800000"/>
            <a:headEnd/>
            <a:tailEnd/>
          </a:ln>
        </p:spPr>
        <p:txBody>
          <a:bodyPr wrap="square" anchor="ctr">
            <a:spAutoFit/>
          </a:bodyPr>
          <a:lstStyle/>
          <a:p>
            <a:endParaRPr lang="fr-FR"/>
          </a:p>
        </p:txBody>
      </p:sp>
      <p:sp>
        <p:nvSpPr>
          <p:cNvPr id="29" name="Text Box 28"/>
          <p:cNvSpPr txBox="1">
            <a:spLocks noChangeArrowheads="1"/>
          </p:cNvSpPr>
          <p:nvPr/>
        </p:nvSpPr>
        <p:spPr bwMode="auto">
          <a:xfrm>
            <a:off x="1258888" y="4543425"/>
            <a:ext cx="865187" cy="366712"/>
          </a:xfrm>
          <a:prstGeom prst="rect">
            <a:avLst/>
          </a:prstGeom>
          <a:noFill/>
          <a:ln w="12700">
            <a:noFill/>
            <a:miter lim="800000"/>
            <a:headEnd/>
            <a:tailEnd/>
          </a:ln>
        </p:spPr>
        <p:txBody>
          <a:bodyPr>
            <a:spAutoFit/>
          </a:bodyPr>
          <a:lstStyle/>
          <a:p>
            <a:pPr>
              <a:spcBef>
                <a:spcPct val="50000"/>
              </a:spcBef>
            </a:pPr>
            <a:r>
              <a:rPr lang="fr-FR"/>
              <a:t>Client</a:t>
            </a:r>
          </a:p>
        </p:txBody>
      </p:sp>
      <p:sp>
        <p:nvSpPr>
          <p:cNvPr id="30" name="Rectangle 29"/>
          <p:cNvSpPr>
            <a:spLocks noChangeArrowheads="1"/>
          </p:cNvSpPr>
          <p:nvPr/>
        </p:nvSpPr>
        <p:spPr bwMode="auto">
          <a:xfrm>
            <a:off x="6705600" y="2901077"/>
            <a:ext cx="1981200" cy="2585323"/>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smtClean="0"/>
              <a:t>MyHttpServlet2</a:t>
            </a:r>
          </a:p>
          <a:p>
            <a:endParaRPr lang="fr-FR" dirty="0" smtClean="0"/>
          </a:p>
          <a:p>
            <a:r>
              <a:rPr lang="en-US" dirty="0" smtClean="0"/>
              <a:t>service(...) {</a:t>
            </a:r>
          </a:p>
          <a:p>
            <a:endParaRPr lang="en-US" dirty="0" smtClean="0"/>
          </a:p>
          <a:p>
            <a:r>
              <a:rPr lang="en-US" dirty="0" smtClean="0"/>
              <a:t>// do </a:t>
            </a:r>
            <a:r>
              <a:rPr lang="en-US" dirty="0" err="1" smtClean="0"/>
              <a:t>sthg</a:t>
            </a:r>
            <a:r>
              <a:rPr lang="en-US" dirty="0" smtClean="0"/>
              <a:t> else</a:t>
            </a:r>
          </a:p>
          <a:p>
            <a:endParaRPr lang="en-US" dirty="0" smtClean="0"/>
          </a:p>
          <a:p>
            <a:r>
              <a:rPr lang="en-US" dirty="0" smtClean="0"/>
              <a:t>}</a:t>
            </a:r>
          </a:p>
          <a:p>
            <a:endParaRPr lang="en-US" dirty="0" smtClean="0"/>
          </a:p>
          <a:p>
            <a:endParaRPr lang="fr-FR" dirty="0"/>
          </a:p>
        </p:txBody>
      </p:sp>
      <p:graphicFrame>
        <p:nvGraphicFramePr>
          <p:cNvPr id="7" name="Object 4"/>
          <p:cNvGraphicFramePr>
            <a:graphicFrameLocks noChangeAspect="1"/>
          </p:cNvGraphicFramePr>
          <p:nvPr/>
        </p:nvGraphicFramePr>
        <p:xfrm>
          <a:off x="7561262" y="4419600"/>
          <a:ext cx="1354138" cy="1727200"/>
        </p:xfrm>
        <a:graphic>
          <a:graphicData uri="http://schemas.openxmlformats.org/presentationml/2006/ole">
            <mc:AlternateContent xmlns:mc="http://schemas.openxmlformats.org/markup-compatibility/2006">
              <mc:Choice xmlns:v="urn:schemas-microsoft-com:vml" Requires="v">
                <p:oleObj spid="_x0000_s776314" name="Visio" r:id="rId8" imgW="749300" imgH="952500" progId="">
                  <p:embed/>
                </p:oleObj>
              </mc:Choice>
              <mc:Fallback>
                <p:oleObj name="Visio" r:id="rId8" imgW="749300" imgH="95250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1262" y="4419600"/>
                        <a:ext cx="1354138" cy="1727200"/>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 name="Line 11"/>
          <p:cNvSpPr>
            <a:spLocks noChangeShapeType="1"/>
          </p:cNvSpPr>
          <p:nvPr/>
        </p:nvSpPr>
        <p:spPr bwMode="auto">
          <a:xfrm flipV="1">
            <a:off x="5638800" y="3733800"/>
            <a:ext cx="10668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33" name="Ellipse 23"/>
          <p:cNvSpPr/>
          <p:nvPr/>
        </p:nvSpPr>
        <p:spPr bwMode="auto">
          <a:xfrm>
            <a:off x="3352800" y="3112512"/>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1</a:t>
            </a:r>
            <a:endParaRPr kumimoji="0" lang="fr-FR" sz="1200" b="0" i="0" u="none" strike="noStrike" cap="none" normalizeH="0" baseline="0" dirty="0" smtClean="0">
              <a:ln>
                <a:noFill/>
              </a:ln>
              <a:effectLst/>
              <a:latin typeface="Arial" charset="0"/>
            </a:endParaRPr>
          </a:p>
        </p:txBody>
      </p:sp>
      <p:sp>
        <p:nvSpPr>
          <p:cNvPr id="34" name="Ellipse 23"/>
          <p:cNvSpPr/>
          <p:nvPr/>
        </p:nvSpPr>
        <p:spPr bwMode="auto">
          <a:xfrm>
            <a:off x="6096000" y="3115687"/>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2</a:t>
            </a:r>
            <a:endParaRPr kumimoji="0" lang="fr-FR" sz="1200" b="0" i="0" u="none" strike="noStrike" cap="none" normalizeH="0" baseline="0" dirty="0" smtClean="0">
              <a:ln>
                <a:noFill/>
              </a:ln>
              <a:effectLst/>
              <a:latin typeface="Arial" charset="0"/>
            </a:endParaRPr>
          </a:p>
        </p:txBody>
      </p:sp>
      <p:sp>
        <p:nvSpPr>
          <p:cNvPr id="35" name="Ellipse 23"/>
          <p:cNvSpPr/>
          <p:nvPr/>
        </p:nvSpPr>
        <p:spPr bwMode="auto">
          <a:xfrm>
            <a:off x="3352800" y="4876800"/>
            <a:ext cx="381000" cy="389513"/>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200" dirty="0" smtClean="0"/>
              <a:t>3</a:t>
            </a:r>
            <a:endParaRPr kumimoji="0" lang="fr-FR" sz="1200" b="0" i="0" u="none" strike="noStrike" cap="none" normalizeH="0" baseline="0" dirty="0" smtClean="0">
              <a:ln>
                <a:noFill/>
              </a:ln>
              <a:effectLst/>
              <a:latin typeface="Arial" charset="0"/>
            </a:endParaRPr>
          </a:p>
        </p:txBody>
      </p:sp>
      <p:sp>
        <p:nvSpPr>
          <p:cNvPr id="21"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2"/>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Chaining</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009740"/>
            <a:ext cx="7572428" cy="4324260"/>
          </a:xfrm>
          <a:prstGeom prst="rect">
            <a:avLst/>
          </a:prstGeom>
        </p:spPr>
        <p:txBody>
          <a:bodyPr wrap="square">
            <a:spAutoFit/>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You can use request attributes to pass information between </a:t>
            </a:r>
            <a:r>
              <a:rPr lang="en-US" sz="2200" kern="0" dirty="0" err="1" smtClean="0">
                <a:latin typeface="+mn-lt"/>
                <a:ea typeface="ＭＳ Ｐゴシック" pitchFamily="34" charset="-128"/>
              </a:rPr>
              <a:t>servlets</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Servlet1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Servlet2 mapped to </a:t>
            </a:r>
            <a:r>
              <a:rPr lang="en-US" sz="2200" b="1" kern="0" dirty="0" smtClean="0">
                <a:latin typeface="+mn-lt"/>
                <a:ea typeface="ＭＳ Ｐゴシック" pitchFamily="34" charset="-128"/>
              </a:rPr>
              <a:t>/Servlet2 </a:t>
            </a:r>
            <a:r>
              <a:rPr lang="en-US" sz="2200" kern="0" dirty="0" smtClean="0">
                <a:latin typeface="+mn-lt"/>
                <a:ea typeface="ＭＳ Ｐゴシック" pitchFamily="34" charset="-128"/>
              </a:rPr>
              <a:t>:</a:t>
            </a:r>
            <a:endParaRPr lang="en-US" sz="2200" b="1" kern="0" dirty="0" smtClean="0">
              <a:latin typeface="+mn-lt"/>
              <a:ea typeface="ＭＳ Ｐゴシック" pitchFamily="34" charset="-128"/>
            </a:endParaRPr>
          </a:p>
        </p:txBody>
      </p:sp>
      <p:sp>
        <p:nvSpPr>
          <p:cNvPr id="7" name="ZoneTexte 6"/>
          <p:cNvSpPr txBox="1"/>
          <p:nvPr/>
        </p:nvSpPr>
        <p:spPr>
          <a:xfrm>
            <a:off x="1143000" y="2438400"/>
            <a:ext cx="7572428" cy="2074927"/>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Other stuff</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4D4D4D"/>
                </a:solidFill>
                <a:latin typeface="Courier"/>
                <a:cs typeface="Courier"/>
              </a:rPr>
              <a:t>Car </a:t>
            </a:r>
            <a:r>
              <a:rPr lang="en-GB" dirty="0" err="1" smtClean="0">
                <a:solidFill>
                  <a:srgbClr val="4D4D4D"/>
                </a:solidFill>
                <a:latin typeface="Courier"/>
                <a:cs typeface="Courier"/>
              </a:rPr>
              <a:t>aCar</a:t>
            </a:r>
            <a:r>
              <a:rPr lang="en-GB" dirty="0" smtClean="0">
                <a:solidFill>
                  <a:srgbClr val="4D4D4D"/>
                </a:solidFill>
                <a:latin typeface="Courier"/>
                <a:cs typeface="Courier"/>
              </a:rPr>
              <a:t> = new </a:t>
            </a:r>
            <a:r>
              <a:rPr lang="en-GB" dirty="0" err="1" smtClean="0">
                <a:solidFill>
                  <a:srgbClr val="4D4D4D"/>
                </a:solidFill>
                <a:latin typeface="Courier"/>
                <a:cs typeface="Courier"/>
              </a:rPr>
              <a:t>Car(</a:t>
            </a:r>
            <a:r>
              <a:rPr lang="en-GB" dirty="0" err="1" smtClean="0">
                <a:solidFill>
                  <a:srgbClr val="0000FF"/>
                </a:solidFill>
                <a:latin typeface="Courier"/>
                <a:cs typeface="Courier"/>
              </a:rPr>
              <a:t>“Renault</a:t>
            </a:r>
            <a:r>
              <a:rPr lang="en-GB" dirty="0" smtClean="0">
                <a:solidFill>
                  <a:srgbClr val="0000FF"/>
                </a:solidFill>
                <a:latin typeface="Courier"/>
                <a:cs typeface="Courier"/>
              </a:rPr>
              <a:t>”</a:t>
            </a:r>
            <a:r>
              <a:rPr lang="en-GB" dirty="0" smtClean="0">
                <a:solidFill>
                  <a:srgbClr val="4D4D4D"/>
                </a:solidFill>
                <a:latin typeface="Courier"/>
                <a:cs typeface="Courier"/>
              </a:rPr>
              <a:t>, </a:t>
            </a:r>
            <a:r>
              <a:rPr lang="en-GB" dirty="0" smtClean="0">
                <a:solidFill>
                  <a:srgbClr val="0000FF"/>
                </a:solidFill>
                <a:latin typeface="Courier"/>
                <a:cs typeface="Courier"/>
              </a:rPr>
              <a:t>“Clio”</a:t>
            </a:r>
            <a:r>
              <a:rPr lang="en-GB" dirty="0" smtClean="0">
                <a:solidFill>
                  <a:srgbClr val="4D4D4D"/>
                </a:solidFill>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request.setAttribute(</a:t>
            </a:r>
            <a:r>
              <a:rPr lang="en-GB" dirty="0" err="1" smtClean="0">
                <a:solidFill>
                  <a:srgbClr val="0000FF"/>
                </a:solidFill>
                <a:latin typeface="Courier"/>
                <a:cs typeface="Courier"/>
              </a:rPr>
              <a:t>“car</a:t>
            </a:r>
            <a:r>
              <a:rPr lang="en-GB" dirty="0" smtClean="0">
                <a:solidFill>
                  <a:srgbClr val="0000FF"/>
                </a:solidFill>
                <a:latin typeface="Courier"/>
                <a:cs typeface="Courier"/>
              </a:rPr>
              <a:t>”</a:t>
            </a:r>
            <a:r>
              <a:rPr lang="en-GB" dirty="0" smtClean="0">
                <a:latin typeface="Courier"/>
                <a:cs typeface="Courier"/>
              </a:rPr>
              <a:t>, </a:t>
            </a:r>
            <a:r>
              <a:rPr lang="en-GB" dirty="0" err="1" smtClean="0">
                <a:latin typeface="Courier"/>
                <a:cs typeface="Courier"/>
              </a:rPr>
              <a:t>aCar</a:t>
            </a:r>
            <a:r>
              <a:rPr lang="en-GB"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RequestDispatcher</a:t>
            </a:r>
            <a:r>
              <a:rPr lang="en-GB" dirty="0" smtClean="0">
                <a:latin typeface="Courier"/>
                <a:cs typeface="Courier"/>
              </a:rPr>
              <a:t> rd =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		request.getRequestDispatcher(</a:t>
            </a:r>
            <a:r>
              <a:rPr lang="en-GB" dirty="0" smtClean="0">
                <a:solidFill>
                  <a:srgbClr val="0000FF"/>
                </a:solidFill>
                <a:latin typeface="Courier"/>
                <a:cs typeface="Courier"/>
              </a:rPr>
              <a:t>“/Servlet2"</a:t>
            </a:r>
            <a:r>
              <a:rPr lang="en-GB"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latin typeface="Courier"/>
                <a:cs typeface="Courier"/>
              </a:rPr>
              <a:t>rd.forward(request</a:t>
            </a:r>
            <a:r>
              <a:rPr lang="en-GB" dirty="0" smtClean="0">
                <a:latin typeface="Courier"/>
                <a:cs typeface="Courier"/>
              </a:rPr>
              <a:t>, response);</a:t>
            </a:r>
          </a:p>
        </p:txBody>
      </p:sp>
      <p:sp>
        <p:nvSpPr>
          <p:cNvPr id="9" name="ZoneTexte 6"/>
          <p:cNvSpPr txBox="1"/>
          <p:nvPr/>
        </p:nvSpPr>
        <p:spPr>
          <a:xfrm>
            <a:off x="1143000" y="5425430"/>
            <a:ext cx="7572428" cy="1051570"/>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Other stuff</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4D4D4D"/>
                </a:solidFill>
                <a:latin typeface="Courier"/>
                <a:cs typeface="Courier"/>
              </a:rPr>
              <a:t>Car </a:t>
            </a:r>
            <a:r>
              <a:rPr lang="en-GB" dirty="0" err="1" smtClean="0">
                <a:solidFill>
                  <a:srgbClr val="4D4D4D"/>
                </a:solidFill>
                <a:latin typeface="Courier"/>
                <a:cs typeface="Courier"/>
              </a:rPr>
              <a:t>aCar</a:t>
            </a:r>
            <a:r>
              <a:rPr lang="en-GB" dirty="0" smtClean="0">
                <a:solidFill>
                  <a:srgbClr val="4D4D4D"/>
                </a:solidFill>
                <a:latin typeface="Courier"/>
                <a:cs typeface="Courier"/>
              </a:rPr>
              <a:t> = (Car) </a:t>
            </a:r>
            <a:r>
              <a:rPr lang="en-GB" dirty="0" err="1" smtClean="0">
                <a:solidFill>
                  <a:srgbClr val="4D4D4D"/>
                </a:solidFill>
                <a:latin typeface="Courier"/>
                <a:cs typeface="Courier"/>
              </a:rPr>
              <a:t>request.getAttribute(</a:t>
            </a:r>
            <a:r>
              <a:rPr lang="en-GB" dirty="0" err="1" smtClean="0">
                <a:solidFill>
                  <a:srgbClr val="0000FF"/>
                </a:solidFill>
                <a:latin typeface="Courier"/>
                <a:cs typeface="Courier"/>
              </a:rPr>
              <a:t>“car</a:t>
            </a:r>
            <a:r>
              <a:rPr lang="en-GB" dirty="0" smtClean="0">
                <a:solidFill>
                  <a:srgbClr val="0000FF"/>
                </a:solidFill>
                <a:latin typeface="Courier"/>
                <a:cs typeface="Courier"/>
              </a:rPr>
              <a:t>”</a:t>
            </a:r>
            <a:r>
              <a:rPr lang="en-GB" dirty="0" smtClean="0">
                <a:solidFill>
                  <a:srgbClr val="4D4D4D"/>
                </a:solidFill>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smtClean="0">
                <a:solidFill>
                  <a:srgbClr val="4D4D4D"/>
                </a:solidFill>
                <a:latin typeface="Courier"/>
                <a:cs typeface="Courier"/>
              </a:rPr>
              <a:t>out.println(</a:t>
            </a:r>
            <a:r>
              <a:rPr lang="en-GB" dirty="0" err="1" smtClean="0">
                <a:solidFill>
                  <a:srgbClr val="0000FF"/>
                </a:solidFill>
                <a:latin typeface="Courier"/>
                <a:cs typeface="Courier"/>
              </a:rPr>
              <a:t>“My</a:t>
            </a:r>
            <a:r>
              <a:rPr lang="en-GB" dirty="0" smtClean="0">
                <a:solidFill>
                  <a:srgbClr val="0000FF"/>
                </a:solidFill>
                <a:latin typeface="Courier"/>
                <a:cs typeface="Courier"/>
              </a:rPr>
              <a:t> car is a ” </a:t>
            </a:r>
            <a:r>
              <a:rPr lang="en-GB" dirty="0" smtClean="0">
                <a:solidFill>
                  <a:srgbClr val="4D4D4D"/>
                </a:solidFill>
                <a:latin typeface="Courier"/>
                <a:cs typeface="Courier"/>
              </a:rPr>
              <a:t>+ </a:t>
            </a:r>
            <a:r>
              <a:rPr lang="en-GB" dirty="0" err="1" smtClean="0">
                <a:solidFill>
                  <a:srgbClr val="4D4D4D"/>
                </a:solidFill>
                <a:latin typeface="Courier"/>
                <a:cs typeface="Courier"/>
              </a:rPr>
              <a:t>car.getBrand</a:t>
            </a:r>
            <a:r>
              <a:rPr lang="en-GB" dirty="0" smtClean="0">
                <a:solidFill>
                  <a:srgbClr val="4D4D4D"/>
                </a:solidFill>
                <a:latin typeface="Courier"/>
                <a:cs typeface="Courier"/>
              </a:rPr>
              <a:t>());</a:t>
            </a:r>
          </a:p>
        </p:txBody>
      </p:sp>
      <p:sp>
        <p:nvSpPr>
          <p:cNvPr id="11"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11" name="Rectangle 2"/>
          <p:cNvSpPr txBox="1">
            <a:spLocks noChangeArrowheads="1"/>
          </p:cNvSpPr>
          <p:nvPr/>
        </p:nvSpPr>
        <p:spPr bwMode="auto">
          <a:xfrm>
            <a:off x="3810000" y="990600"/>
            <a:ext cx="67675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endParaRPr kumimoji="0" lang="en-US" sz="220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 name="Espace réservé du contenu 11"/>
          <p:cNvSpPr>
            <a:spLocks noGrp="1"/>
          </p:cNvSpPr>
          <p:nvPr>
            <p:ph idx="1"/>
          </p:nvPr>
        </p:nvSpPr>
        <p:spPr>
          <a:xfrm>
            <a:off x="1044575" y="1219200"/>
            <a:ext cx="7718425" cy="3985706"/>
          </a:xfrm>
        </p:spPr>
        <p:txBody>
          <a:bodyPr>
            <a:spAutoFit/>
          </a:bodyPr>
          <a:lstStyle/>
          <a:p>
            <a:pPr lvl="0" eaLnBrk="1" hangingPunct="1">
              <a:defRPr/>
            </a:pPr>
            <a:r>
              <a:rPr lang="en-GB" dirty="0" smtClean="0"/>
              <a:t>Component which dynamically intercepts requests &amp; responses to use or transform them</a:t>
            </a:r>
          </a:p>
          <a:p>
            <a:pPr>
              <a:defRPr/>
            </a:pPr>
            <a:r>
              <a:rPr lang="en-US" dirty="0" smtClean="0"/>
              <a:t>Encapsulate recurring tasks in reusable units</a:t>
            </a:r>
          </a:p>
          <a:p>
            <a:pPr>
              <a:defRPr/>
            </a:pPr>
            <a:r>
              <a:rPr lang="en-US" dirty="0" smtClean="0"/>
              <a:t>Example of functions filters can have :</a:t>
            </a:r>
          </a:p>
          <a:p>
            <a:pPr lvl="1">
              <a:defRPr/>
            </a:pPr>
            <a:r>
              <a:rPr lang="en-US" dirty="0" smtClean="0"/>
              <a:t>Authentication - Blocking requests based on user identity</a:t>
            </a:r>
          </a:p>
          <a:p>
            <a:pPr lvl="1">
              <a:defRPr/>
            </a:pPr>
            <a:r>
              <a:rPr lang="en-US" dirty="0" smtClean="0"/>
              <a:t>Logging and auditing - Tracking users of a web application.</a:t>
            </a:r>
          </a:p>
          <a:p>
            <a:pPr lvl="1">
              <a:defRPr/>
            </a:pPr>
            <a:r>
              <a:rPr lang="en-US" dirty="0" smtClean="0"/>
              <a:t>Data compression - Making downloads smaller.</a:t>
            </a:r>
            <a:endParaRPr lang="en-GB" dirty="0" smtClean="0"/>
          </a:p>
        </p:txBody>
      </p:sp>
      <p:sp>
        <p:nvSpPr>
          <p:cNvPr id="10"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30"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
        <p:nvSpPr>
          <p:cNvPr id="31" name="Rounded Rectangle 30"/>
          <p:cNvSpPr/>
          <p:nvPr/>
        </p:nvSpPr>
        <p:spPr bwMode="auto">
          <a:xfrm>
            <a:off x="2895600" y="2362200"/>
            <a:ext cx="3962400" cy="4114800"/>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2" name="Rectangle 31"/>
          <p:cNvSpPr/>
          <p:nvPr/>
        </p:nvSpPr>
        <p:spPr bwMode="auto">
          <a:xfrm>
            <a:off x="3200400" y="2667000"/>
            <a:ext cx="3352800" cy="609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Filter</a:t>
            </a:r>
          </a:p>
        </p:txBody>
      </p:sp>
      <p:sp>
        <p:nvSpPr>
          <p:cNvPr id="33" name="Rectangle 32"/>
          <p:cNvSpPr/>
          <p:nvPr/>
        </p:nvSpPr>
        <p:spPr bwMode="auto">
          <a:xfrm>
            <a:off x="3200400" y="3429000"/>
            <a:ext cx="3352800" cy="609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Filter</a:t>
            </a:r>
          </a:p>
        </p:txBody>
      </p:sp>
      <p:sp>
        <p:nvSpPr>
          <p:cNvPr id="34" name="Rectangle 33"/>
          <p:cNvSpPr/>
          <p:nvPr/>
        </p:nvSpPr>
        <p:spPr bwMode="auto">
          <a:xfrm>
            <a:off x="3200400" y="4191000"/>
            <a:ext cx="3352800" cy="6096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Filter</a:t>
            </a:r>
          </a:p>
        </p:txBody>
      </p:sp>
      <p:sp>
        <p:nvSpPr>
          <p:cNvPr id="35" name="Rectangle 34"/>
          <p:cNvSpPr/>
          <p:nvPr/>
        </p:nvSpPr>
        <p:spPr bwMode="auto">
          <a:xfrm>
            <a:off x="3200400" y="5029200"/>
            <a:ext cx="3352800" cy="1066800"/>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Resource</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err="1" smtClean="0"/>
              <a:t>Servlet</a:t>
            </a:r>
            <a:r>
              <a:rPr lang="en-US" sz="1600" dirty="0" smtClean="0"/>
              <a:t>, JSP, HTML, …</a:t>
            </a:r>
            <a:endParaRPr kumimoji="0" lang="en-US" sz="1600" i="0" u="none" strike="noStrike" cap="none" normalizeH="0" baseline="0" dirty="0" smtClean="0">
              <a:ln>
                <a:noFill/>
              </a:ln>
              <a:solidFill>
                <a:schemeClr val="tx1"/>
              </a:solidFill>
              <a:effectLst/>
              <a:latin typeface="Arial" charset="0"/>
            </a:endParaRPr>
          </a:p>
        </p:txBody>
      </p:sp>
      <p:sp>
        <p:nvSpPr>
          <p:cNvPr id="36" name="TextBox 35"/>
          <p:cNvSpPr txBox="1"/>
          <p:nvPr/>
        </p:nvSpPr>
        <p:spPr>
          <a:xfrm>
            <a:off x="4419600" y="1066800"/>
            <a:ext cx="840394" cy="400110"/>
          </a:xfrm>
          <a:prstGeom prst="rect">
            <a:avLst/>
          </a:prstGeom>
          <a:noFill/>
        </p:spPr>
        <p:txBody>
          <a:bodyPr wrap="none" rtlCol="0">
            <a:spAutoFit/>
          </a:bodyPr>
          <a:lstStyle/>
          <a:p>
            <a:r>
              <a:rPr lang="en-US" sz="2000" dirty="0" smtClean="0"/>
              <a:t>Client</a:t>
            </a:r>
            <a:endParaRPr lang="en-US" sz="2000" dirty="0"/>
          </a:p>
        </p:txBody>
      </p:sp>
      <p:sp>
        <p:nvSpPr>
          <p:cNvPr id="37" name="TextBox 36"/>
          <p:cNvSpPr txBox="1"/>
          <p:nvPr/>
        </p:nvSpPr>
        <p:spPr>
          <a:xfrm>
            <a:off x="4267200" y="6107668"/>
            <a:ext cx="1390124" cy="400110"/>
          </a:xfrm>
          <a:prstGeom prst="rect">
            <a:avLst/>
          </a:prstGeom>
          <a:noFill/>
        </p:spPr>
        <p:txBody>
          <a:bodyPr wrap="none" rtlCol="0">
            <a:spAutoFit/>
          </a:bodyPr>
          <a:lstStyle/>
          <a:p>
            <a:r>
              <a:rPr lang="en-US" sz="2000" b="1" dirty="0" smtClean="0"/>
              <a:t>Container</a:t>
            </a:r>
            <a:endParaRPr lang="en-US" sz="2000" b="1" dirty="0"/>
          </a:p>
        </p:txBody>
      </p:sp>
      <p:cxnSp>
        <p:nvCxnSpPr>
          <p:cNvPr id="39" name="Straight Arrow Connector 38"/>
          <p:cNvCxnSpPr/>
          <p:nvPr/>
        </p:nvCxnSpPr>
        <p:spPr bwMode="auto">
          <a:xfrm rot="5400000">
            <a:off x="2171700" y="2781300"/>
            <a:ext cx="3733803" cy="762001"/>
          </a:xfrm>
          <a:prstGeom prst="bentConnector3">
            <a:avLst>
              <a:gd name="adj1" fmla="val 0"/>
            </a:avLst>
          </a:prstGeom>
          <a:solidFill>
            <a:schemeClr val="accent1"/>
          </a:solidFill>
          <a:ln w="12700" cap="flat" cmpd="sng" algn="ctr">
            <a:solidFill>
              <a:schemeClr val="tx1"/>
            </a:solidFill>
            <a:prstDash val="solid"/>
            <a:round/>
            <a:headEnd type="none" w="med" len="med"/>
            <a:tailEnd type="arrow"/>
          </a:ln>
          <a:effectLst/>
        </p:spPr>
      </p:cxnSp>
      <p:cxnSp>
        <p:nvCxnSpPr>
          <p:cNvPr id="44" name="Straight Arrow Connector 43"/>
          <p:cNvCxnSpPr/>
          <p:nvPr/>
        </p:nvCxnSpPr>
        <p:spPr bwMode="auto">
          <a:xfrm rot="16200000" flipV="1">
            <a:off x="3796825" y="2758570"/>
            <a:ext cx="3762346" cy="836007"/>
          </a:xfrm>
          <a:prstGeom prst="bentConnector2">
            <a:avLst/>
          </a:prstGeom>
          <a:solidFill>
            <a:schemeClr val="accent1"/>
          </a:solidFill>
          <a:ln w="12700" cap="flat" cmpd="sng" algn="ctr">
            <a:solidFill>
              <a:schemeClr val="tx1"/>
            </a:solidFill>
            <a:prstDash val="solid"/>
            <a:round/>
            <a:headEnd type="none" w="med" len="med"/>
            <a:tailEnd type="arrow"/>
          </a:ln>
          <a:effectLst/>
        </p:spPr>
      </p:cxnSp>
      <p:sp>
        <p:nvSpPr>
          <p:cNvPr id="52" name="TextBox 51"/>
          <p:cNvSpPr txBox="1"/>
          <p:nvPr/>
        </p:nvSpPr>
        <p:spPr>
          <a:xfrm>
            <a:off x="2590800" y="1676400"/>
            <a:ext cx="1044427" cy="369332"/>
          </a:xfrm>
          <a:prstGeom prst="rect">
            <a:avLst/>
          </a:prstGeom>
          <a:noFill/>
        </p:spPr>
        <p:txBody>
          <a:bodyPr wrap="none" rtlCol="0">
            <a:spAutoFit/>
          </a:bodyPr>
          <a:lstStyle/>
          <a:p>
            <a:r>
              <a:rPr lang="en-US" dirty="0" smtClean="0"/>
              <a:t>Request</a:t>
            </a:r>
            <a:endParaRPr lang="en-US" dirty="0"/>
          </a:p>
        </p:txBody>
      </p:sp>
      <p:sp>
        <p:nvSpPr>
          <p:cNvPr id="53" name="TextBox 52"/>
          <p:cNvSpPr txBox="1"/>
          <p:nvPr/>
        </p:nvSpPr>
        <p:spPr>
          <a:xfrm>
            <a:off x="6096000" y="1676400"/>
            <a:ext cx="1224088" cy="369332"/>
          </a:xfrm>
          <a:prstGeom prst="rect">
            <a:avLst/>
          </a:prstGeom>
          <a:noFill/>
        </p:spPr>
        <p:txBody>
          <a:bodyPr wrap="none" rtlCol="0">
            <a:spAutoFit/>
          </a:bodyPr>
          <a:lstStyle/>
          <a:p>
            <a:r>
              <a:rPr lang="en-US" dirty="0" smtClean="0"/>
              <a:t>Response</a:t>
            </a:r>
            <a:endParaRPr lang="en-US"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10" name="Line 11"/>
          <p:cNvSpPr>
            <a:spLocks noChangeShapeType="1"/>
          </p:cNvSpPr>
          <p:nvPr/>
        </p:nvSpPr>
        <p:spPr bwMode="auto">
          <a:xfrm>
            <a:off x="2438400" y="2895601"/>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13" name="Ellipse 23"/>
          <p:cNvSpPr/>
          <p:nvPr/>
        </p:nvSpPr>
        <p:spPr bwMode="auto">
          <a:xfrm>
            <a:off x="2819400" y="1219200"/>
            <a:ext cx="1524000" cy="5280065"/>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r>
              <a:rPr lang="fr-FR" sz="1400" b="1" dirty="0" err="1" smtClean="0"/>
              <a:t>AuditFilter</a:t>
            </a: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dirty="0" smtClean="0">
              <a:ln>
                <a:noFill/>
              </a:ln>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dirty="0" smtClean="0">
              <a:ln>
                <a:noFill/>
              </a:ln>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dirty="0" smtClean="0">
              <a:ln>
                <a:noFill/>
              </a:ln>
              <a:effectLst/>
              <a:latin typeface="Arial" charset="0"/>
            </a:endParaRPr>
          </a:p>
        </p:txBody>
      </p:sp>
      <p:graphicFrame>
        <p:nvGraphicFramePr>
          <p:cNvPr id="780290" name="Object 25"/>
          <p:cNvGraphicFramePr>
            <a:graphicFrameLocks noChangeAspect="1"/>
          </p:cNvGraphicFramePr>
          <p:nvPr/>
        </p:nvGraphicFramePr>
        <p:xfrm>
          <a:off x="985838" y="3241675"/>
          <a:ext cx="1223962" cy="1177925"/>
        </p:xfrm>
        <a:graphic>
          <a:graphicData uri="http://schemas.openxmlformats.org/presentationml/2006/ole">
            <mc:AlternateContent xmlns:mc="http://schemas.openxmlformats.org/markup-compatibility/2006">
              <mc:Choice xmlns:v="urn:schemas-microsoft-com:vml" Requires="v">
                <p:oleObj spid="_x0000_s831552" name="Visio" r:id="rId6" imgW="990600" imgH="965200" progId="">
                  <p:embed/>
                </p:oleObj>
              </mc:Choice>
              <mc:Fallback>
                <p:oleObj name="Visio" r:id="rId6" imgW="990600" imgH="965200" progId="">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838" y="3241675"/>
                        <a:ext cx="1223962" cy="1177925"/>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 name="Rectangle 13"/>
          <p:cNvSpPr>
            <a:spLocks noChangeArrowheads="1"/>
          </p:cNvSpPr>
          <p:nvPr/>
        </p:nvSpPr>
        <p:spPr bwMode="auto">
          <a:xfrm>
            <a:off x="6858000" y="5638800"/>
            <a:ext cx="1981200" cy="923330"/>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err="1" smtClean="0"/>
              <a:t>LogoutServlet</a:t>
            </a:r>
            <a:endParaRPr lang="fr-FR" b="1" u="sng" dirty="0" smtClean="0"/>
          </a:p>
          <a:p>
            <a:pPr algn="ctr"/>
            <a:endParaRPr lang="fr-FR" b="1" u="sng" dirty="0" smtClean="0"/>
          </a:p>
          <a:p>
            <a:pPr algn="ctr"/>
            <a:endParaRPr lang="fr-FR" b="1" u="sng" dirty="0" smtClean="0"/>
          </a:p>
        </p:txBody>
      </p:sp>
      <p:sp>
        <p:nvSpPr>
          <p:cNvPr id="15" name="Rectangle 14"/>
          <p:cNvSpPr>
            <a:spLocks noChangeArrowheads="1"/>
          </p:cNvSpPr>
          <p:nvPr/>
        </p:nvSpPr>
        <p:spPr bwMode="auto">
          <a:xfrm>
            <a:off x="6858000" y="4191000"/>
            <a:ext cx="1981200" cy="923330"/>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err="1" smtClean="0"/>
              <a:t>EditCarServlet</a:t>
            </a:r>
            <a:endParaRPr lang="fr-FR" b="1" u="sng" dirty="0" smtClean="0"/>
          </a:p>
          <a:p>
            <a:pPr algn="ctr"/>
            <a:endParaRPr lang="fr-FR" b="1" u="sng" dirty="0" smtClean="0"/>
          </a:p>
          <a:p>
            <a:pPr algn="ctr"/>
            <a:endParaRPr lang="fr-FR" b="1" u="sng" dirty="0" smtClean="0"/>
          </a:p>
        </p:txBody>
      </p:sp>
      <p:sp>
        <p:nvSpPr>
          <p:cNvPr id="16" name="Rectangle 15"/>
          <p:cNvSpPr>
            <a:spLocks noChangeArrowheads="1"/>
          </p:cNvSpPr>
          <p:nvPr/>
        </p:nvSpPr>
        <p:spPr bwMode="auto">
          <a:xfrm>
            <a:off x="6858000" y="2667000"/>
            <a:ext cx="1981200" cy="923330"/>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err="1" smtClean="0"/>
              <a:t>AddCarServlet</a:t>
            </a:r>
            <a:endParaRPr lang="fr-FR" b="1" u="sng" dirty="0" smtClean="0"/>
          </a:p>
          <a:p>
            <a:pPr algn="ctr"/>
            <a:endParaRPr lang="fr-FR" b="1" u="sng" dirty="0" smtClean="0"/>
          </a:p>
          <a:p>
            <a:pPr algn="ctr"/>
            <a:endParaRPr lang="fr-FR" b="1" u="sng" dirty="0" smtClean="0"/>
          </a:p>
        </p:txBody>
      </p:sp>
      <p:sp>
        <p:nvSpPr>
          <p:cNvPr id="17" name="Rectangle 16"/>
          <p:cNvSpPr>
            <a:spLocks noChangeArrowheads="1"/>
          </p:cNvSpPr>
          <p:nvPr/>
        </p:nvSpPr>
        <p:spPr bwMode="auto">
          <a:xfrm>
            <a:off x="6858000" y="1143000"/>
            <a:ext cx="1981200" cy="923330"/>
          </a:xfrm>
          <a:prstGeom prst="rect">
            <a:avLst/>
          </a:prstGeom>
          <a:solidFill>
            <a:schemeClr val="tx2"/>
          </a:solidFill>
          <a:ln w="12700">
            <a:solidFill>
              <a:schemeClr val="tx1"/>
            </a:solidFill>
            <a:miter lim="800000"/>
            <a:headEnd/>
            <a:tailEnd/>
          </a:ln>
        </p:spPr>
        <p:txBody>
          <a:bodyPr wrap="square" anchor="ctr">
            <a:spAutoFit/>
          </a:bodyPr>
          <a:lstStyle/>
          <a:p>
            <a:pPr algn="ctr"/>
            <a:r>
              <a:rPr lang="fr-FR" b="1" u="sng" dirty="0" err="1" smtClean="0"/>
              <a:t>LoginServlet</a:t>
            </a:r>
            <a:endParaRPr lang="fr-FR" b="1" u="sng" dirty="0" smtClean="0"/>
          </a:p>
          <a:p>
            <a:pPr algn="ctr"/>
            <a:endParaRPr lang="fr-FR" b="1" u="sng" dirty="0" smtClean="0"/>
          </a:p>
          <a:p>
            <a:pPr algn="ctr"/>
            <a:endParaRPr lang="fr-FR" b="1" u="sng" dirty="0" smtClean="0"/>
          </a:p>
        </p:txBody>
      </p:sp>
      <p:sp>
        <p:nvSpPr>
          <p:cNvPr id="18" name="Line 11"/>
          <p:cNvSpPr>
            <a:spLocks noChangeShapeType="1"/>
          </p:cNvSpPr>
          <p:nvPr/>
        </p:nvSpPr>
        <p:spPr bwMode="auto">
          <a:xfrm>
            <a:off x="2438400" y="1371601"/>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19" name="Line 11"/>
          <p:cNvSpPr>
            <a:spLocks noChangeShapeType="1"/>
          </p:cNvSpPr>
          <p:nvPr/>
        </p:nvSpPr>
        <p:spPr bwMode="auto">
          <a:xfrm>
            <a:off x="2438400" y="4495800"/>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20" name="Line 11"/>
          <p:cNvSpPr>
            <a:spLocks noChangeShapeType="1"/>
          </p:cNvSpPr>
          <p:nvPr/>
        </p:nvSpPr>
        <p:spPr bwMode="auto">
          <a:xfrm>
            <a:off x="2438400" y="5867400"/>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22" name="Ellipse 23"/>
          <p:cNvSpPr/>
          <p:nvPr/>
        </p:nvSpPr>
        <p:spPr bwMode="auto">
          <a:xfrm>
            <a:off x="4876800" y="2514601"/>
            <a:ext cx="1524000" cy="2666999"/>
          </a:xfrm>
          <a:prstGeom prst="ellipse">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r>
              <a:rPr lang="fr-FR" sz="1400" b="1" dirty="0" err="1" smtClean="0"/>
              <a:t>AuthenticateFilter</a:t>
            </a: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dirty="0" smtClean="0">
              <a:ln>
                <a:noFill/>
              </a:ln>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dirty="0" smtClean="0">
              <a:ln>
                <a:noFill/>
              </a:ln>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fr-FR" sz="1400" b="1" dirty="0" smtClean="0"/>
          </a:p>
          <a:p>
            <a:pPr marL="0" marR="0" indent="0" algn="ctr" defTabSz="914400" rtl="0" eaLnBrk="0" fontAlgn="base" latinLnBrk="0" hangingPunct="0">
              <a:lnSpc>
                <a:spcPct val="100000"/>
              </a:lnSpc>
              <a:spcBef>
                <a:spcPct val="0"/>
              </a:spcBef>
              <a:spcAft>
                <a:spcPct val="0"/>
              </a:spcAft>
              <a:buClrTx/>
              <a:buSzTx/>
              <a:buFontTx/>
              <a:buNone/>
              <a:tabLst/>
            </a:pPr>
            <a:endParaRPr kumimoji="0" lang="fr-FR" sz="1400" b="1" i="0" u="none" strike="noStrike" cap="none" normalizeH="0" baseline="0" dirty="0" smtClean="0">
              <a:ln>
                <a:noFill/>
              </a:ln>
              <a:effectLst/>
              <a:latin typeface="Arial" charset="0"/>
            </a:endParaRPr>
          </a:p>
        </p:txBody>
      </p:sp>
      <p:sp>
        <p:nvSpPr>
          <p:cNvPr id="23" name="Line 11"/>
          <p:cNvSpPr>
            <a:spLocks noChangeShapeType="1"/>
          </p:cNvSpPr>
          <p:nvPr/>
        </p:nvSpPr>
        <p:spPr bwMode="auto">
          <a:xfrm flipH="1">
            <a:off x="2438400" y="1752600"/>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24" name="Line 11"/>
          <p:cNvSpPr>
            <a:spLocks noChangeShapeType="1"/>
          </p:cNvSpPr>
          <p:nvPr/>
        </p:nvSpPr>
        <p:spPr bwMode="auto">
          <a:xfrm flipH="1">
            <a:off x="2438400" y="3352800"/>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25" name="Line 11"/>
          <p:cNvSpPr>
            <a:spLocks noChangeShapeType="1"/>
          </p:cNvSpPr>
          <p:nvPr/>
        </p:nvSpPr>
        <p:spPr bwMode="auto">
          <a:xfrm flipH="1">
            <a:off x="2438400" y="4876800"/>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26" name="Line 11"/>
          <p:cNvSpPr>
            <a:spLocks noChangeShapeType="1"/>
          </p:cNvSpPr>
          <p:nvPr/>
        </p:nvSpPr>
        <p:spPr bwMode="auto">
          <a:xfrm flipH="1">
            <a:off x="2438400" y="6324600"/>
            <a:ext cx="4343400" cy="0"/>
          </a:xfrm>
          <a:prstGeom prst="line">
            <a:avLst/>
          </a:prstGeom>
          <a:noFill/>
          <a:ln w="12700">
            <a:solidFill>
              <a:schemeClr val="tx1"/>
            </a:solidFill>
            <a:round/>
            <a:headEnd/>
            <a:tailEnd type="triangle" w="med" len="med"/>
          </a:ln>
        </p:spPr>
        <p:txBody>
          <a:bodyPr wrap="square">
            <a:spAutoFit/>
          </a:bodyPr>
          <a:lstStyle/>
          <a:p>
            <a:endParaRPr lang="fr-FR"/>
          </a:p>
        </p:txBody>
      </p:sp>
      <p:sp>
        <p:nvSpPr>
          <p:cNvPr id="27" name="Text Box 21"/>
          <p:cNvSpPr txBox="1">
            <a:spLocks noChangeArrowheads="1"/>
          </p:cNvSpPr>
          <p:nvPr/>
        </p:nvSpPr>
        <p:spPr bwMode="auto">
          <a:xfrm>
            <a:off x="4354512" y="990600"/>
            <a:ext cx="1512888" cy="366712"/>
          </a:xfrm>
          <a:prstGeom prst="rect">
            <a:avLst/>
          </a:prstGeom>
          <a:noFill/>
          <a:ln w="12700">
            <a:noFill/>
            <a:miter lim="800000"/>
            <a:headEnd/>
            <a:tailEnd/>
          </a:ln>
        </p:spPr>
        <p:txBody>
          <a:bodyPr>
            <a:spAutoFit/>
          </a:bodyPr>
          <a:lstStyle/>
          <a:p>
            <a:pPr>
              <a:spcBef>
                <a:spcPct val="50000"/>
              </a:spcBef>
            </a:pPr>
            <a:r>
              <a:rPr lang="fr-FR" dirty="0" err="1" smtClean="0"/>
              <a:t>Request</a:t>
            </a:r>
            <a:endParaRPr lang="fr-FR" dirty="0"/>
          </a:p>
        </p:txBody>
      </p:sp>
      <p:sp>
        <p:nvSpPr>
          <p:cNvPr id="28" name="Text Box 21"/>
          <p:cNvSpPr txBox="1">
            <a:spLocks noChangeArrowheads="1"/>
          </p:cNvSpPr>
          <p:nvPr/>
        </p:nvSpPr>
        <p:spPr bwMode="auto">
          <a:xfrm>
            <a:off x="4267200" y="1676400"/>
            <a:ext cx="1512888" cy="366712"/>
          </a:xfrm>
          <a:prstGeom prst="rect">
            <a:avLst/>
          </a:prstGeom>
          <a:noFill/>
          <a:ln w="12700">
            <a:noFill/>
            <a:miter lim="800000"/>
            <a:headEnd/>
            <a:tailEnd/>
          </a:ln>
        </p:spPr>
        <p:txBody>
          <a:bodyPr>
            <a:spAutoFit/>
          </a:bodyPr>
          <a:lstStyle/>
          <a:p>
            <a:pPr>
              <a:spcBef>
                <a:spcPct val="50000"/>
              </a:spcBef>
            </a:pPr>
            <a:r>
              <a:rPr lang="fr-FR" dirty="0" err="1" smtClean="0"/>
              <a:t>Response</a:t>
            </a:r>
            <a:endParaRPr lang="fr-FR" dirty="0"/>
          </a:p>
        </p:txBody>
      </p:sp>
      <p:sp>
        <p:nvSpPr>
          <p:cNvPr id="30"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11" name="Rectangle 2"/>
          <p:cNvSpPr txBox="1">
            <a:spLocks noChangeArrowheads="1"/>
          </p:cNvSpPr>
          <p:nvPr/>
        </p:nvSpPr>
        <p:spPr bwMode="auto">
          <a:xfrm>
            <a:off x="3810000" y="990600"/>
            <a:ext cx="67675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endParaRPr kumimoji="0" lang="en-US" sz="220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 name="Espace réservé du contenu 11"/>
          <p:cNvSpPr>
            <a:spLocks noGrp="1"/>
          </p:cNvSpPr>
          <p:nvPr>
            <p:ph idx="1"/>
          </p:nvPr>
        </p:nvSpPr>
        <p:spPr>
          <a:xfrm>
            <a:off x="1044575" y="1098550"/>
            <a:ext cx="8099425" cy="2800766"/>
          </a:xfrm>
        </p:spPr>
        <p:txBody>
          <a:bodyPr wrap="square">
            <a:spAutoFit/>
          </a:bodyPr>
          <a:lstStyle/>
          <a:p>
            <a:pPr lvl="0" eaLnBrk="1" hangingPunct="1">
              <a:defRPr/>
            </a:pPr>
            <a:r>
              <a:rPr lang="fr-FR" dirty="0" err="1" smtClean="0"/>
              <a:t>Create</a:t>
            </a:r>
            <a:r>
              <a:rPr lang="fr-FR" dirty="0" smtClean="0"/>
              <a:t> a class </a:t>
            </a:r>
            <a:r>
              <a:rPr lang="fr-FR" dirty="0" err="1" smtClean="0"/>
              <a:t>implementing</a:t>
            </a:r>
            <a:r>
              <a:rPr lang="fr-FR" dirty="0" smtClean="0"/>
              <a:t> the </a:t>
            </a:r>
            <a:r>
              <a:rPr lang="fr-FR" b="1" dirty="0" err="1" smtClean="0"/>
              <a:t>javax.servlet.Filter</a:t>
            </a:r>
            <a:r>
              <a:rPr lang="fr-FR" dirty="0" smtClean="0"/>
              <a:t> interface</a:t>
            </a:r>
          </a:p>
          <a:p>
            <a:pPr lvl="0" eaLnBrk="1" hangingPunct="1">
              <a:defRPr/>
            </a:pPr>
            <a:r>
              <a:rPr lang="fr-FR" dirty="0" err="1" smtClean="0"/>
              <a:t>Define</a:t>
            </a:r>
            <a:r>
              <a:rPr lang="fr-FR" dirty="0" smtClean="0"/>
              <a:t> the </a:t>
            </a:r>
            <a:r>
              <a:rPr lang="fr-FR" dirty="0" err="1" smtClean="0"/>
              <a:t>methods</a:t>
            </a:r>
            <a:r>
              <a:rPr lang="fr-FR" dirty="0" smtClean="0"/>
              <a:t> :</a:t>
            </a:r>
          </a:p>
          <a:p>
            <a:pPr lvl="1" eaLnBrk="1" hangingPunct="1">
              <a:defRPr/>
            </a:pPr>
            <a:r>
              <a:rPr lang="fr-FR" dirty="0" err="1" smtClean="0"/>
              <a:t>init(FilterConfig</a:t>
            </a:r>
            <a:r>
              <a:rPr lang="fr-FR" dirty="0" smtClean="0"/>
              <a:t>)</a:t>
            </a:r>
          </a:p>
          <a:p>
            <a:pPr lvl="1" eaLnBrk="1" hangingPunct="1">
              <a:defRPr/>
            </a:pPr>
            <a:r>
              <a:rPr lang="fr-FR" dirty="0" err="1" smtClean="0"/>
              <a:t>doFilter(ServletResquest</a:t>
            </a:r>
            <a:r>
              <a:rPr lang="fr-FR" dirty="0" smtClean="0"/>
              <a:t>, </a:t>
            </a:r>
            <a:r>
              <a:rPr lang="fr-FR" dirty="0" err="1" smtClean="0"/>
              <a:t>ServletResponse</a:t>
            </a:r>
            <a:r>
              <a:rPr lang="fr-FR" dirty="0" smtClean="0"/>
              <a:t>, </a:t>
            </a:r>
            <a:r>
              <a:rPr lang="fr-FR" dirty="0" err="1" smtClean="0"/>
              <a:t>FilterChain</a:t>
            </a:r>
            <a:r>
              <a:rPr lang="fr-FR" dirty="0" smtClean="0"/>
              <a:t>)</a:t>
            </a:r>
          </a:p>
          <a:p>
            <a:pPr lvl="1" eaLnBrk="1" hangingPunct="1">
              <a:defRPr/>
            </a:pPr>
            <a:r>
              <a:rPr lang="fr-FR" dirty="0" smtClean="0"/>
              <a:t>destroy()</a:t>
            </a:r>
          </a:p>
        </p:txBody>
      </p:sp>
      <p:pic>
        <p:nvPicPr>
          <p:cNvPr id="9" name="Picture 8" descr="Screen shot 2010-11-30 at 6.46.13 PM.png"/>
          <p:cNvPicPr>
            <a:picLocks noChangeAspect="1"/>
          </p:cNvPicPr>
          <p:nvPr/>
        </p:nvPicPr>
        <p:blipFill>
          <a:blip r:embed="rId5"/>
          <a:stretch>
            <a:fillRect/>
          </a:stretch>
        </p:blipFill>
        <p:spPr>
          <a:xfrm>
            <a:off x="1968500" y="4813300"/>
            <a:ext cx="5803900" cy="1435100"/>
          </a:xfrm>
          <a:prstGeom prst="rect">
            <a:avLst/>
          </a:prstGeom>
        </p:spPr>
      </p:pic>
      <p:sp>
        <p:nvSpPr>
          <p:cNvPr id="1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11" name="Rectangle 2"/>
          <p:cNvSpPr txBox="1">
            <a:spLocks noChangeArrowheads="1"/>
          </p:cNvSpPr>
          <p:nvPr/>
        </p:nvSpPr>
        <p:spPr bwMode="auto">
          <a:xfrm>
            <a:off x="3810000" y="990600"/>
            <a:ext cx="67675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endParaRPr kumimoji="0" lang="en-US" sz="220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 name="Espace réservé du contenu 11"/>
          <p:cNvSpPr>
            <a:spLocks noGrp="1"/>
          </p:cNvSpPr>
          <p:nvPr>
            <p:ph idx="1"/>
          </p:nvPr>
        </p:nvSpPr>
        <p:spPr>
          <a:xfrm>
            <a:off x="914400" y="1098550"/>
            <a:ext cx="8077200" cy="4997450"/>
          </a:xfrm>
        </p:spPr>
        <p:txBody>
          <a:bodyPr/>
          <a:lstStyle/>
          <a:p>
            <a:pPr eaLnBrk="1" hangingPunct="1">
              <a:defRPr/>
            </a:pPr>
            <a:r>
              <a:rPr lang="en-GB" dirty="0" smtClean="0"/>
              <a:t>In the </a:t>
            </a:r>
            <a:r>
              <a:rPr lang="en-GB" dirty="0" err="1" smtClean="0"/>
              <a:t>doFilter</a:t>
            </a:r>
            <a:r>
              <a:rPr lang="en-GB" dirty="0" smtClean="0"/>
              <a:t> method</a:t>
            </a:r>
          </a:p>
          <a:p>
            <a:pPr lvl="1" eaLnBrk="1" hangingPunct="1">
              <a:defRPr/>
            </a:pPr>
            <a:r>
              <a:rPr lang="en-GB" dirty="0" smtClean="0"/>
              <a:t>Use the </a:t>
            </a:r>
            <a:r>
              <a:rPr lang="en-GB" b="1" dirty="0" err="1" smtClean="0"/>
              <a:t>doFilter(ServletRequest</a:t>
            </a:r>
            <a:r>
              <a:rPr lang="en-GB" b="1" dirty="0" smtClean="0"/>
              <a:t>, </a:t>
            </a:r>
            <a:r>
              <a:rPr lang="en-GB" b="1" dirty="0" err="1" smtClean="0"/>
              <a:t>ServletResponse</a:t>
            </a:r>
            <a:r>
              <a:rPr lang="en-GB" b="1" dirty="0" smtClean="0"/>
              <a:t>) </a:t>
            </a:r>
            <a:r>
              <a:rPr lang="en-GB" dirty="0" smtClean="0"/>
              <a:t>of the </a:t>
            </a:r>
            <a:r>
              <a:rPr lang="en-GB" dirty="0" err="1" smtClean="0"/>
              <a:t>FilterChain</a:t>
            </a:r>
            <a:r>
              <a:rPr lang="en-GB" dirty="0" smtClean="0"/>
              <a:t> to call the next element in the chain</a:t>
            </a:r>
          </a:p>
          <a:p>
            <a:pPr lvl="2">
              <a:defRPr/>
            </a:pPr>
            <a:r>
              <a:rPr lang="en-GB" dirty="0" smtClean="0"/>
              <a:t>Can be another Filter</a:t>
            </a:r>
          </a:p>
          <a:p>
            <a:pPr lvl="2">
              <a:defRPr/>
            </a:pPr>
            <a:r>
              <a:rPr lang="en-GB" dirty="0" smtClean="0"/>
              <a:t>Can be the targeted </a:t>
            </a:r>
            <a:r>
              <a:rPr lang="en-GB" dirty="0" err="1" smtClean="0"/>
              <a:t>Servlet</a:t>
            </a:r>
            <a:endParaRPr lang="en-GB" dirty="0" smtClean="0"/>
          </a:p>
          <a:p>
            <a:pPr lvl="1">
              <a:defRPr/>
            </a:pPr>
            <a:r>
              <a:rPr lang="en-GB" dirty="0" smtClean="0"/>
              <a:t>Instructions before this statement will be executed before the </a:t>
            </a:r>
            <a:r>
              <a:rPr lang="en-GB" dirty="0"/>
              <a:t>S</a:t>
            </a:r>
            <a:r>
              <a:rPr lang="en-GB" dirty="0" smtClean="0"/>
              <a:t>ervlet</a:t>
            </a:r>
          </a:p>
          <a:p>
            <a:pPr lvl="1">
              <a:defRPr/>
            </a:pPr>
            <a:r>
              <a:rPr lang="en-GB" dirty="0" smtClean="0"/>
              <a:t>Instructions after this statement will be executed after the </a:t>
            </a:r>
            <a:r>
              <a:rPr lang="en-GB" dirty="0"/>
              <a:t>S</a:t>
            </a:r>
            <a:r>
              <a:rPr lang="en-GB" dirty="0" smtClean="0"/>
              <a:t>ervlet</a:t>
            </a:r>
          </a:p>
          <a:p>
            <a:pPr lvl="1">
              <a:defRPr/>
            </a:pPr>
            <a:r>
              <a:rPr lang="en-GB" dirty="0" smtClean="0"/>
              <a:t>If the </a:t>
            </a:r>
            <a:r>
              <a:rPr lang="en-GB" dirty="0" err="1" smtClean="0"/>
              <a:t>doFilter</a:t>
            </a:r>
            <a:r>
              <a:rPr lang="en-GB" dirty="0" smtClean="0"/>
              <a:t>(…) method of the </a:t>
            </a:r>
            <a:r>
              <a:rPr lang="en-GB" dirty="0" err="1" smtClean="0"/>
              <a:t>FilterChain</a:t>
            </a:r>
            <a:r>
              <a:rPr lang="en-GB" dirty="0" smtClean="0"/>
              <a:t> isn’t called, the chain will be broken</a:t>
            </a:r>
            <a:endParaRPr lang="en-GB" dirty="0"/>
          </a:p>
        </p:txBody>
      </p:sp>
      <p:sp>
        <p:nvSpPr>
          <p:cNvPr id="1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11" name="Rectangle 2"/>
          <p:cNvSpPr txBox="1">
            <a:spLocks noChangeArrowheads="1"/>
          </p:cNvSpPr>
          <p:nvPr/>
        </p:nvSpPr>
        <p:spPr bwMode="auto">
          <a:xfrm>
            <a:off x="3810000" y="990600"/>
            <a:ext cx="67675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endParaRPr kumimoji="0" lang="en-US" sz="220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 name="Espace réservé du contenu 11"/>
          <p:cNvSpPr>
            <a:spLocks noGrp="1"/>
          </p:cNvSpPr>
          <p:nvPr>
            <p:ph idx="1"/>
          </p:nvPr>
        </p:nvSpPr>
        <p:spPr>
          <a:xfrm>
            <a:off x="1044575" y="914400"/>
            <a:ext cx="7718425" cy="430887"/>
          </a:xfrm>
        </p:spPr>
        <p:txBody>
          <a:bodyPr>
            <a:spAutoFit/>
          </a:bodyPr>
          <a:lstStyle/>
          <a:p>
            <a:pPr lvl="0" eaLnBrk="1" hangingPunct="1">
              <a:defRPr/>
            </a:pPr>
            <a:r>
              <a:rPr lang="fr-FR" dirty="0" err="1" smtClean="0"/>
              <a:t>Example</a:t>
            </a:r>
            <a:r>
              <a:rPr lang="fr-FR" dirty="0" smtClean="0"/>
              <a:t> :</a:t>
            </a:r>
          </a:p>
        </p:txBody>
      </p:sp>
      <p:sp>
        <p:nvSpPr>
          <p:cNvPr id="8" name="ZoneTexte 7"/>
          <p:cNvSpPr txBox="1"/>
          <p:nvPr/>
        </p:nvSpPr>
        <p:spPr>
          <a:xfrm>
            <a:off x="1066800" y="1371600"/>
            <a:ext cx="7924800" cy="5355313"/>
          </a:xfrm>
          <a:prstGeom prst="rect">
            <a:avLst/>
          </a:prstGeom>
          <a:solidFill>
            <a:srgbClr val="A5C3DB"/>
          </a:solidFill>
          <a:ln w="12700" cmpd="sng">
            <a:solidFill>
              <a:schemeClr val="tx1"/>
            </a:solidFill>
          </a:ln>
        </p:spPr>
        <p:txBody>
          <a:bodyPr wrap="square" rtlCol="0">
            <a:spAutoFit/>
          </a:bodyPr>
          <a:lstStyle/>
          <a:p>
            <a:r>
              <a:rPr lang="en-US" b="1" dirty="0" smtClean="0">
                <a:solidFill>
                  <a:srgbClr val="7F0055"/>
                </a:solidFill>
                <a:latin typeface="Courier"/>
                <a:cs typeface="Courier"/>
              </a:rPr>
              <a:t>public final class </a:t>
            </a:r>
            <a:r>
              <a:rPr lang="en-US" dirty="0" err="1" smtClean="0">
                <a:latin typeface="Courier"/>
                <a:cs typeface="Courier"/>
              </a:rPr>
              <a:t>HitCounterFilter</a:t>
            </a:r>
            <a:r>
              <a:rPr lang="en-US" dirty="0" smtClean="0">
                <a:latin typeface="Courier"/>
                <a:cs typeface="Courier"/>
              </a:rPr>
              <a:t> </a:t>
            </a:r>
            <a:r>
              <a:rPr lang="en-US" b="1" dirty="0" smtClean="0">
                <a:solidFill>
                  <a:srgbClr val="7F0055"/>
                </a:solidFill>
                <a:latin typeface="Courier"/>
                <a:cs typeface="Courier"/>
              </a:rPr>
              <a:t>implements </a:t>
            </a:r>
            <a:r>
              <a:rPr lang="en-US" dirty="0" smtClean="0">
                <a:latin typeface="Courier"/>
                <a:cs typeface="Courier"/>
              </a:rPr>
              <a:t>Filter {</a:t>
            </a:r>
          </a:p>
          <a:p>
            <a:endParaRPr lang="en-US" dirty="0" smtClean="0">
              <a:latin typeface="Courier"/>
              <a:cs typeface="Courier"/>
            </a:endParaRPr>
          </a:p>
          <a:p>
            <a:r>
              <a:rPr lang="en-US" dirty="0" smtClean="0">
                <a:solidFill>
                  <a:srgbClr val="339933"/>
                </a:solidFill>
                <a:latin typeface="Courier"/>
                <a:cs typeface="Courier"/>
              </a:rPr>
              <a:t>   //...</a:t>
            </a:r>
          </a:p>
          <a:p>
            <a:endParaRPr lang="en-US" dirty="0" smtClean="0">
              <a:latin typeface="Courier"/>
              <a:cs typeface="Courier"/>
            </a:endParaRPr>
          </a:p>
          <a:p>
            <a:r>
              <a:rPr lang="en-US" dirty="0" smtClean="0">
                <a:latin typeface="Courier"/>
                <a:cs typeface="Courier"/>
              </a:rPr>
              <a:t>   </a:t>
            </a:r>
            <a:r>
              <a:rPr lang="en-US" b="1" dirty="0" smtClean="0">
                <a:solidFill>
                  <a:srgbClr val="7F0055"/>
                </a:solidFill>
                <a:latin typeface="Courier"/>
                <a:cs typeface="Courier"/>
              </a:rPr>
              <a:t>public void </a:t>
            </a:r>
            <a:r>
              <a:rPr lang="en-US" dirty="0" err="1" smtClean="0">
                <a:latin typeface="Courier"/>
                <a:cs typeface="Courier"/>
              </a:rPr>
              <a:t>doFilter(ServletRequest</a:t>
            </a:r>
            <a:r>
              <a:rPr lang="en-US" dirty="0" smtClean="0">
                <a:latin typeface="Courier"/>
                <a:cs typeface="Courier"/>
              </a:rPr>
              <a:t> request,</a:t>
            </a:r>
          </a:p>
          <a:p>
            <a:r>
              <a:rPr lang="en-US" dirty="0" smtClean="0">
                <a:latin typeface="Courier"/>
                <a:cs typeface="Courier"/>
              </a:rPr>
              <a:t>      	</a:t>
            </a:r>
            <a:r>
              <a:rPr lang="en-US" dirty="0" err="1" smtClean="0">
                <a:latin typeface="Courier"/>
                <a:cs typeface="Courier"/>
              </a:rPr>
              <a:t>ServletResponse</a:t>
            </a:r>
            <a:r>
              <a:rPr lang="en-US" dirty="0" smtClean="0">
                <a:latin typeface="Courier"/>
                <a:cs typeface="Courier"/>
              </a:rPr>
              <a:t> response, </a:t>
            </a:r>
            <a:r>
              <a:rPr lang="en-US" dirty="0" err="1" smtClean="0">
                <a:latin typeface="Courier"/>
                <a:cs typeface="Courier"/>
              </a:rPr>
              <a:t>FilterChain</a:t>
            </a:r>
            <a:r>
              <a:rPr lang="en-US" dirty="0" smtClean="0">
                <a:latin typeface="Courier"/>
                <a:cs typeface="Courier"/>
              </a:rPr>
              <a:t> chain) {</a:t>
            </a:r>
          </a:p>
          <a:p>
            <a:r>
              <a:rPr lang="en-US" dirty="0" smtClean="0">
                <a:latin typeface="Courier"/>
                <a:cs typeface="Courier"/>
              </a:rPr>
              <a:t>   </a:t>
            </a:r>
          </a:p>
          <a:p>
            <a:r>
              <a:rPr lang="en-US" dirty="0" smtClean="0">
                <a:latin typeface="Courier"/>
                <a:cs typeface="Courier"/>
              </a:rPr>
              <a:t>      Counter counter = (Counter) </a:t>
            </a:r>
            <a:r>
              <a:rPr lang="en-US" dirty="0" err="1" smtClean="0">
                <a:latin typeface="Courier"/>
                <a:cs typeface="Courier"/>
              </a:rPr>
              <a:t>filterConfig</a:t>
            </a:r>
            <a:r>
              <a:rPr lang="en-US" dirty="0" smtClean="0">
                <a:latin typeface="Courier"/>
                <a:cs typeface="Courier"/>
              </a:rPr>
              <a:t>.</a:t>
            </a:r>
          </a:p>
          <a:p>
            <a:r>
              <a:rPr lang="en-US" dirty="0" smtClean="0">
                <a:latin typeface="Courier"/>
                <a:cs typeface="Courier"/>
              </a:rPr>
              <a:t>	  </a:t>
            </a:r>
            <a:r>
              <a:rPr lang="en-US" dirty="0" err="1" smtClean="0">
                <a:latin typeface="Courier"/>
                <a:cs typeface="Courier"/>
              </a:rPr>
              <a:t>getServletContext().getAttribute(</a:t>
            </a:r>
            <a:r>
              <a:rPr lang="en-US" dirty="0" err="1" smtClean="0">
                <a:solidFill>
                  <a:srgbClr val="0000FF"/>
                </a:solidFill>
                <a:latin typeface="Courier"/>
                <a:cs typeface="Courier"/>
              </a:rPr>
              <a:t>"hitCounter</a:t>
            </a:r>
            <a:r>
              <a:rPr lang="en-US" dirty="0" smtClean="0">
                <a:solidFill>
                  <a:srgbClr val="0000FF"/>
                </a:solidFill>
                <a:latin typeface="Courier"/>
                <a:cs typeface="Courier"/>
              </a:rPr>
              <a:t>"</a:t>
            </a:r>
            <a:r>
              <a:rPr lang="en-US" dirty="0" smtClean="0">
                <a:latin typeface="Courier"/>
                <a:cs typeface="Courier"/>
              </a:rPr>
              <a:t>);</a:t>
            </a:r>
          </a:p>
          <a:p>
            <a:r>
              <a:rPr lang="en-US" dirty="0" smtClean="0">
                <a:latin typeface="Courier"/>
                <a:cs typeface="Courier"/>
              </a:rPr>
              <a:t>      </a:t>
            </a:r>
          </a:p>
          <a:p>
            <a:r>
              <a:rPr lang="en-US" dirty="0" smtClean="0">
                <a:latin typeface="Courier"/>
                <a:cs typeface="Courier"/>
              </a:rPr>
              <a:t>      </a:t>
            </a:r>
            <a:r>
              <a:rPr lang="en-US" dirty="0" err="1" smtClean="0">
                <a:latin typeface="Courier"/>
                <a:cs typeface="Courier"/>
              </a:rPr>
              <a:t>System.out.println(</a:t>
            </a:r>
            <a:r>
              <a:rPr lang="en-US" dirty="0" err="1" smtClean="0">
                <a:solidFill>
                  <a:srgbClr val="0000FF"/>
                </a:solidFill>
                <a:latin typeface="Courier"/>
                <a:cs typeface="Courier"/>
              </a:rPr>
              <a:t>"The</a:t>
            </a:r>
            <a:r>
              <a:rPr lang="en-US" dirty="0" smtClean="0">
                <a:solidFill>
                  <a:srgbClr val="0000FF"/>
                </a:solidFill>
                <a:latin typeface="Courier"/>
                <a:cs typeface="Courier"/>
              </a:rPr>
              <a:t> number of hits is: " </a:t>
            </a:r>
          </a:p>
          <a:p>
            <a:r>
              <a:rPr lang="en-US" dirty="0" smtClean="0">
                <a:latin typeface="Courier"/>
                <a:cs typeface="Courier"/>
              </a:rPr>
              <a:t>                                + </a:t>
            </a:r>
            <a:r>
              <a:rPr lang="en-US" dirty="0" err="1" smtClean="0">
                <a:latin typeface="Courier"/>
                <a:cs typeface="Courier"/>
              </a:rPr>
              <a:t>counter.incCounter</a:t>
            </a:r>
            <a:r>
              <a:rPr lang="en-US" dirty="0" smtClean="0">
                <a:latin typeface="Courier"/>
                <a:cs typeface="Courier"/>
              </a:rPr>
              <a:t>());</a:t>
            </a:r>
          </a:p>
          <a:p>
            <a:r>
              <a:rPr lang="en-US" dirty="0" smtClean="0">
                <a:latin typeface="Courier"/>
                <a:cs typeface="Courier"/>
              </a:rPr>
              <a:t>      </a:t>
            </a:r>
          </a:p>
          <a:p>
            <a:r>
              <a:rPr lang="en-US" dirty="0" smtClean="0">
                <a:latin typeface="Courier"/>
                <a:cs typeface="Courier"/>
              </a:rPr>
              <a:t>      </a:t>
            </a:r>
            <a:r>
              <a:rPr lang="en-US" dirty="0" err="1" smtClean="0">
                <a:latin typeface="Courier"/>
                <a:cs typeface="Courier"/>
              </a:rPr>
              <a:t>chain.doFilter(request</a:t>
            </a:r>
            <a:r>
              <a:rPr lang="en-US" dirty="0" smtClean="0">
                <a:latin typeface="Courier"/>
                <a:cs typeface="Courier"/>
              </a:rPr>
              <a:t>, response);</a:t>
            </a:r>
          </a:p>
          <a:p>
            <a:r>
              <a:rPr lang="en-US" dirty="0" smtClean="0">
                <a:latin typeface="Courier"/>
                <a:cs typeface="Courier"/>
              </a:rPr>
              <a:t>   }</a:t>
            </a:r>
          </a:p>
          <a:p>
            <a:endParaRPr lang="en-US" dirty="0" smtClean="0">
              <a:latin typeface="Courier"/>
              <a:cs typeface="Courier"/>
            </a:endParaRPr>
          </a:p>
          <a:p>
            <a:r>
              <a:rPr lang="en-US" dirty="0" smtClean="0">
                <a:solidFill>
                  <a:srgbClr val="339933"/>
                </a:solidFill>
                <a:latin typeface="Courier"/>
                <a:cs typeface="Courier"/>
              </a:rPr>
              <a:t>   //...</a:t>
            </a:r>
          </a:p>
          <a:p>
            <a:endParaRPr lang="en-US" dirty="0" smtClean="0">
              <a:latin typeface="Courier"/>
              <a:cs typeface="Courier"/>
            </a:endParaRPr>
          </a:p>
          <a:p>
            <a:r>
              <a:rPr lang="en-US" dirty="0" smtClean="0">
                <a:latin typeface="Courier"/>
                <a:cs typeface="Courier"/>
              </a:rPr>
              <a:t>}</a:t>
            </a:r>
            <a:endParaRPr lang="fr-FR" dirty="0">
              <a:latin typeface="Courier"/>
              <a:cs typeface="Courier"/>
            </a:endParaRPr>
          </a:p>
        </p:txBody>
      </p:sp>
      <p:sp>
        <p:nvSpPr>
          <p:cNvPr id="1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5236" name="Rectangle 4"/>
          <p:cNvSpPr>
            <a:spLocks noChangeArrowheads="1"/>
          </p:cNvSpPr>
          <p:nvPr/>
        </p:nvSpPr>
        <p:spPr bwMode="auto">
          <a:xfrm>
            <a:off x="1028700" y="404813"/>
            <a:ext cx="7729538" cy="452437"/>
          </a:xfrm>
          <a:prstGeom prst="rect">
            <a:avLst/>
          </a:prstGeom>
          <a:noFill/>
          <a:ln w="9525">
            <a:noFill/>
            <a:miter lim="800000"/>
            <a:headEnd/>
            <a:tailEnd/>
          </a:ln>
        </p:spPr>
        <p:txBody>
          <a:bodyPr anchor="ctr">
            <a:prstTxWarp prst="textNoShape">
              <a:avLst/>
            </a:prstTxWarp>
          </a:bodyPr>
          <a:lstStyle/>
          <a:p>
            <a:endParaRPr lang="fr-FR" sz="3200" b="1">
              <a:solidFill>
                <a:srgbClr val="000000"/>
              </a:solidFill>
              <a:latin typeface="Arial" charset="0"/>
            </a:endParaRPr>
          </a:p>
        </p:txBody>
      </p:sp>
      <p:sp>
        <p:nvSpPr>
          <p:cNvPr id="95238" name="Rectangle 8"/>
          <p:cNvSpPr>
            <a:spLocks noGrp="1" noChangeArrowheads="1"/>
          </p:cNvSpPr>
          <p:nvPr>
            <p:ph type="title"/>
          </p:nvPr>
        </p:nvSpPr>
        <p:spPr>
          <a:xfrm>
            <a:off x="1033463" y="142875"/>
            <a:ext cx="7729537" cy="838200"/>
          </a:xfrm>
          <a:noFill/>
        </p:spPr>
        <p:txBody>
          <a:bodyPr/>
          <a:lstStyle/>
          <a:p>
            <a:pPr eaLnBrk="1" hangingPunct="1"/>
            <a:r>
              <a:rPr lang="en-US" sz="3200" dirty="0" smtClean="0"/>
              <a:t>Filter</a:t>
            </a:r>
            <a:endParaRPr lang="en-US" sz="3200" dirty="0"/>
          </a:p>
        </p:txBody>
      </p:sp>
      <p:sp>
        <p:nvSpPr>
          <p:cNvPr id="11" name="Rectangle 2"/>
          <p:cNvSpPr txBox="1">
            <a:spLocks noChangeArrowheads="1"/>
          </p:cNvSpPr>
          <p:nvPr/>
        </p:nvSpPr>
        <p:spPr bwMode="auto">
          <a:xfrm>
            <a:off x="3810000" y="990600"/>
            <a:ext cx="67675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charset="2"/>
              <a:buChar char="n"/>
              <a:tabLst/>
              <a:defRPr/>
            </a:pPr>
            <a:endParaRPr kumimoji="0" lang="en-US" sz="2200" i="0" u="none" strike="noStrike" kern="0" cap="none" spc="0" normalizeH="0" baseline="0" noProof="0" dirty="0" smtClean="0">
              <a:ln>
                <a:noFill/>
              </a:ln>
              <a:solidFill>
                <a:schemeClr val="tx1"/>
              </a:solidFill>
              <a:effectLst/>
              <a:uLnTx/>
              <a:uFillTx/>
              <a:latin typeface="+mn-lt"/>
              <a:ea typeface="+mn-ea"/>
              <a:cs typeface="+mn-cs"/>
            </a:endParaRPr>
          </a:p>
        </p:txBody>
      </p:sp>
      <p:sp>
        <p:nvSpPr>
          <p:cNvPr id="12" name="Espace réservé du contenu 11"/>
          <p:cNvSpPr>
            <a:spLocks noGrp="1"/>
          </p:cNvSpPr>
          <p:nvPr>
            <p:ph idx="1"/>
          </p:nvPr>
        </p:nvSpPr>
        <p:spPr>
          <a:xfrm>
            <a:off x="1044575" y="1098550"/>
            <a:ext cx="7718425" cy="430887"/>
          </a:xfrm>
        </p:spPr>
        <p:txBody>
          <a:bodyPr>
            <a:spAutoFit/>
          </a:bodyPr>
          <a:lstStyle/>
          <a:p>
            <a:pPr lvl="0" eaLnBrk="1" hangingPunct="1">
              <a:defRPr/>
            </a:pPr>
            <a:r>
              <a:rPr lang="fr-FR" dirty="0" err="1" smtClean="0"/>
              <a:t>Declare</a:t>
            </a:r>
            <a:r>
              <a:rPr lang="fr-FR" dirty="0" smtClean="0"/>
              <a:t> </a:t>
            </a:r>
            <a:r>
              <a:rPr lang="fr-FR" dirty="0" err="1" smtClean="0"/>
              <a:t>your</a:t>
            </a:r>
            <a:r>
              <a:rPr lang="fr-FR" dirty="0" smtClean="0"/>
              <a:t> </a:t>
            </a:r>
            <a:r>
              <a:rPr lang="fr-FR" dirty="0" err="1" smtClean="0"/>
              <a:t>filter</a:t>
            </a:r>
            <a:r>
              <a:rPr lang="fr-FR" dirty="0" smtClean="0"/>
              <a:t> in the </a:t>
            </a:r>
            <a:r>
              <a:rPr lang="fr-FR" b="1" dirty="0" err="1" smtClean="0"/>
              <a:t>web.xml</a:t>
            </a:r>
            <a:r>
              <a:rPr lang="fr-FR" dirty="0" smtClean="0"/>
              <a:t> file :</a:t>
            </a:r>
          </a:p>
        </p:txBody>
      </p:sp>
      <p:sp>
        <p:nvSpPr>
          <p:cNvPr id="8" name="ZoneTexte 7"/>
          <p:cNvSpPr txBox="1"/>
          <p:nvPr/>
        </p:nvSpPr>
        <p:spPr>
          <a:xfrm>
            <a:off x="1219200" y="1905000"/>
            <a:ext cx="7467600" cy="3139321"/>
          </a:xfrm>
          <a:prstGeom prst="rect">
            <a:avLst/>
          </a:prstGeom>
          <a:solidFill>
            <a:srgbClr val="A5C3DB"/>
          </a:solidFill>
          <a:ln w="12700" cmpd="sng">
            <a:solidFill>
              <a:schemeClr val="tx1"/>
            </a:solidFill>
          </a:ln>
        </p:spPr>
        <p:txBody>
          <a:bodyPr wrap="square" rtlCol="0">
            <a:spAutoFit/>
          </a:bodyPr>
          <a:lstStyle/>
          <a:p>
            <a:r>
              <a:rPr lang="fr-FR" dirty="0" smtClean="0">
                <a:solidFill>
                  <a:srgbClr val="7F0055"/>
                </a:solidFill>
                <a:latin typeface="Courier"/>
                <a:cs typeface="Courier"/>
              </a:rPr>
              <a:t>&lt;</a:t>
            </a:r>
            <a:r>
              <a:rPr lang="fr-FR" dirty="0" err="1" smtClean="0">
                <a:solidFill>
                  <a:srgbClr val="7F0055"/>
                </a:solidFill>
                <a:latin typeface="Courier"/>
                <a:cs typeface="Courier"/>
              </a:rPr>
              <a:t>filter</a:t>
            </a:r>
            <a:r>
              <a:rPr lang="fr-FR" dirty="0" smtClean="0">
                <a:solidFill>
                  <a:srgbClr val="7F0055"/>
                </a:solidFill>
                <a:latin typeface="Courier"/>
                <a:cs typeface="Courier"/>
              </a:rPr>
              <a:t>&gt;</a:t>
            </a:r>
          </a:p>
          <a:p>
            <a:r>
              <a:rPr lang="fr-FR" dirty="0" smtClean="0">
                <a:solidFill>
                  <a:srgbClr val="7F0055"/>
                </a:solidFill>
                <a:latin typeface="Courier"/>
                <a:cs typeface="Courier"/>
              </a:rPr>
              <a:t>    &lt;</a:t>
            </a:r>
            <a:r>
              <a:rPr lang="fr-FR" dirty="0" err="1" smtClean="0">
                <a:solidFill>
                  <a:srgbClr val="7F0055"/>
                </a:solidFill>
                <a:latin typeface="Courier"/>
                <a:cs typeface="Courier"/>
              </a:rPr>
              <a:t>filter-name</a:t>
            </a:r>
            <a:r>
              <a:rPr lang="fr-FR" dirty="0" smtClean="0">
                <a:solidFill>
                  <a:srgbClr val="7F0055"/>
                </a:solidFill>
                <a:latin typeface="Courier"/>
                <a:cs typeface="Courier"/>
              </a:rPr>
              <a:t>&gt;</a:t>
            </a:r>
            <a:r>
              <a:rPr lang="fr-FR" dirty="0" err="1" smtClean="0">
                <a:latin typeface="Courier"/>
                <a:cs typeface="Courier"/>
              </a:rPr>
              <a:t>My</a:t>
            </a:r>
            <a:r>
              <a:rPr lang="en-US" dirty="0" err="1" smtClean="0">
                <a:latin typeface="Courier"/>
                <a:cs typeface="Courier"/>
              </a:rPr>
              <a:t>HitCounterFilter</a:t>
            </a:r>
            <a:r>
              <a:rPr lang="fr-FR" dirty="0" smtClean="0">
                <a:solidFill>
                  <a:srgbClr val="7F0055"/>
                </a:solidFill>
                <a:latin typeface="Courier"/>
                <a:cs typeface="Courier"/>
              </a:rPr>
              <a:t>&lt;/</a:t>
            </a:r>
            <a:r>
              <a:rPr lang="fr-FR" dirty="0" err="1" smtClean="0">
                <a:solidFill>
                  <a:srgbClr val="7F0055"/>
                </a:solidFill>
                <a:latin typeface="Courier"/>
                <a:cs typeface="Courier"/>
              </a:rPr>
              <a:t>filter-name</a:t>
            </a:r>
            <a:r>
              <a:rPr lang="fr-FR" dirty="0" smtClean="0">
                <a:solidFill>
                  <a:srgbClr val="7F0055"/>
                </a:solidFill>
                <a:latin typeface="Courier"/>
                <a:cs typeface="Courier"/>
              </a:rPr>
              <a:t>&gt;</a:t>
            </a:r>
          </a:p>
          <a:p>
            <a:r>
              <a:rPr lang="fr-FR" dirty="0" smtClean="0">
                <a:solidFill>
                  <a:srgbClr val="7F0055"/>
                </a:solidFill>
                <a:latin typeface="Courier"/>
                <a:cs typeface="Courier"/>
              </a:rPr>
              <a:t>    &lt;</a:t>
            </a:r>
            <a:r>
              <a:rPr lang="fr-FR" dirty="0" err="1" smtClean="0">
                <a:solidFill>
                  <a:srgbClr val="7F0055"/>
                </a:solidFill>
                <a:latin typeface="Courier"/>
                <a:cs typeface="Courier"/>
              </a:rPr>
              <a:t>filter-class</a:t>
            </a:r>
            <a:r>
              <a:rPr lang="fr-FR" dirty="0" smtClean="0">
                <a:solidFill>
                  <a:srgbClr val="7F0055"/>
                </a:solidFill>
                <a:latin typeface="Courier"/>
                <a:cs typeface="Courier"/>
              </a:rPr>
              <a:t>&gt;</a:t>
            </a:r>
          </a:p>
          <a:p>
            <a:r>
              <a:rPr lang="fr-FR" dirty="0" smtClean="0">
                <a:solidFill>
                  <a:srgbClr val="4D4D4D"/>
                </a:solidFill>
                <a:latin typeface="Courier"/>
                <a:cs typeface="Courier"/>
              </a:rPr>
              <a:t>        </a:t>
            </a:r>
            <a:r>
              <a:rPr lang="fr-FR" dirty="0" err="1" smtClean="0">
                <a:solidFill>
                  <a:srgbClr val="4D4D4D"/>
                </a:solidFill>
                <a:latin typeface="Courier"/>
                <a:cs typeface="Courier"/>
              </a:rPr>
              <a:t>com.supinfo.sun.filters</a:t>
            </a:r>
            <a:r>
              <a:rPr lang="fr-FR" dirty="0" smtClean="0">
                <a:solidFill>
                  <a:srgbClr val="4D4D4D"/>
                </a:solidFill>
                <a:latin typeface="Courier"/>
                <a:cs typeface="Courier"/>
              </a:rPr>
              <a:t>.</a:t>
            </a:r>
            <a:r>
              <a:rPr lang="en-US" dirty="0" err="1" smtClean="0">
                <a:latin typeface="Courier"/>
                <a:cs typeface="Courier"/>
              </a:rPr>
              <a:t>HitCounterFilter</a:t>
            </a:r>
            <a:r>
              <a:rPr lang="en-US" dirty="0" smtClean="0">
                <a:latin typeface="Courier"/>
                <a:cs typeface="Courier"/>
              </a:rPr>
              <a:t> </a:t>
            </a:r>
            <a:endParaRPr lang="fr-FR" dirty="0" smtClean="0">
              <a:solidFill>
                <a:srgbClr val="4D4D4D"/>
              </a:solidFill>
              <a:latin typeface="Courier"/>
              <a:cs typeface="Courier"/>
            </a:endParaRPr>
          </a:p>
          <a:p>
            <a:r>
              <a:rPr lang="fr-FR" dirty="0" smtClean="0">
                <a:solidFill>
                  <a:srgbClr val="7F0055"/>
                </a:solidFill>
                <a:latin typeface="Courier"/>
                <a:cs typeface="Courier"/>
              </a:rPr>
              <a:t>    &lt;/</a:t>
            </a:r>
            <a:r>
              <a:rPr lang="fr-FR" dirty="0" err="1" smtClean="0">
                <a:solidFill>
                  <a:srgbClr val="7F0055"/>
                </a:solidFill>
                <a:latin typeface="Courier"/>
                <a:cs typeface="Courier"/>
              </a:rPr>
              <a:t>filter-class</a:t>
            </a:r>
            <a:r>
              <a:rPr lang="fr-FR" dirty="0" smtClean="0">
                <a:solidFill>
                  <a:srgbClr val="7F0055"/>
                </a:solidFill>
                <a:latin typeface="Courier"/>
                <a:cs typeface="Courier"/>
              </a:rPr>
              <a:t>&gt;</a:t>
            </a:r>
          </a:p>
          <a:p>
            <a:r>
              <a:rPr lang="fr-FR" dirty="0" smtClean="0">
                <a:solidFill>
                  <a:srgbClr val="7F0055"/>
                </a:solidFill>
                <a:latin typeface="Courier"/>
                <a:cs typeface="Courier"/>
              </a:rPr>
              <a:t>&lt;/</a:t>
            </a:r>
            <a:r>
              <a:rPr lang="fr-FR" dirty="0" err="1" smtClean="0">
                <a:solidFill>
                  <a:srgbClr val="7F0055"/>
                </a:solidFill>
                <a:latin typeface="Courier"/>
                <a:cs typeface="Courier"/>
              </a:rPr>
              <a:t>filter</a:t>
            </a:r>
            <a:r>
              <a:rPr lang="fr-FR" dirty="0" smtClean="0">
                <a:solidFill>
                  <a:srgbClr val="7F0055"/>
                </a:solidFill>
                <a:latin typeface="Courier"/>
                <a:cs typeface="Courier"/>
              </a:rPr>
              <a:t>&gt;</a:t>
            </a:r>
          </a:p>
          <a:p>
            <a:endParaRPr lang="fr-FR" dirty="0" smtClean="0">
              <a:solidFill>
                <a:srgbClr val="7F0055"/>
              </a:solidFill>
              <a:latin typeface="Courier"/>
              <a:cs typeface="Courier"/>
            </a:endParaRPr>
          </a:p>
          <a:p>
            <a:r>
              <a:rPr lang="fr-FR" dirty="0" smtClean="0">
                <a:solidFill>
                  <a:srgbClr val="7F0055"/>
                </a:solidFill>
                <a:latin typeface="Courier"/>
                <a:cs typeface="Courier"/>
              </a:rPr>
              <a:t>&lt;</a:t>
            </a:r>
            <a:r>
              <a:rPr lang="fr-FR" dirty="0" err="1" smtClean="0">
                <a:solidFill>
                  <a:srgbClr val="7F0055"/>
                </a:solidFill>
                <a:latin typeface="Courier"/>
                <a:cs typeface="Courier"/>
              </a:rPr>
              <a:t>filter-mapping</a:t>
            </a:r>
            <a:r>
              <a:rPr lang="fr-FR" dirty="0" smtClean="0">
                <a:solidFill>
                  <a:srgbClr val="7F0055"/>
                </a:solidFill>
                <a:latin typeface="Courier"/>
                <a:cs typeface="Courier"/>
              </a:rPr>
              <a:t>&gt;</a:t>
            </a:r>
          </a:p>
          <a:p>
            <a:r>
              <a:rPr lang="fr-FR" dirty="0" smtClean="0">
                <a:solidFill>
                  <a:srgbClr val="7F0055"/>
                </a:solidFill>
                <a:latin typeface="Courier"/>
                <a:cs typeface="Courier"/>
              </a:rPr>
              <a:t>    &lt;</a:t>
            </a:r>
            <a:r>
              <a:rPr lang="fr-FR" dirty="0" err="1" smtClean="0">
                <a:solidFill>
                  <a:srgbClr val="7F0055"/>
                </a:solidFill>
                <a:latin typeface="Courier"/>
                <a:cs typeface="Courier"/>
              </a:rPr>
              <a:t>filter-name</a:t>
            </a:r>
            <a:r>
              <a:rPr lang="fr-FR" dirty="0" smtClean="0">
                <a:solidFill>
                  <a:srgbClr val="7F0055"/>
                </a:solidFill>
                <a:latin typeface="Courier"/>
                <a:cs typeface="Courier"/>
              </a:rPr>
              <a:t>&gt;</a:t>
            </a:r>
            <a:r>
              <a:rPr lang="fr-FR" dirty="0" err="1" smtClean="0">
                <a:latin typeface="Courier"/>
                <a:cs typeface="Courier"/>
              </a:rPr>
              <a:t>My</a:t>
            </a:r>
            <a:r>
              <a:rPr lang="en-US" dirty="0" err="1" smtClean="0">
                <a:latin typeface="Courier"/>
                <a:cs typeface="Courier"/>
              </a:rPr>
              <a:t>HitCounterFilter</a:t>
            </a:r>
            <a:r>
              <a:rPr lang="fr-FR" dirty="0" smtClean="0">
                <a:solidFill>
                  <a:srgbClr val="7F0055"/>
                </a:solidFill>
                <a:latin typeface="Courier"/>
                <a:cs typeface="Courier"/>
              </a:rPr>
              <a:t>&lt;/</a:t>
            </a:r>
            <a:r>
              <a:rPr lang="fr-FR" dirty="0" err="1" smtClean="0">
                <a:solidFill>
                  <a:srgbClr val="7F0055"/>
                </a:solidFill>
                <a:latin typeface="Courier"/>
                <a:cs typeface="Courier"/>
              </a:rPr>
              <a:t>filter-name</a:t>
            </a:r>
            <a:r>
              <a:rPr lang="fr-FR" dirty="0" smtClean="0">
                <a:solidFill>
                  <a:srgbClr val="7F0055"/>
                </a:solidFill>
                <a:latin typeface="Courier"/>
                <a:cs typeface="Courier"/>
              </a:rPr>
              <a:t>&gt;</a:t>
            </a:r>
          </a:p>
          <a:p>
            <a:r>
              <a:rPr lang="fr-FR" dirty="0" smtClean="0">
                <a:solidFill>
                  <a:srgbClr val="7F0055"/>
                </a:solidFill>
                <a:latin typeface="Courier"/>
                <a:cs typeface="Courier"/>
              </a:rPr>
              <a:t>    &lt;</a:t>
            </a:r>
            <a:r>
              <a:rPr lang="fr-FR" dirty="0" err="1" smtClean="0">
                <a:solidFill>
                  <a:srgbClr val="7F0055"/>
                </a:solidFill>
                <a:latin typeface="Courier"/>
                <a:cs typeface="Courier"/>
              </a:rPr>
              <a:t>url-pattern</a:t>
            </a:r>
            <a:r>
              <a:rPr lang="fr-FR" dirty="0" smtClean="0">
                <a:solidFill>
                  <a:srgbClr val="7F0055"/>
                </a:solidFill>
                <a:latin typeface="Courier"/>
                <a:cs typeface="Courier"/>
              </a:rPr>
              <a:t>&gt;</a:t>
            </a:r>
            <a:r>
              <a:rPr lang="fr-FR" dirty="0" smtClean="0">
                <a:solidFill>
                  <a:srgbClr val="4D4D4D"/>
                </a:solidFill>
                <a:latin typeface="Courier"/>
                <a:cs typeface="Courier"/>
              </a:rPr>
              <a:t>/*</a:t>
            </a:r>
            <a:r>
              <a:rPr lang="fr-FR" dirty="0" smtClean="0">
                <a:solidFill>
                  <a:srgbClr val="7F0055"/>
                </a:solidFill>
                <a:latin typeface="Courier"/>
                <a:cs typeface="Courier"/>
              </a:rPr>
              <a:t>&lt;/url-pattern&gt;</a:t>
            </a:r>
          </a:p>
          <a:p>
            <a:r>
              <a:rPr lang="fr-FR" dirty="0" smtClean="0">
                <a:solidFill>
                  <a:srgbClr val="7F0055"/>
                </a:solidFill>
                <a:latin typeface="Courier"/>
                <a:cs typeface="Courier"/>
              </a:rPr>
              <a:t>&lt;/</a:t>
            </a:r>
            <a:r>
              <a:rPr lang="fr-FR" dirty="0" err="1" smtClean="0">
                <a:solidFill>
                  <a:srgbClr val="7F0055"/>
                </a:solidFill>
                <a:latin typeface="Courier"/>
                <a:cs typeface="Courier"/>
              </a:rPr>
              <a:t>filter</a:t>
            </a:r>
            <a:r>
              <a:rPr lang="fr-FR" dirty="0" smtClean="0">
                <a:solidFill>
                  <a:srgbClr val="7F0055"/>
                </a:solidFill>
                <a:latin typeface="Courier"/>
                <a:cs typeface="Courier"/>
              </a:rPr>
              <a:t>-</a:t>
            </a:r>
            <a:r>
              <a:rPr lang="fr-FR" dirty="0" err="1" smtClean="0">
                <a:solidFill>
                  <a:srgbClr val="7F0055"/>
                </a:solidFill>
                <a:latin typeface="Courier"/>
                <a:cs typeface="Courier"/>
              </a:rPr>
              <a:t>mapping</a:t>
            </a:r>
            <a:r>
              <a:rPr lang="fr-FR" dirty="0" smtClean="0">
                <a:solidFill>
                  <a:srgbClr val="7F0055"/>
                </a:solidFill>
                <a:latin typeface="Courier"/>
                <a:cs typeface="Courier"/>
              </a:rPr>
              <a:t>&gt;</a:t>
            </a:r>
            <a:endParaRPr lang="fr-FR" dirty="0">
              <a:solidFill>
                <a:srgbClr val="7F0055"/>
              </a:solidFill>
              <a:latin typeface="Courier"/>
              <a:cs typeface="Courier"/>
            </a:endParaRPr>
          </a:p>
        </p:txBody>
      </p:sp>
      <p:sp>
        <p:nvSpPr>
          <p:cNvPr id="1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Drawbacks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sp>
        <p:nvSpPr>
          <p:cNvPr id="6" name="Rectangle 3"/>
          <p:cNvSpPr txBox="1">
            <a:spLocks noChangeArrowheads="1"/>
          </p:cNvSpPr>
          <p:nvPr/>
        </p:nvSpPr>
        <p:spPr>
          <a:xfrm>
            <a:off x="1142976" y="1214422"/>
            <a:ext cx="7572428" cy="2462212"/>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Heavy when used for graphical design</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Unsuitable for generating HTML and JavaScript code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But JSP does (we’ll see it later)</a:t>
            </a:r>
          </a:p>
          <a:p>
            <a:pPr marL="342900" lvl="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Needs a Java Runtime Environment on the server</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Needs a special “</a:t>
            </a:r>
            <a:r>
              <a:rPr lang="en-US" sz="2200" kern="0" dirty="0" err="1" smtClean="0">
                <a:ea typeface="ＭＳ Ｐゴシック" pitchFamily="34" charset="-128"/>
              </a:rPr>
              <a:t>Servlet</a:t>
            </a:r>
            <a:r>
              <a:rPr lang="en-US" sz="2200" kern="0" dirty="0" smtClean="0">
                <a:ea typeface="ＭＳ Ｐゴシック" pitchFamily="34" charset="-128"/>
              </a:rPr>
              <a:t> Container" on web server</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Cookies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42976" y="1214422"/>
            <a:ext cx="7572428" cy="3477875"/>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Can be placed in an </a:t>
            </a:r>
            <a:r>
              <a:rPr lang="en-US" sz="2200" b="1" kern="0" dirty="0" err="1" smtClean="0">
                <a:latin typeface="+mn-lt"/>
                <a:ea typeface="ＭＳ Ｐゴシック" pitchFamily="34" charset="-128"/>
              </a:rPr>
              <a:t>HttpServletResponse</a:t>
            </a:r>
            <a:endParaRPr lang="en-US" sz="2200" b="1"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Can be retrieved in an </a:t>
            </a:r>
            <a:r>
              <a:rPr lang="en-US" sz="2200" b="1" kern="0" dirty="0" err="1" smtClean="0">
                <a:latin typeface="+mn-lt"/>
                <a:ea typeface="ＭＳ Ｐゴシック" pitchFamily="34" charset="-128"/>
              </a:rPr>
              <a:t>HttpServletRequest</a:t>
            </a:r>
            <a:endParaRPr lang="en-US" sz="2200" b="1"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Constructor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Cookie(String name, String value)</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Methods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String </a:t>
            </a:r>
            <a:r>
              <a:rPr lang="en-US" sz="2200" kern="0" dirty="0" err="1" smtClean="0">
                <a:latin typeface="+mn-lt"/>
                <a:ea typeface="ＭＳ Ｐゴシック" pitchFamily="34" charset="-128"/>
              </a:rPr>
              <a:t>getName</a:t>
            </a:r>
            <a:r>
              <a:rPr lang="en-US" sz="2200" kern="0" dirty="0" smtClean="0">
                <a:latin typeface="+mn-lt"/>
                <a:ea typeface="ＭＳ Ｐゴシック" pitchFamily="34" charset="-128"/>
              </a:rPr>
              <a:t>()</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String </a:t>
            </a:r>
            <a:r>
              <a:rPr lang="en-US" sz="2200" kern="0" dirty="0" err="1" smtClean="0">
                <a:latin typeface="+mn-lt"/>
                <a:ea typeface="ＭＳ Ｐゴシック" pitchFamily="34" charset="-128"/>
              </a:rPr>
              <a:t>getValue</a:t>
            </a:r>
            <a:r>
              <a:rPr lang="en-US" sz="2200" kern="0" dirty="0" smtClean="0">
                <a:latin typeface="+mn-lt"/>
                <a:ea typeface="ＭＳ Ｐゴシック" pitchFamily="34" charset="-128"/>
              </a:rPr>
              <a:t>()</a:t>
            </a:r>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Cookie example</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ZoneTexte 6"/>
          <p:cNvSpPr txBox="1"/>
          <p:nvPr/>
        </p:nvSpPr>
        <p:spPr>
          <a:xfrm>
            <a:off x="1142976" y="1676400"/>
            <a:ext cx="7572428" cy="1733808"/>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Cookie </a:t>
            </a:r>
            <a:r>
              <a:rPr lang="en-GB" dirty="0" err="1" smtClean="0">
                <a:latin typeface="Courier"/>
                <a:cs typeface="Courier"/>
              </a:rPr>
              <a:t>myCookie</a:t>
            </a:r>
            <a:r>
              <a:rPr lang="en-GB" dirty="0" smtClean="0">
                <a:latin typeface="Courier"/>
                <a:cs typeface="Courier"/>
              </a:rPr>
              <a:t> = </a:t>
            </a:r>
            <a:r>
              <a:rPr lang="en-GB" b="1" dirty="0" smtClean="0">
                <a:solidFill>
                  <a:srgbClr val="7F0055"/>
                </a:solidFill>
                <a:latin typeface="Courier"/>
                <a:cs typeface="Courier"/>
              </a:rPr>
              <a:t>new</a:t>
            </a:r>
            <a:r>
              <a:rPr lang="en-GB" dirty="0" smtClean="0">
                <a:latin typeface="Courier"/>
                <a:cs typeface="Courier"/>
              </a:rPr>
              <a:t> Cookie(</a:t>
            </a:r>
            <a:r>
              <a:rPr lang="en-GB" dirty="0" smtClean="0">
                <a:solidFill>
                  <a:srgbClr val="0000FF"/>
                </a:solidFill>
                <a:latin typeface="Courier"/>
                <a:cs typeface="Courier"/>
              </a:rPr>
              <a:t>"</a:t>
            </a:r>
            <a:r>
              <a:rPr lang="en-GB" dirty="0" err="1" smtClean="0">
                <a:solidFill>
                  <a:srgbClr val="0000FF"/>
                </a:solidFill>
                <a:latin typeface="Courier"/>
                <a:cs typeface="Courier"/>
              </a:rPr>
              <a:t>MySuperCookie</a:t>
            </a:r>
            <a:r>
              <a:rPr lang="en-GB" dirty="0" smtClean="0">
                <a:solidFill>
                  <a:srgbClr val="0000FF"/>
                </a:solidFill>
                <a:latin typeface="Courier"/>
                <a:cs typeface="Courier"/>
              </a:rPr>
              <a:t>"</a:t>
            </a:r>
            <a:r>
              <a:rPr lang="en-GB" dirty="0" smtClean="0">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0000FF"/>
                </a:solidFill>
                <a:latin typeface="Courier"/>
                <a:cs typeface="Courier"/>
              </a:rPr>
              <a:t>									"This is my cookie :)"</a:t>
            </a:r>
            <a:r>
              <a:rPr lang="en-GB" dirty="0" smtClean="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err="1" smtClean="0">
                <a:latin typeface="Courier"/>
                <a:cs typeface="Courier"/>
              </a:rPr>
              <a:t>response.addCookie(myCookie</a:t>
            </a:r>
            <a:r>
              <a:rPr lang="en-US" dirty="0" smtClean="0">
                <a:latin typeface="Courier"/>
                <a:cs typeface="Courier"/>
              </a:rPr>
              <a:t>);</a:t>
            </a:r>
            <a:endParaRPr lang="en-GB" dirty="0" smtClean="0">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a:t>
            </a:r>
            <a:endParaRPr lang="en-GB" dirty="0">
              <a:solidFill>
                <a:srgbClr val="339933"/>
              </a:solidFill>
              <a:latin typeface="Courier"/>
              <a:cs typeface="Courier"/>
            </a:endParaRPr>
          </a:p>
        </p:txBody>
      </p:sp>
      <p:sp>
        <p:nvSpPr>
          <p:cNvPr id="6" name="ZoneTexte 6"/>
          <p:cNvSpPr txBox="1"/>
          <p:nvPr/>
        </p:nvSpPr>
        <p:spPr>
          <a:xfrm>
            <a:off x="1143000" y="4137154"/>
            <a:ext cx="7572428" cy="2416046"/>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Cookie[] list = </a:t>
            </a:r>
            <a:r>
              <a:rPr lang="en-US" dirty="0" err="1" smtClean="0">
                <a:latin typeface="Courier"/>
                <a:cs typeface="Courier"/>
              </a:rPr>
              <a:t>request.getCookies</a:t>
            </a:r>
            <a:r>
              <a:rPr lang="en-US" dirty="0" smtClean="0">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err="1" smtClean="0">
                <a:solidFill>
                  <a:srgbClr val="7F0055"/>
                </a:solidFill>
                <a:latin typeface="Courier"/>
                <a:cs typeface="Courier"/>
              </a:rPr>
              <a:t>for</a:t>
            </a:r>
            <a:r>
              <a:rPr lang="en-US" dirty="0" err="1" smtClean="0">
                <a:latin typeface="Courier"/>
                <a:cs typeface="Courier"/>
              </a:rPr>
              <a:t>(Cookie</a:t>
            </a:r>
            <a:r>
              <a:rPr lang="en-US" dirty="0" smtClean="0">
                <a:latin typeface="Courier"/>
                <a:cs typeface="Courier"/>
              </a:rPr>
              <a:t> </a:t>
            </a:r>
            <a:r>
              <a:rPr lang="en-US" dirty="0" err="1" smtClean="0">
                <a:latin typeface="Courier"/>
                <a:cs typeface="Courier"/>
              </a:rPr>
              <a:t>c</a:t>
            </a:r>
            <a:r>
              <a:rPr lang="en-US" dirty="0" smtClean="0">
                <a:latin typeface="Courier"/>
                <a:cs typeface="Courier"/>
              </a:rPr>
              <a:t> : list) {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a:t>
            </a:r>
            <a:r>
              <a:rPr lang="en-US" dirty="0" err="1" smtClean="0">
                <a:latin typeface="Courier"/>
                <a:cs typeface="Courier"/>
              </a:rPr>
              <a:t>System.out.println(</a:t>
            </a:r>
            <a:r>
              <a:rPr lang="en-US" dirty="0" err="1" smtClean="0">
                <a:solidFill>
                  <a:srgbClr val="0000FF"/>
                </a:solidFill>
                <a:latin typeface="Courier"/>
                <a:cs typeface="Courier"/>
              </a:rPr>
              <a:t>"Name</a:t>
            </a:r>
            <a:r>
              <a:rPr lang="en-US" dirty="0" smtClean="0">
                <a:solidFill>
                  <a:srgbClr val="0000FF"/>
                </a:solidFill>
                <a:latin typeface="Courier"/>
                <a:cs typeface="Courier"/>
              </a:rPr>
              <a:t>: " </a:t>
            </a:r>
            <a:r>
              <a:rPr lang="en-US" dirty="0" smtClean="0">
                <a:latin typeface="Courier"/>
                <a:cs typeface="Courier"/>
              </a:rPr>
              <a:t>+ </a:t>
            </a:r>
            <a:r>
              <a:rPr lang="en-US" dirty="0" err="1" smtClean="0">
                <a:latin typeface="Courier"/>
                <a:cs typeface="Courier"/>
              </a:rPr>
              <a:t>c.getName</a:t>
            </a:r>
            <a:r>
              <a:rPr lang="en-US" dirty="0" smtClean="0">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 </a:t>
            </a:r>
            <a:r>
              <a:rPr lang="en-US" dirty="0" smtClean="0">
                <a:solidFill>
                  <a:srgbClr val="0000FF"/>
                </a:solidFill>
                <a:latin typeface="Courier"/>
                <a:cs typeface="Courier"/>
              </a:rPr>
              <a:t>" Value: " </a:t>
            </a:r>
            <a:r>
              <a:rPr lang="en-US" dirty="0" smtClean="0">
                <a:latin typeface="Courier"/>
                <a:cs typeface="Courier"/>
              </a:rPr>
              <a:t>+ </a:t>
            </a:r>
            <a:r>
              <a:rPr lang="en-US" dirty="0" err="1" smtClean="0">
                <a:latin typeface="Courier"/>
                <a:cs typeface="Courier"/>
              </a:rPr>
              <a:t>c.getValue</a:t>
            </a:r>
            <a:r>
              <a:rPr lang="en-US" dirty="0" smtClean="0">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a:t>
            </a:r>
            <a:endParaRPr lang="en-GB" dirty="0" smtClean="0">
              <a:solidFill>
                <a:srgbClr val="339933"/>
              </a:solidFill>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solidFill>
                  <a:srgbClr val="339933"/>
                </a:solidFill>
                <a:latin typeface="Courier"/>
                <a:cs typeface="Courier"/>
              </a:rPr>
              <a:t>// ...</a:t>
            </a:r>
            <a:endParaRPr lang="en-GB" dirty="0">
              <a:solidFill>
                <a:srgbClr val="339933"/>
              </a:solidFill>
              <a:latin typeface="Courier"/>
              <a:cs typeface="Courier"/>
            </a:endParaRPr>
          </a:p>
        </p:txBody>
      </p:sp>
      <p:sp>
        <p:nvSpPr>
          <p:cNvPr id="8" name="Espace réservé du contenu 11"/>
          <p:cNvSpPr txBox="1">
            <a:spLocks/>
          </p:cNvSpPr>
          <p:nvPr/>
        </p:nvSpPr>
        <p:spPr bwMode="auto">
          <a:xfrm>
            <a:off x="1044575" y="1098550"/>
            <a:ext cx="7718425" cy="29700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GB" sz="2200" b="0" i="0" u="none" strike="noStrike" kern="0" cap="none" spc="0" normalizeH="0" baseline="0" noProof="0" dirty="0" smtClean="0">
                <a:ln>
                  <a:noFill/>
                </a:ln>
                <a:solidFill>
                  <a:schemeClr val="tx1"/>
                </a:solidFill>
                <a:effectLst/>
                <a:uLnTx/>
                <a:uFillTx/>
                <a:latin typeface="+mn-lt"/>
                <a:ea typeface="+mn-ea"/>
                <a:cs typeface="+mn-cs"/>
              </a:rPr>
              <a:t>Add a cookie to a response :</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GB" sz="2200" kern="0" dirty="0" smtClean="0">
              <a:latin typeface="+mn-lt"/>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GB" sz="2200" kern="0" dirty="0" smtClean="0">
              <a:latin typeface="+mn-lt"/>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GB" sz="2200" kern="0" dirty="0" smtClean="0">
                <a:latin typeface="+mn-lt"/>
              </a:rPr>
              <a:t>Retrieve cookies from the request :</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9"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262626"/>
                </a:solidFill>
              </a:rPr>
              <a:t>The Web Container Model</a:t>
            </a:r>
            <a:endParaRPr lang="en-US" b="1" dirty="0">
              <a:solidFill>
                <a:srgbClr val="262626"/>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chemeClr val="tx1">
                    <a:lumMod val="50000"/>
                  </a:schemeClr>
                </a:solidFill>
              </a:rPr>
              <a:t>The Web Container Model</a:t>
            </a:r>
            <a:endParaRPr lang="en-US" b="1" dirty="0">
              <a:solidFill>
                <a:schemeClr val="tx1">
                  <a:lumMod val="50000"/>
                </a:schemeClr>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14325"/>
            <a:ext cx="7729537" cy="523875"/>
          </a:xfrm>
        </p:spPr>
        <p:txBody>
          <a:bodyPr/>
          <a:lstStyle/>
          <a:p>
            <a:r>
              <a:rPr lang="en-US" sz="3200" dirty="0" smtClean="0"/>
              <a:t>Exercises </a:t>
            </a:r>
            <a:r>
              <a:rPr lang="en-US" sz="3200" dirty="0"/>
              <a:t>(</a:t>
            </a:r>
            <a:r>
              <a:rPr lang="en-US" sz="3200" dirty="0" smtClean="0"/>
              <a:t>1/</a:t>
            </a:r>
            <a:r>
              <a:rPr lang="en-US" sz="3200" dirty="0"/>
              <a:t>2</a:t>
            </a:r>
            <a:r>
              <a:rPr lang="en-US" sz="3200" dirty="0" smtClean="0"/>
              <a: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Rectangle 3"/>
          <p:cNvSpPr txBox="1">
            <a:spLocks noChangeArrowheads="1"/>
          </p:cNvSpPr>
          <p:nvPr/>
        </p:nvSpPr>
        <p:spPr>
          <a:xfrm>
            <a:off x="1142976" y="1214422"/>
            <a:ext cx="7572428" cy="5170646"/>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Create a new </a:t>
            </a:r>
            <a:r>
              <a:rPr lang="en-US" sz="2200" kern="0" dirty="0" err="1" smtClean="0">
                <a:latin typeface="+mn-lt"/>
                <a:ea typeface="ＭＳ Ｐゴシック" pitchFamily="34" charset="-128"/>
              </a:rPr>
              <a:t>HttpServlet</a:t>
            </a: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Name it </a:t>
            </a:r>
            <a:r>
              <a:rPr lang="en-US" sz="2200" b="1" kern="0" dirty="0" err="1" smtClean="0">
                <a:latin typeface="+mn-lt"/>
                <a:ea typeface="ＭＳ Ｐゴシック" pitchFamily="34" charset="-128"/>
              </a:rPr>
              <a:t>LoginServlet</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Bind it to </a:t>
            </a:r>
            <a:r>
              <a:rPr lang="en-US" sz="2200" b="1" kern="0" dirty="0" smtClean="0">
                <a:latin typeface="+mn-lt"/>
                <a:ea typeface="ＭＳ Ｐゴシック" pitchFamily="34" charset="-128"/>
              </a:rPr>
              <a:t>/login </a:t>
            </a:r>
            <a:r>
              <a:rPr lang="en-US" sz="2200" kern="0" dirty="0" err="1" smtClean="0">
                <a:latin typeface="+mn-lt"/>
                <a:ea typeface="ＭＳ Ｐゴシック" pitchFamily="34" charset="-128"/>
              </a:rPr>
              <a:t>url</a:t>
            </a:r>
            <a:r>
              <a:rPr lang="en-US" sz="2200" kern="0" dirty="0" smtClean="0">
                <a:latin typeface="+mn-lt"/>
                <a:ea typeface="ＭＳ Ｐゴシック" pitchFamily="34" charset="-128"/>
              </a:rPr>
              <a:t>-pattern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Override the </a:t>
            </a:r>
            <a:r>
              <a:rPr lang="en-US" sz="2200" kern="0" dirty="0" err="1" smtClean="0">
                <a:latin typeface="+mn-lt"/>
                <a:ea typeface="ＭＳ Ｐゴシック" pitchFamily="34" charset="-128"/>
              </a:rPr>
              <a:t>doPost</a:t>
            </a:r>
            <a:r>
              <a:rPr lang="en-US" sz="2200" kern="0" dirty="0" smtClean="0">
                <a:latin typeface="+mn-lt"/>
                <a:ea typeface="ＭＳ Ｐゴシック" pitchFamily="34" charset="-128"/>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Retrieve the username passed into the request and add it as session attribute</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Forward the request to the listing </a:t>
            </a:r>
            <a:r>
              <a:rPr lang="en-US" sz="2200" kern="0" dirty="0" err="1" smtClean="0">
                <a:latin typeface="+mn-lt"/>
                <a:ea typeface="ＭＳ Ｐゴシック" pitchFamily="34" charset="-128"/>
              </a:rPr>
              <a:t>servlet</a:t>
            </a:r>
            <a:endParaRPr lang="en-US" sz="2200" kern="0" dirty="0" smtClean="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Create a file named </a:t>
            </a:r>
            <a:r>
              <a:rPr lang="en-US" sz="2200" b="1" kern="0" dirty="0" err="1" smtClean="0">
                <a:latin typeface="+mn-lt"/>
                <a:ea typeface="ＭＳ Ｐゴシック" pitchFamily="34" charset="-128"/>
              </a:rPr>
              <a:t>login.html</a:t>
            </a:r>
            <a:r>
              <a:rPr lang="en-US" sz="2200" kern="0" dirty="0" smtClean="0">
                <a:latin typeface="+mn-lt"/>
                <a:ea typeface="ＭＳ Ｐゴシック" pitchFamily="34" charset="-128"/>
              </a:rPr>
              <a:t> in </a:t>
            </a:r>
            <a:r>
              <a:rPr lang="en-US" sz="2200" kern="0" dirty="0" err="1" smtClean="0">
                <a:latin typeface="+mn-lt"/>
                <a:ea typeface="ＭＳ Ｐゴシック" pitchFamily="34" charset="-128"/>
              </a:rPr>
              <a:t>WebContent</a:t>
            </a:r>
            <a:r>
              <a:rPr lang="en-US" sz="2200" kern="0" dirty="0" smtClean="0">
                <a:latin typeface="+mn-lt"/>
                <a:ea typeface="ＭＳ Ｐゴシック" pitchFamily="34" charset="-128"/>
              </a:rPr>
              <a:t> folder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Define a form inside with a text field named username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Define the login </a:t>
            </a:r>
            <a:r>
              <a:rPr lang="en-US" sz="2200" kern="0" dirty="0" err="1" smtClean="0">
                <a:latin typeface="+mn-lt"/>
                <a:ea typeface="ＭＳ Ｐゴシック" pitchFamily="34" charset="-128"/>
              </a:rPr>
              <a:t>servlet</a:t>
            </a:r>
            <a:r>
              <a:rPr lang="en-US" sz="2200" kern="0" dirty="0" smtClean="0">
                <a:latin typeface="+mn-lt"/>
                <a:ea typeface="ＭＳ Ｐゴシック" pitchFamily="34" charset="-128"/>
              </a:rPr>
              <a:t> </a:t>
            </a:r>
            <a:r>
              <a:rPr lang="en-US" sz="2200" kern="0" dirty="0" err="1" smtClean="0">
                <a:latin typeface="+mn-lt"/>
                <a:ea typeface="ＭＳ Ｐゴシック" pitchFamily="34" charset="-128"/>
              </a:rPr>
              <a:t>url</a:t>
            </a:r>
            <a:r>
              <a:rPr lang="en-US" sz="2200" kern="0" dirty="0" smtClean="0">
                <a:latin typeface="+mn-lt"/>
                <a:ea typeface="ＭＳ Ｐゴシック" pitchFamily="34" charset="-128"/>
              </a:rPr>
              <a:t>-pattern as action</a:t>
            </a:r>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SupCommerce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14325"/>
            <a:ext cx="7729537" cy="523875"/>
          </a:xfrm>
        </p:spPr>
        <p:txBody>
          <a:bodyPr/>
          <a:lstStyle/>
          <a:p>
            <a:r>
              <a:rPr lang="en-US" sz="3200" dirty="0" smtClean="0"/>
              <a:t>Exercises </a:t>
            </a:r>
            <a:r>
              <a:rPr lang="en-US" sz="3200" dirty="0"/>
              <a:t>(</a:t>
            </a:r>
            <a:r>
              <a:rPr lang="en-US" sz="3200" dirty="0" smtClean="0"/>
              <a:t>2/</a:t>
            </a:r>
            <a:r>
              <a:rPr lang="en-US" sz="3200" dirty="0"/>
              <a:t>2</a:t>
            </a:r>
            <a:r>
              <a:rPr lang="en-US" sz="3200" dirty="0" smtClean="0"/>
              <a:t>)</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Rectangle 3"/>
          <p:cNvSpPr txBox="1">
            <a:spLocks noChangeArrowheads="1"/>
          </p:cNvSpPr>
          <p:nvPr/>
        </p:nvSpPr>
        <p:spPr>
          <a:xfrm>
            <a:off x="1142976" y="1124744"/>
            <a:ext cx="7572428" cy="5509200"/>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Create a new Filter class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Named </a:t>
            </a:r>
            <a:r>
              <a:rPr lang="en-US" sz="2200" b="1" kern="0" dirty="0" err="1" smtClean="0">
                <a:latin typeface="+mn-lt"/>
                <a:ea typeface="ＭＳ Ｐゴシック" pitchFamily="34" charset="-128"/>
              </a:rPr>
              <a:t>AuthenticateFilter</a:t>
            </a:r>
            <a:endParaRPr lang="en-US" sz="2200" b="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Bind to </a:t>
            </a:r>
            <a:r>
              <a:rPr lang="en-US" sz="2200" b="1" kern="0" dirty="0" smtClean="0">
                <a:latin typeface="+mn-lt"/>
                <a:ea typeface="ＭＳ Ｐゴシック" pitchFamily="34" charset="-128"/>
              </a:rPr>
              <a:t>/auth/*</a:t>
            </a:r>
            <a:r>
              <a:rPr lang="en-US" sz="2200" kern="0" dirty="0" smtClean="0">
                <a:latin typeface="+mn-lt"/>
                <a:ea typeface="ＭＳ Ｐゴシック" pitchFamily="34" charset="-128"/>
              </a:rPr>
              <a:t> </a:t>
            </a:r>
            <a:r>
              <a:rPr lang="en-US" sz="2200" kern="0" dirty="0" err="1" smtClean="0">
                <a:latin typeface="+mn-lt"/>
                <a:ea typeface="ＭＳ Ｐゴシック" pitchFamily="34" charset="-128"/>
              </a:rPr>
              <a:t>url</a:t>
            </a:r>
            <a:r>
              <a:rPr lang="en-US" sz="2200" kern="0" dirty="0" smtClean="0">
                <a:latin typeface="+mn-lt"/>
                <a:ea typeface="ＭＳ Ｐゴシック" pitchFamily="34" charset="-128"/>
              </a:rPr>
              <a:t>-pattern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In the </a:t>
            </a:r>
            <a:r>
              <a:rPr lang="en-US" sz="2200" kern="0" dirty="0" err="1" smtClean="0">
                <a:latin typeface="+mn-lt"/>
                <a:ea typeface="ＭＳ Ｐゴシック" pitchFamily="34" charset="-128"/>
              </a:rPr>
              <a:t>doFilter</a:t>
            </a:r>
            <a:r>
              <a:rPr lang="en-US" sz="2200" kern="0" dirty="0" smtClean="0">
                <a:latin typeface="+mn-lt"/>
                <a:ea typeface="ＭＳ Ｐゴシック" pitchFamily="34" charset="-128"/>
              </a:rPr>
              <a:t>(…) method</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Check if the username session attribute exists</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ea typeface="ＭＳ Ｐゴシック" pitchFamily="34" charset="-128"/>
              </a:rPr>
              <a:t>If it does, just call the next element of the chain</a:t>
            </a:r>
            <a:endParaRPr lang="en-US" sz="2200" kern="0" dirty="0" smtClean="0">
              <a:latin typeface="+mn-lt"/>
              <a:ea typeface="ＭＳ Ｐゴシック" pitchFamily="34" charset="-128"/>
            </a:endParaRP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If it doesn’t redirect the user to the login form</a:t>
            </a:r>
          </a:p>
          <a:p>
            <a:pPr marL="1257300" lvl="2" indent="-342900" eaLnBrk="1" hangingPunct="1">
              <a:spcBef>
                <a:spcPct val="20000"/>
              </a:spcBef>
              <a:spcAft>
                <a:spcPct val="30000"/>
              </a:spcAft>
              <a:buClr>
                <a:schemeClr val="hlink"/>
              </a:buClr>
              <a:buFont typeface="Wingdings" pitchFamily="2" charset="2"/>
              <a:buChar char="n"/>
              <a:defRPr/>
            </a:pPr>
            <a:endParaRPr lang="en-US" sz="2200" kern="0" dirty="0">
              <a:latin typeface="+mn-lt"/>
              <a:ea typeface="ＭＳ Ｐゴシック" pitchFamily="34" charset="-128"/>
            </a:endParaRPr>
          </a:p>
          <a:p>
            <a:pPr marL="342900" lvl="0" indent="-342900" eaLnBrk="1" hangingPunct="1">
              <a:spcBef>
                <a:spcPct val="20000"/>
              </a:spcBef>
              <a:spcAft>
                <a:spcPct val="30000"/>
              </a:spcAft>
              <a:buClr>
                <a:schemeClr val="hlink"/>
              </a:buClr>
              <a:buFont typeface="Wingdings" pitchFamily="2" charset="2"/>
              <a:buChar char="n"/>
              <a:defRPr/>
            </a:pPr>
            <a:r>
              <a:rPr lang="en-US" sz="2200" kern="0" dirty="0">
                <a:ea typeface="ＭＳ Ｐゴシック" pitchFamily="34" charset="-128"/>
              </a:rPr>
              <a:t>Add </a:t>
            </a:r>
            <a:r>
              <a:rPr lang="en-US" sz="2200" b="1" kern="0" dirty="0">
                <a:ea typeface="ＭＳ Ｐゴシック" pitchFamily="34" charset="-128"/>
              </a:rPr>
              <a:t>/</a:t>
            </a:r>
            <a:r>
              <a:rPr lang="en-US" sz="2200" b="1" kern="0" dirty="0" err="1">
                <a:ea typeface="ＭＳ Ｐゴシック" pitchFamily="34" charset="-128"/>
              </a:rPr>
              <a:t>auth</a:t>
            </a:r>
            <a:r>
              <a:rPr lang="en-US" sz="2200" b="1" kern="0" dirty="0">
                <a:ea typeface="ＭＳ Ｐゴシック" pitchFamily="34" charset="-128"/>
              </a:rPr>
              <a:t> </a:t>
            </a:r>
            <a:r>
              <a:rPr lang="en-US" sz="2200" kern="0" dirty="0">
                <a:ea typeface="ＭＳ Ｐゴシック" pitchFamily="34" charset="-128"/>
              </a:rPr>
              <a:t>at the beginning of the </a:t>
            </a:r>
            <a:r>
              <a:rPr lang="en-US" sz="2200" kern="0" dirty="0" err="1">
                <a:ea typeface="ＭＳ Ｐゴシック" pitchFamily="34" charset="-128"/>
              </a:rPr>
              <a:t>url</a:t>
            </a:r>
            <a:r>
              <a:rPr lang="en-US" sz="2200" kern="0" dirty="0">
                <a:ea typeface="ＭＳ Ｐゴシック" pitchFamily="34" charset="-128"/>
              </a:rPr>
              <a:t>-pattern of</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err="1" smtClean="0">
                <a:ea typeface="ＭＳ Ｐゴシック" pitchFamily="34" charset="-128"/>
              </a:rPr>
              <a:t>InsertSomeProductServlet</a:t>
            </a:r>
            <a:endParaRPr lang="en-US" sz="2200" kern="0" dirty="0">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a:ea typeface="ＭＳ Ｐゴシック" pitchFamily="34" charset="-128"/>
              </a:rPr>
              <a:t>Test that your </a:t>
            </a:r>
            <a:r>
              <a:rPr lang="en-US" sz="2200" kern="0" dirty="0" err="1">
                <a:ea typeface="ＭＳ Ｐゴシック" pitchFamily="34" charset="-128"/>
              </a:rPr>
              <a:t>AuthenticateFilter</a:t>
            </a:r>
            <a:r>
              <a:rPr lang="en-US" sz="2200" b="1" kern="0" dirty="0">
                <a:ea typeface="ＭＳ Ｐゴシック" pitchFamily="34" charset="-128"/>
              </a:rPr>
              <a:t> </a:t>
            </a:r>
            <a:r>
              <a:rPr lang="en-US" sz="2200" kern="0" dirty="0">
                <a:ea typeface="ＭＳ Ｐゴシック" pitchFamily="34" charset="-128"/>
              </a:rPr>
              <a:t>and </a:t>
            </a:r>
            <a:r>
              <a:rPr lang="en-US" sz="2200" kern="0" dirty="0" err="1">
                <a:ea typeface="ＭＳ Ｐゴシック" pitchFamily="34" charset="-128"/>
              </a:rPr>
              <a:t>LoginServlet</a:t>
            </a:r>
            <a:r>
              <a:rPr lang="en-US" sz="2200" kern="0" dirty="0">
                <a:ea typeface="ＭＳ Ｐゴシック" pitchFamily="34" charset="-128"/>
              </a:rPr>
              <a:t> work </a:t>
            </a:r>
            <a:r>
              <a:rPr lang="en-US" sz="2200" kern="0" dirty="0" smtClean="0">
                <a:ea typeface="ＭＳ Ｐゴシック" pitchFamily="34" charset="-128"/>
              </a:rPr>
              <a:t>!</a:t>
            </a:r>
            <a:endParaRPr lang="en-US" sz="2200" kern="0" dirty="0">
              <a:ea typeface="ＭＳ Ｐゴシック" pitchFamily="34" charset="-128"/>
            </a:endParaRPr>
          </a:p>
        </p:txBody>
      </p:sp>
      <p:sp>
        <p:nvSpPr>
          <p:cNvPr id="5"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SupCommerce</a:t>
            </a:r>
            <a:endParaRPr lang="en-US" b="1"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a:xfrm>
            <a:off x="2514600" y="1600200"/>
            <a:ext cx="6449888" cy="2286000"/>
          </a:xfrm>
        </p:spPr>
        <p:txBody>
          <a:bodyPr/>
          <a:lstStyle/>
          <a:p>
            <a:r>
              <a:rPr lang="en-US" dirty="0" smtClean="0"/>
              <a:t>What’s new in Servlet 3.0 ?</a:t>
            </a:r>
            <a:endParaRPr lang="en-US" dirty="0"/>
          </a:p>
        </p:txBody>
      </p:sp>
      <p:sp>
        <p:nvSpPr>
          <p:cNvPr id="17449" name="Rectangle 41"/>
          <p:cNvSpPr>
            <a:spLocks noGrp="1" noChangeArrowheads="1"/>
          </p:cNvSpPr>
          <p:nvPr>
            <p:ph type="subTitle" idx="1"/>
          </p:nvPr>
        </p:nvSpPr>
        <p:spPr/>
        <p:txBody>
          <a:bodyPr/>
          <a:lstStyle/>
          <a:p>
            <a:r>
              <a:rPr lang="en-US" dirty="0" smtClean="0"/>
              <a:t>Annotations, Web Fragments, …</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Tree>
    <p:custDataLst>
      <p:tags r:id="rId1"/>
    </p:custDataLst>
    <p:extLst>
      <p:ext uri="{BB962C8B-B14F-4D97-AF65-F5344CB8AC3E}">
        <p14:creationId xmlns:p14="http://schemas.microsoft.com/office/powerpoint/2010/main" val="2972494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Introduction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6" name="Rectangle 3"/>
          <p:cNvSpPr txBox="1">
            <a:spLocks noChangeArrowheads="1"/>
          </p:cNvSpPr>
          <p:nvPr/>
        </p:nvSpPr>
        <p:spPr>
          <a:xfrm>
            <a:off x="1176036" y="1197913"/>
            <a:ext cx="7572428" cy="4832092"/>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The 10</a:t>
            </a:r>
            <a:r>
              <a:rPr lang="en-US" sz="2200" kern="0" baseline="30000" dirty="0" smtClean="0">
                <a:latin typeface="+mn-lt"/>
                <a:ea typeface="ＭＳ Ｐゴシック" pitchFamily="34" charset="-128"/>
              </a:rPr>
              <a:t>th</a:t>
            </a:r>
            <a:r>
              <a:rPr lang="en-US" sz="2200" kern="0" dirty="0" smtClean="0">
                <a:latin typeface="+mn-lt"/>
                <a:ea typeface="ＭＳ Ｐゴシック" pitchFamily="34" charset="-128"/>
              </a:rPr>
              <a:t> December 2009, Sun Microsystems releases Java EE 6</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It includes a lot of new JSR like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EJB 3.1</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JPA 2.0</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CDI 1.0</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 and Servlet 3.0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For more information about JSRs include in Java EE 6 :</a:t>
            </a:r>
          </a:p>
          <a:p>
            <a:pPr algn="ctr" eaLnBrk="1" hangingPunct="1">
              <a:spcBef>
                <a:spcPct val="20000"/>
              </a:spcBef>
              <a:spcAft>
                <a:spcPct val="30000"/>
              </a:spcAft>
              <a:buClr>
                <a:schemeClr val="hlink"/>
              </a:buClr>
              <a:defRPr/>
            </a:pPr>
            <a:r>
              <a:rPr lang="en-US" sz="2200" i="1" kern="0" dirty="0">
                <a:latin typeface="+mn-lt"/>
                <a:ea typeface="ＭＳ Ｐゴシック" pitchFamily="34" charset="-128"/>
              </a:rPr>
              <a:t>http://</a:t>
            </a:r>
            <a:r>
              <a:rPr lang="en-US" sz="2200" i="1" kern="0" dirty="0" err="1">
                <a:latin typeface="+mn-lt"/>
                <a:ea typeface="ＭＳ Ｐゴシック" pitchFamily="34" charset="-128"/>
              </a:rPr>
              <a:t>en.wikipedia.org</a:t>
            </a:r>
            <a:r>
              <a:rPr lang="en-US" sz="2200" i="1" kern="0" dirty="0">
                <a:latin typeface="+mn-lt"/>
                <a:ea typeface="ＭＳ Ｐゴシック" pitchFamily="34" charset="-128"/>
              </a:rPr>
              <a:t>/wiki/</a:t>
            </a:r>
            <a:r>
              <a:rPr lang="en-US" sz="2200" i="1" kern="0" dirty="0" err="1" smtClean="0">
                <a:latin typeface="+mn-lt"/>
                <a:ea typeface="ＭＳ Ｐゴシック" pitchFamily="34" charset="-128"/>
              </a:rPr>
              <a:t>Java_EE_version_history</a:t>
            </a:r>
            <a:endParaRPr lang="en-US" sz="2200" i="1" kern="0" dirty="0" smtClean="0">
              <a:latin typeface="+mn-lt"/>
              <a:ea typeface="ＭＳ Ｐゴシック" pitchFamily="34" charset="-128"/>
            </a:endParaRPr>
          </a:p>
        </p:txBody>
      </p:sp>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Tree>
    <p:custDataLst>
      <p:tags r:id="rId1"/>
    </p:custDataLst>
    <p:extLst>
      <p:ext uri="{BB962C8B-B14F-4D97-AF65-F5344CB8AC3E}">
        <p14:creationId xmlns:p14="http://schemas.microsoft.com/office/powerpoint/2010/main" val="281593761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Introduction</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197913"/>
            <a:ext cx="7572428" cy="2970044"/>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Servlet 3.0 includes three mains evolutions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Configuration </a:t>
            </a:r>
            <a:r>
              <a:rPr lang="en-US" sz="2200" kern="0" dirty="0">
                <a:latin typeface="+mn-lt"/>
                <a:ea typeface="ＭＳ Ｐゴシック" pitchFamily="34" charset="-128"/>
              </a:rPr>
              <a:t>through </a:t>
            </a:r>
            <a:r>
              <a:rPr lang="en-US" sz="2200" kern="0" dirty="0" smtClean="0">
                <a:latin typeface="+mn-lt"/>
                <a:ea typeface="ＭＳ Ｐゴシック" pitchFamily="34" charset="-128"/>
              </a:rPr>
              <a:t>annotations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Web Fragments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Asynchronous execution (for Comet architectures)</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We’re going to see the two first !</a:t>
            </a:r>
          </a:p>
        </p:txBody>
      </p:sp>
    </p:spTree>
    <p:custDataLst>
      <p:tags r:id="rId1"/>
    </p:custDataLst>
    <p:extLst>
      <p:ext uri="{BB962C8B-B14F-4D97-AF65-F5344CB8AC3E}">
        <p14:creationId xmlns:p14="http://schemas.microsoft.com/office/powerpoint/2010/main" val="229390975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a:t>Configuration through annotations</a:t>
            </a:r>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197913"/>
            <a:ext cx="7572428" cy="500136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Annotations are used more and more in Java development :</a:t>
            </a:r>
            <a:endParaRPr lang="en-US" sz="2200" kern="0" dirty="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To map classes with tables in database (JPA)</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To define validation rules (Bean Validation)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And now to define Servlets and Filters without declare them into deployment descriptor !</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ea typeface="ＭＳ Ｐゴシック" pitchFamily="34" charset="-128"/>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a:latin typeface="+mn-lt"/>
                <a:ea typeface="ＭＳ Ｐゴシック" pitchFamily="34" charset="-128"/>
              </a:rPr>
              <a:t>So why not have seen this from the </a:t>
            </a:r>
            <a:r>
              <a:rPr lang="en-US" sz="2200" kern="0" dirty="0" smtClean="0">
                <a:latin typeface="+mn-lt"/>
                <a:ea typeface="ＭＳ Ｐゴシック" pitchFamily="34" charset="-128"/>
              </a:rPr>
              <a:t>beginning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Because Servlet 2.5 is still extremely used</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And you can still used deployment descriptor with Servlet 3.0</a:t>
            </a:r>
          </a:p>
        </p:txBody>
      </p:sp>
    </p:spTree>
    <p:custDataLst>
      <p:tags r:id="rId1"/>
    </p:custDataLst>
    <p:extLst>
      <p:ext uri="{BB962C8B-B14F-4D97-AF65-F5344CB8AC3E}">
        <p14:creationId xmlns:p14="http://schemas.microsoft.com/office/powerpoint/2010/main" val="168732375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a:t>Configuration through annotations</a:t>
            </a:r>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124744"/>
            <a:ext cx="7572428" cy="4154983"/>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The main annotations in Servlet 3.0 are :</a:t>
            </a: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a:t>
            </a:r>
            <a:r>
              <a:rPr lang="en-US" sz="2200" b="1" kern="0" dirty="0" err="1" smtClean="0">
                <a:latin typeface="+mn-lt"/>
                <a:ea typeface="ＭＳ Ｐゴシック" pitchFamily="34" charset="-128"/>
              </a:rPr>
              <a:t>WebServlet</a:t>
            </a:r>
            <a:r>
              <a:rPr lang="en-US" sz="2200" b="1" kern="0" dirty="0" smtClean="0">
                <a:latin typeface="+mn-lt"/>
                <a:ea typeface="ＭＳ Ｐゴシック" pitchFamily="34" charset="-128"/>
              </a:rPr>
              <a:t> </a:t>
            </a:r>
            <a:r>
              <a:rPr lang="en-US" sz="2200" kern="0" dirty="0" smtClean="0">
                <a:latin typeface="+mn-lt"/>
                <a:ea typeface="ＭＳ Ｐゴシック" pitchFamily="34" charset="-128"/>
              </a:rPr>
              <a:t>: Mark a class as a Servlet (must still extends </a:t>
            </a:r>
            <a:r>
              <a:rPr lang="en-US" sz="2200" kern="0" dirty="0" err="1" smtClean="0">
                <a:latin typeface="+mn-lt"/>
                <a:ea typeface="ＭＳ Ｐゴシック" pitchFamily="34" charset="-128"/>
              </a:rPr>
              <a:t>HttpServlet</a:t>
            </a:r>
            <a:r>
              <a:rPr lang="en-US" sz="2200" kern="0" dirty="0" smtClean="0">
                <a:latin typeface="+mn-lt"/>
                <a:ea typeface="ＭＳ Ｐゴシック" pitchFamily="34" charset="-128"/>
              </a:rPr>
              <a:t>)</a:t>
            </a:r>
            <a:endParaRPr lang="en-US" sz="2200" kern="0" dirty="0">
              <a:latin typeface="+mn-lt"/>
              <a:ea typeface="ＭＳ Ｐゴシック" pitchFamily="34" charset="-128"/>
            </a:endParaRPr>
          </a:p>
          <a:p>
            <a:pPr marL="1257300" lvl="2"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Some attributes of this annotation are :</a:t>
            </a:r>
          </a:p>
          <a:p>
            <a:pPr marL="1714500" lvl="3" indent="-342900" eaLnBrk="1" hangingPunct="1">
              <a:spcBef>
                <a:spcPct val="20000"/>
              </a:spcBef>
              <a:spcAft>
                <a:spcPct val="30000"/>
              </a:spcAft>
              <a:buClr>
                <a:schemeClr val="hlink"/>
              </a:buClr>
              <a:buFont typeface="Wingdings" pitchFamily="2" charset="2"/>
              <a:buChar char="n"/>
              <a:defRPr/>
            </a:pPr>
            <a:r>
              <a:rPr lang="en-US" sz="2200" b="1" kern="0" dirty="0">
                <a:latin typeface="+mn-lt"/>
                <a:ea typeface="ＭＳ Ｐゴシック" pitchFamily="34" charset="-128"/>
              </a:rPr>
              <a:t>n</a:t>
            </a:r>
            <a:r>
              <a:rPr lang="en-US" sz="2200" b="1" kern="0" dirty="0" smtClean="0">
                <a:latin typeface="+mn-lt"/>
                <a:ea typeface="ＭＳ Ｐゴシック" pitchFamily="34" charset="-128"/>
              </a:rPr>
              <a:t>ame</a:t>
            </a:r>
            <a:r>
              <a:rPr lang="en-US" sz="2200" kern="0" dirty="0" smtClean="0">
                <a:latin typeface="+mn-lt"/>
                <a:ea typeface="ＭＳ Ｐゴシック" pitchFamily="34" charset="-128"/>
              </a:rPr>
              <a:t> (optional) : </a:t>
            </a:r>
          </a:p>
          <a:p>
            <a:pPr marL="2171700" lvl="4" indent="-342900" eaLnBrk="1" hangingPunct="1">
              <a:spcBef>
                <a:spcPct val="20000"/>
              </a:spcBef>
              <a:spcAft>
                <a:spcPct val="30000"/>
              </a:spcAft>
              <a:buClr>
                <a:schemeClr val="hlink"/>
              </a:buClr>
              <a:buFont typeface="Wingdings" pitchFamily="2" charset="2"/>
              <a:buChar char="n"/>
              <a:defRPr/>
            </a:pPr>
            <a:r>
              <a:rPr lang="en-US" sz="2200" kern="0" dirty="0">
                <a:latin typeface="+mn-lt"/>
                <a:ea typeface="ＭＳ Ｐゴシック" pitchFamily="34" charset="-128"/>
              </a:rPr>
              <a:t>T</a:t>
            </a:r>
            <a:r>
              <a:rPr lang="en-US" sz="2200" kern="0" dirty="0" smtClean="0">
                <a:latin typeface="+mn-lt"/>
                <a:ea typeface="ＭＳ Ｐゴシック" pitchFamily="34" charset="-128"/>
              </a:rPr>
              <a:t>he name of the Servlet</a:t>
            </a:r>
          </a:p>
          <a:p>
            <a:pPr marL="1714500" lvl="3"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urlPatterns</a:t>
            </a:r>
            <a:r>
              <a:rPr lang="en-US" sz="2200" kern="0" dirty="0" smtClean="0">
                <a:latin typeface="+mn-lt"/>
                <a:ea typeface="ＭＳ Ｐゴシック" pitchFamily="34" charset="-128"/>
              </a:rPr>
              <a:t> : </a:t>
            </a:r>
          </a:p>
          <a:p>
            <a:pPr marL="2171700" lvl="4" indent="-342900" eaLnBrk="1" hangingPunct="1">
              <a:spcBef>
                <a:spcPct val="20000"/>
              </a:spcBef>
              <a:spcAft>
                <a:spcPct val="30000"/>
              </a:spcAft>
              <a:buClr>
                <a:schemeClr val="hlink"/>
              </a:buClr>
              <a:buFont typeface="Wingdings" pitchFamily="2" charset="2"/>
              <a:buChar char="n"/>
              <a:defRPr/>
            </a:pPr>
            <a:r>
              <a:rPr lang="en-US" sz="2200" kern="0" dirty="0">
                <a:ea typeface="ＭＳ Ｐゴシック" pitchFamily="34" charset="-128"/>
              </a:rPr>
              <a:t>The URL patterns to which the </a:t>
            </a:r>
            <a:r>
              <a:rPr lang="en-US" sz="2200" kern="0" dirty="0" smtClean="0">
                <a:ea typeface="ＭＳ Ｐゴシック" pitchFamily="34" charset="-128"/>
              </a:rPr>
              <a:t>Servlet applies</a:t>
            </a:r>
            <a:endParaRPr lang="en-US" sz="2200" kern="0" dirty="0">
              <a:ea typeface="ＭＳ Ｐゴシック" pitchFamily="34" charset="-128"/>
            </a:endParaRPr>
          </a:p>
        </p:txBody>
      </p:sp>
    </p:spTree>
    <p:custDataLst>
      <p:tags r:id="rId1"/>
    </p:custDataLst>
    <p:extLst>
      <p:ext uri="{BB962C8B-B14F-4D97-AF65-F5344CB8AC3E}">
        <p14:creationId xmlns:p14="http://schemas.microsoft.com/office/powerpoint/2010/main" val="158234801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Dynamic process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sp>
        <p:nvSpPr>
          <p:cNvPr id="6" name="Rectangle 3"/>
          <p:cNvSpPr txBox="1">
            <a:spLocks noChangeArrowheads="1"/>
          </p:cNvSpPr>
          <p:nvPr/>
        </p:nvSpPr>
        <p:spPr>
          <a:xfrm>
            <a:off x="1142976" y="1214422"/>
            <a:ext cx="7572428" cy="306237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rPr>
              <a:t>Basic HTTP request handling</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Static HTML</a:t>
            </a:r>
            <a:endPar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endParaRPr>
          </a:p>
          <a:p>
            <a:pPr marL="342900" marR="0" lvl="0" indent="-342900" algn="ctr" defTabSz="914400" rtl="0" eaLnBrk="1" fontAlgn="base" latinLnBrk="0" hangingPunct="1">
              <a:lnSpc>
                <a:spcPct val="100000"/>
              </a:lnSpc>
              <a:spcBef>
                <a:spcPct val="20000"/>
              </a:spcBef>
              <a:spcAft>
                <a:spcPct val="30000"/>
              </a:spcAft>
              <a:buClr>
                <a:schemeClr val="hlink"/>
              </a:buClr>
              <a:buSzTx/>
              <a:tabLst/>
              <a:defRPr/>
            </a:pPr>
            <a:r>
              <a:rPr lang="en-US" sz="4800" b="1" kern="0" baseline="0" dirty="0" smtClean="0">
                <a:latin typeface="Calibri"/>
                <a:ea typeface="ＭＳ Ｐゴシック" pitchFamily="34" charset="-128"/>
                <a:cs typeface="Calibri"/>
              </a:rPr>
              <a:t>≠</a:t>
            </a:r>
            <a:endParaRPr lang="en-US" sz="4800" b="1" kern="0" baseline="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kumimoji="0" lang="en-US" sz="2200" u="none" strike="noStrike" kern="0" cap="none" spc="0" normalizeH="0" noProof="0" dirty="0" err="1" smtClean="0">
                <a:ln>
                  <a:noFill/>
                </a:ln>
                <a:solidFill>
                  <a:schemeClr val="tx1"/>
                </a:solidFill>
                <a:effectLst/>
                <a:uLnTx/>
                <a:uFillTx/>
                <a:latin typeface="+mn-lt"/>
                <a:ea typeface="ＭＳ Ｐゴシック" pitchFamily="34" charset="-128"/>
                <a:cs typeface="+mn-cs"/>
              </a:rPr>
              <a:t>Servlet</a:t>
            </a:r>
            <a:r>
              <a:rPr kumimoji="0" lang="en-US" sz="2200" u="none" strike="noStrike" kern="0" cap="none" spc="0" normalizeH="0" noProof="0" dirty="0" smtClean="0">
                <a:ln>
                  <a:noFill/>
                </a:ln>
                <a:solidFill>
                  <a:schemeClr val="tx1"/>
                </a:solidFill>
                <a:effectLst/>
                <a:uLnTx/>
                <a:uFillTx/>
                <a:latin typeface="+mn-lt"/>
                <a:ea typeface="ＭＳ Ｐゴシック" pitchFamily="34" charset="-128"/>
                <a:cs typeface="+mn-cs"/>
              </a:rPr>
              <a:t> request handling</a:t>
            </a:r>
          </a:p>
          <a:p>
            <a:pPr marL="800100" lvl="1" indent="-342900" eaLnBrk="1" hangingPunct="1">
              <a:spcBef>
                <a:spcPct val="20000"/>
              </a:spcBef>
              <a:spcAft>
                <a:spcPct val="30000"/>
              </a:spcAft>
              <a:buClr>
                <a:schemeClr val="hlink"/>
              </a:buClr>
              <a:buFont typeface="Wingdings" pitchFamily="2" charset="2"/>
              <a:buChar char="n"/>
              <a:defRPr/>
            </a:pPr>
            <a:r>
              <a:rPr lang="en-US" sz="2200" kern="0" baseline="0" dirty="0" smtClean="0">
                <a:latin typeface="+mn-lt"/>
                <a:ea typeface="ＭＳ Ｐゴシック" pitchFamily="34" charset="-128"/>
              </a:rPr>
              <a:t>Dynamic</a:t>
            </a:r>
            <a:r>
              <a:rPr lang="en-US" sz="2200" kern="0" dirty="0" smtClean="0">
                <a:latin typeface="+mn-lt"/>
                <a:ea typeface="ＭＳ Ｐゴシック" pitchFamily="34" charset="-128"/>
              </a:rPr>
              <a:t> response generated</a:t>
            </a:r>
            <a:endParaRPr kumimoji="0" lang="en-US" sz="2200" u="none" strike="noStrike" kern="0" cap="none" spc="0" normalizeH="0" baseline="0" noProof="0" dirty="0" smtClean="0">
              <a:ln>
                <a:noFill/>
              </a:ln>
              <a:solidFill>
                <a:schemeClr val="tx1"/>
              </a:solidFill>
              <a:effectLst/>
              <a:uLnTx/>
              <a:uFillTx/>
              <a:latin typeface="+mn-lt"/>
              <a:ea typeface="ＭＳ Ｐゴシック" pitchFamily="34" charset="-128"/>
              <a:cs typeface="+mn-cs"/>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a:t>Configuration through annotations</a:t>
            </a:r>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124744"/>
            <a:ext cx="7572428" cy="5509200"/>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The main annotations in Servlet 3.0 are :</a:t>
            </a:r>
            <a:endParaRPr lang="en-US" sz="2200" kern="0" dirty="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b="1" kern="0" dirty="0" smtClean="0">
                <a:latin typeface="+mn-lt"/>
                <a:ea typeface="ＭＳ Ｐゴシック" pitchFamily="34" charset="-128"/>
              </a:rPr>
              <a:t>@</a:t>
            </a:r>
            <a:r>
              <a:rPr lang="en-US" sz="2200" b="1" kern="0" dirty="0" err="1" smtClean="0">
                <a:latin typeface="+mn-lt"/>
                <a:ea typeface="ＭＳ Ｐゴシック" pitchFamily="34" charset="-128"/>
              </a:rPr>
              <a:t>WebFilter</a:t>
            </a:r>
            <a:r>
              <a:rPr lang="en-US" sz="2200" kern="0" dirty="0" smtClean="0">
                <a:latin typeface="+mn-lt"/>
                <a:ea typeface="ＭＳ Ｐゴシック" pitchFamily="34" charset="-128"/>
              </a:rPr>
              <a:t> : Mark a class as a Filter (must still implements </a:t>
            </a:r>
            <a:r>
              <a:rPr lang="en-US" sz="2200" kern="0" dirty="0" err="1" smtClean="0">
                <a:latin typeface="+mn-lt"/>
                <a:ea typeface="ＭＳ Ｐゴシック" pitchFamily="34" charset="-128"/>
              </a:rPr>
              <a:t>javax.servlet.Filter</a:t>
            </a:r>
            <a:r>
              <a:rPr lang="en-US" sz="2200" kern="0" dirty="0" smtClean="0">
                <a:latin typeface="+mn-lt"/>
                <a:ea typeface="ＭＳ Ｐゴシック" pitchFamily="34" charset="-128"/>
              </a:rPr>
              <a:t>)</a:t>
            </a:r>
          </a:p>
          <a:p>
            <a:pPr marL="1257300" lvl="2" indent="-342900" eaLnBrk="1" hangingPunct="1">
              <a:spcBef>
                <a:spcPct val="20000"/>
              </a:spcBef>
              <a:spcAft>
                <a:spcPct val="30000"/>
              </a:spcAft>
              <a:buClr>
                <a:schemeClr val="hlink"/>
              </a:buClr>
              <a:buFont typeface="Wingdings" pitchFamily="2" charset="2"/>
              <a:buChar char="n"/>
              <a:defRPr/>
            </a:pPr>
            <a:r>
              <a:rPr lang="en-US" sz="2200" kern="0" dirty="0">
                <a:ea typeface="ＭＳ Ｐゴシック" pitchFamily="34" charset="-128"/>
              </a:rPr>
              <a:t>Some attributes of this annotation are :</a:t>
            </a:r>
          </a:p>
          <a:p>
            <a:pPr marL="1714500" lvl="3"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filterName</a:t>
            </a:r>
            <a:r>
              <a:rPr lang="en-US" sz="2200" kern="0" dirty="0" smtClean="0">
                <a:latin typeface="+mn-lt"/>
                <a:ea typeface="ＭＳ Ｐゴシック" pitchFamily="34" charset="-128"/>
              </a:rPr>
              <a:t> (optional) : </a:t>
            </a:r>
          </a:p>
          <a:p>
            <a:pPr marL="2171700" lvl="4" indent="-342900" eaLnBrk="1" hangingPunct="1">
              <a:spcBef>
                <a:spcPct val="20000"/>
              </a:spcBef>
              <a:spcAft>
                <a:spcPct val="30000"/>
              </a:spcAft>
              <a:buClr>
                <a:schemeClr val="hlink"/>
              </a:buClr>
              <a:buFont typeface="Wingdings" pitchFamily="2" charset="2"/>
              <a:buChar char="n"/>
              <a:defRPr/>
            </a:pPr>
            <a:r>
              <a:rPr lang="en-US" sz="2200" kern="0" dirty="0">
                <a:latin typeface="+mn-lt"/>
                <a:ea typeface="ＭＳ Ｐゴシック" pitchFamily="34" charset="-128"/>
              </a:rPr>
              <a:t>T</a:t>
            </a:r>
            <a:r>
              <a:rPr lang="en-US" sz="2200" kern="0" dirty="0" smtClean="0">
                <a:latin typeface="+mn-lt"/>
                <a:ea typeface="ＭＳ Ｐゴシック" pitchFamily="34" charset="-128"/>
              </a:rPr>
              <a:t>he name of the Filter</a:t>
            </a:r>
          </a:p>
          <a:p>
            <a:pPr marL="1714500" lvl="3"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servletNames</a:t>
            </a:r>
            <a:r>
              <a:rPr lang="en-US" sz="2200" kern="0" dirty="0" smtClean="0">
                <a:latin typeface="+mn-lt"/>
                <a:ea typeface="ＭＳ Ｐゴシック" pitchFamily="34" charset="-128"/>
              </a:rPr>
              <a:t> (optional if </a:t>
            </a:r>
            <a:r>
              <a:rPr lang="en-US" sz="2200" kern="0" dirty="0" err="1" smtClean="0">
                <a:latin typeface="+mn-lt"/>
                <a:ea typeface="ＭＳ Ｐゴシック" pitchFamily="34" charset="-128"/>
              </a:rPr>
              <a:t>urlPatterns</a:t>
            </a:r>
            <a:r>
              <a:rPr lang="en-US" sz="2200" kern="0" dirty="0" smtClean="0">
                <a:latin typeface="+mn-lt"/>
                <a:ea typeface="ＭＳ Ｐゴシック" pitchFamily="34" charset="-128"/>
              </a:rPr>
              <a:t>) :</a:t>
            </a:r>
          </a:p>
          <a:p>
            <a:pPr marL="2171700" lvl="4" indent="-342900" eaLnBrk="1" hangingPunct="1">
              <a:spcBef>
                <a:spcPct val="20000"/>
              </a:spcBef>
              <a:spcAft>
                <a:spcPct val="30000"/>
              </a:spcAft>
              <a:buClr>
                <a:schemeClr val="hlink"/>
              </a:buClr>
              <a:buFont typeface="Wingdings" pitchFamily="2" charset="2"/>
              <a:buChar char="n"/>
              <a:defRPr/>
            </a:pPr>
            <a:r>
              <a:rPr lang="en-US" sz="2200" kern="0" dirty="0">
                <a:latin typeface="+mn-lt"/>
                <a:ea typeface="ＭＳ Ｐゴシック" pitchFamily="34" charset="-128"/>
              </a:rPr>
              <a:t>The names of the servlets to which the </a:t>
            </a:r>
            <a:r>
              <a:rPr lang="en-US" sz="2200" kern="0" dirty="0" smtClean="0">
                <a:latin typeface="+mn-lt"/>
                <a:ea typeface="ＭＳ Ｐゴシック" pitchFamily="34" charset="-128"/>
              </a:rPr>
              <a:t>Filter applies</a:t>
            </a:r>
          </a:p>
          <a:p>
            <a:pPr marL="1714500" lvl="3" indent="-342900" eaLnBrk="1" hangingPunct="1">
              <a:spcBef>
                <a:spcPct val="20000"/>
              </a:spcBef>
              <a:spcAft>
                <a:spcPct val="30000"/>
              </a:spcAft>
              <a:buClr>
                <a:schemeClr val="hlink"/>
              </a:buClr>
              <a:buFont typeface="Wingdings" pitchFamily="2" charset="2"/>
              <a:buChar char="n"/>
              <a:defRPr/>
            </a:pPr>
            <a:r>
              <a:rPr lang="en-US" sz="2200" b="1" kern="0" dirty="0" err="1" smtClean="0">
                <a:latin typeface="+mn-lt"/>
                <a:ea typeface="ＭＳ Ｐゴシック" pitchFamily="34" charset="-128"/>
              </a:rPr>
              <a:t>urlPatterns</a:t>
            </a:r>
            <a:r>
              <a:rPr lang="en-US" sz="2200" kern="0" dirty="0" smtClean="0">
                <a:latin typeface="+mn-lt"/>
                <a:ea typeface="ＭＳ Ｐゴシック" pitchFamily="34" charset="-128"/>
              </a:rPr>
              <a:t> </a:t>
            </a:r>
            <a:r>
              <a:rPr lang="en-US" sz="2200" kern="0" dirty="0">
                <a:ea typeface="ＭＳ Ｐゴシック" pitchFamily="34" charset="-128"/>
              </a:rPr>
              <a:t>(optional if </a:t>
            </a:r>
            <a:r>
              <a:rPr lang="en-US" sz="2200" kern="0" dirty="0" err="1" smtClean="0">
                <a:ea typeface="ＭＳ Ｐゴシック" pitchFamily="34" charset="-128"/>
              </a:rPr>
              <a:t>servletNames</a:t>
            </a:r>
            <a:r>
              <a:rPr lang="en-US" sz="2200" kern="0" dirty="0" smtClean="0">
                <a:ea typeface="ＭＳ Ｐゴシック" pitchFamily="34" charset="-128"/>
              </a:rPr>
              <a:t>) :</a:t>
            </a:r>
          </a:p>
          <a:p>
            <a:pPr marL="2171700" lvl="4" indent="-342900" eaLnBrk="1" hangingPunct="1">
              <a:spcBef>
                <a:spcPct val="20000"/>
              </a:spcBef>
              <a:spcAft>
                <a:spcPct val="30000"/>
              </a:spcAft>
              <a:buClr>
                <a:schemeClr val="hlink"/>
              </a:buClr>
              <a:buFont typeface="Wingdings" pitchFamily="2" charset="2"/>
              <a:buChar char="n"/>
              <a:defRPr/>
            </a:pPr>
            <a:r>
              <a:rPr lang="en-US" sz="2200" kern="0" dirty="0">
                <a:ea typeface="ＭＳ Ｐゴシック" pitchFamily="34" charset="-128"/>
              </a:rPr>
              <a:t>The URL patterns to which the </a:t>
            </a:r>
            <a:r>
              <a:rPr lang="en-US" sz="2200" kern="0" dirty="0" smtClean="0">
                <a:ea typeface="ＭＳ Ｐゴシック" pitchFamily="34" charset="-128"/>
              </a:rPr>
              <a:t>Filter </a:t>
            </a:r>
            <a:r>
              <a:rPr lang="en-US" sz="2200" kern="0" dirty="0">
                <a:ea typeface="ＭＳ Ｐゴシック" pitchFamily="34" charset="-128"/>
              </a:rPr>
              <a:t>applies</a:t>
            </a:r>
          </a:p>
        </p:txBody>
      </p:sp>
    </p:spTree>
    <p:custDataLst>
      <p:tags r:id="rId1"/>
    </p:custDataLst>
    <p:extLst>
      <p:ext uri="{BB962C8B-B14F-4D97-AF65-F5344CB8AC3E}">
        <p14:creationId xmlns:p14="http://schemas.microsoft.com/office/powerpoint/2010/main" val="95545468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a:t>Configuration through annotations</a:t>
            </a:r>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268760"/>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Examples :</a:t>
            </a:r>
            <a:endParaRPr lang="en-US" sz="2200" kern="0" dirty="0">
              <a:ea typeface="ＭＳ Ｐゴシック" pitchFamily="34" charset="-128"/>
            </a:endParaRPr>
          </a:p>
        </p:txBody>
      </p:sp>
      <p:sp>
        <p:nvSpPr>
          <p:cNvPr id="6" name="ZoneTexte 6"/>
          <p:cNvSpPr txBox="1"/>
          <p:nvPr/>
        </p:nvSpPr>
        <p:spPr>
          <a:xfrm>
            <a:off x="1259632" y="2204864"/>
            <a:ext cx="7572428" cy="1373453"/>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chemeClr val="bg2">
                    <a:lumMod val="50000"/>
                  </a:schemeClr>
                </a:solidFill>
                <a:latin typeface="Courier"/>
                <a:cs typeface="Courier"/>
              </a:rPr>
              <a:t>@</a:t>
            </a:r>
            <a:r>
              <a:rPr lang="en-GB" dirty="0" err="1">
                <a:solidFill>
                  <a:schemeClr val="bg2">
                    <a:lumMod val="50000"/>
                  </a:schemeClr>
                </a:solidFill>
                <a:latin typeface="Courier"/>
                <a:cs typeface="Courier"/>
              </a:rPr>
              <a:t>WebServlet</a:t>
            </a:r>
            <a:r>
              <a:rPr lang="en-GB" dirty="0" smtClean="0">
                <a:latin typeface="Courier"/>
                <a:cs typeface="Courier"/>
              </a:rPr>
              <a:t>(</a:t>
            </a:r>
            <a:r>
              <a:rPr lang="en-GB" dirty="0" err="1" smtClean="0">
                <a:latin typeface="Courier"/>
                <a:cs typeface="Courier"/>
              </a:rPr>
              <a:t>urlPatterns</a:t>
            </a:r>
            <a:r>
              <a:rPr lang="en-GB" dirty="0">
                <a:latin typeface="Courier"/>
                <a:cs typeface="Courier"/>
              </a:rPr>
              <a:t>=</a:t>
            </a:r>
            <a:r>
              <a:rPr lang="en-GB" dirty="0">
                <a:solidFill>
                  <a:srgbClr val="0000FF"/>
                </a:solidFill>
                <a:latin typeface="Courier"/>
                <a:cs typeface="Courier"/>
              </a:rPr>
              <a:t>"/</a:t>
            </a:r>
            <a:r>
              <a:rPr lang="en-GB" dirty="0" err="1" smtClean="0">
                <a:solidFill>
                  <a:srgbClr val="0000FF"/>
                </a:solidFill>
                <a:latin typeface="Courier"/>
                <a:cs typeface="Courier"/>
              </a:rPr>
              <a:t>myservlet</a:t>
            </a:r>
            <a:r>
              <a:rPr lang="en-GB" dirty="0" smtClean="0">
                <a:solidFill>
                  <a:srgbClr val="0000FF"/>
                </a:solidFill>
                <a:latin typeface="Courier"/>
                <a:cs typeface="Courier"/>
              </a:rPr>
              <a:t>"</a:t>
            </a:r>
            <a:r>
              <a:rPr lang="en-GB" dirty="0" smtClean="0">
                <a:latin typeface="Courier"/>
                <a:cs typeface="Courier"/>
              </a:rPr>
              <a:t>)</a:t>
            </a:r>
            <a:endParaRPr lang="en-GB" dirty="0">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660066"/>
                </a:solidFill>
                <a:latin typeface="Courier"/>
                <a:cs typeface="Courier"/>
              </a:rPr>
              <a:t>public class</a:t>
            </a:r>
            <a:r>
              <a:rPr lang="en-GB" dirty="0">
                <a:latin typeface="Courier"/>
                <a:cs typeface="Courier"/>
              </a:rPr>
              <a:t> </a:t>
            </a:r>
            <a:r>
              <a:rPr lang="en-GB" dirty="0" err="1">
                <a:latin typeface="Courier"/>
                <a:cs typeface="Courier"/>
              </a:rPr>
              <a:t>SimpleServlet</a:t>
            </a:r>
            <a:r>
              <a:rPr lang="en-GB" dirty="0">
                <a:latin typeface="Courier"/>
                <a:cs typeface="Courier"/>
              </a:rPr>
              <a:t> </a:t>
            </a:r>
            <a:r>
              <a:rPr lang="en-GB" b="1" dirty="0">
                <a:solidFill>
                  <a:srgbClr val="660066"/>
                </a:solidFill>
                <a:latin typeface="Courier"/>
                <a:cs typeface="Courier"/>
              </a:rPr>
              <a:t>extends</a:t>
            </a:r>
            <a:r>
              <a:rPr lang="en-GB" dirty="0">
                <a:latin typeface="Courier"/>
                <a:cs typeface="Courier"/>
              </a:rPr>
              <a:t> </a:t>
            </a:r>
            <a:r>
              <a:rPr lang="en-GB" dirty="0" err="1" smtClean="0">
                <a:latin typeface="Courier"/>
                <a:cs typeface="Courier"/>
              </a:rPr>
              <a:t>HttpServlet</a:t>
            </a:r>
            <a:r>
              <a:rPr lang="en-GB" dirty="0" smtClean="0">
                <a:latin typeface="Courier"/>
                <a:cs typeface="Courier"/>
              </a:rPr>
              <a:t>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 </a:t>
            </a:r>
            <a:r>
              <a:rPr lang="en-GB" dirty="0">
                <a:latin typeface="Courier"/>
                <a:cs typeface="Courier"/>
              </a:rPr>
              <a:t>... </a:t>
            </a:r>
            <a:endParaRPr lang="en-GB" dirty="0" smtClean="0">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a:t>
            </a:r>
            <a:endParaRPr lang="en-GB" dirty="0">
              <a:latin typeface="Courier"/>
              <a:cs typeface="Courier"/>
            </a:endParaRPr>
          </a:p>
        </p:txBody>
      </p:sp>
      <p:sp>
        <p:nvSpPr>
          <p:cNvPr id="9" name="ZoneTexte 6"/>
          <p:cNvSpPr txBox="1"/>
          <p:nvPr/>
        </p:nvSpPr>
        <p:spPr>
          <a:xfrm>
            <a:off x="1259632" y="4431811"/>
            <a:ext cx="7572428" cy="1373453"/>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chemeClr val="bg2">
                    <a:lumMod val="50000"/>
                  </a:schemeClr>
                </a:solidFill>
                <a:latin typeface="Courier"/>
                <a:cs typeface="Courier"/>
              </a:rPr>
              <a:t>@</a:t>
            </a:r>
            <a:r>
              <a:rPr lang="en-GB" dirty="0" err="1" smtClean="0">
                <a:solidFill>
                  <a:schemeClr val="bg2">
                    <a:lumMod val="50000"/>
                  </a:schemeClr>
                </a:solidFill>
                <a:latin typeface="Courier"/>
                <a:cs typeface="Courier"/>
              </a:rPr>
              <a:t>WebFilter</a:t>
            </a:r>
            <a:r>
              <a:rPr lang="en-GB" dirty="0">
                <a:latin typeface="Courier"/>
                <a:cs typeface="Courier"/>
              </a:rPr>
              <a:t>(</a:t>
            </a:r>
            <a:r>
              <a:rPr lang="en-GB" dirty="0" err="1">
                <a:latin typeface="Courier"/>
                <a:cs typeface="Courier"/>
              </a:rPr>
              <a:t>urlPatterns</a:t>
            </a:r>
            <a:r>
              <a:rPr lang="en-GB" dirty="0">
                <a:latin typeface="Courier"/>
                <a:cs typeface="Courier"/>
              </a:rPr>
              <a:t>={</a:t>
            </a:r>
            <a:r>
              <a:rPr lang="en-GB" dirty="0">
                <a:solidFill>
                  <a:srgbClr val="0000FF"/>
                </a:solidFill>
                <a:latin typeface="Courier"/>
                <a:cs typeface="Courier"/>
              </a:rPr>
              <a:t>"/</a:t>
            </a:r>
            <a:r>
              <a:rPr lang="en-GB" dirty="0" err="1" smtClean="0">
                <a:solidFill>
                  <a:srgbClr val="0000FF"/>
                </a:solidFill>
                <a:latin typeface="Courier"/>
                <a:cs typeface="Courier"/>
              </a:rPr>
              <a:t>myfilter</a:t>
            </a:r>
            <a:r>
              <a:rPr lang="en-GB" dirty="0">
                <a:solidFill>
                  <a:srgbClr val="0000FF"/>
                </a:solidFill>
                <a:latin typeface="Courier"/>
                <a:cs typeface="Courier"/>
              </a:rPr>
              <a:t>"</a:t>
            </a:r>
            <a:r>
              <a:rPr lang="en-GB" dirty="0">
                <a:latin typeface="Courier"/>
                <a:cs typeface="Courier"/>
              </a:rPr>
              <a:t>,</a:t>
            </a:r>
            <a:r>
              <a:rPr lang="en-GB" dirty="0">
                <a:solidFill>
                  <a:srgbClr val="0000FF"/>
                </a:solidFill>
                <a:latin typeface="Courier"/>
                <a:cs typeface="Courier"/>
              </a:rPr>
              <a:t>"/</a:t>
            </a:r>
            <a:r>
              <a:rPr lang="en-GB" dirty="0" err="1">
                <a:solidFill>
                  <a:srgbClr val="0000FF"/>
                </a:solidFill>
                <a:latin typeface="Courier"/>
                <a:cs typeface="Courier"/>
              </a:rPr>
              <a:t>simplefilter</a:t>
            </a:r>
            <a:r>
              <a:rPr lang="en-GB" dirty="0">
                <a:solidFill>
                  <a:srgbClr val="0000FF"/>
                </a:solidFill>
                <a:latin typeface="Courier"/>
                <a:cs typeface="Courier"/>
              </a:rPr>
              <a:t>"</a:t>
            </a:r>
            <a:r>
              <a:rPr lang="en-GB" dirty="0">
                <a:latin typeface="Courier"/>
                <a:cs typeface="Courier"/>
              </a:rPr>
              <a: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660066"/>
                </a:solidFill>
                <a:latin typeface="Courier"/>
                <a:cs typeface="Courier"/>
              </a:rPr>
              <a:t>public class</a:t>
            </a:r>
            <a:r>
              <a:rPr lang="en-GB" dirty="0">
                <a:latin typeface="Courier"/>
                <a:cs typeface="Courier"/>
              </a:rPr>
              <a:t> </a:t>
            </a:r>
            <a:r>
              <a:rPr lang="en-GB" dirty="0" err="1" smtClean="0">
                <a:latin typeface="Courier"/>
                <a:cs typeface="Courier"/>
              </a:rPr>
              <a:t>SimpleFilter</a:t>
            </a:r>
            <a:r>
              <a:rPr lang="en-GB" dirty="0" smtClean="0">
                <a:latin typeface="Courier"/>
                <a:cs typeface="Courier"/>
              </a:rPr>
              <a:t> </a:t>
            </a:r>
            <a:r>
              <a:rPr lang="en-GB" b="1" dirty="0" smtClean="0">
                <a:solidFill>
                  <a:srgbClr val="660066"/>
                </a:solidFill>
                <a:latin typeface="Courier"/>
                <a:cs typeface="Courier"/>
              </a:rPr>
              <a:t>implements </a:t>
            </a:r>
            <a:r>
              <a:rPr lang="en-GB" dirty="0" smtClean="0">
                <a:latin typeface="Courier"/>
                <a:cs typeface="Courier"/>
              </a:rPr>
              <a:t>Filter {</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 </a:t>
            </a:r>
            <a:r>
              <a:rPr lang="en-GB" dirty="0">
                <a:latin typeface="Courier"/>
                <a:cs typeface="Courier"/>
              </a:rPr>
              <a:t>... </a:t>
            </a:r>
            <a:endParaRPr lang="en-GB" dirty="0" smtClean="0">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latin typeface="Courier"/>
                <a:cs typeface="Courier"/>
              </a:rPr>
              <a:t>}</a:t>
            </a:r>
            <a:endParaRPr lang="en-GB" dirty="0">
              <a:latin typeface="Courier"/>
              <a:cs typeface="Courier"/>
            </a:endParaRPr>
          </a:p>
        </p:txBody>
      </p:sp>
    </p:spTree>
    <p:custDataLst>
      <p:tags r:id="rId1"/>
    </p:custDataLst>
    <p:extLst>
      <p:ext uri="{BB962C8B-B14F-4D97-AF65-F5344CB8AC3E}">
        <p14:creationId xmlns:p14="http://schemas.microsoft.com/office/powerpoint/2010/main" val="209330743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a:t>Web Fragments</a:t>
            </a:r>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197913"/>
            <a:ext cx="7572428" cy="5001369"/>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New system which allow to partition the deployment descriptor</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Useful for third party libraries to include a default web configuration</a:t>
            </a:r>
          </a:p>
          <a:p>
            <a:pPr marR="0" lvl="0" algn="l" defTabSz="914400" rtl="0" eaLnBrk="1" fontAlgn="base" latinLnBrk="0" hangingPunct="1">
              <a:lnSpc>
                <a:spcPct val="100000"/>
              </a:lnSpc>
              <a:spcBef>
                <a:spcPct val="20000"/>
              </a:spcBef>
              <a:spcAft>
                <a:spcPct val="30000"/>
              </a:spcAft>
              <a:buClr>
                <a:schemeClr val="hlink"/>
              </a:buClr>
              <a:buSzTx/>
              <a:tabLst/>
              <a:defRPr/>
            </a:pPr>
            <a:endParaRPr lang="en-US" sz="2200" kern="0" dirty="0" smtClean="0">
              <a:latin typeface="+mn-lt"/>
              <a:ea typeface="ＭＳ Ｐゴシック" pitchFamily="34" charset="-128"/>
            </a:endParaRP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A Web Fragment, as Deployment Descriptor, is an XML file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Named </a:t>
            </a:r>
            <a:r>
              <a:rPr lang="en-US" sz="2200" i="1" kern="0" dirty="0" smtClean="0">
                <a:latin typeface="+mn-lt"/>
                <a:ea typeface="ＭＳ Ｐゴシック" pitchFamily="34" charset="-128"/>
              </a:rPr>
              <a:t>web-</a:t>
            </a:r>
            <a:r>
              <a:rPr lang="en-US" sz="2200" i="1" kern="0" dirty="0" err="1" smtClean="0">
                <a:latin typeface="+mn-lt"/>
                <a:ea typeface="ＭＳ Ｐゴシック" pitchFamily="34" charset="-128"/>
              </a:rPr>
              <a:t>fragment.xml</a:t>
            </a:r>
            <a:endParaRPr lang="en-US" sz="2200" i="1"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Placed inside the META-INF folder of the library</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With </a:t>
            </a:r>
            <a:r>
              <a:rPr lang="en-US" sz="2200" i="1" kern="0" dirty="0" smtClean="0">
                <a:latin typeface="+mn-lt"/>
                <a:ea typeface="ＭＳ Ｐゴシック" pitchFamily="34" charset="-128"/>
              </a:rPr>
              <a:t>&lt;web-fragment&gt; </a:t>
            </a:r>
            <a:r>
              <a:rPr lang="en-US" sz="2200" kern="0" dirty="0" smtClean="0">
                <a:latin typeface="+mn-lt"/>
                <a:ea typeface="ＭＳ Ｐゴシック" pitchFamily="34" charset="-128"/>
              </a:rPr>
              <a:t>as root element</a:t>
            </a:r>
            <a:endParaRPr lang="en-US" sz="2200" i="1" kern="0" dirty="0" smtClean="0">
              <a:latin typeface="+mn-lt"/>
              <a:ea typeface="ＭＳ Ｐゴシック" pitchFamily="34" charset="-128"/>
            </a:endParaRPr>
          </a:p>
        </p:txBody>
      </p:sp>
    </p:spTree>
    <p:custDataLst>
      <p:tags r:id="rId1"/>
    </p:custDataLst>
    <p:extLst>
      <p:ext uri="{BB962C8B-B14F-4D97-AF65-F5344CB8AC3E}">
        <p14:creationId xmlns:p14="http://schemas.microsoft.com/office/powerpoint/2010/main" val="60315220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a:t>Web Fragments</a:t>
            </a:r>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8"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
        <p:nvSpPr>
          <p:cNvPr id="7" name="Rectangle 3"/>
          <p:cNvSpPr txBox="1">
            <a:spLocks noChangeArrowheads="1"/>
          </p:cNvSpPr>
          <p:nvPr/>
        </p:nvSpPr>
        <p:spPr>
          <a:xfrm>
            <a:off x="1176036" y="1197913"/>
            <a:ext cx="7572428" cy="430887"/>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Example :</a:t>
            </a:r>
            <a:endParaRPr lang="en-US" sz="2200" i="1" kern="0" dirty="0" smtClean="0">
              <a:latin typeface="+mn-lt"/>
              <a:ea typeface="ＭＳ Ｐゴシック" pitchFamily="34" charset="-128"/>
            </a:endParaRPr>
          </a:p>
        </p:txBody>
      </p:sp>
      <p:sp>
        <p:nvSpPr>
          <p:cNvPr id="6" name="ZoneTexte 6"/>
          <p:cNvSpPr txBox="1"/>
          <p:nvPr/>
        </p:nvSpPr>
        <p:spPr>
          <a:xfrm>
            <a:off x="1259632" y="1844824"/>
            <a:ext cx="7572428" cy="4593566"/>
          </a:xfrm>
          <a:prstGeom prst="rect">
            <a:avLst/>
          </a:prstGeom>
          <a:solidFill>
            <a:schemeClr val="accent2"/>
          </a:solidFill>
          <a:ln>
            <a:solidFill>
              <a:schemeClr val="tx1"/>
            </a:solidFill>
          </a:ln>
        </p:spPr>
        <p:txBody>
          <a:bodyPr wrap="square" rtlCol="0">
            <a:spAutoFit/>
          </a:bodyPr>
          <a:lstStyle/>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339933"/>
                </a:solidFill>
                <a:latin typeface="Courier"/>
                <a:cs typeface="Courier"/>
              </a:rPr>
              <a:t>&lt;!-- Example of </a:t>
            </a:r>
            <a:r>
              <a:rPr lang="en-GB" sz="1600" dirty="0">
                <a:solidFill>
                  <a:srgbClr val="339933"/>
                </a:solidFill>
                <a:latin typeface="Courier"/>
                <a:cs typeface="Courier"/>
              </a:rPr>
              <a:t>web-</a:t>
            </a:r>
            <a:r>
              <a:rPr lang="en-GB" sz="1600" dirty="0" err="1">
                <a:solidFill>
                  <a:srgbClr val="339933"/>
                </a:solidFill>
                <a:latin typeface="Courier"/>
                <a:cs typeface="Courier"/>
              </a:rPr>
              <a:t>fragment.xml</a:t>
            </a:r>
            <a:r>
              <a:rPr lang="en-GB" sz="1600" dirty="0">
                <a:solidFill>
                  <a:srgbClr val="339933"/>
                </a:solidFill>
                <a:latin typeface="Courier"/>
                <a:cs typeface="Courier"/>
              </a:rPr>
              <a:t> --</a:t>
            </a:r>
            <a:r>
              <a:rPr lang="en-GB" sz="1600" dirty="0" smtClean="0">
                <a:solidFill>
                  <a:srgbClr val="339933"/>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479B8F"/>
                </a:solidFill>
                <a:latin typeface="Courier"/>
                <a:cs typeface="Courier"/>
              </a:rPr>
              <a:t>&lt;</a:t>
            </a:r>
            <a:r>
              <a:rPr lang="en-GB" sz="1600" dirty="0">
                <a:solidFill>
                  <a:srgbClr val="479B8F"/>
                </a:solidFill>
                <a:latin typeface="Courier"/>
                <a:cs typeface="Courier"/>
              </a:rPr>
              <a:t>web-fragment</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479B8F"/>
                </a:solidFill>
                <a:latin typeface="Courier"/>
                <a:cs typeface="Courier"/>
              </a:rPr>
              <a:t>   &lt;</a:t>
            </a:r>
            <a:r>
              <a:rPr lang="en-GB" sz="1600" dirty="0">
                <a:solidFill>
                  <a:srgbClr val="479B8F"/>
                </a:solidFill>
                <a:latin typeface="Courier"/>
                <a:cs typeface="Courier"/>
              </a:rPr>
              <a:t>name</a:t>
            </a:r>
            <a:r>
              <a:rPr lang="en-GB" sz="1600" dirty="0" smtClean="0">
                <a:solidFill>
                  <a:srgbClr val="479B8F"/>
                </a:solidFill>
                <a:latin typeface="Courier"/>
                <a:cs typeface="Courier"/>
              </a:rPr>
              <a:t>&gt;</a:t>
            </a:r>
            <a:r>
              <a:rPr lang="en-GB" sz="1600" dirty="0" err="1" smtClean="0">
                <a:solidFill>
                  <a:schemeClr val="bg2">
                    <a:lumMod val="50000"/>
                  </a:schemeClr>
                </a:solidFill>
                <a:latin typeface="Courier"/>
                <a:cs typeface="Courier"/>
              </a:rPr>
              <a:t>MyFragment</a:t>
            </a:r>
            <a:r>
              <a:rPr lang="en-GB" sz="1600" dirty="0" smtClean="0">
                <a:solidFill>
                  <a:srgbClr val="479B8F"/>
                </a:solidFill>
                <a:latin typeface="Courier"/>
                <a:cs typeface="Courier"/>
              </a:rPr>
              <a:t>&lt;</a:t>
            </a:r>
            <a:r>
              <a:rPr lang="en-GB" sz="1600" dirty="0">
                <a:solidFill>
                  <a:srgbClr val="479B8F"/>
                </a:solidFill>
                <a:latin typeface="Courier"/>
                <a:cs typeface="Courier"/>
              </a:rPr>
              <a:t>/name</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chemeClr val="bg2">
                    <a:lumMod val="50000"/>
                  </a:schemeClr>
                </a:solidFill>
                <a:latin typeface="Courier"/>
                <a:cs typeface="Courier"/>
              </a:rPr>
              <a:t>   </a:t>
            </a:r>
            <a:r>
              <a:rPr lang="en-GB" sz="1600" dirty="0" smtClean="0">
                <a:solidFill>
                  <a:srgbClr val="479B8F"/>
                </a:solidFill>
                <a:latin typeface="Courier"/>
                <a:cs typeface="Courier"/>
              </a:rPr>
              <a:t>&lt;</a:t>
            </a:r>
            <a:r>
              <a:rPr lang="en-GB" sz="1600" dirty="0">
                <a:solidFill>
                  <a:srgbClr val="479B8F"/>
                </a:solidFill>
                <a:latin typeface="Courier"/>
                <a:cs typeface="Courier"/>
              </a:rPr>
              <a:t>listener</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479B8F"/>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listener-class</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chemeClr val="bg2">
                    <a:lumMod val="50000"/>
                  </a:schemeClr>
                </a:solidFill>
                <a:latin typeface="Courier"/>
                <a:cs typeface="Courier"/>
              </a:rPr>
              <a:t> </a:t>
            </a:r>
            <a:r>
              <a:rPr lang="en-GB" sz="1600" dirty="0" smtClean="0">
                <a:solidFill>
                  <a:schemeClr val="bg2">
                    <a:lumMod val="50000"/>
                  </a:schemeClr>
                </a:solidFill>
                <a:latin typeface="Courier"/>
                <a:cs typeface="Courier"/>
              </a:rPr>
              <a:t>     </a:t>
            </a:r>
            <a:r>
              <a:rPr lang="en-GB" sz="1600" dirty="0">
                <a:solidFill>
                  <a:schemeClr val="bg2">
                    <a:lumMod val="50000"/>
                  </a:schemeClr>
                </a:solidFill>
                <a:latin typeface="Courier"/>
                <a:cs typeface="Courier"/>
              </a:rPr>
              <a:t> </a:t>
            </a:r>
            <a:r>
              <a:rPr lang="en-GB" sz="1600" dirty="0" smtClean="0">
                <a:solidFill>
                  <a:schemeClr val="bg2">
                    <a:lumMod val="50000"/>
                  </a:schemeClr>
                </a:solidFill>
                <a:latin typeface="Courier"/>
                <a:cs typeface="Courier"/>
              </a:rPr>
              <a:t>  </a:t>
            </a:r>
            <a:r>
              <a:rPr lang="en-GB" sz="1600" dirty="0" err="1" smtClean="0">
                <a:solidFill>
                  <a:schemeClr val="bg2">
                    <a:lumMod val="50000"/>
                  </a:schemeClr>
                </a:solidFill>
                <a:latin typeface="Courier"/>
                <a:cs typeface="Courier"/>
              </a:rPr>
              <a:t>com.enterprise.project.module.MyListener</a:t>
            </a:r>
            <a:endParaRPr lang="en-GB" sz="1600" dirty="0" smtClean="0">
              <a:solidFill>
                <a:schemeClr val="bg2">
                  <a:lumMod val="50000"/>
                </a:schemeClr>
              </a:solidFill>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chemeClr val="bg2">
                    <a:lumMod val="50000"/>
                  </a:schemeClr>
                </a:solidFill>
                <a:latin typeface="Courier"/>
                <a:cs typeface="Courier"/>
              </a:rPr>
              <a:t> </a:t>
            </a:r>
            <a:r>
              <a:rPr lang="en-GB" sz="1600" dirty="0" smtClean="0">
                <a:solidFill>
                  <a:schemeClr val="bg2">
                    <a:lumMod val="50000"/>
                  </a:schemeClr>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/listener-class</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479B8F"/>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/listener</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479B8F"/>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servlet</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479B8F"/>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servlet-name&gt;</a:t>
            </a:r>
            <a:r>
              <a:rPr lang="en-GB" sz="1600" dirty="0" err="1">
                <a:solidFill>
                  <a:schemeClr val="bg2">
                    <a:lumMod val="50000"/>
                  </a:schemeClr>
                </a:solidFill>
                <a:latin typeface="Courier"/>
                <a:cs typeface="Courier"/>
              </a:rPr>
              <a:t>CutomServletInFragment</a:t>
            </a:r>
            <a:r>
              <a:rPr lang="en-GB" sz="1600" dirty="0">
                <a:solidFill>
                  <a:srgbClr val="479B8F"/>
                </a:solidFill>
                <a:latin typeface="Courier"/>
                <a:cs typeface="Courier"/>
              </a:rPr>
              <a:t>&lt;/servlet-name</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479B8F"/>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servlet-class</a:t>
            </a:r>
            <a:r>
              <a:rPr lang="en-GB" sz="1600" dirty="0" smtClean="0">
                <a:solidFill>
                  <a:srgbClr val="479B8F"/>
                </a:solidFill>
                <a:latin typeface="Courier"/>
                <a:cs typeface="Courier"/>
              </a:rPr>
              <a:t>&gt;</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chemeClr val="bg2">
                    <a:lumMod val="50000"/>
                  </a:schemeClr>
                </a:solidFill>
                <a:latin typeface="Courier"/>
                <a:cs typeface="Courier"/>
              </a:rPr>
              <a:t> </a:t>
            </a:r>
            <a:r>
              <a:rPr lang="en-GB" sz="1600" dirty="0" smtClean="0">
                <a:solidFill>
                  <a:schemeClr val="bg2">
                    <a:lumMod val="50000"/>
                  </a:schemeClr>
                </a:solidFill>
                <a:latin typeface="Courier"/>
                <a:cs typeface="Courier"/>
              </a:rPr>
              <a:t>        </a:t>
            </a:r>
            <a:r>
              <a:rPr lang="en-GB" sz="1600" dirty="0" err="1" smtClean="0">
                <a:solidFill>
                  <a:schemeClr val="bg2">
                    <a:lumMod val="50000"/>
                  </a:schemeClr>
                </a:solidFill>
                <a:latin typeface="Courier"/>
                <a:cs typeface="Courier"/>
              </a:rPr>
              <a:t>com.enterprise.project.module.MyServlet</a:t>
            </a:r>
            <a:endParaRPr lang="en-GB" sz="1600" dirty="0" smtClean="0">
              <a:solidFill>
                <a:schemeClr val="bg2">
                  <a:lumMod val="50000"/>
                </a:schemeClr>
              </a:solidFill>
              <a:latin typeface="Courier"/>
              <a:cs typeface="Courier"/>
            </a:endParaRP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chemeClr val="bg2">
                    <a:lumMod val="50000"/>
                  </a:schemeClr>
                </a:solidFill>
                <a:latin typeface="Courier"/>
                <a:cs typeface="Courier"/>
              </a:rPr>
              <a:t> </a:t>
            </a:r>
            <a:r>
              <a:rPr lang="en-GB" sz="1600" dirty="0" smtClean="0">
                <a:solidFill>
                  <a:schemeClr val="bg2">
                    <a:lumMod val="50000"/>
                  </a:schemeClr>
                </a:solidFill>
                <a:latin typeface="Courier"/>
                <a:cs typeface="Courier"/>
              </a:rPr>
              <a:t>     </a:t>
            </a:r>
            <a:r>
              <a:rPr lang="en-GB" sz="1600" dirty="0" smtClean="0">
                <a:solidFill>
                  <a:srgbClr val="479B8F"/>
                </a:solidFill>
                <a:latin typeface="Courier"/>
                <a:cs typeface="Courier"/>
              </a:rPr>
              <a:t>&lt;</a:t>
            </a:r>
            <a:r>
              <a:rPr lang="en-GB" sz="1600" dirty="0">
                <a:solidFill>
                  <a:srgbClr val="479B8F"/>
                </a:solidFill>
                <a:latin typeface="Courier"/>
                <a:cs typeface="Courier"/>
              </a:rPr>
              <a:t>/servlet-class</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a:solidFill>
                  <a:srgbClr val="479B8F"/>
                </a:solidFill>
                <a:latin typeface="Courier"/>
                <a:cs typeface="Courier"/>
              </a:rPr>
              <a:t> </a:t>
            </a:r>
            <a:r>
              <a:rPr lang="en-GB" sz="1600" dirty="0" smtClean="0">
                <a:solidFill>
                  <a:srgbClr val="479B8F"/>
                </a:solidFill>
                <a:latin typeface="Courier"/>
                <a:cs typeface="Courier"/>
              </a:rPr>
              <a:t>  &lt;</a:t>
            </a:r>
            <a:r>
              <a:rPr lang="en-GB" sz="1600" dirty="0">
                <a:solidFill>
                  <a:srgbClr val="479B8F"/>
                </a:solidFill>
                <a:latin typeface="Courier"/>
                <a:cs typeface="Courier"/>
              </a:rPr>
              <a:t>/servlet</a:t>
            </a:r>
            <a:r>
              <a:rPr lang="en-GB" sz="1600" dirty="0" smtClean="0">
                <a:solidFill>
                  <a:srgbClr val="479B8F"/>
                </a:solidFill>
                <a:latin typeface="Courier"/>
                <a:cs typeface="Courier"/>
              </a:rPr>
              <a:t>&gt;</a:t>
            </a:r>
          </a:p>
          <a:p>
            <a:pPr>
              <a:lnSpc>
                <a:spcPct val="100000"/>
              </a:lnSpc>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600" dirty="0" smtClean="0">
                <a:solidFill>
                  <a:srgbClr val="479B8F"/>
                </a:solidFill>
                <a:latin typeface="Courier"/>
                <a:cs typeface="Courier"/>
              </a:rPr>
              <a:t>&lt;</a:t>
            </a:r>
            <a:r>
              <a:rPr lang="en-GB" sz="1600" dirty="0">
                <a:solidFill>
                  <a:srgbClr val="479B8F"/>
                </a:solidFill>
                <a:latin typeface="Courier"/>
                <a:cs typeface="Courier"/>
              </a:rPr>
              <a:t>/web-fragment&gt;</a:t>
            </a:r>
          </a:p>
        </p:txBody>
      </p:sp>
    </p:spTree>
    <p:custDataLst>
      <p:tags r:id="rId1"/>
    </p:custDataLst>
    <p:extLst>
      <p:ext uri="{BB962C8B-B14F-4D97-AF65-F5344CB8AC3E}">
        <p14:creationId xmlns:p14="http://schemas.microsoft.com/office/powerpoint/2010/main" val="336025341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t>What’s new in Servlet 3.0 ?</a:t>
            </a:r>
            <a:endParaRPr lang="en-US" b="1" dirty="0">
              <a:solidFill>
                <a:srgbClr val="000000"/>
              </a:solidFill>
            </a:endParaRPr>
          </a:p>
        </p:txBody>
      </p:sp>
    </p:spTree>
    <p:custDataLst>
      <p:tags r:id="rId1"/>
    </p:custDataLst>
    <p:extLst>
      <p:ext uri="{BB962C8B-B14F-4D97-AF65-F5344CB8AC3E}">
        <p14:creationId xmlns:p14="http://schemas.microsoft.com/office/powerpoint/2010/main" val="367058303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14325"/>
            <a:ext cx="7729537" cy="523875"/>
          </a:xfrm>
        </p:spPr>
        <p:txBody>
          <a:bodyPr/>
          <a:lstStyle/>
          <a:p>
            <a:r>
              <a:rPr lang="en-US" sz="3200" dirty="0" smtClean="0"/>
              <a:t>Exercises</a:t>
            </a:r>
            <a:endParaRPr lang="en-US" sz="3200" dirty="0"/>
          </a:p>
        </p:txBody>
      </p:sp>
      <p:pic>
        <p:nvPicPr>
          <p:cNvPr id="4199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 name="Rectangle 3"/>
          <p:cNvSpPr txBox="1">
            <a:spLocks noChangeArrowheads="1"/>
          </p:cNvSpPr>
          <p:nvPr/>
        </p:nvSpPr>
        <p:spPr>
          <a:xfrm>
            <a:off x="1142976" y="1427872"/>
            <a:ext cx="7572428" cy="2800766"/>
          </a:xfrm>
          <a:prstGeom prst="rect">
            <a:avLst/>
          </a:prstGeom>
        </p:spPr>
        <p:txBody>
          <a:bodyPr wrap="square">
            <a:spAutoFit/>
          </a:bodyPr>
          <a:lstStyle/>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r>
              <a:rPr lang="en-US" sz="2200" kern="0" dirty="0" smtClean="0">
                <a:latin typeface="+mn-lt"/>
                <a:ea typeface="ＭＳ Ｐゴシック" pitchFamily="34" charset="-128"/>
              </a:rPr>
              <a:t>It’s time to be modern !</a:t>
            </a:r>
          </a:p>
          <a:p>
            <a:pPr marL="342900" marR="0" lvl="0" indent="-342900" algn="l" defTabSz="914400" rtl="0" eaLnBrk="1" fontAlgn="base" latinLnBrk="0" hangingPunct="1">
              <a:lnSpc>
                <a:spcPct val="100000"/>
              </a:lnSpc>
              <a:spcBef>
                <a:spcPct val="20000"/>
              </a:spcBef>
              <a:spcAft>
                <a:spcPct val="30000"/>
              </a:spcAft>
              <a:buClr>
                <a:schemeClr val="hlink"/>
              </a:buClr>
              <a:buSzTx/>
              <a:buFont typeface="Wingdings" pitchFamily="2" charset="2"/>
              <a:buChar char="n"/>
              <a:tabLst/>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Remove the Deployment Descriptor of your project</a:t>
            </a:r>
          </a:p>
          <a:p>
            <a:pPr lvl="1" eaLnBrk="1" hangingPunct="1">
              <a:spcBef>
                <a:spcPct val="20000"/>
              </a:spcBef>
              <a:spcAft>
                <a:spcPct val="30000"/>
              </a:spcAft>
              <a:buClr>
                <a:schemeClr val="hlink"/>
              </a:buClr>
              <a:defRPr/>
            </a:pPr>
            <a:endParaRPr lang="en-US" sz="2200" kern="0" dirty="0" smtClean="0">
              <a:latin typeface="+mn-lt"/>
              <a:ea typeface="ＭＳ Ｐゴシック" pitchFamily="34" charset="-128"/>
            </a:endParaRP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ea typeface="ＭＳ Ｐゴシック" pitchFamily="34" charset="-128"/>
              </a:rPr>
              <a:t>Update your Servlets and your Filter to use Servlet 3.0 annotations</a:t>
            </a:r>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SupCommerce</a:t>
            </a:r>
            <a:endParaRPr lang="en-US" b="1" dirty="0">
              <a:solidFill>
                <a:srgbClr val="000000"/>
              </a:solidFill>
            </a:endParaRPr>
          </a:p>
        </p:txBody>
      </p:sp>
    </p:spTree>
    <p:custDataLst>
      <p:tags r:id="rId1"/>
    </p:custDataLst>
    <p:extLst>
      <p:ext uri="{BB962C8B-B14F-4D97-AF65-F5344CB8AC3E}">
        <p14:creationId xmlns:p14="http://schemas.microsoft.com/office/powerpoint/2010/main" val="208912063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sp>
        <p:nvSpPr>
          <p:cNvPr id="21" name="AutoShape 2"/>
          <p:cNvSpPr>
            <a:spLocks noChangeArrowheads="1"/>
          </p:cNvSpPr>
          <p:nvPr/>
        </p:nvSpPr>
        <p:spPr bwMode="auto">
          <a:xfrm>
            <a:off x="6369050" y="1284288"/>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Attribute Scopes</a:t>
            </a:r>
            <a:endParaRPr lang="en-GB" sz="2400" b="1" dirty="0">
              <a:solidFill>
                <a:srgbClr val="000000"/>
              </a:solidFill>
            </a:endParaRPr>
          </a:p>
        </p:txBody>
      </p:sp>
      <p:sp>
        <p:nvSpPr>
          <p:cNvPr id="22" name="AutoShape 3"/>
          <p:cNvSpPr>
            <a:spLocks noChangeArrowheads="1"/>
          </p:cNvSpPr>
          <p:nvPr/>
        </p:nvSpPr>
        <p:spPr bwMode="auto">
          <a:xfrm>
            <a:off x="1014413" y="13081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Create a </a:t>
            </a:r>
            <a:r>
              <a:rPr lang="en-GB" sz="2400" b="1" dirty="0" err="1" smtClean="0">
                <a:solidFill>
                  <a:srgbClr val="000000"/>
                </a:solidFill>
              </a:rPr>
              <a:t>Servlet</a:t>
            </a:r>
            <a:endParaRPr lang="en-GB" sz="2400" b="1" dirty="0">
              <a:solidFill>
                <a:srgbClr val="000000"/>
              </a:solidFill>
            </a:endParaRPr>
          </a:p>
        </p:txBody>
      </p:sp>
      <p:sp>
        <p:nvSpPr>
          <p:cNvPr id="23" name="AutoShape 6"/>
          <p:cNvSpPr>
            <a:spLocks noChangeArrowheads="1"/>
          </p:cNvSpPr>
          <p:nvPr/>
        </p:nvSpPr>
        <p:spPr bwMode="auto">
          <a:xfrm>
            <a:off x="3681412" y="12954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Declare a </a:t>
            </a:r>
            <a:r>
              <a:rPr lang="en-GB" sz="2400" b="1" dirty="0" err="1" smtClean="0">
                <a:solidFill>
                  <a:srgbClr val="000000"/>
                </a:solidFill>
              </a:rPr>
              <a:t>servlet</a:t>
            </a:r>
            <a:r>
              <a:rPr lang="en-GB" sz="2400" b="1" dirty="0" smtClean="0">
                <a:solidFill>
                  <a:srgbClr val="000000"/>
                </a:solidFill>
              </a:rPr>
              <a:t> in the web.xml</a:t>
            </a:r>
            <a:endParaRPr lang="en-GB" sz="2400" b="1" dirty="0">
              <a:solidFill>
                <a:srgbClr val="000000"/>
              </a:solidFill>
            </a:endParaRPr>
          </a:p>
        </p:txBody>
      </p:sp>
      <p:grpSp>
        <p:nvGrpSpPr>
          <p:cNvPr id="24" name="Group 7"/>
          <p:cNvGrpSpPr>
            <a:grpSpLocks/>
          </p:cNvGrpSpPr>
          <p:nvPr/>
        </p:nvGrpSpPr>
        <p:grpSpPr bwMode="auto">
          <a:xfrm>
            <a:off x="7283450" y="1143000"/>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062163" y="11557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4672012" y="1143000"/>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20" name="AutoShape 3"/>
          <p:cNvSpPr>
            <a:spLocks noChangeArrowheads="1"/>
          </p:cNvSpPr>
          <p:nvPr/>
        </p:nvSpPr>
        <p:spPr bwMode="auto">
          <a:xfrm>
            <a:off x="3851920" y="41148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Request Dispatcher</a:t>
            </a:r>
            <a:endParaRPr lang="en-GB" sz="2400" b="1" dirty="0">
              <a:solidFill>
                <a:srgbClr val="000000"/>
              </a:solidFill>
            </a:endParaRPr>
          </a:p>
        </p:txBody>
      </p:sp>
      <p:grpSp>
        <p:nvGrpSpPr>
          <p:cNvPr id="30" name="Group 11"/>
          <p:cNvGrpSpPr>
            <a:grpSpLocks/>
          </p:cNvGrpSpPr>
          <p:nvPr/>
        </p:nvGrpSpPr>
        <p:grpSpPr bwMode="auto">
          <a:xfrm>
            <a:off x="4899670" y="3962400"/>
            <a:ext cx="258762" cy="371475"/>
            <a:chOff x="4275" y="703"/>
            <a:chExt cx="163" cy="234"/>
          </a:xfrm>
        </p:grpSpPr>
        <p:sp>
          <p:nvSpPr>
            <p:cNvPr id="31"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32"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3"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9" name="AutoShape 6"/>
          <p:cNvSpPr>
            <a:spLocks noChangeArrowheads="1"/>
          </p:cNvSpPr>
          <p:nvPr/>
        </p:nvSpPr>
        <p:spPr bwMode="auto">
          <a:xfrm>
            <a:off x="1085825" y="41275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Create a Filter</a:t>
            </a:r>
            <a:endParaRPr lang="en-GB" sz="2400" b="1" dirty="0">
              <a:solidFill>
                <a:srgbClr val="000000"/>
              </a:solidFill>
            </a:endParaRPr>
          </a:p>
        </p:txBody>
      </p:sp>
      <p:grpSp>
        <p:nvGrpSpPr>
          <p:cNvPr id="40" name="Group 19"/>
          <p:cNvGrpSpPr>
            <a:grpSpLocks/>
          </p:cNvGrpSpPr>
          <p:nvPr/>
        </p:nvGrpSpPr>
        <p:grpSpPr bwMode="auto">
          <a:xfrm>
            <a:off x="2076425" y="3975100"/>
            <a:ext cx="258763" cy="371475"/>
            <a:chOff x="1824" y="2592"/>
            <a:chExt cx="163" cy="234"/>
          </a:xfrm>
        </p:grpSpPr>
        <p:sp>
          <p:nvSpPr>
            <p:cNvPr id="41"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42"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3"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6660232" y="414908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Servlet 3.0 evolutions</a:t>
            </a:r>
            <a:endParaRPr lang="en-GB" sz="2400" b="1" dirty="0">
              <a:solidFill>
                <a:srgbClr val="000000"/>
              </a:solidFill>
            </a:endParaRPr>
          </a:p>
        </p:txBody>
      </p:sp>
      <p:grpSp>
        <p:nvGrpSpPr>
          <p:cNvPr id="35" name="Group 19"/>
          <p:cNvGrpSpPr>
            <a:grpSpLocks/>
          </p:cNvGrpSpPr>
          <p:nvPr/>
        </p:nvGrpSpPr>
        <p:grpSpPr bwMode="auto">
          <a:xfrm>
            <a:off x="7650832" y="399668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p:val>
                                            <p:fltVal val="0"/>
                                          </p:val>
                                        </p:tav>
                                        <p:tav>
                                          <p:val>
                                            <p:strVal val="#ppt_w"/>
                                          </p:val>
                                        </p:tav>
                                      </p:tavLst>
                                    </p:anim>
                                    <p:anim calcmode="lin" valueType="num">
                                      <p:cBhvr>
                                        <p:cTn id="44" dur="500" fill="hold"/>
                                        <p:tgtEl>
                                          <p:spTgt spid="20"/>
                                        </p:tgtEl>
                                        <p:attrNameLst>
                                          <p:attrName>ppt_h</p:attrName>
                                        </p:attrNameLst>
                                      </p:cBhvr>
                                      <p:tavLst>
                                        <p:tav>
                                          <p:val>
                                            <p:fltVal val="0"/>
                                          </p:val>
                                        </p:tav>
                                        <p:tav>
                                          <p:val>
                                            <p:strVal val="#ppt_h"/>
                                          </p:val>
                                        </p:tav>
                                      </p:tavLst>
                                    </p:anim>
                                    <p:animEffect transition="in" filter="fade">
                                      <p:cBhvr>
                                        <p:cTn id="45" dur="500"/>
                                        <p:tgtEl>
                                          <p:spTgt spid="20"/>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p:cTn id="49" dur="500" fill="hold"/>
                                        <p:tgtEl>
                                          <p:spTgt spid="30"/>
                                        </p:tgtEl>
                                        <p:attrNameLst>
                                          <p:attrName>ppt_x</p:attrName>
                                        </p:attrNameLst>
                                      </p:cBhvr>
                                      <p:tavLst>
                                        <p:tav>
                                          <p:val>
                                            <p:strVal val="#ppt_x"/>
                                          </p:val>
                                        </p:tav>
                                        <p:tav>
                                          <p:val>
                                            <p:strVal val="#ppt_x"/>
                                          </p:val>
                                        </p:tav>
                                      </p:tavLst>
                                    </p:anim>
                                    <p:anim calcmode="lin" valueType="num">
                                      <p:cBhvr>
                                        <p:cTn id="50" dur="500" fill="hold"/>
                                        <p:tgtEl>
                                          <p:spTgt spid="30"/>
                                        </p:tgtEl>
                                        <p:attrNameLst>
                                          <p:attrName>ppt_y</p:attrName>
                                        </p:attrNameLst>
                                      </p:cBhvr>
                                      <p:tavLst>
                                        <p:tav>
                                          <p:val>
                                            <p:strVal val="0-#ppt_h/2"/>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p:val>
                                            <p:fltVal val="0"/>
                                          </p:val>
                                        </p:tav>
                                        <p:tav>
                                          <p:val>
                                            <p:strVal val="#ppt_w"/>
                                          </p:val>
                                        </p:tav>
                                      </p:tavLst>
                                    </p:anim>
                                    <p:anim calcmode="lin" valueType="num">
                                      <p:cBhvr>
                                        <p:cTn id="56" dur="500" fill="hold"/>
                                        <p:tgtEl>
                                          <p:spTgt spid="39"/>
                                        </p:tgtEl>
                                        <p:attrNameLst>
                                          <p:attrName>ppt_h</p:attrName>
                                        </p:attrNameLst>
                                      </p:cBhvr>
                                      <p:tavLst>
                                        <p:tav>
                                          <p:val>
                                            <p:fltVal val="0"/>
                                          </p:val>
                                        </p:tav>
                                        <p:tav>
                                          <p:val>
                                            <p:strVal val="#ppt_h"/>
                                          </p:val>
                                        </p:tav>
                                      </p:tavLst>
                                    </p:anim>
                                    <p:animEffect transition="in" filter="fade">
                                      <p:cBhvr>
                                        <p:cTn id="57" dur="500"/>
                                        <p:tgtEl>
                                          <p:spTgt spid="39"/>
                                        </p:tgtEl>
                                      </p:cBhvr>
                                    </p:animEffect>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500" fill="hold"/>
                                        <p:tgtEl>
                                          <p:spTgt spid="40"/>
                                        </p:tgtEl>
                                        <p:attrNameLst>
                                          <p:attrName>ppt_x</p:attrName>
                                        </p:attrNameLst>
                                      </p:cBhvr>
                                      <p:tavLst>
                                        <p:tav>
                                          <p:val>
                                            <p:strVal val="#ppt_x"/>
                                          </p:val>
                                        </p:tav>
                                        <p:tav>
                                          <p:val>
                                            <p:strVal val="#ppt_x"/>
                                          </p:val>
                                        </p:tav>
                                      </p:tavLst>
                                    </p:anim>
                                    <p:anim calcmode="lin" valueType="num">
                                      <p:cBhvr>
                                        <p:cTn id="62" dur="500" fill="hold"/>
                                        <p:tgtEl>
                                          <p:spTgt spid="40"/>
                                        </p:tgtEl>
                                        <p:attrNameLst>
                                          <p:attrName>ppt_y</p:attrName>
                                        </p:attrNameLst>
                                      </p:cBhvr>
                                      <p:tavLst>
                                        <p:tav>
                                          <p:val>
                                            <p:strVal val="0-#ppt_h/2"/>
                                          </p:val>
                                        </p:tav>
                                        <p:tav>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p:val>
                                            <p:fltVal val="0"/>
                                          </p:val>
                                        </p:tav>
                                        <p:tav>
                                          <p:val>
                                            <p:strVal val="#ppt_w"/>
                                          </p:val>
                                        </p:tav>
                                      </p:tavLst>
                                    </p:anim>
                                    <p:anim calcmode="lin" valueType="num">
                                      <p:cBhvr>
                                        <p:cTn id="68" dur="500" fill="hold"/>
                                        <p:tgtEl>
                                          <p:spTgt spid="34"/>
                                        </p:tgtEl>
                                        <p:attrNameLst>
                                          <p:attrName>ppt_h</p:attrName>
                                        </p:attrNameLst>
                                      </p:cBhvr>
                                      <p:tavLst>
                                        <p:tav>
                                          <p:val>
                                            <p:fltVal val="0"/>
                                          </p:val>
                                        </p:tav>
                                        <p:tav>
                                          <p:val>
                                            <p:strVal val="#ppt_h"/>
                                          </p:val>
                                        </p:tav>
                                      </p:tavLst>
                                    </p:anim>
                                    <p:animEffect transition="in" filter="fade">
                                      <p:cBhvr>
                                        <p:cTn id="69" dur="500"/>
                                        <p:tgtEl>
                                          <p:spTgt spid="34"/>
                                        </p:tgtEl>
                                      </p:cBhvr>
                                    </p:animEffect>
                                  </p:childTnLst>
                                </p:cTn>
                              </p:par>
                            </p:childTnLst>
                          </p:cTn>
                        </p:par>
                        <p:par>
                          <p:cTn id="70" fill="hold">
                            <p:stCondLst>
                              <p:cond delay="500"/>
                            </p:stCondLst>
                            <p:childTnLst>
                              <p:par>
                                <p:cTn id="71" presetID="2" presetClass="entr" presetSubtype="1"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ppt_x</p:attrName>
                                        </p:attrNameLst>
                                      </p:cBhvr>
                                      <p:tavLst>
                                        <p:tav>
                                          <p:val>
                                            <p:strVal val="#ppt_x"/>
                                          </p:val>
                                        </p:tav>
                                        <p:tav>
                                          <p:val>
                                            <p:strVal val="#ppt_x"/>
                                          </p:val>
                                        </p:tav>
                                      </p:tavLst>
                                    </p:anim>
                                    <p:anim calcmode="lin" valueType="num">
                                      <p:cBhvr>
                                        <p:cTn id="74" dur="500" fill="hold"/>
                                        <p:tgtEl>
                                          <p:spTgt spid="35"/>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p:cNvSpPr>
            <a:spLocks noChangeArrowheads="1"/>
          </p:cNvSpPr>
          <p:nvPr/>
        </p:nvSpPr>
        <p:spPr bwMode="auto">
          <a:xfrm>
            <a:off x="1033463" y="404813"/>
            <a:ext cx="7729537" cy="452437"/>
          </a:xfrm>
          <a:prstGeom prst="rect">
            <a:avLst/>
          </a:prstGeom>
          <a:noFill/>
          <a:ln w="9525">
            <a:noFill/>
            <a:miter lim="800000"/>
            <a:headEnd/>
            <a:tailEnd/>
          </a:ln>
        </p:spPr>
        <p:txBody>
          <a:bodyPr anchor="ctr">
            <a:prstTxWarp prst="textNoShape">
              <a:avLst/>
            </a:prstTxWarp>
          </a:bodyPr>
          <a:lstStyle/>
          <a:p>
            <a:pPr eaLnBrk="1" hangingPunct="1"/>
            <a:r>
              <a:rPr lang="en-US" sz="3200" b="1">
                <a:solidFill>
                  <a:srgbClr val="000000"/>
                </a:solidFill>
              </a:rPr>
              <a:t>For more</a:t>
            </a:r>
          </a:p>
        </p:txBody>
      </p:sp>
      <p:sp>
        <p:nvSpPr>
          <p:cNvPr id="810005" name="Text Box 21"/>
          <p:cNvSpPr txBox="1">
            <a:spLocks noChangeArrowheads="1"/>
          </p:cNvSpPr>
          <p:nvPr/>
        </p:nvSpPr>
        <p:spPr bwMode="auto">
          <a:xfrm>
            <a:off x="1119188" y="1712913"/>
            <a:ext cx="7643812"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a:solidFill>
                  <a:schemeClr val="bg1"/>
                </a:solidFill>
              </a:rPr>
              <a:t>Publications</a:t>
            </a:r>
          </a:p>
        </p:txBody>
      </p:sp>
      <p:sp>
        <p:nvSpPr>
          <p:cNvPr id="810006" name="Text Box 22"/>
          <p:cNvSpPr txBox="1">
            <a:spLocks noChangeArrowheads="1"/>
          </p:cNvSpPr>
          <p:nvPr/>
        </p:nvSpPr>
        <p:spPr bwMode="auto">
          <a:xfrm>
            <a:off x="1128713" y="5105400"/>
            <a:ext cx="7634287"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dirty="0">
                <a:solidFill>
                  <a:schemeClr val="bg1"/>
                </a:solidFill>
              </a:rPr>
              <a:t>Web sites</a:t>
            </a:r>
          </a:p>
        </p:txBody>
      </p:sp>
      <p:sp>
        <p:nvSpPr>
          <p:cNvPr id="810007" name="Rectangle 23"/>
          <p:cNvSpPr>
            <a:spLocks noChangeArrowheads="1"/>
          </p:cNvSpPr>
          <p:nvPr/>
        </p:nvSpPr>
        <p:spPr bwMode="auto">
          <a:xfrm>
            <a:off x="1250435" y="5691426"/>
            <a:ext cx="7283965" cy="861774"/>
          </a:xfrm>
          <a:prstGeom prst="rect">
            <a:avLst/>
          </a:prstGeom>
          <a:noFill/>
          <a:ln w="12700">
            <a:noFill/>
            <a:miter lim="800000"/>
            <a:headEnd/>
            <a:tailEnd/>
          </a:ln>
        </p:spPr>
        <p:txBody>
          <a:bodyPr wrap="none">
            <a:prstTxWarp prst="textNoShape">
              <a:avLst/>
            </a:prstTxWarp>
            <a:spAutoFit/>
          </a:bodyPr>
          <a:lstStyle/>
          <a:p>
            <a:pPr>
              <a:spcBef>
                <a:spcPct val="50000"/>
              </a:spcBef>
            </a:pPr>
            <a:r>
              <a:rPr lang="en-US" sz="2000" u="sng" dirty="0" smtClean="0">
                <a:solidFill>
                  <a:srgbClr val="4D4D4D"/>
                </a:solidFill>
                <a:hlinkClick r:id="rId4"/>
              </a:rPr>
              <a:t>http://www.oracle.com/technetwork/java/index-jsp-135475.html</a:t>
            </a:r>
            <a:endParaRPr lang="en-US" sz="2000" u="sng" dirty="0" smtClean="0">
              <a:solidFill>
                <a:srgbClr val="4D4D4D"/>
              </a:solidFill>
            </a:endParaRPr>
          </a:p>
          <a:p>
            <a:pPr>
              <a:spcBef>
                <a:spcPct val="50000"/>
              </a:spcBef>
            </a:pPr>
            <a:endParaRPr lang="en-US" sz="2000" u="sng" dirty="0" smtClean="0">
              <a:solidFill>
                <a:srgbClr val="4D4D4D"/>
              </a:solidFill>
            </a:endParaRPr>
          </a:p>
        </p:txBody>
      </p:sp>
      <p:sp>
        <p:nvSpPr>
          <p:cNvPr id="35848" name="Text Box 25"/>
          <p:cNvSpPr txBox="1">
            <a:spLocks noChangeArrowheads="1"/>
          </p:cNvSpPr>
          <p:nvPr/>
        </p:nvSpPr>
        <p:spPr bwMode="auto">
          <a:xfrm>
            <a:off x="6300788" y="2789238"/>
            <a:ext cx="184150" cy="457200"/>
          </a:xfrm>
          <a:prstGeom prst="rect">
            <a:avLst/>
          </a:prstGeom>
          <a:noFill/>
          <a:ln w="12700">
            <a:noFill/>
            <a:miter lim="800000"/>
            <a:headEnd/>
            <a:tailEnd/>
          </a:ln>
        </p:spPr>
        <p:txBody>
          <a:bodyPr wrap="none">
            <a:prstTxWarp prst="textNoShape">
              <a:avLst/>
            </a:prstTxWarp>
            <a:spAutoFit/>
          </a:bodyPr>
          <a:lstStyle/>
          <a:p>
            <a:pPr algn="ctr">
              <a:spcBef>
                <a:spcPct val="50000"/>
              </a:spcBef>
            </a:pPr>
            <a:endParaRPr lang="fr-FR" sz="2400">
              <a:solidFill>
                <a:srgbClr val="4D4D4D"/>
              </a:solidFill>
            </a:endParaRPr>
          </a:p>
        </p:txBody>
      </p:sp>
      <p:sp>
        <p:nvSpPr>
          <p:cNvPr id="810011" name="Text Box 27"/>
          <p:cNvSpPr txBox="1">
            <a:spLocks noChangeArrowheads="1"/>
          </p:cNvSpPr>
          <p:nvPr/>
        </p:nvSpPr>
        <p:spPr bwMode="auto">
          <a:xfrm>
            <a:off x="1044575" y="965200"/>
            <a:ext cx="7642225" cy="427038"/>
          </a:xfrm>
          <a:prstGeom prst="rect">
            <a:avLst/>
          </a:prstGeom>
          <a:noFill/>
          <a:ln w="12700">
            <a:noFill/>
            <a:miter lim="800000"/>
            <a:headEnd type="none" w="sm" len="sm"/>
            <a:tailEnd type="none" w="sm" len="sm"/>
          </a:ln>
        </p:spPr>
        <p:txBody>
          <a:bodyPr>
            <a:prstTxWarp prst="textNoShape">
              <a:avLst/>
            </a:prstTxWarp>
            <a:spAutoFit/>
          </a:bodyPr>
          <a:lstStyle/>
          <a:p>
            <a:r>
              <a:rPr lang="en-US" sz="2200"/>
              <a:t>If you want to go into these subjects more deeply, …</a:t>
            </a:r>
          </a:p>
        </p:txBody>
      </p:sp>
      <p:sp>
        <p:nvSpPr>
          <p:cNvPr id="810013" name="Rectangle 29">
            <a:hlinkClick r:id="rId5"/>
          </p:cNvPr>
          <p:cNvSpPr>
            <a:spLocks noChangeArrowheads="1"/>
          </p:cNvSpPr>
          <p:nvPr/>
        </p:nvSpPr>
        <p:spPr bwMode="auto">
          <a:xfrm>
            <a:off x="1066800" y="2133600"/>
            <a:ext cx="5181600" cy="2816156"/>
          </a:xfrm>
          <a:prstGeom prst="rect">
            <a:avLst/>
          </a:prstGeom>
          <a:noFill/>
          <a:ln w="12700">
            <a:noFill/>
            <a:miter lim="800000"/>
            <a:headEnd/>
            <a:tailEnd/>
          </a:ln>
        </p:spPr>
        <p:txBody>
          <a:bodyPr wrap="square">
            <a:prstTxWarp prst="textNoShape">
              <a:avLst/>
            </a:prstTxWarp>
            <a:spAutoFit/>
          </a:bodyPr>
          <a:lstStyle/>
          <a:p>
            <a:pPr algn="ctr">
              <a:spcBef>
                <a:spcPct val="50000"/>
              </a:spcBef>
            </a:pPr>
            <a:r>
              <a:rPr lang="en-US" sz="2400" b="1" dirty="0" smtClean="0"/>
              <a:t>Java EE</a:t>
            </a:r>
          </a:p>
          <a:p>
            <a:pPr algn="ctr">
              <a:spcBef>
                <a:spcPct val="50000"/>
              </a:spcBef>
            </a:pPr>
            <a:r>
              <a:rPr lang="en-US" b="1" dirty="0" smtClean="0"/>
              <a:t>Guide de </a:t>
            </a:r>
            <a:r>
              <a:rPr lang="en-US" b="1" dirty="0" err="1" smtClean="0"/>
              <a:t>développement</a:t>
            </a:r>
            <a:r>
              <a:rPr lang="en-US" b="1" dirty="0" smtClean="0"/>
              <a:t> </a:t>
            </a:r>
            <a:r>
              <a:rPr lang="en-US" b="1" dirty="0" err="1" smtClean="0"/>
              <a:t>d'applications</a:t>
            </a:r>
            <a:r>
              <a:rPr lang="en-US" b="1" dirty="0" smtClean="0"/>
              <a:t> web en Java</a:t>
            </a:r>
            <a:endParaRPr lang="en-US" sz="2000" dirty="0" smtClean="0"/>
          </a:p>
          <a:p>
            <a:pPr algn="ctr">
              <a:spcBef>
                <a:spcPct val="50000"/>
              </a:spcBef>
            </a:pPr>
            <a:r>
              <a:rPr lang="en-US" i="1" dirty="0" err="1" smtClean="0"/>
              <a:t>Jérôme</a:t>
            </a:r>
            <a:r>
              <a:rPr lang="en-US" i="1" dirty="0" smtClean="0"/>
              <a:t> LAFOSSE</a:t>
            </a:r>
          </a:p>
          <a:p>
            <a:pPr algn="ctr">
              <a:spcBef>
                <a:spcPct val="50000"/>
              </a:spcBef>
            </a:pPr>
            <a:endParaRPr lang="en-US" dirty="0" smtClean="0"/>
          </a:p>
          <a:p>
            <a:pPr algn="ctr">
              <a:spcBef>
                <a:spcPct val="50000"/>
              </a:spcBef>
            </a:pPr>
            <a:r>
              <a:rPr lang="en-US" dirty="0" smtClean="0"/>
              <a:t>Available on http://librairies.supinfo.com</a:t>
            </a:r>
          </a:p>
          <a:p>
            <a:pPr algn="ctr">
              <a:spcBef>
                <a:spcPct val="50000"/>
              </a:spcBef>
            </a:pPr>
            <a:r>
              <a:rPr lang="en-US" dirty="0" smtClean="0"/>
              <a:t>ENI Editions</a:t>
            </a:r>
          </a:p>
        </p:txBody>
      </p:sp>
      <p:pic>
        <p:nvPicPr>
          <p:cNvPr id="35853" name="Picture 30" descr="badge_reference_2"/>
          <p:cNvPicPr>
            <a:picLocks noChangeAspect="1" noChangeArrowheads="1"/>
          </p:cNvPicPr>
          <p:nvPr/>
        </p:nvPicPr>
        <p:blipFill>
          <a:blip r:embed="rId6"/>
          <a:srcRect/>
          <a:stretch>
            <a:fillRect/>
          </a:stretch>
        </p:blipFill>
        <p:spPr bwMode="auto">
          <a:xfrm>
            <a:off x="131763" y="130175"/>
            <a:ext cx="652462" cy="652463"/>
          </a:xfrm>
          <a:prstGeom prst="rect">
            <a:avLst/>
          </a:prstGeom>
          <a:noFill/>
          <a:ln w="9525">
            <a:noFill/>
            <a:miter lim="800000"/>
            <a:headEnd/>
            <a:tailEnd/>
          </a:ln>
        </p:spPr>
      </p:pic>
      <p:sp>
        <p:nvSpPr>
          <p:cNvPr id="35854" name="Text Box 31"/>
          <p:cNvSpPr txBox="1">
            <a:spLocks noChangeArrowheads="1"/>
          </p:cNvSpPr>
          <p:nvPr/>
        </p:nvSpPr>
        <p:spPr bwMode="auto">
          <a:xfrm>
            <a:off x="971550" y="0"/>
            <a:ext cx="8172450" cy="366713"/>
          </a:xfrm>
          <a:prstGeom prst="rect">
            <a:avLst/>
          </a:prstGeom>
          <a:noFill/>
          <a:ln w="12700">
            <a:noFill/>
            <a:miter lim="800000"/>
            <a:headEnd/>
            <a:tailEnd/>
          </a:ln>
        </p:spPr>
        <p:txBody>
          <a:bodyPr>
            <a:prstTxWarp prst="textNoShape">
              <a:avLst/>
            </a:prstTxWarp>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pic>
        <p:nvPicPr>
          <p:cNvPr id="680962" name="Picture 2"/>
          <p:cNvPicPr>
            <a:picLocks noChangeAspect="1" noChangeArrowheads="1"/>
          </p:cNvPicPr>
          <p:nvPr/>
        </p:nvPicPr>
        <p:blipFill>
          <a:blip r:embed="rId7"/>
          <a:srcRect/>
          <a:stretch>
            <a:fillRect/>
          </a:stretch>
        </p:blipFill>
        <p:spPr bwMode="auto">
          <a:xfrm>
            <a:off x="6619875" y="2282170"/>
            <a:ext cx="1990725" cy="2442230"/>
          </a:xfrm>
          <a:prstGeom prst="rect">
            <a:avLst/>
          </a:prstGeom>
          <a:noFill/>
          <a:ln w="3175" cmpd="sng">
            <a:solidFill>
              <a:schemeClr val="tx1"/>
            </a:solidFill>
            <a:miter lim="800000"/>
            <a:headEnd/>
            <a:tailEnd/>
          </a:ln>
          <a:effectLst>
            <a:outerShdw blurRad="50800" dist="38100" dir="2700000">
              <a:srgbClr val="000000">
                <a:alpha val="43000"/>
              </a:srgbClr>
            </a:outerShdw>
          </a:effectLst>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0011"/>
                                        </p:tgtEl>
                                        <p:attrNameLst>
                                          <p:attrName>style.visibility</p:attrName>
                                        </p:attrNameLst>
                                      </p:cBhvr>
                                      <p:to>
                                        <p:strVal val="visible"/>
                                      </p:to>
                                    </p:set>
                                    <p:animEffect transition="in" filter="fade">
                                      <p:cBhvr>
                                        <p:cTn id="7" dur="500"/>
                                        <p:tgtEl>
                                          <p:spTgt spid="8100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10005"/>
                                        </p:tgtEl>
                                        <p:attrNameLst>
                                          <p:attrName>style.visibility</p:attrName>
                                        </p:attrNameLst>
                                      </p:cBhvr>
                                      <p:to>
                                        <p:strVal val="visible"/>
                                      </p:to>
                                    </p:set>
                                    <p:animEffect transition="in" filter="barn(outVertical)">
                                      <p:cBhvr>
                                        <p:cTn id="12" dur="500"/>
                                        <p:tgtEl>
                                          <p:spTgt spid="81000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10013"/>
                                        </p:tgtEl>
                                        <p:attrNameLst>
                                          <p:attrName>style.visibility</p:attrName>
                                        </p:attrNameLst>
                                      </p:cBhvr>
                                      <p:to>
                                        <p:strVal val="visible"/>
                                      </p:to>
                                    </p:set>
                                    <p:animEffect transition="in" filter="fade">
                                      <p:cBhvr>
                                        <p:cTn id="16" dur="500"/>
                                        <p:tgtEl>
                                          <p:spTgt spid="8100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810006"/>
                                        </p:tgtEl>
                                        <p:attrNameLst>
                                          <p:attrName>style.visibility</p:attrName>
                                        </p:attrNameLst>
                                      </p:cBhvr>
                                      <p:to>
                                        <p:strVal val="visible"/>
                                      </p:to>
                                    </p:set>
                                    <p:animEffect transition="in" filter="barn(outVertical)">
                                      <p:cBhvr>
                                        <p:cTn id="21" dur="500"/>
                                        <p:tgtEl>
                                          <p:spTgt spid="81000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10007"/>
                                        </p:tgtEl>
                                        <p:attrNameLst>
                                          <p:attrName>style.visibility</p:attrName>
                                        </p:attrNameLst>
                                      </p:cBhvr>
                                      <p:to>
                                        <p:strVal val="visible"/>
                                      </p:to>
                                    </p:set>
                                    <p:animEffect transition="in" filter="fade">
                                      <p:cBhvr>
                                        <p:cTn id="25" dur="500"/>
                                        <p:tgtEl>
                                          <p:spTgt spid="810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05" grpId="0" animBg="1" autoUpdateAnimBg="0"/>
      <p:bldP spid="810006" grpId="0" animBg="1" autoUpdateAnimBg="0"/>
      <p:bldP spid="810007" grpId="0"/>
      <p:bldP spid="810011" grpId="0" autoUpdateAnimBg="0"/>
      <p:bldP spid="8100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3" y="1341438"/>
            <a:ext cx="6438900" cy="4292600"/>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2987675" y="4652963"/>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Basic request</a:t>
            </a:r>
            <a:endParaRPr lang="en-US" sz="3200" dirty="0"/>
          </a:p>
        </p:txBody>
      </p:sp>
      <p:pic>
        <p:nvPicPr>
          <p:cNvPr id="41993" name="Picture 9"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p:spPr>
      </p:pic>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Introduction</a:t>
            </a:r>
            <a:endParaRPr lang="en-US" b="1" dirty="0">
              <a:solidFill>
                <a:srgbClr val="000000"/>
              </a:solidFill>
            </a:endParaRPr>
          </a:p>
        </p:txBody>
      </p:sp>
      <p:graphicFrame>
        <p:nvGraphicFramePr>
          <p:cNvPr id="7" name="Object 3"/>
          <p:cNvGraphicFramePr>
            <a:graphicFrameLocks noChangeAspect="1"/>
          </p:cNvGraphicFramePr>
          <p:nvPr/>
        </p:nvGraphicFramePr>
        <p:xfrm>
          <a:off x="6804025" y="2636838"/>
          <a:ext cx="1468438" cy="1871662"/>
        </p:xfrm>
        <a:graphic>
          <a:graphicData uri="http://schemas.openxmlformats.org/presentationml/2006/ole">
            <mc:AlternateContent xmlns:mc="http://schemas.openxmlformats.org/markup-compatibility/2006">
              <mc:Choice xmlns:v="urn:schemas-microsoft-com:vml" Requires="v">
                <p:oleObj spid="_x0000_s651385" name="Visio" r:id="rId6" imgW="749300" imgH="952500" progId="">
                  <p:embed/>
                </p:oleObj>
              </mc:Choice>
              <mc:Fallback>
                <p:oleObj name="Visio" r:id="rId6" imgW="749300" imgH="95250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025" y="2636838"/>
                        <a:ext cx="1468438" cy="1871662"/>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1476375" y="2924175"/>
          <a:ext cx="1511300" cy="1454150"/>
        </p:xfrm>
        <a:graphic>
          <a:graphicData uri="http://schemas.openxmlformats.org/presentationml/2006/ole">
            <mc:AlternateContent xmlns:mc="http://schemas.openxmlformats.org/markup-compatibility/2006">
              <mc:Choice xmlns:v="urn:schemas-microsoft-com:vml" Requires="v">
                <p:oleObj spid="_x0000_s651386" name="Visio" r:id="rId8" imgW="990600" imgH="965200" progId="">
                  <p:embed/>
                </p:oleObj>
              </mc:Choice>
              <mc:Fallback>
                <p:oleObj name="Visio" r:id="rId8" imgW="990600" imgH="96520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2924175"/>
                        <a:ext cx="1511300" cy="1454150"/>
                      </a:xfrm>
                      <a:prstGeom prst="rect">
                        <a:avLst/>
                      </a:prstGeom>
                      <a:noFill/>
                      <a:ln>
                        <a:noFill/>
                      </a:ln>
                      <a:effectLst/>
                      <a:extLst>
                        <a:ext uri="{909E8E84-426E-40dd-AFC4-6F175D3DCCD1}">
                          <a14:hiddenFill xmlns:a14="http://schemas.microsoft.com/office/drawing/2010/main">
                            <a:solidFill>
                              <a:srgbClr val="0A3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AutoShape 19"/>
          <p:cNvSpPr>
            <a:spLocks noChangeArrowheads="1"/>
          </p:cNvSpPr>
          <p:nvPr/>
        </p:nvSpPr>
        <p:spPr bwMode="auto">
          <a:xfrm>
            <a:off x="1692275" y="1643063"/>
            <a:ext cx="6767513" cy="820737"/>
          </a:xfrm>
          <a:prstGeom prst="curvedDownArrow">
            <a:avLst>
              <a:gd name="adj1" fmla="val 65278"/>
              <a:gd name="adj2" fmla="val 230191"/>
              <a:gd name="adj3" fmla="val 37731"/>
            </a:avLst>
          </a:prstGeom>
          <a:solidFill>
            <a:schemeClr val="hlink"/>
          </a:solidFill>
          <a:ln w="12700">
            <a:solidFill>
              <a:srgbClr val="4D4D4D"/>
            </a:solidFill>
            <a:miter lim="800000"/>
            <a:headEnd type="none" w="sm" len="sm"/>
            <a:tailEnd type="none" w="sm" len="sm"/>
          </a:ln>
        </p:spPr>
        <p:txBody>
          <a:bodyPr wrap="none" anchor="ctr"/>
          <a:lstStyle/>
          <a:p>
            <a:endParaRPr lang="fr-FR"/>
          </a:p>
        </p:txBody>
      </p:sp>
      <p:sp>
        <p:nvSpPr>
          <p:cNvPr id="10" name="Text Box 20"/>
          <p:cNvSpPr txBox="1">
            <a:spLocks noChangeArrowheads="1"/>
          </p:cNvSpPr>
          <p:nvPr/>
        </p:nvSpPr>
        <p:spPr bwMode="auto">
          <a:xfrm>
            <a:off x="3276600" y="1268413"/>
            <a:ext cx="2928938" cy="7016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1. Connection and request from client</a:t>
            </a:r>
          </a:p>
        </p:txBody>
      </p:sp>
      <p:sp>
        <p:nvSpPr>
          <p:cNvPr id="11" name="Text Box 21"/>
          <p:cNvSpPr txBox="1">
            <a:spLocks noChangeArrowheads="1"/>
          </p:cNvSpPr>
          <p:nvPr/>
        </p:nvSpPr>
        <p:spPr bwMode="auto">
          <a:xfrm>
            <a:off x="5435600" y="4508500"/>
            <a:ext cx="3470275" cy="3968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2. Look for the target</a:t>
            </a:r>
          </a:p>
        </p:txBody>
      </p:sp>
      <p:sp>
        <p:nvSpPr>
          <p:cNvPr id="12" name="AutoShape 25"/>
          <p:cNvSpPr>
            <a:spLocks noChangeArrowheads="1"/>
          </p:cNvSpPr>
          <p:nvPr/>
        </p:nvSpPr>
        <p:spPr bwMode="auto">
          <a:xfrm flipH="1" flipV="1">
            <a:off x="1116013" y="4941888"/>
            <a:ext cx="6840537" cy="931862"/>
          </a:xfrm>
          <a:prstGeom prst="curvedDownArrow">
            <a:avLst>
              <a:gd name="adj1" fmla="val 104028"/>
              <a:gd name="adj2" fmla="val 250842"/>
              <a:gd name="adj3" fmla="val 43750"/>
            </a:avLst>
          </a:prstGeom>
          <a:solidFill>
            <a:schemeClr val="accent1"/>
          </a:solidFill>
          <a:ln w="12700">
            <a:solidFill>
              <a:srgbClr val="4D4D4D"/>
            </a:solidFill>
            <a:miter lim="800000"/>
            <a:headEnd type="none" w="sm" len="sm"/>
            <a:tailEnd type="none" w="sm" len="sm"/>
          </a:ln>
        </p:spPr>
        <p:txBody>
          <a:bodyPr rot="10800000" wrap="none" anchor="ctr"/>
          <a:lstStyle/>
          <a:p>
            <a:pPr algn="ctr"/>
            <a:endParaRPr lang="fr-FR" sz="2400">
              <a:solidFill>
                <a:srgbClr val="FFFF99"/>
              </a:solidFill>
              <a:latin typeface="Arial Unicode MS" pitchFamily="-109" charset="0"/>
            </a:endParaRPr>
          </a:p>
        </p:txBody>
      </p:sp>
      <p:sp>
        <p:nvSpPr>
          <p:cNvPr id="13" name="Text Box 26"/>
          <p:cNvSpPr txBox="1">
            <a:spLocks noChangeArrowheads="1"/>
          </p:cNvSpPr>
          <p:nvPr/>
        </p:nvSpPr>
        <p:spPr bwMode="auto">
          <a:xfrm>
            <a:off x="2555875" y="5876925"/>
            <a:ext cx="4895850" cy="701675"/>
          </a:xfrm>
          <a:prstGeom prst="rect">
            <a:avLst/>
          </a:prstGeom>
          <a:noFill/>
          <a:ln w="12700">
            <a:noFill/>
            <a:miter lim="800000"/>
            <a:headEnd type="none" w="sm" len="sm"/>
            <a:tailEnd type="none" w="sm" len="sm"/>
          </a:ln>
        </p:spPr>
        <p:txBody>
          <a:bodyPr>
            <a:spAutoFit/>
          </a:bodyPr>
          <a:lstStyle/>
          <a:p>
            <a:pPr algn="ctr">
              <a:spcBef>
                <a:spcPct val="50000"/>
              </a:spcBef>
            </a:pPr>
            <a:r>
              <a:rPr lang="en-US" sz="2000" b="1"/>
              <a:t>3. Page transferred to the client then disconnection</a:t>
            </a:r>
          </a:p>
        </p:txBody>
      </p:sp>
    </p:spTree>
    <p:custDataLst>
      <p:tags r:id="rId2"/>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2000"/>
                            </p:stCondLst>
                            <p:childTnLst>
                              <p:par>
                                <p:cTn id="13" presetID="22" presetClass="entr" presetSubtype="8" fill="hold" grpId="0" nodeType="afterEffect">
                                  <p:stCondLst>
                                    <p:cond delay="200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par>
                          <p:cTn id="16" fill="hold">
                            <p:stCondLst>
                              <p:cond delay="5000"/>
                            </p:stCondLst>
                            <p:childTnLst>
                              <p:par>
                                <p:cTn id="17" presetID="22" presetClass="entr" presetSubtype="2" fill="hold" grpId="0" nodeType="afterEffect">
                                  <p:stCondLst>
                                    <p:cond delay="300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1000"/>
                                        <p:tgtEl>
                                          <p:spTgt spid="12"/>
                                        </p:tgtEl>
                                      </p:cBhvr>
                                    </p:animEffect>
                                  </p:childTnLst>
                                </p:cTn>
                              </p:par>
                            </p:childTnLst>
                          </p:cTn>
                        </p:par>
                        <p:par>
                          <p:cTn id="20" fill="hold">
                            <p:stCondLst>
                              <p:cond delay="9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4.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65.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66.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67.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68.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69.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0.xml><?xml version="1.0" encoding="utf-8"?>
<p:tagLst xmlns:a="http://schemas.openxmlformats.org/drawingml/2006/main" xmlns:r="http://schemas.openxmlformats.org/officeDocument/2006/relationships" xmlns:p="http://schemas.openxmlformats.org/presentationml/2006/main">
  <p:tag name="ARTICULATE_SLIDE_PAUSE" val="0"/>
  <p:tag name="ELAPSEDTIME" val="54,015"/>
  <p:tag name="AUDIO_ID" val="451"/>
  <p:tag name="TIMELINE" val="4,1/17,1/25,3/35,2"/>
</p:tagLst>
</file>

<file path=ppt/tags/tag7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9.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5531</Words>
  <Application>Microsoft Macintosh PowerPoint</Application>
  <PresentationFormat>On-screen Show (4:3)</PresentationFormat>
  <Paragraphs>1311</Paragraphs>
  <Slides>88</Slides>
  <Notes>88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1" baseType="lpstr">
      <vt:lpstr>Rapid E-Learning Course Template</vt:lpstr>
      <vt:lpstr>CorelDRAW</vt:lpstr>
      <vt:lpstr>Visio</vt:lpstr>
      <vt:lpstr>Servlets</vt:lpstr>
      <vt:lpstr>Course objectives</vt:lpstr>
      <vt:lpstr>Course topics</vt:lpstr>
      <vt:lpstr>Introduction</vt:lpstr>
      <vt:lpstr>Presentation</vt:lpstr>
      <vt:lpstr>Advantages</vt:lpstr>
      <vt:lpstr>Drawbacks</vt:lpstr>
      <vt:lpstr>Dynamic process</vt:lpstr>
      <vt:lpstr>Basic request</vt:lpstr>
      <vt:lpstr>Servlet request: first call</vt:lpstr>
      <vt:lpstr>Servlet request: other calls</vt:lpstr>
      <vt:lpstr>Servlet Container</vt:lpstr>
      <vt:lpstr>Servlet-Based Frameworks</vt:lpstr>
      <vt:lpstr>Servlet-Based Frameworks</vt:lpstr>
      <vt:lpstr>Stop-and-think</vt:lpstr>
      <vt:lpstr>Servlet Hierarchy</vt:lpstr>
      <vt:lpstr>Presentation</vt:lpstr>
      <vt:lpstr>Servlet interface</vt:lpstr>
      <vt:lpstr>Servlet interface</vt:lpstr>
      <vt:lpstr>Servlet interface</vt:lpstr>
      <vt:lpstr>Servlet interface</vt:lpstr>
      <vt:lpstr>GenericServlet class</vt:lpstr>
      <vt:lpstr>GenericServlet class</vt:lpstr>
      <vt:lpstr>HttpServlet class</vt:lpstr>
      <vt:lpstr>HttpServlet class</vt:lpstr>
      <vt:lpstr>HttpServlet class</vt:lpstr>
      <vt:lpstr>HttpServlet class</vt:lpstr>
      <vt:lpstr>Stop-and-think</vt:lpstr>
      <vt:lpstr>Request and Response processing</vt:lpstr>
      <vt:lpstr>Introduction</vt:lpstr>
      <vt:lpstr>ServletRequest</vt:lpstr>
      <vt:lpstr>ServletRequest</vt:lpstr>
      <vt:lpstr>HttpServletRequest</vt:lpstr>
      <vt:lpstr>HttpServletRequest</vt:lpstr>
      <vt:lpstr>ServletResponse</vt:lpstr>
      <vt:lpstr>ServletResponse</vt:lpstr>
      <vt:lpstr>HttpServletResponse</vt:lpstr>
      <vt:lpstr>HttpServletResponse</vt:lpstr>
      <vt:lpstr>Example</vt:lpstr>
      <vt:lpstr>Stop-and-think</vt:lpstr>
      <vt:lpstr>Deployment Descriptor</vt:lpstr>
      <vt:lpstr>Introduction</vt:lpstr>
      <vt:lpstr>web.xml</vt:lpstr>
      <vt:lpstr>Servlet declaration and mapping</vt:lpstr>
      <vt:lpstr>Servlet declaration and mapping</vt:lpstr>
      <vt:lpstr>How it works?</vt:lpstr>
      <vt:lpstr>URL Patterns</vt:lpstr>
      <vt:lpstr>Stop-and-think</vt:lpstr>
      <vt:lpstr>Exercises (1/3)</vt:lpstr>
      <vt:lpstr>Exercises (2/3)</vt:lpstr>
      <vt:lpstr>Exercises (3/3)</vt:lpstr>
      <vt:lpstr>The Web Container Model</vt:lpstr>
      <vt:lpstr>Scopes</vt:lpstr>
      <vt:lpstr>ServletContext</vt:lpstr>
      <vt:lpstr>ServletContext example</vt:lpstr>
      <vt:lpstr>Session</vt:lpstr>
      <vt:lpstr>Session example</vt:lpstr>
      <vt:lpstr>Chaining</vt:lpstr>
      <vt:lpstr>Chaining</vt:lpstr>
      <vt:lpstr>Chaining : Include</vt:lpstr>
      <vt:lpstr>Chaining : Forward</vt:lpstr>
      <vt:lpstr>Chaining</vt:lpstr>
      <vt:lpstr>Filter</vt:lpstr>
      <vt:lpstr>Filter</vt:lpstr>
      <vt:lpstr>Filter</vt:lpstr>
      <vt:lpstr>Filter</vt:lpstr>
      <vt:lpstr>Filter</vt:lpstr>
      <vt:lpstr>Filter</vt:lpstr>
      <vt:lpstr>Filter</vt:lpstr>
      <vt:lpstr>Cookies</vt:lpstr>
      <vt:lpstr>Cookie example</vt:lpstr>
      <vt:lpstr>Stop-and-think</vt:lpstr>
      <vt:lpstr>Exercises (1/2)</vt:lpstr>
      <vt:lpstr>Exercises (2/2)</vt:lpstr>
      <vt:lpstr>What’s new in Servlet 3.0 ?</vt:lpstr>
      <vt:lpstr>Introduction</vt:lpstr>
      <vt:lpstr>Introduction</vt:lpstr>
      <vt:lpstr>Configuration through annotations</vt:lpstr>
      <vt:lpstr>Configuration through annotations</vt:lpstr>
      <vt:lpstr>Configuration through annotations</vt:lpstr>
      <vt:lpstr>Configuration through annotations</vt:lpstr>
      <vt:lpstr>Web Fragments</vt:lpstr>
      <vt:lpstr>Web Fragments</vt:lpstr>
      <vt:lpstr>Stop-and-think</vt:lpstr>
      <vt:lpstr>Exercises</vt:lpstr>
      <vt:lpstr>Course summary</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2010-12-23T15:37:14Z</dcterms:created>
  <dcterms:modified xsi:type="dcterms:W3CDTF">2012-08-30T21:16:18Z</dcterms:modified>
  <cp:category>SUPINFO PowerPoint Templates</cp:category>
</cp:coreProperties>
</file>