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ppt/tags/tag32.xml" ContentType="application/vnd.openxmlformats-officedocument.presentationml.tags+xml"/>
  <Override PartName="/ppt/notesSlides/notesSlide35.xml" ContentType="application/vnd.openxmlformats-officedocument.presentationml.notesSlide+xml"/>
  <Override PartName="/ppt/tags/tag33.xml" ContentType="application/vnd.openxmlformats-officedocument.presentationml.tags+xml"/>
  <Override PartName="/ppt/notesSlides/notesSlide36.xml" ContentType="application/vnd.openxmlformats-officedocument.presentationml.notesSlide+xml"/>
  <Override PartName="/ppt/tags/tag34.xml" ContentType="application/vnd.openxmlformats-officedocument.presentationml.tags+xml"/>
  <Override PartName="/ppt/notesSlides/notesSlide37.xml" ContentType="application/vnd.openxmlformats-officedocument.presentationml.notesSlide+xml"/>
  <Override PartName="/ppt/tags/tag35.xml" ContentType="application/vnd.openxmlformats-officedocument.presentationml.tags+xml"/>
  <Override PartName="/ppt/notesSlides/notesSlide38.xml" ContentType="application/vnd.openxmlformats-officedocument.presentationml.notesSlide+xml"/>
  <Override PartName="/ppt/tags/tag36.xml" ContentType="application/vnd.openxmlformats-officedocument.presentationml.tags+xml"/>
  <Override PartName="/ppt/notesSlides/notesSlide39.xml" ContentType="application/vnd.openxmlformats-officedocument.presentationml.notesSlide+xml"/>
  <Override PartName="/ppt/tags/tag37.xml" ContentType="application/vnd.openxmlformats-officedocument.presentationml.tags+xml"/>
  <Override PartName="/ppt/notesSlides/notesSlide40.xml" ContentType="application/vnd.openxmlformats-officedocument.presentationml.notesSlide+xml"/>
  <Override PartName="/ppt/tags/tag38.xml" ContentType="application/vnd.openxmlformats-officedocument.presentationml.tags+xml"/>
  <Override PartName="/ppt/notesSlides/notesSlide41.xml" ContentType="application/vnd.openxmlformats-officedocument.presentationml.notesSlide+xml"/>
  <Override PartName="/ppt/tags/tag39.xml" ContentType="application/vnd.openxmlformats-officedocument.presentationml.tags+xml"/>
  <Override PartName="/ppt/notesSlides/notesSlide42.xml" ContentType="application/vnd.openxmlformats-officedocument.presentationml.notesSlide+xml"/>
  <Override PartName="/ppt/tags/tag40.xml" ContentType="application/vnd.openxmlformats-officedocument.presentationml.tags+xml"/>
  <Override PartName="/ppt/notesSlides/notesSlide43.xml" ContentType="application/vnd.openxmlformats-officedocument.presentationml.notesSlide+xml"/>
  <Override PartName="/ppt/tags/tag41.xml" ContentType="application/vnd.openxmlformats-officedocument.presentationml.tags+xml"/>
  <Override PartName="/ppt/notesSlides/notesSlide44.xml" ContentType="application/vnd.openxmlformats-officedocument.presentationml.notesSlide+xml"/>
  <Override PartName="/ppt/tags/tag42.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3.xml" ContentType="application/vnd.openxmlformats-officedocument.presentationml.tags+xml"/>
  <Override PartName="/ppt/notesSlides/notesSlide47.xml" ContentType="application/vnd.openxmlformats-officedocument.presentationml.notesSlide+xml"/>
  <Override PartName="/ppt/tags/tag44.xml" ContentType="application/vnd.openxmlformats-officedocument.presentationml.tags+xml"/>
  <Override PartName="/ppt/notesSlides/notesSlide48.xml" ContentType="application/vnd.openxmlformats-officedocument.presentationml.notesSlide+xml"/>
  <Override PartName="/ppt/tags/tag45.xml" ContentType="application/vnd.openxmlformats-officedocument.presentationml.tags+xml"/>
  <Override PartName="/ppt/notesSlides/notesSlide49.xml" ContentType="application/vnd.openxmlformats-officedocument.presentationml.notesSlide+xml"/>
  <Override PartName="/ppt/tags/tag46.xml" ContentType="application/vnd.openxmlformats-officedocument.presentationml.tags+xml"/>
  <Override PartName="/ppt/notesSlides/notesSlide50.xml" ContentType="application/vnd.openxmlformats-officedocument.presentationml.notesSlide+xml"/>
  <Override PartName="/ppt/tags/tag47.xml" ContentType="application/vnd.openxmlformats-officedocument.presentationml.tags+xml"/>
  <Override PartName="/ppt/notesSlides/notesSlide51.xml" ContentType="application/vnd.openxmlformats-officedocument.presentationml.notesSlide+xml"/>
  <Override PartName="/ppt/tags/tag48.xml" ContentType="application/vnd.openxmlformats-officedocument.presentationml.tags+xml"/>
  <Override PartName="/ppt/notesSlides/notesSlide52.xml" ContentType="application/vnd.openxmlformats-officedocument.presentationml.notesSlide+xml"/>
  <Override PartName="/ppt/tags/tag49.xml" ContentType="application/vnd.openxmlformats-officedocument.presentationml.tags+xml"/>
  <Override PartName="/ppt/notesSlides/notesSlide53.xml" ContentType="application/vnd.openxmlformats-officedocument.presentationml.notesSlide+xml"/>
  <Override PartName="/ppt/tags/tag50.xml" ContentType="application/vnd.openxmlformats-officedocument.presentationml.tags+xml"/>
  <Override PartName="/ppt/notesSlides/notesSlide54.xml" ContentType="application/vnd.openxmlformats-officedocument.presentationml.notesSlide+xml"/>
  <Override PartName="/ppt/tags/tag51.xml" ContentType="application/vnd.openxmlformats-officedocument.presentationml.tags+xml"/>
  <Override PartName="/ppt/notesSlides/notesSlide55.xml" ContentType="application/vnd.openxmlformats-officedocument.presentationml.notesSlide+xml"/>
  <Override PartName="/ppt/tags/tag52.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53.xml" ContentType="application/vnd.openxmlformats-officedocument.presentationml.tags+xml"/>
  <Override PartName="/ppt/notesSlides/notesSlide58.xml" ContentType="application/vnd.openxmlformats-officedocument.presentationml.notesSlide+xml"/>
  <Override PartName="/ppt/tags/tag54.xml" ContentType="application/vnd.openxmlformats-officedocument.presentationml.tags+xml"/>
  <Override PartName="/ppt/notesSlides/notesSlide59.xml" ContentType="application/vnd.openxmlformats-officedocument.presentationml.notesSlide+xml"/>
  <Override PartName="/ppt/tags/tag55.xml" ContentType="application/vnd.openxmlformats-officedocument.presentationml.tags+xml"/>
  <Override PartName="/ppt/notesSlides/notesSlide60.xml" ContentType="application/vnd.openxmlformats-officedocument.presentationml.notesSlide+xml"/>
  <Override PartName="/ppt/tags/tag56.xml" ContentType="application/vnd.openxmlformats-officedocument.presentationml.tags+xml"/>
  <Override PartName="/ppt/notesSlides/notesSlide61.xml" ContentType="application/vnd.openxmlformats-officedocument.presentationml.notesSlide+xml"/>
  <Override PartName="/ppt/tags/tag57.xml" ContentType="application/vnd.openxmlformats-officedocument.presentationml.tags+xml"/>
  <Override PartName="/ppt/notesSlides/notesSlide62.xml" ContentType="application/vnd.openxmlformats-officedocument.presentationml.notesSlide+xml"/>
  <Override PartName="/ppt/tags/tag58.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59.xml" ContentType="application/vnd.openxmlformats-officedocument.presentationml.tags+xml"/>
  <Override PartName="/ppt/notesSlides/notesSlide66.xml" ContentType="application/vnd.openxmlformats-officedocument.presentationml.notesSlide+xml"/>
  <Override PartName="/ppt/tags/tag60.xml" ContentType="application/vnd.openxmlformats-officedocument.presentationml.tags+xml"/>
  <Override PartName="/ppt/notesSlides/notesSlide67.xml" ContentType="application/vnd.openxmlformats-officedocument.presentationml.notesSlide+xml"/>
  <Override PartName="/ppt/tags/tag61.xml" ContentType="application/vnd.openxmlformats-officedocument.presentationml.tags+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70"/>
  </p:notesMasterIdLst>
  <p:handoutMasterIdLst>
    <p:handoutMasterId r:id="rId71"/>
  </p:handoutMasterIdLst>
  <p:sldIdLst>
    <p:sldId id="261" r:id="rId2"/>
    <p:sldId id="262" r:id="rId3"/>
    <p:sldId id="295" r:id="rId4"/>
    <p:sldId id="259" r:id="rId5"/>
    <p:sldId id="441" r:id="rId6"/>
    <p:sldId id="579" r:id="rId7"/>
    <p:sldId id="582" r:id="rId8"/>
    <p:sldId id="581" r:id="rId9"/>
    <p:sldId id="580" r:id="rId10"/>
    <p:sldId id="613" r:id="rId11"/>
    <p:sldId id="583" r:id="rId12"/>
    <p:sldId id="584" r:id="rId13"/>
    <p:sldId id="528" r:id="rId14"/>
    <p:sldId id="564" r:id="rId15"/>
    <p:sldId id="567" r:id="rId16"/>
    <p:sldId id="585" r:id="rId17"/>
    <p:sldId id="586" r:id="rId18"/>
    <p:sldId id="587" r:id="rId19"/>
    <p:sldId id="529" r:id="rId20"/>
    <p:sldId id="565" r:id="rId21"/>
    <p:sldId id="566" r:id="rId22"/>
    <p:sldId id="591" r:id="rId23"/>
    <p:sldId id="592" r:id="rId24"/>
    <p:sldId id="601" r:id="rId25"/>
    <p:sldId id="593" r:id="rId26"/>
    <p:sldId id="330" r:id="rId27"/>
    <p:sldId id="412" r:id="rId28"/>
    <p:sldId id="568" r:id="rId29"/>
    <p:sldId id="569" r:id="rId30"/>
    <p:sldId id="570" r:id="rId31"/>
    <p:sldId id="571" r:id="rId32"/>
    <p:sldId id="572" r:id="rId33"/>
    <p:sldId id="573" r:id="rId34"/>
    <p:sldId id="574" r:id="rId35"/>
    <p:sldId id="575" r:id="rId36"/>
    <p:sldId id="576" r:id="rId37"/>
    <p:sldId id="494" r:id="rId38"/>
    <p:sldId id="542" r:id="rId39"/>
    <p:sldId id="589" r:id="rId40"/>
    <p:sldId id="594" r:id="rId41"/>
    <p:sldId id="590" r:id="rId42"/>
    <p:sldId id="595" r:id="rId43"/>
    <p:sldId id="596" r:id="rId44"/>
    <p:sldId id="597" r:id="rId45"/>
    <p:sldId id="612" r:id="rId46"/>
    <p:sldId id="598" r:id="rId47"/>
    <p:sldId id="588" r:id="rId48"/>
    <p:sldId id="543" r:id="rId49"/>
    <p:sldId id="544" r:id="rId50"/>
    <p:sldId id="545" r:id="rId51"/>
    <p:sldId id="546" r:id="rId52"/>
    <p:sldId id="577" r:id="rId53"/>
    <p:sldId id="548" r:id="rId54"/>
    <p:sldId id="599" r:id="rId55"/>
    <p:sldId id="549" r:id="rId56"/>
    <p:sldId id="552" r:id="rId57"/>
    <p:sldId id="600" r:id="rId58"/>
    <p:sldId id="603" r:id="rId59"/>
    <p:sldId id="604" r:id="rId60"/>
    <p:sldId id="605" r:id="rId61"/>
    <p:sldId id="606" r:id="rId62"/>
    <p:sldId id="607" r:id="rId63"/>
    <p:sldId id="608" r:id="rId64"/>
    <p:sldId id="609" r:id="rId65"/>
    <p:sldId id="610" r:id="rId66"/>
    <p:sldId id="523" r:id="rId67"/>
    <p:sldId id="611" r:id="rId68"/>
    <p:sldId id="296" r:id="rId69"/>
  </p:sldIdLst>
  <p:sldSz cx="9144000" cy="6858000" type="screen4x3"/>
  <p:notesSz cx="6881813" cy="9296400"/>
  <p:custDataLst>
    <p:tags r:id="rId73"/>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7333"/>
    <a:srgbClr val="13672E"/>
    <a:srgbClr val="AC4020"/>
    <a:srgbClr val="0000FF"/>
    <a:srgbClr val="339933"/>
    <a:srgbClr val="7F0055"/>
    <a:srgbClr val="479B8F"/>
    <a:srgbClr val="00FFCC"/>
    <a:srgbClr val="99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6" autoAdjust="0"/>
    <p:restoredTop sz="82486" autoAdjust="0"/>
  </p:normalViewPr>
  <p:slideViewPr>
    <p:cSldViewPr>
      <p:cViewPr>
        <p:scale>
          <a:sx n="100" d="100"/>
          <a:sy n="100" d="100"/>
        </p:scale>
        <p:origin x="-80" y="-8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5424"/>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gs" Target="tags/tag1.xml"/><Relationship Id="rId74" Type="http://schemas.openxmlformats.org/officeDocument/2006/relationships/commentAuthors" Target="commentAuthors.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11.xml"/><Relationship Id="rId6" Type="http://schemas.openxmlformats.org/officeDocument/2006/relationships/slide" Target="slides/slide26.xml"/><Relationship Id="rId7" Type="http://schemas.openxmlformats.org/officeDocument/2006/relationships/slide" Target="slides/slide38.xml"/><Relationship Id="rId8" Type="http://schemas.openxmlformats.org/officeDocument/2006/relationships/slide" Target="slides/slide47.xml"/><Relationship Id="rId9" Type="http://schemas.openxmlformats.org/officeDocument/2006/relationships/slide" Target="slides/slide58.xml"/><Relationship Id="rId10" Type="http://schemas.openxmlformats.org/officeDocument/2006/relationships/slide" Target="slides/slide68.xml"/><Relationship Id="rId1" Type="http://schemas.openxmlformats.org/officeDocument/2006/relationships/slide" Target="slides/slide1.xml"/><Relationship Id="rId2"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875E0B09-F928-4272-BFAC-F9B10B4AE424}"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CDBD0D94-7234-4AC5-A243-D6B0F0559C5F}" type="slidenum">
              <a:rPr lang="en-US"/>
              <a:pPr/>
              <a:t>‹#›</a:t>
            </a:fld>
            <a:endParaRPr lang="en-US"/>
          </a:p>
        </p:txBody>
      </p:sp>
    </p:spTree>
    <p:extLst>
      <p:ext uri="{BB962C8B-B14F-4D97-AF65-F5344CB8AC3E}">
        <p14:creationId xmlns:p14="http://schemas.microsoft.com/office/powerpoint/2010/main" val="402242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3EA0A19-8407-4071-8281-29C83F770534}" type="datetime5">
              <a:rPr lang="en-US"/>
              <a:pPr/>
              <a:t>30-Aug-12</a:t>
            </a:fld>
            <a:endParaRPr lang="en-US"/>
          </a:p>
        </p:txBody>
      </p:sp>
      <p:sp>
        <p:nvSpPr>
          <p:cNvPr id="16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6729169-F01A-497E-9A5C-90CEC1E724D8}" type="slidenum">
              <a:rPr lang="en-US"/>
              <a:pPr/>
              <a:t>‹#›</a:t>
            </a:fld>
            <a:endParaRPr lang="en-US"/>
          </a:p>
        </p:txBody>
      </p:sp>
    </p:spTree>
    <p:extLst>
      <p:ext uri="{BB962C8B-B14F-4D97-AF65-F5344CB8AC3E}">
        <p14:creationId xmlns:p14="http://schemas.microsoft.com/office/powerpoint/2010/main" val="96536933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056712CE-7C04-482C-9F28-15840E413136}"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3C59CD4-C61D-4349-838D-5EADE8A2641A}" type="slidenum">
              <a:rPr lang="en-US"/>
              <a:pPr/>
              <a:t>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93775" y="4416425"/>
            <a:ext cx="5200650" cy="4183063"/>
          </a:xfrm>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11</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608AD0A3-9D0F-4E6F-9A7C-A224B3D8F22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49566AC1-71A5-435C-A0BF-A23BA93B3985}" type="slidenum">
              <a:rPr lang="en-US"/>
              <a:pPr/>
              <a:t>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21</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22</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23</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24</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25</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26</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9B86CBA2-0BD8-4FF5-A58C-37A7F72E5640}"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51FB2A4-74DC-4BF8-BBCF-6F651B6AF297}" type="slidenum">
              <a:rPr lang="en-US"/>
              <a:pPr/>
              <a:t>3</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r>
              <a:rPr lang="en-US" dirty="0" smtClean="0"/>
              <a:t>Explanation of the three</a:t>
            </a:r>
            <a:r>
              <a:rPr lang="en-US" baseline="0" dirty="0" smtClean="0"/>
              <a:t> ways:</a:t>
            </a:r>
          </a:p>
          <a:p>
            <a:pPr marL="228600" indent="-228600">
              <a:buFont typeface="+mj-lt"/>
              <a:buAutoNum type="arabicPeriod"/>
            </a:pPr>
            <a:r>
              <a:rPr lang="en-US" baseline="0" dirty="0" smtClean="0"/>
              <a:t>you set the value of the property by giving a "hard coded" value</a:t>
            </a:r>
          </a:p>
          <a:p>
            <a:pPr marL="228600" indent="-228600">
              <a:buFont typeface="+mj-lt"/>
              <a:buAutoNum type="arabicPeriod"/>
            </a:pPr>
            <a:r>
              <a:rPr lang="en-US" baseline="0" dirty="0" smtClean="0"/>
              <a:t>you set the value of the property by using the value of a parameter passed in the request</a:t>
            </a:r>
          </a:p>
          <a:p>
            <a:pPr marL="228600" indent="-228600">
              <a:buFont typeface="+mj-lt"/>
              <a:buAutoNum type="arabicPeriod"/>
            </a:pPr>
            <a:r>
              <a:rPr lang="en-US" baseline="0" dirty="0" smtClean="0"/>
              <a:t>set all the properties value of a </a:t>
            </a:r>
            <a:r>
              <a:rPr lang="en-US" baseline="0" dirty="0" err="1" smtClean="0"/>
              <a:t>JavaBean</a:t>
            </a:r>
            <a:r>
              <a:rPr lang="en-US" baseline="0" dirty="0" smtClean="0"/>
              <a:t> using request parameters values. The name of the parameters </a:t>
            </a:r>
            <a:r>
              <a:rPr lang="en-US" b="1" baseline="0" dirty="0" smtClean="0"/>
              <a:t>must be exactly the same</a:t>
            </a:r>
            <a:r>
              <a:rPr lang="en-US" baseline="0" dirty="0" smtClean="0"/>
              <a:t> as the properties name.</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37</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38</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45</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46</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46</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47</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56</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57</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57</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58</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60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61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62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63</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64</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64</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65</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65</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D693B14-A7D0-45A5-9C9A-C7851F54B88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E04E9048-F7DB-4295-9C4D-E5245DB3DEFE}" type="slidenum">
              <a:rPr lang="en-US"/>
              <a:pPr/>
              <a:t>66</a:t>
            </a:fld>
            <a:endParaRPr lang="en-US"/>
          </a:p>
        </p:txBody>
      </p:sp>
      <p:sp>
        <p:nvSpPr>
          <p:cNvPr id="569346" name="Rectangle 2"/>
          <p:cNvSpPr>
            <a:spLocks noGrp="1" noRot="1" noChangeAspect="1" noChangeArrowheads="1" noTextEdit="1"/>
          </p:cNvSpPr>
          <p:nvPr>
            <p:ph type="sldImg"/>
          </p:nvPr>
        </p:nvSpPr>
        <p:spPr>
          <a:xfrm>
            <a:off x="1125538" y="703263"/>
            <a:ext cx="4632325" cy="3473450"/>
          </a:xfrm>
          <a:ln/>
        </p:spPr>
      </p:sp>
      <p:sp>
        <p:nvSpPr>
          <p:cNvPr id="569347" name="Rectangle 3"/>
          <p:cNvSpPr>
            <a:spLocks noGrp="1" noChangeArrowheads="1"/>
          </p:cNvSpPr>
          <p:nvPr>
            <p:ph type="body" idx="1"/>
          </p:nvPr>
        </p:nvSpPr>
        <p:spPr>
          <a:xfrm>
            <a:off x="1068388" y="4414838"/>
            <a:ext cx="4821237" cy="4391025"/>
          </a:xfrm>
          <a:noFill/>
          <a:ln/>
        </p:spPr>
        <p:txBody>
          <a:bodyPr lIns="92430" tIns="46216" rIns="92430" bIns="46216"/>
          <a:lstStyle/>
          <a:p>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a:t>[Title of the course]</a:t>
            </a:r>
          </a:p>
        </p:txBody>
      </p:sp>
      <p:sp>
        <p:nvSpPr>
          <p:cNvPr id="71683" name="Rectangle 3"/>
          <p:cNvSpPr>
            <a:spLocks noGrp="1" noChangeArrowheads="1"/>
          </p:cNvSpPr>
          <p:nvPr>
            <p:ph type="dt" sz="quarter" idx="1"/>
          </p:nvPr>
        </p:nvSpPr>
        <p:spPr>
          <a:noFill/>
        </p:spPr>
        <p:txBody>
          <a:bodyPr/>
          <a:lstStyle/>
          <a:p>
            <a:fld id="{40A41F86-DF57-9B46-BD73-89423DE1AF91}" type="datetime5">
              <a:rPr lang="en-US"/>
              <a:pPr/>
              <a:t>30-Aug-12</a:t>
            </a:fld>
            <a:endParaRPr lang="en-US"/>
          </a:p>
        </p:txBody>
      </p:sp>
      <p:sp>
        <p:nvSpPr>
          <p:cNvPr id="716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71685" name="Rectangle 7"/>
          <p:cNvSpPr>
            <a:spLocks noGrp="1" noChangeArrowheads="1"/>
          </p:cNvSpPr>
          <p:nvPr>
            <p:ph type="sldNum" sz="quarter" idx="5"/>
          </p:nvPr>
        </p:nvSpPr>
        <p:spPr>
          <a:noFill/>
        </p:spPr>
        <p:txBody>
          <a:bodyPr/>
          <a:lstStyle/>
          <a:p>
            <a:fld id="{F8937806-48CC-F04D-8BB5-99D37F9CABE9}" type="slidenum">
              <a:rPr lang="en-US"/>
              <a:pPr/>
              <a:t>67</a:t>
            </a:fld>
            <a:endParaRPr lang="en-US"/>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xfrm>
            <a:off x="993775" y="4416425"/>
            <a:ext cx="5200650" cy="4183063"/>
          </a:xfrm>
          <a:noFill/>
          <a:ln/>
        </p:spPr>
        <p:txBody>
          <a:bodyPr/>
          <a:lstStyle/>
          <a:p>
            <a:pPr eaLnBrk="1" hangingPunct="1"/>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68</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637977" name="CorelDRAW" r:id="rId3" imgW="1409700" imgH="1320800" progId="">
                  <p:embed/>
                </p:oleObj>
              </mc:Choice>
              <mc:Fallback>
                <p:oleObj name="CorelDRAW" r:id="rId3" imgW="1409700" imgH="1320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636955" name="CorelDRAW" r:id="rId15" imgW="723900" imgH="673100" progId="">
                  <p:embed/>
                </p:oleObj>
              </mc:Choice>
              <mc:Fallback>
                <p:oleObj name="CorelDRAW" r:id="rId15" imgW="723900" imgH="67310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supinfo.com/" TargetMode="External"/><Relationship Id="rId6" Type="http://schemas.openxmlformats.org/officeDocument/2006/relationships/image" Target="../media/image3.png"/><Relationship Id="rId7" Type="http://schemas.openxmlformats.org/officeDocument/2006/relationships/oleObject" Target="../embeddings/oleObject3.bin"/><Relationship Id="rId8" Type="http://schemas.openxmlformats.org/officeDocument/2006/relationships/image" Target="../media/image2.emf"/><Relationship Id="rId9" Type="http://schemas.openxmlformats.org/officeDocument/2006/relationships/image" Target="../media/image4.png"/><Relationship Id="rId10"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9.png"/><Relationship Id="rId1" Type="http://schemas.openxmlformats.org/officeDocument/2006/relationships/tags" Target="../tags/tag11.x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9.png"/><Relationship Id="rId1" Type="http://schemas.openxmlformats.org/officeDocument/2006/relationships/tags" Target="../tags/tag13.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9.png"/><Relationship Id="rId1" Type="http://schemas.openxmlformats.org/officeDocument/2006/relationships/tags" Target="../tags/tag14.x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9.png"/><Relationship Id="rId1" Type="http://schemas.openxmlformats.org/officeDocument/2006/relationships/tags" Target="../tags/tag15.x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9.png"/><Relationship Id="rId1" Type="http://schemas.openxmlformats.org/officeDocument/2006/relationships/tags" Target="../tags/tag16.x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9.png"/><Relationship Id="rId1" Type="http://schemas.openxmlformats.org/officeDocument/2006/relationships/tags" Target="../tags/tag17.x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9.png"/><Relationship Id="rId1" Type="http://schemas.openxmlformats.org/officeDocument/2006/relationships/tags" Target="../tags/tag18.x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9.png"/><Relationship Id="rId5" Type="http://schemas.openxmlformats.org/officeDocument/2006/relationships/hyperlink" Target="http://supinfo.com/taglibs/tags" TargetMode="External"/><Relationship Id="rId1" Type="http://schemas.openxmlformats.org/officeDocument/2006/relationships/tags" Target="../tags/tag19.x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9.png"/><Relationship Id="rId1" Type="http://schemas.openxmlformats.org/officeDocument/2006/relationships/tags" Target="../tags/tag20.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9.png"/><Relationship Id="rId1" Type="http://schemas.openxmlformats.org/officeDocument/2006/relationships/tags" Target="../tags/tag21.xml"/><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22.x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3.png"/><Relationship Id="rId1" Type="http://schemas.openxmlformats.org/officeDocument/2006/relationships/tags" Target="../tags/tag23.xml"/><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9.png"/><Relationship Id="rId1" Type="http://schemas.openxmlformats.org/officeDocument/2006/relationships/tags" Target="../tags/tag24.xml"/><Relationship Id="rId2"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9.png"/><Relationship Id="rId1" Type="http://schemas.openxmlformats.org/officeDocument/2006/relationships/tags" Target="../tags/tag25.xml"/><Relationship Id="rId2"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9.png"/><Relationship Id="rId1" Type="http://schemas.openxmlformats.org/officeDocument/2006/relationships/tags" Target="../tags/tag26.x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9.png"/><Relationship Id="rId1" Type="http://schemas.openxmlformats.org/officeDocument/2006/relationships/tags" Target="../tags/tag27.x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9.png"/><Relationship Id="rId1" Type="http://schemas.openxmlformats.org/officeDocument/2006/relationships/tags" Target="../tags/tag28.x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9.png"/><Relationship Id="rId1" Type="http://schemas.openxmlformats.org/officeDocument/2006/relationships/tags" Target="../tags/tag29.x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9.png"/><Relationship Id="rId1" Type="http://schemas.openxmlformats.org/officeDocument/2006/relationships/tags" Target="../tags/tag30.xml"/><Relationship Id="rId2"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9.png"/><Relationship Id="rId1" Type="http://schemas.openxmlformats.org/officeDocument/2006/relationships/tags" Target="../tags/tag31.x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9.png"/><Relationship Id="rId1" Type="http://schemas.openxmlformats.org/officeDocument/2006/relationships/tags" Target="../tags/tag32.x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9.png"/><Relationship Id="rId1" Type="http://schemas.openxmlformats.org/officeDocument/2006/relationships/tags" Target="../tags/tag33.x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34.xml"/><Relationship Id="rId2"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3.png"/><Relationship Id="rId1" Type="http://schemas.openxmlformats.org/officeDocument/2006/relationships/tags" Target="../tags/tag35.xml"/><Relationship Id="rId2"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9.png"/><Relationship Id="rId1" Type="http://schemas.openxmlformats.org/officeDocument/2006/relationships/tags" Target="../tags/tag36.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9.png"/><Relationship Id="rId1" Type="http://schemas.openxmlformats.org/officeDocument/2006/relationships/tags" Target="../tags/tag37.xml"/><Relationship Id="rId2"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9.png"/><Relationship Id="rId1" Type="http://schemas.openxmlformats.org/officeDocument/2006/relationships/tags" Target="../tags/tag38.xml"/><Relationship Id="rId2"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9.png"/><Relationship Id="rId1" Type="http://schemas.openxmlformats.org/officeDocument/2006/relationships/tags" Target="../tags/tag39.xml"/><Relationship Id="rId2"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9.png"/><Relationship Id="rId1" Type="http://schemas.openxmlformats.org/officeDocument/2006/relationships/tags" Target="../tags/tag40.xml"/><Relationship Id="rId2"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9.png"/><Relationship Id="rId1" Type="http://schemas.openxmlformats.org/officeDocument/2006/relationships/tags" Target="../tags/tag41.xml"/><Relationship Id="rId2"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42.xml"/><Relationship Id="rId2"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3.png"/><Relationship Id="rId1" Type="http://schemas.openxmlformats.org/officeDocument/2006/relationships/tags" Target="../tags/tag43.xml"/><Relationship Id="rId2"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9.png"/><Relationship Id="rId1" Type="http://schemas.openxmlformats.org/officeDocument/2006/relationships/tags" Target="../tags/tag44.xml"/><Relationship Id="rId2"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9.png"/><Relationship Id="rId1" Type="http://schemas.openxmlformats.org/officeDocument/2006/relationships/tags" Target="../tags/tag45.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9.png"/><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9.png"/><Relationship Id="rId1" Type="http://schemas.openxmlformats.org/officeDocument/2006/relationships/tags" Target="../tags/tag46.xml"/><Relationship Id="rId2"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9.png"/><Relationship Id="rId1" Type="http://schemas.openxmlformats.org/officeDocument/2006/relationships/tags" Target="../tags/tag47.xml"/><Relationship Id="rId2"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image" Target="../media/image9.png"/><Relationship Id="rId1" Type="http://schemas.openxmlformats.org/officeDocument/2006/relationships/tags" Target="../tags/tag48.xml"/><Relationship Id="rId2"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image" Target="../media/image9.png"/><Relationship Id="rId1" Type="http://schemas.openxmlformats.org/officeDocument/2006/relationships/tags" Target="../tags/tag49.xml"/><Relationship Id="rId2"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9.png"/><Relationship Id="rId1" Type="http://schemas.openxmlformats.org/officeDocument/2006/relationships/tags" Target="../tags/tag50.xml"/><Relationship Id="rId2"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9.png"/><Relationship Id="rId1" Type="http://schemas.openxmlformats.org/officeDocument/2006/relationships/tags" Target="../tags/tag51.xml"/><Relationship Id="rId2"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52.xml"/><Relationship Id="rId2"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3.png"/><Relationship Id="rId1" Type="http://schemas.openxmlformats.org/officeDocument/2006/relationships/tags" Target="../tags/tag53.xml"/><Relationship Id="rId2"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image" Target="../media/image9.png"/><Relationship Id="rId1" Type="http://schemas.openxmlformats.org/officeDocument/2006/relationships/tags" Target="../tags/tag54.x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9.png"/><Relationship Id="rId1" Type="http://schemas.openxmlformats.org/officeDocument/2006/relationships/tags" Target="../tags/tag7.xml"/><Relationship Id="rId2"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image" Target="../media/image9.png"/><Relationship Id="rId5" Type="http://schemas.openxmlformats.org/officeDocument/2006/relationships/image" Target="../media/image14.png"/><Relationship Id="rId1" Type="http://schemas.openxmlformats.org/officeDocument/2006/relationships/tags" Target="../tags/tag55.xml"/><Relationship Id="rId2"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image" Target="../media/image9.png"/><Relationship Id="rId1" Type="http://schemas.openxmlformats.org/officeDocument/2006/relationships/tags" Target="../tags/tag56.xml"/><Relationship Id="rId2"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image" Target="../media/image9.png"/><Relationship Id="rId5" Type="http://schemas.openxmlformats.org/officeDocument/2006/relationships/image" Target="../media/image15.png"/><Relationship Id="rId1" Type="http://schemas.openxmlformats.org/officeDocument/2006/relationships/tags" Target="../tags/tag57.xml"/><Relationship Id="rId2"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tags" Target="../tags/tag58.xml"/><Relationship Id="rId2"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9.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image" Target="../media/image16.png"/><Relationship Id="rId1" Type="http://schemas.openxmlformats.org/officeDocument/2006/relationships/tags" Target="../tags/tag59.xml"/><Relationship Id="rId2"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4" Type="http://schemas.openxmlformats.org/officeDocument/2006/relationships/hyperlink" Target="http://www.onlinelearningconference.com/" TargetMode="External"/><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tags" Target="../tags/tag60.xml"/><Relationship Id="rId2"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image" Target="../media/image19.jpeg"/><Relationship Id="rId5" Type="http://schemas.openxmlformats.org/officeDocument/2006/relationships/image" Target="../media/image20.png"/><Relationship Id="rId1" Type="http://schemas.openxmlformats.org/officeDocument/2006/relationships/tags" Target="../tags/tag61.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tags" Target="../tags/tag8.xml"/><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9.png"/><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9.png"/><Relationship Id="rId1" Type="http://schemas.openxmlformats.org/officeDocument/2006/relationships/tags" Target="../tags/tag10.x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a:effectLst/>
        </p:spPr>
        <p:txBody>
          <a:bodyPr wrap="none" anchor="ctr"/>
          <a:lstStyle/>
          <a:p>
            <a:endParaRPr lang="fr-FR"/>
          </a:p>
        </p:txBody>
      </p:sp>
      <p:sp>
        <p:nvSpPr>
          <p:cNvPr id="27656" name="Rectangle 8"/>
          <p:cNvSpPr>
            <a:spLocks noChangeArrowheads="1"/>
          </p:cNvSpPr>
          <p:nvPr/>
        </p:nvSpPr>
        <p:spPr bwMode="auto">
          <a:xfrm>
            <a:off x="5905500" y="0"/>
            <a:ext cx="3236913" cy="6858000"/>
          </a:xfrm>
          <a:prstGeom prst="rect">
            <a:avLst/>
          </a:prstGeom>
          <a:gradFill rotWithShape="1">
            <a:gsLst>
              <a:gs pos="0">
                <a:schemeClr val="accent1">
                  <a:alpha val="13000"/>
                </a:schemeClr>
              </a:gs>
              <a:gs pos="100000">
                <a:schemeClr val="accent2">
                  <a:alpha val="75000"/>
                </a:schemeClr>
              </a:gs>
            </a:gsLst>
            <a:lin ang="5400000" scaled="1"/>
          </a:gradFill>
          <a:ln w="12700">
            <a:noFill/>
            <a:miter lim="800000"/>
            <a:headEnd/>
            <a:tailEnd/>
          </a:ln>
          <a:effectLst/>
        </p:spPr>
        <p:txBody>
          <a:bodyPr wrap="none" anchor="ctr"/>
          <a:lstStyle/>
          <a:p>
            <a:endParaRPr lang="fr-FR"/>
          </a:p>
        </p:txBody>
      </p:sp>
      <p:sp>
        <p:nvSpPr>
          <p:cNvPr id="27653" name="Rectangle 5"/>
          <p:cNvSpPr>
            <a:spLocks noGrp="1" noChangeArrowheads="1"/>
          </p:cNvSpPr>
          <p:nvPr>
            <p:ph type="subTitle" idx="1"/>
          </p:nvPr>
        </p:nvSpPr>
        <p:spPr>
          <a:xfrm>
            <a:off x="609600" y="4114800"/>
            <a:ext cx="5181600" cy="1143000"/>
          </a:xfrm>
        </p:spPr>
        <p:txBody>
          <a:bodyPr/>
          <a:lstStyle/>
          <a:p>
            <a:r>
              <a:rPr lang="en-US" sz="2400" dirty="0" smtClean="0"/>
              <a:t>Java web pages</a:t>
            </a:r>
            <a:endParaRPr lang="en-US" sz="1400" dirty="0"/>
          </a:p>
        </p:txBody>
      </p:sp>
      <p:sp>
        <p:nvSpPr>
          <p:cNvPr id="27658" name="Text Box 10"/>
          <p:cNvSpPr txBox="1">
            <a:spLocks noChangeArrowheads="1"/>
          </p:cNvSpPr>
          <p:nvPr/>
        </p:nvSpPr>
        <p:spPr bwMode="auto">
          <a:xfrm>
            <a:off x="5940425" y="6092825"/>
            <a:ext cx="3095625" cy="762000"/>
          </a:xfrm>
          <a:prstGeom prst="rect">
            <a:avLst/>
          </a:prstGeom>
          <a:noFill/>
          <a:ln w="12700">
            <a:noFill/>
            <a:miter lim="800000"/>
            <a:headEnd/>
            <a:tailEnd/>
          </a:ln>
          <a:effectLst/>
        </p:spPr>
        <p:txBody>
          <a:bodyPr>
            <a:spAutoFit/>
          </a:bodyPr>
          <a:lstStyle/>
          <a:p>
            <a:pPr algn="r">
              <a:spcBef>
                <a:spcPct val="50000"/>
              </a:spcBef>
            </a:pPr>
            <a:r>
              <a:rPr lang="en-US" sz="1400">
                <a:hlinkClick r:id="rId5"/>
              </a:rPr>
              <a:t>www.supinfo.com</a:t>
            </a:r>
            <a:endParaRPr lang="en-US" sz="1400" b="1"/>
          </a:p>
          <a:p>
            <a:pPr algn="r">
              <a:spcBef>
                <a:spcPct val="50000"/>
              </a:spcBef>
            </a:pPr>
            <a:r>
              <a:rPr lang="en-US" sz="1000"/>
              <a:t>Copyright © SUPINFO</a:t>
            </a:r>
            <a:r>
              <a:rPr lang="en-US" sz="1200"/>
              <a:t>. All rights reserved</a:t>
            </a:r>
            <a:br>
              <a:rPr lang="en-US" sz="1200"/>
            </a:br>
            <a:endParaRPr lang="en-US" sz="1200"/>
          </a:p>
        </p:txBody>
      </p:sp>
      <p:pic>
        <p:nvPicPr>
          <p:cNvPr id="27664"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p:spPr>
      </p:pic>
      <p:graphicFrame>
        <p:nvGraphicFramePr>
          <p:cNvPr id="27699"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7718" name="CorelDRAW" r:id="rId7" imgW="1409700" imgH="1320800" progId="">
                  <p:embed/>
                </p:oleObj>
              </mc:Choice>
              <mc:Fallback>
                <p:oleObj name="CorelDRAW" r:id="rId7" imgW="1409700" imgH="1320800" progId="">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2" name="Rectangle 4"/>
          <p:cNvSpPr>
            <a:spLocks noGrp="1" noChangeArrowheads="1"/>
          </p:cNvSpPr>
          <p:nvPr>
            <p:ph type="ctrTitle"/>
          </p:nvPr>
        </p:nvSpPr>
        <p:spPr>
          <a:xfrm>
            <a:off x="2678113" y="990600"/>
            <a:ext cx="5856287" cy="2841625"/>
          </a:xfrm>
          <a:noFill/>
        </p:spPr>
        <p:txBody>
          <a:bodyPr/>
          <a:lstStyle/>
          <a:p>
            <a:r>
              <a:rPr lang="en-US" sz="4000" dirty="0" smtClean="0"/>
              <a:t>Java Server Pages</a:t>
            </a:r>
            <a:endParaRPr lang="en-US" sz="4000" dirty="0"/>
          </a:p>
        </p:txBody>
      </p:sp>
      <p:pic>
        <p:nvPicPr>
          <p:cNvPr id="27763" name="Picture 115" descr="logo-SUPINFO-noir-fond-tran"/>
          <p:cNvPicPr>
            <a:picLocks noChangeAspect="1" noChangeArrowheads="1"/>
          </p:cNvPicPr>
          <p:nvPr/>
        </p:nvPicPr>
        <p:blipFill>
          <a:blip r:embed="rId9" cstate="print"/>
          <a:srcRect/>
          <a:stretch>
            <a:fillRect/>
          </a:stretch>
        </p:blipFill>
        <p:spPr bwMode="auto">
          <a:xfrm>
            <a:off x="6156325" y="5229225"/>
            <a:ext cx="2806700" cy="711200"/>
          </a:xfrm>
          <a:prstGeom prst="rect">
            <a:avLst/>
          </a:prstGeom>
          <a:noFill/>
          <a:ln w="9525">
            <a:noFill/>
            <a:miter lim="800000"/>
            <a:headEnd/>
            <a:tailEnd/>
          </a:ln>
        </p:spPr>
      </p:pic>
      <p:pic>
        <p:nvPicPr>
          <p:cNvPr id="27700" name="Picture 52" descr="C:\Users\Thierry\Desktop\1265022830_network-server.png"/>
          <p:cNvPicPr>
            <a:picLocks noChangeAspect="1" noChangeArrowheads="1"/>
          </p:cNvPicPr>
          <p:nvPr/>
        </p:nvPicPr>
        <p:blipFill>
          <a:blip r:embed="rId10" cstate="print"/>
          <a:srcRect/>
          <a:stretch>
            <a:fillRect/>
          </a:stretch>
        </p:blipFill>
        <p:spPr bwMode="auto">
          <a:xfrm>
            <a:off x="6572264" y="3071811"/>
            <a:ext cx="2071702" cy="2071701"/>
          </a:xfrm>
          <a:prstGeom prst="rect">
            <a:avLst/>
          </a:prstGeom>
          <a:noFill/>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JSP Life Cycle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Presentation</a:t>
            </a:r>
            <a:endParaRPr lang="en-US" b="1" dirty="0">
              <a:solidFill>
                <a:srgbClr val="000000"/>
              </a:solidFill>
            </a:endParaRPr>
          </a:p>
        </p:txBody>
      </p:sp>
      <p:sp>
        <p:nvSpPr>
          <p:cNvPr id="60" name="ZoneTexte 7"/>
          <p:cNvSpPr txBox="1"/>
          <p:nvPr/>
        </p:nvSpPr>
        <p:spPr>
          <a:xfrm>
            <a:off x="1219200" y="1905000"/>
            <a:ext cx="7620000" cy="4524316"/>
          </a:xfrm>
          <a:prstGeom prst="rect">
            <a:avLst/>
          </a:prstGeom>
          <a:solidFill>
            <a:schemeClr val="accent2"/>
          </a:solidFill>
          <a:ln>
            <a:solidFill>
              <a:schemeClr val="tx1"/>
            </a:solidFill>
          </a:ln>
        </p:spPr>
        <p:txBody>
          <a:bodyPr wrap="square" rtlCol="0">
            <a:spAutoFit/>
          </a:bodyPr>
          <a:lstStyle/>
          <a:p>
            <a:r>
              <a:rPr lang="en-US" b="1" dirty="0" smtClean="0">
                <a:solidFill>
                  <a:srgbClr val="660066"/>
                </a:solidFill>
                <a:latin typeface="Courier"/>
                <a:cs typeface="Courier"/>
              </a:rPr>
              <a:t>public void </a:t>
            </a:r>
            <a:r>
              <a:rPr lang="en-US" dirty="0" smtClean="0">
                <a:latin typeface="Courier"/>
                <a:cs typeface="Courier"/>
              </a:rPr>
              <a:t>_</a:t>
            </a:r>
            <a:r>
              <a:rPr lang="en-US" dirty="0" err="1" smtClean="0">
                <a:latin typeface="Courier"/>
                <a:cs typeface="Courier"/>
              </a:rPr>
              <a:t>jspService(HttpServletRequest</a:t>
            </a:r>
            <a:r>
              <a:rPr lang="en-US" dirty="0" smtClean="0">
                <a:latin typeface="Courier"/>
                <a:cs typeface="Courier"/>
              </a:rPr>
              <a:t> request, 			  </a:t>
            </a:r>
            <a:r>
              <a:rPr lang="en-US" dirty="0" err="1" smtClean="0">
                <a:latin typeface="Courier"/>
                <a:cs typeface="Courier"/>
              </a:rPr>
              <a:t>HttpServletResponse</a:t>
            </a:r>
            <a:r>
              <a:rPr lang="en-US" dirty="0" smtClean="0">
                <a:latin typeface="Courier"/>
                <a:cs typeface="Courier"/>
              </a:rPr>
              <a:t> response) {</a:t>
            </a:r>
          </a:p>
          <a:p>
            <a:r>
              <a:rPr lang="en-US" dirty="0" smtClean="0">
                <a:solidFill>
                  <a:srgbClr val="008000"/>
                </a:solidFill>
                <a:latin typeface="Courier"/>
                <a:cs typeface="Courier"/>
              </a:rPr>
              <a:t>     //...</a:t>
            </a:r>
          </a:p>
          <a:p>
            <a:r>
              <a:rPr lang="en-US" dirty="0" smtClean="0">
                <a:latin typeface="Courier"/>
                <a:cs typeface="Courier"/>
              </a:rPr>
              <a:t>     </a:t>
            </a:r>
            <a:r>
              <a:rPr lang="en-US" dirty="0" err="1" smtClean="0">
                <a:latin typeface="Courier"/>
                <a:cs typeface="Courier"/>
              </a:rPr>
              <a:t>PageContext</a:t>
            </a:r>
            <a:r>
              <a:rPr lang="en-US" dirty="0" smtClean="0">
                <a:latin typeface="Courier"/>
                <a:cs typeface="Courier"/>
              </a:rPr>
              <a:t> </a:t>
            </a:r>
            <a:r>
              <a:rPr lang="en-US" dirty="0" err="1" smtClean="0">
                <a:latin typeface="Courier"/>
                <a:cs typeface="Courier"/>
              </a:rPr>
              <a:t>pageContext</a:t>
            </a:r>
            <a:r>
              <a:rPr lang="en-US" dirty="0" smtClean="0">
                <a:latin typeface="Courier"/>
                <a:cs typeface="Courier"/>
              </a:rPr>
              <a:t> = </a:t>
            </a:r>
            <a:r>
              <a:rPr lang="en-US" b="1" dirty="0" smtClean="0">
                <a:solidFill>
                  <a:srgbClr val="660066"/>
                </a:solidFill>
                <a:latin typeface="Courier"/>
                <a:cs typeface="Courier"/>
              </a:rPr>
              <a:t>null</a:t>
            </a:r>
            <a:r>
              <a:rPr lang="en-US" dirty="0" smtClean="0">
                <a:latin typeface="Courier"/>
                <a:cs typeface="Courier"/>
              </a:rPr>
              <a:t>;</a:t>
            </a:r>
          </a:p>
          <a:p>
            <a:r>
              <a:rPr lang="en-US" dirty="0" smtClean="0">
                <a:latin typeface="Courier"/>
                <a:cs typeface="Courier"/>
              </a:rPr>
              <a:t>     </a:t>
            </a:r>
            <a:r>
              <a:rPr lang="en-US" dirty="0" err="1" smtClean="0">
                <a:latin typeface="Courier"/>
                <a:cs typeface="Courier"/>
              </a:rPr>
              <a:t>JspWriter</a:t>
            </a:r>
            <a:r>
              <a:rPr lang="en-US" dirty="0" smtClean="0">
                <a:latin typeface="Courier"/>
                <a:cs typeface="Courier"/>
              </a:rPr>
              <a:t> out = </a:t>
            </a:r>
            <a:r>
              <a:rPr lang="en-US" b="1" dirty="0" smtClean="0">
                <a:solidFill>
                  <a:srgbClr val="660066"/>
                </a:solidFill>
                <a:latin typeface="Courier"/>
                <a:cs typeface="Courier"/>
              </a:rPr>
              <a:t>null</a:t>
            </a:r>
            <a:r>
              <a:rPr lang="en-US" dirty="0" smtClean="0">
                <a:latin typeface="Courier"/>
                <a:cs typeface="Courier"/>
              </a:rPr>
              <a:t>;</a:t>
            </a:r>
          </a:p>
          <a:p>
            <a:r>
              <a:rPr lang="en-US" dirty="0" smtClean="0">
                <a:latin typeface="Courier"/>
                <a:cs typeface="Courier"/>
              </a:rPr>
              <a:t>     </a:t>
            </a:r>
            <a:r>
              <a:rPr lang="en-US" dirty="0" smtClean="0">
                <a:solidFill>
                  <a:srgbClr val="008000"/>
                </a:solidFill>
                <a:latin typeface="Courier"/>
                <a:cs typeface="Courier"/>
              </a:rPr>
              <a:t>//...</a:t>
            </a:r>
          </a:p>
          <a:p>
            <a:r>
              <a:rPr lang="en-US" dirty="0" smtClean="0">
                <a:latin typeface="Courier"/>
                <a:cs typeface="Courier"/>
              </a:rPr>
              <a:t>     </a:t>
            </a:r>
            <a:r>
              <a:rPr lang="en-US" dirty="0" err="1" smtClean="0">
                <a:latin typeface="Courier"/>
                <a:cs typeface="Courier"/>
              </a:rPr>
              <a:t>pageContext</a:t>
            </a:r>
            <a:r>
              <a:rPr lang="en-US" dirty="0" smtClean="0">
                <a:latin typeface="Courier"/>
                <a:cs typeface="Courier"/>
              </a:rPr>
              <a:t> = _</a:t>
            </a:r>
            <a:r>
              <a:rPr lang="en-US" dirty="0" err="1" smtClean="0">
                <a:latin typeface="Courier"/>
                <a:cs typeface="Courier"/>
              </a:rPr>
              <a:t>jspxFactory.getPageContext(</a:t>
            </a:r>
            <a:r>
              <a:rPr lang="en-US" b="1" dirty="0" err="1" smtClean="0">
                <a:solidFill>
                  <a:srgbClr val="660066"/>
                </a:solidFill>
                <a:latin typeface="Courier"/>
                <a:cs typeface="Courier"/>
              </a:rPr>
              <a:t>this</a:t>
            </a:r>
            <a:r>
              <a:rPr lang="en-US" dirty="0" smtClean="0">
                <a:latin typeface="Courier"/>
                <a:cs typeface="Courier"/>
              </a:rPr>
              <a:t>,</a:t>
            </a:r>
          </a:p>
          <a:p>
            <a:r>
              <a:rPr lang="en-US" dirty="0" smtClean="0">
                <a:latin typeface="Courier"/>
                <a:cs typeface="Courier"/>
              </a:rPr>
              <a:t>           request, response, </a:t>
            </a:r>
            <a:r>
              <a:rPr lang="en-US" b="1" dirty="0" smtClean="0">
                <a:solidFill>
                  <a:srgbClr val="660066"/>
                </a:solidFill>
                <a:latin typeface="Courier"/>
                <a:cs typeface="Courier"/>
              </a:rPr>
              <a:t>null</a:t>
            </a:r>
            <a:r>
              <a:rPr lang="en-US" dirty="0" smtClean="0">
                <a:latin typeface="Courier"/>
                <a:cs typeface="Courier"/>
              </a:rPr>
              <a:t>, </a:t>
            </a:r>
            <a:r>
              <a:rPr lang="en-US" b="1" dirty="0" smtClean="0">
                <a:solidFill>
                  <a:srgbClr val="660066"/>
                </a:solidFill>
                <a:latin typeface="Courier"/>
                <a:cs typeface="Courier"/>
              </a:rPr>
              <a:t>true</a:t>
            </a:r>
            <a:r>
              <a:rPr lang="en-US" dirty="0" smtClean="0">
                <a:latin typeface="Courier"/>
                <a:cs typeface="Courier"/>
              </a:rPr>
              <a:t>, </a:t>
            </a:r>
            <a:r>
              <a:rPr lang="en-US" dirty="0" smtClean="0">
                <a:solidFill>
                  <a:srgbClr val="0000FF"/>
                </a:solidFill>
                <a:latin typeface="Courier"/>
                <a:cs typeface="Courier"/>
              </a:rPr>
              <a:t>8192</a:t>
            </a:r>
            <a:r>
              <a:rPr lang="en-US" dirty="0" smtClean="0">
                <a:latin typeface="Courier"/>
                <a:cs typeface="Courier"/>
              </a:rPr>
              <a:t>, </a:t>
            </a:r>
            <a:r>
              <a:rPr lang="en-US" b="1" dirty="0" smtClean="0">
                <a:solidFill>
                  <a:srgbClr val="660066"/>
                </a:solidFill>
                <a:latin typeface="Courier"/>
                <a:cs typeface="Courier"/>
              </a:rPr>
              <a:t>true</a:t>
            </a:r>
            <a:r>
              <a:rPr lang="en-US" dirty="0" smtClean="0">
                <a:latin typeface="Courier"/>
                <a:cs typeface="Courier"/>
              </a:rPr>
              <a:t>);</a:t>
            </a:r>
          </a:p>
          <a:p>
            <a:r>
              <a:rPr lang="en-US" dirty="0" smtClean="0">
                <a:latin typeface="Courier"/>
                <a:cs typeface="Courier"/>
              </a:rPr>
              <a:t>     out = </a:t>
            </a:r>
            <a:r>
              <a:rPr lang="en-US" dirty="0" err="1" smtClean="0">
                <a:latin typeface="Courier"/>
                <a:cs typeface="Courier"/>
              </a:rPr>
              <a:t>pageContext.getOut</a:t>
            </a:r>
            <a:r>
              <a:rPr lang="en-US" dirty="0" smtClean="0">
                <a:latin typeface="Courier"/>
                <a:cs typeface="Courier"/>
              </a:rPr>
              <a:t>();          </a:t>
            </a:r>
          </a:p>
          <a:p>
            <a:r>
              <a:rPr lang="en-US" dirty="0" smtClean="0">
                <a:latin typeface="Courier"/>
                <a:cs typeface="Courier"/>
              </a:rPr>
              <a:t>     </a:t>
            </a:r>
            <a:r>
              <a:rPr lang="en-US" dirty="0" smtClean="0">
                <a:solidFill>
                  <a:srgbClr val="008000"/>
                </a:solidFill>
                <a:latin typeface="Courier"/>
                <a:cs typeface="Courier"/>
              </a:rPr>
              <a:t>//...       </a:t>
            </a:r>
          </a:p>
          <a:p>
            <a:r>
              <a:rPr lang="en-US" dirty="0" smtClean="0">
                <a:latin typeface="Courier"/>
                <a:cs typeface="Courier"/>
              </a:rPr>
              <a:t>     </a:t>
            </a:r>
            <a:r>
              <a:rPr lang="en-US" dirty="0" err="1" smtClean="0">
                <a:latin typeface="Courier"/>
                <a:cs typeface="Courier"/>
              </a:rPr>
              <a:t>out.write(</a:t>
            </a:r>
            <a:r>
              <a:rPr lang="en-US" dirty="0" err="1" smtClean="0">
                <a:solidFill>
                  <a:srgbClr val="0000FF"/>
                </a:solidFill>
                <a:latin typeface="Courier"/>
                <a:cs typeface="Courier"/>
              </a:rPr>
              <a:t>"\t</a:t>
            </a:r>
            <a:r>
              <a:rPr lang="en-US" dirty="0" smtClean="0">
                <a:solidFill>
                  <a:srgbClr val="0000FF"/>
                </a:solidFill>
                <a:latin typeface="Courier"/>
                <a:cs typeface="Courier"/>
              </a:rPr>
              <a:t>&lt;body&gt;\</a:t>
            </a:r>
            <a:r>
              <a:rPr lang="en-US" dirty="0" err="1" smtClean="0">
                <a:solidFill>
                  <a:srgbClr val="0000FF"/>
                </a:solidFill>
                <a:latin typeface="Courier"/>
                <a:cs typeface="Courier"/>
              </a:rPr>
              <a:t>n</a:t>
            </a:r>
            <a:r>
              <a:rPr lang="en-US" dirty="0" smtClean="0">
                <a:solidFill>
                  <a:srgbClr val="0000FF"/>
                </a:solidFill>
                <a:latin typeface="Courier"/>
                <a:cs typeface="Courier"/>
              </a:rPr>
              <a:t>"</a:t>
            </a:r>
            <a:r>
              <a:rPr lang="en-US" dirty="0" smtClean="0">
                <a:latin typeface="Courier"/>
                <a:cs typeface="Courier"/>
              </a:rPr>
              <a:t>);</a:t>
            </a:r>
          </a:p>
          <a:p>
            <a:r>
              <a:rPr lang="en-US" dirty="0" smtClean="0">
                <a:latin typeface="Courier"/>
                <a:cs typeface="Courier"/>
              </a:rPr>
              <a:t>     </a:t>
            </a:r>
            <a:r>
              <a:rPr lang="en-US" dirty="0" err="1" smtClean="0">
                <a:latin typeface="Courier"/>
                <a:cs typeface="Courier"/>
              </a:rPr>
              <a:t>out.print</a:t>
            </a:r>
            <a:r>
              <a:rPr lang="en-US" dirty="0" smtClean="0">
                <a:latin typeface="Courier"/>
                <a:cs typeface="Courier"/>
              </a:rPr>
              <a:t>( </a:t>
            </a:r>
            <a:r>
              <a:rPr lang="en-US" b="1" dirty="0" smtClean="0">
                <a:solidFill>
                  <a:srgbClr val="660066"/>
                </a:solidFill>
                <a:latin typeface="Courier"/>
                <a:cs typeface="Courier"/>
              </a:rPr>
              <a:t>new </a:t>
            </a:r>
            <a:r>
              <a:rPr lang="en-US" dirty="0" smtClean="0">
                <a:latin typeface="Courier"/>
                <a:cs typeface="Courier"/>
              </a:rPr>
              <a:t>Date() );</a:t>
            </a:r>
          </a:p>
          <a:p>
            <a:r>
              <a:rPr lang="en-US" dirty="0" smtClean="0">
                <a:latin typeface="Courier"/>
                <a:cs typeface="Courier"/>
              </a:rPr>
              <a:t>     </a:t>
            </a:r>
            <a:r>
              <a:rPr lang="en-US" dirty="0" err="1" smtClean="0">
                <a:latin typeface="Courier"/>
                <a:cs typeface="Courier"/>
              </a:rPr>
              <a:t>out.write(</a:t>
            </a:r>
            <a:r>
              <a:rPr lang="en-US" dirty="0" err="1" smtClean="0">
                <a:solidFill>
                  <a:srgbClr val="0000FF"/>
                </a:solidFill>
                <a:latin typeface="Courier"/>
                <a:cs typeface="Courier"/>
              </a:rPr>
              <a:t>"\n</a:t>
            </a:r>
            <a:r>
              <a:rPr lang="en-US" dirty="0" smtClean="0">
                <a:solidFill>
                  <a:srgbClr val="0000FF"/>
                </a:solidFill>
                <a:latin typeface="Courier"/>
                <a:cs typeface="Courier"/>
              </a:rPr>
              <a:t>"</a:t>
            </a:r>
            <a:r>
              <a:rPr lang="en-US" dirty="0" smtClean="0">
                <a:latin typeface="Courier"/>
                <a:cs typeface="Courier"/>
              </a:rPr>
              <a:t>);</a:t>
            </a:r>
          </a:p>
          <a:p>
            <a:r>
              <a:rPr lang="en-US" dirty="0" smtClean="0">
                <a:latin typeface="Courier"/>
                <a:cs typeface="Courier"/>
              </a:rPr>
              <a:t>     </a:t>
            </a:r>
            <a:r>
              <a:rPr lang="en-US" dirty="0" err="1" smtClean="0">
                <a:latin typeface="Courier"/>
                <a:cs typeface="Courier"/>
              </a:rPr>
              <a:t>out.write(</a:t>
            </a:r>
            <a:r>
              <a:rPr lang="en-US" dirty="0" err="1" smtClean="0">
                <a:solidFill>
                  <a:srgbClr val="0000FF"/>
                </a:solidFill>
                <a:latin typeface="Courier"/>
                <a:cs typeface="Courier"/>
              </a:rPr>
              <a:t>"\t</a:t>
            </a:r>
            <a:r>
              <a:rPr lang="en-US" dirty="0" smtClean="0">
                <a:solidFill>
                  <a:srgbClr val="0000FF"/>
                </a:solidFill>
                <a:latin typeface="Courier"/>
                <a:cs typeface="Courier"/>
              </a:rPr>
              <a:t>&lt;/body&gt;\</a:t>
            </a:r>
            <a:r>
              <a:rPr lang="en-US" dirty="0" err="1" smtClean="0">
                <a:solidFill>
                  <a:srgbClr val="0000FF"/>
                </a:solidFill>
                <a:latin typeface="Courier"/>
                <a:cs typeface="Courier"/>
              </a:rPr>
              <a:t>n</a:t>
            </a:r>
            <a:r>
              <a:rPr lang="en-US" dirty="0" smtClean="0">
                <a:solidFill>
                  <a:srgbClr val="0000FF"/>
                </a:solidFill>
                <a:latin typeface="Courier"/>
                <a:cs typeface="Courier"/>
              </a:rPr>
              <a:t>"</a:t>
            </a:r>
            <a:r>
              <a:rPr lang="en-US" dirty="0" smtClean="0">
                <a:latin typeface="Courier"/>
                <a:cs typeface="Courier"/>
              </a:rPr>
              <a:t>);</a:t>
            </a:r>
          </a:p>
          <a:p>
            <a:r>
              <a:rPr lang="en-US" dirty="0" smtClean="0">
                <a:solidFill>
                  <a:srgbClr val="008000"/>
                </a:solidFill>
                <a:latin typeface="Courier"/>
                <a:cs typeface="Courier"/>
              </a:rPr>
              <a:t>     //...</a:t>
            </a:r>
          </a:p>
          <a:p>
            <a:r>
              <a:rPr lang="en-US" dirty="0" smtClean="0">
                <a:latin typeface="Courier"/>
                <a:cs typeface="Courier"/>
              </a:rPr>
              <a:t>}</a:t>
            </a:r>
          </a:p>
        </p:txBody>
      </p:sp>
      <p:sp>
        <p:nvSpPr>
          <p:cNvPr id="21" name="Rectangle 3"/>
          <p:cNvSpPr txBox="1">
            <a:spLocks noChangeArrowheads="1"/>
          </p:cNvSpPr>
          <p:nvPr/>
        </p:nvSpPr>
        <p:spPr>
          <a:xfrm>
            <a:off x="1142976" y="1214422"/>
            <a:ext cx="7696224"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 of translated JSP :</a:t>
            </a:r>
            <a:endPar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p:txBody>
      </p:sp>
    </p:spTree>
    <p:custDataLst>
      <p:tags r:id="rId1"/>
    </p:custDataLst>
    <p:extLst>
      <p:ext uri="{BB962C8B-B14F-4D97-AF65-F5344CB8AC3E}">
        <p14:creationId xmlns:p14="http://schemas.microsoft.com/office/powerpoint/2010/main" val="516571698"/>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JSP Elements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Server Pages</a:t>
            </a:r>
            <a:endParaRPr lang="en-US" b="1" dirty="0">
              <a:solidFill>
                <a:srgbClr val="000000"/>
              </a:solidFill>
            </a:endParaRPr>
          </a:p>
        </p:txBody>
      </p:sp>
      <p:sp>
        <p:nvSpPr>
          <p:cNvPr id="5" name="Rectangle 41"/>
          <p:cNvSpPr>
            <a:spLocks noGrp="1" noChangeArrowheads="1"/>
          </p:cNvSpPr>
          <p:nvPr>
            <p:ph type="subTitle" idx="1"/>
          </p:nvPr>
        </p:nvSpPr>
        <p:spPr>
          <a:xfrm>
            <a:off x="2514600" y="3962400"/>
            <a:ext cx="6248400" cy="1447800"/>
          </a:xfrm>
        </p:spPr>
        <p:txBody>
          <a:bodyPr/>
          <a:lstStyle/>
          <a:p>
            <a:r>
              <a:rPr lang="en-US" dirty="0" smtClean="0"/>
              <a:t>Directive, action and scripting</a:t>
            </a:r>
            <a:endParaRPr lang="en-US" dirty="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Presentation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
        <p:nvSpPr>
          <p:cNvPr id="6" name="Rectangle 3"/>
          <p:cNvSpPr txBox="1">
            <a:spLocks noChangeArrowheads="1"/>
          </p:cNvSpPr>
          <p:nvPr/>
        </p:nvSpPr>
        <p:spPr>
          <a:xfrm>
            <a:off x="1142976" y="1214422"/>
            <a:ext cx="7696224" cy="1954381"/>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Three</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types of JSP element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Scripting elements</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Directive elements</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a:t>
            </a:r>
          </a:p>
          <a:p>
            <a:pPr marL="800100" lvl="1" indent="-342900" eaLnBrk="1" hangingPunct="1">
              <a:spcBef>
                <a:spcPct val="20000"/>
              </a:spcBef>
              <a:spcAft>
                <a:spcPct val="30000"/>
              </a:spcAft>
              <a:buClr>
                <a:schemeClr val="hlink"/>
              </a:buClr>
              <a:buFont typeface="Wingdings" pitchFamily="2" charset="2"/>
              <a:buChar char="n"/>
              <a:defRPr/>
            </a:pPr>
            <a:r>
              <a:rPr lang="en-US" sz="2200" kern="0" baseline="0" dirty="0" smtClean="0">
                <a:latin typeface="+mn-lt"/>
                <a:ea typeface="ＭＳ Ｐゴシック" pitchFamily="34" charset="-128"/>
              </a:rPr>
              <a:t>Action elements</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Scripting elements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Four</a:t>
            </a: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 elements type</a:t>
            </a:r>
          </a:p>
        </p:txBody>
      </p:sp>
      <p:graphicFrame>
        <p:nvGraphicFramePr>
          <p:cNvPr id="7" name="Tableau 6"/>
          <p:cNvGraphicFramePr>
            <a:graphicFrameLocks noGrp="1"/>
          </p:cNvGraphicFramePr>
          <p:nvPr/>
        </p:nvGraphicFramePr>
        <p:xfrm>
          <a:off x="1428728" y="2071678"/>
          <a:ext cx="7143800" cy="3210560"/>
        </p:xfrm>
        <a:graphic>
          <a:graphicData uri="http://schemas.openxmlformats.org/drawingml/2006/table">
            <a:tbl>
              <a:tblPr firstRow="1" bandRow="1">
                <a:tableStyleId>{21E4AEA4-8DFA-4A89-87EB-49C32662AFE0}</a:tableStyleId>
              </a:tblPr>
              <a:tblGrid>
                <a:gridCol w="1924072"/>
                <a:gridCol w="5219728"/>
              </a:tblGrid>
              <a:tr h="370840">
                <a:tc>
                  <a:txBody>
                    <a:bodyPr/>
                    <a:lstStyle/>
                    <a:p>
                      <a:pPr algn="ctr"/>
                      <a:r>
                        <a:rPr lang="fr-FR" dirty="0" err="1" smtClean="0"/>
                        <a:t>Element</a:t>
                      </a:r>
                      <a:endParaRPr lang="fr-FR" dirty="0"/>
                    </a:p>
                  </a:txBody>
                  <a:tcPr/>
                </a:tc>
                <a:tc>
                  <a:txBody>
                    <a:bodyPr/>
                    <a:lstStyle/>
                    <a:p>
                      <a:pPr algn="ctr"/>
                      <a:r>
                        <a:rPr lang="fr-FR" dirty="0" smtClean="0"/>
                        <a:t>Description</a:t>
                      </a:r>
                      <a:endParaRPr lang="fr-FR" dirty="0"/>
                    </a:p>
                  </a:txBody>
                  <a:tcPr/>
                </a:tc>
              </a:tr>
              <a:tr h="370840">
                <a:tc>
                  <a:txBody>
                    <a:bodyPr/>
                    <a:lstStyle/>
                    <a:p>
                      <a:pPr algn="ctr"/>
                      <a:r>
                        <a:rPr lang="fr-FR" dirty="0" smtClean="0"/>
                        <a:t>&lt;% %&gt;</a:t>
                      </a:r>
                      <a:endParaRPr lang="fr-FR" dirty="0"/>
                    </a:p>
                  </a:txBody>
                  <a:tcPr anchor="ctr"/>
                </a:tc>
                <a:tc>
                  <a:txBody>
                    <a:bodyPr/>
                    <a:lstStyle/>
                    <a:p>
                      <a:r>
                        <a:rPr lang="fr-FR" dirty="0" smtClean="0"/>
                        <a:t>Scriptlets:</a:t>
                      </a:r>
                      <a:r>
                        <a:rPr lang="fr-FR" baseline="0" dirty="0" smtClean="0"/>
                        <a:t> </a:t>
                      </a:r>
                      <a:r>
                        <a:rPr lang="fr-FR" baseline="0" dirty="0" err="1" smtClean="0"/>
                        <a:t>allow</a:t>
                      </a:r>
                      <a:r>
                        <a:rPr lang="fr-FR" baseline="0" dirty="0" smtClean="0"/>
                        <a:t> to </a:t>
                      </a:r>
                      <a:r>
                        <a:rPr lang="fr-FR" baseline="0" dirty="0" err="1" smtClean="0"/>
                        <a:t>write</a:t>
                      </a:r>
                      <a:r>
                        <a:rPr lang="fr-FR" baseline="0" dirty="0" smtClean="0"/>
                        <a:t> Java code </a:t>
                      </a:r>
                      <a:r>
                        <a:rPr lang="fr-FR" baseline="0" dirty="0" err="1" smtClean="0"/>
                        <a:t>inside</a:t>
                      </a:r>
                      <a:r>
                        <a:rPr lang="fr-FR" baseline="0" dirty="0" smtClean="0"/>
                        <a:t> the JSP</a:t>
                      </a:r>
                      <a:endParaRPr lang="fr-FR" dirty="0"/>
                    </a:p>
                  </a:txBody>
                  <a:tcPr/>
                </a:tc>
              </a:tr>
              <a:tr h="370840">
                <a:tc>
                  <a:txBody>
                    <a:bodyPr/>
                    <a:lstStyle/>
                    <a:p>
                      <a:pPr algn="ctr"/>
                      <a:r>
                        <a:rPr lang="fr-FR" dirty="0" smtClean="0"/>
                        <a:t>&lt;%= %&gt;</a:t>
                      </a:r>
                      <a:endParaRPr lang="fr-FR" dirty="0"/>
                    </a:p>
                  </a:txBody>
                  <a:tcPr anchor="ctr"/>
                </a:tc>
                <a:tc>
                  <a:txBody>
                    <a:bodyPr/>
                    <a:lstStyle/>
                    <a:p>
                      <a:r>
                        <a:rPr lang="fr-FR" dirty="0" err="1" smtClean="0"/>
                        <a:t>Expresion</a:t>
                      </a:r>
                      <a:r>
                        <a:rPr lang="fr-FR" dirty="0" smtClean="0"/>
                        <a:t>:</a:t>
                      </a:r>
                      <a:r>
                        <a:rPr lang="fr-FR" baseline="0" dirty="0" smtClean="0"/>
                        <a:t> Display the value of a variable or </a:t>
                      </a:r>
                      <a:r>
                        <a:rPr lang="fr-FR" baseline="0" dirty="0" err="1" smtClean="0"/>
                        <a:t>returned</a:t>
                      </a:r>
                      <a:r>
                        <a:rPr lang="fr-FR" baseline="0" dirty="0" smtClean="0"/>
                        <a:t> by a </a:t>
                      </a:r>
                      <a:r>
                        <a:rPr lang="fr-FR" baseline="0" dirty="0" err="1" smtClean="0"/>
                        <a:t>method</a:t>
                      </a:r>
                      <a:endParaRPr lang="fr-FR" dirty="0"/>
                    </a:p>
                  </a:txBody>
                  <a:tcPr/>
                </a:tc>
              </a:tr>
              <a:tr h="370840">
                <a:tc>
                  <a:txBody>
                    <a:bodyPr/>
                    <a:lstStyle/>
                    <a:p>
                      <a:pPr algn="ctr"/>
                      <a:r>
                        <a:rPr lang="fr-FR" dirty="0" smtClean="0"/>
                        <a:t>&lt;%! %&gt;</a:t>
                      </a:r>
                      <a:endParaRPr lang="fr-FR" dirty="0"/>
                    </a:p>
                  </a:txBody>
                  <a:tcPr anchor="ctr"/>
                </a:tc>
                <a:tc>
                  <a:txBody>
                    <a:bodyPr/>
                    <a:lstStyle/>
                    <a:p>
                      <a:r>
                        <a:rPr lang="fr-FR" dirty="0" err="1" smtClean="0"/>
                        <a:t>Declaration</a:t>
                      </a:r>
                      <a:r>
                        <a:rPr lang="fr-FR" dirty="0" smtClean="0"/>
                        <a:t>: </a:t>
                      </a:r>
                      <a:r>
                        <a:rPr lang="fr-FR" dirty="0" err="1" smtClean="0"/>
                        <a:t>declare</a:t>
                      </a:r>
                      <a:r>
                        <a:rPr lang="fr-FR" dirty="0" smtClean="0"/>
                        <a:t> a </a:t>
                      </a:r>
                      <a:r>
                        <a:rPr lang="fr-FR" dirty="0" err="1" smtClean="0"/>
                        <a:t>piece</a:t>
                      </a:r>
                      <a:r>
                        <a:rPr lang="fr-FR" baseline="0" dirty="0" smtClean="0"/>
                        <a:t> of code (variable, </a:t>
                      </a:r>
                      <a:r>
                        <a:rPr lang="fr-FR" baseline="0" dirty="0" err="1" smtClean="0"/>
                        <a:t>method</a:t>
                      </a:r>
                      <a:r>
                        <a:rPr lang="fr-FR" baseline="0" dirty="0" smtClean="0"/>
                        <a:t>, …) </a:t>
                      </a:r>
                      <a:r>
                        <a:rPr lang="fr-FR" baseline="0" dirty="0" err="1" smtClean="0"/>
                        <a:t>outside</a:t>
                      </a:r>
                      <a:r>
                        <a:rPr lang="fr-FR" baseline="0" dirty="0" smtClean="0"/>
                        <a:t> the _</a:t>
                      </a:r>
                      <a:r>
                        <a:rPr lang="fr-FR" baseline="0" dirty="0" err="1" smtClean="0"/>
                        <a:t>jspService</a:t>
                      </a:r>
                      <a:r>
                        <a:rPr lang="fr-FR" baseline="0" dirty="0" smtClean="0"/>
                        <a:t>(…) </a:t>
                      </a:r>
                      <a:r>
                        <a:rPr lang="fr-FR" baseline="0" dirty="0" err="1" smtClean="0"/>
                        <a:t>method</a:t>
                      </a:r>
                      <a:r>
                        <a:rPr lang="fr-FR" baseline="0" dirty="0" smtClean="0"/>
                        <a:t>.</a:t>
                      </a:r>
                    </a:p>
                    <a:p>
                      <a:r>
                        <a:rPr lang="fr-FR" b="1" baseline="0" dirty="0" smtClean="0"/>
                        <a:t>Be </a:t>
                      </a:r>
                      <a:r>
                        <a:rPr lang="fr-FR" b="1" baseline="0" dirty="0" err="1" smtClean="0"/>
                        <a:t>careful</a:t>
                      </a:r>
                      <a:r>
                        <a:rPr lang="fr-FR" b="1" baseline="0" dirty="0" smtClean="0"/>
                        <a:t> :</a:t>
                      </a:r>
                      <a:r>
                        <a:rPr lang="fr-FR" baseline="0" dirty="0" smtClean="0"/>
                        <a:t> use </a:t>
                      </a:r>
                      <a:r>
                        <a:rPr lang="fr-FR" baseline="0" dirty="0" err="1" smtClean="0"/>
                        <a:t>it</a:t>
                      </a:r>
                      <a:r>
                        <a:rPr lang="fr-FR" baseline="0" dirty="0" smtClean="0"/>
                        <a:t> to </a:t>
                      </a:r>
                      <a:r>
                        <a:rPr lang="fr-FR" baseline="0" dirty="0" err="1" smtClean="0"/>
                        <a:t>declare</a:t>
                      </a:r>
                      <a:r>
                        <a:rPr lang="fr-FR" baseline="0" dirty="0" smtClean="0"/>
                        <a:t> a </a:t>
                      </a:r>
                      <a:r>
                        <a:rPr lang="fr-FR" baseline="0" dirty="0" err="1" smtClean="0"/>
                        <a:t>writable</a:t>
                      </a:r>
                      <a:r>
                        <a:rPr lang="fr-FR" baseline="0" dirty="0" smtClean="0"/>
                        <a:t> variable </a:t>
                      </a:r>
                      <a:r>
                        <a:rPr lang="fr-FR" baseline="0" dirty="0" err="1" smtClean="0"/>
                        <a:t>is</a:t>
                      </a:r>
                      <a:r>
                        <a:rPr lang="fr-FR" baseline="0" dirty="0" smtClean="0"/>
                        <a:t> not </a:t>
                      </a:r>
                      <a:r>
                        <a:rPr lang="fr-FR" baseline="0" dirty="0" err="1" smtClean="0"/>
                        <a:t>thread-safe</a:t>
                      </a:r>
                      <a:r>
                        <a:rPr lang="fr-FR" baseline="0" dirty="0" smtClean="0"/>
                        <a:t> !</a:t>
                      </a:r>
                      <a:endParaRPr lang="fr-FR" dirty="0"/>
                    </a:p>
                  </a:txBody>
                  <a:tcPr/>
                </a:tc>
              </a:tr>
              <a:tr h="370840">
                <a:tc>
                  <a:txBody>
                    <a:bodyPr/>
                    <a:lstStyle/>
                    <a:p>
                      <a:pPr algn="ctr"/>
                      <a:r>
                        <a:rPr lang="fr-FR" dirty="0" smtClean="0"/>
                        <a:t>&lt;%-- --%&gt;</a:t>
                      </a:r>
                      <a:endParaRPr lang="fr-FR" dirty="0"/>
                    </a:p>
                  </a:txBody>
                  <a:tcPr anchor="ctr"/>
                </a:tc>
                <a:tc>
                  <a:txBody>
                    <a:bodyPr/>
                    <a:lstStyle/>
                    <a:p>
                      <a:r>
                        <a:rPr lang="fr-FR" dirty="0" err="1" smtClean="0"/>
                        <a:t>Comments</a:t>
                      </a:r>
                      <a:r>
                        <a:rPr lang="fr-FR" dirty="0" smtClean="0"/>
                        <a:t>: insert </a:t>
                      </a:r>
                      <a:r>
                        <a:rPr lang="fr-FR" dirty="0" err="1" smtClean="0"/>
                        <a:t>comments</a:t>
                      </a:r>
                      <a:r>
                        <a:rPr lang="fr-FR" dirty="0" smtClean="0"/>
                        <a:t> </a:t>
                      </a:r>
                      <a:r>
                        <a:rPr lang="fr-FR" dirty="0" err="1" smtClean="0"/>
                        <a:t>which</a:t>
                      </a:r>
                      <a:r>
                        <a:rPr lang="fr-FR" baseline="0" dirty="0" smtClean="0"/>
                        <a:t> </a:t>
                      </a:r>
                      <a:r>
                        <a:rPr lang="fr-FR" baseline="0" dirty="0" err="1" smtClean="0"/>
                        <a:t>will</a:t>
                      </a:r>
                      <a:r>
                        <a:rPr lang="fr-FR" baseline="0" dirty="0" smtClean="0"/>
                        <a:t> not </a:t>
                      </a:r>
                      <a:r>
                        <a:rPr lang="fr-FR" baseline="0" dirty="0" err="1" smtClean="0"/>
                        <a:t>be</a:t>
                      </a:r>
                      <a:r>
                        <a:rPr lang="fr-FR" baseline="0" dirty="0" smtClean="0"/>
                        <a:t> visible </a:t>
                      </a:r>
                      <a:r>
                        <a:rPr lang="fr-FR" baseline="0" dirty="0" err="1" smtClean="0"/>
                        <a:t>inside</a:t>
                      </a:r>
                      <a:r>
                        <a:rPr lang="fr-FR" baseline="0" dirty="0" smtClean="0"/>
                        <a:t> the </a:t>
                      </a:r>
                      <a:r>
                        <a:rPr lang="fr-FR" baseline="0" dirty="0" err="1" smtClean="0"/>
                        <a:t>generated</a:t>
                      </a:r>
                      <a:r>
                        <a:rPr lang="fr-FR" baseline="0" dirty="0" smtClean="0"/>
                        <a:t> HTML </a:t>
                      </a:r>
                      <a:r>
                        <a:rPr lang="fr-FR" baseline="0" dirty="0" err="1" smtClean="0"/>
                        <a:t>response</a:t>
                      </a:r>
                      <a:endParaRPr lang="fr-FR" baseline="0" dirty="0" smtClean="0"/>
                    </a:p>
                  </a:txBody>
                  <a:tcPr/>
                </a:tc>
              </a:tr>
            </a:tbl>
          </a:graphicData>
        </a:graphic>
      </p:graphicFrame>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Scripting elements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143000"/>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Example</a:t>
            </a:r>
          </a:p>
        </p:txBody>
      </p:sp>
      <p:sp>
        <p:nvSpPr>
          <p:cNvPr id="8" name="ZoneTexte 7"/>
          <p:cNvSpPr txBox="1"/>
          <p:nvPr/>
        </p:nvSpPr>
        <p:spPr>
          <a:xfrm>
            <a:off x="1214414" y="1600200"/>
            <a:ext cx="7572428" cy="3587136"/>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dirty="0" smtClean="0">
                <a:solidFill>
                  <a:srgbClr val="AC4020"/>
                </a:solidFill>
                <a:latin typeface="Courier"/>
                <a:cs typeface="Courier"/>
              </a:rPr>
              <a:t>&lt;% </a:t>
            </a:r>
            <a:r>
              <a:rPr lang="fr-FR" dirty="0" smtClean="0">
                <a:latin typeface="Courier"/>
                <a:cs typeface="Courier"/>
              </a:rPr>
              <a:t>String s1 = </a:t>
            </a:r>
            <a:r>
              <a:rPr lang="fr-FR" b="1" dirty="0" smtClean="0">
                <a:solidFill>
                  <a:srgbClr val="7F0055"/>
                </a:solidFill>
                <a:latin typeface="Courier"/>
                <a:cs typeface="Courier"/>
              </a:rPr>
              <a:t>new </a:t>
            </a:r>
            <a:r>
              <a:rPr lang="fr-FR" dirty="0" smtClean="0">
                <a:latin typeface="Courier"/>
                <a:cs typeface="Courier"/>
              </a:rPr>
              <a:t>String(</a:t>
            </a:r>
            <a:r>
              <a:rPr lang="fr-FR" dirty="0" smtClean="0">
                <a:solidFill>
                  <a:srgbClr val="0000FF"/>
                </a:solidFill>
                <a:latin typeface="Courier"/>
                <a:cs typeface="Courier"/>
              </a:rPr>
              <a:t>"Hello ! "</a:t>
            </a:r>
            <a:r>
              <a:rPr lang="fr-FR" dirty="0" smtClean="0">
                <a:latin typeface="Courier"/>
                <a:cs typeface="Courier"/>
              </a:rPr>
              <a:t>); </a:t>
            </a:r>
            <a:r>
              <a:rPr lang="fr-FR" dirty="0" smtClean="0">
                <a:solidFill>
                  <a:srgbClr val="AC4020"/>
                </a:solidFill>
                <a:latin typeface="Courier"/>
                <a:cs typeface="Courier"/>
              </a:rPr>
              <a:t>%&gt;</a:t>
            </a:r>
          </a:p>
          <a:p>
            <a:pPr eaLnBrk="1" hangingPunct="1">
              <a:lnSpc>
                <a:spcPct val="90000"/>
              </a:lnSpc>
              <a:buFont typeface="Wingdings" pitchFamily="-109" charset="2"/>
              <a:buNone/>
            </a:pPr>
            <a:r>
              <a:rPr lang="fr-FR" dirty="0" smtClean="0">
                <a:solidFill>
                  <a:srgbClr val="AC4020"/>
                </a:solidFill>
                <a:latin typeface="Courier"/>
                <a:cs typeface="Courier"/>
              </a:rPr>
              <a:t>&lt;% </a:t>
            </a:r>
            <a:r>
              <a:rPr lang="fr-FR" b="1" dirty="0" smtClean="0">
                <a:solidFill>
                  <a:srgbClr val="7F0055"/>
                </a:solidFill>
                <a:latin typeface="Courier"/>
                <a:cs typeface="Courier"/>
              </a:rPr>
              <a:t>for</a:t>
            </a:r>
            <a:r>
              <a:rPr lang="fr-FR" dirty="0" smtClean="0">
                <a:latin typeface="Courier"/>
                <a:cs typeface="Courier"/>
              </a:rPr>
              <a:t>(</a:t>
            </a:r>
            <a:r>
              <a:rPr lang="fr-FR" b="1" dirty="0" err="1" smtClean="0">
                <a:solidFill>
                  <a:srgbClr val="7F0055"/>
                </a:solidFill>
                <a:latin typeface="Courier"/>
                <a:cs typeface="Courier"/>
              </a:rPr>
              <a:t>int</a:t>
            </a:r>
            <a:r>
              <a:rPr lang="fr-FR" b="1" dirty="0" smtClean="0">
                <a:solidFill>
                  <a:srgbClr val="7F0055"/>
                </a:solidFill>
                <a:latin typeface="Courier"/>
                <a:cs typeface="Courier"/>
              </a:rPr>
              <a:t> </a:t>
            </a:r>
            <a:r>
              <a:rPr lang="fr-FR" dirty="0" smtClean="0">
                <a:latin typeface="Courier"/>
                <a:cs typeface="Courier"/>
              </a:rPr>
              <a:t>i = 0; i &lt; 3 ; i++)  { </a:t>
            </a:r>
            <a:r>
              <a:rPr lang="fr-FR" dirty="0" smtClean="0">
                <a:solidFill>
                  <a:srgbClr val="AC4020"/>
                </a:solidFill>
                <a:latin typeface="Courier"/>
                <a:cs typeface="Courier"/>
              </a:rPr>
              <a:t>%&gt;</a:t>
            </a:r>
          </a:p>
          <a:p>
            <a:pPr eaLnBrk="1" hangingPunct="1">
              <a:lnSpc>
                <a:spcPct val="90000"/>
              </a:lnSpc>
              <a:buFont typeface="Wingdings" pitchFamily="-109" charset="2"/>
              <a:buNone/>
            </a:pPr>
            <a:endParaRPr lang="fr-FR" dirty="0" smtClean="0">
              <a:latin typeface="Courier"/>
              <a:cs typeface="Courier"/>
            </a:endParaRPr>
          </a:p>
          <a:p>
            <a:pPr eaLnBrk="1" hangingPunct="1">
              <a:lnSpc>
                <a:spcPct val="90000"/>
              </a:lnSpc>
              <a:buFont typeface="Wingdings" pitchFamily="-109" charset="2"/>
              <a:buNone/>
            </a:pPr>
            <a:r>
              <a:rPr lang="fr-FR" dirty="0" smtClean="0">
                <a:latin typeface="Courier"/>
                <a:cs typeface="Courier"/>
              </a:rPr>
              <a:t>     </a:t>
            </a:r>
            <a:r>
              <a:rPr lang="fr-FR" dirty="0" smtClean="0">
                <a:solidFill>
                  <a:srgbClr val="AC4020"/>
                </a:solidFill>
                <a:latin typeface="Courier"/>
                <a:cs typeface="Courier"/>
              </a:rPr>
              <a:t>&lt;%= </a:t>
            </a:r>
            <a:r>
              <a:rPr lang="fr-FR" dirty="0" smtClean="0">
                <a:latin typeface="Courier"/>
                <a:cs typeface="Courier"/>
              </a:rPr>
              <a:t>s1 </a:t>
            </a:r>
            <a:r>
              <a:rPr lang="fr-FR" dirty="0" smtClean="0">
                <a:solidFill>
                  <a:srgbClr val="AC4020"/>
                </a:solidFill>
                <a:latin typeface="Courier"/>
                <a:cs typeface="Courier"/>
              </a:rPr>
              <a:t>%&gt;</a:t>
            </a:r>
          </a:p>
          <a:p>
            <a:pPr eaLnBrk="1" hangingPunct="1">
              <a:lnSpc>
                <a:spcPct val="90000"/>
              </a:lnSpc>
              <a:buFont typeface="Wingdings" pitchFamily="-109" charset="2"/>
              <a:buNone/>
            </a:pPr>
            <a:endParaRPr lang="fr-FR" dirty="0" smtClean="0">
              <a:latin typeface="Courier"/>
              <a:cs typeface="Courier"/>
            </a:endParaRPr>
          </a:p>
          <a:p>
            <a:pPr eaLnBrk="1" hangingPunct="1">
              <a:lnSpc>
                <a:spcPct val="90000"/>
              </a:lnSpc>
            </a:pPr>
            <a:r>
              <a:rPr lang="fr-FR" dirty="0" smtClean="0">
                <a:solidFill>
                  <a:srgbClr val="AC4020"/>
                </a:solidFill>
                <a:latin typeface="Courier"/>
                <a:cs typeface="Courier"/>
              </a:rPr>
              <a:t>&lt;% </a:t>
            </a:r>
            <a:r>
              <a:rPr lang="fr-FR" dirty="0" smtClean="0">
                <a:latin typeface="Courier"/>
                <a:cs typeface="Courier"/>
              </a:rPr>
              <a:t>} </a:t>
            </a:r>
            <a:r>
              <a:rPr lang="fr-FR" dirty="0" smtClean="0">
                <a:solidFill>
                  <a:srgbClr val="AC4020"/>
                </a:solidFill>
                <a:latin typeface="Courier"/>
                <a:cs typeface="Courier"/>
              </a:rPr>
              <a:t>%&gt;</a:t>
            </a:r>
          </a:p>
          <a:p>
            <a:pPr eaLnBrk="1" hangingPunct="1">
              <a:lnSpc>
                <a:spcPct val="90000"/>
              </a:lnSpc>
              <a:buFont typeface="Wingdings" pitchFamily="-109" charset="2"/>
              <a:buNone/>
            </a:pPr>
            <a:endParaRPr lang="fr-FR" dirty="0" smtClean="0">
              <a:latin typeface="Courier"/>
              <a:cs typeface="Courier"/>
            </a:endParaRPr>
          </a:p>
          <a:p>
            <a:pPr eaLnBrk="1" hangingPunct="1">
              <a:lnSpc>
                <a:spcPct val="90000"/>
              </a:lnSpc>
              <a:buFont typeface="Wingdings" pitchFamily="-109" charset="2"/>
              <a:buNone/>
            </a:pPr>
            <a:r>
              <a:rPr lang="fr-FR" dirty="0" smtClean="0">
                <a:solidFill>
                  <a:srgbClr val="157333"/>
                </a:solidFill>
                <a:latin typeface="Courier"/>
                <a:cs typeface="Courier"/>
              </a:rPr>
              <a:t>&lt;</a:t>
            </a:r>
            <a:r>
              <a:rPr lang="fr-FR" dirty="0" err="1" smtClean="0">
                <a:solidFill>
                  <a:srgbClr val="157333"/>
                </a:solidFill>
                <a:latin typeface="Courier"/>
                <a:cs typeface="Courier"/>
              </a:rPr>
              <a:t>br</a:t>
            </a:r>
            <a:r>
              <a:rPr lang="fr-FR" dirty="0" smtClean="0">
                <a:solidFill>
                  <a:srgbClr val="157333"/>
                </a:solidFill>
                <a:latin typeface="Courier"/>
                <a:cs typeface="Courier"/>
              </a:rPr>
              <a:t> /&gt;</a:t>
            </a:r>
          </a:p>
          <a:p>
            <a:pPr eaLnBrk="1" hangingPunct="1">
              <a:lnSpc>
                <a:spcPct val="90000"/>
              </a:lnSpc>
              <a:buFont typeface="Wingdings" pitchFamily="-109" charset="2"/>
              <a:buNone/>
            </a:pPr>
            <a:endParaRPr lang="fr-FR" dirty="0" smtClean="0">
              <a:latin typeface="Courier"/>
              <a:cs typeface="Courier"/>
            </a:endParaRPr>
          </a:p>
          <a:p>
            <a:pPr eaLnBrk="1" hangingPunct="1">
              <a:lnSpc>
                <a:spcPct val="90000"/>
              </a:lnSpc>
              <a:buFont typeface="Wingdings" pitchFamily="-109" charset="2"/>
              <a:buNone/>
            </a:pPr>
            <a:r>
              <a:rPr lang="fr-FR" dirty="0" smtClean="0">
                <a:solidFill>
                  <a:srgbClr val="339933"/>
                </a:solidFill>
                <a:latin typeface="Courier"/>
                <a:cs typeface="Courier"/>
              </a:rPr>
              <a:t>&lt;%-- No compilation </a:t>
            </a:r>
            <a:r>
              <a:rPr lang="fr-FR" dirty="0" err="1" smtClean="0">
                <a:solidFill>
                  <a:srgbClr val="339933"/>
                </a:solidFill>
                <a:latin typeface="Courier"/>
                <a:cs typeface="Courier"/>
              </a:rPr>
              <a:t>error</a:t>
            </a:r>
            <a:r>
              <a:rPr lang="fr-FR" dirty="0" smtClean="0">
                <a:solidFill>
                  <a:srgbClr val="339933"/>
                </a:solidFill>
                <a:latin typeface="Courier"/>
                <a:cs typeface="Courier"/>
              </a:rPr>
              <a:t> </a:t>
            </a:r>
            <a:r>
              <a:rPr lang="fr-FR" dirty="0" err="1" smtClean="0">
                <a:solidFill>
                  <a:srgbClr val="339933"/>
                </a:solidFill>
                <a:latin typeface="Courier"/>
                <a:cs typeface="Courier"/>
              </a:rPr>
              <a:t>because</a:t>
            </a:r>
            <a:r>
              <a:rPr lang="fr-FR" dirty="0" smtClean="0">
                <a:solidFill>
                  <a:srgbClr val="339933"/>
                </a:solidFill>
                <a:latin typeface="Courier"/>
                <a:cs typeface="Courier"/>
              </a:rPr>
              <a:t> s2 </a:t>
            </a:r>
          </a:p>
          <a:p>
            <a:pPr eaLnBrk="1" hangingPunct="1">
              <a:lnSpc>
                <a:spcPct val="90000"/>
              </a:lnSpc>
              <a:buFont typeface="Wingdings" pitchFamily="-109" charset="2"/>
              <a:buNone/>
            </a:pPr>
            <a:r>
              <a:rPr lang="fr-FR" dirty="0" smtClean="0">
                <a:solidFill>
                  <a:srgbClr val="339933"/>
                </a:solidFill>
                <a:latin typeface="Courier"/>
                <a:cs typeface="Courier"/>
              </a:rPr>
              <a:t>				</a:t>
            </a:r>
            <a:r>
              <a:rPr lang="fr-FR" dirty="0" err="1" smtClean="0">
                <a:solidFill>
                  <a:srgbClr val="339933"/>
                </a:solidFill>
                <a:latin typeface="Courier"/>
                <a:cs typeface="Courier"/>
              </a:rPr>
              <a:t>is</a:t>
            </a:r>
            <a:r>
              <a:rPr lang="fr-FR" dirty="0" smtClean="0">
                <a:solidFill>
                  <a:srgbClr val="339933"/>
                </a:solidFill>
                <a:latin typeface="Courier"/>
                <a:cs typeface="Courier"/>
              </a:rPr>
              <a:t> in a </a:t>
            </a:r>
            <a:r>
              <a:rPr lang="fr-FR" dirty="0" err="1" smtClean="0">
                <a:solidFill>
                  <a:srgbClr val="339933"/>
                </a:solidFill>
                <a:latin typeface="Courier"/>
                <a:cs typeface="Courier"/>
              </a:rPr>
              <a:t>declaration</a:t>
            </a:r>
            <a:r>
              <a:rPr lang="fr-FR" dirty="0" smtClean="0">
                <a:solidFill>
                  <a:srgbClr val="339933"/>
                </a:solidFill>
                <a:latin typeface="Courier"/>
                <a:cs typeface="Courier"/>
              </a:rPr>
              <a:t> ! --%&gt;</a:t>
            </a:r>
          </a:p>
          <a:p>
            <a:pPr eaLnBrk="1" hangingPunct="1">
              <a:lnSpc>
                <a:spcPct val="90000"/>
              </a:lnSpc>
              <a:buFont typeface="Wingdings" pitchFamily="-109" charset="2"/>
              <a:buNone/>
            </a:pPr>
            <a:r>
              <a:rPr lang="fr-FR" dirty="0" smtClean="0">
                <a:solidFill>
                  <a:srgbClr val="AC4020"/>
                </a:solidFill>
                <a:latin typeface="Courier"/>
                <a:cs typeface="Courier"/>
              </a:rPr>
              <a:t>&lt;%= </a:t>
            </a:r>
            <a:r>
              <a:rPr lang="fr-FR" dirty="0" smtClean="0">
                <a:latin typeface="Courier"/>
                <a:cs typeface="Courier"/>
              </a:rPr>
              <a:t>s2 </a:t>
            </a:r>
            <a:r>
              <a:rPr lang="fr-FR" dirty="0" smtClean="0">
                <a:solidFill>
                  <a:srgbClr val="AC4020"/>
                </a:solidFill>
                <a:latin typeface="Courier"/>
                <a:cs typeface="Courier"/>
              </a:rPr>
              <a:t>%&gt;</a:t>
            </a:r>
          </a:p>
          <a:p>
            <a:pPr eaLnBrk="1" hangingPunct="1">
              <a:lnSpc>
                <a:spcPct val="90000"/>
              </a:lnSpc>
              <a:buFont typeface="Wingdings" pitchFamily="-109" charset="2"/>
              <a:buNone/>
            </a:pPr>
            <a:endParaRPr lang="fr-FR" dirty="0" smtClean="0">
              <a:latin typeface="Courier"/>
              <a:cs typeface="Courier"/>
            </a:endParaRPr>
          </a:p>
          <a:p>
            <a:pPr eaLnBrk="1" hangingPunct="1">
              <a:lnSpc>
                <a:spcPct val="90000"/>
              </a:lnSpc>
              <a:buFont typeface="Wingdings" pitchFamily="-109" charset="2"/>
              <a:buNone/>
            </a:pPr>
            <a:r>
              <a:rPr lang="fr-FR" dirty="0" smtClean="0">
                <a:solidFill>
                  <a:srgbClr val="AC4020"/>
                </a:solidFill>
                <a:latin typeface="Courier"/>
                <a:cs typeface="Courier"/>
              </a:rPr>
              <a:t>&lt;%! </a:t>
            </a:r>
            <a:r>
              <a:rPr lang="fr-FR" dirty="0" smtClean="0">
                <a:latin typeface="Courier"/>
                <a:cs typeface="Courier"/>
              </a:rPr>
              <a:t>String s2 = </a:t>
            </a:r>
            <a:r>
              <a:rPr lang="fr-FR" b="1" dirty="0" smtClean="0">
                <a:solidFill>
                  <a:srgbClr val="7F0055"/>
                </a:solidFill>
                <a:latin typeface="Courier"/>
                <a:cs typeface="Courier"/>
              </a:rPr>
              <a:t>new </a:t>
            </a:r>
            <a:r>
              <a:rPr lang="fr-FR" dirty="0" smtClean="0">
                <a:latin typeface="Courier"/>
                <a:cs typeface="Courier"/>
              </a:rPr>
              <a:t>String(</a:t>
            </a:r>
            <a:r>
              <a:rPr lang="fr-FR" dirty="0" smtClean="0">
                <a:solidFill>
                  <a:srgbClr val="0000FF"/>
                </a:solidFill>
                <a:latin typeface="Courier"/>
                <a:cs typeface="Courier"/>
              </a:rPr>
              <a:t>"How are </a:t>
            </a:r>
            <a:r>
              <a:rPr lang="fr-FR" dirty="0" err="1" smtClean="0">
                <a:solidFill>
                  <a:srgbClr val="0000FF"/>
                </a:solidFill>
                <a:latin typeface="Courier"/>
                <a:cs typeface="Courier"/>
              </a:rPr>
              <a:t>you</a:t>
            </a:r>
            <a:r>
              <a:rPr lang="fr-FR" dirty="0" smtClean="0">
                <a:solidFill>
                  <a:srgbClr val="0000FF"/>
                </a:solidFill>
                <a:latin typeface="Courier"/>
                <a:cs typeface="Courier"/>
              </a:rPr>
              <a:t> ?"</a:t>
            </a:r>
            <a:r>
              <a:rPr lang="fr-FR" dirty="0" smtClean="0">
                <a:latin typeface="Courier"/>
                <a:cs typeface="Courier"/>
              </a:rPr>
              <a:t>); </a:t>
            </a:r>
            <a:r>
              <a:rPr lang="fr-FR" dirty="0" smtClean="0">
                <a:solidFill>
                  <a:srgbClr val="AC4020"/>
                </a:solidFill>
                <a:latin typeface="Courier"/>
                <a:cs typeface="Courier"/>
              </a:rPr>
              <a:t>%&gt;</a:t>
            </a:r>
          </a:p>
        </p:txBody>
      </p:sp>
      <p:sp>
        <p:nvSpPr>
          <p:cNvPr id="9" name="ZoneTexte 8"/>
          <p:cNvSpPr txBox="1"/>
          <p:nvPr/>
        </p:nvSpPr>
        <p:spPr>
          <a:xfrm>
            <a:off x="1214414" y="5901740"/>
            <a:ext cx="7572428" cy="651460"/>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Hello ! Hello ! Hello !</a:t>
            </a:r>
          </a:p>
          <a:p>
            <a:pPr eaLnBrk="1" hangingPunct="1">
              <a:lnSpc>
                <a:spcPct val="90000"/>
              </a:lnSpc>
              <a:buFont typeface="Wingdings" pitchFamily="-109" charset="2"/>
              <a:buNone/>
            </a:pPr>
            <a:r>
              <a:rPr lang="fr-FR" sz="2000" dirty="0" smtClean="0"/>
              <a:t>How are </a:t>
            </a:r>
            <a:r>
              <a:rPr lang="fr-FR" sz="2000" dirty="0" err="1" smtClean="0"/>
              <a:t>you</a:t>
            </a:r>
            <a:r>
              <a:rPr lang="fr-FR" sz="2000" dirty="0" smtClean="0"/>
              <a:t> ?</a:t>
            </a:r>
          </a:p>
        </p:txBody>
      </p:sp>
      <p:sp>
        <p:nvSpPr>
          <p:cNvPr id="10" name="Rectangle 3"/>
          <p:cNvSpPr txBox="1">
            <a:spLocks noChangeArrowheads="1"/>
          </p:cNvSpPr>
          <p:nvPr/>
        </p:nvSpPr>
        <p:spPr>
          <a:xfrm>
            <a:off x="1143000" y="5436513"/>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It displays</a:t>
            </a:r>
          </a:p>
        </p:txBody>
      </p:sp>
      <p:sp>
        <p:nvSpPr>
          <p:cNvPr id="11"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900" decel="100000" fill="hold"/>
                                        <p:tgtEl>
                                          <p:spTgt spid="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Directives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3985706"/>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In a JSP page, directives exist to fulfill your needs</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Three types of directive</a:t>
            </a:r>
          </a:p>
          <a:p>
            <a:pPr marL="800100" lvl="1" indent="-342900" eaLnBrk="1" hangingPunct="1">
              <a:spcBef>
                <a:spcPct val="20000"/>
              </a:spcBef>
              <a:spcAft>
                <a:spcPct val="30000"/>
              </a:spcAft>
              <a:buClr>
                <a:schemeClr val="hlink"/>
              </a:buClr>
              <a:buFont typeface="Wingdings" pitchFamily="2" charset="2"/>
              <a:buChar char="n"/>
              <a:defRPr/>
            </a:pPr>
            <a:r>
              <a:rPr kumimoji="0" lang="en-US" sz="2200" b="1" u="none" strike="noStrike" kern="0" cap="none" spc="0" normalizeH="0" baseline="0" noProof="0" dirty="0" smtClean="0">
                <a:ln>
                  <a:noFill/>
                </a:ln>
                <a:solidFill>
                  <a:schemeClr val="tx1"/>
                </a:solidFill>
                <a:effectLst/>
                <a:uLnTx/>
                <a:uFillTx/>
                <a:latin typeface="+mn-lt"/>
                <a:ea typeface="ＭＳ Ｐゴシック" pitchFamily="34" charset="-128"/>
                <a:cs typeface="+mn-cs"/>
              </a:rPr>
              <a:t>Page </a:t>
            </a: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directives</a:t>
            </a:r>
          </a:p>
          <a:p>
            <a:pPr marL="1257300" lvl="2" indent="-342900" eaLnBrk="1" hangingPunct="1">
              <a:spcBef>
                <a:spcPct val="20000"/>
              </a:spcBef>
              <a:spcAft>
                <a:spcPct val="30000"/>
              </a:spcAft>
              <a:buClr>
                <a:schemeClr val="hlink"/>
              </a:buClr>
              <a:buFont typeface="Wingdings" pitchFamily="2" charset="2"/>
              <a:buChar char="n"/>
              <a:defRPr/>
            </a:pPr>
            <a:r>
              <a:rPr lang="en-US" sz="2200" i="1" kern="0" dirty="0" smtClean="0">
                <a:ea typeface="ＭＳ Ｐゴシック" pitchFamily="34" charset="-128"/>
              </a:rPr>
              <a:t>&lt;%@page ... %&gt;</a:t>
            </a:r>
            <a:endParaRPr kumimoji="0" lang="en-US" sz="2200" i="1"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baseline="0" dirty="0" smtClean="0">
                <a:latin typeface="+mn-lt"/>
                <a:ea typeface="ＭＳ Ｐゴシック" pitchFamily="34" charset="-128"/>
              </a:rPr>
              <a:t>Inclusion</a:t>
            </a:r>
            <a:r>
              <a:rPr lang="en-US" sz="2200" b="1" kern="0" dirty="0" smtClean="0">
                <a:latin typeface="+mn-lt"/>
                <a:ea typeface="ＭＳ Ｐゴシック" pitchFamily="34" charset="-128"/>
              </a:rPr>
              <a:t> </a:t>
            </a:r>
            <a:r>
              <a:rPr lang="en-US" sz="2200" kern="0" dirty="0" smtClean="0">
                <a:latin typeface="+mn-lt"/>
                <a:ea typeface="ＭＳ Ｐゴシック" pitchFamily="34" charset="-128"/>
              </a:rPr>
              <a:t>directives</a:t>
            </a:r>
          </a:p>
          <a:p>
            <a:pPr marL="1257300" lvl="2" indent="-342900" eaLnBrk="1" hangingPunct="1">
              <a:spcBef>
                <a:spcPct val="20000"/>
              </a:spcBef>
              <a:spcAft>
                <a:spcPct val="30000"/>
              </a:spcAft>
              <a:buClr>
                <a:schemeClr val="hlink"/>
              </a:buClr>
              <a:buFont typeface="Wingdings" pitchFamily="2" charset="2"/>
              <a:buChar char="n"/>
              <a:defRPr/>
            </a:pPr>
            <a:r>
              <a:rPr lang="en-US" sz="2200" i="1" kern="0" dirty="0" smtClean="0">
                <a:ea typeface="ＭＳ Ｐゴシック" pitchFamily="34" charset="-128"/>
              </a:rPr>
              <a:t>&lt;%@include ... %&gt;</a:t>
            </a:r>
            <a:endParaRPr lang="en-US" sz="2200" i="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baseline="0" dirty="0" err="1" smtClean="0">
                <a:latin typeface="+mn-lt"/>
                <a:ea typeface="ＭＳ Ｐゴシック" pitchFamily="34" charset="-128"/>
              </a:rPr>
              <a:t>Taglib</a:t>
            </a:r>
            <a:r>
              <a:rPr lang="en-US" sz="2200" b="1" kern="0" dirty="0" smtClean="0">
                <a:latin typeface="+mn-lt"/>
                <a:ea typeface="ＭＳ Ｐゴシック" pitchFamily="34" charset="-128"/>
              </a:rPr>
              <a:t> </a:t>
            </a:r>
            <a:r>
              <a:rPr lang="en-US" sz="2200" kern="0" dirty="0" smtClean="0">
                <a:latin typeface="+mn-lt"/>
                <a:ea typeface="ＭＳ Ｐゴシック" pitchFamily="34" charset="-128"/>
              </a:rPr>
              <a:t>directives</a:t>
            </a:r>
          </a:p>
          <a:p>
            <a:pPr marL="1257300" lvl="2" indent="-342900" eaLnBrk="1" hangingPunct="1">
              <a:spcBef>
                <a:spcPct val="20000"/>
              </a:spcBef>
              <a:spcAft>
                <a:spcPct val="30000"/>
              </a:spcAft>
              <a:buClr>
                <a:schemeClr val="hlink"/>
              </a:buClr>
              <a:buFont typeface="Wingdings" pitchFamily="2" charset="2"/>
              <a:buChar char="n"/>
              <a:defRPr/>
            </a:pPr>
            <a:r>
              <a:rPr lang="en-US" sz="2200" i="1" kern="0" dirty="0" smtClean="0">
                <a:ea typeface="ＭＳ Ｐゴシック" pitchFamily="34" charset="-128"/>
              </a:rPr>
              <a:t>&lt;%@</a:t>
            </a:r>
            <a:r>
              <a:rPr lang="en-US" sz="2200" i="1" kern="0" dirty="0" err="1" smtClean="0">
                <a:ea typeface="ＭＳ Ｐゴシック" pitchFamily="34" charset="-128"/>
              </a:rPr>
              <a:t>taglib</a:t>
            </a:r>
            <a:r>
              <a:rPr lang="en-US" sz="2200" i="1" kern="0" dirty="0" smtClean="0">
                <a:ea typeface="ＭＳ Ｐゴシック" pitchFamily="34" charset="-128"/>
              </a:rPr>
              <a:t> ... %&gt;</a:t>
            </a:r>
            <a:endParaRPr lang="en-US" sz="2200" i="1" kern="0" dirty="0" smtClean="0">
              <a:latin typeface="+mn-lt"/>
              <a:ea typeface="ＭＳ Ｐゴシック" pitchFamily="34" charset="-128"/>
            </a:endParaRP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Page directive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5509200"/>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baseline="0" dirty="0" smtClean="0">
                <a:latin typeface="+mn-lt"/>
                <a:ea typeface="ＭＳ Ｐゴシック" pitchFamily="34" charset="-128"/>
              </a:rPr>
              <a:t>Define some page properties</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baseline="0" dirty="0" smtClean="0">
                <a:latin typeface="+mn-lt"/>
                <a:ea typeface="ＭＳ Ｐゴシック" pitchFamily="34" charset="-128"/>
              </a:rPr>
              <a:t>Page</a:t>
            </a:r>
            <a:r>
              <a:rPr lang="en-US" sz="2200" kern="0" dirty="0" smtClean="0">
                <a:latin typeface="+mn-lt"/>
                <a:ea typeface="ＭＳ Ｐゴシック" pitchFamily="34" charset="-128"/>
              </a:rPr>
              <a:t> directives can have several attributes</a:t>
            </a:r>
          </a:p>
          <a:p>
            <a:pPr marL="800100" lvl="1" indent="-342900" eaLnBrk="1" hangingPunct="1">
              <a:spcBef>
                <a:spcPct val="20000"/>
              </a:spcBef>
              <a:spcAft>
                <a:spcPct val="30000"/>
              </a:spcAft>
              <a:buClr>
                <a:schemeClr val="hlink"/>
              </a:buClr>
              <a:buFont typeface="Wingdings" pitchFamily="2" charset="2"/>
              <a:buChar char="n"/>
              <a:defRPr/>
            </a:pPr>
            <a:r>
              <a:rPr lang="en-US" sz="2200" b="1" kern="0" baseline="0" dirty="0" smtClean="0">
                <a:latin typeface="+mn-lt"/>
                <a:ea typeface="ＭＳ Ｐゴシック" pitchFamily="34" charset="-128"/>
              </a:rPr>
              <a:t>import</a:t>
            </a:r>
          </a:p>
          <a:p>
            <a:pPr marL="1257300" lvl="2" indent="-342900" eaLnBrk="1" hangingPunct="1">
              <a:spcBef>
                <a:spcPct val="20000"/>
              </a:spcBef>
              <a:spcAft>
                <a:spcPct val="30000"/>
              </a:spcAft>
              <a:buClr>
                <a:schemeClr val="hlink"/>
              </a:buClr>
              <a:buFont typeface="Wingdings" pitchFamily="2" charset="2"/>
              <a:buChar char="n"/>
              <a:defRPr/>
            </a:pPr>
            <a:r>
              <a:rPr lang="en-US" sz="2200" i="1" kern="0" dirty="0" smtClean="0">
                <a:latin typeface="+mn-lt"/>
                <a:ea typeface="ＭＳ Ｐゴシック" pitchFamily="34" charset="-128"/>
              </a:rPr>
              <a:t>&lt;%@ page import=“</a:t>
            </a:r>
            <a:r>
              <a:rPr lang="en-US" sz="2200" i="1" kern="0" dirty="0" err="1" smtClean="0">
                <a:latin typeface="+mn-lt"/>
                <a:ea typeface="ＭＳ Ｐゴシック" pitchFamily="34" charset="-128"/>
              </a:rPr>
              <a:t>java.util.List</a:t>
            </a:r>
            <a:r>
              <a:rPr lang="en-US" sz="2200" i="1" kern="0" dirty="0" smtClean="0">
                <a:latin typeface="+mn-lt"/>
                <a:ea typeface="ＭＳ Ｐゴシック" pitchFamily="34" charset="-128"/>
              </a:rPr>
              <a:t>” %&gt;</a:t>
            </a:r>
          </a:p>
          <a:p>
            <a:pPr marL="800100" lvl="1" indent="-342900" eaLnBrk="1" hangingPunct="1">
              <a:spcBef>
                <a:spcPct val="20000"/>
              </a:spcBef>
              <a:spcAft>
                <a:spcPct val="30000"/>
              </a:spcAft>
              <a:buClr>
                <a:schemeClr val="hlink"/>
              </a:buClr>
              <a:buFont typeface="Wingdings" pitchFamily="2" charset="2"/>
              <a:buChar char="n"/>
              <a:defRPr/>
            </a:pPr>
            <a:r>
              <a:rPr lang="en-US" sz="2200" b="1" kern="0" baseline="0" dirty="0" smtClean="0">
                <a:latin typeface="+mn-lt"/>
                <a:ea typeface="ＭＳ Ｐゴシック" pitchFamily="34" charset="-128"/>
              </a:rPr>
              <a:t>session</a:t>
            </a:r>
          </a:p>
          <a:p>
            <a:pPr marL="1257300" lvl="2" indent="-342900" eaLnBrk="1" hangingPunct="1">
              <a:spcBef>
                <a:spcPct val="20000"/>
              </a:spcBef>
              <a:spcAft>
                <a:spcPct val="30000"/>
              </a:spcAft>
              <a:buClr>
                <a:schemeClr val="hlink"/>
              </a:buClr>
              <a:buFont typeface="Wingdings" pitchFamily="2" charset="2"/>
              <a:buChar char="n"/>
              <a:defRPr/>
            </a:pPr>
            <a:r>
              <a:rPr lang="en-US" sz="2200" i="1" kern="0" dirty="0" smtClean="0">
                <a:ea typeface="ＭＳ Ｐゴシック" pitchFamily="34" charset="-128"/>
              </a:rPr>
              <a:t>&lt;%@ page session=“true” %&gt;</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contentType</a:t>
            </a:r>
            <a:endParaRPr lang="en-US" sz="2200" b="1" kern="0" dirty="0" smtClean="0">
              <a:latin typeface="+mn-lt"/>
              <a:ea typeface="ＭＳ Ｐゴシック" pitchFamily="34" charset="-128"/>
            </a:endParaRPr>
          </a:p>
          <a:p>
            <a:pPr marL="1257300" lvl="2" indent="-342900" eaLnBrk="1" hangingPunct="1">
              <a:spcBef>
                <a:spcPct val="20000"/>
              </a:spcBef>
              <a:spcAft>
                <a:spcPct val="30000"/>
              </a:spcAft>
              <a:buClr>
                <a:schemeClr val="hlink"/>
              </a:buClr>
              <a:buFont typeface="Wingdings" pitchFamily="2" charset="2"/>
              <a:buChar char="n"/>
              <a:defRPr/>
            </a:pPr>
            <a:r>
              <a:rPr lang="en-US" sz="2200" i="1" kern="0" dirty="0" smtClean="0">
                <a:latin typeface="+mn-lt"/>
                <a:ea typeface="ＭＳ Ｐゴシック" pitchFamily="34" charset="-128"/>
              </a:rPr>
              <a:t>&lt;%@ page </a:t>
            </a:r>
            <a:r>
              <a:rPr lang="en-US" sz="2200" i="1" kern="0" dirty="0" err="1" smtClean="0">
                <a:latin typeface="+mn-lt"/>
                <a:ea typeface="ＭＳ Ｐゴシック" pitchFamily="34" charset="-128"/>
              </a:rPr>
              <a:t>contentType</a:t>
            </a:r>
            <a:r>
              <a:rPr lang="en-US" sz="2200" i="1" kern="0" dirty="0" smtClean="0">
                <a:latin typeface="+mn-lt"/>
                <a:ea typeface="ＭＳ Ｐゴシック" pitchFamily="34" charset="-128"/>
              </a:rPr>
              <a:t>=“text/html” %&gt;</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isELIgnored</a:t>
            </a:r>
            <a:endParaRPr lang="en-US" sz="2200" b="1" kern="0" dirty="0" smtClean="0">
              <a:latin typeface="+mn-lt"/>
              <a:ea typeface="ＭＳ Ｐゴシック" pitchFamily="34" charset="-128"/>
            </a:endParaRPr>
          </a:p>
          <a:p>
            <a:pPr marL="1257300" lvl="2" indent="-342900" eaLnBrk="1" hangingPunct="1">
              <a:spcBef>
                <a:spcPct val="20000"/>
              </a:spcBef>
              <a:spcAft>
                <a:spcPct val="30000"/>
              </a:spcAft>
              <a:buClr>
                <a:schemeClr val="hlink"/>
              </a:buClr>
              <a:buFont typeface="Wingdings" pitchFamily="2" charset="2"/>
              <a:buChar char="n"/>
              <a:defRPr/>
            </a:pPr>
            <a:r>
              <a:rPr lang="en-US" sz="2200" i="1" kern="0" dirty="0" smtClean="0">
                <a:latin typeface="+mn-lt"/>
                <a:ea typeface="ＭＳ Ｐゴシック" pitchFamily="34" charset="-128"/>
              </a:rPr>
              <a:t>&lt;%@ page </a:t>
            </a:r>
            <a:r>
              <a:rPr lang="en-US" sz="2200" i="1" kern="0" dirty="0" err="1" smtClean="0">
                <a:latin typeface="+mn-lt"/>
                <a:ea typeface="ＭＳ Ｐゴシック" pitchFamily="34" charset="-128"/>
              </a:rPr>
              <a:t>isELIgnored</a:t>
            </a:r>
            <a:r>
              <a:rPr lang="en-US" sz="2200" i="1" kern="0" dirty="0" smtClean="0">
                <a:latin typeface="+mn-lt"/>
                <a:ea typeface="ＭＳ Ｐゴシック" pitchFamily="34" charset="-128"/>
              </a:rPr>
              <a:t>=“true” %&gt;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t>
            </a:r>
            <a:endParaRPr lang="en-US" sz="2200" kern="0" dirty="0" smtClean="0">
              <a:ea typeface="ＭＳ Ｐゴシック" pitchFamily="34" charset="-128"/>
            </a:endParaRP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Include directive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2462212"/>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baseline="0" dirty="0" smtClean="0">
                <a:latin typeface="+mn-lt"/>
                <a:ea typeface="ＭＳ Ｐゴシック" pitchFamily="34" charset="-128"/>
              </a:rPr>
              <a:t>Include the contents of an HTML or JSP page</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Happens during translation</a:t>
            </a:r>
          </a:p>
          <a:p>
            <a:pPr marL="800100" lvl="1" indent="-342900" eaLnBrk="1" hangingPunct="1">
              <a:spcBef>
                <a:spcPct val="20000"/>
              </a:spcBef>
              <a:spcAft>
                <a:spcPct val="30000"/>
              </a:spcAft>
              <a:buClr>
                <a:schemeClr val="hlink"/>
              </a:buClr>
              <a:buFont typeface="Wingdings" pitchFamily="2" charset="2"/>
              <a:buChar char="n"/>
              <a:defRPr/>
            </a:pPr>
            <a:r>
              <a:rPr lang="en-US" sz="2200" kern="0" baseline="0" dirty="0" smtClean="0">
                <a:latin typeface="+mn-lt"/>
                <a:ea typeface="ＭＳ Ｐゴシック" pitchFamily="34" charset="-128"/>
              </a:rPr>
              <a:t>Not</a:t>
            </a:r>
            <a:r>
              <a:rPr lang="en-US" sz="2200" kern="0" dirty="0" smtClean="0">
                <a:latin typeface="+mn-lt"/>
                <a:ea typeface="ＭＳ Ｐゴシック" pitchFamily="34" charset="-128"/>
              </a:rPr>
              <a:t> a runtime operation !</a:t>
            </a:r>
            <a:endParaRPr lang="en-US" sz="2200" kern="0" baseline="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baseline="0" dirty="0" smtClean="0">
                <a:latin typeface="+mn-lt"/>
                <a:ea typeface="ＭＳ Ｐゴシック" pitchFamily="34" charset="-128"/>
              </a:rPr>
              <a:t>One mandatory attribute</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smtClean="0">
                <a:latin typeface="+mn-lt"/>
                <a:ea typeface="ＭＳ Ｐゴシック" pitchFamily="34" charset="-128"/>
              </a:rPr>
              <a:t>&lt;%@ include file=“template/</a:t>
            </a:r>
            <a:r>
              <a:rPr lang="en-US" sz="2200" i="1" kern="0" dirty="0" err="1" smtClean="0">
                <a:latin typeface="+mn-lt"/>
                <a:ea typeface="ＭＳ Ｐゴシック" pitchFamily="34" charset="-128"/>
              </a:rPr>
              <a:t>header.html</a:t>
            </a:r>
            <a:r>
              <a:rPr lang="en-US" sz="2200" i="1" kern="0" dirty="0" smtClean="0">
                <a:latin typeface="+mn-lt"/>
                <a:ea typeface="ＭＳ Ｐゴシック" pitchFamily="34" charset="-128"/>
              </a:rPr>
              <a:t>” %&gt;</a:t>
            </a: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Taglib</a:t>
            </a:r>
            <a:r>
              <a:rPr lang="en-US" sz="3200" dirty="0" smtClean="0"/>
              <a:t> directive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066800" y="1214422"/>
            <a:ext cx="8001000" cy="2462212"/>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baseline="0" dirty="0" smtClean="0">
                <a:latin typeface="+mn-lt"/>
                <a:ea typeface="ＭＳ Ｐゴシック" pitchFamily="34" charset="-128"/>
              </a:rPr>
              <a:t>Reference a tag library</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To make custom actions available in the JSP page</a:t>
            </a:r>
          </a:p>
          <a:p>
            <a:pPr marL="342900" indent="-342900" eaLnBrk="1" hangingPunct="1">
              <a:spcBef>
                <a:spcPct val="20000"/>
              </a:spcBef>
              <a:spcAft>
                <a:spcPct val="30000"/>
              </a:spcAft>
              <a:buClr>
                <a:schemeClr val="hlink"/>
              </a:buClr>
              <a:defRPr/>
            </a:pPr>
            <a:r>
              <a:rPr lang="en-US" sz="2200" i="1" kern="0" baseline="0" dirty="0" smtClean="0">
                <a:latin typeface="+mn-lt"/>
                <a:ea typeface="ＭＳ Ｐゴシック" pitchFamily="34" charset="-128"/>
              </a:rPr>
              <a:t>&lt;%@</a:t>
            </a:r>
            <a:r>
              <a:rPr lang="en-US" sz="2200" i="1" kern="0" baseline="0" dirty="0" err="1" smtClean="0">
                <a:latin typeface="+mn-lt"/>
                <a:ea typeface="ＭＳ Ｐゴシック" pitchFamily="34" charset="-128"/>
              </a:rPr>
              <a:t>taglib</a:t>
            </a:r>
            <a:r>
              <a:rPr lang="en-US" sz="2200" i="1" kern="0" baseline="0" dirty="0" smtClean="0">
                <a:latin typeface="+mn-lt"/>
                <a:ea typeface="ＭＳ Ｐゴシック" pitchFamily="34" charset="-128"/>
              </a:rPr>
              <a:t> prefix=“tags” </a:t>
            </a:r>
            <a:r>
              <a:rPr lang="en-US" sz="2200" i="1" kern="0" baseline="0" dirty="0" err="1" smtClean="0">
                <a:latin typeface="+mn-lt"/>
                <a:ea typeface="ＭＳ Ｐゴシック" pitchFamily="34" charset="-128"/>
              </a:rPr>
              <a:t>uri</a:t>
            </a:r>
            <a:r>
              <a:rPr lang="en-US" sz="2200" i="1" kern="0" baseline="0" dirty="0" smtClean="0">
                <a:latin typeface="+mn-lt"/>
                <a:ea typeface="ＭＳ Ｐゴシック" pitchFamily="34" charset="-128"/>
              </a:rPr>
              <a:t>=</a:t>
            </a:r>
            <a:r>
              <a:rPr lang="en-US" sz="2200" i="1" kern="0" baseline="0" dirty="0" smtClean="0">
                <a:latin typeface="+mn-lt"/>
                <a:ea typeface="ＭＳ Ｐゴシック" pitchFamily="34" charset="-128"/>
                <a:hlinkClick r:id="rId5"/>
              </a:rPr>
              <a:t>http://supinfo.com/taglibs/tags</a:t>
            </a:r>
            <a:r>
              <a:rPr lang="en-US" sz="2200" i="1" kern="0" baseline="0" dirty="0" smtClean="0">
                <a:latin typeface="+mn-lt"/>
                <a:ea typeface="ＭＳ Ｐゴシック" pitchFamily="34" charset="-128"/>
              </a:rPr>
              <a:t>%&gt;</a:t>
            </a:r>
          </a:p>
          <a:p>
            <a:pPr marL="800100" lvl="1" indent="-342900" eaLnBrk="1" hangingPunct="1">
              <a:spcBef>
                <a:spcPct val="20000"/>
              </a:spcBef>
              <a:spcAft>
                <a:spcPct val="30000"/>
              </a:spcAft>
              <a:buClr>
                <a:schemeClr val="hlink"/>
              </a:buClr>
              <a:buFont typeface="Wingdings" pitchFamily="2" charset="2"/>
              <a:buChar char="n"/>
              <a:defRPr/>
            </a:pPr>
            <a:endParaRPr lang="en-US" sz="2200" kern="0" baseline="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We’ll see more about </a:t>
            </a:r>
            <a:r>
              <a:rPr lang="en-US" sz="2200" kern="0" dirty="0" err="1" smtClean="0">
                <a:latin typeface="+mn-lt"/>
                <a:ea typeface="ＭＳ Ｐゴシック" pitchFamily="34" charset="-128"/>
              </a:rPr>
              <a:t>taglibs</a:t>
            </a:r>
            <a:r>
              <a:rPr lang="en-US" sz="2200" kern="0" dirty="0" smtClean="0">
                <a:latin typeface="+mn-lt"/>
                <a:ea typeface="ＭＳ Ｐゴシック" pitchFamily="34" charset="-128"/>
              </a:rPr>
              <a:t> later </a:t>
            </a:r>
            <a:r>
              <a:rPr lang="en-US" sz="2200" kern="0" dirty="0" err="1" smtClean="0">
                <a:latin typeface="+mn-lt"/>
                <a:ea typeface="ＭＳ Ｐゴシック" pitchFamily="34" charset="-128"/>
                <a:sym typeface="Wingdings"/>
              </a:rPr>
              <a:t></a:t>
            </a:r>
            <a:endParaRPr lang="en-US" sz="2200" kern="0" dirty="0" smtClean="0">
              <a:latin typeface="+mn-lt"/>
              <a:ea typeface="ＭＳ Ｐゴシック" pitchFamily="34" charset="-128"/>
              <a:sym typeface="Wingdings"/>
            </a:endParaRP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Implicit objects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938719"/>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On a JSP you</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have an access to implicit objects</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baseline="0" dirty="0" smtClean="0">
                <a:latin typeface="+mn-lt"/>
                <a:ea typeface="ＭＳ Ｐゴシック" pitchFamily="34" charset="-128"/>
              </a:rPr>
              <a:t>Below the most useful</a:t>
            </a:r>
            <a:endPar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p:txBody>
      </p:sp>
      <p:graphicFrame>
        <p:nvGraphicFramePr>
          <p:cNvPr id="7" name="Tableau 6"/>
          <p:cNvGraphicFramePr>
            <a:graphicFrameLocks noGrp="1"/>
          </p:cNvGraphicFramePr>
          <p:nvPr/>
        </p:nvGraphicFramePr>
        <p:xfrm>
          <a:off x="1285851" y="2285992"/>
          <a:ext cx="7429554" cy="4086171"/>
        </p:xfrm>
        <a:graphic>
          <a:graphicData uri="http://schemas.openxmlformats.org/drawingml/2006/table">
            <a:tbl>
              <a:tblPr firstRow="1" bandRow="1">
                <a:tableStyleId>{21E4AEA4-8DFA-4A89-87EB-49C32662AFE0}</a:tableStyleId>
              </a:tblPr>
              <a:tblGrid>
                <a:gridCol w="1500199"/>
                <a:gridCol w="2357454"/>
                <a:gridCol w="3571901"/>
              </a:tblGrid>
              <a:tr h="813937">
                <a:tc>
                  <a:txBody>
                    <a:bodyPr/>
                    <a:lstStyle/>
                    <a:p>
                      <a:pPr algn="ctr"/>
                      <a:r>
                        <a:rPr lang="fr-FR" dirty="0" smtClean="0"/>
                        <a:t>Name of the variable</a:t>
                      </a:r>
                      <a:endParaRPr lang="fr-FR" dirty="0"/>
                    </a:p>
                  </a:txBody>
                  <a:tcPr/>
                </a:tc>
                <a:tc>
                  <a:txBody>
                    <a:bodyPr/>
                    <a:lstStyle/>
                    <a:p>
                      <a:pPr algn="ctr"/>
                      <a:r>
                        <a:rPr lang="fr-FR" dirty="0" smtClean="0"/>
                        <a:t>Type</a:t>
                      </a:r>
                      <a:endParaRPr lang="fr-FR" dirty="0"/>
                    </a:p>
                  </a:txBody>
                  <a:tcPr/>
                </a:tc>
                <a:tc>
                  <a:txBody>
                    <a:bodyPr/>
                    <a:lstStyle/>
                    <a:p>
                      <a:pPr algn="ctr"/>
                      <a:r>
                        <a:rPr lang="fr-FR" dirty="0" smtClean="0"/>
                        <a:t>Description</a:t>
                      </a:r>
                      <a:endParaRPr lang="fr-FR" dirty="0"/>
                    </a:p>
                  </a:txBody>
                  <a:tcPr/>
                </a:tc>
              </a:tr>
              <a:tr h="471567">
                <a:tc>
                  <a:txBody>
                    <a:bodyPr/>
                    <a:lstStyle/>
                    <a:p>
                      <a:r>
                        <a:rPr lang="fr-FR" dirty="0" smtClean="0"/>
                        <a:t>out</a:t>
                      </a:r>
                      <a:endParaRPr lang="fr-FR" dirty="0"/>
                    </a:p>
                  </a:txBody>
                  <a:tcPr/>
                </a:tc>
                <a:tc>
                  <a:txBody>
                    <a:bodyPr/>
                    <a:lstStyle/>
                    <a:p>
                      <a:r>
                        <a:rPr lang="fr-FR" dirty="0" err="1" smtClean="0"/>
                        <a:t>JspWriter</a:t>
                      </a:r>
                      <a:endParaRPr lang="fr-FR" dirty="0"/>
                    </a:p>
                  </a:txBody>
                  <a:tcPr/>
                </a:tc>
                <a:tc>
                  <a:txBody>
                    <a:bodyPr/>
                    <a:lstStyle/>
                    <a:p>
                      <a:r>
                        <a:rPr lang="fr-FR" dirty="0" err="1" smtClean="0"/>
                        <a:t>Like</a:t>
                      </a:r>
                      <a:r>
                        <a:rPr lang="fr-FR" baseline="0" dirty="0" smtClean="0"/>
                        <a:t> the </a:t>
                      </a:r>
                      <a:r>
                        <a:rPr lang="fr-FR" baseline="0" dirty="0" err="1" smtClean="0"/>
                        <a:t>PrintWriter</a:t>
                      </a:r>
                      <a:r>
                        <a:rPr lang="fr-FR" baseline="0" dirty="0" smtClean="0"/>
                        <a:t> </a:t>
                      </a:r>
                      <a:r>
                        <a:rPr lang="fr-FR" baseline="0" dirty="0" err="1" smtClean="0"/>
                        <a:t>you</a:t>
                      </a:r>
                      <a:r>
                        <a:rPr lang="fr-FR" baseline="0" dirty="0" smtClean="0"/>
                        <a:t> </a:t>
                      </a:r>
                      <a:r>
                        <a:rPr lang="fr-FR" baseline="0" dirty="0" err="1" smtClean="0"/>
                        <a:t>get</a:t>
                      </a:r>
                      <a:r>
                        <a:rPr lang="fr-FR" baseline="0" dirty="0" smtClean="0"/>
                        <a:t> on a </a:t>
                      </a:r>
                      <a:r>
                        <a:rPr lang="fr-FR" baseline="0" dirty="0" err="1" smtClean="0"/>
                        <a:t>ServletResponse</a:t>
                      </a:r>
                      <a:r>
                        <a:rPr lang="fr-FR" baseline="0" dirty="0" smtClean="0"/>
                        <a:t>. </a:t>
                      </a:r>
                      <a:r>
                        <a:rPr lang="fr-FR" baseline="0" dirty="0" err="1" smtClean="0"/>
                        <a:t>Allow</a:t>
                      </a:r>
                      <a:r>
                        <a:rPr lang="fr-FR" baseline="0" dirty="0" smtClean="0"/>
                        <a:t> to </a:t>
                      </a:r>
                      <a:r>
                        <a:rPr lang="fr-FR" baseline="0" dirty="0" err="1" smtClean="0"/>
                        <a:t>write</a:t>
                      </a:r>
                      <a:r>
                        <a:rPr lang="fr-FR" baseline="0" dirty="0" smtClean="0"/>
                        <a:t> </a:t>
                      </a:r>
                      <a:r>
                        <a:rPr lang="fr-FR" baseline="0" dirty="0" err="1" smtClean="0"/>
                        <a:t>something</a:t>
                      </a:r>
                      <a:r>
                        <a:rPr lang="fr-FR" baseline="0" dirty="0" smtClean="0"/>
                        <a:t> on the page</a:t>
                      </a:r>
                      <a:endParaRPr lang="fr-FR" dirty="0"/>
                    </a:p>
                  </a:txBody>
                  <a:tcPr/>
                </a:tc>
              </a:tr>
              <a:tr h="471567">
                <a:tc>
                  <a:txBody>
                    <a:bodyPr/>
                    <a:lstStyle/>
                    <a:p>
                      <a:r>
                        <a:rPr lang="fr-FR" dirty="0" err="1" smtClean="0"/>
                        <a:t>request</a:t>
                      </a:r>
                      <a:endParaRPr lang="fr-FR" dirty="0"/>
                    </a:p>
                  </a:txBody>
                  <a:tcPr/>
                </a:tc>
                <a:tc>
                  <a:txBody>
                    <a:bodyPr/>
                    <a:lstStyle/>
                    <a:p>
                      <a:r>
                        <a:rPr lang="fr-FR" dirty="0" err="1" smtClean="0"/>
                        <a:t>HttpServletRequest</a:t>
                      </a:r>
                      <a:endParaRPr lang="fr-FR" dirty="0"/>
                    </a:p>
                  </a:txBody>
                  <a:tcPr/>
                </a:tc>
                <a:tc>
                  <a:txBody>
                    <a:bodyPr/>
                    <a:lstStyle/>
                    <a:p>
                      <a:r>
                        <a:rPr lang="fr-FR" dirty="0" smtClean="0"/>
                        <a:t>The </a:t>
                      </a:r>
                      <a:r>
                        <a:rPr lang="fr-FR" dirty="0" err="1" smtClean="0"/>
                        <a:t>servlet</a:t>
                      </a:r>
                      <a:r>
                        <a:rPr lang="fr-FR" dirty="0" smtClean="0"/>
                        <a:t> </a:t>
                      </a:r>
                      <a:r>
                        <a:rPr lang="fr-FR" dirty="0" err="1" smtClean="0"/>
                        <a:t>request</a:t>
                      </a:r>
                      <a:endParaRPr lang="fr-FR" dirty="0"/>
                    </a:p>
                  </a:txBody>
                  <a:tcPr/>
                </a:tc>
              </a:tr>
              <a:tr h="471567">
                <a:tc>
                  <a:txBody>
                    <a:bodyPr/>
                    <a:lstStyle/>
                    <a:p>
                      <a:r>
                        <a:rPr lang="fr-FR" dirty="0" err="1" smtClean="0"/>
                        <a:t>response</a:t>
                      </a:r>
                      <a:endParaRPr lang="fr-FR" dirty="0"/>
                    </a:p>
                  </a:txBody>
                  <a:tcPr/>
                </a:tc>
                <a:tc>
                  <a:txBody>
                    <a:bodyPr/>
                    <a:lstStyle/>
                    <a:p>
                      <a:r>
                        <a:rPr lang="fr-FR" dirty="0" err="1" smtClean="0"/>
                        <a:t>HttpServletResponse</a:t>
                      </a:r>
                      <a:endParaRPr lang="fr-FR" dirty="0"/>
                    </a:p>
                  </a:txBody>
                  <a:tcPr/>
                </a:tc>
                <a:tc>
                  <a:txBody>
                    <a:bodyPr/>
                    <a:lstStyle/>
                    <a:p>
                      <a:r>
                        <a:rPr lang="fr-FR" dirty="0" smtClean="0"/>
                        <a:t>The </a:t>
                      </a:r>
                      <a:r>
                        <a:rPr lang="fr-FR" dirty="0" err="1" smtClean="0"/>
                        <a:t>servlet</a:t>
                      </a:r>
                      <a:r>
                        <a:rPr lang="fr-FR" dirty="0" smtClean="0"/>
                        <a:t> </a:t>
                      </a:r>
                      <a:r>
                        <a:rPr lang="fr-FR" dirty="0" err="1" smtClean="0"/>
                        <a:t>response</a:t>
                      </a:r>
                      <a:endParaRPr lang="fr-FR" dirty="0"/>
                    </a:p>
                  </a:txBody>
                  <a:tcPr/>
                </a:tc>
              </a:tr>
              <a:tr h="471567">
                <a:tc>
                  <a:txBody>
                    <a:bodyPr/>
                    <a:lstStyle/>
                    <a:p>
                      <a:r>
                        <a:rPr lang="fr-FR" dirty="0" smtClean="0"/>
                        <a:t>session</a:t>
                      </a:r>
                      <a:endParaRPr lang="fr-FR" dirty="0"/>
                    </a:p>
                  </a:txBody>
                  <a:tcPr/>
                </a:tc>
                <a:tc>
                  <a:txBody>
                    <a:bodyPr/>
                    <a:lstStyle/>
                    <a:p>
                      <a:r>
                        <a:rPr lang="fr-FR" dirty="0" err="1" smtClean="0"/>
                        <a:t>HttpSession</a:t>
                      </a:r>
                      <a:endParaRPr lang="fr-FR" dirty="0"/>
                    </a:p>
                  </a:txBody>
                  <a:tcPr/>
                </a:tc>
                <a:tc>
                  <a:txBody>
                    <a:bodyPr/>
                    <a:lstStyle/>
                    <a:p>
                      <a:r>
                        <a:rPr lang="fr-FR" dirty="0" smtClean="0"/>
                        <a:t>The</a:t>
                      </a:r>
                      <a:r>
                        <a:rPr lang="fr-FR" baseline="0" dirty="0" smtClean="0"/>
                        <a:t> </a:t>
                      </a:r>
                      <a:r>
                        <a:rPr lang="fr-FR" baseline="0" dirty="0" err="1" smtClean="0"/>
                        <a:t>current</a:t>
                      </a:r>
                      <a:r>
                        <a:rPr lang="fr-FR" baseline="0" dirty="0" smtClean="0"/>
                        <a:t> user session</a:t>
                      </a:r>
                      <a:endParaRPr lang="fr-FR" dirty="0"/>
                    </a:p>
                  </a:txBody>
                  <a:tcPr/>
                </a:tc>
              </a:tr>
              <a:tr h="471567">
                <a:tc>
                  <a:txBody>
                    <a:bodyPr/>
                    <a:lstStyle/>
                    <a:p>
                      <a:r>
                        <a:rPr lang="fr-FR" dirty="0" smtClean="0"/>
                        <a:t>application</a:t>
                      </a:r>
                      <a:endParaRPr lang="fr-FR" dirty="0"/>
                    </a:p>
                  </a:txBody>
                  <a:tcPr/>
                </a:tc>
                <a:tc>
                  <a:txBody>
                    <a:bodyPr/>
                    <a:lstStyle/>
                    <a:p>
                      <a:r>
                        <a:rPr lang="fr-FR" dirty="0" err="1" smtClean="0"/>
                        <a:t>ServletContext</a:t>
                      </a:r>
                      <a:endParaRPr lang="fr-FR" dirty="0"/>
                    </a:p>
                  </a:txBody>
                  <a:tcPr/>
                </a:tc>
                <a:tc>
                  <a:txBody>
                    <a:bodyPr/>
                    <a:lstStyle/>
                    <a:p>
                      <a:r>
                        <a:rPr lang="fr-FR" dirty="0" err="1" smtClean="0"/>
                        <a:t>Context</a:t>
                      </a:r>
                      <a:r>
                        <a:rPr lang="fr-FR" dirty="0" smtClean="0"/>
                        <a:t> of the JSP </a:t>
                      </a:r>
                      <a:r>
                        <a:rPr lang="fr-FR" dirty="0" err="1" smtClean="0"/>
                        <a:t>page's</a:t>
                      </a:r>
                      <a:r>
                        <a:rPr lang="fr-FR" dirty="0" smtClean="0"/>
                        <a:t> </a:t>
                      </a:r>
                      <a:r>
                        <a:rPr lang="fr-FR" dirty="0" err="1" smtClean="0"/>
                        <a:t>servlet</a:t>
                      </a:r>
                      <a:endParaRPr lang="fr-FR" dirty="0"/>
                    </a:p>
                  </a:txBody>
                  <a:tcPr/>
                </a:tc>
              </a:tr>
              <a:tr h="471567">
                <a:tc>
                  <a:txBody>
                    <a:bodyPr/>
                    <a:lstStyle/>
                    <a:p>
                      <a:r>
                        <a:rPr lang="fr-FR" dirty="0" smtClean="0"/>
                        <a:t>config</a:t>
                      </a:r>
                      <a:endParaRPr lang="fr-FR" dirty="0"/>
                    </a:p>
                  </a:txBody>
                  <a:tcPr/>
                </a:tc>
                <a:tc>
                  <a:txBody>
                    <a:bodyPr/>
                    <a:lstStyle/>
                    <a:p>
                      <a:r>
                        <a:rPr lang="fr-FR" dirty="0" err="1" smtClean="0"/>
                        <a:t>ServletConfig</a:t>
                      </a:r>
                      <a:endParaRPr lang="fr-FR" dirty="0"/>
                    </a:p>
                  </a:txBody>
                  <a:tcPr/>
                </a:tc>
                <a:tc>
                  <a:txBody>
                    <a:bodyPr/>
                    <a:lstStyle/>
                    <a:p>
                      <a:r>
                        <a:rPr lang="fr-FR" dirty="0" smtClean="0"/>
                        <a:t>The </a:t>
                      </a:r>
                      <a:r>
                        <a:rPr lang="fr-FR" dirty="0" err="1" smtClean="0"/>
                        <a:t>servlet</a:t>
                      </a:r>
                      <a:r>
                        <a:rPr lang="fr-FR" dirty="0" smtClean="0"/>
                        <a:t> configuration</a:t>
                      </a:r>
                      <a:endParaRPr lang="fr-FR" dirty="0"/>
                    </a:p>
                  </a:txBody>
                  <a:tcPr/>
                </a:tc>
              </a:tr>
            </a:tbl>
          </a:graphicData>
        </a:graphic>
      </p:graphicFrame>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a:xfrm>
            <a:off x="1033463" y="404813"/>
            <a:ext cx="7729537" cy="452437"/>
          </a:xfrm>
        </p:spPr>
        <p:txBody>
          <a:bodyPr/>
          <a:lstStyle/>
          <a:p>
            <a:r>
              <a:rPr lang="en-US" sz="3200"/>
              <a:t>Course objectives</a:t>
            </a:r>
          </a:p>
        </p:txBody>
      </p:sp>
      <p:sp>
        <p:nvSpPr>
          <p:cNvPr id="30730" name="Rectangle 10"/>
          <p:cNvSpPr>
            <a:spLocks noGrp="1" noChangeArrowheads="1"/>
          </p:cNvSpPr>
          <p:nvPr>
            <p:ph type="body" sz="half" idx="2"/>
          </p:nvPr>
        </p:nvSpPr>
        <p:spPr>
          <a:xfrm>
            <a:off x="4419600" y="1676400"/>
            <a:ext cx="4343400" cy="4648200"/>
          </a:xfrm>
        </p:spPr>
        <p:txBody>
          <a:bodyPr/>
          <a:lstStyle/>
          <a:p>
            <a:r>
              <a:rPr lang="en-US" sz="2000" b="1" dirty="0" smtClean="0"/>
              <a:t>Know </a:t>
            </a:r>
            <a:r>
              <a:rPr lang="en-US" sz="2000" dirty="0" smtClean="0"/>
              <a:t>what JSP are</a:t>
            </a:r>
            <a:endParaRPr lang="en-US" sz="2000" dirty="0"/>
          </a:p>
          <a:p>
            <a:r>
              <a:rPr lang="en-US" sz="2000" b="1" dirty="0" smtClean="0"/>
              <a:t>Learn </a:t>
            </a:r>
            <a:r>
              <a:rPr lang="en-US" sz="2000" dirty="0" smtClean="0"/>
              <a:t>how to use them</a:t>
            </a:r>
            <a:endParaRPr lang="en-US" sz="2000" b="1" dirty="0"/>
          </a:p>
        </p:txBody>
      </p:sp>
      <p:sp>
        <p:nvSpPr>
          <p:cNvPr id="30727" name="Text Box 7"/>
          <p:cNvSpPr txBox="1">
            <a:spLocks noChangeArrowheads="1"/>
          </p:cNvSpPr>
          <p:nvPr/>
        </p:nvSpPr>
        <p:spPr bwMode="auto">
          <a:xfrm>
            <a:off x="1042988" y="1066800"/>
            <a:ext cx="7620000" cy="427038"/>
          </a:xfrm>
          <a:prstGeom prst="rect">
            <a:avLst/>
          </a:prstGeom>
          <a:noFill/>
          <a:ln w="9525">
            <a:noFill/>
            <a:miter lim="800000"/>
            <a:headEnd/>
            <a:tailEnd/>
          </a:ln>
          <a:effectLst/>
        </p:spPr>
        <p:txBody>
          <a:bodyPr>
            <a:spAutoFit/>
          </a:bodyPr>
          <a:lstStyle/>
          <a:p>
            <a:pPr eaLnBrk="1" hangingPunct="1">
              <a:spcBef>
                <a:spcPct val="50000"/>
              </a:spcBef>
            </a:pPr>
            <a:r>
              <a:rPr lang="en-US" sz="2200"/>
              <a:t>By completing this course, you will:</a:t>
            </a:r>
          </a:p>
        </p:txBody>
      </p:sp>
      <p:pic>
        <p:nvPicPr>
          <p:cNvPr id="30739"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30769" name="Text Box 4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Server Pages</a:t>
            </a:r>
            <a:endParaRPr lang="en-US" b="1" dirty="0">
              <a:solidFill>
                <a:srgbClr val="000000"/>
              </a:solidFill>
            </a:endParaRPr>
          </a:p>
        </p:txBody>
      </p:sp>
      <p:pic>
        <p:nvPicPr>
          <p:cNvPr id="8" name="Picture 10" descr="cible"/>
          <p:cNvPicPr>
            <a:picLocks noChangeAspect="1" noChangeArrowheads="1"/>
          </p:cNvPicPr>
          <p:nvPr/>
        </p:nvPicPr>
        <p:blipFill>
          <a:blip r:embed="rId5" cstate="print"/>
          <a:srcRect/>
          <a:stretch>
            <a:fillRect/>
          </a:stretch>
        </p:blipFill>
        <p:spPr bwMode="auto">
          <a:xfrm>
            <a:off x="103346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Implicit objects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3308598"/>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Example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 form on a page </a:t>
            </a:r>
            <a:r>
              <a:rPr lang="en-US" sz="2200" b="1" kern="0" dirty="0" smtClean="0">
                <a:latin typeface="+mn-lt"/>
                <a:ea typeface="ＭＳ Ｐゴシック" pitchFamily="34" charset="-128"/>
              </a:rPr>
              <a:t>page1.jsp</a:t>
            </a:r>
          </a:p>
          <a:p>
            <a:pPr marL="800100" lvl="1" indent="-342900" eaLnBrk="1" hangingPunct="1">
              <a:spcBef>
                <a:spcPct val="20000"/>
              </a:spcBef>
              <a:spcAft>
                <a:spcPct val="30000"/>
              </a:spcAft>
              <a:buClr>
                <a:schemeClr val="hlink"/>
              </a:buClr>
              <a:buFont typeface="Wingdings" pitchFamily="2" charset="2"/>
              <a:buChar char="n"/>
              <a:defRPr/>
            </a:pPr>
            <a:endParaRPr kumimoji="0" lang="en-US" sz="2200" b="1"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a:p>
            <a:pPr marL="800100" lvl="1" indent="-342900" eaLnBrk="1" hangingPunct="1">
              <a:spcBef>
                <a:spcPct val="20000"/>
              </a:spcBef>
              <a:spcAft>
                <a:spcPct val="30000"/>
              </a:spcAft>
              <a:buClr>
                <a:schemeClr val="hlink"/>
              </a:buClr>
              <a:buFont typeface="Wingdings" pitchFamily="2" charset="2"/>
              <a:buChar char="n"/>
              <a:defRPr/>
            </a:pP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endParaRPr kumimoji="0" lang="en-US" sz="2200" b="1"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noProof="0" dirty="0" smtClean="0">
                <a:latin typeface="+mn-lt"/>
                <a:ea typeface="ＭＳ Ｐゴシック" pitchFamily="34" charset="-128"/>
              </a:rPr>
              <a:t>On the </a:t>
            </a:r>
            <a:r>
              <a:rPr lang="en-US" sz="2200" b="1" kern="0" noProof="0" dirty="0" smtClean="0">
                <a:latin typeface="+mn-lt"/>
                <a:ea typeface="ＭＳ Ｐゴシック" pitchFamily="34" charset="-128"/>
              </a:rPr>
              <a:t>page2.jsp</a:t>
            </a:r>
            <a:r>
              <a:rPr lang="en-US" sz="2200" kern="0" noProof="0" dirty="0" smtClean="0">
                <a:latin typeface="+mn-lt"/>
                <a:ea typeface="ＭＳ Ｐゴシック" pitchFamily="34" charset="-128"/>
              </a:rPr>
              <a:t> we display the value entered by the user</a:t>
            </a:r>
            <a:endPar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p:txBody>
      </p:sp>
      <p:sp>
        <p:nvSpPr>
          <p:cNvPr id="8" name="ZoneTexte 7"/>
          <p:cNvSpPr txBox="1"/>
          <p:nvPr/>
        </p:nvSpPr>
        <p:spPr>
          <a:xfrm>
            <a:off x="1214414" y="2300109"/>
            <a:ext cx="7572428" cy="1200329"/>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r>
              <a:rPr lang="fr-FR" sz="2000" dirty="0" err="1" smtClean="0"/>
              <a:t>form</a:t>
            </a:r>
            <a:r>
              <a:rPr lang="fr-FR" sz="2000" dirty="0" smtClean="0"/>
              <a:t> </a:t>
            </a:r>
            <a:r>
              <a:rPr lang="fr-FR" sz="2000" dirty="0" err="1" smtClean="0"/>
              <a:t>method</a:t>
            </a:r>
            <a:r>
              <a:rPr lang="fr-FR" sz="2000" dirty="0" smtClean="0"/>
              <a:t>=</a:t>
            </a:r>
            <a:r>
              <a:rPr lang="fr-FR" sz="2000" dirty="0" smtClean="0">
                <a:solidFill>
                  <a:srgbClr val="0000FF"/>
                </a:solidFill>
              </a:rPr>
              <a:t>"post"</a:t>
            </a:r>
            <a:r>
              <a:rPr lang="fr-FR" sz="2000" dirty="0" smtClean="0"/>
              <a:t> action=</a:t>
            </a:r>
            <a:r>
              <a:rPr lang="fr-FR" sz="2000" dirty="0" smtClean="0">
                <a:solidFill>
                  <a:srgbClr val="0000FF"/>
                </a:solidFill>
              </a:rPr>
              <a:t>"page2.jsp"</a:t>
            </a:r>
            <a:r>
              <a:rPr lang="fr-FR" sz="2000" dirty="0" smtClean="0"/>
              <a:t>&gt;</a:t>
            </a:r>
          </a:p>
          <a:p>
            <a:pPr eaLnBrk="1" hangingPunct="1">
              <a:lnSpc>
                <a:spcPct val="90000"/>
              </a:lnSpc>
              <a:buFont typeface="Wingdings" pitchFamily="-109" charset="2"/>
              <a:buNone/>
            </a:pPr>
            <a:r>
              <a:rPr lang="fr-FR" sz="2000" dirty="0" smtClean="0"/>
              <a:t>	&lt;input type=</a:t>
            </a:r>
            <a:r>
              <a:rPr lang="fr-FR" sz="2000" dirty="0" smtClean="0">
                <a:solidFill>
                  <a:srgbClr val="0000FF"/>
                </a:solidFill>
              </a:rPr>
              <a:t>"</a:t>
            </a:r>
            <a:r>
              <a:rPr lang="fr-FR" sz="2000" dirty="0" err="1" smtClean="0">
                <a:solidFill>
                  <a:srgbClr val="0000FF"/>
                </a:solidFill>
              </a:rPr>
              <a:t>text</a:t>
            </a:r>
            <a:r>
              <a:rPr lang="fr-FR" sz="2000" dirty="0" smtClean="0">
                <a:solidFill>
                  <a:srgbClr val="0000FF"/>
                </a:solidFill>
              </a:rPr>
              <a:t>"</a:t>
            </a:r>
            <a:r>
              <a:rPr lang="fr-FR" sz="2000" dirty="0" smtClean="0"/>
              <a:t> </a:t>
            </a:r>
            <a:r>
              <a:rPr lang="fr-FR" sz="2000" dirty="0" err="1" smtClean="0"/>
              <a:t>name</a:t>
            </a:r>
            <a:r>
              <a:rPr lang="fr-FR" sz="2000" dirty="0" smtClean="0"/>
              <a:t>=</a:t>
            </a:r>
            <a:r>
              <a:rPr lang="fr-FR" sz="2000" dirty="0" smtClean="0">
                <a:solidFill>
                  <a:srgbClr val="0000FF"/>
                </a:solidFill>
              </a:rPr>
              <a:t>"</a:t>
            </a:r>
            <a:r>
              <a:rPr lang="fr-FR" sz="2000" dirty="0" err="1" smtClean="0">
                <a:solidFill>
                  <a:srgbClr val="0000FF"/>
                </a:solidFill>
              </a:rPr>
              <a:t>username</a:t>
            </a:r>
            <a:r>
              <a:rPr lang="fr-FR" sz="2000" dirty="0" smtClean="0">
                <a:solidFill>
                  <a:srgbClr val="0000FF"/>
                </a:solidFill>
              </a:rPr>
              <a:t>"</a:t>
            </a:r>
            <a:r>
              <a:rPr lang="fr-FR" sz="2000" dirty="0" smtClean="0"/>
              <a:t> /&gt;</a:t>
            </a:r>
          </a:p>
          <a:p>
            <a:pPr eaLnBrk="1" hangingPunct="1">
              <a:lnSpc>
                <a:spcPct val="90000"/>
              </a:lnSpc>
              <a:buFont typeface="Wingdings" pitchFamily="-109" charset="2"/>
              <a:buNone/>
            </a:pPr>
            <a:r>
              <a:rPr lang="fr-FR" sz="2000" dirty="0" smtClean="0"/>
              <a:t>	&lt;input type=</a:t>
            </a:r>
            <a:r>
              <a:rPr lang="fr-FR" sz="2000" dirty="0" smtClean="0">
                <a:solidFill>
                  <a:srgbClr val="0000FF"/>
                </a:solidFill>
              </a:rPr>
              <a:t>"</a:t>
            </a:r>
            <a:r>
              <a:rPr lang="fr-FR" sz="2000" dirty="0" err="1" smtClean="0">
                <a:solidFill>
                  <a:srgbClr val="0000FF"/>
                </a:solidFill>
              </a:rPr>
              <a:t>submit</a:t>
            </a:r>
            <a:r>
              <a:rPr lang="fr-FR" sz="2000" dirty="0" smtClean="0">
                <a:solidFill>
                  <a:srgbClr val="0000FF"/>
                </a:solidFill>
              </a:rPr>
              <a:t>"</a:t>
            </a:r>
            <a:r>
              <a:rPr lang="fr-FR" sz="2000" dirty="0" smtClean="0"/>
              <a:t> value=</a:t>
            </a:r>
            <a:r>
              <a:rPr lang="fr-FR" sz="2000" dirty="0" smtClean="0">
                <a:solidFill>
                  <a:srgbClr val="0000FF"/>
                </a:solidFill>
              </a:rPr>
              <a:t>"OK"</a:t>
            </a:r>
            <a:r>
              <a:rPr lang="fr-FR" sz="2000" dirty="0" smtClean="0"/>
              <a:t> /&gt;</a:t>
            </a:r>
          </a:p>
          <a:p>
            <a:pPr eaLnBrk="1" hangingPunct="1">
              <a:lnSpc>
                <a:spcPct val="90000"/>
              </a:lnSpc>
              <a:buFont typeface="Wingdings" pitchFamily="-109" charset="2"/>
              <a:buNone/>
            </a:pPr>
            <a:r>
              <a:rPr lang="fr-FR" sz="2000" dirty="0" smtClean="0"/>
              <a:t>&lt;/</a:t>
            </a:r>
            <a:r>
              <a:rPr lang="fr-FR" sz="2000" dirty="0" err="1" smtClean="0"/>
              <a:t>form</a:t>
            </a:r>
            <a:r>
              <a:rPr lang="fr-FR" sz="2000" dirty="0" smtClean="0"/>
              <a:t>&gt;</a:t>
            </a:r>
          </a:p>
        </p:txBody>
      </p:sp>
      <p:sp>
        <p:nvSpPr>
          <p:cNvPr id="9" name="ZoneTexte 8"/>
          <p:cNvSpPr txBox="1"/>
          <p:nvPr/>
        </p:nvSpPr>
        <p:spPr>
          <a:xfrm>
            <a:off x="1214414" y="4648810"/>
            <a:ext cx="7572428" cy="923330"/>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 </a:t>
            </a:r>
            <a:r>
              <a:rPr lang="fr-FR" sz="2000" b="1" dirty="0" err="1" smtClean="0"/>
              <a:t>out</a:t>
            </a:r>
            <a:r>
              <a:rPr lang="fr-FR" sz="2000" dirty="0" err="1" smtClean="0"/>
              <a:t>.println</a:t>
            </a:r>
            <a:r>
              <a:rPr lang="fr-FR" sz="2000" dirty="0" smtClean="0"/>
              <a:t>(</a:t>
            </a:r>
            <a:r>
              <a:rPr lang="fr-FR" sz="2000" b="1" dirty="0" err="1" smtClean="0"/>
              <a:t>request</a:t>
            </a:r>
            <a:r>
              <a:rPr lang="fr-FR" sz="2000" dirty="0" err="1" smtClean="0"/>
              <a:t>.getParameter</a:t>
            </a:r>
            <a:r>
              <a:rPr lang="fr-FR" sz="2000" dirty="0" smtClean="0"/>
              <a:t>(</a:t>
            </a:r>
            <a:r>
              <a:rPr lang="fr-FR" sz="2000" dirty="0" smtClean="0">
                <a:solidFill>
                  <a:srgbClr val="0000FF"/>
                </a:solidFill>
              </a:rPr>
              <a:t>"</a:t>
            </a:r>
            <a:r>
              <a:rPr lang="fr-FR" sz="2000" dirty="0" err="1" smtClean="0">
                <a:solidFill>
                  <a:srgbClr val="0000FF"/>
                </a:solidFill>
              </a:rPr>
              <a:t>username</a:t>
            </a:r>
            <a:r>
              <a:rPr lang="fr-FR" sz="2000" dirty="0" smtClean="0">
                <a:solidFill>
                  <a:srgbClr val="0000FF"/>
                </a:solidFill>
              </a:rPr>
              <a:t>"</a:t>
            </a:r>
            <a:r>
              <a:rPr lang="fr-FR" sz="2000" dirty="0" smtClean="0"/>
              <a:t>)); %&gt;</a:t>
            </a:r>
          </a:p>
          <a:p>
            <a:pPr eaLnBrk="1" hangingPunct="1">
              <a:lnSpc>
                <a:spcPct val="90000"/>
              </a:lnSpc>
              <a:buFont typeface="Wingdings" pitchFamily="-109" charset="2"/>
              <a:buNone/>
            </a:pPr>
            <a:r>
              <a:rPr lang="fr-FR" sz="2000" dirty="0" smtClean="0"/>
              <a:t>&lt;%-- Or more </a:t>
            </a:r>
            <a:r>
              <a:rPr lang="fr-FR" sz="2000" dirty="0" err="1" smtClean="0"/>
              <a:t>simplier</a:t>
            </a:r>
            <a:r>
              <a:rPr lang="fr-FR" sz="2000" dirty="0" smtClean="0"/>
              <a:t> … --%&gt;</a:t>
            </a:r>
          </a:p>
          <a:p>
            <a:pPr eaLnBrk="1" hangingPunct="1">
              <a:lnSpc>
                <a:spcPct val="90000"/>
              </a:lnSpc>
              <a:buFont typeface="Wingdings" pitchFamily="-109" charset="2"/>
              <a:buNone/>
            </a:pPr>
            <a:r>
              <a:rPr lang="fr-FR" sz="2000" dirty="0" smtClean="0"/>
              <a:t>&lt;%= </a:t>
            </a:r>
            <a:r>
              <a:rPr lang="fr-FR" sz="2000" b="1" dirty="0" err="1" smtClean="0"/>
              <a:t>request</a:t>
            </a:r>
            <a:r>
              <a:rPr lang="fr-FR" sz="2000" dirty="0" err="1" smtClean="0"/>
              <a:t>.getParameter</a:t>
            </a:r>
            <a:r>
              <a:rPr lang="fr-FR" sz="2000" dirty="0" smtClean="0"/>
              <a:t>(</a:t>
            </a:r>
            <a:r>
              <a:rPr lang="fr-FR" sz="2000" dirty="0" smtClean="0">
                <a:solidFill>
                  <a:srgbClr val="0000FF"/>
                </a:solidFill>
              </a:rPr>
              <a:t>"</a:t>
            </a:r>
            <a:r>
              <a:rPr lang="fr-FR" sz="2000" dirty="0" err="1" smtClean="0">
                <a:solidFill>
                  <a:srgbClr val="0000FF"/>
                </a:solidFill>
              </a:rPr>
              <a:t>username</a:t>
            </a:r>
            <a:r>
              <a:rPr lang="fr-FR" sz="2000" dirty="0" smtClean="0">
                <a:solidFill>
                  <a:srgbClr val="0000FF"/>
                </a:solidFill>
              </a:rPr>
              <a:t>"</a:t>
            </a:r>
            <a:r>
              <a:rPr lang="fr-FR" sz="2000" dirty="0" smtClean="0"/>
              <a:t>) %&gt;</a:t>
            </a:r>
          </a:p>
        </p:txBody>
      </p:sp>
      <p:sp>
        <p:nvSpPr>
          <p:cNvPr id="10"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(1/4)</a:t>
            </a:r>
            <a:endParaRPr lang="en-US" sz="3200" b="1" dirty="0">
              <a:solidFill>
                <a:srgbClr val="000000"/>
              </a:solidFill>
            </a:endParaRPr>
          </a:p>
        </p:txBody>
      </p:sp>
      <p:sp>
        <p:nvSpPr>
          <p:cNvPr id="130051" name="Text Box 2"/>
          <p:cNvSpPr txBox="1">
            <a:spLocks noChangeArrowheads="1"/>
          </p:cNvSpPr>
          <p:nvPr/>
        </p:nvSpPr>
        <p:spPr bwMode="auto">
          <a:xfrm>
            <a:off x="1044575" y="1143000"/>
            <a:ext cx="7794625" cy="5410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JSP page named: </a:t>
            </a:r>
            <a:r>
              <a:rPr lang="en-US" sz="2200" b="1" dirty="0" err="1" smtClean="0">
                <a:solidFill>
                  <a:srgbClr val="4D4D4D"/>
                </a:solidFill>
              </a:rPr>
              <a:t>listProduct.jsp</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Display all the products stored in memory</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JSP page named: </a:t>
            </a:r>
            <a:r>
              <a:rPr lang="en-US" sz="2200" b="1" dirty="0" err="1" smtClean="0">
                <a:solidFill>
                  <a:srgbClr val="4D4D4D"/>
                </a:solidFill>
              </a:rPr>
              <a:t>showProduct.jsp</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Display details about the product with the id in the URL</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new JSP page </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name: </a:t>
            </a:r>
            <a:r>
              <a:rPr lang="en-US" sz="2200" b="1" dirty="0" err="1" smtClean="0">
                <a:solidFill>
                  <a:srgbClr val="4D4D4D"/>
                </a:solidFill>
              </a:rPr>
              <a:t>addProduct.jsp</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an HTML form containing fields to define a new product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Put it inside a folder named </a:t>
            </a:r>
            <a:r>
              <a:rPr lang="en-US" sz="2200" b="1" dirty="0" smtClean="0">
                <a:solidFill>
                  <a:srgbClr val="4D4D4D"/>
                </a:solidFill>
              </a:rPr>
              <a:t>auth</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To execute the filter…</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dirty="0" smtClean="0">
              <a:solidFill>
                <a:srgbClr val="4D4D4D"/>
              </a:solidFill>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(2/4)</a:t>
            </a:r>
            <a:endParaRPr lang="en-US" sz="3200" b="1" dirty="0">
              <a:solidFill>
                <a:srgbClr val="000000"/>
              </a:solidFill>
            </a:endParaRPr>
          </a:p>
        </p:txBody>
      </p:sp>
      <p:sp>
        <p:nvSpPr>
          <p:cNvPr id="130051" name="Text Box 2"/>
          <p:cNvSpPr txBox="1">
            <a:spLocks noChangeArrowheads="1"/>
          </p:cNvSpPr>
          <p:nvPr/>
        </p:nvSpPr>
        <p:spPr bwMode="auto">
          <a:xfrm>
            <a:off x="1044575" y="1219200"/>
            <a:ext cx="7794625" cy="5410200"/>
          </a:xfrm>
          <a:prstGeom prst="rect">
            <a:avLst/>
          </a:prstGeom>
          <a:noFill/>
          <a:ln w="9525">
            <a:noFill/>
            <a:round/>
            <a:headEnd/>
            <a:tailEnd/>
          </a:ln>
        </p:spPr>
        <p:txBody>
          <a:bodyPr>
            <a:prstTxWarp prst="textNoShape">
              <a:avLst/>
            </a:prstTxWarp>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Create a </a:t>
            </a:r>
            <a:r>
              <a:rPr lang="en-US" sz="2200" b="1" kern="0" dirty="0" err="1" smtClean="0">
                <a:ea typeface="ＭＳ Ｐゴシック" pitchFamily="34" charset="-128"/>
              </a:rPr>
              <a:t>HttpServlet</a:t>
            </a:r>
            <a:endParaRPr lang="en-US" sz="2200" kern="0" dirty="0" smtClean="0">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Name it </a:t>
            </a:r>
            <a:r>
              <a:rPr lang="en-US" sz="2200" b="1" kern="0" dirty="0" err="1" smtClean="0">
                <a:ea typeface="ＭＳ Ｐゴシック" pitchFamily="34" charset="-128"/>
              </a:rPr>
              <a:t>AddProductServlet</a:t>
            </a:r>
            <a:endParaRPr lang="en-US" sz="2200" b="1" kern="0" dirty="0" smtClean="0">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Bind it to </a:t>
            </a:r>
            <a:r>
              <a:rPr lang="en-US" sz="2200" b="1" kern="0" dirty="0" smtClean="0">
                <a:ea typeface="ＭＳ Ｐゴシック" pitchFamily="34" charset="-128"/>
              </a:rPr>
              <a:t>/auth/</a:t>
            </a:r>
            <a:r>
              <a:rPr lang="en-US" sz="2200" b="1" kern="0" dirty="0" err="1" smtClean="0">
                <a:ea typeface="ＭＳ Ｐゴシック" pitchFamily="34" charset="-128"/>
              </a:rPr>
              <a:t>addProduct</a:t>
            </a:r>
            <a:r>
              <a:rPr lang="en-US" sz="2200" b="1" kern="0" dirty="0" smtClean="0">
                <a:ea typeface="ＭＳ Ｐゴシック" pitchFamily="34" charset="-128"/>
              </a:rPr>
              <a:t> </a:t>
            </a:r>
            <a:r>
              <a:rPr lang="en-US" sz="2200" kern="0" dirty="0" err="1" smtClean="0">
                <a:ea typeface="ＭＳ Ｐゴシック" pitchFamily="34" charset="-128"/>
              </a:rPr>
              <a:t>url</a:t>
            </a:r>
            <a:r>
              <a:rPr lang="en-US" sz="2200" kern="0" dirty="0" smtClean="0">
                <a:ea typeface="ＭＳ Ｐゴシック" pitchFamily="34" charset="-128"/>
              </a:rPr>
              <a:t>-pattern</a:t>
            </a:r>
            <a:endParaRPr lang="en-US" sz="2200" b="1" kern="0" dirty="0" smtClean="0">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Override the </a:t>
            </a:r>
            <a:r>
              <a:rPr lang="en-US" sz="2200" b="1" kern="0" dirty="0" err="1" smtClean="0">
                <a:ea typeface="ＭＳ Ｐゴシック" pitchFamily="34" charset="-128"/>
              </a:rPr>
              <a:t>doPost</a:t>
            </a:r>
            <a:r>
              <a:rPr lang="en-US" sz="2200" b="1" kern="0" dirty="0" smtClean="0">
                <a:ea typeface="ＭＳ Ｐゴシック" pitchFamily="34" charset="-128"/>
              </a:rPr>
              <a:t>(…)</a:t>
            </a:r>
            <a:r>
              <a:rPr lang="en-US" sz="2200" kern="0" dirty="0" smtClean="0">
                <a:ea typeface="ＭＳ Ｐゴシック" pitchFamily="34" charset="-128"/>
              </a:rPr>
              <a:t> method</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Retrieve the form parameters</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Create a new </a:t>
            </a:r>
            <a:r>
              <a:rPr lang="en-US" sz="2200" b="1" kern="0" dirty="0" err="1" smtClean="0">
                <a:ea typeface="ＭＳ Ｐゴシック" pitchFamily="34" charset="-128"/>
              </a:rPr>
              <a:t>SupProduct</a:t>
            </a:r>
            <a:r>
              <a:rPr lang="en-US" sz="2200" b="1" kern="0" dirty="0" smtClean="0">
                <a:ea typeface="ＭＳ Ｐゴシック" pitchFamily="34" charset="-128"/>
              </a:rPr>
              <a:t> </a:t>
            </a:r>
            <a:r>
              <a:rPr lang="en-US" sz="2200" kern="0" dirty="0" smtClean="0">
                <a:ea typeface="ＭＳ Ｐゴシック" pitchFamily="34" charset="-128"/>
              </a:rPr>
              <a:t>object</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Add it in memory with the DAO</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Redirect the user to the </a:t>
            </a:r>
            <a:r>
              <a:rPr lang="en-US" sz="2200" b="1" kern="0" dirty="0" err="1" smtClean="0">
                <a:ea typeface="ＭＳ Ｐゴシック" pitchFamily="34" charset="-128"/>
              </a:rPr>
              <a:t>ShowProductServlet</a:t>
            </a:r>
            <a:r>
              <a:rPr lang="en-US" sz="2200" b="1" kern="0" dirty="0" smtClean="0">
                <a:ea typeface="ＭＳ Ｐゴシック" pitchFamily="34" charset="-128"/>
              </a:rPr>
              <a:t> </a:t>
            </a:r>
            <a:r>
              <a:rPr lang="en-US" sz="2200" kern="0" dirty="0" smtClean="0">
                <a:ea typeface="ＭＳ Ｐゴシック" pitchFamily="34" charset="-128"/>
              </a:rPr>
              <a:t>to display the new product</a:t>
            </a:r>
            <a:endParaRPr lang="en-US" sz="2200" b="1" kern="0" dirty="0" smtClean="0">
              <a:ea typeface="ＭＳ Ｐゴシック" pitchFamily="34" charset="-128"/>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(3/4)</a:t>
            </a:r>
            <a:endParaRPr lang="en-US" sz="3200" b="1" dirty="0">
              <a:solidFill>
                <a:srgbClr val="000000"/>
              </a:solidFill>
            </a:endParaRPr>
          </a:p>
        </p:txBody>
      </p:sp>
      <p:sp>
        <p:nvSpPr>
          <p:cNvPr id="130051" name="Text Box 2"/>
          <p:cNvSpPr txBox="1">
            <a:spLocks noChangeArrowheads="1"/>
          </p:cNvSpPr>
          <p:nvPr/>
        </p:nvSpPr>
        <p:spPr bwMode="auto">
          <a:xfrm>
            <a:off x="1044575" y="1219200"/>
            <a:ext cx="7794625" cy="5410200"/>
          </a:xfrm>
          <a:prstGeom prst="rect">
            <a:avLst/>
          </a:prstGeom>
          <a:noFill/>
          <a:ln w="9525">
            <a:noFill/>
            <a:round/>
            <a:headEnd/>
            <a:tailEnd/>
          </a:ln>
        </p:spPr>
        <p:txBody>
          <a:bodyPr>
            <a:prstTxWarp prst="textNoShape">
              <a:avLst/>
            </a:prstTxWarp>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Create a </a:t>
            </a:r>
            <a:r>
              <a:rPr lang="en-US" sz="2200" b="1" kern="0" dirty="0" err="1" smtClean="0">
                <a:ea typeface="ＭＳ Ｐゴシック" pitchFamily="34" charset="-128"/>
              </a:rPr>
              <a:t>HttpServlet</a:t>
            </a:r>
            <a:endParaRPr lang="en-US" sz="2200" kern="0" dirty="0" smtClean="0">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Name it </a:t>
            </a:r>
            <a:r>
              <a:rPr lang="en-US" sz="2200" b="1" kern="0" dirty="0" err="1" smtClean="0">
                <a:ea typeface="ＭＳ Ｐゴシック" pitchFamily="34" charset="-128"/>
              </a:rPr>
              <a:t>LogoutServlet</a:t>
            </a:r>
            <a:endParaRPr lang="en-US" sz="2200" b="1" kern="0" dirty="0" smtClean="0">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Bind it to </a:t>
            </a:r>
            <a:r>
              <a:rPr lang="en-US" sz="2200" b="1" kern="0" dirty="0" smtClean="0">
                <a:ea typeface="ＭＳ Ｐゴシック" pitchFamily="34" charset="-128"/>
              </a:rPr>
              <a:t>/logout </a:t>
            </a:r>
            <a:r>
              <a:rPr lang="en-US" sz="2200" kern="0" dirty="0" err="1" smtClean="0">
                <a:ea typeface="ＭＳ Ｐゴシック" pitchFamily="34" charset="-128"/>
              </a:rPr>
              <a:t>url</a:t>
            </a:r>
            <a:r>
              <a:rPr lang="en-US" sz="2200" kern="0" dirty="0" smtClean="0">
                <a:ea typeface="ＭＳ Ｐゴシック" pitchFamily="34" charset="-128"/>
              </a:rPr>
              <a:t>-pattern</a:t>
            </a:r>
            <a:endParaRPr lang="en-US" sz="2200" b="1" kern="0" dirty="0" smtClean="0">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Override the </a:t>
            </a:r>
            <a:r>
              <a:rPr lang="en-US" sz="2200" b="1" kern="0" dirty="0" err="1" smtClean="0">
                <a:ea typeface="ＭＳ Ｐゴシック" pitchFamily="34" charset="-128"/>
              </a:rPr>
              <a:t>doGet</a:t>
            </a:r>
            <a:r>
              <a:rPr lang="en-US" sz="2200" b="1" kern="0" dirty="0" smtClean="0">
                <a:ea typeface="ＭＳ Ｐゴシック" pitchFamily="34" charset="-128"/>
              </a:rPr>
              <a:t>(…)</a:t>
            </a:r>
            <a:r>
              <a:rPr lang="en-US" sz="2200" kern="0" dirty="0" smtClean="0">
                <a:ea typeface="ＭＳ Ｐゴシック" pitchFamily="34" charset="-128"/>
              </a:rPr>
              <a:t> method</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Remove the session attribute </a:t>
            </a:r>
            <a:r>
              <a:rPr lang="en-US" sz="2200" b="1" kern="0" dirty="0" smtClean="0">
                <a:ea typeface="ＭＳ Ｐゴシック" pitchFamily="34" charset="-128"/>
              </a:rPr>
              <a:t>“username”</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Redirect the user to the login page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Override the </a:t>
            </a:r>
            <a:r>
              <a:rPr lang="en-US" sz="2200" b="1" kern="0" dirty="0" err="1" smtClean="0">
                <a:ea typeface="ＭＳ Ｐゴシック" pitchFamily="34" charset="-128"/>
              </a:rPr>
              <a:t>doPost</a:t>
            </a:r>
            <a:r>
              <a:rPr lang="en-US" sz="2200" b="1" kern="0" dirty="0" smtClean="0">
                <a:ea typeface="ＭＳ Ｐゴシック" pitchFamily="34" charset="-128"/>
              </a:rPr>
              <a:t>(…)</a:t>
            </a:r>
            <a:r>
              <a:rPr lang="en-US" sz="2200" kern="0" dirty="0" smtClean="0">
                <a:ea typeface="ＭＳ Ｐゴシック" pitchFamily="34" charset="-128"/>
              </a:rPr>
              <a:t> method</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Call the </a:t>
            </a:r>
            <a:r>
              <a:rPr lang="en-US" sz="2200" kern="0" dirty="0" err="1" smtClean="0">
                <a:ea typeface="ＭＳ Ｐゴシック" pitchFamily="34" charset="-128"/>
              </a:rPr>
              <a:t>doGet</a:t>
            </a:r>
            <a:r>
              <a:rPr lang="en-US" sz="2200" kern="0" dirty="0" smtClean="0">
                <a:ea typeface="ＭＳ Ｐゴシック" pitchFamily="34" charset="-128"/>
              </a:rPr>
              <a:t>(…) method to do the same thing for</a:t>
            </a:r>
            <a:r>
              <a:rPr lang="en-US" sz="2200" kern="0" dirty="0">
                <a:ea typeface="ＭＳ Ｐゴシック" pitchFamily="34" charset="-128"/>
              </a:rPr>
              <a:t> </a:t>
            </a:r>
            <a:r>
              <a:rPr lang="en-US" sz="2200" kern="0" dirty="0" smtClean="0">
                <a:ea typeface="ＭＳ Ｐゴシック" pitchFamily="34" charset="-128"/>
              </a:rPr>
              <a:t>GET or POST methods</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(4/4)</a:t>
            </a:r>
            <a:endParaRPr lang="en-US" sz="3200" b="1" dirty="0">
              <a:solidFill>
                <a:srgbClr val="000000"/>
              </a:solidFill>
            </a:endParaRPr>
          </a:p>
        </p:txBody>
      </p:sp>
      <p:sp>
        <p:nvSpPr>
          <p:cNvPr id="130051" name="Text Box 2"/>
          <p:cNvSpPr txBox="1">
            <a:spLocks noChangeArrowheads="1"/>
          </p:cNvSpPr>
          <p:nvPr/>
        </p:nvSpPr>
        <p:spPr bwMode="auto">
          <a:xfrm>
            <a:off x="1044575" y="1143000"/>
            <a:ext cx="7947025" cy="44958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a:t>
            </a:r>
            <a:r>
              <a:rPr lang="en-US" sz="2200" dirty="0" err="1" smtClean="0">
                <a:solidFill>
                  <a:srgbClr val="4D4D4D"/>
                </a:solidFill>
              </a:rPr>
              <a:t>jsp</a:t>
            </a:r>
            <a:r>
              <a:rPr lang="en-US" sz="2200" dirty="0" smtClean="0">
                <a:solidFill>
                  <a:srgbClr val="4D4D4D"/>
                </a:solidFill>
              </a:rPr>
              <a:t> page named: </a:t>
            </a:r>
            <a:r>
              <a:rPr lang="en-US" sz="2200" b="1" dirty="0" err="1" smtClean="0">
                <a:solidFill>
                  <a:srgbClr val="4D4D4D"/>
                </a:solidFill>
              </a:rPr>
              <a:t>header.jsp</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HTML links to:</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Product listing page</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Add product page (if the user is logged)</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Logout or Login Servlet (in function of if the user is logged or not)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Include it inside all your JSP pages</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a:t>
            </a:r>
            <a:r>
              <a:rPr lang="en-US" sz="2200" dirty="0" err="1" smtClean="0">
                <a:solidFill>
                  <a:srgbClr val="4D4D4D"/>
                </a:solidFill>
              </a:rPr>
              <a:t>jsp</a:t>
            </a:r>
            <a:r>
              <a:rPr lang="en-US" sz="2200" dirty="0" smtClean="0">
                <a:solidFill>
                  <a:srgbClr val="4D4D4D"/>
                </a:solidFill>
              </a:rPr>
              <a:t> page named: </a:t>
            </a:r>
            <a:r>
              <a:rPr lang="en-US" sz="2200" b="1" dirty="0" err="1" smtClean="0">
                <a:solidFill>
                  <a:srgbClr val="4D4D4D"/>
                </a:solidFill>
              </a:rPr>
              <a:t>footer.jsp</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some information of your choice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Include it inside all your JSP pages</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dirty="0" smtClean="0">
              <a:solidFill>
                <a:srgbClr val="4D4D4D"/>
              </a:solidFill>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JSP Elements</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Action elements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Server Pages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Introduction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6" name="Rectangle 3"/>
          <p:cNvSpPr txBox="1">
            <a:spLocks noChangeArrowheads="1"/>
          </p:cNvSpPr>
          <p:nvPr/>
        </p:nvSpPr>
        <p:spPr>
          <a:xfrm>
            <a:off x="1142976" y="1214422"/>
            <a:ext cx="7572428" cy="3308598"/>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It provides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File inclusions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Redirection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Object instantiation and handling</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Syntax: </a:t>
            </a:r>
            <a:r>
              <a:rPr lang="en-US" sz="2200" b="1" kern="0" dirty="0" smtClean="0">
                <a:latin typeface="+mn-lt"/>
                <a:ea typeface="ＭＳ Ｐゴシック" pitchFamily="34" charset="-128"/>
              </a:rPr>
              <a:t>&lt;</a:t>
            </a:r>
            <a:r>
              <a:rPr lang="en-US" sz="2200" b="1" kern="0" dirty="0" err="1" smtClean="0">
                <a:latin typeface="+mn-lt"/>
                <a:ea typeface="ＭＳ Ｐゴシック" pitchFamily="34" charset="-128"/>
              </a:rPr>
              <a:t>jsp:</a:t>
            </a:r>
            <a:r>
              <a:rPr lang="en-US" sz="2200" b="1" i="1" kern="0" dirty="0" err="1" smtClean="0">
                <a:latin typeface="+mn-lt"/>
                <a:ea typeface="ＭＳ Ｐゴシック" pitchFamily="34" charset="-128"/>
              </a:rPr>
              <a:t>action</a:t>
            </a:r>
            <a:r>
              <a:rPr lang="en-US" sz="2200" b="1" i="1" kern="0" dirty="0" smtClean="0">
                <a:latin typeface="+mn-lt"/>
                <a:ea typeface="ＭＳ Ｐゴシック" pitchFamily="34" charset="-128"/>
              </a:rPr>
              <a:t> </a:t>
            </a:r>
            <a:r>
              <a:rPr lang="en-US" sz="2200" b="1" kern="0" dirty="0" smtClean="0">
                <a:latin typeface="+mn-lt"/>
                <a:ea typeface="ＭＳ Ｐゴシック" pitchFamily="34" charset="-128"/>
              </a:rPr>
              <a:t>… &gt;</a:t>
            </a:r>
            <a:r>
              <a:rPr lang="en-US" sz="2200" kern="0" dirty="0" smtClean="0">
                <a:latin typeface="+mn-lt"/>
                <a:ea typeface="ＭＳ Ｐゴシック" pitchFamily="34" charset="-128"/>
              </a:rPr>
              <a:t>, where </a:t>
            </a:r>
            <a:r>
              <a:rPr lang="en-US" sz="2200" i="1" kern="0" dirty="0" smtClean="0">
                <a:latin typeface="+mn-lt"/>
                <a:ea typeface="ＭＳ Ｐゴシック" pitchFamily="34" charset="-128"/>
              </a:rPr>
              <a:t>action</a:t>
            </a:r>
            <a:r>
              <a:rPr lang="en-US" sz="2200" kern="0" dirty="0" smtClean="0">
                <a:latin typeface="+mn-lt"/>
                <a:ea typeface="ＭＳ Ｐゴシック" pitchFamily="34" charset="-128"/>
              </a:rPr>
              <a:t> will be replaced by the action you decide to use</a:t>
            </a:r>
            <a:endParaRPr lang="en-US" sz="2200" i="1" kern="0" dirty="0" smtClean="0">
              <a:latin typeface="+mn-lt"/>
              <a:ea typeface="ＭＳ Ｐゴシック" pitchFamily="34" charset="-128"/>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useBean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6" name="Rectangle 3"/>
          <p:cNvSpPr txBox="1">
            <a:spLocks noChangeArrowheads="1"/>
          </p:cNvSpPr>
          <p:nvPr/>
        </p:nvSpPr>
        <p:spPr>
          <a:xfrm>
            <a:off x="1142976" y="1214422"/>
            <a:ext cx="7572428" cy="2970044"/>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Allow to work with JavaBeans inside a JSP page</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JavaBeans are classes following these characteristics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Have a public constructor without arguments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Have no public attributes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Have a getter and a setter for each attribute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Implement </a:t>
            </a:r>
            <a:r>
              <a:rPr lang="en-US" sz="2200" kern="0" dirty="0" err="1" smtClean="0">
                <a:latin typeface="+mn-lt"/>
                <a:ea typeface="ＭＳ Ｐゴシック" pitchFamily="34" charset="-128"/>
              </a:rPr>
              <a:t>Serializable</a:t>
            </a:r>
            <a:endParaRPr lang="en-US" sz="2200" kern="0" dirty="0" smtClean="0">
              <a:latin typeface="+mn-lt"/>
              <a:ea typeface="ＭＳ Ｐゴシック" pitchFamily="34" charset="-128"/>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useBean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6" name="Rectangle 3"/>
          <p:cNvSpPr txBox="1">
            <a:spLocks noChangeArrowheads="1"/>
          </p:cNvSpPr>
          <p:nvPr/>
        </p:nvSpPr>
        <p:spPr>
          <a:xfrm>
            <a:off x="1142976" y="1214422"/>
            <a:ext cx="7572428" cy="4324261"/>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How to use that action?</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&lt;</a:t>
            </a:r>
            <a:r>
              <a:rPr lang="en-US" sz="2200" b="1" kern="0" dirty="0" err="1" smtClean="0">
                <a:latin typeface="+mn-lt"/>
                <a:ea typeface="ＭＳ Ｐゴシック" pitchFamily="34" charset="-128"/>
              </a:rPr>
              <a:t>jsp:useBean</a:t>
            </a:r>
            <a:r>
              <a:rPr lang="en-US" sz="2200" b="1" kern="0" dirty="0" smtClean="0">
                <a:latin typeface="+mn-lt"/>
                <a:ea typeface="ＭＳ Ｐゴシック" pitchFamily="34" charset="-128"/>
              </a:rPr>
              <a:t> … /&gt;</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You can pass attributes to that markup</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id</a:t>
            </a:r>
            <a:r>
              <a:rPr lang="en-US" sz="2200" kern="0" dirty="0" smtClean="0">
                <a:latin typeface="+mn-lt"/>
                <a:ea typeface="ＭＳ Ｐゴシック" pitchFamily="34" charset="-128"/>
              </a:rPr>
              <a:t>: instance name for the bean</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class</a:t>
            </a:r>
            <a:r>
              <a:rPr lang="en-US" sz="2200" kern="0" dirty="0" smtClean="0">
                <a:latin typeface="+mn-lt"/>
                <a:ea typeface="ＭＳ Ｐゴシック" pitchFamily="34" charset="-128"/>
              </a:rPr>
              <a:t>: Java class name of the </a:t>
            </a:r>
            <a:r>
              <a:rPr lang="en-US" sz="2200" kern="0" dirty="0" err="1" smtClean="0">
                <a:latin typeface="+mn-lt"/>
                <a:ea typeface="ＭＳ Ｐゴシック" pitchFamily="34" charset="-128"/>
              </a:rPr>
              <a:t>JavaBean</a:t>
            </a:r>
            <a:r>
              <a:rPr lang="en-US" sz="2200" kern="0" dirty="0" smtClean="0">
                <a:latin typeface="+mn-lt"/>
                <a:ea typeface="ＭＳ Ｐゴシック" pitchFamily="34" charset="-128"/>
              </a:rPr>
              <a:t> to use</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scope</a:t>
            </a:r>
            <a:r>
              <a:rPr lang="en-US" sz="2200" kern="0" dirty="0" smtClean="0">
                <a:latin typeface="+mn-lt"/>
                <a:ea typeface="ＭＳ Ｐゴシック" pitchFamily="34" charset="-128"/>
              </a:rPr>
              <a:t>: page | request | session | application</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beanName</a:t>
            </a:r>
            <a:r>
              <a:rPr lang="en-US" sz="2200" kern="0" dirty="0" smtClean="0">
                <a:latin typeface="+mn-lt"/>
                <a:ea typeface="ＭＳ Ｐゴシック" pitchFamily="34" charset="-128"/>
              </a:rPr>
              <a:t>: instantiate a Bean from either a class or </a:t>
            </a:r>
            <a:r>
              <a:rPr lang="en-US" sz="2200" kern="0" dirty="0" err="1" smtClean="0">
                <a:latin typeface="+mn-lt"/>
                <a:ea typeface="ＭＳ Ｐゴシック" pitchFamily="34" charset="-128"/>
              </a:rPr>
              <a:t>Serializable</a:t>
            </a:r>
            <a:r>
              <a:rPr lang="en-US" sz="2200" kern="0" dirty="0" smtClean="0">
                <a:latin typeface="+mn-lt"/>
                <a:ea typeface="ＭＳ Ｐゴシック" pitchFamily="34" charset="-128"/>
              </a:rPr>
              <a:t> template</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type</a:t>
            </a:r>
            <a:r>
              <a:rPr lang="en-US" sz="2200" kern="0" dirty="0" smtClean="0">
                <a:latin typeface="+mn-lt"/>
                <a:ea typeface="ＭＳ Ｐゴシック" pitchFamily="34" charset="-128"/>
              </a:rPr>
              <a:t>: change the Bean type if its already exists</a:t>
            </a:r>
            <a:endParaRPr lang="en-US" sz="2200" b="1" kern="0" dirty="0" smtClean="0">
              <a:latin typeface="+mn-lt"/>
              <a:ea typeface="ＭＳ Ｐゴシック" pitchFamily="34" charset="-128"/>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1033463" y="404813"/>
            <a:ext cx="7729537" cy="452437"/>
          </a:xfrm>
        </p:spPr>
        <p:txBody>
          <a:bodyPr/>
          <a:lstStyle/>
          <a:p>
            <a:r>
              <a:rPr lang="en-US" sz="3200"/>
              <a:t>Course topics</a:t>
            </a:r>
          </a:p>
        </p:txBody>
      </p:sp>
      <p:sp>
        <p:nvSpPr>
          <p:cNvPr id="696323" name="Rectangle 3"/>
          <p:cNvSpPr>
            <a:spLocks noGrp="1" noChangeArrowheads="1"/>
          </p:cNvSpPr>
          <p:nvPr>
            <p:ph type="body" sz="half" idx="2"/>
          </p:nvPr>
        </p:nvSpPr>
        <p:spPr>
          <a:xfrm>
            <a:off x="4419600" y="1790712"/>
            <a:ext cx="4343400" cy="4710122"/>
          </a:xfrm>
        </p:spPr>
        <p:txBody>
          <a:bodyPr/>
          <a:lstStyle/>
          <a:p>
            <a:r>
              <a:rPr lang="en-US" sz="2000" b="1" dirty="0" smtClean="0"/>
              <a:t>Presentation</a:t>
            </a:r>
          </a:p>
          <a:p>
            <a:r>
              <a:rPr lang="en-US" sz="2000" b="1" dirty="0" smtClean="0"/>
              <a:t>Action elements</a:t>
            </a:r>
          </a:p>
          <a:p>
            <a:r>
              <a:rPr lang="en-US" sz="2000" b="1" dirty="0" smtClean="0"/>
              <a:t>Expression Language</a:t>
            </a:r>
          </a:p>
          <a:p>
            <a:r>
              <a:rPr lang="en-US" sz="2000" b="1" dirty="0" smtClean="0"/>
              <a:t>Tag Libraries</a:t>
            </a:r>
          </a:p>
          <a:p>
            <a:r>
              <a:rPr lang="en-US" sz="2000" b="1" dirty="0" smtClean="0"/>
              <a:t>JSP &amp; </a:t>
            </a:r>
            <a:r>
              <a:rPr lang="en-US" sz="2000" b="1" dirty="0" err="1" smtClean="0"/>
              <a:t>Servlets</a:t>
            </a:r>
            <a:endParaRPr lang="en-US" sz="2000" b="1" dirty="0"/>
          </a:p>
        </p:txBody>
      </p:sp>
      <p:sp>
        <p:nvSpPr>
          <p:cNvPr id="696324" name="Text Box 4"/>
          <p:cNvSpPr txBox="1">
            <a:spLocks noChangeArrowheads="1"/>
          </p:cNvSpPr>
          <p:nvPr/>
        </p:nvSpPr>
        <p:spPr bwMode="auto">
          <a:xfrm>
            <a:off x="1042988" y="1066800"/>
            <a:ext cx="8101012"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Course’s </a:t>
            </a:r>
            <a:r>
              <a:rPr lang="en-US" sz="2200" dirty="0" smtClean="0"/>
              <a:t>plan</a:t>
            </a:r>
            <a:endParaRPr lang="en-US" sz="2200" dirty="0"/>
          </a:p>
        </p:txBody>
      </p:sp>
      <p:pic>
        <p:nvPicPr>
          <p:cNvPr id="696326" name="Picture 6"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696327" name="Text Box 7"/>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Server Pages</a:t>
            </a:r>
            <a:endParaRPr lang="en-US" b="1" dirty="0">
              <a:solidFill>
                <a:srgbClr val="000000"/>
              </a:solidFill>
            </a:endParaRPr>
          </a:p>
        </p:txBody>
      </p:sp>
      <p:pic>
        <p:nvPicPr>
          <p:cNvPr id="9" name="Picture 9" descr="plan"/>
          <p:cNvPicPr>
            <a:picLocks noChangeAspect="1" noChangeArrowheads="1"/>
          </p:cNvPicPr>
          <p:nvPr/>
        </p:nvPicPr>
        <p:blipFill>
          <a:blip r:embed="rId5" cstate="print"/>
          <a:srcRect/>
          <a:stretch>
            <a:fillRect/>
          </a:stretch>
        </p:blipFill>
        <p:spPr bwMode="auto">
          <a:xfrm>
            <a:off x="111601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useBean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6" name="Rectangle 3"/>
          <p:cNvSpPr txBox="1">
            <a:spLocks noChangeArrowheads="1"/>
          </p:cNvSpPr>
          <p:nvPr/>
        </p:nvSpPr>
        <p:spPr>
          <a:xfrm>
            <a:off x="1142976" y="1214422"/>
            <a:ext cx="7572428" cy="2462213"/>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b="1"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b="1"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Is equivalent to:</a:t>
            </a:r>
          </a:p>
        </p:txBody>
      </p:sp>
      <p:sp>
        <p:nvSpPr>
          <p:cNvPr id="7" name="ZoneTexte 6"/>
          <p:cNvSpPr txBox="1"/>
          <p:nvPr/>
        </p:nvSpPr>
        <p:spPr>
          <a:xfrm>
            <a:off x="1214414" y="1785926"/>
            <a:ext cx="7572428" cy="923330"/>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r>
              <a:rPr lang="fr-FR" sz="2000" dirty="0" err="1" smtClean="0"/>
              <a:t>jsp:useBean</a:t>
            </a:r>
            <a:r>
              <a:rPr lang="fr-FR" sz="2000" dirty="0" smtClean="0"/>
              <a:t> id=</a:t>
            </a:r>
            <a:r>
              <a:rPr lang="fr-FR" sz="2000" dirty="0" smtClean="0">
                <a:solidFill>
                  <a:srgbClr val="0000FF"/>
                </a:solidFill>
              </a:rPr>
              <a:t>"</a:t>
            </a:r>
            <a:r>
              <a:rPr lang="fr-FR" sz="2000" dirty="0" err="1" smtClean="0">
                <a:solidFill>
                  <a:srgbClr val="0000FF"/>
                </a:solidFill>
              </a:rPr>
              <a:t>student</a:t>
            </a:r>
            <a:r>
              <a:rPr lang="fr-FR" sz="2000" dirty="0" smtClean="0">
                <a:solidFill>
                  <a:srgbClr val="0000FF"/>
                </a:solidFill>
              </a:rPr>
              <a:t>" </a:t>
            </a:r>
          </a:p>
          <a:p>
            <a:pPr eaLnBrk="1" hangingPunct="1">
              <a:lnSpc>
                <a:spcPct val="90000"/>
              </a:lnSpc>
              <a:buFont typeface="Wingdings" pitchFamily="-109" charset="2"/>
              <a:buNone/>
            </a:pPr>
            <a:r>
              <a:rPr lang="fr-FR" sz="2000" dirty="0" smtClean="0"/>
              <a:t>	          class=</a:t>
            </a:r>
            <a:r>
              <a:rPr lang="fr-FR" sz="2000" dirty="0" smtClean="0">
                <a:solidFill>
                  <a:srgbClr val="0000FF"/>
                </a:solidFill>
              </a:rPr>
              <a:t>"</a:t>
            </a:r>
            <a:r>
              <a:rPr lang="fr-FR" sz="2000" dirty="0" err="1" smtClean="0">
                <a:solidFill>
                  <a:srgbClr val="0000FF"/>
                </a:solidFill>
              </a:rPr>
              <a:t>com.supinfo.sun.beans.Student</a:t>
            </a:r>
            <a:r>
              <a:rPr lang="fr-FR" sz="2000" dirty="0" smtClean="0">
                <a:solidFill>
                  <a:srgbClr val="0000FF"/>
                </a:solidFill>
              </a:rPr>
              <a:t>"</a:t>
            </a:r>
          </a:p>
          <a:p>
            <a:pPr eaLnBrk="1" hangingPunct="1">
              <a:lnSpc>
                <a:spcPct val="90000"/>
              </a:lnSpc>
              <a:buFont typeface="Wingdings" pitchFamily="-109" charset="2"/>
              <a:buNone/>
            </a:pPr>
            <a:r>
              <a:rPr lang="fr-FR" sz="2000" dirty="0" smtClean="0"/>
              <a:t>	          scope=</a:t>
            </a:r>
            <a:r>
              <a:rPr lang="fr-FR" sz="2000" dirty="0" smtClean="0">
                <a:solidFill>
                  <a:srgbClr val="0000FF"/>
                </a:solidFill>
              </a:rPr>
              <a:t>"session"</a:t>
            </a:r>
            <a:r>
              <a:rPr lang="fr-FR" sz="2000" dirty="0" smtClean="0"/>
              <a:t> /&gt;</a:t>
            </a:r>
          </a:p>
        </p:txBody>
      </p:sp>
      <p:sp>
        <p:nvSpPr>
          <p:cNvPr id="8" name="ZoneTexte 7"/>
          <p:cNvSpPr txBox="1"/>
          <p:nvPr/>
        </p:nvSpPr>
        <p:spPr>
          <a:xfrm>
            <a:off x="1214414" y="3898005"/>
            <a:ext cx="7572428" cy="2308324"/>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p>
          <a:p>
            <a:pPr eaLnBrk="1" hangingPunct="1">
              <a:lnSpc>
                <a:spcPct val="90000"/>
              </a:lnSpc>
              <a:buFont typeface="Wingdings" pitchFamily="-109" charset="2"/>
              <a:buNone/>
            </a:pPr>
            <a:r>
              <a:rPr lang="fr-FR" sz="2000" dirty="0" smtClean="0"/>
              <a:t>	</a:t>
            </a:r>
            <a:r>
              <a:rPr lang="fr-FR" sz="2000" dirty="0" err="1" smtClean="0"/>
              <a:t>Student</a:t>
            </a:r>
            <a:r>
              <a:rPr lang="fr-FR" sz="2000" dirty="0" smtClean="0"/>
              <a:t> </a:t>
            </a:r>
            <a:r>
              <a:rPr lang="fr-FR" sz="2000" dirty="0" err="1" smtClean="0"/>
              <a:t>student</a:t>
            </a:r>
            <a:r>
              <a:rPr lang="fr-FR" sz="2000" dirty="0" smtClean="0"/>
              <a:t> = </a:t>
            </a:r>
            <a:r>
              <a:rPr lang="fr-FR" sz="2000" b="1" dirty="0" err="1" smtClean="0">
                <a:solidFill>
                  <a:srgbClr val="7F0055"/>
                </a:solidFill>
              </a:rPr>
              <a:t>null</a:t>
            </a:r>
            <a:r>
              <a:rPr lang="fr-FR" sz="2000" dirty="0" smtClean="0"/>
              <a:t>;</a:t>
            </a:r>
          </a:p>
          <a:p>
            <a:pPr eaLnBrk="1" hangingPunct="1">
              <a:lnSpc>
                <a:spcPct val="90000"/>
              </a:lnSpc>
              <a:buFont typeface="Wingdings" pitchFamily="-109" charset="2"/>
              <a:buNone/>
            </a:pPr>
            <a:r>
              <a:rPr lang="fr-FR" sz="2000" dirty="0" smtClean="0"/>
              <a:t>	</a:t>
            </a:r>
            <a:r>
              <a:rPr lang="fr-FR" sz="2000" dirty="0" err="1" smtClean="0"/>
              <a:t>student</a:t>
            </a:r>
            <a:r>
              <a:rPr lang="fr-FR" sz="2000" dirty="0" smtClean="0"/>
              <a:t> = (</a:t>
            </a:r>
            <a:r>
              <a:rPr lang="fr-FR" sz="2000" dirty="0" err="1" smtClean="0"/>
              <a:t>Student</a:t>
            </a:r>
            <a:r>
              <a:rPr lang="fr-FR" sz="2000" dirty="0" smtClean="0"/>
              <a:t>) </a:t>
            </a:r>
            <a:r>
              <a:rPr lang="fr-FR" sz="2000" dirty="0" err="1" smtClean="0"/>
              <a:t>session.getAttribute</a:t>
            </a:r>
            <a:r>
              <a:rPr lang="fr-FR" sz="2000" dirty="0" smtClean="0"/>
              <a:t>(</a:t>
            </a:r>
            <a:r>
              <a:rPr lang="fr-FR" sz="2000" dirty="0" smtClean="0">
                <a:solidFill>
                  <a:srgbClr val="0000FF"/>
                </a:solidFill>
              </a:rPr>
              <a:t>"</a:t>
            </a:r>
            <a:r>
              <a:rPr lang="fr-FR" sz="2000" dirty="0" err="1" smtClean="0">
                <a:solidFill>
                  <a:srgbClr val="0000FF"/>
                </a:solidFill>
              </a:rPr>
              <a:t>student</a:t>
            </a:r>
            <a:r>
              <a:rPr lang="fr-FR" sz="2000" dirty="0" smtClean="0">
                <a:solidFill>
                  <a:srgbClr val="0000FF"/>
                </a:solidFill>
              </a:rPr>
              <a:t>"</a:t>
            </a:r>
            <a:r>
              <a:rPr lang="fr-FR" sz="2000" dirty="0" smtClean="0"/>
              <a:t>);</a:t>
            </a:r>
          </a:p>
          <a:p>
            <a:pPr eaLnBrk="1" hangingPunct="1">
              <a:lnSpc>
                <a:spcPct val="90000"/>
              </a:lnSpc>
              <a:buFont typeface="Wingdings" pitchFamily="-109" charset="2"/>
              <a:buNone/>
            </a:pPr>
            <a:endParaRPr lang="fr-FR" sz="2000" dirty="0" smtClean="0"/>
          </a:p>
          <a:p>
            <a:pPr eaLnBrk="1" hangingPunct="1">
              <a:lnSpc>
                <a:spcPct val="90000"/>
              </a:lnSpc>
              <a:buFont typeface="Wingdings" pitchFamily="-109" charset="2"/>
              <a:buNone/>
            </a:pPr>
            <a:r>
              <a:rPr lang="fr-FR" sz="2000" dirty="0" smtClean="0"/>
              <a:t>	if(</a:t>
            </a:r>
            <a:r>
              <a:rPr lang="fr-FR" sz="2000" dirty="0" err="1" smtClean="0"/>
              <a:t>student</a:t>
            </a:r>
            <a:r>
              <a:rPr lang="fr-FR" sz="2000" dirty="0" smtClean="0"/>
              <a:t> == </a:t>
            </a:r>
            <a:r>
              <a:rPr lang="fr-FR" sz="2000" dirty="0" err="1" smtClean="0"/>
              <a:t>null</a:t>
            </a:r>
            <a:r>
              <a:rPr lang="fr-FR" sz="2000" dirty="0" smtClean="0"/>
              <a:t>) {</a:t>
            </a:r>
          </a:p>
          <a:p>
            <a:pPr eaLnBrk="1" hangingPunct="1">
              <a:lnSpc>
                <a:spcPct val="90000"/>
              </a:lnSpc>
              <a:buFont typeface="Wingdings" pitchFamily="-109" charset="2"/>
              <a:buNone/>
            </a:pPr>
            <a:r>
              <a:rPr lang="fr-FR" sz="2000" dirty="0" smtClean="0"/>
              <a:t>		</a:t>
            </a:r>
            <a:r>
              <a:rPr lang="fr-FR" sz="2000" dirty="0" err="1" smtClean="0"/>
              <a:t>student</a:t>
            </a:r>
            <a:r>
              <a:rPr lang="fr-FR" sz="2000" dirty="0" smtClean="0"/>
              <a:t> = </a:t>
            </a:r>
            <a:r>
              <a:rPr lang="fr-FR" sz="2000" b="1" dirty="0" smtClean="0">
                <a:solidFill>
                  <a:srgbClr val="7F0055"/>
                </a:solidFill>
              </a:rPr>
              <a:t>new</a:t>
            </a:r>
            <a:r>
              <a:rPr lang="fr-FR" sz="2000" dirty="0" smtClean="0"/>
              <a:t> </a:t>
            </a:r>
            <a:r>
              <a:rPr lang="fr-FR" sz="2000" dirty="0" err="1" smtClean="0"/>
              <a:t>Student</a:t>
            </a:r>
            <a:r>
              <a:rPr lang="fr-FR" sz="2000" dirty="0" smtClean="0"/>
              <a:t>();</a:t>
            </a:r>
          </a:p>
          <a:p>
            <a:pPr eaLnBrk="1" hangingPunct="1">
              <a:lnSpc>
                <a:spcPct val="90000"/>
              </a:lnSpc>
              <a:buFont typeface="Wingdings" pitchFamily="-109" charset="2"/>
              <a:buNone/>
            </a:pPr>
            <a:r>
              <a:rPr lang="fr-FR" sz="2000" dirty="0" smtClean="0"/>
              <a:t>	}</a:t>
            </a:r>
          </a:p>
          <a:p>
            <a:pPr eaLnBrk="1" hangingPunct="1">
              <a:lnSpc>
                <a:spcPct val="90000"/>
              </a:lnSpc>
              <a:buFont typeface="Wingdings" pitchFamily="-109" charset="2"/>
              <a:buNone/>
            </a:pPr>
            <a:r>
              <a:rPr lang="fr-FR" sz="2000" dirty="0" smtClean="0"/>
              <a:t>%&gt;</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setProperty</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6" name="Rectangle 3"/>
          <p:cNvSpPr txBox="1">
            <a:spLocks noChangeArrowheads="1"/>
          </p:cNvSpPr>
          <p:nvPr/>
        </p:nvSpPr>
        <p:spPr>
          <a:xfrm>
            <a:off x="1142976" y="1214422"/>
            <a:ext cx="7572428" cy="2970044"/>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Allow to set a property of a </a:t>
            </a:r>
            <a:r>
              <a:rPr lang="en-US" sz="2200" kern="0" dirty="0" err="1" smtClean="0">
                <a:latin typeface="+mn-lt"/>
                <a:ea typeface="ＭＳ Ｐゴシック" pitchFamily="34" charset="-128"/>
              </a:rPr>
              <a:t>JavaBean</a:t>
            </a: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Must </a:t>
            </a:r>
            <a:r>
              <a:rPr lang="en-US" sz="2200" b="1" kern="0" dirty="0" smtClean="0">
                <a:latin typeface="+mn-lt"/>
                <a:ea typeface="ＭＳ Ｐゴシック" pitchFamily="34" charset="-128"/>
              </a:rPr>
              <a:t>always</a:t>
            </a:r>
            <a:r>
              <a:rPr lang="en-US" sz="2200" kern="0" dirty="0" smtClean="0">
                <a:latin typeface="+mn-lt"/>
                <a:ea typeface="ＭＳ Ｐゴシック" pitchFamily="34" charset="-128"/>
              </a:rPr>
              <a:t> be called </a:t>
            </a:r>
            <a:r>
              <a:rPr lang="en-US" sz="2200" b="1" kern="0" dirty="0" smtClean="0">
                <a:latin typeface="+mn-lt"/>
                <a:ea typeface="ＭＳ Ｐゴシック" pitchFamily="34" charset="-128"/>
              </a:rPr>
              <a:t>after</a:t>
            </a:r>
            <a:r>
              <a:rPr lang="en-US" sz="2200" kern="0" dirty="0" smtClean="0">
                <a:latin typeface="+mn-lt"/>
                <a:ea typeface="ＭＳ Ｐゴシック" pitchFamily="34" charset="-128"/>
              </a:rPr>
              <a:t> a &lt;</a:t>
            </a:r>
            <a:r>
              <a:rPr lang="en-US" sz="2200" kern="0" dirty="0" err="1" smtClean="0">
                <a:latin typeface="+mn-lt"/>
                <a:ea typeface="ＭＳ Ｐゴシック" pitchFamily="34" charset="-128"/>
              </a:rPr>
              <a:t>jsp:useBean</a:t>
            </a:r>
            <a:r>
              <a:rPr lang="en-US" sz="2200" kern="0" dirty="0" smtClean="0">
                <a:latin typeface="+mn-lt"/>
                <a:ea typeface="ＭＳ Ｐゴシック" pitchFamily="34" charset="-128"/>
              </a:rPr>
              <a:t> … /&gt;</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Three ways to set properties by using attributes</a:t>
            </a:r>
          </a:p>
          <a:p>
            <a:pPr marL="914400" lvl="1" indent="-457200" eaLnBrk="1" hangingPunct="1">
              <a:spcBef>
                <a:spcPct val="20000"/>
              </a:spcBef>
              <a:spcAft>
                <a:spcPct val="30000"/>
              </a:spcAft>
              <a:buClr>
                <a:schemeClr val="hlink"/>
              </a:buClr>
              <a:buFont typeface="+mj-lt"/>
              <a:buAutoNum type="arabicPeriod"/>
              <a:defRPr/>
            </a:pPr>
            <a:r>
              <a:rPr lang="en-US" sz="2200" kern="0" dirty="0" smtClean="0">
                <a:latin typeface="+mn-lt"/>
                <a:ea typeface="ＭＳ Ｐゴシック" pitchFamily="34" charset="-128"/>
              </a:rPr>
              <a:t>property="</a:t>
            </a:r>
            <a:r>
              <a:rPr lang="en-US" sz="2200" kern="0" dirty="0" err="1" smtClean="0">
                <a:latin typeface="+mn-lt"/>
                <a:ea typeface="ＭＳ Ｐゴシック" pitchFamily="34" charset="-128"/>
              </a:rPr>
              <a:t>propName</a:t>
            </a:r>
            <a:r>
              <a:rPr lang="en-US" sz="2200" kern="0" dirty="0" smtClean="0">
                <a:latin typeface="+mn-lt"/>
                <a:ea typeface="ＭＳ Ｐゴシック" pitchFamily="34" charset="-128"/>
              </a:rPr>
              <a:t>" value="Terry"</a:t>
            </a:r>
          </a:p>
          <a:p>
            <a:pPr marL="914400" lvl="1" indent="-457200" eaLnBrk="1" hangingPunct="1">
              <a:spcBef>
                <a:spcPct val="20000"/>
              </a:spcBef>
              <a:spcAft>
                <a:spcPct val="30000"/>
              </a:spcAft>
              <a:buClr>
                <a:schemeClr val="hlink"/>
              </a:buClr>
              <a:buFont typeface="+mj-lt"/>
              <a:buAutoNum type="arabicPeriod"/>
              <a:defRPr/>
            </a:pPr>
            <a:r>
              <a:rPr lang="en-US" sz="2200" kern="0" dirty="0" smtClean="0">
                <a:latin typeface="+mn-lt"/>
                <a:ea typeface="ＭＳ Ｐゴシック" pitchFamily="34" charset="-128"/>
              </a:rPr>
              <a:t>property="</a:t>
            </a:r>
            <a:r>
              <a:rPr lang="en-US" sz="2200" kern="0" dirty="0" err="1" smtClean="0">
                <a:latin typeface="+mn-lt"/>
                <a:ea typeface="ＭＳ Ｐゴシック" pitchFamily="34" charset="-128"/>
              </a:rPr>
              <a:t>propName</a:t>
            </a:r>
            <a:r>
              <a:rPr lang="en-US" sz="2200" kern="0" dirty="0" smtClean="0">
                <a:latin typeface="+mn-lt"/>
                <a:ea typeface="ＭＳ Ｐゴシック" pitchFamily="34" charset="-128"/>
              </a:rPr>
              <a:t>" </a:t>
            </a:r>
            <a:r>
              <a:rPr lang="en-US" sz="2200" kern="0" dirty="0" err="1" smtClean="0">
                <a:latin typeface="+mn-lt"/>
                <a:ea typeface="ＭＳ Ｐゴシック" pitchFamily="34" charset="-128"/>
              </a:rPr>
              <a:t>param</a:t>
            </a:r>
            <a:r>
              <a:rPr lang="en-US" sz="2200" kern="0" dirty="0" smtClean="0">
                <a:latin typeface="+mn-lt"/>
                <a:ea typeface="ＭＳ Ｐゴシック" pitchFamily="34" charset="-128"/>
              </a:rPr>
              <a:t>="</a:t>
            </a:r>
            <a:r>
              <a:rPr lang="en-US" sz="2200" kern="0" dirty="0" err="1" smtClean="0">
                <a:latin typeface="+mn-lt"/>
                <a:ea typeface="ＭＳ Ｐゴシック" pitchFamily="34" charset="-128"/>
              </a:rPr>
              <a:t>paramName</a:t>
            </a:r>
            <a:r>
              <a:rPr lang="en-US" sz="2200" kern="0" dirty="0" smtClean="0">
                <a:latin typeface="+mn-lt"/>
                <a:ea typeface="ＭＳ Ｐゴシック" pitchFamily="34" charset="-128"/>
              </a:rPr>
              <a:t>"</a:t>
            </a:r>
          </a:p>
          <a:p>
            <a:pPr marL="914400" lvl="1" indent="-457200" eaLnBrk="1" hangingPunct="1">
              <a:spcBef>
                <a:spcPct val="20000"/>
              </a:spcBef>
              <a:spcAft>
                <a:spcPct val="30000"/>
              </a:spcAft>
              <a:buClr>
                <a:schemeClr val="hlink"/>
              </a:buClr>
              <a:buFont typeface="+mj-lt"/>
              <a:buAutoNum type="arabicPeriod"/>
              <a:defRPr/>
            </a:pPr>
            <a:r>
              <a:rPr lang="en-US" sz="2200" kern="0" dirty="0" smtClean="0">
                <a:latin typeface="+mn-lt"/>
                <a:ea typeface="ＭＳ Ｐゴシック" pitchFamily="34" charset="-128"/>
              </a:rPr>
              <a:t>property="*"</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setProperty</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a:t>
            </a:r>
          </a:p>
        </p:txBody>
      </p:sp>
      <p:sp>
        <p:nvSpPr>
          <p:cNvPr id="7" name="ZoneTexte 6"/>
          <p:cNvSpPr txBox="1"/>
          <p:nvPr/>
        </p:nvSpPr>
        <p:spPr>
          <a:xfrm>
            <a:off x="1214414" y="1785926"/>
            <a:ext cx="7572428" cy="3970318"/>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r>
              <a:rPr lang="fr-FR" sz="2000" dirty="0" err="1" smtClean="0"/>
              <a:t>jsp:useBean</a:t>
            </a:r>
            <a:r>
              <a:rPr lang="fr-FR" sz="2000" dirty="0" smtClean="0"/>
              <a:t> id=</a:t>
            </a:r>
            <a:r>
              <a:rPr lang="fr-FR" sz="2000" dirty="0" smtClean="0">
                <a:solidFill>
                  <a:srgbClr val="0000FF"/>
                </a:solidFill>
              </a:rPr>
              <a:t>"</a:t>
            </a:r>
            <a:r>
              <a:rPr lang="fr-FR" sz="2000" b="1" dirty="0" err="1" smtClean="0">
                <a:solidFill>
                  <a:srgbClr val="0000FF"/>
                </a:solidFill>
              </a:rPr>
              <a:t>student</a:t>
            </a:r>
            <a:r>
              <a:rPr lang="fr-FR" sz="2000" dirty="0" smtClean="0">
                <a:solidFill>
                  <a:srgbClr val="0000FF"/>
                </a:solidFill>
              </a:rPr>
              <a:t>" </a:t>
            </a:r>
          </a:p>
          <a:p>
            <a:pPr eaLnBrk="1" hangingPunct="1">
              <a:lnSpc>
                <a:spcPct val="90000"/>
              </a:lnSpc>
              <a:buFont typeface="Wingdings" pitchFamily="-109" charset="2"/>
              <a:buNone/>
            </a:pPr>
            <a:r>
              <a:rPr lang="fr-FR" sz="2000" dirty="0" smtClean="0"/>
              <a:t>	          class=</a:t>
            </a:r>
            <a:r>
              <a:rPr lang="fr-FR" sz="2000" dirty="0" smtClean="0">
                <a:solidFill>
                  <a:srgbClr val="0000FF"/>
                </a:solidFill>
              </a:rPr>
              <a:t>"</a:t>
            </a:r>
            <a:r>
              <a:rPr lang="fr-FR" sz="2000" dirty="0" err="1" smtClean="0">
                <a:solidFill>
                  <a:srgbClr val="0000FF"/>
                </a:solidFill>
              </a:rPr>
              <a:t>com.supinfo.sun.beans.Student</a:t>
            </a:r>
            <a:r>
              <a:rPr lang="fr-FR" sz="2000" dirty="0" smtClean="0">
                <a:solidFill>
                  <a:srgbClr val="0000FF"/>
                </a:solidFill>
              </a:rPr>
              <a:t>"</a:t>
            </a:r>
          </a:p>
          <a:p>
            <a:pPr eaLnBrk="1" hangingPunct="1">
              <a:lnSpc>
                <a:spcPct val="90000"/>
              </a:lnSpc>
              <a:buFont typeface="Wingdings" pitchFamily="-109" charset="2"/>
              <a:buNone/>
            </a:pPr>
            <a:r>
              <a:rPr lang="fr-FR" sz="2000" dirty="0" smtClean="0"/>
              <a:t>	          scope=</a:t>
            </a:r>
            <a:r>
              <a:rPr lang="fr-FR" sz="2000" dirty="0" smtClean="0">
                <a:solidFill>
                  <a:srgbClr val="0000FF"/>
                </a:solidFill>
              </a:rPr>
              <a:t>"session"</a:t>
            </a:r>
            <a:r>
              <a:rPr lang="fr-FR" sz="2000" dirty="0" smtClean="0"/>
              <a:t> /&gt;</a:t>
            </a:r>
          </a:p>
          <a:p>
            <a:pPr eaLnBrk="1" hangingPunct="1">
              <a:lnSpc>
                <a:spcPct val="90000"/>
              </a:lnSpc>
              <a:buFont typeface="Wingdings" pitchFamily="-109" charset="2"/>
              <a:buNone/>
            </a:pPr>
            <a:r>
              <a:rPr lang="fr-FR" sz="2000" dirty="0" smtClean="0"/>
              <a:t>&lt;</a:t>
            </a:r>
            <a:r>
              <a:rPr lang="fr-FR" sz="2000" dirty="0" err="1" smtClean="0"/>
              <a:t>jsp:setProperty</a:t>
            </a:r>
            <a:r>
              <a:rPr lang="fr-FR" sz="2000" dirty="0" smtClean="0"/>
              <a:t> </a:t>
            </a:r>
            <a:r>
              <a:rPr lang="fr-FR" sz="2000" dirty="0" err="1" smtClean="0"/>
              <a:t>name</a:t>
            </a:r>
            <a:r>
              <a:rPr lang="fr-FR" sz="2000" dirty="0" smtClean="0"/>
              <a:t>=</a:t>
            </a:r>
            <a:r>
              <a:rPr lang="fr-FR" sz="2000" dirty="0" smtClean="0">
                <a:solidFill>
                  <a:srgbClr val="0000FF"/>
                </a:solidFill>
              </a:rPr>
              <a:t>"</a:t>
            </a:r>
            <a:r>
              <a:rPr lang="fr-FR" sz="2000" b="1" dirty="0" err="1" smtClean="0">
                <a:solidFill>
                  <a:srgbClr val="0000FF"/>
                </a:solidFill>
              </a:rPr>
              <a:t>student</a:t>
            </a:r>
            <a:r>
              <a:rPr lang="fr-FR" sz="2000" dirty="0" smtClean="0">
                <a:solidFill>
                  <a:srgbClr val="0000FF"/>
                </a:solidFill>
              </a:rPr>
              <a:t>"</a:t>
            </a:r>
            <a:r>
              <a:rPr lang="fr-FR" sz="2000" dirty="0" smtClean="0"/>
              <a:t> </a:t>
            </a:r>
            <a:r>
              <a:rPr lang="fr-FR" sz="2000" dirty="0" err="1" smtClean="0"/>
              <a:t>property</a:t>
            </a:r>
            <a:r>
              <a:rPr lang="fr-FR" sz="2000" dirty="0" smtClean="0"/>
              <a:t>=</a:t>
            </a:r>
            <a:r>
              <a:rPr lang="fr-FR" sz="2000" dirty="0" smtClean="0">
                <a:solidFill>
                  <a:srgbClr val="0000FF"/>
                </a:solidFill>
              </a:rPr>
              <a:t>"</a:t>
            </a:r>
            <a:r>
              <a:rPr lang="fr-FR" sz="2000" dirty="0" err="1" smtClean="0">
                <a:solidFill>
                  <a:srgbClr val="0000FF"/>
                </a:solidFill>
              </a:rPr>
              <a:t>idBooster</a:t>
            </a:r>
            <a:r>
              <a:rPr lang="fr-FR" sz="2000" dirty="0" smtClean="0">
                <a:solidFill>
                  <a:srgbClr val="0000FF"/>
                </a:solidFill>
              </a:rPr>
              <a:t>"</a:t>
            </a:r>
          </a:p>
          <a:p>
            <a:pPr eaLnBrk="1" hangingPunct="1">
              <a:lnSpc>
                <a:spcPct val="90000"/>
              </a:lnSpc>
              <a:buFont typeface="Wingdings" pitchFamily="-109" charset="2"/>
              <a:buNone/>
            </a:pPr>
            <a:r>
              <a:rPr lang="fr-FR" sz="2000" dirty="0" smtClean="0"/>
              <a:t>					value=</a:t>
            </a:r>
            <a:r>
              <a:rPr lang="fr-FR" sz="2000" dirty="0" smtClean="0">
                <a:solidFill>
                  <a:srgbClr val="0000FF"/>
                </a:solidFill>
              </a:rPr>
              <a:t>"300"</a:t>
            </a:r>
            <a:r>
              <a:rPr lang="fr-FR" sz="2000" dirty="0" smtClean="0"/>
              <a:t> /&gt;</a:t>
            </a:r>
          </a:p>
          <a:p>
            <a:pPr eaLnBrk="1" hangingPunct="1">
              <a:lnSpc>
                <a:spcPct val="90000"/>
              </a:lnSpc>
              <a:buFont typeface="Wingdings" pitchFamily="-109" charset="2"/>
              <a:buNone/>
            </a:pPr>
            <a:endParaRPr lang="fr-FR" sz="2000" dirty="0" smtClean="0"/>
          </a:p>
          <a:p>
            <a:pPr eaLnBrk="1" hangingPunct="1">
              <a:lnSpc>
                <a:spcPct val="90000"/>
              </a:lnSpc>
              <a:buFont typeface="Wingdings" pitchFamily="-109" charset="2"/>
              <a:buNone/>
            </a:pPr>
            <a:r>
              <a:rPr lang="fr-FR" sz="2000" dirty="0" smtClean="0">
                <a:solidFill>
                  <a:srgbClr val="339933"/>
                </a:solidFill>
              </a:rPr>
              <a:t>&lt;%-- Set the </a:t>
            </a:r>
            <a:r>
              <a:rPr lang="fr-FR" sz="2000" dirty="0" err="1" smtClean="0">
                <a:solidFill>
                  <a:srgbClr val="339933"/>
                </a:solidFill>
              </a:rPr>
              <a:t>firstName</a:t>
            </a:r>
            <a:r>
              <a:rPr lang="fr-FR" sz="2000" dirty="0" smtClean="0">
                <a:solidFill>
                  <a:srgbClr val="339933"/>
                </a:solidFill>
              </a:rPr>
              <a:t> value </a:t>
            </a:r>
            <a:r>
              <a:rPr lang="fr-FR" sz="2000" dirty="0" err="1" smtClean="0">
                <a:solidFill>
                  <a:srgbClr val="339933"/>
                </a:solidFill>
              </a:rPr>
              <a:t>with</a:t>
            </a:r>
            <a:r>
              <a:rPr lang="fr-FR" sz="2000" dirty="0" smtClean="0">
                <a:solidFill>
                  <a:srgbClr val="339933"/>
                </a:solidFill>
              </a:rPr>
              <a:t> the value of a </a:t>
            </a:r>
            <a:r>
              <a:rPr lang="fr-FR" sz="2000" dirty="0" err="1" smtClean="0">
                <a:solidFill>
                  <a:srgbClr val="339933"/>
                </a:solidFill>
              </a:rPr>
              <a:t>request</a:t>
            </a:r>
            <a:r>
              <a:rPr lang="fr-FR" sz="2000" dirty="0" smtClean="0">
                <a:solidFill>
                  <a:srgbClr val="339933"/>
                </a:solidFill>
              </a:rPr>
              <a:t> </a:t>
            </a:r>
            <a:r>
              <a:rPr lang="fr-FR" sz="2000" dirty="0" err="1" smtClean="0">
                <a:solidFill>
                  <a:srgbClr val="339933"/>
                </a:solidFill>
              </a:rPr>
              <a:t>parameter</a:t>
            </a:r>
            <a:r>
              <a:rPr lang="fr-FR" sz="2000" dirty="0" smtClean="0">
                <a:solidFill>
                  <a:srgbClr val="339933"/>
                </a:solidFill>
              </a:rPr>
              <a:t> </a:t>
            </a:r>
            <a:r>
              <a:rPr lang="fr-FR" sz="2000" dirty="0" err="1" smtClean="0">
                <a:solidFill>
                  <a:srgbClr val="339933"/>
                </a:solidFill>
              </a:rPr>
              <a:t>named</a:t>
            </a:r>
            <a:r>
              <a:rPr lang="fr-FR" sz="2000" dirty="0" smtClean="0">
                <a:solidFill>
                  <a:srgbClr val="339933"/>
                </a:solidFill>
              </a:rPr>
              <a:t> </a:t>
            </a:r>
            <a:r>
              <a:rPr lang="fr-FR" sz="2000" dirty="0" err="1" smtClean="0">
                <a:solidFill>
                  <a:srgbClr val="339933"/>
                </a:solidFill>
              </a:rPr>
              <a:t>firstName</a:t>
            </a:r>
            <a:r>
              <a:rPr lang="fr-FR" sz="2000" dirty="0" smtClean="0">
                <a:solidFill>
                  <a:srgbClr val="339933"/>
                </a:solidFill>
              </a:rPr>
              <a:t> --%&gt;</a:t>
            </a:r>
          </a:p>
          <a:p>
            <a:pPr eaLnBrk="1" hangingPunct="1">
              <a:lnSpc>
                <a:spcPct val="90000"/>
              </a:lnSpc>
              <a:buFont typeface="Wingdings" pitchFamily="-109" charset="2"/>
              <a:buNone/>
            </a:pPr>
            <a:r>
              <a:rPr lang="fr-FR" sz="2000" dirty="0" smtClean="0"/>
              <a:t>&lt;</a:t>
            </a:r>
            <a:r>
              <a:rPr lang="fr-FR" sz="2000" dirty="0" err="1" smtClean="0"/>
              <a:t>jsp:setProperty</a:t>
            </a:r>
            <a:r>
              <a:rPr lang="fr-FR" sz="2000" dirty="0" smtClean="0"/>
              <a:t> </a:t>
            </a:r>
            <a:r>
              <a:rPr lang="fr-FR" sz="2000" dirty="0" err="1" smtClean="0"/>
              <a:t>name</a:t>
            </a:r>
            <a:r>
              <a:rPr lang="fr-FR" sz="2000" dirty="0" smtClean="0"/>
              <a:t>=</a:t>
            </a:r>
            <a:r>
              <a:rPr lang="fr-FR" sz="2000" dirty="0" smtClean="0">
                <a:solidFill>
                  <a:srgbClr val="0000FF"/>
                </a:solidFill>
              </a:rPr>
              <a:t>"</a:t>
            </a:r>
            <a:r>
              <a:rPr lang="fr-FR" sz="2000" b="1" dirty="0" err="1" smtClean="0">
                <a:solidFill>
                  <a:srgbClr val="0000FF"/>
                </a:solidFill>
              </a:rPr>
              <a:t>student</a:t>
            </a:r>
            <a:r>
              <a:rPr lang="fr-FR" sz="2000" dirty="0" smtClean="0">
                <a:solidFill>
                  <a:srgbClr val="0000FF"/>
                </a:solidFill>
              </a:rPr>
              <a:t>"</a:t>
            </a:r>
            <a:r>
              <a:rPr lang="fr-FR" sz="2000" dirty="0" smtClean="0"/>
              <a:t> </a:t>
            </a:r>
            <a:r>
              <a:rPr lang="fr-FR" sz="2000" dirty="0" err="1" smtClean="0"/>
              <a:t>property</a:t>
            </a:r>
            <a:r>
              <a:rPr lang="fr-FR" sz="2000" dirty="0" smtClean="0"/>
              <a:t>=</a:t>
            </a:r>
            <a:r>
              <a:rPr lang="fr-FR" sz="2000" dirty="0" smtClean="0">
                <a:solidFill>
                  <a:srgbClr val="0000FF"/>
                </a:solidFill>
              </a:rPr>
              <a:t>"</a:t>
            </a:r>
            <a:r>
              <a:rPr lang="fr-FR" sz="2000" dirty="0" err="1" smtClean="0">
                <a:solidFill>
                  <a:srgbClr val="0000FF"/>
                </a:solidFill>
              </a:rPr>
              <a:t>firstName</a:t>
            </a:r>
            <a:r>
              <a:rPr lang="fr-FR" sz="2000" dirty="0" smtClean="0">
                <a:solidFill>
                  <a:srgbClr val="0000FF"/>
                </a:solidFill>
              </a:rPr>
              <a:t>"</a:t>
            </a:r>
          </a:p>
          <a:p>
            <a:pPr eaLnBrk="1" hangingPunct="1">
              <a:lnSpc>
                <a:spcPct val="90000"/>
              </a:lnSpc>
              <a:buFont typeface="Wingdings" pitchFamily="-109" charset="2"/>
              <a:buNone/>
            </a:pPr>
            <a:r>
              <a:rPr lang="fr-FR" sz="2000" dirty="0" smtClean="0"/>
              <a:t>					</a:t>
            </a:r>
            <a:r>
              <a:rPr lang="fr-FR" sz="2000" dirty="0" err="1" smtClean="0"/>
              <a:t>param</a:t>
            </a:r>
            <a:r>
              <a:rPr lang="fr-FR" sz="2000" dirty="0" smtClean="0"/>
              <a:t>=</a:t>
            </a:r>
            <a:r>
              <a:rPr lang="fr-FR" sz="2000" dirty="0" smtClean="0">
                <a:solidFill>
                  <a:srgbClr val="0000FF"/>
                </a:solidFill>
              </a:rPr>
              <a:t>"</a:t>
            </a:r>
            <a:r>
              <a:rPr lang="fr-FR" sz="2000" dirty="0" err="1" smtClean="0">
                <a:solidFill>
                  <a:srgbClr val="0000FF"/>
                </a:solidFill>
              </a:rPr>
              <a:t>firstName</a:t>
            </a:r>
            <a:r>
              <a:rPr lang="fr-FR" sz="2000" dirty="0" smtClean="0">
                <a:solidFill>
                  <a:srgbClr val="0000FF"/>
                </a:solidFill>
              </a:rPr>
              <a:t>"</a:t>
            </a:r>
            <a:r>
              <a:rPr lang="fr-FR" sz="2000" dirty="0" smtClean="0"/>
              <a:t> /&gt;</a:t>
            </a:r>
          </a:p>
          <a:p>
            <a:pPr eaLnBrk="1" hangingPunct="1">
              <a:lnSpc>
                <a:spcPct val="90000"/>
              </a:lnSpc>
              <a:buFont typeface="Wingdings" pitchFamily="-109" charset="2"/>
              <a:buNone/>
            </a:pPr>
            <a:endParaRPr lang="fr-FR" sz="2000" dirty="0" smtClean="0"/>
          </a:p>
          <a:p>
            <a:pPr eaLnBrk="1" hangingPunct="1">
              <a:lnSpc>
                <a:spcPct val="90000"/>
              </a:lnSpc>
              <a:buFont typeface="Wingdings" pitchFamily="-109" charset="2"/>
              <a:buNone/>
            </a:pPr>
            <a:r>
              <a:rPr lang="fr-FR" sz="2000" dirty="0" smtClean="0">
                <a:solidFill>
                  <a:srgbClr val="339933"/>
                </a:solidFill>
              </a:rPr>
              <a:t>&lt;%-- Set all the </a:t>
            </a:r>
            <a:r>
              <a:rPr lang="fr-FR" sz="2000" dirty="0" err="1" smtClean="0">
                <a:solidFill>
                  <a:srgbClr val="339933"/>
                </a:solidFill>
              </a:rPr>
              <a:t>property</a:t>
            </a:r>
            <a:r>
              <a:rPr lang="fr-FR" sz="2000" dirty="0" smtClean="0">
                <a:solidFill>
                  <a:srgbClr val="339933"/>
                </a:solidFill>
              </a:rPr>
              <a:t> values of the </a:t>
            </a:r>
            <a:r>
              <a:rPr lang="fr-FR" sz="2000" dirty="0" err="1" smtClean="0">
                <a:solidFill>
                  <a:srgbClr val="339933"/>
                </a:solidFill>
              </a:rPr>
              <a:t>bean</a:t>
            </a:r>
            <a:r>
              <a:rPr lang="fr-FR" sz="2000" dirty="0" smtClean="0">
                <a:solidFill>
                  <a:srgbClr val="339933"/>
                </a:solidFill>
              </a:rPr>
              <a:t> </a:t>
            </a:r>
            <a:r>
              <a:rPr lang="fr-FR" sz="2000" dirty="0" err="1" smtClean="0">
                <a:solidFill>
                  <a:srgbClr val="339933"/>
                </a:solidFill>
              </a:rPr>
              <a:t>with</a:t>
            </a:r>
            <a:r>
              <a:rPr lang="fr-FR" sz="2000" dirty="0" smtClean="0">
                <a:solidFill>
                  <a:srgbClr val="339933"/>
                </a:solidFill>
              </a:rPr>
              <a:t> </a:t>
            </a:r>
            <a:r>
              <a:rPr lang="fr-FR" sz="2000" dirty="0" err="1" smtClean="0">
                <a:solidFill>
                  <a:srgbClr val="339933"/>
                </a:solidFill>
              </a:rPr>
              <a:t>request</a:t>
            </a:r>
            <a:r>
              <a:rPr lang="fr-FR" sz="2000" dirty="0" smtClean="0">
                <a:solidFill>
                  <a:srgbClr val="339933"/>
                </a:solidFill>
              </a:rPr>
              <a:t> </a:t>
            </a:r>
            <a:r>
              <a:rPr lang="fr-FR" sz="2000" dirty="0" err="1" smtClean="0">
                <a:solidFill>
                  <a:srgbClr val="339933"/>
                </a:solidFill>
              </a:rPr>
              <a:t>parameters</a:t>
            </a:r>
            <a:r>
              <a:rPr lang="fr-FR" sz="2000" dirty="0" smtClean="0">
                <a:solidFill>
                  <a:srgbClr val="339933"/>
                </a:solidFill>
              </a:rPr>
              <a:t> </a:t>
            </a:r>
            <a:r>
              <a:rPr lang="fr-FR" sz="2000" dirty="0" err="1" smtClean="0">
                <a:solidFill>
                  <a:srgbClr val="339933"/>
                </a:solidFill>
              </a:rPr>
              <a:t>with</a:t>
            </a:r>
            <a:r>
              <a:rPr lang="fr-FR" sz="2000" dirty="0" smtClean="0">
                <a:solidFill>
                  <a:srgbClr val="339933"/>
                </a:solidFill>
              </a:rPr>
              <a:t> the </a:t>
            </a:r>
            <a:r>
              <a:rPr lang="fr-FR" sz="2000" b="1" dirty="0" err="1" smtClean="0">
                <a:solidFill>
                  <a:srgbClr val="339933"/>
                </a:solidFill>
              </a:rPr>
              <a:t>same</a:t>
            </a:r>
            <a:r>
              <a:rPr lang="fr-FR" sz="2000" b="1" dirty="0" smtClean="0">
                <a:solidFill>
                  <a:srgbClr val="339933"/>
                </a:solidFill>
              </a:rPr>
              <a:t> </a:t>
            </a:r>
            <a:r>
              <a:rPr lang="fr-FR" sz="2000" b="1" dirty="0" err="1" smtClean="0">
                <a:solidFill>
                  <a:srgbClr val="339933"/>
                </a:solidFill>
              </a:rPr>
              <a:t>name</a:t>
            </a:r>
            <a:r>
              <a:rPr lang="fr-FR" sz="2000" dirty="0" smtClean="0">
                <a:solidFill>
                  <a:srgbClr val="339933"/>
                </a:solidFill>
              </a:rPr>
              <a:t> --%&gt;</a:t>
            </a:r>
            <a:endParaRPr lang="fr-FR" sz="2000" b="1" dirty="0" smtClean="0">
              <a:solidFill>
                <a:srgbClr val="339933"/>
              </a:solidFill>
            </a:endParaRPr>
          </a:p>
          <a:p>
            <a:pPr eaLnBrk="1" hangingPunct="1">
              <a:lnSpc>
                <a:spcPct val="90000"/>
              </a:lnSpc>
              <a:buFont typeface="Wingdings" pitchFamily="-109" charset="2"/>
              <a:buNone/>
            </a:pPr>
            <a:r>
              <a:rPr lang="fr-FR" sz="2000" dirty="0" smtClean="0"/>
              <a:t>&lt;</a:t>
            </a:r>
            <a:r>
              <a:rPr lang="fr-FR" sz="2000" dirty="0" err="1" smtClean="0"/>
              <a:t>jsp:setProperty</a:t>
            </a:r>
            <a:r>
              <a:rPr lang="fr-FR" sz="2000" dirty="0" smtClean="0"/>
              <a:t> </a:t>
            </a:r>
            <a:r>
              <a:rPr lang="fr-FR" sz="2000" dirty="0" err="1" smtClean="0"/>
              <a:t>name</a:t>
            </a:r>
            <a:r>
              <a:rPr lang="fr-FR" sz="2000" dirty="0" smtClean="0"/>
              <a:t>=</a:t>
            </a:r>
            <a:r>
              <a:rPr lang="fr-FR" sz="2000" dirty="0" smtClean="0">
                <a:solidFill>
                  <a:srgbClr val="0000FF"/>
                </a:solidFill>
              </a:rPr>
              <a:t>"</a:t>
            </a:r>
            <a:r>
              <a:rPr lang="fr-FR" sz="2000" b="1" dirty="0" err="1" smtClean="0">
                <a:solidFill>
                  <a:srgbClr val="0000FF"/>
                </a:solidFill>
              </a:rPr>
              <a:t>student</a:t>
            </a:r>
            <a:r>
              <a:rPr lang="fr-FR" sz="2000" dirty="0" smtClean="0">
                <a:solidFill>
                  <a:srgbClr val="0000FF"/>
                </a:solidFill>
              </a:rPr>
              <a:t>"</a:t>
            </a:r>
            <a:r>
              <a:rPr lang="fr-FR" sz="2000" dirty="0" smtClean="0"/>
              <a:t> </a:t>
            </a:r>
            <a:r>
              <a:rPr lang="fr-FR" sz="2000" dirty="0" err="1" smtClean="0"/>
              <a:t>property</a:t>
            </a:r>
            <a:r>
              <a:rPr lang="fr-FR" sz="2000" dirty="0" smtClean="0"/>
              <a:t>=</a:t>
            </a:r>
            <a:r>
              <a:rPr lang="fr-FR" sz="2000" dirty="0" smtClean="0">
                <a:solidFill>
                  <a:srgbClr val="0000FF"/>
                </a:solidFill>
              </a:rPr>
              <a:t>"*" </a:t>
            </a:r>
            <a:r>
              <a:rPr lang="fr-FR" sz="2000" dirty="0" smtClean="0"/>
              <a:t>/&gt;</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getProperty</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6" name="Rectangle 3"/>
          <p:cNvSpPr txBox="1">
            <a:spLocks noChangeArrowheads="1"/>
          </p:cNvSpPr>
          <p:nvPr/>
        </p:nvSpPr>
        <p:spPr>
          <a:xfrm>
            <a:off x="1142976" y="1214422"/>
            <a:ext cx="7572428" cy="938719"/>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Allow to get a property of a </a:t>
            </a:r>
            <a:r>
              <a:rPr lang="en-US" sz="2200" kern="0" dirty="0" err="1" smtClean="0">
                <a:latin typeface="+mn-lt"/>
                <a:ea typeface="ＭＳ Ｐゴシック" pitchFamily="34" charset="-128"/>
              </a:rPr>
              <a:t>JavaBean</a:t>
            </a: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Must </a:t>
            </a:r>
            <a:r>
              <a:rPr lang="en-US" sz="2200" b="1" kern="0" dirty="0" smtClean="0">
                <a:latin typeface="+mn-lt"/>
                <a:ea typeface="ＭＳ Ｐゴシック" pitchFamily="34" charset="-128"/>
              </a:rPr>
              <a:t>always</a:t>
            </a:r>
            <a:r>
              <a:rPr lang="en-US" sz="2200" kern="0" dirty="0" smtClean="0">
                <a:latin typeface="+mn-lt"/>
                <a:ea typeface="ＭＳ Ｐゴシック" pitchFamily="34" charset="-128"/>
              </a:rPr>
              <a:t> be called </a:t>
            </a:r>
            <a:r>
              <a:rPr lang="en-US" sz="2200" b="1" kern="0" dirty="0" smtClean="0">
                <a:latin typeface="+mn-lt"/>
                <a:ea typeface="ＭＳ Ｐゴシック" pitchFamily="34" charset="-128"/>
              </a:rPr>
              <a:t>after</a:t>
            </a:r>
            <a:r>
              <a:rPr lang="en-US" sz="2200" kern="0" dirty="0" smtClean="0">
                <a:latin typeface="+mn-lt"/>
                <a:ea typeface="ＭＳ Ｐゴシック" pitchFamily="34" charset="-128"/>
              </a:rPr>
              <a:t> a &lt;</a:t>
            </a:r>
            <a:r>
              <a:rPr lang="en-US" sz="2200" kern="0" dirty="0" err="1" smtClean="0">
                <a:latin typeface="+mn-lt"/>
                <a:ea typeface="ＭＳ Ｐゴシック" pitchFamily="34" charset="-128"/>
              </a:rPr>
              <a:t>jsp:useBean</a:t>
            </a:r>
            <a:r>
              <a:rPr lang="en-US" sz="2200" kern="0" dirty="0" smtClean="0">
                <a:latin typeface="+mn-lt"/>
                <a:ea typeface="ＭＳ Ｐゴシック" pitchFamily="34" charset="-128"/>
              </a:rPr>
              <a:t> … /&gt;</a:t>
            </a:r>
          </a:p>
        </p:txBody>
      </p:sp>
      <p:sp>
        <p:nvSpPr>
          <p:cNvPr id="7" name="ZoneTexte 6"/>
          <p:cNvSpPr txBox="1"/>
          <p:nvPr/>
        </p:nvSpPr>
        <p:spPr>
          <a:xfrm>
            <a:off x="1214414" y="2357430"/>
            <a:ext cx="7572428" cy="1754326"/>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r>
              <a:rPr lang="fr-FR" sz="2000" dirty="0" err="1" smtClean="0"/>
              <a:t>jsp:useBean</a:t>
            </a:r>
            <a:r>
              <a:rPr lang="fr-FR" sz="2000" dirty="0" smtClean="0"/>
              <a:t> id=</a:t>
            </a:r>
            <a:r>
              <a:rPr lang="fr-FR" sz="2000" dirty="0" smtClean="0">
                <a:solidFill>
                  <a:srgbClr val="0000FF"/>
                </a:solidFill>
              </a:rPr>
              <a:t>"</a:t>
            </a:r>
            <a:r>
              <a:rPr lang="fr-FR" sz="2000" b="1" dirty="0" err="1" smtClean="0">
                <a:solidFill>
                  <a:srgbClr val="0000FF"/>
                </a:solidFill>
              </a:rPr>
              <a:t>student</a:t>
            </a:r>
            <a:r>
              <a:rPr lang="fr-FR" sz="2000" dirty="0" smtClean="0">
                <a:solidFill>
                  <a:srgbClr val="0000FF"/>
                </a:solidFill>
              </a:rPr>
              <a:t>" </a:t>
            </a:r>
          </a:p>
          <a:p>
            <a:pPr eaLnBrk="1" hangingPunct="1">
              <a:lnSpc>
                <a:spcPct val="90000"/>
              </a:lnSpc>
              <a:buFont typeface="Wingdings" pitchFamily="-109" charset="2"/>
              <a:buNone/>
            </a:pPr>
            <a:r>
              <a:rPr lang="fr-FR" sz="2000" dirty="0" smtClean="0"/>
              <a:t>	          class=</a:t>
            </a:r>
            <a:r>
              <a:rPr lang="fr-FR" sz="2000" dirty="0" smtClean="0">
                <a:solidFill>
                  <a:srgbClr val="0000FF"/>
                </a:solidFill>
              </a:rPr>
              <a:t>"</a:t>
            </a:r>
            <a:r>
              <a:rPr lang="fr-FR" sz="2000" dirty="0" err="1" smtClean="0">
                <a:solidFill>
                  <a:srgbClr val="0000FF"/>
                </a:solidFill>
              </a:rPr>
              <a:t>com.supinfo.sun.beans.Student</a:t>
            </a:r>
            <a:r>
              <a:rPr lang="fr-FR" sz="2000" dirty="0" smtClean="0">
                <a:solidFill>
                  <a:srgbClr val="0000FF"/>
                </a:solidFill>
              </a:rPr>
              <a:t>"</a:t>
            </a:r>
          </a:p>
          <a:p>
            <a:pPr eaLnBrk="1" hangingPunct="1">
              <a:lnSpc>
                <a:spcPct val="90000"/>
              </a:lnSpc>
              <a:buFont typeface="Wingdings" pitchFamily="-109" charset="2"/>
              <a:buNone/>
            </a:pPr>
            <a:r>
              <a:rPr lang="fr-FR" sz="2000" dirty="0" smtClean="0"/>
              <a:t>	          scope=</a:t>
            </a:r>
            <a:r>
              <a:rPr lang="fr-FR" sz="2000" dirty="0" smtClean="0">
                <a:solidFill>
                  <a:srgbClr val="0000FF"/>
                </a:solidFill>
              </a:rPr>
              <a:t>"session"</a:t>
            </a:r>
            <a:r>
              <a:rPr lang="fr-FR" sz="2000" dirty="0" smtClean="0"/>
              <a:t> /&gt;</a:t>
            </a:r>
          </a:p>
          <a:p>
            <a:pPr eaLnBrk="1" hangingPunct="1">
              <a:lnSpc>
                <a:spcPct val="90000"/>
              </a:lnSpc>
              <a:buFont typeface="Wingdings" pitchFamily="-109" charset="2"/>
              <a:buNone/>
            </a:pPr>
            <a:endParaRPr lang="fr-FR" sz="2000" dirty="0" smtClean="0"/>
          </a:p>
          <a:p>
            <a:pPr eaLnBrk="1" hangingPunct="1">
              <a:lnSpc>
                <a:spcPct val="90000"/>
              </a:lnSpc>
              <a:buFont typeface="Wingdings" pitchFamily="-109" charset="2"/>
              <a:buNone/>
            </a:pPr>
            <a:r>
              <a:rPr lang="fr-FR" sz="2000" dirty="0" smtClean="0">
                <a:solidFill>
                  <a:srgbClr val="339933"/>
                </a:solidFill>
              </a:rPr>
              <a:t>&lt;%-- Displays the value of the </a:t>
            </a:r>
            <a:r>
              <a:rPr lang="fr-FR" sz="2000" b="1" dirty="0" err="1" smtClean="0">
                <a:solidFill>
                  <a:srgbClr val="339933"/>
                </a:solidFill>
              </a:rPr>
              <a:t>firstName</a:t>
            </a:r>
            <a:r>
              <a:rPr lang="fr-FR" sz="2000" dirty="0" smtClean="0">
                <a:solidFill>
                  <a:srgbClr val="339933"/>
                </a:solidFill>
              </a:rPr>
              <a:t> </a:t>
            </a:r>
            <a:r>
              <a:rPr lang="fr-FR" sz="2000" dirty="0" err="1" smtClean="0">
                <a:solidFill>
                  <a:srgbClr val="339933"/>
                </a:solidFill>
              </a:rPr>
              <a:t>property</a:t>
            </a:r>
            <a:r>
              <a:rPr lang="fr-FR" sz="2000" dirty="0" smtClean="0">
                <a:solidFill>
                  <a:srgbClr val="339933"/>
                </a:solidFill>
              </a:rPr>
              <a:t> --%&gt;</a:t>
            </a:r>
          </a:p>
          <a:p>
            <a:pPr eaLnBrk="1" hangingPunct="1">
              <a:lnSpc>
                <a:spcPct val="90000"/>
              </a:lnSpc>
              <a:buFont typeface="Wingdings" pitchFamily="-109" charset="2"/>
              <a:buNone/>
            </a:pPr>
            <a:r>
              <a:rPr lang="fr-FR" sz="2000" dirty="0" smtClean="0"/>
              <a:t>&lt;</a:t>
            </a:r>
            <a:r>
              <a:rPr lang="fr-FR" sz="2000" dirty="0" err="1" smtClean="0"/>
              <a:t>jsp:getProperty</a:t>
            </a:r>
            <a:r>
              <a:rPr lang="fr-FR" sz="2000" dirty="0" smtClean="0"/>
              <a:t> </a:t>
            </a:r>
            <a:r>
              <a:rPr lang="fr-FR" sz="2000" dirty="0" err="1" smtClean="0"/>
              <a:t>name</a:t>
            </a:r>
            <a:r>
              <a:rPr lang="fr-FR" sz="2000" dirty="0" smtClean="0"/>
              <a:t>=</a:t>
            </a:r>
            <a:r>
              <a:rPr lang="fr-FR" sz="2000" dirty="0" smtClean="0">
                <a:solidFill>
                  <a:srgbClr val="0000FF"/>
                </a:solidFill>
              </a:rPr>
              <a:t>"</a:t>
            </a:r>
            <a:r>
              <a:rPr lang="fr-FR" sz="2000" b="1" dirty="0" err="1" smtClean="0">
                <a:solidFill>
                  <a:srgbClr val="0000FF"/>
                </a:solidFill>
              </a:rPr>
              <a:t>student</a:t>
            </a:r>
            <a:r>
              <a:rPr lang="fr-FR" sz="2000" dirty="0" smtClean="0">
                <a:solidFill>
                  <a:srgbClr val="0000FF"/>
                </a:solidFill>
              </a:rPr>
              <a:t>"</a:t>
            </a:r>
            <a:r>
              <a:rPr lang="fr-FR" sz="2000" dirty="0" smtClean="0"/>
              <a:t> </a:t>
            </a:r>
            <a:r>
              <a:rPr lang="fr-FR" sz="2000" dirty="0" err="1" smtClean="0"/>
              <a:t>property</a:t>
            </a:r>
            <a:r>
              <a:rPr lang="fr-FR" sz="2000" dirty="0" smtClean="0"/>
              <a:t>=</a:t>
            </a:r>
            <a:r>
              <a:rPr lang="fr-FR" sz="2000" dirty="0" smtClean="0">
                <a:solidFill>
                  <a:srgbClr val="0000FF"/>
                </a:solidFill>
              </a:rPr>
              <a:t>"</a:t>
            </a:r>
            <a:r>
              <a:rPr lang="fr-FR" sz="2000" dirty="0" err="1" smtClean="0">
                <a:solidFill>
                  <a:srgbClr val="0000FF"/>
                </a:solidFill>
              </a:rPr>
              <a:t>firstName</a:t>
            </a:r>
            <a:r>
              <a:rPr lang="fr-FR" sz="2000" dirty="0" smtClean="0">
                <a:solidFill>
                  <a:srgbClr val="0000FF"/>
                </a:solidFill>
              </a:rPr>
              <a:t>"</a:t>
            </a:r>
            <a:r>
              <a:rPr lang="fr-FR" sz="2000" dirty="0" smtClean="0"/>
              <a:t> /&gt;</a:t>
            </a:r>
            <a:endParaRPr lang="fr-FR" sz="2000" b="1" dirty="0" smtClean="0">
              <a:solidFill>
                <a:srgbClr val="339933"/>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include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6" name="Rectangle 3"/>
          <p:cNvSpPr txBox="1">
            <a:spLocks noChangeArrowheads="1"/>
          </p:cNvSpPr>
          <p:nvPr/>
        </p:nvSpPr>
        <p:spPr>
          <a:xfrm>
            <a:off x="1142976" y="1214422"/>
            <a:ext cx="7572428" cy="2292935"/>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Allow to include the result of another resources inside the current one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Runtime operation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Similar to </a:t>
            </a:r>
            <a:r>
              <a:rPr lang="en-US" sz="2200" kern="0" dirty="0" err="1" smtClean="0">
                <a:latin typeface="+mn-lt"/>
                <a:ea typeface="ＭＳ Ｐゴシック" pitchFamily="34" charset="-128"/>
              </a:rPr>
              <a:t>RequestDispatcher.include</a:t>
            </a:r>
            <a:r>
              <a:rPr lang="en-US" sz="2200" kern="0" dirty="0" smtClean="0">
                <a:latin typeface="+mn-lt"/>
                <a:ea typeface="ＭＳ Ｐゴシック" pitchFamily="34" charset="-128"/>
              </a:rPr>
              <a:t>(…)</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Use the </a:t>
            </a:r>
            <a:r>
              <a:rPr lang="en-US" sz="2200" b="1" kern="0" dirty="0" smtClean="0">
                <a:latin typeface="+mn-lt"/>
                <a:ea typeface="ＭＳ Ｐゴシック" pitchFamily="34" charset="-128"/>
              </a:rPr>
              <a:t>page</a:t>
            </a:r>
            <a:r>
              <a:rPr lang="en-US" sz="2200" kern="0" dirty="0" smtClean="0">
                <a:latin typeface="+mn-lt"/>
                <a:ea typeface="ＭＳ Ｐゴシック" pitchFamily="34" charset="-128"/>
              </a:rPr>
              <a:t> attribute to indicate the resource to include</a:t>
            </a:r>
          </a:p>
        </p:txBody>
      </p:sp>
      <p:sp>
        <p:nvSpPr>
          <p:cNvPr id="7" name="ZoneTexte 6"/>
          <p:cNvSpPr txBox="1"/>
          <p:nvPr/>
        </p:nvSpPr>
        <p:spPr>
          <a:xfrm>
            <a:off x="1214414" y="3745468"/>
            <a:ext cx="7572428" cy="369332"/>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r>
              <a:rPr lang="fr-FR" sz="2000" dirty="0" err="1" smtClean="0"/>
              <a:t>jsp:include</a:t>
            </a:r>
            <a:r>
              <a:rPr lang="fr-FR" sz="2000" dirty="0" smtClean="0"/>
              <a:t> page=</a:t>
            </a:r>
            <a:r>
              <a:rPr lang="fr-FR" sz="2000" dirty="0" smtClean="0">
                <a:solidFill>
                  <a:srgbClr val="0000FF"/>
                </a:solidFill>
              </a:rPr>
              <a:t>"aPage.jsp"</a:t>
            </a:r>
            <a:r>
              <a:rPr lang="fr-FR" sz="2000" dirty="0" smtClean="0"/>
              <a:t> /&gt; </a:t>
            </a:r>
            <a:endParaRPr lang="fr-FR" sz="2000" b="1" dirty="0" smtClean="0">
              <a:solidFill>
                <a:srgbClr val="339933"/>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forward</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6" name="Rectangle 3"/>
          <p:cNvSpPr txBox="1">
            <a:spLocks noChangeArrowheads="1"/>
          </p:cNvSpPr>
          <p:nvPr/>
        </p:nvSpPr>
        <p:spPr>
          <a:xfrm>
            <a:off x="1142976" y="1214422"/>
            <a:ext cx="7572428" cy="1277273"/>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Allow to forward the user to another page</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Use the </a:t>
            </a:r>
            <a:r>
              <a:rPr lang="en-US" sz="2200" b="1" kern="0" dirty="0" smtClean="0">
                <a:latin typeface="+mn-lt"/>
                <a:ea typeface="ＭＳ Ｐゴシック" pitchFamily="34" charset="-128"/>
              </a:rPr>
              <a:t>page</a:t>
            </a:r>
            <a:r>
              <a:rPr lang="en-US" sz="2200" kern="0" dirty="0" smtClean="0">
                <a:latin typeface="+mn-lt"/>
                <a:ea typeface="ＭＳ Ｐゴシック" pitchFamily="34" charset="-128"/>
              </a:rPr>
              <a:t> attribute to specify the forward's destination</a:t>
            </a:r>
          </a:p>
        </p:txBody>
      </p:sp>
      <p:sp>
        <p:nvSpPr>
          <p:cNvPr id="7" name="ZoneTexte 6"/>
          <p:cNvSpPr txBox="1"/>
          <p:nvPr/>
        </p:nvSpPr>
        <p:spPr>
          <a:xfrm>
            <a:off x="1214414" y="2702478"/>
            <a:ext cx="7572428" cy="369332"/>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r>
              <a:rPr lang="fr-FR" sz="2000" dirty="0" err="1" smtClean="0"/>
              <a:t>jsp:forward</a:t>
            </a:r>
            <a:r>
              <a:rPr lang="fr-FR" sz="2000" dirty="0" smtClean="0"/>
              <a:t> page=</a:t>
            </a:r>
            <a:r>
              <a:rPr lang="fr-FR" sz="2000" dirty="0" smtClean="0">
                <a:solidFill>
                  <a:srgbClr val="0000FF"/>
                </a:solidFill>
              </a:rPr>
              <a:t>"aPage.jsp"</a:t>
            </a:r>
            <a:r>
              <a:rPr lang="fr-FR" sz="2000" dirty="0" smtClean="0"/>
              <a:t> /&gt; </a:t>
            </a:r>
            <a:endParaRPr lang="fr-FR" sz="2000" b="1" dirty="0" smtClean="0">
              <a:solidFill>
                <a:srgbClr val="339933"/>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param</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6" name="Rectangle 3"/>
          <p:cNvSpPr txBox="1">
            <a:spLocks noChangeArrowheads="1"/>
          </p:cNvSpPr>
          <p:nvPr/>
        </p:nvSpPr>
        <p:spPr>
          <a:xfrm>
            <a:off x="1142976" y="1214422"/>
            <a:ext cx="7572428" cy="2970044"/>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Allow to send parameters to</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&lt;</a:t>
            </a:r>
            <a:r>
              <a:rPr lang="en-US" sz="2200" kern="0" dirty="0" err="1" smtClean="0">
                <a:latin typeface="+mn-lt"/>
                <a:ea typeface="ＭＳ Ｐゴシック" pitchFamily="34" charset="-128"/>
              </a:rPr>
              <a:t>jsp:include</a:t>
            </a:r>
            <a:r>
              <a:rPr lang="en-US" sz="2200" kern="0" dirty="0" smtClean="0">
                <a:latin typeface="+mn-lt"/>
                <a:ea typeface="ＭＳ Ｐゴシック" pitchFamily="34" charset="-128"/>
              </a:rPr>
              <a:t> … /&gt;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&lt;</a:t>
            </a:r>
            <a:r>
              <a:rPr lang="en-US" sz="2200" kern="0" dirty="0" err="1" smtClean="0">
                <a:latin typeface="+mn-lt"/>
                <a:ea typeface="ＭＳ Ｐゴシック" pitchFamily="34" charset="-128"/>
              </a:rPr>
              <a:t>jsp:forward</a:t>
            </a:r>
            <a:r>
              <a:rPr lang="en-US" sz="2200" kern="0" dirty="0" smtClean="0">
                <a:latin typeface="+mn-lt"/>
                <a:ea typeface="ＭＳ Ｐゴシック" pitchFamily="34" charset="-128"/>
              </a:rPr>
              <a:t> … /&gt;</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Use the attribute</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name</a:t>
            </a:r>
            <a:r>
              <a:rPr lang="en-US" sz="2200" kern="0" dirty="0" smtClean="0">
                <a:latin typeface="+mn-lt"/>
                <a:ea typeface="ＭＳ Ｐゴシック" pitchFamily="34" charset="-128"/>
              </a:rPr>
              <a:t> to indicate the parameter's name</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value</a:t>
            </a:r>
            <a:r>
              <a:rPr lang="en-US" sz="2200" kern="0" dirty="0" smtClean="0">
                <a:latin typeface="+mn-lt"/>
                <a:ea typeface="ＭＳ Ｐゴシック" pitchFamily="34" charset="-128"/>
              </a:rPr>
              <a:t> to specify the parameter's value</a:t>
            </a:r>
            <a:endParaRPr lang="en-US" sz="2200" b="1" kern="0" dirty="0" smtClean="0">
              <a:latin typeface="+mn-lt"/>
              <a:ea typeface="ＭＳ Ｐゴシック" pitchFamily="34" charset="-128"/>
            </a:endParaRPr>
          </a:p>
        </p:txBody>
      </p:sp>
      <p:sp>
        <p:nvSpPr>
          <p:cNvPr id="8" name="ZoneTexte 7"/>
          <p:cNvSpPr txBox="1"/>
          <p:nvPr/>
        </p:nvSpPr>
        <p:spPr>
          <a:xfrm>
            <a:off x="1214414" y="4286256"/>
            <a:ext cx="7572428" cy="1477328"/>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r>
              <a:rPr lang="fr-FR" sz="2000" dirty="0" err="1" smtClean="0"/>
              <a:t>jsp:forward</a:t>
            </a:r>
            <a:r>
              <a:rPr lang="fr-FR" sz="2000" dirty="0" smtClean="0"/>
              <a:t> page=</a:t>
            </a:r>
            <a:r>
              <a:rPr lang="fr-FR" sz="2000" dirty="0" smtClean="0">
                <a:solidFill>
                  <a:srgbClr val="0000FF"/>
                </a:solidFill>
              </a:rPr>
              <a:t>"aPage.jsp"</a:t>
            </a:r>
            <a:r>
              <a:rPr lang="fr-FR" sz="2000" dirty="0" smtClean="0"/>
              <a:t>&gt;</a:t>
            </a:r>
          </a:p>
          <a:p>
            <a:pPr eaLnBrk="1" hangingPunct="1">
              <a:lnSpc>
                <a:spcPct val="90000"/>
              </a:lnSpc>
              <a:buFont typeface="Wingdings" pitchFamily="-109" charset="2"/>
              <a:buNone/>
            </a:pPr>
            <a:r>
              <a:rPr lang="fr-FR" sz="2000" dirty="0" smtClean="0">
                <a:solidFill>
                  <a:srgbClr val="339933"/>
                </a:solidFill>
              </a:rPr>
              <a:t>	</a:t>
            </a:r>
            <a:r>
              <a:rPr lang="fr-FR" sz="2000" dirty="0" smtClean="0"/>
              <a:t>&lt;</a:t>
            </a:r>
            <a:r>
              <a:rPr lang="fr-FR" sz="2000" dirty="0" err="1" smtClean="0"/>
              <a:t>jsp:param</a:t>
            </a:r>
            <a:r>
              <a:rPr lang="fr-FR" sz="2000" dirty="0" smtClean="0"/>
              <a:t> </a:t>
            </a:r>
            <a:r>
              <a:rPr lang="fr-FR" sz="2000" dirty="0" err="1" smtClean="0"/>
              <a:t>name</a:t>
            </a:r>
            <a:r>
              <a:rPr lang="fr-FR" sz="2000" dirty="0" smtClean="0"/>
              <a:t>=</a:t>
            </a:r>
            <a:r>
              <a:rPr lang="fr-FR" sz="2000" dirty="0" smtClean="0">
                <a:solidFill>
                  <a:srgbClr val="0000FF"/>
                </a:solidFill>
              </a:rPr>
              <a:t>"</a:t>
            </a:r>
            <a:r>
              <a:rPr lang="fr-FR" sz="2000" dirty="0" err="1" smtClean="0">
                <a:solidFill>
                  <a:srgbClr val="0000FF"/>
                </a:solidFill>
              </a:rPr>
              <a:t>idBooster</a:t>
            </a:r>
            <a:r>
              <a:rPr lang="fr-FR" sz="2000" dirty="0" smtClean="0">
                <a:solidFill>
                  <a:srgbClr val="0000FF"/>
                </a:solidFill>
              </a:rPr>
              <a:t>"</a:t>
            </a:r>
            <a:r>
              <a:rPr lang="fr-FR" sz="2000" dirty="0" smtClean="0"/>
              <a:t> value=</a:t>
            </a:r>
            <a:r>
              <a:rPr lang="fr-FR" sz="2000" dirty="0" smtClean="0">
                <a:solidFill>
                  <a:srgbClr val="0000FF"/>
                </a:solidFill>
              </a:rPr>
              <a:t>"300"</a:t>
            </a:r>
            <a:r>
              <a:rPr lang="fr-FR" sz="2000" dirty="0" smtClean="0"/>
              <a:t> /&gt;</a:t>
            </a:r>
          </a:p>
          <a:p>
            <a:pPr eaLnBrk="1" hangingPunct="1">
              <a:lnSpc>
                <a:spcPct val="90000"/>
              </a:lnSpc>
              <a:buFont typeface="Wingdings" pitchFamily="-109" charset="2"/>
              <a:buNone/>
            </a:pPr>
            <a:r>
              <a:rPr lang="fr-FR" sz="2000" dirty="0" smtClean="0"/>
              <a:t>	&lt;</a:t>
            </a:r>
            <a:r>
              <a:rPr lang="fr-FR" sz="2000" dirty="0" err="1" smtClean="0"/>
              <a:t>jsp:param</a:t>
            </a:r>
            <a:r>
              <a:rPr lang="fr-FR" sz="2000" dirty="0" smtClean="0"/>
              <a:t> </a:t>
            </a:r>
            <a:r>
              <a:rPr lang="fr-FR" sz="2000" dirty="0" err="1" smtClean="0"/>
              <a:t>name</a:t>
            </a:r>
            <a:r>
              <a:rPr lang="fr-FR" sz="2000" dirty="0" smtClean="0"/>
              <a:t>=</a:t>
            </a:r>
            <a:r>
              <a:rPr lang="fr-FR" sz="2000" dirty="0" smtClean="0">
                <a:solidFill>
                  <a:srgbClr val="0000FF"/>
                </a:solidFill>
              </a:rPr>
              <a:t>"</a:t>
            </a:r>
            <a:r>
              <a:rPr lang="fr-FR" sz="2000" dirty="0" err="1" smtClean="0">
                <a:solidFill>
                  <a:srgbClr val="0000FF"/>
                </a:solidFill>
              </a:rPr>
              <a:t>firstName</a:t>
            </a:r>
            <a:r>
              <a:rPr lang="fr-FR" sz="2000" dirty="0" smtClean="0">
                <a:solidFill>
                  <a:srgbClr val="0000FF"/>
                </a:solidFill>
              </a:rPr>
              <a:t>"</a:t>
            </a:r>
            <a:r>
              <a:rPr lang="fr-FR" sz="2000" dirty="0" smtClean="0"/>
              <a:t> value=</a:t>
            </a:r>
            <a:r>
              <a:rPr lang="fr-FR" sz="2000" dirty="0" smtClean="0">
                <a:solidFill>
                  <a:srgbClr val="0000FF"/>
                </a:solidFill>
              </a:rPr>
              <a:t>"</a:t>
            </a:r>
            <a:r>
              <a:rPr lang="fr-FR" sz="2000" dirty="0" err="1" smtClean="0">
                <a:solidFill>
                  <a:srgbClr val="0000FF"/>
                </a:solidFill>
              </a:rPr>
              <a:t>Alick</a:t>
            </a:r>
            <a:r>
              <a:rPr lang="fr-FR" sz="2000" dirty="0" smtClean="0">
                <a:solidFill>
                  <a:srgbClr val="0000FF"/>
                </a:solidFill>
              </a:rPr>
              <a:t>"</a:t>
            </a:r>
            <a:r>
              <a:rPr lang="fr-FR" sz="2000" dirty="0" smtClean="0"/>
              <a:t> /&gt;</a:t>
            </a:r>
          </a:p>
          <a:p>
            <a:pPr eaLnBrk="1" hangingPunct="1">
              <a:lnSpc>
                <a:spcPct val="90000"/>
              </a:lnSpc>
              <a:buFont typeface="Wingdings" pitchFamily="-109" charset="2"/>
              <a:buNone/>
            </a:pPr>
            <a:r>
              <a:rPr lang="fr-FR" sz="2000" dirty="0" smtClean="0"/>
              <a:t>	&lt;</a:t>
            </a:r>
            <a:r>
              <a:rPr lang="fr-FR" sz="2000" dirty="0" err="1" smtClean="0"/>
              <a:t>jsp:param</a:t>
            </a:r>
            <a:r>
              <a:rPr lang="fr-FR" sz="2000" dirty="0" smtClean="0"/>
              <a:t> </a:t>
            </a:r>
            <a:r>
              <a:rPr lang="fr-FR" sz="2000" dirty="0" err="1" smtClean="0"/>
              <a:t>name</a:t>
            </a:r>
            <a:r>
              <a:rPr lang="fr-FR" sz="2000" dirty="0" smtClean="0"/>
              <a:t>=</a:t>
            </a:r>
            <a:r>
              <a:rPr lang="fr-FR" sz="2000" dirty="0" smtClean="0">
                <a:solidFill>
                  <a:srgbClr val="0000FF"/>
                </a:solidFill>
              </a:rPr>
              <a:t>"</a:t>
            </a:r>
            <a:r>
              <a:rPr lang="fr-FR" sz="2000" dirty="0" err="1" smtClean="0">
                <a:solidFill>
                  <a:srgbClr val="0000FF"/>
                </a:solidFill>
              </a:rPr>
              <a:t>lastName</a:t>
            </a:r>
            <a:r>
              <a:rPr lang="fr-FR" sz="2000" dirty="0" smtClean="0">
                <a:solidFill>
                  <a:srgbClr val="0000FF"/>
                </a:solidFill>
              </a:rPr>
              <a:t>"</a:t>
            </a:r>
            <a:r>
              <a:rPr lang="fr-FR" sz="2000" dirty="0" smtClean="0"/>
              <a:t> value=</a:t>
            </a:r>
            <a:r>
              <a:rPr lang="fr-FR" sz="2000" dirty="0" smtClean="0">
                <a:solidFill>
                  <a:srgbClr val="0000FF"/>
                </a:solidFill>
              </a:rPr>
              <a:t>"MOURIESSE"</a:t>
            </a:r>
            <a:r>
              <a:rPr lang="fr-FR" sz="2000" dirty="0" smtClean="0"/>
              <a:t> /&gt;</a:t>
            </a:r>
          </a:p>
          <a:p>
            <a:pPr eaLnBrk="1" hangingPunct="1">
              <a:lnSpc>
                <a:spcPct val="90000"/>
              </a:lnSpc>
              <a:buFont typeface="Wingdings" pitchFamily="-109" charset="2"/>
              <a:buNone/>
            </a:pPr>
            <a:r>
              <a:rPr lang="fr-FR" sz="2000" dirty="0" smtClean="0"/>
              <a:t>&lt;/</a:t>
            </a:r>
            <a:r>
              <a:rPr lang="fr-FR" sz="2000" dirty="0" err="1" smtClean="0"/>
              <a:t>jsp:forward</a:t>
            </a:r>
            <a:r>
              <a:rPr lang="fr-FR" sz="2000" dirty="0" smtClean="0"/>
              <a:t>&gt;</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Action elements</a:t>
            </a:r>
            <a:endParaRPr lang="en-US" b="1" dirty="0">
              <a:solidFill>
                <a:srgbClr val="000000"/>
              </a:solidFill>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Expression Language</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Server Pages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Presentation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Expression Language</a:t>
            </a:r>
            <a:endParaRPr lang="en-US" b="1" dirty="0">
              <a:solidFill>
                <a:srgbClr val="000000"/>
              </a:solidFill>
            </a:endParaRPr>
          </a:p>
        </p:txBody>
      </p:sp>
      <p:sp>
        <p:nvSpPr>
          <p:cNvPr id="6" name="Rectangle 3"/>
          <p:cNvSpPr txBox="1">
            <a:spLocks noChangeArrowheads="1"/>
          </p:cNvSpPr>
          <p:nvPr/>
        </p:nvSpPr>
        <p:spPr>
          <a:xfrm>
            <a:off x="1142976" y="1214422"/>
            <a:ext cx="7572428" cy="2462212"/>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Language allowing to use Java objects on JSP</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Don’t replace </a:t>
            </a:r>
            <a:r>
              <a:rPr lang="en-US" sz="2200" kern="0" dirty="0" err="1" smtClean="0">
                <a:latin typeface="+mn-lt"/>
                <a:ea typeface="ＭＳ Ｐゴシック" pitchFamily="34" charset="-128"/>
              </a:rPr>
              <a:t>scriptlets</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But JSTL does…</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Succinct and robust syntax : </a:t>
            </a:r>
            <a:r>
              <a:rPr lang="en-US" sz="2200" b="1" kern="0" dirty="0" smtClean="0">
                <a:latin typeface="+mn-lt"/>
                <a:ea typeface="ＭＳ Ｐゴシック" pitchFamily="34" charset="-128"/>
              </a:rPr>
              <a:t>${expression}</a:t>
            </a: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 </a:t>
            </a:r>
            <a:r>
              <a:rPr lang="en-US" sz="2200" b="1" kern="0" dirty="0" smtClean="0">
                <a:latin typeface="+mn-lt"/>
                <a:ea typeface="ＭＳ Ｐゴシック" pitchFamily="34" charset="-128"/>
              </a:rPr>
              <a:t>${</a:t>
            </a:r>
            <a:r>
              <a:rPr lang="en-US" sz="2200" b="1" kern="0" dirty="0" err="1" smtClean="0">
                <a:latin typeface="+mn-lt"/>
                <a:ea typeface="ＭＳ Ｐゴシック" pitchFamily="34" charset="-128"/>
              </a:rPr>
              <a:t>sessionScope.user.name</a:t>
            </a:r>
            <a:r>
              <a:rPr lang="en-US" sz="2200" b="1" kern="0" dirty="0" smtClean="0">
                <a:latin typeface="+mn-lt"/>
                <a:ea typeface="ＭＳ Ｐゴシック" pitchFamily="34" charset="-128"/>
              </a:rPr>
              <a:t>}</a:t>
            </a:r>
            <a:endParaRPr lang="en-US" sz="2200" kern="0" dirty="0" smtClean="0">
              <a:latin typeface="+mn-lt"/>
              <a:ea typeface="ＭＳ Ｐゴシック" pitchFamily="34" charset="-128"/>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Presentation</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Server Pages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EL Literals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Expression Language</a:t>
            </a:r>
            <a:endParaRPr lang="en-US" b="1" dirty="0">
              <a:solidFill>
                <a:srgbClr val="000000"/>
              </a:solidFill>
            </a:endParaRPr>
          </a:p>
        </p:txBody>
      </p:sp>
      <p:sp>
        <p:nvSpPr>
          <p:cNvPr id="6" name="Rectangle 3"/>
          <p:cNvSpPr txBox="1">
            <a:spLocks noChangeArrowheads="1"/>
          </p:cNvSpPr>
          <p:nvPr/>
        </p:nvSpPr>
        <p:spPr>
          <a:xfrm>
            <a:off x="1142976" y="1214422"/>
            <a:ext cx="7572428" cy="2970044"/>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Five Kinds of EL Literal</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Boolean : </a:t>
            </a:r>
            <a:r>
              <a:rPr lang="en-US" sz="2200" b="1" kern="0" dirty="0" smtClean="0">
                <a:latin typeface="+mn-lt"/>
                <a:ea typeface="ＭＳ Ｐゴシック" pitchFamily="34" charset="-128"/>
              </a:rPr>
              <a:t>${true}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Integer : </a:t>
            </a:r>
            <a:r>
              <a:rPr lang="en-US" sz="2200" b="1" kern="0" dirty="0" smtClean="0">
                <a:latin typeface="+mn-lt"/>
                <a:ea typeface="ＭＳ Ｐゴシック" pitchFamily="34" charset="-128"/>
              </a:rPr>
              <a:t>${12345}</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Floating point : </a:t>
            </a:r>
            <a:r>
              <a:rPr lang="en-US" sz="2200" b="1" kern="0" dirty="0" smtClean="0">
                <a:latin typeface="+mn-lt"/>
                <a:ea typeface="ＭＳ Ｐゴシック" pitchFamily="34" charset="-128"/>
              </a:rPr>
              <a:t>${1.16876}</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Strings : </a:t>
            </a:r>
            <a:r>
              <a:rPr lang="en-US" sz="2200" b="1" kern="0" dirty="0" smtClean="0">
                <a:latin typeface="+mn-lt"/>
                <a:ea typeface="ＭＳ Ｐゴシック" pitchFamily="34" charset="-128"/>
              </a:rPr>
              <a:t>${“Hello”} </a:t>
            </a:r>
            <a:r>
              <a:rPr lang="en-US" sz="2200" kern="0" dirty="0" smtClean="0">
                <a:latin typeface="+mn-lt"/>
                <a:ea typeface="ＭＳ Ｐゴシック" pitchFamily="34" charset="-128"/>
              </a:rPr>
              <a:t>or </a:t>
            </a:r>
            <a:r>
              <a:rPr lang="en-US" sz="2200" b="1" kern="0" dirty="0" smtClean="0">
                <a:latin typeface="+mn-lt"/>
                <a:ea typeface="ＭＳ Ｐゴシック" pitchFamily="34" charset="-128"/>
              </a:rPr>
              <a:t>${‘World’}</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Null : </a:t>
            </a:r>
            <a:r>
              <a:rPr lang="en-US" sz="2200" b="1" kern="0" dirty="0" smtClean="0">
                <a:latin typeface="+mn-lt"/>
                <a:ea typeface="ＭＳ Ｐゴシック" pitchFamily="34" charset="-128"/>
              </a:rPr>
              <a:t>${null}</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EL Operators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990600"/>
            <a:ext cx="7572428" cy="5509200"/>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Subset of Java language operators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Arithmetic:</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Relational:</a:t>
            </a:r>
          </a:p>
          <a:p>
            <a:pPr marL="800100" lvl="1" indent="-342900" eaLnBrk="1" hangingPunct="1">
              <a:spcBef>
                <a:spcPct val="20000"/>
              </a:spcBef>
              <a:spcAft>
                <a:spcPct val="30000"/>
              </a:spcAft>
              <a:buClr>
                <a:schemeClr val="hlink"/>
              </a:buClr>
              <a:buFont typeface="Wingdings" pitchFamily="2" charset="2"/>
              <a:buChar char="n"/>
              <a:defRPr/>
            </a:pP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endParaRPr lang="en-US" sz="2200" b="1" kern="0" dirty="0" smtClean="0">
              <a:latin typeface="+mn-lt"/>
              <a:ea typeface="ＭＳ Ｐゴシック" pitchFamily="34" charset="-128"/>
            </a:endParaRP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Expression Language</a:t>
            </a:r>
            <a:endParaRPr lang="en-US" b="1" dirty="0">
              <a:solidFill>
                <a:srgbClr val="000000"/>
              </a:solidFill>
            </a:endParaRPr>
          </a:p>
        </p:txBody>
      </p:sp>
      <p:graphicFrame>
        <p:nvGraphicFramePr>
          <p:cNvPr id="8" name="Tableau 6"/>
          <p:cNvGraphicFramePr>
            <a:graphicFrameLocks noGrp="1"/>
          </p:cNvGraphicFramePr>
          <p:nvPr/>
        </p:nvGraphicFramePr>
        <p:xfrm>
          <a:off x="3886200" y="1539240"/>
          <a:ext cx="3861705" cy="2042160"/>
        </p:xfrm>
        <a:graphic>
          <a:graphicData uri="http://schemas.openxmlformats.org/drawingml/2006/table">
            <a:tbl>
              <a:tblPr firstRow="1" bandRow="1">
                <a:tableStyleId>{8A107856-5554-42FB-B03E-39F5DBC370BA}</a:tableStyleId>
              </a:tblPr>
              <a:tblGrid>
                <a:gridCol w="1905000"/>
                <a:gridCol w="1956705"/>
              </a:tblGrid>
              <a:tr h="457200">
                <a:tc>
                  <a:txBody>
                    <a:bodyPr/>
                    <a:lstStyle/>
                    <a:p>
                      <a:pPr algn="l"/>
                      <a:r>
                        <a:rPr lang="fr-FR" sz="2000" b="0" dirty="0" smtClean="0"/>
                        <a:t>Addition</a:t>
                      </a:r>
                      <a:endParaRPr lang="fr-FR" sz="2000" b="0" dirty="0"/>
                    </a:p>
                  </a:txBody>
                  <a:tcPr anchor="ctr"/>
                </a:tc>
                <a:tc>
                  <a:txBody>
                    <a:bodyPr/>
                    <a:lstStyle/>
                    <a:p>
                      <a:pPr algn="ctr"/>
                      <a:r>
                        <a:rPr lang="fr-FR" sz="2000" b="1" dirty="0" smtClean="0"/>
                        <a:t>+</a:t>
                      </a:r>
                      <a:endParaRPr lang="fr-FR" sz="2000" b="1" dirty="0"/>
                    </a:p>
                  </a:txBody>
                  <a:tcPr anchor="ctr"/>
                </a:tc>
              </a:tr>
              <a:tr h="152400">
                <a:tc>
                  <a:txBody>
                    <a:bodyPr/>
                    <a:lstStyle/>
                    <a:p>
                      <a:pPr algn="l"/>
                      <a:r>
                        <a:rPr lang="fr-FR" sz="2000" b="0" dirty="0" err="1" smtClean="0"/>
                        <a:t>Substraction</a:t>
                      </a:r>
                      <a:endParaRPr lang="fr-FR" sz="2000" b="0" dirty="0"/>
                    </a:p>
                  </a:txBody>
                  <a:tcPr anchor="ctr"/>
                </a:tc>
                <a:tc>
                  <a:txBody>
                    <a:bodyPr/>
                    <a:lstStyle/>
                    <a:p>
                      <a:pPr algn="ctr"/>
                      <a:r>
                        <a:rPr lang="fr-FR" sz="2000" b="1" dirty="0" smtClean="0"/>
                        <a:t>-</a:t>
                      </a:r>
                      <a:endParaRPr lang="fr-FR" sz="2000" b="1" dirty="0"/>
                    </a:p>
                  </a:txBody>
                  <a:tcPr anchor="ctr"/>
                </a:tc>
              </a:tr>
              <a:tr h="167640">
                <a:tc>
                  <a:txBody>
                    <a:bodyPr/>
                    <a:lstStyle/>
                    <a:p>
                      <a:pPr algn="l"/>
                      <a:r>
                        <a:rPr lang="fr-FR" sz="2000" b="0" dirty="0" smtClean="0"/>
                        <a:t>Multiplication</a:t>
                      </a:r>
                      <a:endParaRPr lang="fr-FR" sz="2000" b="0" dirty="0"/>
                    </a:p>
                  </a:txBody>
                  <a:tcPr anchor="ctr"/>
                </a:tc>
                <a:tc>
                  <a:txBody>
                    <a:bodyPr/>
                    <a:lstStyle/>
                    <a:p>
                      <a:pPr algn="ctr"/>
                      <a:r>
                        <a:rPr lang="fr-FR" sz="2000" b="1" dirty="0" smtClean="0"/>
                        <a:t>*</a:t>
                      </a:r>
                      <a:endParaRPr lang="fr-FR" sz="2000" b="1" dirty="0"/>
                    </a:p>
                  </a:txBody>
                  <a:tcPr anchor="ctr"/>
                </a:tc>
              </a:tr>
              <a:tr h="259080">
                <a:tc>
                  <a:txBody>
                    <a:bodyPr/>
                    <a:lstStyle/>
                    <a:p>
                      <a:pPr algn="l"/>
                      <a:r>
                        <a:rPr lang="fr-FR" sz="2000" b="0" dirty="0" smtClean="0"/>
                        <a:t>Division</a:t>
                      </a:r>
                      <a:endParaRPr lang="fr-FR" sz="2000" b="0" dirty="0"/>
                    </a:p>
                  </a:txBody>
                  <a:tcPr anchor="ctr"/>
                </a:tc>
                <a:tc>
                  <a:txBody>
                    <a:bodyPr/>
                    <a:lstStyle/>
                    <a:p>
                      <a:pPr algn="ctr"/>
                      <a:r>
                        <a:rPr lang="fr-FR" sz="2000" b="1" dirty="0" smtClean="0"/>
                        <a:t>/ </a:t>
                      </a:r>
                      <a:r>
                        <a:rPr lang="fr-FR" sz="2000" b="0" dirty="0" smtClean="0"/>
                        <a:t>or </a:t>
                      </a:r>
                      <a:r>
                        <a:rPr lang="fr-FR" sz="2000" b="1" dirty="0" err="1" smtClean="0"/>
                        <a:t>div</a:t>
                      </a:r>
                      <a:endParaRPr lang="fr-FR" sz="2000" b="1" dirty="0"/>
                    </a:p>
                  </a:txBody>
                  <a:tcPr anchor="ctr"/>
                </a:tc>
              </a:tr>
              <a:tr h="198120">
                <a:tc>
                  <a:txBody>
                    <a:bodyPr/>
                    <a:lstStyle/>
                    <a:p>
                      <a:pPr algn="l"/>
                      <a:r>
                        <a:rPr lang="fr-FR" sz="2000" b="0" dirty="0" smtClean="0"/>
                        <a:t>Modulo</a:t>
                      </a:r>
                      <a:endParaRPr lang="fr-FR" sz="2000" b="0" dirty="0"/>
                    </a:p>
                  </a:txBody>
                  <a:tcPr anchor="ctr"/>
                </a:tc>
                <a:tc>
                  <a:txBody>
                    <a:bodyPr/>
                    <a:lstStyle/>
                    <a:p>
                      <a:pPr algn="ctr"/>
                      <a:r>
                        <a:rPr lang="fr-FR" sz="2000" b="1" dirty="0" smtClean="0"/>
                        <a:t>% </a:t>
                      </a:r>
                      <a:r>
                        <a:rPr lang="fr-FR" sz="2000" b="0" dirty="0" smtClean="0"/>
                        <a:t>or </a:t>
                      </a:r>
                      <a:r>
                        <a:rPr lang="fr-FR" sz="2000" b="1" dirty="0" err="1" smtClean="0"/>
                        <a:t>mod</a:t>
                      </a:r>
                      <a:endParaRPr lang="fr-FR" sz="2000" b="1" dirty="0"/>
                    </a:p>
                  </a:txBody>
                  <a:tcPr anchor="ctr"/>
                </a:tc>
              </a:tr>
            </a:tbl>
          </a:graphicData>
        </a:graphic>
      </p:graphicFrame>
      <p:graphicFrame>
        <p:nvGraphicFramePr>
          <p:cNvPr id="9" name="Tableau 6"/>
          <p:cNvGraphicFramePr>
            <a:graphicFrameLocks noGrp="1"/>
          </p:cNvGraphicFramePr>
          <p:nvPr/>
        </p:nvGraphicFramePr>
        <p:xfrm>
          <a:off x="2158095" y="4114800"/>
          <a:ext cx="5157105" cy="2438400"/>
        </p:xfrm>
        <a:graphic>
          <a:graphicData uri="http://schemas.openxmlformats.org/drawingml/2006/table">
            <a:tbl>
              <a:tblPr firstRow="1" bandRow="1">
                <a:tableStyleId>{8A107856-5554-42FB-B03E-39F5DBC370BA}</a:tableStyleId>
              </a:tblPr>
              <a:tblGrid>
                <a:gridCol w="3276600"/>
                <a:gridCol w="1880505"/>
              </a:tblGrid>
              <a:tr h="457200">
                <a:tc>
                  <a:txBody>
                    <a:bodyPr/>
                    <a:lstStyle/>
                    <a:p>
                      <a:pPr algn="l"/>
                      <a:r>
                        <a:rPr lang="fr-FR" sz="2000" b="0" dirty="0" err="1" smtClean="0"/>
                        <a:t>Greater</a:t>
                      </a:r>
                      <a:r>
                        <a:rPr lang="fr-FR" sz="2000" b="0" dirty="0" smtClean="0"/>
                        <a:t> </a:t>
                      </a:r>
                      <a:r>
                        <a:rPr lang="fr-FR" sz="2000" b="0" dirty="0" err="1" smtClean="0"/>
                        <a:t>than</a:t>
                      </a:r>
                      <a:endParaRPr lang="fr-FR" sz="2000" b="0" dirty="0"/>
                    </a:p>
                  </a:txBody>
                  <a:tcPr anchor="ctr"/>
                </a:tc>
                <a:tc>
                  <a:txBody>
                    <a:bodyPr/>
                    <a:lstStyle/>
                    <a:p>
                      <a:pPr algn="ctr"/>
                      <a:r>
                        <a:rPr lang="fr-FR" sz="2000" b="1" dirty="0" smtClean="0"/>
                        <a:t>&gt;</a:t>
                      </a:r>
                      <a:r>
                        <a:rPr lang="fr-FR" sz="2000" b="0" dirty="0" smtClean="0"/>
                        <a:t> or </a:t>
                      </a:r>
                      <a:r>
                        <a:rPr lang="fr-FR" sz="2000" b="1" dirty="0" smtClean="0"/>
                        <a:t>gt</a:t>
                      </a:r>
                      <a:endParaRPr lang="fr-FR" sz="2000" b="1" dirty="0"/>
                    </a:p>
                  </a:txBody>
                  <a:tcPr anchor="ctr"/>
                </a:tc>
              </a:tr>
              <a:tr h="152400">
                <a:tc>
                  <a:txBody>
                    <a:bodyPr/>
                    <a:lstStyle/>
                    <a:p>
                      <a:pPr algn="l"/>
                      <a:r>
                        <a:rPr lang="fr-FR" sz="2000" b="0" dirty="0" err="1" smtClean="0"/>
                        <a:t>Less</a:t>
                      </a:r>
                      <a:r>
                        <a:rPr lang="fr-FR" sz="2000" b="0" dirty="0" smtClean="0"/>
                        <a:t> </a:t>
                      </a:r>
                      <a:r>
                        <a:rPr lang="fr-FR" sz="2000" b="0" dirty="0" err="1" smtClean="0"/>
                        <a:t>than</a:t>
                      </a:r>
                      <a:endParaRPr lang="fr-FR" sz="2000" b="0" dirty="0"/>
                    </a:p>
                  </a:txBody>
                  <a:tcPr anchor="ctr"/>
                </a:tc>
                <a:tc>
                  <a:txBody>
                    <a:bodyPr/>
                    <a:lstStyle/>
                    <a:p>
                      <a:pPr algn="ctr"/>
                      <a:r>
                        <a:rPr lang="fr-FR" sz="2000" b="1" dirty="0" smtClean="0"/>
                        <a:t>&lt;</a:t>
                      </a:r>
                      <a:r>
                        <a:rPr lang="fr-FR" sz="2000" b="0" dirty="0" smtClean="0"/>
                        <a:t> or </a:t>
                      </a:r>
                      <a:r>
                        <a:rPr lang="fr-FR" sz="2000" b="1" dirty="0" err="1" smtClean="0"/>
                        <a:t>lt</a:t>
                      </a:r>
                      <a:endParaRPr lang="fr-FR" sz="2000" b="1" dirty="0"/>
                    </a:p>
                  </a:txBody>
                  <a:tcPr anchor="ctr"/>
                </a:tc>
              </a:tr>
              <a:tr h="167640">
                <a:tc>
                  <a:txBody>
                    <a:bodyPr/>
                    <a:lstStyle/>
                    <a:p>
                      <a:pPr algn="l"/>
                      <a:r>
                        <a:rPr lang="fr-FR" sz="2000" b="0" dirty="0" err="1" smtClean="0"/>
                        <a:t>Equals</a:t>
                      </a:r>
                      <a:endParaRPr lang="fr-FR" sz="2000" b="0" dirty="0"/>
                    </a:p>
                  </a:txBody>
                  <a:tcPr anchor="ctr"/>
                </a:tc>
                <a:tc>
                  <a:txBody>
                    <a:bodyPr/>
                    <a:lstStyle/>
                    <a:p>
                      <a:pPr algn="ctr"/>
                      <a:r>
                        <a:rPr lang="fr-FR" sz="2000" b="1" dirty="0" smtClean="0"/>
                        <a:t>==</a:t>
                      </a:r>
                      <a:r>
                        <a:rPr lang="fr-FR" sz="2000" b="0" dirty="0" smtClean="0"/>
                        <a:t> or </a:t>
                      </a:r>
                      <a:r>
                        <a:rPr lang="fr-FR" sz="2000" b="1" dirty="0" err="1" smtClean="0"/>
                        <a:t>eq</a:t>
                      </a:r>
                      <a:endParaRPr lang="fr-FR" sz="2000" b="1" dirty="0"/>
                    </a:p>
                  </a:txBody>
                  <a:tcPr anchor="ctr"/>
                </a:tc>
              </a:tr>
              <a:tr h="259080">
                <a:tc>
                  <a:txBody>
                    <a:bodyPr/>
                    <a:lstStyle/>
                    <a:p>
                      <a:pPr algn="l"/>
                      <a:r>
                        <a:rPr lang="fr-FR" sz="2000" b="0" dirty="0" err="1" smtClean="0"/>
                        <a:t>Greater</a:t>
                      </a:r>
                      <a:r>
                        <a:rPr lang="fr-FR" sz="2000" b="0" dirty="0" smtClean="0"/>
                        <a:t> </a:t>
                      </a:r>
                      <a:r>
                        <a:rPr lang="fr-FR" sz="2000" b="0" dirty="0" err="1" smtClean="0"/>
                        <a:t>than</a:t>
                      </a:r>
                      <a:r>
                        <a:rPr lang="fr-FR" sz="2000" b="0" dirty="0" smtClean="0"/>
                        <a:t> or </a:t>
                      </a:r>
                      <a:r>
                        <a:rPr lang="fr-FR" sz="2000" b="0" dirty="0" err="1" smtClean="0"/>
                        <a:t>equals</a:t>
                      </a:r>
                      <a:endParaRPr lang="fr-FR" sz="2000" b="0" dirty="0"/>
                    </a:p>
                  </a:txBody>
                  <a:tcPr anchor="ctr"/>
                </a:tc>
                <a:tc>
                  <a:txBody>
                    <a:bodyPr/>
                    <a:lstStyle/>
                    <a:p>
                      <a:pPr algn="ctr"/>
                      <a:r>
                        <a:rPr lang="fr-FR" sz="2000" b="1" dirty="0" smtClean="0"/>
                        <a:t>&gt;= </a:t>
                      </a:r>
                      <a:r>
                        <a:rPr lang="fr-FR" sz="2000" b="0" dirty="0" smtClean="0"/>
                        <a:t>or </a:t>
                      </a:r>
                      <a:r>
                        <a:rPr lang="fr-FR" sz="2000" b="1" dirty="0" err="1" smtClean="0"/>
                        <a:t>ge</a:t>
                      </a:r>
                      <a:endParaRPr lang="fr-FR" sz="2000" b="1" dirty="0"/>
                    </a:p>
                  </a:txBody>
                  <a:tcPr anchor="ctr"/>
                </a:tc>
              </a:tr>
              <a:tr h="198120">
                <a:tc>
                  <a:txBody>
                    <a:bodyPr/>
                    <a:lstStyle/>
                    <a:p>
                      <a:pPr algn="l"/>
                      <a:r>
                        <a:rPr lang="fr-FR" sz="2000" b="0" dirty="0" err="1" smtClean="0"/>
                        <a:t>Less</a:t>
                      </a:r>
                      <a:r>
                        <a:rPr lang="fr-FR" sz="2000" b="0" dirty="0" smtClean="0"/>
                        <a:t> </a:t>
                      </a:r>
                      <a:r>
                        <a:rPr lang="fr-FR" sz="2000" b="0" dirty="0" err="1" smtClean="0"/>
                        <a:t>than</a:t>
                      </a:r>
                      <a:r>
                        <a:rPr lang="fr-FR" sz="2000" b="0" dirty="0" smtClean="0"/>
                        <a:t> or </a:t>
                      </a:r>
                      <a:r>
                        <a:rPr lang="fr-FR" sz="2000" b="0" dirty="0" err="1" smtClean="0"/>
                        <a:t>equals</a:t>
                      </a:r>
                      <a:endParaRPr lang="fr-FR" sz="2000" b="0" dirty="0"/>
                    </a:p>
                  </a:txBody>
                  <a:tcPr anchor="ctr"/>
                </a:tc>
                <a:tc>
                  <a:txBody>
                    <a:bodyPr/>
                    <a:lstStyle/>
                    <a:p>
                      <a:pPr algn="ctr"/>
                      <a:r>
                        <a:rPr lang="fr-FR" sz="2000" b="1" dirty="0" smtClean="0"/>
                        <a:t>&lt;= </a:t>
                      </a:r>
                      <a:r>
                        <a:rPr lang="fr-FR" sz="2000" b="0" dirty="0" smtClean="0"/>
                        <a:t>or </a:t>
                      </a:r>
                      <a:r>
                        <a:rPr lang="fr-FR" sz="2000" b="1" dirty="0" smtClean="0"/>
                        <a:t>le</a:t>
                      </a:r>
                      <a:endParaRPr lang="fr-FR" sz="2000" b="1" dirty="0"/>
                    </a:p>
                  </a:txBody>
                  <a:tcPr anchor="ctr"/>
                </a:tc>
              </a:tr>
              <a:tr h="198120">
                <a:tc>
                  <a:txBody>
                    <a:bodyPr/>
                    <a:lstStyle/>
                    <a:p>
                      <a:pPr algn="l"/>
                      <a:r>
                        <a:rPr lang="fr-FR" sz="2000" b="0" dirty="0" smtClean="0"/>
                        <a:t>Not </a:t>
                      </a:r>
                      <a:r>
                        <a:rPr lang="fr-FR" sz="2000" b="0" dirty="0" err="1" smtClean="0"/>
                        <a:t>equals</a:t>
                      </a:r>
                      <a:endParaRPr lang="fr-FR" sz="2000" b="0" dirty="0"/>
                    </a:p>
                  </a:txBody>
                  <a:tcPr anchor="ctr"/>
                </a:tc>
                <a:tc>
                  <a:txBody>
                    <a:bodyPr/>
                    <a:lstStyle/>
                    <a:p>
                      <a:pPr algn="ctr"/>
                      <a:r>
                        <a:rPr lang="fr-FR" sz="2000" b="1" dirty="0" smtClean="0"/>
                        <a:t>!= </a:t>
                      </a:r>
                      <a:r>
                        <a:rPr lang="fr-FR" sz="2000" b="0" dirty="0" smtClean="0"/>
                        <a:t>or </a:t>
                      </a:r>
                      <a:r>
                        <a:rPr lang="fr-FR" sz="2000" b="1" dirty="0" smtClean="0"/>
                        <a:t>ne</a:t>
                      </a:r>
                      <a:endParaRPr lang="fr-FR" sz="2000" b="1" dirty="0"/>
                    </a:p>
                  </a:txBody>
                  <a:tcPr anchor="ctr"/>
                </a:tc>
              </a:tr>
            </a:tbl>
          </a:graphicData>
        </a:graphic>
      </p:graphicFrame>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EL Operators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990600"/>
            <a:ext cx="7572428" cy="5509200"/>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Subset of Java language operators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Logical:</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empty</a:t>
            </a:r>
            <a:r>
              <a:rPr lang="en-US" sz="2200" kern="0" dirty="0" smtClean="0">
                <a:latin typeface="+mn-lt"/>
                <a:ea typeface="ＭＳ Ｐゴシック" pitchFamily="34" charset="-128"/>
              </a:rPr>
              <a:t> operator: return true if null or empty</a:t>
            </a:r>
          </a:p>
          <a:p>
            <a:pPr marL="1257300" lvl="2"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${empty </a:t>
            </a:r>
            <a:r>
              <a:rPr lang="en-US" sz="2200" b="1" kern="0" dirty="0" err="1" smtClean="0">
                <a:latin typeface="+mn-lt"/>
                <a:ea typeface="ＭＳ Ｐゴシック" pitchFamily="34" charset="-128"/>
              </a:rPr>
              <a:t>obj</a:t>
            </a:r>
            <a:r>
              <a:rPr lang="en-US" sz="2200" b="1" kern="0" dirty="0" smtClean="0">
                <a:latin typeface="+mn-lt"/>
                <a:ea typeface="ＭＳ Ｐゴシック" pitchFamily="34" charset="-128"/>
              </a:rPr>
              <a:t>}</a:t>
            </a:r>
            <a:endParaRPr lang="en-US" sz="2200" kern="0" dirty="0" smtClean="0">
              <a:latin typeface="+mn-lt"/>
              <a:ea typeface="ＭＳ Ｐゴシック" pitchFamily="34" charset="-128"/>
            </a:endParaRP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Return true if:</a:t>
            </a:r>
          </a:p>
          <a:p>
            <a:pPr marL="1714500" lvl="3"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obj</a:t>
            </a:r>
            <a:r>
              <a:rPr lang="en-US" sz="2200" kern="0" dirty="0" smtClean="0">
                <a:latin typeface="+mn-lt"/>
                <a:ea typeface="ＭＳ Ｐゴシック" pitchFamily="34" charset="-128"/>
              </a:rPr>
              <a:t> is an empty string</a:t>
            </a:r>
          </a:p>
          <a:p>
            <a:pPr marL="1714500" lvl="3"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obj</a:t>
            </a:r>
            <a:r>
              <a:rPr lang="en-US" sz="2200" kern="0" dirty="0" smtClean="0">
                <a:latin typeface="+mn-lt"/>
                <a:ea typeface="ＭＳ Ｐゴシック" pitchFamily="34" charset="-128"/>
              </a:rPr>
              <a:t> is an empty array</a:t>
            </a:r>
          </a:p>
          <a:p>
            <a:pPr marL="1714500" lvl="3"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obj</a:t>
            </a:r>
            <a:r>
              <a:rPr lang="en-US" sz="2200" kern="0" dirty="0" smtClean="0">
                <a:latin typeface="+mn-lt"/>
                <a:ea typeface="ＭＳ Ｐゴシック" pitchFamily="34" charset="-128"/>
              </a:rPr>
              <a:t> is an empty Map or Collection</a:t>
            </a: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Expression Language</a:t>
            </a:r>
            <a:endParaRPr lang="en-US" b="1" dirty="0">
              <a:solidFill>
                <a:srgbClr val="000000"/>
              </a:solidFill>
            </a:endParaRPr>
          </a:p>
        </p:txBody>
      </p:sp>
      <p:graphicFrame>
        <p:nvGraphicFramePr>
          <p:cNvPr id="8" name="Tableau 6"/>
          <p:cNvGraphicFramePr>
            <a:graphicFrameLocks noGrp="1"/>
          </p:cNvGraphicFramePr>
          <p:nvPr/>
        </p:nvGraphicFramePr>
        <p:xfrm>
          <a:off x="2996295" y="2057400"/>
          <a:ext cx="3861705" cy="1249680"/>
        </p:xfrm>
        <a:graphic>
          <a:graphicData uri="http://schemas.openxmlformats.org/drawingml/2006/table">
            <a:tbl>
              <a:tblPr firstRow="1" bandRow="1">
                <a:tableStyleId>{8A107856-5554-42FB-B03E-39F5DBC370BA}</a:tableStyleId>
              </a:tblPr>
              <a:tblGrid>
                <a:gridCol w="1905000"/>
                <a:gridCol w="1956705"/>
              </a:tblGrid>
              <a:tr h="457200">
                <a:tc>
                  <a:txBody>
                    <a:bodyPr/>
                    <a:lstStyle/>
                    <a:p>
                      <a:pPr algn="l"/>
                      <a:r>
                        <a:rPr lang="fr-FR" sz="2000" b="0" dirty="0" err="1" smtClean="0"/>
                        <a:t>Logical</a:t>
                      </a:r>
                      <a:r>
                        <a:rPr lang="fr-FR" sz="2000" b="0" dirty="0" smtClean="0"/>
                        <a:t> « and »</a:t>
                      </a:r>
                      <a:endParaRPr lang="fr-FR" sz="2000" b="0" dirty="0"/>
                    </a:p>
                  </a:txBody>
                  <a:tcPr anchor="ctr"/>
                </a:tc>
                <a:tc>
                  <a:txBody>
                    <a:bodyPr/>
                    <a:lstStyle/>
                    <a:p>
                      <a:pPr algn="ctr"/>
                      <a:r>
                        <a:rPr lang="fr-FR" sz="2000" b="1" i="1" dirty="0" smtClean="0"/>
                        <a:t>&amp;&amp;</a:t>
                      </a:r>
                      <a:r>
                        <a:rPr lang="fr-FR" sz="2000" b="0" i="1" dirty="0" smtClean="0"/>
                        <a:t> </a:t>
                      </a:r>
                      <a:r>
                        <a:rPr lang="fr-FR" sz="2000" b="0" dirty="0" smtClean="0"/>
                        <a:t>or </a:t>
                      </a:r>
                      <a:r>
                        <a:rPr lang="fr-FR" sz="2000" b="1" i="1" dirty="0" smtClean="0"/>
                        <a:t>and</a:t>
                      </a:r>
                      <a:endParaRPr lang="fr-FR" sz="2000" b="1" i="1" dirty="0"/>
                    </a:p>
                  </a:txBody>
                  <a:tcPr anchor="ctr"/>
                </a:tc>
              </a:tr>
              <a:tr h="152400">
                <a:tc>
                  <a:txBody>
                    <a:bodyPr/>
                    <a:lstStyle/>
                    <a:p>
                      <a:pPr algn="l"/>
                      <a:r>
                        <a:rPr lang="fr-FR" sz="2000" b="0" dirty="0" err="1" smtClean="0"/>
                        <a:t>Logical</a:t>
                      </a:r>
                      <a:r>
                        <a:rPr lang="fr-FR" sz="2000" b="0" dirty="0" smtClean="0"/>
                        <a:t> « or »</a:t>
                      </a:r>
                      <a:endParaRPr lang="fr-FR" sz="2000" b="0" dirty="0"/>
                    </a:p>
                  </a:txBody>
                  <a:tcPr anchor="ctr"/>
                </a:tc>
                <a:tc>
                  <a:txBody>
                    <a:bodyPr/>
                    <a:lstStyle/>
                    <a:p>
                      <a:pPr algn="ctr"/>
                      <a:r>
                        <a:rPr lang="fr-FR" sz="2000" b="1" i="1" dirty="0" smtClean="0"/>
                        <a:t>|| </a:t>
                      </a:r>
                      <a:r>
                        <a:rPr lang="fr-FR" sz="2000" b="0" dirty="0" smtClean="0"/>
                        <a:t>or </a:t>
                      </a:r>
                      <a:r>
                        <a:rPr lang="fr-FR" sz="2000" b="1" i="1" dirty="0" smtClean="0"/>
                        <a:t>or</a:t>
                      </a:r>
                      <a:endParaRPr lang="fr-FR" sz="2000" b="1" i="1" dirty="0"/>
                    </a:p>
                  </a:txBody>
                  <a:tcPr anchor="ctr"/>
                </a:tc>
              </a:tr>
              <a:tr h="167640">
                <a:tc>
                  <a:txBody>
                    <a:bodyPr/>
                    <a:lstStyle/>
                    <a:p>
                      <a:pPr algn="l"/>
                      <a:r>
                        <a:rPr lang="fr-FR" sz="2000" b="0" dirty="0" err="1" smtClean="0"/>
                        <a:t>Logical</a:t>
                      </a:r>
                      <a:r>
                        <a:rPr lang="fr-FR" sz="2000" b="0" dirty="0" smtClean="0"/>
                        <a:t> « not »</a:t>
                      </a:r>
                      <a:endParaRPr lang="fr-FR" sz="2000" b="0" dirty="0"/>
                    </a:p>
                  </a:txBody>
                  <a:tcPr anchor="ctr"/>
                </a:tc>
                <a:tc>
                  <a:txBody>
                    <a:bodyPr/>
                    <a:lstStyle/>
                    <a:p>
                      <a:pPr algn="ctr"/>
                      <a:r>
                        <a:rPr lang="fr-FR" sz="2000" b="1" i="1" dirty="0" smtClean="0"/>
                        <a:t>! </a:t>
                      </a:r>
                      <a:r>
                        <a:rPr lang="fr-FR" sz="2000" b="0" dirty="0" smtClean="0"/>
                        <a:t>or </a:t>
                      </a:r>
                      <a:r>
                        <a:rPr lang="fr-FR" sz="2000" b="1" i="1" dirty="0" smtClean="0"/>
                        <a:t>not</a:t>
                      </a:r>
                      <a:endParaRPr lang="fr-FR" sz="2000" b="1" i="1" dirty="0"/>
                    </a:p>
                  </a:txBody>
                  <a:tcPr anchor="ctr"/>
                </a:tc>
              </a:tr>
            </a:tbl>
          </a:graphicData>
        </a:graphic>
      </p:graphicFrame>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EL Operators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63908"/>
            <a:ext cx="7572428" cy="4832092"/>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Any attribute in any scope can be displayed in EL</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If an attribute called “title” exists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You can retrieve it with this expression : </a:t>
            </a:r>
            <a:r>
              <a:rPr lang="en-US" sz="2200" b="1" kern="0" dirty="0" smtClean="0">
                <a:latin typeface="+mn-lt"/>
                <a:ea typeface="ＭＳ Ｐゴシック" pitchFamily="34" charset="-128"/>
              </a:rPr>
              <a:t>${title}</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If an attribute called person exists and if it is a complex object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To call the </a:t>
            </a:r>
            <a:r>
              <a:rPr lang="en-US" sz="2200" kern="0" dirty="0" err="1" smtClean="0">
                <a:latin typeface="+mn-lt"/>
                <a:ea typeface="ＭＳ Ｐゴシック" pitchFamily="34" charset="-128"/>
              </a:rPr>
              <a:t>getName</a:t>
            </a:r>
            <a:r>
              <a:rPr lang="en-US" sz="2200" kern="0" dirty="0" smtClean="0">
                <a:latin typeface="+mn-lt"/>
                <a:ea typeface="ＭＳ Ｐゴシック" pitchFamily="34" charset="-128"/>
              </a:rPr>
              <a:t>() method on it you can use</a:t>
            </a:r>
          </a:p>
          <a:p>
            <a:pPr marL="1257300" lvl="2" indent="-342900" eaLnBrk="1" hangingPunct="1">
              <a:spcBef>
                <a:spcPct val="20000"/>
              </a:spcBef>
              <a:spcAft>
                <a:spcPct val="30000"/>
              </a:spcAft>
              <a:buClr>
                <a:schemeClr val="hlink"/>
              </a:buClr>
              <a:buFont typeface="Wingdings" pitchFamily="2" charset="2"/>
              <a:buChar char="n"/>
              <a:defRPr/>
            </a:pPr>
            <a:r>
              <a:rPr lang="en-US" sz="2200" b="1" kern="0" dirty="0" smtClean="0">
                <a:ea typeface="ＭＳ Ｐゴシック" pitchFamily="34" charset="-128"/>
              </a:rPr>
              <a:t>${</a:t>
            </a:r>
            <a:r>
              <a:rPr lang="en-US" sz="2200" b="1" kern="0" dirty="0" err="1" smtClean="0">
                <a:ea typeface="ＭＳ Ｐゴシック" pitchFamily="34" charset="-128"/>
              </a:rPr>
              <a:t>person.name</a:t>
            </a:r>
            <a:r>
              <a:rPr lang="en-US" sz="2200" b="1" kern="0" dirty="0" smtClean="0">
                <a:ea typeface="ＭＳ Ｐゴシック" pitchFamily="34" charset="-128"/>
              </a:rPr>
              <a:t>} </a:t>
            </a:r>
            <a:endParaRPr lang="en-US" sz="2200" b="1" kern="0" dirty="0" smtClean="0">
              <a:latin typeface="+mn-lt"/>
              <a:ea typeface="ＭＳ Ｐゴシック" pitchFamily="34" charset="-128"/>
            </a:endParaRPr>
          </a:p>
          <a:p>
            <a:pPr marL="1257300" lvl="2"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a:t>
            </a:r>
            <a:r>
              <a:rPr lang="en-US" sz="2200" b="1" kern="0" dirty="0" err="1" smtClean="0">
                <a:latin typeface="+mn-lt"/>
                <a:ea typeface="ＭＳ Ｐゴシック" pitchFamily="34" charset="-128"/>
              </a:rPr>
              <a:t>person[“name</a:t>
            </a:r>
            <a:r>
              <a:rPr lang="en-US" sz="2200" b="1" kern="0" dirty="0" smtClean="0">
                <a:latin typeface="+mn-lt"/>
                <a:ea typeface="ＭＳ Ｐゴシック" pitchFamily="34" charset="-128"/>
              </a:rPr>
              <a:t>”]} </a:t>
            </a:r>
          </a:p>
          <a:p>
            <a:pPr marL="1257300" lvl="2" indent="-342900" eaLnBrk="1" hangingPunct="1">
              <a:spcBef>
                <a:spcPct val="20000"/>
              </a:spcBef>
              <a:spcAft>
                <a:spcPct val="30000"/>
              </a:spcAft>
              <a:buClr>
                <a:schemeClr val="hlink"/>
              </a:buClr>
              <a:buFont typeface="Wingdings" pitchFamily="2" charset="2"/>
              <a:buChar char="n"/>
              <a:defRPr/>
            </a:pPr>
            <a:r>
              <a:rPr lang="en-US" sz="2200" b="1" kern="0" dirty="0" smtClean="0">
                <a:ea typeface="ＭＳ Ｐゴシック" pitchFamily="34" charset="-128"/>
              </a:rPr>
              <a:t>${</a:t>
            </a:r>
            <a:r>
              <a:rPr lang="en-US" sz="2200" b="1" kern="0" dirty="0" err="1" smtClean="0">
                <a:ea typeface="ＭＳ Ｐゴシック" pitchFamily="34" charset="-128"/>
              </a:rPr>
              <a:t>person[‘name</a:t>
            </a:r>
            <a:r>
              <a:rPr lang="en-US" sz="2200" b="1" kern="0" dirty="0" smtClean="0">
                <a:ea typeface="ＭＳ Ｐゴシック" pitchFamily="34" charset="-128"/>
              </a:rPr>
              <a:t>’]} </a:t>
            </a:r>
          </a:p>
          <a:p>
            <a:pPr marL="1257300" lvl="2" indent="-342900" eaLnBrk="1" hangingPunct="1">
              <a:spcBef>
                <a:spcPct val="20000"/>
              </a:spcBef>
              <a:spcAft>
                <a:spcPct val="30000"/>
              </a:spcAft>
              <a:buClr>
                <a:schemeClr val="hlink"/>
              </a:buClr>
              <a:buFont typeface="Wingdings" pitchFamily="2" charset="2"/>
              <a:buChar char="n"/>
              <a:defRPr/>
            </a:pPr>
            <a:endParaRPr lang="en-US" sz="2200" b="1" kern="0" dirty="0" smtClean="0">
              <a:latin typeface="+mn-lt"/>
              <a:ea typeface="ＭＳ Ｐゴシック" pitchFamily="34" charset="-128"/>
            </a:endParaRP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Expression Language</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Implicit Objects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914400" y="1263908"/>
            <a:ext cx="8153400" cy="3985706"/>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Some implicit objects exists</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pageScope</a:t>
            </a:r>
            <a:r>
              <a:rPr lang="en-US" sz="2200" kern="0" dirty="0" smtClean="0">
                <a:latin typeface="+mn-lt"/>
                <a:ea typeface="ＭＳ Ｐゴシック" pitchFamily="34" charset="-128"/>
              </a:rPr>
              <a:t>: to access page scope attributes</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requestScope</a:t>
            </a:r>
            <a:r>
              <a:rPr lang="en-US" sz="2200" kern="0" dirty="0" smtClean="0">
                <a:ea typeface="ＭＳ Ｐゴシック" pitchFamily="34" charset="-128"/>
              </a:rPr>
              <a:t>: to access request scope attributes</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sessionScope</a:t>
            </a:r>
            <a:r>
              <a:rPr lang="en-US" sz="2200" kern="0" dirty="0" smtClean="0">
                <a:ea typeface="ＭＳ Ｐゴシック" pitchFamily="34" charset="-128"/>
              </a:rPr>
              <a:t>: to access session scope attributes</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applicationScope</a:t>
            </a:r>
            <a:r>
              <a:rPr lang="en-US" sz="2200" kern="0" dirty="0" smtClean="0">
                <a:ea typeface="ＭＳ Ｐゴシック" pitchFamily="34" charset="-128"/>
              </a:rPr>
              <a:t>: to access application scope attributes</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param</a:t>
            </a:r>
            <a:r>
              <a:rPr lang="en-US" sz="2200" kern="0" dirty="0" smtClean="0">
                <a:ea typeface="ＭＳ Ｐゴシック" pitchFamily="34" charset="-128"/>
              </a:rPr>
              <a:t>: to access request parameters</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cookie</a:t>
            </a:r>
            <a:r>
              <a:rPr lang="en-US" sz="2200" kern="0" dirty="0" smtClean="0">
                <a:ea typeface="ＭＳ Ｐゴシック" pitchFamily="34" charset="-128"/>
              </a:rPr>
              <a:t>: to access cookies</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a:t>
            </a: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Expression Language</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Expression Language</a:t>
            </a: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6038857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a:t>
            </a:r>
            <a:endParaRPr lang="en-US" sz="3200" b="1" dirty="0">
              <a:solidFill>
                <a:srgbClr val="000000"/>
              </a:solidFill>
            </a:endParaRPr>
          </a:p>
        </p:txBody>
      </p:sp>
      <p:sp>
        <p:nvSpPr>
          <p:cNvPr id="130051" name="Text Box 2"/>
          <p:cNvSpPr txBox="1">
            <a:spLocks noChangeArrowheads="1"/>
          </p:cNvSpPr>
          <p:nvPr/>
        </p:nvSpPr>
        <p:spPr bwMode="auto">
          <a:xfrm>
            <a:off x="1044575" y="1219200"/>
            <a:ext cx="7947025" cy="5181600"/>
          </a:xfrm>
          <a:prstGeom prst="rect">
            <a:avLst/>
          </a:prstGeom>
          <a:noFill/>
          <a:ln w="9525">
            <a:noFill/>
            <a:round/>
            <a:headEnd/>
            <a:tailEnd/>
          </a:ln>
        </p:spPr>
        <p:txBody>
          <a:bodyPr>
            <a:prstTxWarp prst="textNoShape">
              <a:avLst/>
            </a:prstTxWarp>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Create a </a:t>
            </a:r>
            <a:r>
              <a:rPr lang="en-US" sz="2200" b="1" kern="0" dirty="0" err="1" smtClean="0">
                <a:ea typeface="ＭＳ Ｐゴシック" pitchFamily="34" charset="-128"/>
              </a:rPr>
              <a:t>HttpServlet</a:t>
            </a:r>
            <a:endParaRPr lang="en-US" sz="2200" kern="0" dirty="0" smtClean="0">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Name it </a:t>
            </a:r>
            <a:r>
              <a:rPr lang="en-US" sz="2200" b="1" kern="0" dirty="0" err="1" smtClean="0">
                <a:ea typeface="ＭＳ Ｐゴシック" pitchFamily="34" charset="-128"/>
              </a:rPr>
              <a:t>RemoveProductServlet</a:t>
            </a:r>
            <a:endParaRPr lang="en-US" sz="2200" b="1" kern="0" dirty="0" smtClean="0">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Bind it to </a:t>
            </a:r>
            <a:r>
              <a:rPr lang="en-US" sz="2200" b="1" kern="0" dirty="0" smtClean="0">
                <a:ea typeface="ＭＳ Ｐゴシック" pitchFamily="34" charset="-128"/>
              </a:rPr>
              <a:t>/auth/</a:t>
            </a:r>
            <a:r>
              <a:rPr lang="en-US" sz="2200" b="1" kern="0" dirty="0" err="1" smtClean="0">
                <a:ea typeface="ＭＳ Ｐゴシック" pitchFamily="34" charset="-128"/>
              </a:rPr>
              <a:t>removeProduct</a:t>
            </a:r>
            <a:r>
              <a:rPr lang="en-US" sz="2200" b="1" kern="0" dirty="0" smtClean="0">
                <a:ea typeface="ＭＳ Ｐゴシック" pitchFamily="34" charset="-128"/>
              </a:rPr>
              <a:t> </a:t>
            </a:r>
            <a:r>
              <a:rPr lang="en-US" sz="2200" kern="0" dirty="0" err="1" smtClean="0">
                <a:ea typeface="ＭＳ Ｐゴシック" pitchFamily="34" charset="-128"/>
              </a:rPr>
              <a:t>url</a:t>
            </a:r>
            <a:r>
              <a:rPr lang="en-US" sz="2200" kern="0" dirty="0" smtClean="0">
                <a:ea typeface="ＭＳ Ｐゴシック" pitchFamily="34" charset="-128"/>
              </a:rPr>
              <a:t>-pattern</a:t>
            </a:r>
            <a:endParaRPr lang="en-US" sz="2200" b="1" kern="0" dirty="0" smtClean="0">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Override the </a:t>
            </a:r>
            <a:r>
              <a:rPr lang="en-US" sz="2200" b="1" kern="0" dirty="0" err="1" smtClean="0">
                <a:ea typeface="ＭＳ Ｐゴシック" pitchFamily="34" charset="-128"/>
              </a:rPr>
              <a:t>doPost</a:t>
            </a:r>
            <a:r>
              <a:rPr lang="en-US" sz="2200" b="1" kern="0" dirty="0" smtClean="0">
                <a:ea typeface="ＭＳ Ｐゴシック" pitchFamily="34" charset="-128"/>
              </a:rPr>
              <a:t>(…)</a:t>
            </a:r>
            <a:r>
              <a:rPr lang="en-US" sz="2200" kern="0" dirty="0" smtClean="0">
                <a:ea typeface="ＭＳ Ｐゴシック" pitchFamily="34" charset="-128"/>
              </a:rPr>
              <a:t> method</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Retrieve the product Id in request parameters</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Remove the corresponding object in memory</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Redirect the user to the product listing</a:t>
            </a:r>
          </a:p>
          <a:p>
            <a:pPr marL="342900" indent="-342900" eaLnBrk="1" hangingPunct="1">
              <a:spcBef>
                <a:spcPct val="20000"/>
              </a:spcBef>
              <a:spcAft>
                <a:spcPct val="30000"/>
              </a:spcAft>
              <a:buClr>
                <a:schemeClr val="hlink"/>
              </a:buClr>
              <a:buFont typeface="Wingdings" pitchFamily="2" charset="2"/>
              <a:buChar char="n"/>
              <a:defRPr/>
            </a:pPr>
            <a:endParaRPr lang="en-US" sz="2200" dirty="0" smtClean="0">
              <a:solidFill>
                <a:srgbClr val="4D4D4D"/>
              </a:solidFill>
            </a:endParaRPr>
          </a:p>
          <a:p>
            <a:pPr marL="342900" indent="-342900" eaLnBrk="1" hangingPunct="1">
              <a:spcBef>
                <a:spcPct val="20000"/>
              </a:spcBef>
              <a:spcAft>
                <a:spcPct val="30000"/>
              </a:spcAft>
              <a:buClr>
                <a:schemeClr val="hlink"/>
              </a:buClr>
              <a:buFont typeface="Wingdings" pitchFamily="2" charset="2"/>
              <a:buChar char="n"/>
              <a:defRPr/>
            </a:pPr>
            <a:r>
              <a:rPr lang="en-US" sz="2200" dirty="0" smtClean="0">
                <a:solidFill>
                  <a:srgbClr val="4D4D4D"/>
                </a:solidFill>
              </a:rPr>
              <a:t>Update your </a:t>
            </a:r>
            <a:r>
              <a:rPr lang="en-US" sz="2200" b="1" dirty="0" err="1" smtClean="0">
                <a:solidFill>
                  <a:srgbClr val="4D4D4D"/>
                </a:solidFill>
              </a:rPr>
              <a:t>listProduct.jsp</a:t>
            </a:r>
            <a:r>
              <a:rPr lang="en-US" sz="2200" dirty="0" smtClean="0">
                <a:solidFill>
                  <a:srgbClr val="4D4D4D"/>
                </a:solidFill>
              </a:rPr>
              <a:t> page</a:t>
            </a:r>
          </a:p>
          <a:p>
            <a:pPr marL="800100" lvl="1" indent="-342900" eaLnBrk="1" hangingPunct="1">
              <a:spcBef>
                <a:spcPct val="20000"/>
              </a:spcBef>
              <a:spcAft>
                <a:spcPct val="30000"/>
              </a:spcAft>
              <a:buClr>
                <a:schemeClr val="hlink"/>
              </a:buClr>
              <a:buFont typeface="Wingdings" pitchFamily="2" charset="2"/>
              <a:buChar char="n"/>
              <a:defRPr/>
            </a:pPr>
            <a:r>
              <a:rPr lang="en-US" sz="2200" dirty="0" smtClean="0">
                <a:solidFill>
                  <a:srgbClr val="4D4D4D"/>
                </a:solidFill>
              </a:rPr>
              <a:t>Add a link to the </a:t>
            </a:r>
            <a:r>
              <a:rPr lang="en-US" sz="2200" b="1" dirty="0" err="1" smtClean="0">
                <a:solidFill>
                  <a:srgbClr val="4D4D4D"/>
                </a:solidFill>
              </a:rPr>
              <a:t>RemoveProductServlet</a:t>
            </a:r>
            <a:r>
              <a:rPr lang="en-US" sz="2200" b="1" dirty="0" smtClean="0">
                <a:solidFill>
                  <a:srgbClr val="4D4D4D"/>
                </a:solidFill>
              </a:rPr>
              <a:t> </a:t>
            </a:r>
            <a:r>
              <a:rPr lang="en-US" sz="2200" dirty="0" smtClean="0">
                <a:solidFill>
                  <a:srgbClr val="4D4D4D"/>
                </a:solidFill>
              </a:rPr>
              <a:t>for each product</a:t>
            </a:r>
            <a:endParaRPr lang="en-US" sz="2200" b="1" dirty="0" smtClean="0">
              <a:solidFill>
                <a:srgbClr val="4D4D4D"/>
              </a:solidFill>
            </a:endParaRP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ea typeface="ＭＳ Ｐゴシック" pitchFamily="34" charset="-128"/>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Expression Language</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err="1" smtClean="0"/>
              <a:t>Taglibs</a:t>
            </a:r>
            <a:endParaRPr lang="en-US" dirty="0"/>
          </a:p>
        </p:txBody>
      </p:sp>
      <p:sp>
        <p:nvSpPr>
          <p:cNvPr id="17449" name="Rectangle 41"/>
          <p:cNvSpPr>
            <a:spLocks noGrp="1" noChangeArrowheads="1"/>
          </p:cNvSpPr>
          <p:nvPr>
            <p:ph type="subTitle" idx="1"/>
          </p:nvPr>
        </p:nvSpPr>
        <p:spPr/>
        <p:txBody>
          <a:bodyPr/>
          <a:lstStyle/>
          <a:p>
            <a:r>
              <a:rPr lang="en-US" dirty="0" smtClean="0"/>
              <a:t>JSP Tag libraries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Server Pages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Presentation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Taglibs</a:t>
            </a:r>
            <a:endParaRPr lang="en-US" b="1" dirty="0">
              <a:solidFill>
                <a:srgbClr val="000000"/>
              </a:solidFill>
            </a:endParaRPr>
          </a:p>
        </p:txBody>
      </p:sp>
      <p:sp>
        <p:nvSpPr>
          <p:cNvPr id="6" name="Rectangle 3"/>
          <p:cNvSpPr txBox="1">
            <a:spLocks noChangeArrowheads="1"/>
          </p:cNvSpPr>
          <p:nvPr/>
        </p:nvSpPr>
        <p:spPr>
          <a:xfrm>
            <a:off x="1142976" y="1214422"/>
            <a:ext cx="7572428" cy="1785104"/>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Personalized tags</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Like JavaBeans, provide a Java and JSP code separation</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Make it easy to manage a Web application</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How does it work</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Taglibs</a:t>
            </a:r>
            <a:endParaRPr lang="en-US" b="1" dirty="0">
              <a:solidFill>
                <a:srgbClr val="000000"/>
              </a:solidFill>
            </a:endParaRPr>
          </a:p>
        </p:txBody>
      </p:sp>
      <p:sp>
        <p:nvSpPr>
          <p:cNvPr id="6" name="Rectangle 3"/>
          <p:cNvSpPr txBox="1">
            <a:spLocks noChangeArrowheads="1"/>
          </p:cNvSpPr>
          <p:nvPr/>
        </p:nvSpPr>
        <p:spPr>
          <a:xfrm>
            <a:off x="1142976" y="1214422"/>
            <a:ext cx="7572428" cy="3647152"/>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 Tag handler for each set of tags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Java class implementing </a:t>
            </a:r>
            <a:r>
              <a:rPr lang="en-US" sz="2200" kern="0" dirty="0" err="1" smtClean="0">
                <a:latin typeface="+mn-lt"/>
                <a:ea typeface="ＭＳ Ｐゴシック" pitchFamily="34" charset="-128"/>
              </a:rPr>
              <a:t>javax.servlet.jsp.tagtext.Tag</a:t>
            </a:r>
            <a:endParaRPr lang="en-US" sz="2200" kern="0" dirty="0" smtClean="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 Tag Library Descriptor (TLD) file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Link between JSP pages and Tag Handler</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Describes a set of tags</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Path to the TLD could be specified in the deployment descriptor (optional)</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What are JSP?</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Presentation</a:t>
            </a:r>
            <a:endParaRPr lang="en-US" b="1" dirty="0">
              <a:solidFill>
                <a:srgbClr val="000000"/>
              </a:solidFill>
            </a:endParaRPr>
          </a:p>
        </p:txBody>
      </p:sp>
      <p:sp>
        <p:nvSpPr>
          <p:cNvPr id="6" name="Rectangle 3"/>
          <p:cNvSpPr txBox="1">
            <a:spLocks noChangeArrowheads="1"/>
          </p:cNvSpPr>
          <p:nvPr/>
        </p:nvSpPr>
        <p:spPr>
          <a:xfrm>
            <a:off x="1142976" y="1214422"/>
            <a:ext cx="7696224" cy="4324260"/>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Web pages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but Java version</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JSP and </a:t>
            </a:r>
            <a:r>
              <a:rPr lang="en-US" sz="2200" kern="0" dirty="0" err="1" smtClean="0">
                <a:latin typeface="+mn-lt"/>
                <a:ea typeface="ＭＳ Ｐゴシック" pitchFamily="34" charset="-128"/>
              </a:rPr>
              <a:t>Servlets</a:t>
            </a:r>
            <a:r>
              <a:rPr lang="en-US" sz="2200" kern="0" dirty="0" smtClean="0">
                <a:latin typeface="+mn-lt"/>
                <a:ea typeface="ＭＳ Ｐゴシック" pitchFamily="34" charset="-128"/>
              </a:rPr>
              <a:t> work complementary</a:t>
            </a:r>
          </a:p>
          <a:p>
            <a:pPr marL="342900"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Used</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to separate request processing and HTML code generation</a:t>
            </a:r>
          </a:p>
          <a:p>
            <a:pPr marL="342900" indent="-342900" eaLnBrk="1" hangingPunct="1">
              <a:spcBef>
                <a:spcPct val="20000"/>
              </a:spcBef>
              <a:spcAft>
                <a:spcPct val="30000"/>
              </a:spcAft>
              <a:buClr>
                <a:schemeClr val="hlink"/>
              </a:buClr>
              <a:buFont typeface="Wingdings" pitchFamily="2" charset="2"/>
              <a:buChar char="n"/>
              <a:defRPr/>
            </a:pPr>
            <a:r>
              <a:rPr lang="en-US" sz="2200" kern="0" baseline="0" dirty="0" smtClean="0">
                <a:latin typeface="+mn-lt"/>
                <a:ea typeface="ＭＳ Ｐゴシック" pitchFamily="34" charset="-128"/>
              </a:rPr>
              <a:t>Can</a:t>
            </a:r>
            <a:r>
              <a:rPr lang="en-US" sz="2200" kern="0" dirty="0" smtClean="0">
                <a:latin typeface="+mn-lt"/>
                <a:ea typeface="ＭＳ Ｐゴシック" pitchFamily="34" charset="-128"/>
              </a:rPr>
              <a:t> contain Java code</a:t>
            </a:r>
          </a:p>
          <a:p>
            <a:pPr marL="800100" lvl="1"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Like</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PHP pages contain … PHP code</a:t>
            </a:r>
          </a:p>
          <a:p>
            <a:pPr marL="800100" lvl="1" indent="-342900" eaLnBrk="1" hangingPunct="1">
              <a:spcBef>
                <a:spcPct val="20000"/>
              </a:spcBef>
              <a:spcAft>
                <a:spcPct val="30000"/>
              </a:spcAft>
              <a:buClr>
                <a:schemeClr val="hlink"/>
              </a:buClr>
              <a:buFont typeface="Wingdings" pitchFamily="2" charset="2"/>
              <a:buChar char="n"/>
              <a:defRPr/>
            </a:pPr>
            <a:r>
              <a:rPr lang="en-US" sz="2200" kern="0" baseline="0" dirty="0" smtClean="0">
                <a:latin typeface="+mn-lt"/>
                <a:ea typeface="ＭＳ Ｐゴシック" pitchFamily="34" charset="-128"/>
              </a:rPr>
              <a:t>Thank</a:t>
            </a:r>
            <a:r>
              <a:rPr lang="en-US" sz="2200" kern="0" dirty="0" smtClean="0">
                <a:latin typeface="+mn-lt"/>
                <a:ea typeface="ＭＳ Ｐゴシック" pitchFamily="34" charset="-128"/>
              </a:rPr>
              <a:t>s to scripting elements</a:t>
            </a:r>
          </a:p>
          <a:p>
            <a:pPr marL="342900"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Can contain special markups to avoid Java code</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Deployment</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Taglibs</a:t>
            </a:r>
            <a:endParaRPr lang="en-US" b="1" dirty="0">
              <a:solidFill>
                <a:srgbClr val="000000"/>
              </a:solidFill>
            </a:endParaRPr>
          </a:p>
        </p:txBody>
      </p:sp>
      <p:sp>
        <p:nvSpPr>
          <p:cNvPr id="6" name="Rectangle 3"/>
          <p:cNvSpPr txBox="1">
            <a:spLocks noChangeArrowheads="1"/>
          </p:cNvSpPr>
          <p:nvPr/>
        </p:nvSpPr>
        <p:spPr>
          <a:xfrm>
            <a:off x="1142976" y="1214422"/>
            <a:ext cx="7572428" cy="938719"/>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More optimized code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Modify the path only in the </a:t>
            </a:r>
            <a:r>
              <a:rPr lang="en-US" sz="2200" b="1" kern="0" dirty="0" smtClean="0">
                <a:latin typeface="+mn-lt"/>
                <a:ea typeface="ＭＳ Ｐゴシック" pitchFamily="34" charset="-128"/>
              </a:rPr>
              <a:t>web.xml</a:t>
            </a:r>
            <a:r>
              <a:rPr lang="en-US" sz="2200" kern="0" dirty="0" smtClean="0">
                <a:latin typeface="+mn-lt"/>
                <a:ea typeface="ＭＳ Ｐゴシック" pitchFamily="34" charset="-128"/>
              </a:rPr>
              <a:t> file</a:t>
            </a:r>
          </a:p>
        </p:txBody>
      </p:sp>
      <p:sp>
        <p:nvSpPr>
          <p:cNvPr id="8" name="ZoneTexte 7"/>
          <p:cNvSpPr txBox="1"/>
          <p:nvPr/>
        </p:nvSpPr>
        <p:spPr>
          <a:xfrm>
            <a:off x="1214414" y="2285992"/>
            <a:ext cx="7572428" cy="1759456"/>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r>
              <a:rPr lang="fr-FR" sz="2000" dirty="0" err="1" smtClean="0"/>
              <a:t>jsp-config</a:t>
            </a:r>
            <a:r>
              <a:rPr lang="fr-FR" sz="2000" dirty="0" smtClean="0"/>
              <a:t>&gt;</a:t>
            </a:r>
          </a:p>
          <a:p>
            <a:pPr eaLnBrk="1" hangingPunct="1">
              <a:lnSpc>
                <a:spcPct val="90000"/>
              </a:lnSpc>
              <a:buFont typeface="Wingdings" pitchFamily="-109" charset="2"/>
              <a:buNone/>
            </a:pPr>
            <a:r>
              <a:rPr lang="fr-FR" sz="2000" dirty="0" smtClean="0"/>
              <a:t>	&lt;</a:t>
            </a:r>
            <a:r>
              <a:rPr lang="fr-FR" sz="2000" dirty="0" err="1" smtClean="0"/>
              <a:t>taglib</a:t>
            </a:r>
            <a:r>
              <a:rPr lang="fr-FR" sz="2000" dirty="0" smtClean="0"/>
              <a:t>&gt;</a:t>
            </a:r>
          </a:p>
          <a:p>
            <a:pPr eaLnBrk="1" hangingPunct="1">
              <a:lnSpc>
                <a:spcPct val="90000"/>
              </a:lnSpc>
              <a:buFont typeface="Wingdings" pitchFamily="-109" charset="2"/>
              <a:buNone/>
            </a:pPr>
            <a:r>
              <a:rPr lang="fr-FR" sz="2000" dirty="0" smtClean="0"/>
              <a:t>		&lt;</a:t>
            </a:r>
            <a:r>
              <a:rPr lang="fr-FR" sz="2000" dirty="0" err="1" smtClean="0"/>
              <a:t>taglib</a:t>
            </a:r>
            <a:r>
              <a:rPr lang="fr-FR" sz="2000" dirty="0" smtClean="0"/>
              <a:t>-</a:t>
            </a:r>
            <a:r>
              <a:rPr lang="fr-FR" sz="2000" dirty="0" err="1" smtClean="0"/>
              <a:t>uri</a:t>
            </a:r>
            <a:r>
              <a:rPr lang="fr-FR" sz="2000" dirty="0" smtClean="0"/>
              <a:t>&gt;</a:t>
            </a:r>
            <a:r>
              <a:rPr lang="fr-FR" sz="2000" dirty="0" err="1" smtClean="0"/>
              <a:t>uriName</a:t>
            </a:r>
            <a:r>
              <a:rPr lang="fr-FR" sz="2000" dirty="0" smtClean="0"/>
              <a:t>&lt;/</a:t>
            </a:r>
            <a:r>
              <a:rPr lang="fr-FR" sz="2000" dirty="0" err="1" smtClean="0"/>
              <a:t>taglib</a:t>
            </a:r>
            <a:r>
              <a:rPr lang="fr-FR" sz="2000" dirty="0" smtClean="0"/>
              <a:t>-</a:t>
            </a:r>
            <a:r>
              <a:rPr lang="fr-FR" sz="2000" dirty="0" err="1" smtClean="0"/>
              <a:t>uri</a:t>
            </a:r>
            <a:r>
              <a:rPr lang="fr-FR" sz="2000" dirty="0" smtClean="0"/>
              <a:t>&gt;</a:t>
            </a:r>
          </a:p>
          <a:p>
            <a:pPr eaLnBrk="1" hangingPunct="1">
              <a:lnSpc>
                <a:spcPct val="90000"/>
              </a:lnSpc>
              <a:buFont typeface="Wingdings" pitchFamily="-109" charset="2"/>
              <a:buNone/>
            </a:pPr>
            <a:r>
              <a:rPr lang="fr-FR" sz="2000" dirty="0" smtClean="0"/>
              <a:t>		&lt;</a:t>
            </a:r>
            <a:r>
              <a:rPr lang="fr-FR" sz="2000" dirty="0" err="1" smtClean="0"/>
              <a:t>taglib</a:t>
            </a:r>
            <a:r>
              <a:rPr lang="fr-FR" sz="2000" dirty="0" smtClean="0"/>
              <a:t>-location&gt;</a:t>
            </a:r>
            <a:r>
              <a:rPr lang="fr-FR" sz="2000" dirty="0" err="1" smtClean="0"/>
              <a:t>TLDPath</a:t>
            </a:r>
            <a:r>
              <a:rPr lang="fr-FR" sz="2000" dirty="0" smtClean="0"/>
              <a:t>&lt;/</a:t>
            </a:r>
            <a:r>
              <a:rPr lang="fr-FR" sz="2000" dirty="0" err="1" smtClean="0"/>
              <a:t>taglib</a:t>
            </a:r>
            <a:r>
              <a:rPr lang="fr-FR" sz="2000" dirty="0" smtClean="0"/>
              <a:t>-location&gt;</a:t>
            </a:r>
          </a:p>
          <a:p>
            <a:pPr eaLnBrk="1" hangingPunct="1">
              <a:lnSpc>
                <a:spcPct val="90000"/>
              </a:lnSpc>
              <a:buFont typeface="Wingdings" pitchFamily="-109" charset="2"/>
              <a:buNone/>
            </a:pPr>
            <a:r>
              <a:rPr lang="fr-FR" sz="2000" dirty="0" smtClean="0"/>
              <a:t>	&lt;/</a:t>
            </a:r>
            <a:r>
              <a:rPr lang="fr-FR" sz="2000" dirty="0" err="1" smtClean="0"/>
              <a:t>taglib</a:t>
            </a:r>
            <a:r>
              <a:rPr lang="fr-FR" sz="2000" dirty="0" smtClean="0"/>
              <a:t>&gt;</a:t>
            </a:r>
          </a:p>
          <a:p>
            <a:pPr eaLnBrk="1" hangingPunct="1">
              <a:lnSpc>
                <a:spcPct val="90000"/>
              </a:lnSpc>
              <a:buFont typeface="Wingdings" pitchFamily="-109" charset="2"/>
              <a:buNone/>
            </a:pPr>
            <a:r>
              <a:rPr lang="fr-FR" sz="2000" dirty="0" smtClean="0"/>
              <a:t>&lt;/</a:t>
            </a:r>
            <a:r>
              <a:rPr lang="fr-FR" sz="2000" dirty="0" err="1" smtClean="0"/>
              <a:t>jsp</a:t>
            </a:r>
            <a:r>
              <a:rPr lang="fr-FR" sz="2000" dirty="0" smtClean="0"/>
              <a:t>-config&gt;</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Declaration and use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Taglibs</a:t>
            </a:r>
            <a:endParaRPr lang="en-US" b="1" dirty="0">
              <a:solidFill>
                <a:srgbClr val="000000"/>
              </a:solidFill>
            </a:endParaRPr>
          </a:p>
        </p:txBody>
      </p:sp>
      <p:sp>
        <p:nvSpPr>
          <p:cNvPr id="6" name="Rectangle 3"/>
          <p:cNvSpPr txBox="1">
            <a:spLocks noChangeArrowheads="1"/>
          </p:cNvSpPr>
          <p:nvPr/>
        </p:nvSpPr>
        <p:spPr>
          <a:xfrm>
            <a:off x="1142976" y="1214422"/>
            <a:ext cx="7572428" cy="2631490"/>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First declare your </a:t>
            </a:r>
            <a:r>
              <a:rPr lang="en-US" sz="2200" kern="0" dirty="0" err="1" smtClean="0">
                <a:latin typeface="+mn-lt"/>
                <a:ea typeface="ＭＳ Ｐゴシック" pitchFamily="34" charset="-128"/>
              </a:rPr>
              <a:t>taglib</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Thanks to </a:t>
            </a:r>
            <a:br>
              <a:rPr lang="en-US" sz="2200" kern="0" dirty="0" smtClean="0">
                <a:latin typeface="+mn-lt"/>
                <a:ea typeface="ＭＳ Ｐゴシック" pitchFamily="34" charset="-128"/>
              </a:rPr>
            </a:br>
            <a:r>
              <a:rPr lang="en-US" sz="2200" i="1" kern="0" dirty="0" smtClean="0">
                <a:latin typeface="+mn-lt"/>
                <a:ea typeface="ＭＳ Ｐゴシック" pitchFamily="34" charset="-128"/>
              </a:rPr>
              <a:t>&lt;%@</a:t>
            </a:r>
            <a:r>
              <a:rPr lang="en-US" sz="2200" i="1" kern="0" dirty="0" err="1" smtClean="0">
                <a:latin typeface="+mn-lt"/>
                <a:ea typeface="ＭＳ Ｐゴシック" pitchFamily="34" charset="-128"/>
              </a:rPr>
              <a:t>taglib</a:t>
            </a:r>
            <a:r>
              <a:rPr lang="en-US" sz="2200" i="1" kern="0" dirty="0" smtClean="0">
                <a:latin typeface="+mn-lt"/>
                <a:ea typeface="ＭＳ Ｐゴシック" pitchFamily="34" charset="-128"/>
              </a:rPr>
              <a:t> </a:t>
            </a:r>
            <a:r>
              <a:rPr lang="en-US" sz="2200" i="1" kern="0" dirty="0" err="1" smtClean="0">
                <a:latin typeface="+mn-lt"/>
                <a:ea typeface="ＭＳ Ｐゴシック" pitchFamily="34" charset="-128"/>
              </a:rPr>
              <a:t>uri</a:t>
            </a:r>
            <a:r>
              <a:rPr lang="en-US" sz="2200" i="1" kern="0" dirty="0" smtClean="0">
                <a:latin typeface="+mn-lt"/>
                <a:ea typeface="ＭＳ Ｐゴシック" pitchFamily="34" charset="-128"/>
              </a:rPr>
              <a:t>="</a:t>
            </a:r>
            <a:r>
              <a:rPr lang="en-US" sz="2200" i="1" kern="0" dirty="0" err="1" smtClean="0">
                <a:latin typeface="+mn-lt"/>
                <a:ea typeface="ＭＳ Ｐゴシック" pitchFamily="34" charset="-128"/>
              </a:rPr>
              <a:t>uriLocation</a:t>
            </a:r>
            <a:r>
              <a:rPr lang="en-US" sz="2200" i="1" kern="0" dirty="0" smtClean="0">
                <a:latin typeface="+mn-lt"/>
                <a:ea typeface="ＭＳ Ｐゴシック" pitchFamily="34" charset="-128"/>
              </a:rPr>
              <a:t>" prefix="</a:t>
            </a:r>
            <a:r>
              <a:rPr lang="en-US" sz="2200" i="1" kern="0" dirty="0" err="1" smtClean="0">
                <a:latin typeface="+mn-lt"/>
                <a:ea typeface="ＭＳ Ｐゴシック" pitchFamily="34" charset="-128"/>
              </a:rPr>
              <a:t>aPrefix</a:t>
            </a:r>
            <a:r>
              <a:rPr lang="en-US" sz="2200" i="1" kern="0" dirty="0" smtClean="0">
                <a:latin typeface="+mn-lt"/>
                <a:ea typeface="ＭＳ Ｐゴシック" pitchFamily="34" charset="-128"/>
              </a:rPr>
              <a:t>" %&gt;</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Then use it</a:t>
            </a:r>
            <a:br>
              <a:rPr lang="en-US" sz="2200" kern="0" dirty="0" smtClean="0">
                <a:latin typeface="+mn-lt"/>
                <a:ea typeface="ＭＳ Ｐゴシック" pitchFamily="34" charset="-128"/>
              </a:rPr>
            </a:br>
            <a:r>
              <a:rPr lang="en-US" sz="2200" i="1" kern="0" dirty="0" smtClean="0">
                <a:latin typeface="+mn-lt"/>
                <a:ea typeface="ＭＳ Ｐゴシック" pitchFamily="34" charset="-128"/>
              </a:rPr>
              <a:t>&lt;</a:t>
            </a:r>
            <a:r>
              <a:rPr lang="en-US" sz="2200" i="1" kern="0" dirty="0" err="1" smtClean="0">
                <a:latin typeface="+mn-lt"/>
                <a:ea typeface="ＭＳ Ｐゴシック" pitchFamily="34" charset="-128"/>
              </a:rPr>
              <a:t>aPrefix:tagName</a:t>
            </a:r>
            <a:r>
              <a:rPr lang="en-US" sz="2200" i="1" kern="0" dirty="0" smtClean="0">
                <a:latin typeface="+mn-lt"/>
                <a:ea typeface="ＭＳ Ｐゴシック" pitchFamily="34" charset="-128"/>
              </a:rPr>
              <a:t> attribute="blue" … /&gt;</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Example</a:t>
            </a:r>
          </a:p>
        </p:txBody>
      </p:sp>
      <p:sp>
        <p:nvSpPr>
          <p:cNvPr id="7" name="ZoneTexte 6"/>
          <p:cNvSpPr txBox="1"/>
          <p:nvPr/>
        </p:nvSpPr>
        <p:spPr>
          <a:xfrm>
            <a:off x="1214414" y="3929066"/>
            <a:ext cx="7572428" cy="2308324"/>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r>
              <a:rPr lang="fr-FR" sz="2000" dirty="0" err="1" smtClean="0"/>
              <a:t>taglib</a:t>
            </a:r>
            <a:r>
              <a:rPr lang="fr-FR" sz="2000" dirty="0" smtClean="0"/>
              <a:t> </a:t>
            </a:r>
            <a:r>
              <a:rPr lang="fr-FR" sz="2000" dirty="0" err="1" smtClean="0"/>
              <a:t>uri</a:t>
            </a:r>
            <a:r>
              <a:rPr lang="fr-FR" sz="2000" dirty="0" smtClean="0"/>
              <a:t>="http://java.sun.com/jsp/jstl/core" </a:t>
            </a:r>
            <a:r>
              <a:rPr lang="fr-FR" sz="2000" dirty="0" err="1" smtClean="0"/>
              <a:t>prefix</a:t>
            </a:r>
            <a:r>
              <a:rPr lang="fr-FR" sz="2000" dirty="0" smtClean="0"/>
              <a:t>="</a:t>
            </a:r>
            <a:r>
              <a:rPr lang="fr-FR" sz="2000" b="1" dirty="0" smtClean="0"/>
              <a:t>c</a:t>
            </a:r>
            <a:r>
              <a:rPr lang="fr-FR" sz="2000" dirty="0" smtClean="0"/>
              <a:t>" %&gt;</a:t>
            </a:r>
          </a:p>
          <a:p>
            <a:pPr eaLnBrk="1" hangingPunct="1">
              <a:lnSpc>
                <a:spcPct val="90000"/>
              </a:lnSpc>
              <a:buFont typeface="Wingdings" pitchFamily="-109" charset="2"/>
              <a:buNone/>
            </a:pPr>
            <a:endParaRPr lang="fr-FR" sz="2000" dirty="0" smtClean="0"/>
          </a:p>
          <a:p>
            <a:pPr eaLnBrk="1" hangingPunct="1">
              <a:lnSpc>
                <a:spcPct val="90000"/>
              </a:lnSpc>
              <a:buFont typeface="Wingdings" pitchFamily="-109" charset="2"/>
              <a:buNone/>
            </a:pPr>
            <a:r>
              <a:rPr lang="fr-FR" sz="2000" dirty="0" smtClean="0"/>
              <a:t>&lt;html&gt;</a:t>
            </a:r>
          </a:p>
          <a:p>
            <a:pPr eaLnBrk="1" hangingPunct="1">
              <a:lnSpc>
                <a:spcPct val="90000"/>
              </a:lnSpc>
              <a:buFont typeface="Wingdings" pitchFamily="-109" charset="2"/>
              <a:buNone/>
            </a:pPr>
            <a:r>
              <a:rPr lang="fr-FR" sz="2000" dirty="0" smtClean="0"/>
              <a:t>	&lt;</a:t>
            </a:r>
            <a:r>
              <a:rPr lang="fr-FR" sz="2000" dirty="0" err="1" smtClean="0"/>
              <a:t>head</a:t>
            </a:r>
            <a:r>
              <a:rPr lang="fr-FR" sz="2000" dirty="0" smtClean="0"/>
              <a:t>&gt;&lt;</a:t>
            </a:r>
            <a:r>
              <a:rPr lang="fr-FR" sz="2000" dirty="0" err="1" smtClean="0"/>
              <a:t>title</a:t>
            </a:r>
            <a:r>
              <a:rPr lang="fr-FR" sz="2000" dirty="0" smtClean="0"/>
              <a:t>&gt;</a:t>
            </a:r>
            <a:r>
              <a:rPr lang="fr-FR" sz="2000" dirty="0" err="1" smtClean="0"/>
              <a:t>My</a:t>
            </a:r>
            <a:r>
              <a:rPr lang="fr-FR" sz="2000" dirty="0" smtClean="0"/>
              <a:t> Page&lt;/</a:t>
            </a:r>
            <a:r>
              <a:rPr lang="fr-FR" sz="2000" dirty="0" err="1" smtClean="0"/>
              <a:t>title</a:t>
            </a:r>
            <a:r>
              <a:rPr lang="fr-FR" sz="2000" dirty="0" smtClean="0"/>
              <a:t>&gt;&lt;/</a:t>
            </a:r>
            <a:r>
              <a:rPr lang="fr-FR" sz="2000" dirty="0" err="1" smtClean="0"/>
              <a:t>head</a:t>
            </a:r>
            <a:r>
              <a:rPr lang="fr-FR" sz="2000" dirty="0" smtClean="0"/>
              <a:t>&gt;</a:t>
            </a:r>
          </a:p>
          <a:p>
            <a:pPr eaLnBrk="1" hangingPunct="1">
              <a:lnSpc>
                <a:spcPct val="90000"/>
              </a:lnSpc>
              <a:buFont typeface="Wingdings" pitchFamily="-109" charset="2"/>
              <a:buNone/>
            </a:pPr>
            <a:r>
              <a:rPr lang="fr-FR" sz="2000" dirty="0" smtClean="0"/>
              <a:t>	&lt;body&gt;</a:t>
            </a:r>
          </a:p>
          <a:p>
            <a:pPr eaLnBrk="1" hangingPunct="1">
              <a:lnSpc>
                <a:spcPct val="90000"/>
              </a:lnSpc>
              <a:buFont typeface="Wingdings" pitchFamily="-109" charset="2"/>
              <a:buNone/>
            </a:pPr>
            <a:r>
              <a:rPr lang="fr-FR" sz="2000" dirty="0" smtClean="0"/>
              <a:t>		&lt;</a:t>
            </a:r>
            <a:r>
              <a:rPr lang="fr-FR" sz="2000" b="1" dirty="0" err="1" smtClean="0"/>
              <a:t>c</a:t>
            </a:r>
            <a:r>
              <a:rPr lang="fr-FR" sz="2000" dirty="0" err="1" smtClean="0"/>
              <a:t>:out</a:t>
            </a:r>
            <a:r>
              <a:rPr lang="fr-FR" sz="2000" dirty="0" smtClean="0"/>
              <a:t> value="Hello !" /&gt;</a:t>
            </a:r>
          </a:p>
          <a:p>
            <a:pPr eaLnBrk="1" hangingPunct="1">
              <a:lnSpc>
                <a:spcPct val="90000"/>
              </a:lnSpc>
              <a:buFont typeface="Wingdings" pitchFamily="-109" charset="2"/>
              <a:buNone/>
            </a:pPr>
            <a:r>
              <a:rPr lang="fr-FR" sz="2000" dirty="0" smtClean="0"/>
              <a:t>	&lt;/body&gt;</a:t>
            </a:r>
          </a:p>
          <a:p>
            <a:pPr eaLnBrk="1" hangingPunct="1">
              <a:lnSpc>
                <a:spcPct val="90000"/>
              </a:lnSpc>
              <a:buFont typeface="Wingdings" pitchFamily="-109" charset="2"/>
              <a:buNone/>
            </a:pPr>
            <a:r>
              <a:rPr lang="fr-FR" sz="2000" dirty="0" smtClean="0"/>
              <a:t>&lt;/html&gt;</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Java Standard Tag Library</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Taglibs</a:t>
            </a:r>
            <a:endParaRPr lang="en-US" b="1" dirty="0">
              <a:solidFill>
                <a:srgbClr val="000000"/>
              </a:solidFill>
            </a:endParaRPr>
          </a:p>
        </p:txBody>
      </p:sp>
      <p:sp>
        <p:nvSpPr>
          <p:cNvPr id="6" name="Rectangle 3"/>
          <p:cNvSpPr txBox="1">
            <a:spLocks noChangeArrowheads="1"/>
          </p:cNvSpPr>
          <p:nvPr/>
        </p:nvSpPr>
        <p:spPr>
          <a:xfrm>
            <a:off x="1142976" y="1214422"/>
            <a:ext cx="7572428" cy="4493538"/>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Also known as JSTL</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Sun specifications</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4 libraries</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Core</a:t>
            </a:r>
            <a:r>
              <a:rPr lang="en-US" sz="2200" kern="0" dirty="0" smtClean="0">
                <a:latin typeface="+mn-lt"/>
                <a:ea typeface="ＭＳ Ｐゴシック" pitchFamily="34" charset="-128"/>
              </a:rPr>
              <a:t>: base functions</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XML</a:t>
            </a:r>
            <a:r>
              <a:rPr lang="en-US" sz="2200" kern="0" dirty="0" smtClean="0">
                <a:latin typeface="+mn-lt"/>
                <a:ea typeface="ＭＳ Ｐゴシック" pitchFamily="34" charset="-128"/>
              </a:rPr>
              <a:t>: XML treatments</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Format</a:t>
            </a:r>
            <a:r>
              <a:rPr lang="en-US" sz="2200" kern="0" dirty="0" smtClean="0">
                <a:latin typeface="+mn-lt"/>
                <a:ea typeface="ＭＳ Ｐゴシック" pitchFamily="34" charset="-128"/>
              </a:rPr>
              <a:t>: Internationalization</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Database</a:t>
            </a:r>
            <a:r>
              <a:rPr lang="en-US" sz="2200" kern="0" dirty="0" smtClean="0">
                <a:latin typeface="+mn-lt"/>
                <a:ea typeface="ＭＳ Ｐゴシック" pitchFamily="34" charset="-128"/>
              </a:rPr>
              <a:t>: SQL queries</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Avoid </a:t>
            </a:r>
            <a:r>
              <a:rPr lang="en-US" sz="2200" kern="0" dirty="0" err="1" smtClean="0">
                <a:latin typeface="+mn-lt"/>
                <a:ea typeface="ＭＳ Ｐゴシック" pitchFamily="34" charset="-128"/>
              </a:rPr>
              <a:t>scriptlet</a:t>
            </a:r>
            <a:r>
              <a:rPr lang="en-US" sz="2200" kern="0" dirty="0" smtClean="0">
                <a:latin typeface="+mn-lt"/>
                <a:ea typeface="ＭＳ Ｐゴシック" pitchFamily="34" charset="-128"/>
              </a:rPr>
              <a:t> usage !</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JSTL: Core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Taglibs</a:t>
            </a:r>
            <a:endParaRPr lang="en-US" b="1" dirty="0">
              <a:solidFill>
                <a:srgbClr val="000000"/>
              </a:solidFill>
            </a:endParaRPr>
          </a:p>
        </p:txBody>
      </p:sp>
      <p:sp>
        <p:nvSpPr>
          <p:cNvPr id="6" name="Rectangle 3"/>
          <p:cNvSpPr txBox="1">
            <a:spLocks noChangeArrowheads="1"/>
          </p:cNvSpPr>
          <p:nvPr/>
        </p:nvSpPr>
        <p:spPr>
          <a:xfrm>
            <a:off x="1142976" y="1214422"/>
            <a:ext cx="7572428" cy="5509200"/>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Core library available tags</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out</a:t>
            </a:r>
            <a:r>
              <a:rPr lang="en-US" sz="2200" kern="0" dirty="0" smtClean="0">
                <a:latin typeface="+mn-lt"/>
                <a:ea typeface="ＭＳ Ｐゴシック" pitchFamily="34" charset="-128"/>
              </a:rPr>
              <a:t>: print in the output stream</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set</a:t>
            </a:r>
            <a:r>
              <a:rPr lang="en-US" sz="2200" kern="0" dirty="0" smtClean="0">
                <a:latin typeface="+mn-lt"/>
                <a:ea typeface="ＭＳ Ｐゴシック" pitchFamily="34" charset="-128"/>
              </a:rPr>
              <a:t>: instantiate or modify a variable</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forEach</a:t>
            </a:r>
            <a:r>
              <a:rPr lang="en-US" sz="2200" b="1" kern="0" dirty="0" smtClean="0">
                <a:latin typeface="+mn-lt"/>
                <a:ea typeface="ＭＳ Ｐゴシック" pitchFamily="34" charset="-128"/>
              </a:rPr>
              <a:t>: </a:t>
            </a:r>
            <a:r>
              <a:rPr lang="en-US" sz="2200" kern="0" dirty="0" smtClean="0">
                <a:latin typeface="+mn-lt"/>
                <a:ea typeface="ＭＳ Ｐゴシック" pitchFamily="34" charset="-128"/>
              </a:rPr>
              <a:t>iterate over a collection</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if: </a:t>
            </a:r>
            <a:r>
              <a:rPr lang="en-US" sz="2200" kern="0" dirty="0" smtClean="0">
                <a:latin typeface="+mn-lt"/>
                <a:ea typeface="ＭＳ Ｐゴシック" pitchFamily="34" charset="-128"/>
              </a:rPr>
              <a:t>define a conditional block</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remove</a:t>
            </a:r>
            <a:r>
              <a:rPr lang="en-US" sz="2200" kern="0" dirty="0" smtClean="0">
                <a:latin typeface="+mn-lt"/>
                <a:ea typeface="ＭＳ Ｐゴシック" pitchFamily="34" charset="-128"/>
              </a:rPr>
              <a:t>: delete a variable</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catch</a:t>
            </a:r>
            <a:r>
              <a:rPr lang="en-US" sz="2200" kern="0" dirty="0" smtClean="0">
                <a:latin typeface="+mn-lt"/>
                <a:ea typeface="ＭＳ Ｐゴシック" pitchFamily="34" charset="-128"/>
              </a:rPr>
              <a:t>: catch exceptions</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a:t>
            </a:r>
          </a:p>
          <a:p>
            <a:pPr marL="342900"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Taglib</a:t>
            </a:r>
            <a:r>
              <a:rPr lang="en-US" sz="2200" kern="0" dirty="0" smtClean="0">
                <a:latin typeface="+mn-lt"/>
                <a:ea typeface="ＭＳ Ｐゴシック" pitchFamily="34" charset="-128"/>
              </a:rPr>
              <a:t> information: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URI: http://java.sun.com/jsp/jstl/core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Usually prefix: c</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JSTL: Core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Taglibs</a:t>
            </a:r>
            <a:endParaRPr lang="en-US" b="1" dirty="0">
              <a:solidFill>
                <a:srgbClr val="000000"/>
              </a:solidFill>
            </a:endParaRPr>
          </a:p>
        </p:txBody>
      </p:sp>
      <p:sp>
        <p:nvSpPr>
          <p:cNvPr id="6" name="Rectangle 3"/>
          <p:cNvSpPr txBox="1">
            <a:spLocks noChangeArrowheads="1"/>
          </p:cNvSpPr>
          <p:nvPr/>
        </p:nvSpPr>
        <p:spPr>
          <a:xfrm>
            <a:off x="1142976" y="990600"/>
            <a:ext cx="7572428" cy="430887"/>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Example</a:t>
            </a:r>
          </a:p>
        </p:txBody>
      </p:sp>
      <p:sp>
        <p:nvSpPr>
          <p:cNvPr id="7" name="ZoneTexte 6"/>
          <p:cNvSpPr txBox="1"/>
          <p:nvPr/>
        </p:nvSpPr>
        <p:spPr>
          <a:xfrm>
            <a:off x="1214414" y="1447800"/>
            <a:ext cx="7572428" cy="5324535"/>
          </a:xfrm>
          <a:prstGeom prst="rect">
            <a:avLst/>
          </a:prstGeom>
          <a:solidFill>
            <a:schemeClr val="accent2"/>
          </a:solidFill>
          <a:ln>
            <a:solidFill>
              <a:schemeClr val="tx1"/>
            </a:solidFill>
          </a:ln>
        </p:spPr>
        <p:txBody>
          <a:bodyPr wrap="square" rtlCol="0">
            <a:spAutoFit/>
          </a:bodyPr>
          <a:lstStyle/>
          <a:p>
            <a:r>
              <a:rPr lang="fr-FR" sz="2000" dirty="0" smtClean="0">
                <a:solidFill>
                  <a:srgbClr val="AC4020"/>
                </a:solidFill>
              </a:rPr>
              <a:t>&lt;%@</a:t>
            </a:r>
            <a:r>
              <a:rPr lang="fr-FR" sz="2000" dirty="0" err="1" smtClean="0">
                <a:solidFill>
                  <a:srgbClr val="479B8F"/>
                </a:solidFill>
              </a:rPr>
              <a:t>taglib</a:t>
            </a:r>
            <a:r>
              <a:rPr lang="fr-FR" sz="2000" dirty="0" smtClean="0">
                <a:solidFill>
                  <a:srgbClr val="479B8F"/>
                </a:solidFill>
              </a:rPr>
              <a:t> </a:t>
            </a:r>
            <a:r>
              <a:rPr lang="fr-FR" sz="2000" dirty="0" err="1" smtClean="0">
                <a:solidFill>
                  <a:srgbClr val="7F0055"/>
                </a:solidFill>
              </a:rPr>
              <a:t>uri</a:t>
            </a:r>
            <a:r>
              <a:rPr lang="fr-FR" sz="2000" dirty="0" smtClean="0"/>
              <a:t>=</a:t>
            </a:r>
            <a:r>
              <a:rPr lang="fr-FR" sz="2000" dirty="0" smtClean="0">
                <a:solidFill>
                  <a:srgbClr val="0000FF"/>
                </a:solidFill>
              </a:rPr>
              <a:t>"http://</a:t>
            </a:r>
            <a:r>
              <a:rPr lang="fr-FR" sz="2000" dirty="0" err="1" smtClean="0">
                <a:solidFill>
                  <a:srgbClr val="0000FF"/>
                </a:solidFill>
              </a:rPr>
              <a:t>java.sun.com/jsp/jstl/core</a:t>
            </a:r>
            <a:r>
              <a:rPr lang="fr-FR" sz="2000" dirty="0" smtClean="0">
                <a:solidFill>
                  <a:srgbClr val="0000FF"/>
                </a:solidFill>
              </a:rPr>
              <a:t>" </a:t>
            </a:r>
            <a:r>
              <a:rPr lang="fr-FR" sz="2000" dirty="0" err="1" smtClean="0">
                <a:solidFill>
                  <a:srgbClr val="7F0055"/>
                </a:solidFill>
              </a:rPr>
              <a:t>prefix</a:t>
            </a:r>
            <a:r>
              <a:rPr lang="fr-FR" sz="2000" dirty="0" smtClean="0"/>
              <a:t>=</a:t>
            </a:r>
            <a:r>
              <a:rPr lang="fr-FR" sz="2000" dirty="0" smtClean="0">
                <a:solidFill>
                  <a:srgbClr val="0000FF"/>
                </a:solidFill>
              </a:rPr>
              <a:t>"</a:t>
            </a:r>
            <a:r>
              <a:rPr lang="fr-FR" sz="2000" b="1" dirty="0" smtClean="0">
                <a:solidFill>
                  <a:srgbClr val="0000FF"/>
                </a:solidFill>
              </a:rPr>
              <a:t>c</a:t>
            </a:r>
            <a:r>
              <a:rPr lang="fr-FR" sz="2000" dirty="0" smtClean="0">
                <a:solidFill>
                  <a:srgbClr val="0000FF"/>
                </a:solidFill>
              </a:rPr>
              <a:t>" </a:t>
            </a:r>
            <a:r>
              <a:rPr lang="fr-FR" sz="2000" dirty="0" smtClean="0">
                <a:solidFill>
                  <a:srgbClr val="AC4020"/>
                </a:solidFill>
              </a:rPr>
              <a:t>%&gt;</a:t>
            </a:r>
          </a:p>
          <a:p>
            <a:endParaRPr lang="en-US" sz="2000" dirty="0" smtClean="0">
              <a:solidFill>
                <a:srgbClr val="479B8F"/>
              </a:solidFill>
            </a:endParaRPr>
          </a:p>
          <a:p>
            <a:r>
              <a:rPr lang="en-US" sz="2000" dirty="0" smtClean="0">
                <a:solidFill>
                  <a:srgbClr val="479B8F"/>
                </a:solidFill>
              </a:rPr>
              <a:t>…</a:t>
            </a:r>
          </a:p>
          <a:p>
            <a:r>
              <a:rPr lang="en-US" sz="2000" dirty="0" smtClean="0">
                <a:solidFill>
                  <a:srgbClr val="479B8F"/>
                </a:solidFill>
              </a:rPr>
              <a:t>&lt;table&gt;</a:t>
            </a:r>
          </a:p>
          <a:p>
            <a:r>
              <a:rPr lang="en-US" sz="2000" dirty="0" smtClean="0">
                <a:solidFill>
                  <a:srgbClr val="479B8F"/>
                </a:solidFill>
              </a:rPr>
              <a:t>    &lt;</a:t>
            </a:r>
            <a:r>
              <a:rPr lang="en-US" sz="2000" dirty="0" err="1" smtClean="0">
                <a:solidFill>
                  <a:srgbClr val="479B8F"/>
                </a:solidFill>
              </a:rPr>
              <a:t>c:forEach</a:t>
            </a:r>
            <a:r>
              <a:rPr lang="en-US" sz="2000" dirty="0" smtClean="0">
                <a:solidFill>
                  <a:srgbClr val="479B8F"/>
                </a:solidFill>
              </a:rPr>
              <a:t> </a:t>
            </a:r>
            <a:r>
              <a:rPr lang="en-US" sz="2000" dirty="0" smtClean="0">
                <a:solidFill>
                  <a:srgbClr val="7F0055"/>
                </a:solidFill>
              </a:rPr>
              <a:t>items</a:t>
            </a:r>
            <a:r>
              <a:rPr lang="en-US" sz="2000" dirty="0" smtClean="0"/>
              <a:t>=</a:t>
            </a:r>
            <a:r>
              <a:rPr lang="en-US" sz="2000" dirty="0" smtClean="0">
                <a:solidFill>
                  <a:srgbClr val="0000FF"/>
                </a:solidFill>
              </a:rPr>
              <a:t>"</a:t>
            </a:r>
            <a:r>
              <a:rPr lang="en-US" sz="2000" dirty="0" smtClean="0">
                <a:solidFill>
                  <a:srgbClr val="4D4D4D"/>
                </a:solidFill>
              </a:rPr>
              <a:t>${tickets}</a:t>
            </a:r>
            <a:r>
              <a:rPr lang="en-US" sz="2000" dirty="0" smtClean="0">
                <a:solidFill>
                  <a:srgbClr val="0000FF"/>
                </a:solidFill>
              </a:rPr>
              <a:t>"</a:t>
            </a:r>
            <a:r>
              <a:rPr lang="en-US" sz="2000" dirty="0" smtClean="0">
                <a:solidFill>
                  <a:srgbClr val="479B8F"/>
                </a:solidFill>
              </a:rPr>
              <a:t> </a:t>
            </a:r>
            <a:r>
              <a:rPr lang="en-US" sz="2000" dirty="0" err="1" smtClean="0">
                <a:solidFill>
                  <a:srgbClr val="7F0055"/>
                </a:solidFill>
              </a:rPr>
              <a:t>var</a:t>
            </a:r>
            <a:r>
              <a:rPr lang="en-US" sz="2000" dirty="0" smtClean="0">
                <a:solidFill>
                  <a:srgbClr val="4D4D4D"/>
                </a:solidFill>
              </a:rPr>
              <a:t>=</a:t>
            </a:r>
            <a:r>
              <a:rPr lang="en-US" sz="2000" dirty="0" smtClean="0">
                <a:solidFill>
                  <a:srgbClr val="0000FF"/>
                </a:solidFill>
              </a:rPr>
              <a:t>“</a:t>
            </a:r>
            <a:r>
              <a:rPr lang="en-US" sz="2000" dirty="0" err="1" smtClean="0">
                <a:solidFill>
                  <a:srgbClr val="0000FF"/>
                </a:solidFill>
              </a:rPr>
              <a:t>t</a:t>
            </a:r>
            <a:r>
              <a:rPr lang="en-US" sz="2000" dirty="0" smtClean="0">
                <a:solidFill>
                  <a:srgbClr val="0000FF"/>
                </a:solidFill>
              </a:rPr>
              <a:t>"</a:t>
            </a:r>
            <a:r>
              <a:rPr lang="en-US" sz="2000" dirty="0" smtClean="0">
                <a:solidFill>
                  <a:srgbClr val="479B8F"/>
                </a:solidFill>
              </a:rPr>
              <a:t>&gt;</a:t>
            </a:r>
          </a:p>
          <a:p>
            <a:r>
              <a:rPr lang="en-US" sz="2000" dirty="0" smtClean="0">
                <a:solidFill>
                  <a:srgbClr val="479B8F"/>
                </a:solidFill>
              </a:rPr>
              <a:t>        &lt;</a:t>
            </a:r>
            <a:r>
              <a:rPr lang="en-US" sz="2000" dirty="0" err="1" smtClean="0">
                <a:solidFill>
                  <a:srgbClr val="479B8F"/>
                </a:solidFill>
              </a:rPr>
              <a:t>tr</a:t>
            </a:r>
            <a:r>
              <a:rPr lang="en-US" sz="2000" dirty="0" smtClean="0">
                <a:solidFill>
                  <a:srgbClr val="479B8F"/>
                </a:solidFill>
              </a:rPr>
              <a:t>&gt;</a:t>
            </a:r>
          </a:p>
          <a:p>
            <a:r>
              <a:rPr lang="en-US" sz="2000" dirty="0" smtClean="0">
                <a:solidFill>
                  <a:srgbClr val="479B8F"/>
                </a:solidFill>
              </a:rPr>
              <a:t>            &lt;td&gt;&lt;</a:t>
            </a:r>
            <a:r>
              <a:rPr lang="en-US" sz="2000" dirty="0" err="1" smtClean="0">
                <a:solidFill>
                  <a:srgbClr val="479B8F"/>
                </a:solidFill>
              </a:rPr>
              <a:t>c:out</a:t>
            </a:r>
            <a:r>
              <a:rPr lang="en-US" sz="2000" dirty="0" smtClean="0">
                <a:solidFill>
                  <a:srgbClr val="479B8F"/>
                </a:solidFill>
              </a:rPr>
              <a:t> </a:t>
            </a:r>
            <a:r>
              <a:rPr lang="en-US" sz="2000" dirty="0" smtClean="0">
                <a:solidFill>
                  <a:srgbClr val="7F0055"/>
                </a:solidFill>
              </a:rPr>
              <a:t>value</a:t>
            </a:r>
            <a:r>
              <a:rPr lang="en-US" sz="2000" dirty="0" smtClean="0">
                <a:solidFill>
                  <a:srgbClr val="4D4D4D"/>
                </a:solidFill>
              </a:rPr>
              <a:t>=</a:t>
            </a:r>
            <a:r>
              <a:rPr lang="en-US" sz="2000" dirty="0" smtClean="0">
                <a:solidFill>
                  <a:srgbClr val="0000FF"/>
                </a:solidFill>
              </a:rPr>
              <a:t>"</a:t>
            </a:r>
            <a:r>
              <a:rPr lang="en-US" sz="2000" dirty="0" smtClean="0">
                <a:solidFill>
                  <a:srgbClr val="4D4D4D"/>
                </a:solidFill>
              </a:rPr>
              <a:t>${</a:t>
            </a:r>
            <a:r>
              <a:rPr lang="en-US" sz="2000" dirty="0" err="1" smtClean="0">
                <a:solidFill>
                  <a:srgbClr val="4D4D4D"/>
                </a:solidFill>
              </a:rPr>
              <a:t>t.name</a:t>
            </a:r>
            <a:r>
              <a:rPr lang="en-US" sz="2000" dirty="0" smtClean="0">
                <a:solidFill>
                  <a:srgbClr val="4D4D4D"/>
                </a:solidFill>
              </a:rPr>
              <a:t>}</a:t>
            </a:r>
            <a:r>
              <a:rPr lang="en-US" sz="2000" dirty="0" smtClean="0">
                <a:solidFill>
                  <a:srgbClr val="0000FF"/>
                </a:solidFill>
              </a:rPr>
              <a:t>" </a:t>
            </a:r>
            <a:r>
              <a:rPr lang="en-US" sz="2000" dirty="0" smtClean="0">
                <a:solidFill>
                  <a:srgbClr val="479B8F"/>
                </a:solidFill>
              </a:rPr>
              <a:t>/&gt;&lt;/td&gt;</a:t>
            </a:r>
          </a:p>
          <a:p>
            <a:r>
              <a:rPr lang="en-US" sz="2000" dirty="0" smtClean="0">
                <a:solidFill>
                  <a:srgbClr val="479B8F"/>
                </a:solidFill>
              </a:rPr>
              <a:t>            &lt;td&gt;&lt;</a:t>
            </a:r>
            <a:r>
              <a:rPr lang="en-US" sz="2000" dirty="0" err="1" smtClean="0">
                <a:solidFill>
                  <a:srgbClr val="479B8F"/>
                </a:solidFill>
              </a:rPr>
              <a:t>c:out</a:t>
            </a:r>
            <a:r>
              <a:rPr lang="en-US" sz="2000" dirty="0" smtClean="0">
                <a:solidFill>
                  <a:srgbClr val="479B8F"/>
                </a:solidFill>
              </a:rPr>
              <a:t> </a:t>
            </a:r>
            <a:r>
              <a:rPr lang="en-US" sz="2000" dirty="0" smtClean="0">
                <a:solidFill>
                  <a:srgbClr val="7F0055"/>
                </a:solidFill>
              </a:rPr>
              <a:t>value</a:t>
            </a:r>
            <a:r>
              <a:rPr lang="en-US" sz="2000" dirty="0" smtClean="0">
                <a:solidFill>
                  <a:srgbClr val="4D4D4D"/>
                </a:solidFill>
              </a:rPr>
              <a:t>=</a:t>
            </a:r>
            <a:r>
              <a:rPr lang="en-US" sz="2000" dirty="0" smtClean="0">
                <a:solidFill>
                  <a:srgbClr val="0000FF"/>
                </a:solidFill>
              </a:rPr>
              <a:t>"</a:t>
            </a:r>
            <a:r>
              <a:rPr lang="en-US" sz="2000" dirty="0" smtClean="0">
                <a:solidFill>
                  <a:srgbClr val="4D4D4D"/>
                </a:solidFill>
              </a:rPr>
              <a:t>${</a:t>
            </a:r>
            <a:r>
              <a:rPr lang="en-US" sz="2000" dirty="0" err="1" smtClean="0">
                <a:solidFill>
                  <a:srgbClr val="4D4D4D"/>
                </a:solidFill>
              </a:rPr>
              <a:t>t.content</a:t>
            </a:r>
            <a:r>
              <a:rPr lang="en-US" sz="2000" dirty="0" smtClean="0">
                <a:solidFill>
                  <a:srgbClr val="4D4D4D"/>
                </a:solidFill>
              </a:rPr>
              <a:t>}</a:t>
            </a:r>
            <a:r>
              <a:rPr lang="en-US" sz="2000" dirty="0" smtClean="0">
                <a:solidFill>
                  <a:srgbClr val="0000FF"/>
                </a:solidFill>
              </a:rPr>
              <a:t>"</a:t>
            </a:r>
            <a:r>
              <a:rPr lang="en-US" sz="2000" dirty="0" smtClean="0">
                <a:solidFill>
                  <a:srgbClr val="479B8F"/>
                </a:solidFill>
              </a:rPr>
              <a:t> /&gt;&lt;/td&gt;</a:t>
            </a:r>
          </a:p>
          <a:p>
            <a:r>
              <a:rPr lang="en-US" sz="2000" dirty="0" smtClean="0">
                <a:solidFill>
                  <a:srgbClr val="479B8F"/>
                </a:solidFill>
              </a:rPr>
              <a:t>            &lt;td&gt;</a:t>
            </a:r>
          </a:p>
          <a:p>
            <a:r>
              <a:rPr lang="en-US" sz="2000" dirty="0" smtClean="0">
                <a:solidFill>
                  <a:srgbClr val="479B8F"/>
                </a:solidFill>
              </a:rPr>
              <a:t>                &lt;</a:t>
            </a:r>
            <a:r>
              <a:rPr lang="en-US" sz="2000" dirty="0" err="1" smtClean="0">
                <a:solidFill>
                  <a:srgbClr val="479B8F"/>
                </a:solidFill>
              </a:rPr>
              <a:t>c:if</a:t>
            </a:r>
            <a:r>
              <a:rPr lang="en-US" sz="2000" dirty="0" smtClean="0">
                <a:solidFill>
                  <a:srgbClr val="479B8F"/>
                </a:solidFill>
              </a:rPr>
              <a:t> </a:t>
            </a:r>
            <a:r>
              <a:rPr lang="en-US" sz="2000" dirty="0" smtClean="0">
                <a:solidFill>
                  <a:srgbClr val="7F0055"/>
                </a:solidFill>
              </a:rPr>
              <a:t>test</a:t>
            </a:r>
            <a:r>
              <a:rPr lang="en-US" sz="2000" dirty="0" smtClean="0">
                <a:solidFill>
                  <a:srgbClr val="4D4D4D"/>
                </a:solidFill>
              </a:rPr>
              <a:t>=</a:t>
            </a:r>
            <a:r>
              <a:rPr lang="en-US" sz="2000" dirty="0" smtClean="0">
                <a:solidFill>
                  <a:srgbClr val="0000FF"/>
                </a:solidFill>
              </a:rPr>
              <a:t>“</a:t>
            </a:r>
            <a:r>
              <a:rPr lang="en-US" sz="2000" dirty="0" smtClean="0"/>
              <a:t>${</a:t>
            </a:r>
            <a:r>
              <a:rPr lang="en-US" sz="2000" dirty="0" err="1" smtClean="0"/>
              <a:t>t.editable</a:t>
            </a:r>
            <a:r>
              <a:rPr lang="en-US" sz="2000" dirty="0" smtClean="0"/>
              <a:t>}</a:t>
            </a:r>
            <a:r>
              <a:rPr lang="en-US" sz="2000" dirty="0" smtClean="0">
                <a:solidFill>
                  <a:srgbClr val="0000FF"/>
                </a:solidFill>
              </a:rPr>
              <a:t>”</a:t>
            </a:r>
            <a:r>
              <a:rPr lang="en-US" sz="2000" dirty="0" smtClean="0">
                <a:solidFill>
                  <a:srgbClr val="479B8F"/>
                </a:solidFill>
              </a:rPr>
              <a:t>&gt;</a:t>
            </a:r>
          </a:p>
          <a:p>
            <a:r>
              <a:rPr lang="en-US" sz="2000" dirty="0" smtClean="0">
                <a:solidFill>
                  <a:srgbClr val="479B8F"/>
                </a:solidFill>
              </a:rPr>
              <a:t>                    &lt;a </a:t>
            </a:r>
            <a:r>
              <a:rPr lang="en-US" sz="2000" dirty="0" err="1" smtClean="0">
                <a:solidFill>
                  <a:srgbClr val="7F0055"/>
                </a:solidFill>
              </a:rPr>
              <a:t>href</a:t>
            </a:r>
            <a:r>
              <a:rPr lang="en-US" sz="2000" dirty="0" smtClean="0">
                <a:solidFill>
                  <a:srgbClr val="4D4D4D"/>
                </a:solidFill>
              </a:rPr>
              <a:t>=</a:t>
            </a:r>
            <a:r>
              <a:rPr lang="en-US" sz="2000" dirty="0" smtClean="0">
                <a:solidFill>
                  <a:srgbClr val="0000FF"/>
                </a:solidFill>
              </a:rPr>
              <a:t>”</a:t>
            </a:r>
            <a:r>
              <a:rPr lang="en-US" sz="2000" dirty="0" err="1" smtClean="0">
                <a:solidFill>
                  <a:srgbClr val="0000FF"/>
                </a:solidFill>
              </a:rPr>
              <a:t>edit?id</a:t>
            </a:r>
            <a:r>
              <a:rPr lang="en-US" sz="2000" dirty="0" smtClean="0">
                <a:solidFill>
                  <a:srgbClr val="0000FF"/>
                </a:solidFill>
              </a:rPr>
              <a:t>=</a:t>
            </a:r>
            <a:r>
              <a:rPr lang="en-US" sz="2000" dirty="0" smtClean="0">
                <a:solidFill>
                  <a:srgbClr val="4D4D4D"/>
                </a:solidFill>
              </a:rPr>
              <a:t>${</a:t>
            </a:r>
            <a:r>
              <a:rPr lang="en-US" sz="2000" dirty="0" err="1" smtClean="0">
                <a:solidFill>
                  <a:srgbClr val="4D4D4D"/>
                </a:solidFill>
              </a:rPr>
              <a:t>t.id</a:t>
            </a:r>
            <a:r>
              <a:rPr lang="en-US" sz="2000" dirty="0" smtClean="0">
                <a:solidFill>
                  <a:srgbClr val="4D4D4D"/>
                </a:solidFill>
              </a:rPr>
              <a:t>}</a:t>
            </a:r>
            <a:r>
              <a:rPr lang="en-US" sz="2000" dirty="0" smtClean="0">
                <a:solidFill>
                  <a:srgbClr val="0000FF"/>
                </a:solidFill>
              </a:rPr>
              <a:t>"</a:t>
            </a:r>
            <a:r>
              <a:rPr lang="en-US" sz="2000" dirty="0" smtClean="0">
                <a:solidFill>
                  <a:srgbClr val="479B8F"/>
                </a:solidFill>
              </a:rPr>
              <a:t>&gt;</a:t>
            </a:r>
            <a:r>
              <a:rPr lang="en-US" sz="2000" dirty="0" smtClean="0"/>
              <a:t>Edit it</a:t>
            </a:r>
            <a:r>
              <a:rPr lang="en-US" sz="2000" dirty="0" smtClean="0">
                <a:solidFill>
                  <a:srgbClr val="479B8F"/>
                </a:solidFill>
              </a:rPr>
              <a:t>&lt;/a&gt;</a:t>
            </a:r>
          </a:p>
          <a:p>
            <a:r>
              <a:rPr lang="en-US" sz="2000" dirty="0" smtClean="0">
                <a:solidFill>
                  <a:srgbClr val="479B8F"/>
                </a:solidFill>
              </a:rPr>
              <a:t>                &lt;/</a:t>
            </a:r>
            <a:r>
              <a:rPr lang="en-US" sz="2000" dirty="0" err="1" smtClean="0">
                <a:solidFill>
                  <a:srgbClr val="479B8F"/>
                </a:solidFill>
              </a:rPr>
              <a:t>c:if</a:t>
            </a:r>
            <a:r>
              <a:rPr lang="en-US" sz="2000" dirty="0" smtClean="0">
                <a:solidFill>
                  <a:srgbClr val="479B8F"/>
                </a:solidFill>
              </a:rPr>
              <a:t>&gt;</a:t>
            </a:r>
          </a:p>
          <a:p>
            <a:r>
              <a:rPr lang="en-US" sz="2000" dirty="0" smtClean="0">
                <a:solidFill>
                  <a:srgbClr val="479B8F"/>
                </a:solidFill>
              </a:rPr>
              <a:t>            &lt;/td&gt;</a:t>
            </a:r>
          </a:p>
          <a:p>
            <a:r>
              <a:rPr lang="en-US" sz="2000" dirty="0" smtClean="0">
                <a:solidFill>
                  <a:srgbClr val="479B8F"/>
                </a:solidFill>
              </a:rPr>
              <a:t>        &lt;/</a:t>
            </a:r>
            <a:r>
              <a:rPr lang="en-US" sz="2000" dirty="0" err="1" smtClean="0">
                <a:solidFill>
                  <a:srgbClr val="479B8F"/>
                </a:solidFill>
              </a:rPr>
              <a:t>tr</a:t>
            </a:r>
            <a:r>
              <a:rPr lang="en-US" sz="2000" dirty="0" smtClean="0">
                <a:solidFill>
                  <a:srgbClr val="479B8F"/>
                </a:solidFill>
              </a:rPr>
              <a:t>&gt;</a:t>
            </a:r>
          </a:p>
          <a:p>
            <a:r>
              <a:rPr lang="en-US" sz="2000" dirty="0" smtClean="0">
                <a:solidFill>
                  <a:srgbClr val="479B8F"/>
                </a:solidFill>
              </a:rPr>
              <a:t>    &lt;/</a:t>
            </a:r>
            <a:r>
              <a:rPr lang="en-US" sz="2000" dirty="0" err="1" smtClean="0">
                <a:solidFill>
                  <a:srgbClr val="479B8F"/>
                </a:solidFill>
              </a:rPr>
              <a:t>c:forEach</a:t>
            </a:r>
            <a:r>
              <a:rPr lang="en-US" sz="2000" dirty="0" smtClean="0">
                <a:solidFill>
                  <a:srgbClr val="479B8F"/>
                </a:solidFill>
              </a:rPr>
              <a:t>&gt;</a:t>
            </a:r>
          </a:p>
          <a:p>
            <a:r>
              <a:rPr lang="en-US" sz="2000" dirty="0" smtClean="0">
                <a:solidFill>
                  <a:srgbClr val="479B8F"/>
                </a:solidFill>
              </a:rPr>
              <a:t>&lt;/table&gt;</a:t>
            </a:r>
          </a:p>
          <a:p>
            <a:r>
              <a:rPr lang="en-US" sz="2000" dirty="0" smtClean="0">
                <a:solidFill>
                  <a:srgbClr val="479B8F"/>
                </a:solidFill>
              </a:rPr>
              <a:t>…</a:t>
            </a:r>
            <a:endParaRPr lang="fr-FR" sz="2000" dirty="0" smtClean="0">
              <a:solidFill>
                <a:srgbClr val="479B8F"/>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JSTL: Format</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Taglibs</a:t>
            </a:r>
            <a:endParaRPr lang="en-US" b="1" dirty="0">
              <a:solidFill>
                <a:srgbClr val="000000"/>
              </a:solidFill>
            </a:endParaRPr>
          </a:p>
        </p:txBody>
      </p:sp>
      <p:sp>
        <p:nvSpPr>
          <p:cNvPr id="6" name="Rectangle 3"/>
          <p:cNvSpPr txBox="1">
            <a:spLocks noChangeArrowheads="1"/>
          </p:cNvSpPr>
          <p:nvPr/>
        </p:nvSpPr>
        <p:spPr>
          <a:xfrm>
            <a:off x="1142976" y="1214422"/>
            <a:ext cx="7572428" cy="3647152"/>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Format library available tags</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setBundle</a:t>
            </a:r>
            <a:r>
              <a:rPr lang="en-US" sz="2200" kern="0" dirty="0" smtClean="0">
                <a:latin typeface="+mn-lt"/>
                <a:ea typeface="ＭＳ Ｐゴシック" pitchFamily="34" charset="-128"/>
              </a:rPr>
              <a:t>: specify the </a:t>
            </a:r>
            <a:r>
              <a:rPr lang="en-US" sz="2200" kern="0" dirty="0" err="1" smtClean="0">
                <a:latin typeface="+mn-lt"/>
                <a:ea typeface="ＭＳ Ｐゴシック" pitchFamily="34" charset="-128"/>
              </a:rPr>
              <a:t>ResourceBundle</a:t>
            </a:r>
            <a:r>
              <a:rPr lang="en-US" sz="2200" kern="0" dirty="0" smtClean="0">
                <a:latin typeface="+mn-lt"/>
                <a:ea typeface="ＭＳ Ｐゴシック" pitchFamily="34" charset="-128"/>
              </a:rPr>
              <a:t> to use</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message</a:t>
            </a:r>
            <a:r>
              <a:rPr lang="en-US" sz="2200" kern="0" dirty="0" smtClean="0">
                <a:latin typeface="+mn-lt"/>
                <a:ea typeface="ＭＳ Ｐゴシック" pitchFamily="34" charset="-128"/>
              </a:rPr>
              <a:t>: print a message associated to a key in the </a:t>
            </a:r>
            <a:r>
              <a:rPr lang="en-US" sz="2200" kern="0" dirty="0" err="1" smtClean="0">
                <a:latin typeface="+mn-lt"/>
                <a:ea typeface="ＭＳ Ｐゴシック" pitchFamily="34" charset="-128"/>
              </a:rPr>
              <a:t>ResourceBundle</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param</a:t>
            </a:r>
            <a:r>
              <a:rPr lang="en-US" sz="2200" kern="0" dirty="0" smtClean="0">
                <a:latin typeface="+mn-lt"/>
                <a:ea typeface="ＭＳ Ｐゴシック" pitchFamily="34" charset="-128"/>
              </a:rPr>
              <a:t>: used for dynamic message</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Remember</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 </a:t>
            </a:r>
            <a:r>
              <a:rPr lang="en-US" sz="2200" kern="0" dirty="0" err="1" smtClean="0">
                <a:latin typeface="+mn-lt"/>
                <a:ea typeface="ＭＳ Ｐゴシック" pitchFamily="34" charset="-128"/>
              </a:rPr>
              <a:t>ResourceBundle</a:t>
            </a:r>
            <a:r>
              <a:rPr lang="en-US" sz="2200" kern="0" dirty="0" smtClean="0">
                <a:latin typeface="+mn-lt"/>
                <a:ea typeface="ＭＳ Ｐゴシック" pitchFamily="34" charset="-128"/>
              </a:rPr>
              <a:t> is composed of </a:t>
            </a:r>
            <a:r>
              <a:rPr lang="en-US" sz="2200" b="1" kern="0" dirty="0" smtClean="0">
                <a:latin typeface="+mn-lt"/>
                <a:ea typeface="ＭＳ Ｐゴシック" pitchFamily="34" charset="-128"/>
              </a:rPr>
              <a:t>.properties</a:t>
            </a:r>
            <a:r>
              <a:rPr lang="en-US" sz="2200" kern="0" dirty="0" smtClean="0">
                <a:latin typeface="+mn-lt"/>
                <a:ea typeface="ＭＳ Ｐゴシック" pitchFamily="34" charset="-128"/>
              </a:rPr>
              <a:t> files. Each file is a </a:t>
            </a:r>
            <a:r>
              <a:rPr lang="en-US" sz="2200" i="1" kern="0" dirty="0" err="1" smtClean="0">
                <a:latin typeface="+mn-lt"/>
                <a:ea typeface="ＭＳ Ｐゴシック" pitchFamily="34" charset="-128"/>
              </a:rPr>
              <a:t>traduction</a:t>
            </a:r>
            <a:r>
              <a:rPr lang="en-US" sz="2200" b="1" i="1" kern="0" dirty="0" smtClean="0">
                <a:latin typeface="+mn-lt"/>
                <a:ea typeface="ＭＳ Ｐゴシック" pitchFamily="34" charset="-128"/>
              </a:rPr>
              <a:t> </a:t>
            </a:r>
            <a:r>
              <a:rPr lang="en-US" sz="2200" kern="0" dirty="0" smtClean="0">
                <a:latin typeface="+mn-lt"/>
                <a:ea typeface="ＭＳ Ｐゴシック" pitchFamily="34" charset="-128"/>
              </a:rPr>
              <a:t>for a specific language</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Taglibs</a:t>
            </a:r>
            <a:endParaRPr lang="en-US" b="1" dirty="0">
              <a:solidFill>
                <a:srgbClr val="000000"/>
              </a:solidFill>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a:t>
            </a:r>
            <a:endParaRPr lang="en-US" sz="3200" b="1" dirty="0">
              <a:solidFill>
                <a:srgbClr val="000000"/>
              </a:solidFill>
            </a:endParaRPr>
          </a:p>
        </p:txBody>
      </p:sp>
      <p:sp>
        <p:nvSpPr>
          <p:cNvPr id="130051" name="Text Box 2"/>
          <p:cNvSpPr txBox="1">
            <a:spLocks noChangeArrowheads="1"/>
          </p:cNvSpPr>
          <p:nvPr/>
        </p:nvSpPr>
        <p:spPr bwMode="auto">
          <a:xfrm>
            <a:off x="1044575" y="1219200"/>
            <a:ext cx="7947025" cy="51816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Download JSTL libraries and put them in the lib directory of your web project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Refactor</a:t>
            </a:r>
            <a:r>
              <a:rPr lang="en-US" sz="2200" dirty="0" smtClean="0">
                <a:solidFill>
                  <a:srgbClr val="4D4D4D"/>
                </a:solidFill>
              </a:rPr>
              <a:t> your </a:t>
            </a:r>
            <a:r>
              <a:rPr lang="en-US" sz="2200" b="1" dirty="0" err="1" smtClean="0">
                <a:solidFill>
                  <a:srgbClr val="4D4D4D"/>
                </a:solidFill>
              </a:rPr>
              <a:t>listProduct.jsp</a:t>
            </a:r>
            <a:r>
              <a:rPr lang="en-US" sz="2200" dirty="0" smtClean="0">
                <a:solidFill>
                  <a:srgbClr val="4D4D4D"/>
                </a:solidFill>
              </a:rPr>
              <a:t> page to use JSTL instead of Java iteration</a:t>
            </a:r>
            <a:endParaRPr lang="en-US" sz="2200" b="1" kern="0" dirty="0" smtClean="0">
              <a:ea typeface="ＭＳ Ｐゴシック" pitchFamily="34" charset="-128"/>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kern="0" dirty="0" smtClean="0">
                <a:solidFill>
                  <a:srgbClr val="4D4D4D"/>
                </a:solidFill>
                <a:ea typeface="ＭＳ Ｐゴシック" pitchFamily="34" charset="-128"/>
              </a:rPr>
              <a:t>Use Expression Language instead of scripting elements when you can</a:t>
            </a:r>
            <a:endParaRPr lang="en-US" sz="2200" dirty="0" smtClean="0">
              <a:solidFill>
                <a:srgbClr val="4D4D4D"/>
              </a:solidFill>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Taglibs</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err="1" smtClean="0"/>
              <a:t>Servlets</a:t>
            </a:r>
            <a:r>
              <a:rPr lang="en-US" dirty="0" smtClean="0"/>
              <a:t> &amp; JSP Pages</a:t>
            </a:r>
            <a:endParaRPr lang="en-US" dirty="0"/>
          </a:p>
        </p:txBody>
      </p:sp>
      <p:sp>
        <p:nvSpPr>
          <p:cNvPr id="17449" name="Rectangle 41"/>
          <p:cNvSpPr>
            <a:spLocks noGrp="1" noChangeArrowheads="1"/>
          </p:cNvSpPr>
          <p:nvPr>
            <p:ph type="subTitle" idx="1"/>
          </p:nvPr>
        </p:nvSpPr>
        <p:spPr/>
        <p:txBody>
          <a:bodyPr/>
          <a:lstStyle/>
          <a:p>
            <a:r>
              <a:rPr lang="en-US" dirty="0" smtClean="0"/>
              <a:t>Integration and Best Practices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Server Pages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Best Practices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r>
              <a:rPr lang="en-US" b="1" dirty="0" smtClean="0">
                <a:solidFill>
                  <a:srgbClr val="000000"/>
                </a:solidFill>
              </a:rPr>
              <a:t> &amp; JSP Pages</a:t>
            </a:r>
            <a:endParaRPr lang="en-US" b="1" dirty="0">
              <a:solidFill>
                <a:srgbClr val="000000"/>
              </a:solidFill>
            </a:endParaRPr>
          </a:p>
        </p:txBody>
      </p:sp>
      <p:sp>
        <p:nvSpPr>
          <p:cNvPr id="6" name="Rectangle 3"/>
          <p:cNvSpPr txBox="1">
            <a:spLocks noChangeArrowheads="1"/>
          </p:cNvSpPr>
          <p:nvPr/>
        </p:nvSpPr>
        <p:spPr>
          <a:xfrm>
            <a:off x="1142976" y="990600"/>
            <a:ext cx="7572428" cy="5847755"/>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Don’t overuse Java code in HTML pages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Avoid spaghetti code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Easier to read</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Easier to maintain</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Use custom tags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Easier to read for HTML contents developer</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Use Expression Language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Easier syntax</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Redirect the user instead of forward his request when you can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Bookmarkable</a:t>
            </a:r>
            <a:r>
              <a:rPr lang="en-US" sz="2200" kern="0" dirty="0" smtClean="0">
                <a:latin typeface="+mn-lt"/>
                <a:ea typeface="ＭＳ Ｐゴシック" pitchFamily="34" charset="-128"/>
              </a:rPr>
              <a:t> URL</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Better for</a:t>
            </a:r>
            <a:r>
              <a:rPr lang="en-US" sz="2200" b="1" kern="0" dirty="0" smtClean="0">
                <a:latin typeface="+mn-lt"/>
                <a:ea typeface="ＭＳ Ｐゴシック" pitchFamily="34" charset="-128"/>
              </a:rPr>
              <a:t> Previous </a:t>
            </a:r>
            <a:r>
              <a:rPr lang="en-US" sz="2200" kern="0" dirty="0" smtClean="0">
                <a:latin typeface="+mn-lt"/>
                <a:ea typeface="ＭＳ Ｐゴシック" pitchFamily="34" charset="-128"/>
              </a:rPr>
              <a:t>and </a:t>
            </a:r>
            <a:r>
              <a:rPr lang="en-US" sz="2200" b="1" kern="0" dirty="0" smtClean="0">
                <a:latin typeface="+mn-lt"/>
                <a:ea typeface="ＭＳ Ｐゴシック" pitchFamily="34" charset="-128"/>
              </a:rPr>
              <a:t>Next </a:t>
            </a:r>
            <a:r>
              <a:rPr lang="en-US" sz="2200" kern="0" dirty="0" smtClean="0">
                <a:latin typeface="+mn-lt"/>
                <a:ea typeface="ＭＳ Ｐゴシック" pitchFamily="34" charset="-128"/>
              </a:rPr>
              <a:t>buttons of the browser</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What are JSP?</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Presentation</a:t>
            </a:r>
            <a:endParaRPr lang="en-US" b="1" dirty="0">
              <a:solidFill>
                <a:srgbClr val="000000"/>
              </a:solidFill>
            </a:endParaRPr>
          </a:p>
        </p:txBody>
      </p:sp>
      <p:sp>
        <p:nvSpPr>
          <p:cNvPr id="60" name="ZoneTexte 7"/>
          <p:cNvSpPr txBox="1"/>
          <p:nvPr/>
        </p:nvSpPr>
        <p:spPr>
          <a:xfrm>
            <a:off x="1219200" y="2286000"/>
            <a:ext cx="7543800" cy="3170099"/>
          </a:xfrm>
          <a:prstGeom prst="rect">
            <a:avLst/>
          </a:prstGeom>
          <a:solidFill>
            <a:schemeClr val="accent2"/>
          </a:solidFill>
          <a:ln>
            <a:solidFill>
              <a:schemeClr val="tx1"/>
            </a:solidFill>
          </a:ln>
        </p:spPr>
        <p:txBody>
          <a:bodyPr wrap="square" rtlCol="0">
            <a:spAutoFit/>
          </a:bodyPr>
          <a:lstStyle/>
          <a:p>
            <a:r>
              <a:rPr lang="en-US" sz="2000" dirty="0" smtClean="0">
                <a:solidFill>
                  <a:srgbClr val="AC4020"/>
                </a:solidFill>
                <a:latin typeface="Courier"/>
                <a:cs typeface="Courier"/>
              </a:rPr>
              <a:t>&lt;%@ </a:t>
            </a:r>
            <a:r>
              <a:rPr lang="en-US" sz="2000" dirty="0" smtClean="0">
                <a:solidFill>
                  <a:srgbClr val="157333"/>
                </a:solidFill>
                <a:latin typeface="Courier"/>
                <a:cs typeface="Courier"/>
              </a:rPr>
              <a:t>page </a:t>
            </a:r>
            <a:r>
              <a:rPr lang="en-US" sz="2000" dirty="0" smtClean="0">
                <a:solidFill>
                  <a:srgbClr val="7F0055"/>
                </a:solidFill>
                <a:latin typeface="Courier"/>
                <a:cs typeface="Courier"/>
              </a:rPr>
              <a:t>language</a:t>
            </a:r>
            <a:r>
              <a:rPr lang="en-US" sz="2000" dirty="0" smtClean="0">
                <a:latin typeface="Courier"/>
                <a:cs typeface="Courier"/>
              </a:rPr>
              <a:t>=</a:t>
            </a:r>
            <a:r>
              <a:rPr lang="en-US" sz="2000" i="1" dirty="0" smtClean="0">
                <a:latin typeface="Courier"/>
                <a:cs typeface="Courier"/>
              </a:rPr>
              <a:t>"</a:t>
            </a:r>
            <a:r>
              <a:rPr lang="en-US" sz="2000" dirty="0" smtClean="0">
                <a:latin typeface="Courier"/>
                <a:cs typeface="Courier"/>
              </a:rPr>
              <a:t>java</a:t>
            </a:r>
            <a:r>
              <a:rPr lang="en-US" sz="2000" i="1" dirty="0" smtClean="0">
                <a:latin typeface="Courier"/>
                <a:cs typeface="Courier"/>
              </a:rPr>
              <a:t>" </a:t>
            </a:r>
            <a:r>
              <a:rPr lang="en-US" sz="2000" i="1" dirty="0" smtClean="0">
                <a:solidFill>
                  <a:srgbClr val="AC4020"/>
                </a:solidFill>
                <a:latin typeface="Courier"/>
                <a:cs typeface="Courier"/>
              </a:rPr>
              <a:t>%&gt;</a:t>
            </a:r>
          </a:p>
          <a:p>
            <a:r>
              <a:rPr lang="en-US" sz="2000" dirty="0" smtClean="0">
                <a:solidFill>
                  <a:srgbClr val="AC4020"/>
                </a:solidFill>
                <a:latin typeface="Courier"/>
                <a:cs typeface="Courier"/>
              </a:rPr>
              <a:t>&lt;%@ </a:t>
            </a:r>
            <a:r>
              <a:rPr lang="en-US" sz="2000" dirty="0" smtClean="0">
                <a:solidFill>
                  <a:srgbClr val="157333"/>
                </a:solidFill>
                <a:latin typeface="Courier"/>
                <a:cs typeface="Courier"/>
              </a:rPr>
              <a:t>page </a:t>
            </a:r>
            <a:r>
              <a:rPr lang="en-US" sz="2000" dirty="0" smtClean="0">
                <a:solidFill>
                  <a:srgbClr val="7F0055"/>
                </a:solidFill>
                <a:latin typeface="Courier"/>
                <a:cs typeface="Courier"/>
              </a:rPr>
              <a:t>import</a:t>
            </a:r>
            <a:r>
              <a:rPr lang="en-US" sz="2000" dirty="0" smtClean="0">
                <a:latin typeface="Courier"/>
                <a:cs typeface="Courier"/>
              </a:rPr>
              <a:t>="</a:t>
            </a:r>
            <a:r>
              <a:rPr lang="en-US" sz="2000" dirty="0" err="1" smtClean="0">
                <a:latin typeface="Courier"/>
                <a:cs typeface="Courier"/>
              </a:rPr>
              <a:t>java.util.Date</a:t>
            </a:r>
            <a:r>
              <a:rPr lang="en-US" sz="2000" dirty="0" smtClean="0">
                <a:latin typeface="Courier"/>
                <a:cs typeface="Courier"/>
              </a:rPr>
              <a:t>” </a:t>
            </a:r>
            <a:r>
              <a:rPr lang="en-US" sz="2000" dirty="0" smtClean="0">
                <a:solidFill>
                  <a:srgbClr val="AC4020"/>
                </a:solidFill>
                <a:latin typeface="Courier"/>
                <a:cs typeface="Courier"/>
              </a:rPr>
              <a:t>%&gt;</a:t>
            </a:r>
          </a:p>
          <a:p>
            <a:r>
              <a:rPr lang="en-US" sz="2000" dirty="0" smtClean="0">
                <a:solidFill>
                  <a:srgbClr val="157333"/>
                </a:solidFill>
                <a:latin typeface="Courier"/>
                <a:cs typeface="Courier"/>
              </a:rPr>
              <a:t>&lt;html&gt;</a:t>
            </a:r>
          </a:p>
          <a:p>
            <a:r>
              <a:rPr lang="en-US" sz="2000" dirty="0" smtClean="0">
                <a:solidFill>
                  <a:srgbClr val="157333"/>
                </a:solidFill>
                <a:latin typeface="Courier"/>
                <a:cs typeface="Courier"/>
              </a:rPr>
              <a:t>   &lt;head&gt;</a:t>
            </a:r>
          </a:p>
          <a:p>
            <a:r>
              <a:rPr lang="en-US" sz="2000" dirty="0" smtClean="0">
                <a:solidFill>
                  <a:srgbClr val="157333"/>
                </a:solidFill>
                <a:latin typeface="Courier"/>
                <a:cs typeface="Courier"/>
              </a:rPr>
              <a:t>      &lt;title&gt;</a:t>
            </a:r>
            <a:r>
              <a:rPr lang="en-US" sz="2000" dirty="0" smtClean="0">
                <a:latin typeface="Courier"/>
                <a:cs typeface="Courier"/>
              </a:rPr>
              <a:t>When am I ?</a:t>
            </a:r>
            <a:r>
              <a:rPr lang="en-US" sz="2000" dirty="0" smtClean="0">
                <a:solidFill>
                  <a:srgbClr val="157333"/>
                </a:solidFill>
                <a:latin typeface="Courier"/>
                <a:cs typeface="Courier"/>
              </a:rPr>
              <a:t>&lt;/title&gt;</a:t>
            </a:r>
          </a:p>
          <a:p>
            <a:r>
              <a:rPr lang="en-US" sz="2000" dirty="0" smtClean="0">
                <a:solidFill>
                  <a:srgbClr val="157333"/>
                </a:solidFill>
                <a:latin typeface="Courier"/>
                <a:cs typeface="Courier"/>
              </a:rPr>
              <a:t>   &lt;/head&gt;</a:t>
            </a:r>
          </a:p>
          <a:p>
            <a:r>
              <a:rPr lang="en-US" sz="2000" dirty="0" smtClean="0">
                <a:solidFill>
                  <a:srgbClr val="157333"/>
                </a:solidFill>
                <a:latin typeface="Courier"/>
                <a:cs typeface="Courier"/>
              </a:rPr>
              <a:t>   &lt;body&gt;</a:t>
            </a:r>
          </a:p>
          <a:p>
            <a:r>
              <a:rPr lang="en-US" sz="2000" b="1" dirty="0" smtClean="0">
                <a:solidFill>
                  <a:srgbClr val="AC4020"/>
                </a:solidFill>
                <a:latin typeface="Courier"/>
                <a:cs typeface="Courier"/>
              </a:rPr>
              <a:t>      &lt;%=</a:t>
            </a:r>
            <a:r>
              <a:rPr lang="en-US" sz="2000" dirty="0" smtClean="0">
                <a:latin typeface="Courier"/>
                <a:cs typeface="Courier"/>
              </a:rPr>
              <a:t> </a:t>
            </a:r>
            <a:r>
              <a:rPr lang="en-US" sz="2000" b="1" dirty="0" smtClean="0">
                <a:solidFill>
                  <a:srgbClr val="7F0055"/>
                </a:solidFill>
                <a:latin typeface="Courier"/>
                <a:cs typeface="Courier"/>
              </a:rPr>
              <a:t>new </a:t>
            </a:r>
            <a:r>
              <a:rPr lang="en-US" sz="2000" b="1" dirty="0" smtClean="0">
                <a:latin typeface="Courier"/>
                <a:cs typeface="Courier"/>
              </a:rPr>
              <a:t>Date() </a:t>
            </a:r>
            <a:r>
              <a:rPr lang="en-US" sz="2000" b="1" dirty="0" smtClean="0">
                <a:solidFill>
                  <a:srgbClr val="AC4020"/>
                </a:solidFill>
                <a:latin typeface="Courier"/>
                <a:cs typeface="Courier"/>
              </a:rPr>
              <a:t>%&gt;</a:t>
            </a:r>
          </a:p>
          <a:p>
            <a:r>
              <a:rPr lang="en-US" sz="2000" dirty="0" smtClean="0">
                <a:solidFill>
                  <a:srgbClr val="157333"/>
                </a:solidFill>
                <a:latin typeface="Courier"/>
                <a:cs typeface="Courier"/>
              </a:rPr>
              <a:t>   &lt;/body&gt;</a:t>
            </a:r>
          </a:p>
          <a:p>
            <a:r>
              <a:rPr lang="en-US" sz="2000" dirty="0" smtClean="0">
                <a:solidFill>
                  <a:srgbClr val="157333"/>
                </a:solidFill>
                <a:latin typeface="Courier"/>
                <a:cs typeface="Courier"/>
              </a:rPr>
              <a:t>&lt;/html&gt;</a:t>
            </a:r>
            <a:endParaRPr lang="fr-FR" sz="2000" dirty="0" smtClean="0">
              <a:solidFill>
                <a:srgbClr val="157333"/>
              </a:solidFill>
              <a:latin typeface="Courier"/>
              <a:cs typeface="Courier"/>
            </a:endParaRPr>
          </a:p>
        </p:txBody>
      </p:sp>
      <p:sp>
        <p:nvSpPr>
          <p:cNvPr id="61" name="Rectangle 3"/>
          <p:cNvSpPr txBox="1">
            <a:spLocks noChangeArrowheads="1"/>
          </p:cNvSpPr>
          <p:nvPr/>
        </p:nvSpPr>
        <p:spPr>
          <a:xfrm>
            <a:off x="1142976" y="1214422"/>
            <a:ext cx="7696224"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JSP</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example :</a:t>
            </a:r>
            <a:endPar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JSP Model 1 Architecture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97662"/>
            <a:ext cx="7572428" cy="938719"/>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One of the both approaches to use JSP</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JSP page is responsible for processing requests</a:t>
            </a:r>
          </a:p>
        </p:txBody>
      </p:sp>
      <p:pic>
        <p:nvPicPr>
          <p:cNvPr id="790530" name="Picture 2"/>
          <p:cNvPicPr>
            <a:picLocks noChangeAspect="1" noChangeArrowheads="1"/>
          </p:cNvPicPr>
          <p:nvPr/>
        </p:nvPicPr>
        <p:blipFill>
          <a:blip r:embed="rId5"/>
          <a:srcRect/>
          <a:stretch>
            <a:fillRect/>
          </a:stretch>
        </p:blipFill>
        <p:spPr bwMode="auto">
          <a:xfrm>
            <a:off x="1752600" y="3124200"/>
            <a:ext cx="5963478" cy="2438400"/>
          </a:xfrm>
          <a:prstGeom prst="rect">
            <a:avLst/>
          </a:prstGeom>
          <a:noFill/>
          <a:ln w="9525">
            <a:noFill/>
            <a:miter lim="800000"/>
            <a:headEnd/>
            <a:tailEnd/>
          </a:ln>
          <a:effectLst/>
        </p:spPr>
      </p:pic>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r>
              <a:rPr lang="en-US" b="1" dirty="0" smtClean="0">
                <a:solidFill>
                  <a:srgbClr val="000000"/>
                </a:solidFill>
              </a:rPr>
              <a:t> &amp; JSP Pages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JSP Model 2 Architecture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170831"/>
            <a:ext cx="7572428" cy="5001369"/>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JSP and </a:t>
            </a:r>
            <a:r>
              <a:rPr lang="en-US" sz="2200" kern="0" dirty="0" err="1" smtClean="0">
                <a:ea typeface="ＭＳ Ｐゴシック" pitchFamily="34" charset="-128"/>
              </a:rPr>
              <a:t>Servlets</a:t>
            </a:r>
            <a:r>
              <a:rPr lang="en-US" sz="2200" kern="0" dirty="0" smtClean="0">
                <a:ea typeface="ＭＳ Ｐゴシック" pitchFamily="34" charset="-128"/>
              </a:rPr>
              <a:t> work complementary</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JSP pages used to generate HTML response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Servlet</a:t>
            </a:r>
            <a:r>
              <a:rPr lang="en-US" sz="2200" kern="0" dirty="0" smtClean="0">
                <a:latin typeface="+mn-lt"/>
                <a:ea typeface="ＭＳ Ｐゴシック" pitchFamily="34" charset="-128"/>
              </a:rPr>
              <a:t> for processing tasks</a:t>
            </a:r>
          </a:p>
          <a:p>
            <a:pPr marL="342900"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Servlet</a:t>
            </a:r>
            <a:r>
              <a:rPr lang="en-US" sz="2200" kern="0" dirty="0" smtClean="0">
                <a:latin typeface="+mn-lt"/>
                <a:ea typeface="ＭＳ Ｐゴシック" pitchFamily="34" charset="-128"/>
              </a:rPr>
              <a:t> acts as a Controller</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Process request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Create beans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Decide to which JSP page to forward the request</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JSP acts as a View</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Retrieves objects created by the Controller</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Use them to construct the HTML response</a:t>
            </a:r>
            <a:endParaRPr lang="en-US" sz="2200" b="1" kern="0" dirty="0" smtClean="0">
              <a:latin typeface="+mn-lt"/>
              <a:ea typeface="ＭＳ Ｐゴシック" pitchFamily="34" charset="-128"/>
            </a:endParaRP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r>
              <a:rPr lang="en-US" b="1" dirty="0" smtClean="0">
                <a:solidFill>
                  <a:srgbClr val="000000"/>
                </a:solidFill>
              </a:rPr>
              <a:t> &amp; JSP Pages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JSP Model 2 Architecture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143000"/>
            <a:ext cx="7572428" cy="430887"/>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Model View Controller (MVC) design pattern !</a:t>
            </a:r>
          </a:p>
        </p:txBody>
      </p:sp>
      <p:pic>
        <p:nvPicPr>
          <p:cNvPr id="794626" name="Picture 2"/>
          <p:cNvPicPr>
            <a:picLocks noChangeAspect="1" noChangeArrowheads="1"/>
          </p:cNvPicPr>
          <p:nvPr/>
        </p:nvPicPr>
        <p:blipFill>
          <a:blip r:embed="rId5"/>
          <a:srcRect/>
          <a:stretch>
            <a:fillRect/>
          </a:stretch>
        </p:blipFill>
        <p:spPr bwMode="auto">
          <a:xfrm>
            <a:off x="1748319" y="2667000"/>
            <a:ext cx="6100281" cy="2413000"/>
          </a:xfrm>
          <a:prstGeom prst="rect">
            <a:avLst/>
          </a:prstGeom>
          <a:noFill/>
          <a:ln w="9525">
            <a:noFill/>
            <a:miter lim="800000"/>
            <a:headEnd/>
            <a:tailEnd/>
          </a:ln>
          <a:effectLst/>
        </p:spPr>
      </p:pic>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r>
              <a:rPr lang="en-US" b="1" dirty="0" smtClean="0">
                <a:solidFill>
                  <a:srgbClr val="000000"/>
                </a:solidFill>
              </a:rPr>
              <a:t> &amp; JSP Pages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r>
              <a:rPr lang="en-US" b="1" dirty="0" smtClean="0">
                <a:solidFill>
                  <a:srgbClr val="000000"/>
                </a:solidFill>
              </a:rPr>
              <a:t> &amp; JSP Pages</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(1/2)</a:t>
            </a:r>
            <a:endParaRPr lang="en-US" sz="3200" b="1" dirty="0">
              <a:solidFill>
                <a:srgbClr val="000000"/>
              </a:solidFill>
            </a:endParaRPr>
          </a:p>
        </p:txBody>
      </p:sp>
      <p:sp>
        <p:nvSpPr>
          <p:cNvPr id="130051" name="Text Box 2"/>
          <p:cNvSpPr txBox="1">
            <a:spLocks noChangeArrowheads="1"/>
          </p:cNvSpPr>
          <p:nvPr/>
        </p:nvSpPr>
        <p:spPr bwMode="auto">
          <a:xfrm>
            <a:off x="1044575" y="1066800"/>
            <a:ext cx="7947025" cy="51816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Now you understand how </a:t>
            </a:r>
            <a:r>
              <a:rPr lang="en-US" sz="2200" dirty="0" err="1" smtClean="0">
                <a:solidFill>
                  <a:srgbClr val="4D4D4D"/>
                </a:solidFill>
              </a:rPr>
              <a:t>Servlets</a:t>
            </a:r>
            <a:r>
              <a:rPr lang="en-US" sz="2200" dirty="0" smtClean="0">
                <a:solidFill>
                  <a:srgbClr val="4D4D4D"/>
                </a:solidFill>
              </a:rPr>
              <a:t> and JSP are complementary:</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Refactor</a:t>
            </a:r>
            <a:r>
              <a:rPr lang="en-US" sz="2200" dirty="0" smtClean="0">
                <a:solidFill>
                  <a:srgbClr val="4D4D4D"/>
                </a:solidFill>
              </a:rPr>
              <a:t> </a:t>
            </a:r>
            <a:r>
              <a:rPr lang="en-US" sz="2200" b="1" dirty="0" err="1" smtClean="0">
                <a:solidFill>
                  <a:srgbClr val="4D4D4D"/>
                </a:solidFill>
              </a:rPr>
              <a:t>ListProductServlet</a:t>
            </a:r>
            <a:r>
              <a:rPr lang="en-US" sz="2200" b="1" dirty="0" smtClean="0">
                <a:solidFill>
                  <a:srgbClr val="4D4D4D"/>
                </a:solidFill>
              </a:rPr>
              <a:t> </a:t>
            </a:r>
            <a:r>
              <a:rPr lang="en-US" sz="2200" dirty="0" smtClean="0">
                <a:solidFill>
                  <a:srgbClr val="4D4D4D"/>
                </a:solidFill>
              </a:rPr>
              <a:t>and </a:t>
            </a:r>
            <a:r>
              <a:rPr lang="en-US" sz="2200" b="1" dirty="0" err="1" smtClean="0">
                <a:solidFill>
                  <a:srgbClr val="4D4D4D"/>
                </a:solidFill>
              </a:rPr>
              <a:t>listProduct.jsp</a:t>
            </a:r>
            <a:r>
              <a:rPr lang="en-US" sz="2200" dirty="0" smtClean="0">
                <a:solidFill>
                  <a:srgbClr val="4D4D4D"/>
                </a:solidFill>
              </a:rPr>
              <a:t> to implement </a:t>
            </a:r>
            <a:r>
              <a:rPr lang="en-US" sz="2200" b="1" dirty="0" smtClean="0">
                <a:solidFill>
                  <a:srgbClr val="4D4D4D"/>
                </a:solidFill>
              </a:rPr>
              <a:t>JSP Model 2 Architecture</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Put the product list in request attributes</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Forward the request to the JSP</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Retrieve the list in the JSP page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Refactor</a:t>
            </a:r>
            <a:r>
              <a:rPr lang="en-US" sz="2200" dirty="0" smtClean="0">
                <a:solidFill>
                  <a:srgbClr val="4D4D4D"/>
                </a:solidFill>
              </a:rPr>
              <a:t> </a:t>
            </a:r>
            <a:r>
              <a:rPr lang="en-US" sz="2200" b="1" dirty="0" err="1" smtClean="0">
                <a:solidFill>
                  <a:srgbClr val="4D4D4D"/>
                </a:solidFill>
              </a:rPr>
              <a:t>AddProductServlet</a:t>
            </a:r>
            <a:r>
              <a:rPr lang="en-US" sz="2200" dirty="0" smtClean="0">
                <a:solidFill>
                  <a:srgbClr val="4D4D4D"/>
                </a:solidFill>
              </a:rPr>
              <a:t> and </a:t>
            </a:r>
            <a:r>
              <a:rPr lang="en-US" sz="2200" b="1" dirty="0" err="1" smtClean="0">
                <a:solidFill>
                  <a:srgbClr val="4D4D4D"/>
                </a:solidFill>
              </a:rPr>
              <a:t>addProduct.jsp</a:t>
            </a:r>
            <a:endParaRPr lang="en-US" sz="2200" dirty="0" smtClean="0">
              <a:solidFill>
                <a:srgbClr val="4D4D4D"/>
              </a:solidFill>
            </a:endParaRP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Override the </a:t>
            </a:r>
            <a:r>
              <a:rPr lang="en-US" sz="2200" b="1" dirty="0" err="1" smtClean="0">
                <a:solidFill>
                  <a:srgbClr val="4D4D4D"/>
                </a:solidFill>
              </a:rPr>
              <a:t>doGet</a:t>
            </a:r>
            <a:r>
              <a:rPr lang="en-US" sz="2200" b="1" dirty="0" smtClean="0">
                <a:solidFill>
                  <a:srgbClr val="4D4D4D"/>
                </a:solidFill>
              </a:rPr>
              <a:t>(…)</a:t>
            </a:r>
            <a:r>
              <a:rPr lang="en-US" sz="2200" dirty="0" smtClean="0">
                <a:solidFill>
                  <a:srgbClr val="4D4D4D"/>
                </a:solidFill>
              </a:rPr>
              <a:t> method</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Forward the request to the JSP page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Refactor </a:t>
            </a:r>
            <a:r>
              <a:rPr lang="en-US" sz="2200" b="1" dirty="0" err="1" smtClean="0">
                <a:solidFill>
                  <a:srgbClr val="4D4D4D"/>
                </a:solidFill>
              </a:rPr>
              <a:t>ShowProductServlet</a:t>
            </a:r>
            <a:r>
              <a:rPr lang="en-US" sz="2200" dirty="0" smtClean="0">
                <a:solidFill>
                  <a:srgbClr val="4D4D4D"/>
                </a:solidFill>
              </a:rPr>
              <a:t> and </a:t>
            </a:r>
            <a:r>
              <a:rPr lang="en-US" sz="2200" b="1" dirty="0" err="1" smtClean="0">
                <a:solidFill>
                  <a:srgbClr val="4D4D4D"/>
                </a:solidFill>
              </a:rPr>
              <a:t>showProduct.jsp</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Refactor </a:t>
            </a:r>
            <a:r>
              <a:rPr lang="en-US" sz="2200" b="1" dirty="0" err="1" smtClean="0">
                <a:solidFill>
                  <a:srgbClr val="4D4D4D"/>
                </a:solidFill>
              </a:rPr>
              <a:t>LoginServlet</a:t>
            </a:r>
            <a:r>
              <a:rPr lang="en-US" sz="2200" dirty="0" smtClean="0">
                <a:solidFill>
                  <a:srgbClr val="4D4D4D"/>
                </a:solidFill>
              </a:rPr>
              <a:t> and </a:t>
            </a:r>
            <a:r>
              <a:rPr lang="en-US" sz="2200" b="1" dirty="0" err="1" smtClean="0">
                <a:solidFill>
                  <a:srgbClr val="4D4D4D"/>
                </a:solidFill>
              </a:rPr>
              <a:t>login.jsp</a:t>
            </a:r>
            <a:endParaRPr lang="en-US" sz="2200" b="1" dirty="0" smtClean="0">
              <a:solidFill>
                <a:srgbClr val="4D4D4D"/>
              </a:solidFill>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r>
              <a:rPr lang="en-US" b="1" dirty="0" smtClean="0">
                <a:solidFill>
                  <a:srgbClr val="000000"/>
                </a:solidFill>
              </a:rPr>
              <a:t> &amp; JSP Pages</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2/2</a:t>
            </a:r>
            <a:endParaRPr lang="en-US" sz="3200" b="1" dirty="0">
              <a:solidFill>
                <a:srgbClr val="000000"/>
              </a:solidFill>
            </a:endParaRPr>
          </a:p>
        </p:txBody>
      </p:sp>
      <p:sp>
        <p:nvSpPr>
          <p:cNvPr id="130051" name="Text Box 2"/>
          <p:cNvSpPr txBox="1">
            <a:spLocks noChangeArrowheads="1"/>
          </p:cNvSpPr>
          <p:nvPr/>
        </p:nvSpPr>
        <p:spPr bwMode="auto">
          <a:xfrm>
            <a:off x="1044575" y="1066800"/>
            <a:ext cx="7947025" cy="51816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Now you understand how </a:t>
            </a:r>
            <a:r>
              <a:rPr lang="en-US" sz="2200" dirty="0" err="1" smtClean="0">
                <a:solidFill>
                  <a:srgbClr val="4D4D4D"/>
                </a:solidFill>
              </a:rPr>
              <a:t>Servlets</a:t>
            </a:r>
            <a:r>
              <a:rPr lang="en-US" sz="2200" dirty="0" smtClean="0">
                <a:solidFill>
                  <a:srgbClr val="4D4D4D"/>
                </a:solidFill>
              </a:rPr>
              <a:t> and JSP are complementary:</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Replace all scripting elements in your JSP page by JSTL + EL !</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r>
              <a:rPr lang="en-US" b="1" dirty="0" smtClean="0">
                <a:solidFill>
                  <a:srgbClr val="000000"/>
                </a:solidFill>
              </a:rPr>
              <a:t> &amp; JSP Pages</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a:xfrm>
            <a:off x="1033463" y="404813"/>
            <a:ext cx="7729537" cy="452437"/>
          </a:xfrm>
        </p:spPr>
        <p:txBody>
          <a:bodyPr/>
          <a:lstStyle/>
          <a:p>
            <a:r>
              <a:rPr lang="en-US" sz="3200"/>
              <a:t>Course summary</a:t>
            </a:r>
          </a:p>
        </p:txBody>
      </p:sp>
      <p:pic>
        <p:nvPicPr>
          <p:cNvPr id="568327" name="Picture 7"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p:spPr>
      </p:pic>
      <p:sp>
        <p:nvSpPr>
          <p:cNvPr id="568352"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Server Pages</a:t>
            </a:r>
            <a:endParaRPr lang="en-US" b="1" dirty="0">
              <a:solidFill>
                <a:srgbClr val="000000"/>
              </a:solidFill>
            </a:endParaRPr>
          </a:p>
        </p:txBody>
      </p:sp>
      <p:sp>
        <p:nvSpPr>
          <p:cNvPr id="21" name="AutoShape 2"/>
          <p:cNvSpPr>
            <a:spLocks noChangeArrowheads="1"/>
          </p:cNvSpPr>
          <p:nvPr/>
        </p:nvSpPr>
        <p:spPr bwMode="auto">
          <a:xfrm>
            <a:off x="3854450" y="1219200"/>
            <a:ext cx="2317750" cy="2201862"/>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Action elements</a:t>
            </a:r>
          </a:p>
        </p:txBody>
      </p:sp>
      <p:sp>
        <p:nvSpPr>
          <p:cNvPr id="22" name="AutoShape 3"/>
          <p:cNvSpPr>
            <a:spLocks noChangeArrowheads="1"/>
          </p:cNvSpPr>
          <p:nvPr/>
        </p:nvSpPr>
        <p:spPr bwMode="auto">
          <a:xfrm>
            <a:off x="1143000" y="12192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Syntax</a:t>
            </a:r>
            <a:endParaRPr lang="en-GB" sz="2400" b="1" dirty="0">
              <a:solidFill>
                <a:srgbClr val="000000"/>
              </a:solidFill>
            </a:endParaRPr>
          </a:p>
        </p:txBody>
      </p:sp>
      <p:sp>
        <p:nvSpPr>
          <p:cNvPr id="23" name="AutoShape 6"/>
          <p:cNvSpPr>
            <a:spLocks noChangeArrowheads="1"/>
          </p:cNvSpPr>
          <p:nvPr/>
        </p:nvSpPr>
        <p:spPr bwMode="auto">
          <a:xfrm>
            <a:off x="6477000" y="121920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err="1" smtClean="0">
                <a:solidFill>
                  <a:srgbClr val="000000"/>
                </a:solidFill>
              </a:rPr>
              <a:t>Taglibs</a:t>
            </a:r>
            <a:endParaRPr lang="en-GB" sz="2400" b="1" dirty="0">
              <a:solidFill>
                <a:srgbClr val="000000"/>
              </a:solidFill>
            </a:endParaRPr>
          </a:p>
        </p:txBody>
      </p:sp>
      <p:grpSp>
        <p:nvGrpSpPr>
          <p:cNvPr id="24" name="Group 7"/>
          <p:cNvGrpSpPr>
            <a:grpSpLocks/>
          </p:cNvGrpSpPr>
          <p:nvPr/>
        </p:nvGrpSpPr>
        <p:grpSpPr bwMode="auto">
          <a:xfrm>
            <a:off x="4768850" y="1077912"/>
            <a:ext cx="258763" cy="371475"/>
            <a:chOff x="1296" y="720"/>
            <a:chExt cx="163" cy="234"/>
          </a:xfrm>
        </p:grpSpPr>
        <p:sp>
          <p:nvSpPr>
            <p:cNvPr id="25"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26"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27"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28" name="Group 11"/>
          <p:cNvGrpSpPr>
            <a:grpSpLocks/>
          </p:cNvGrpSpPr>
          <p:nvPr/>
        </p:nvGrpSpPr>
        <p:grpSpPr bwMode="auto">
          <a:xfrm>
            <a:off x="2133600" y="1066800"/>
            <a:ext cx="258762" cy="371475"/>
            <a:chOff x="4275" y="703"/>
            <a:chExt cx="163" cy="234"/>
          </a:xfrm>
        </p:grpSpPr>
        <p:sp>
          <p:nvSpPr>
            <p:cNvPr id="29"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4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51" name="Group 19"/>
          <p:cNvGrpSpPr>
            <a:grpSpLocks/>
          </p:cNvGrpSpPr>
          <p:nvPr/>
        </p:nvGrpSpPr>
        <p:grpSpPr bwMode="auto">
          <a:xfrm>
            <a:off x="7467600" y="1066800"/>
            <a:ext cx="258763" cy="371475"/>
            <a:chOff x="1824" y="2592"/>
            <a:chExt cx="163" cy="234"/>
          </a:xfrm>
        </p:grpSpPr>
        <p:sp>
          <p:nvSpPr>
            <p:cNvPr id="52"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53"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54"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20" name="AutoShape 3"/>
          <p:cNvSpPr>
            <a:spLocks noChangeArrowheads="1"/>
          </p:cNvSpPr>
          <p:nvPr/>
        </p:nvSpPr>
        <p:spPr bwMode="auto">
          <a:xfrm>
            <a:off x="5257800" y="42037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Good Practices</a:t>
            </a:r>
            <a:endParaRPr lang="en-GB" sz="2400" b="1" dirty="0">
              <a:solidFill>
                <a:srgbClr val="000000"/>
              </a:solidFill>
            </a:endParaRPr>
          </a:p>
        </p:txBody>
      </p:sp>
      <p:grpSp>
        <p:nvGrpSpPr>
          <p:cNvPr id="30" name="Group 11"/>
          <p:cNvGrpSpPr>
            <a:grpSpLocks/>
          </p:cNvGrpSpPr>
          <p:nvPr/>
        </p:nvGrpSpPr>
        <p:grpSpPr bwMode="auto">
          <a:xfrm>
            <a:off x="6248400" y="4051300"/>
            <a:ext cx="258762" cy="371475"/>
            <a:chOff x="4275" y="703"/>
            <a:chExt cx="163" cy="234"/>
          </a:xfrm>
        </p:grpSpPr>
        <p:sp>
          <p:nvSpPr>
            <p:cNvPr id="31"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32"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3"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4" name="AutoShape 6"/>
          <p:cNvSpPr>
            <a:spLocks noChangeArrowheads="1"/>
          </p:cNvSpPr>
          <p:nvPr/>
        </p:nvSpPr>
        <p:spPr bwMode="auto">
          <a:xfrm>
            <a:off x="2538412" y="419100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Expression Language</a:t>
            </a:r>
          </a:p>
        </p:txBody>
      </p:sp>
      <p:grpSp>
        <p:nvGrpSpPr>
          <p:cNvPr id="35" name="Group 19"/>
          <p:cNvGrpSpPr>
            <a:grpSpLocks/>
          </p:cNvGrpSpPr>
          <p:nvPr/>
        </p:nvGrpSpPr>
        <p:grpSpPr bwMode="auto">
          <a:xfrm>
            <a:off x="3529012" y="4038600"/>
            <a:ext cx="258763" cy="371475"/>
            <a:chOff x="1824" y="2592"/>
            <a:chExt cx="163" cy="234"/>
          </a:xfrm>
        </p:grpSpPr>
        <p:sp>
          <p:nvSpPr>
            <p:cNvPr id="36"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37"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8"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p:val>
                                            <p:fltVal val="0"/>
                                          </p:val>
                                        </p:tav>
                                        <p:tav>
                                          <p:val>
                                            <p:strVal val="#ppt_w"/>
                                          </p:val>
                                        </p:tav>
                                      </p:tavLst>
                                    </p:anim>
                                    <p:anim calcmode="lin" valueType="num">
                                      <p:cBhvr>
                                        <p:cTn id="8" dur="500" fill="hold"/>
                                        <p:tgtEl>
                                          <p:spTgt spid="22"/>
                                        </p:tgtEl>
                                        <p:attrNameLst>
                                          <p:attrName>ppt_h</p:attrName>
                                        </p:attrNameLst>
                                      </p:cBhvr>
                                      <p:tavLst>
                                        <p:tav>
                                          <p:val>
                                            <p:fltVal val="0"/>
                                          </p:val>
                                        </p:tav>
                                        <p:tav>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ppt_x</p:attrName>
                                        </p:attrNameLst>
                                      </p:cBhvr>
                                      <p:tavLst>
                                        <p:tav>
                                          <p:val>
                                            <p:strVal val="#ppt_x"/>
                                          </p:val>
                                        </p:tav>
                                        <p:tav>
                                          <p:val>
                                            <p:strVal val="#ppt_x"/>
                                          </p:val>
                                        </p:tav>
                                      </p:tavLst>
                                    </p:anim>
                                    <p:anim calcmode="lin" valueType="num">
                                      <p:cBhvr>
                                        <p:cTn id="14" dur="500" fill="hold"/>
                                        <p:tgtEl>
                                          <p:spTgt spid="28"/>
                                        </p:tgtEl>
                                        <p:attrNameLst>
                                          <p:attrName>ppt_y</p:attrName>
                                        </p:attrNameLst>
                                      </p:cBhvr>
                                      <p:tavLst>
                                        <p:tav>
                                          <p:val>
                                            <p:strVal val="0-#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p:val>
                                            <p:fltVal val="0"/>
                                          </p:val>
                                        </p:tav>
                                        <p:tav>
                                          <p:val>
                                            <p:strVal val="#ppt_w"/>
                                          </p:val>
                                        </p:tav>
                                      </p:tavLst>
                                    </p:anim>
                                    <p:anim calcmode="lin" valueType="num">
                                      <p:cBhvr>
                                        <p:cTn id="20" dur="500" fill="hold"/>
                                        <p:tgtEl>
                                          <p:spTgt spid="23"/>
                                        </p:tgtEl>
                                        <p:attrNameLst>
                                          <p:attrName>ppt_h</p:attrName>
                                        </p:attrNameLst>
                                      </p:cBhvr>
                                      <p:tavLst>
                                        <p:tav>
                                          <p:val>
                                            <p:fltVal val="0"/>
                                          </p:val>
                                        </p:tav>
                                        <p:tav>
                                          <p:val>
                                            <p:strVal val="#ppt_h"/>
                                          </p:val>
                                        </p:tav>
                                      </p:tavLst>
                                    </p:anim>
                                    <p:animEffect transition="in" filter="fade">
                                      <p:cBhvr>
                                        <p:cTn id="21" dur="500"/>
                                        <p:tgtEl>
                                          <p:spTgt spid="23"/>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ppt_x</p:attrName>
                                        </p:attrNameLst>
                                      </p:cBhvr>
                                      <p:tavLst>
                                        <p:tav>
                                          <p:val>
                                            <p:strVal val="#ppt_x"/>
                                          </p:val>
                                        </p:tav>
                                        <p:tav>
                                          <p:val>
                                            <p:strVal val="#ppt_x"/>
                                          </p:val>
                                        </p:tav>
                                      </p:tavLst>
                                    </p:anim>
                                    <p:anim calcmode="lin" valueType="num">
                                      <p:cBhvr>
                                        <p:cTn id="26" dur="500" fill="hold"/>
                                        <p:tgtEl>
                                          <p:spTgt spid="51"/>
                                        </p:tgtEl>
                                        <p:attrNameLst>
                                          <p:attrName>ppt_y</p:attrName>
                                        </p:attrNameLst>
                                      </p:cBhvr>
                                      <p:tavLst>
                                        <p:tav>
                                          <p:val>
                                            <p:strVal val="0-#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p:val>
                                            <p:fltVal val="0"/>
                                          </p:val>
                                        </p:tav>
                                        <p:tav>
                                          <p:val>
                                            <p:strVal val="#ppt_w"/>
                                          </p:val>
                                        </p:tav>
                                      </p:tavLst>
                                    </p:anim>
                                    <p:anim calcmode="lin" valueType="num">
                                      <p:cBhvr>
                                        <p:cTn id="32" dur="500" fill="hold"/>
                                        <p:tgtEl>
                                          <p:spTgt spid="21"/>
                                        </p:tgtEl>
                                        <p:attrNameLst>
                                          <p:attrName>ppt_h</p:attrName>
                                        </p:attrNameLst>
                                      </p:cBhvr>
                                      <p:tavLst>
                                        <p:tav>
                                          <p:val>
                                            <p:fltVal val="0"/>
                                          </p:val>
                                        </p:tav>
                                        <p:tav>
                                          <p:val>
                                            <p:strVal val="#ppt_h"/>
                                          </p:val>
                                        </p:tav>
                                      </p:tavLst>
                                    </p:anim>
                                    <p:animEffect transition="in" filter="fade">
                                      <p:cBhvr>
                                        <p:cTn id="33" dur="500"/>
                                        <p:tgtEl>
                                          <p:spTgt spid="21"/>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ppt_x</p:attrName>
                                        </p:attrNameLst>
                                      </p:cBhvr>
                                      <p:tavLst>
                                        <p:tav>
                                          <p:val>
                                            <p:strVal val="#ppt_x"/>
                                          </p:val>
                                        </p:tav>
                                        <p:tav>
                                          <p:val>
                                            <p:strVal val="#ppt_x"/>
                                          </p:val>
                                        </p:tav>
                                      </p:tavLst>
                                    </p:anim>
                                    <p:anim calcmode="lin" valueType="num">
                                      <p:cBhvr>
                                        <p:cTn id="38" dur="500" fill="hold"/>
                                        <p:tgtEl>
                                          <p:spTgt spid="24"/>
                                        </p:tgtEl>
                                        <p:attrNameLst>
                                          <p:attrName>ppt_y</p:attrName>
                                        </p:attrNameLst>
                                      </p:cBhvr>
                                      <p:tavLst>
                                        <p:tav>
                                          <p:val>
                                            <p:strVal val="0-#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p:val>
                                            <p:fltVal val="0"/>
                                          </p:val>
                                        </p:tav>
                                        <p:tav>
                                          <p:val>
                                            <p:strVal val="#ppt_w"/>
                                          </p:val>
                                        </p:tav>
                                      </p:tavLst>
                                    </p:anim>
                                    <p:anim calcmode="lin" valueType="num">
                                      <p:cBhvr>
                                        <p:cTn id="44" dur="500" fill="hold"/>
                                        <p:tgtEl>
                                          <p:spTgt spid="20"/>
                                        </p:tgtEl>
                                        <p:attrNameLst>
                                          <p:attrName>ppt_h</p:attrName>
                                        </p:attrNameLst>
                                      </p:cBhvr>
                                      <p:tavLst>
                                        <p:tav>
                                          <p:val>
                                            <p:fltVal val="0"/>
                                          </p:val>
                                        </p:tav>
                                        <p:tav>
                                          <p:val>
                                            <p:strVal val="#ppt_h"/>
                                          </p:val>
                                        </p:tav>
                                      </p:tavLst>
                                    </p:anim>
                                    <p:animEffect transition="in" filter="fade">
                                      <p:cBhvr>
                                        <p:cTn id="45" dur="500"/>
                                        <p:tgtEl>
                                          <p:spTgt spid="20"/>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ppt_x</p:attrName>
                                        </p:attrNameLst>
                                      </p:cBhvr>
                                      <p:tavLst>
                                        <p:tav>
                                          <p:val>
                                            <p:strVal val="#ppt_x"/>
                                          </p:val>
                                        </p:tav>
                                        <p:tav>
                                          <p:val>
                                            <p:strVal val="#ppt_x"/>
                                          </p:val>
                                        </p:tav>
                                      </p:tavLst>
                                    </p:anim>
                                    <p:anim calcmode="lin" valueType="num">
                                      <p:cBhvr>
                                        <p:cTn id="50" dur="500" fill="hold"/>
                                        <p:tgtEl>
                                          <p:spTgt spid="30"/>
                                        </p:tgtEl>
                                        <p:attrNameLst>
                                          <p:attrName>ppt_y</p:attrName>
                                        </p:attrNameLst>
                                      </p:cBhvr>
                                      <p:tavLst>
                                        <p:tav>
                                          <p:val>
                                            <p:strVal val="0-#ppt_h/2"/>
                                          </p:val>
                                        </p:tav>
                                        <p:tav>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p:val>
                                            <p:fltVal val="0"/>
                                          </p:val>
                                        </p:tav>
                                        <p:tav>
                                          <p:val>
                                            <p:strVal val="#ppt_w"/>
                                          </p:val>
                                        </p:tav>
                                      </p:tavLst>
                                    </p:anim>
                                    <p:anim calcmode="lin" valueType="num">
                                      <p:cBhvr>
                                        <p:cTn id="56" dur="500" fill="hold"/>
                                        <p:tgtEl>
                                          <p:spTgt spid="34"/>
                                        </p:tgtEl>
                                        <p:attrNameLst>
                                          <p:attrName>ppt_h</p:attrName>
                                        </p:attrNameLst>
                                      </p:cBhvr>
                                      <p:tavLst>
                                        <p:tav>
                                          <p:val>
                                            <p:fltVal val="0"/>
                                          </p:val>
                                        </p:tav>
                                        <p:tav>
                                          <p:val>
                                            <p:strVal val="#ppt_h"/>
                                          </p:val>
                                        </p:tav>
                                      </p:tavLst>
                                    </p:anim>
                                    <p:animEffect transition="in" filter="fade">
                                      <p:cBhvr>
                                        <p:cTn id="57" dur="500"/>
                                        <p:tgtEl>
                                          <p:spTgt spid="34"/>
                                        </p:tgtEl>
                                      </p:cBhvr>
                                    </p:animEffect>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ppt_x</p:attrName>
                                        </p:attrNameLst>
                                      </p:cBhvr>
                                      <p:tavLst>
                                        <p:tav>
                                          <p:val>
                                            <p:strVal val="#ppt_x"/>
                                          </p:val>
                                        </p:tav>
                                        <p:tav>
                                          <p:val>
                                            <p:strVal val="#ppt_x"/>
                                          </p:val>
                                        </p:tav>
                                      </p:tavLst>
                                    </p:anim>
                                    <p:anim calcmode="lin" valueType="num">
                                      <p:cBhvr>
                                        <p:cTn id="62" dur="500" fill="hold"/>
                                        <p:tgtEl>
                                          <p:spTgt spid="35"/>
                                        </p:tgtEl>
                                        <p:attrNameLst>
                                          <p:attrName>ppt_y</p:attrName>
                                        </p:attrNameLst>
                                      </p:cBhvr>
                                      <p:tavLst>
                                        <p:tav>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9"/>
          <p:cNvSpPr>
            <a:spLocks noChangeArrowheads="1"/>
          </p:cNvSpPr>
          <p:nvPr/>
        </p:nvSpPr>
        <p:spPr bwMode="auto">
          <a:xfrm>
            <a:off x="1033463" y="404813"/>
            <a:ext cx="7729537" cy="452437"/>
          </a:xfrm>
          <a:prstGeom prst="rect">
            <a:avLst/>
          </a:prstGeom>
          <a:noFill/>
          <a:ln w="9525">
            <a:noFill/>
            <a:miter lim="800000"/>
            <a:headEnd/>
            <a:tailEnd/>
          </a:ln>
        </p:spPr>
        <p:txBody>
          <a:bodyPr anchor="ctr">
            <a:prstTxWarp prst="textNoShape">
              <a:avLst/>
            </a:prstTxWarp>
          </a:bodyPr>
          <a:lstStyle/>
          <a:p>
            <a:pPr eaLnBrk="1" hangingPunct="1"/>
            <a:r>
              <a:rPr lang="en-US" sz="3200" b="1" dirty="0">
                <a:solidFill>
                  <a:srgbClr val="000000"/>
                </a:solidFill>
              </a:rPr>
              <a:t>For </a:t>
            </a:r>
            <a:r>
              <a:rPr lang="en-US" sz="3200" b="1" dirty="0" smtClean="0">
                <a:solidFill>
                  <a:srgbClr val="000000"/>
                </a:solidFill>
              </a:rPr>
              <a:t>more</a:t>
            </a:r>
            <a:endParaRPr lang="en-US" sz="3200" b="1" dirty="0">
              <a:solidFill>
                <a:srgbClr val="000000"/>
              </a:solidFill>
            </a:endParaRPr>
          </a:p>
        </p:txBody>
      </p:sp>
      <p:sp>
        <p:nvSpPr>
          <p:cNvPr id="810005" name="Text Box 21"/>
          <p:cNvSpPr txBox="1">
            <a:spLocks noChangeArrowheads="1"/>
          </p:cNvSpPr>
          <p:nvPr/>
        </p:nvSpPr>
        <p:spPr bwMode="auto">
          <a:xfrm>
            <a:off x="1119188" y="1712913"/>
            <a:ext cx="7643812" cy="457200"/>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spcBef>
                <a:spcPct val="50000"/>
              </a:spcBef>
            </a:pPr>
            <a:r>
              <a:rPr lang="en-US" sz="2000" b="1">
                <a:solidFill>
                  <a:schemeClr val="bg1"/>
                </a:solidFill>
              </a:rPr>
              <a:t>Publications</a:t>
            </a:r>
          </a:p>
        </p:txBody>
      </p:sp>
      <p:sp>
        <p:nvSpPr>
          <p:cNvPr id="810006" name="Text Box 22"/>
          <p:cNvSpPr txBox="1">
            <a:spLocks noChangeArrowheads="1"/>
          </p:cNvSpPr>
          <p:nvPr/>
        </p:nvSpPr>
        <p:spPr bwMode="auto">
          <a:xfrm>
            <a:off x="1128713" y="5105400"/>
            <a:ext cx="7634287" cy="457200"/>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spcBef>
                <a:spcPct val="50000"/>
              </a:spcBef>
            </a:pPr>
            <a:r>
              <a:rPr lang="en-US" sz="2000" b="1" dirty="0">
                <a:solidFill>
                  <a:schemeClr val="bg1"/>
                </a:solidFill>
              </a:rPr>
              <a:t>Web sites</a:t>
            </a:r>
          </a:p>
        </p:txBody>
      </p:sp>
      <p:sp>
        <p:nvSpPr>
          <p:cNvPr id="810007" name="Rectangle 23"/>
          <p:cNvSpPr>
            <a:spLocks noChangeArrowheads="1"/>
          </p:cNvSpPr>
          <p:nvPr/>
        </p:nvSpPr>
        <p:spPr bwMode="auto">
          <a:xfrm>
            <a:off x="1058825" y="5715000"/>
            <a:ext cx="7856575" cy="784830"/>
          </a:xfrm>
          <a:prstGeom prst="rect">
            <a:avLst/>
          </a:prstGeom>
          <a:noFill/>
          <a:ln w="12700">
            <a:noFill/>
            <a:miter lim="800000"/>
            <a:headEnd/>
            <a:tailEnd/>
          </a:ln>
        </p:spPr>
        <p:txBody>
          <a:bodyPr wrap="none">
            <a:prstTxWarp prst="textNoShape">
              <a:avLst/>
            </a:prstTxWarp>
            <a:spAutoFit/>
          </a:bodyPr>
          <a:lstStyle/>
          <a:p>
            <a:pPr>
              <a:spcBef>
                <a:spcPct val="50000"/>
              </a:spcBef>
            </a:pPr>
            <a:r>
              <a:rPr lang="en-US" u="sng" dirty="0" smtClean="0">
                <a:solidFill>
                  <a:srgbClr val="4D4D4D"/>
                </a:solidFill>
              </a:rPr>
              <a:t>http://www.oracle.com/technetwork/java/index-jsp-138231.html</a:t>
            </a:r>
          </a:p>
          <a:p>
            <a:pPr>
              <a:spcBef>
                <a:spcPct val="50000"/>
              </a:spcBef>
            </a:pPr>
            <a:r>
              <a:rPr lang="en-US" u="sng" dirty="0" smtClean="0">
                <a:solidFill>
                  <a:srgbClr val="4D4D4D"/>
                </a:solidFill>
              </a:rPr>
              <a:t>http://www.oracle.com/technetwork/articles/javase/servlets-jsp-140445.html</a:t>
            </a:r>
          </a:p>
        </p:txBody>
      </p:sp>
      <p:sp>
        <p:nvSpPr>
          <p:cNvPr id="35848" name="Text Box 25"/>
          <p:cNvSpPr txBox="1">
            <a:spLocks noChangeArrowheads="1"/>
          </p:cNvSpPr>
          <p:nvPr/>
        </p:nvSpPr>
        <p:spPr bwMode="auto">
          <a:xfrm>
            <a:off x="6300788" y="2789238"/>
            <a:ext cx="184150" cy="457200"/>
          </a:xfrm>
          <a:prstGeom prst="rect">
            <a:avLst/>
          </a:prstGeom>
          <a:noFill/>
          <a:ln w="12700">
            <a:noFill/>
            <a:miter lim="800000"/>
            <a:headEnd/>
            <a:tailEnd/>
          </a:ln>
        </p:spPr>
        <p:txBody>
          <a:bodyPr wrap="none">
            <a:prstTxWarp prst="textNoShape">
              <a:avLst/>
            </a:prstTxWarp>
            <a:spAutoFit/>
          </a:bodyPr>
          <a:lstStyle/>
          <a:p>
            <a:pPr algn="ctr">
              <a:spcBef>
                <a:spcPct val="50000"/>
              </a:spcBef>
            </a:pPr>
            <a:endParaRPr lang="fr-FR" sz="2400">
              <a:solidFill>
                <a:srgbClr val="4D4D4D"/>
              </a:solidFill>
            </a:endParaRPr>
          </a:p>
        </p:txBody>
      </p:sp>
      <p:sp>
        <p:nvSpPr>
          <p:cNvPr id="810011" name="Text Box 27"/>
          <p:cNvSpPr txBox="1">
            <a:spLocks noChangeArrowheads="1"/>
          </p:cNvSpPr>
          <p:nvPr/>
        </p:nvSpPr>
        <p:spPr bwMode="auto">
          <a:xfrm>
            <a:off x="1044575" y="965200"/>
            <a:ext cx="7642225" cy="427038"/>
          </a:xfrm>
          <a:prstGeom prst="rect">
            <a:avLst/>
          </a:prstGeom>
          <a:noFill/>
          <a:ln w="12700">
            <a:noFill/>
            <a:miter lim="800000"/>
            <a:headEnd type="none" w="sm" len="sm"/>
            <a:tailEnd type="none" w="sm" len="sm"/>
          </a:ln>
        </p:spPr>
        <p:txBody>
          <a:bodyPr>
            <a:prstTxWarp prst="textNoShape">
              <a:avLst/>
            </a:prstTxWarp>
            <a:spAutoFit/>
          </a:bodyPr>
          <a:lstStyle/>
          <a:p>
            <a:r>
              <a:rPr lang="en-US" sz="2200"/>
              <a:t>If you want to go into these subjects more deeply, …</a:t>
            </a:r>
          </a:p>
        </p:txBody>
      </p:sp>
      <p:sp>
        <p:nvSpPr>
          <p:cNvPr id="810013" name="Rectangle 29">
            <a:hlinkClick r:id="rId4"/>
          </p:cNvPr>
          <p:cNvSpPr>
            <a:spLocks noChangeArrowheads="1"/>
          </p:cNvSpPr>
          <p:nvPr/>
        </p:nvSpPr>
        <p:spPr bwMode="auto">
          <a:xfrm>
            <a:off x="1066800" y="2133600"/>
            <a:ext cx="5181600" cy="2816156"/>
          </a:xfrm>
          <a:prstGeom prst="rect">
            <a:avLst/>
          </a:prstGeom>
          <a:noFill/>
          <a:ln w="12700">
            <a:noFill/>
            <a:miter lim="800000"/>
            <a:headEnd/>
            <a:tailEnd/>
          </a:ln>
        </p:spPr>
        <p:txBody>
          <a:bodyPr wrap="square">
            <a:prstTxWarp prst="textNoShape">
              <a:avLst/>
            </a:prstTxWarp>
            <a:spAutoFit/>
          </a:bodyPr>
          <a:lstStyle/>
          <a:p>
            <a:pPr algn="ctr">
              <a:spcBef>
                <a:spcPct val="50000"/>
              </a:spcBef>
            </a:pPr>
            <a:r>
              <a:rPr lang="en-US" sz="2400" b="1" dirty="0" smtClean="0"/>
              <a:t>Java EE</a:t>
            </a:r>
          </a:p>
          <a:p>
            <a:pPr algn="ctr">
              <a:spcBef>
                <a:spcPct val="50000"/>
              </a:spcBef>
            </a:pPr>
            <a:r>
              <a:rPr lang="en-US" b="1" dirty="0" smtClean="0"/>
              <a:t>Guide de </a:t>
            </a:r>
            <a:r>
              <a:rPr lang="en-US" b="1" dirty="0" err="1" smtClean="0"/>
              <a:t>développement</a:t>
            </a:r>
            <a:r>
              <a:rPr lang="en-US" b="1" dirty="0" smtClean="0"/>
              <a:t> </a:t>
            </a:r>
            <a:r>
              <a:rPr lang="en-US" b="1" dirty="0" err="1" smtClean="0"/>
              <a:t>d'applications</a:t>
            </a:r>
            <a:r>
              <a:rPr lang="en-US" b="1" dirty="0" smtClean="0"/>
              <a:t> web en Java</a:t>
            </a:r>
            <a:endParaRPr lang="en-US" sz="2000" dirty="0" smtClean="0"/>
          </a:p>
          <a:p>
            <a:pPr algn="ctr">
              <a:spcBef>
                <a:spcPct val="50000"/>
              </a:spcBef>
            </a:pPr>
            <a:r>
              <a:rPr lang="en-US" i="1" dirty="0" err="1" smtClean="0"/>
              <a:t>Jérôme</a:t>
            </a:r>
            <a:r>
              <a:rPr lang="en-US" i="1" dirty="0" smtClean="0"/>
              <a:t> LAFOSSE</a:t>
            </a:r>
          </a:p>
          <a:p>
            <a:pPr algn="ctr">
              <a:spcBef>
                <a:spcPct val="50000"/>
              </a:spcBef>
            </a:pPr>
            <a:endParaRPr lang="en-US" dirty="0" smtClean="0"/>
          </a:p>
          <a:p>
            <a:pPr algn="ctr">
              <a:spcBef>
                <a:spcPct val="50000"/>
              </a:spcBef>
            </a:pPr>
            <a:r>
              <a:rPr lang="en-US" dirty="0" smtClean="0"/>
              <a:t>Available on http://librairies.supinfo.com</a:t>
            </a:r>
          </a:p>
          <a:p>
            <a:pPr algn="ctr">
              <a:spcBef>
                <a:spcPct val="50000"/>
              </a:spcBef>
            </a:pPr>
            <a:r>
              <a:rPr lang="en-US" dirty="0" smtClean="0"/>
              <a:t>ENI Editions</a:t>
            </a:r>
          </a:p>
        </p:txBody>
      </p:sp>
      <p:pic>
        <p:nvPicPr>
          <p:cNvPr id="35853" name="Picture 30" descr="badge_reference_2"/>
          <p:cNvPicPr>
            <a:picLocks noChangeAspect="1" noChangeArrowheads="1"/>
          </p:cNvPicPr>
          <p:nvPr/>
        </p:nvPicPr>
        <p:blipFill>
          <a:blip r:embed="rId5"/>
          <a:srcRect/>
          <a:stretch>
            <a:fillRect/>
          </a:stretch>
        </p:blipFill>
        <p:spPr bwMode="auto">
          <a:xfrm>
            <a:off x="131763" y="130175"/>
            <a:ext cx="652462" cy="652463"/>
          </a:xfrm>
          <a:prstGeom prst="rect">
            <a:avLst/>
          </a:prstGeom>
          <a:noFill/>
          <a:ln w="9525">
            <a:noFill/>
            <a:miter lim="800000"/>
            <a:headEnd/>
            <a:tailEnd/>
          </a:ln>
        </p:spPr>
      </p:pic>
      <p:sp>
        <p:nvSpPr>
          <p:cNvPr id="35854" name="Text Box 31"/>
          <p:cNvSpPr txBox="1">
            <a:spLocks noChangeArrowheads="1"/>
          </p:cNvSpPr>
          <p:nvPr/>
        </p:nvSpPr>
        <p:spPr bwMode="auto">
          <a:xfrm>
            <a:off x="971550" y="0"/>
            <a:ext cx="8172450" cy="366713"/>
          </a:xfrm>
          <a:prstGeom prst="rect">
            <a:avLst/>
          </a:prstGeom>
          <a:noFill/>
          <a:ln w="12700">
            <a:noFill/>
            <a:miter lim="800000"/>
            <a:headEnd/>
            <a:tailEnd/>
          </a:ln>
        </p:spPr>
        <p:txBody>
          <a:bodyPr>
            <a:prstTxWarp prst="textNoShape">
              <a:avLst/>
            </a:prstTxWarp>
            <a:spAutoFit/>
          </a:bodyPr>
          <a:lstStyle/>
          <a:p>
            <a:pPr>
              <a:spcBef>
                <a:spcPct val="50000"/>
              </a:spcBef>
            </a:pPr>
            <a:r>
              <a:rPr lang="en-US" b="1" dirty="0" smtClean="0">
                <a:solidFill>
                  <a:srgbClr val="000000"/>
                </a:solidFill>
              </a:rPr>
              <a:t>JSP</a:t>
            </a:r>
            <a:endParaRPr lang="en-US" b="1" dirty="0">
              <a:solidFill>
                <a:srgbClr val="000000"/>
              </a:solidFill>
            </a:endParaRPr>
          </a:p>
        </p:txBody>
      </p:sp>
      <p:pic>
        <p:nvPicPr>
          <p:cNvPr id="680962" name="Picture 2"/>
          <p:cNvPicPr>
            <a:picLocks noChangeAspect="1" noChangeArrowheads="1"/>
          </p:cNvPicPr>
          <p:nvPr/>
        </p:nvPicPr>
        <p:blipFill>
          <a:blip r:embed="rId6"/>
          <a:srcRect/>
          <a:stretch>
            <a:fillRect/>
          </a:stretch>
        </p:blipFill>
        <p:spPr bwMode="auto">
          <a:xfrm>
            <a:off x="6619875" y="2282170"/>
            <a:ext cx="1990725" cy="2442230"/>
          </a:xfrm>
          <a:prstGeom prst="rect">
            <a:avLst/>
          </a:prstGeom>
          <a:noFill/>
          <a:ln w="3175" cmpd="sng">
            <a:solidFill>
              <a:schemeClr val="tx1"/>
            </a:solidFill>
            <a:miter lim="800000"/>
            <a:headEnd/>
            <a:tailEnd/>
          </a:ln>
          <a:effectLst>
            <a:outerShdw blurRad="50800" dist="38100" dir="2700000">
              <a:srgbClr val="000000">
                <a:alpha val="43000"/>
              </a:srgbClr>
            </a:outerShdw>
          </a:effectLst>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0011"/>
                                        </p:tgtEl>
                                        <p:attrNameLst>
                                          <p:attrName>style.visibility</p:attrName>
                                        </p:attrNameLst>
                                      </p:cBhvr>
                                      <p:to>
                                        <p:strVal val="visible"/>
                                      </p:to>
                                    </p:set>
                                    <p:animEffect transition="in" filter="fade">
                                      <p:cBhvr>
                                        <p:cTn id="7" dur="500"/>
                                        <p:tgtEl>
                                          <p:spTgt spid="8100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10005"/>
                                        </p:tgtEl>
                                        <p:attrNameLst>
                                          <p:attrName>style.visibility</p:attrName>
                                        </p:attrNameLst>
                                      </p:cBhvr>
                                      <p:to>
                                        <p:strVal val="visible"/>
                                      </p:to>
                                    </p:set>
                                    <p:animEffect transition="in" filter="barn(outVertical)">
                                      <p:cBhvr>
                                        <p:cTn id="12" dur="500"/>
                                        <p:tgtEl>
                                          <p:spTgt spid="81000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10013"/>
                                        </p:tgtEl>
                                        <p:attrNameLst>
                                          <p:attrName>style.visibility</p:attrName>
                                        </p:attrNameLst>
                                      </p:cBhvr>
                                      <p:to>
                                        <p:strVal val="visible"/>
                                      </p:to>
                                    </p:set>
                                    <p:animEffect transition="in" filter="fade">
                                      <p:cBhvr>
                                        <p:cTn id="16" dur="500"/>
                                        <p:tgtEl>
                                          <p:spTgt spid="81001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810006"/>
                                        </p:tgtEl>
                                        <p:attrNameLst>
                                          <p:attrName>style.visibility</p:attrName>
                                        </p:attrNameLst>
                                      </p:cBhvr>
                                      <p:to>
                                        <p:strVal val="visible"/>
                                      </p:to>
                                    </p:set>
                                    <p:animEffect transition="in" filter="barn(outVertical)">
                                      <p:cBhvr>
                                        <p:cTn id="21" dur="500"/>
                                        <p:tgtEl>
                                          <p:spTgt spid="81000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10007"/>
                                        </p:tgtEl>
                                        <p:attrNameLst>
                                          <p:attrName>style.visibility</p:attrName>
                                        </p:attrNameLst>
                                      </p:cBhvr>
                                      <p:to>
                                        <p:strVal val="visible"/>
                                      </p:to>
                                    </p:set>
                                    <p:animEffect transition="in" filter="fade">
                                      <p:cBhvr>
                                        <p:cTn id="25" dur="500"/>
                                        <p:tgtEl>
                                          <p:spTgt spid="810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005" grpId="0" animBg="1" autoUpdateAnimBg="0"/>
      <p:bldP spid="810006" grpId="0" animBg="1" autoUpdateAnimBg="0"/>
      <p:bldP spid="810007" grpId="0"/>
      <p:bldP spid="810011" grpId="0" autoUpdateAnimBg="0"/>
      <p:bldP spid="8100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a:t>The end</a:t>
            </a:r>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3" y="1341438"/>
            <a:ext cx="6438900" cy="4292600"/>
          </a:xfrm>
          <a:prstGeom prst="rect">
            <a:avLst/>
          </a:prstGeom>
          <a:noFill/>
        </p:spPr>
      </p:pic>
      <p:sp>
        <p:nvSpPr>
          <p:cNvPr id="698374" name="Text Box 6"/>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Server Pages</a:t>
            </a:r>
            <a:endParaRPr lang="en-US" b="1" dirty="0">
              <a:solidFill>
                <a:srgbClr val="000000"/>
              </a:solidFill>
            </a:endParaRP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2987675" y="4652963"/>
            <a:ext cx="3001963" cy="755650"/>
          </a:xfrm>
          <a:prstGeom prst="rect">
            <a:avLst/>
          </a:prstGeom>
          <a:noFill/>
        </p:spPr>
      </p:pic>
      <p:sp>
        <p:nvSpPr>
          <p:cNvPr id="8" name="Rectangle 3"/>
          <p:cNvSpPr txBox="1">
            <a:spLocks noChangeArrowheads="1"/>
          </p:cNvSpPr>
          <p:nvPr/>
        </p:nvSpPr>
        <p:spPr bwMode="auto">
          <a:xfrm>
            <a:off x="1143000" y="5715000"/>
            <a:ext cx="7286625" cy="1000125"/>
          </a:xfrm>
          <a:prstGeom prst="rect">
            <a:avLst/>
          </a:prstGeom>
          <a:noFill/>
          <a:ln w="9525">
            <a:noFill/>
            <a:miter lim="800000"/>
            <a:headEnd/>
            <a:tailEnd/>
          </a:ln>
        </p:spPr>
        <p:txBody>
          <a:bodyPr/>
          <a:lstStyle/>
          <a:p>
            <a:pPr marL="342900" indent="-342900" algn="l">
              <a:lnSpc>
                <a:spcPct val="90000"/>
              </a:lnSpc>
              <a:spcAft>
                <a:spcPts val="600"/>
              </a:spcAft>
              <a:buClr>
                <a:schemeClr val="hlink"/>
              </a:buClr>
              <a:buFont typeface="Wingdings" pitchFamily="-108" charset="2"/>
              <a:buChar char="n"/>
            </a:pPr>
            <a:endParaRPr lang="en-US" b="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JSP Life Cycle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Presentation</a:t>
            </a:r>
            <a:endParaRPr lang="en-US" b="1" dirty="0">
              <a:solidFill>
                <a:srgbClr val="000000"/>
              </a:solidFill>
            </a:endParaRPr>
          </a:p>
        </p:txBody>
      </p:sp>
      <p:sp>
        <p:nvSpPr>
          <p:cNvPr id="61" name="Rectangle 3"/>
          <p:cNvSpPr txBox="1">
            <a:spLocks noChangeArrowheads="1"/>
          </p:cNvSpPr>
          <p:nvPr/>
        </p:nvSpPr>
        <p:spPr>
          <a:xfrm>
            <a:off x="1066800" y="1214422"/>
            <a:ext cx="7924800" cy="1954381"/>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noProof="0" dirty="0" smtClean="0">
                <a:latin typeface="+mn-lt"/>
                <a:ea typeface="ＭＳ Ｐゴシック" pitchFamily="34" charset="-128"/>
              </a:rPr>
              <a:t>At the first request, JSP pages are translate into Java code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More exactly into a </a:t>
            </a:r>
            <a:r>
              <a:rPr lang="en-US" sz="2200" kern="0" dirty="0" err="1" smtClean="0">
                <a:latin typeface="+mn-lt"/>
                <a:ea typeface="ＭＳ Ｐゴシック" pitchFamily="34" charset="-128"/>
              </a:rPr>
              <a:t>HttpJspPage</a:t>
            </a:r>
            <a:r>
              <a:rPr lang="en-US" sz="2200" kern="0" dirty="0" smtClean="0">
                <a:latin typeface="+mn-lt"/>
                <a:ea typeface="ＭＳ Ｐゴシック" pitchFamily="34" charset="-128"/>
              </a:rPr>
              <a:t> class</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sym typeface="Wingdings"/>
              </a:rPr>
              <a:t>Which extends </a:t>
            </a:r>
            <a:r>
              <a:rPr lang="en-US" sz="2200" kern="0" dirty="0" err="1" smtClean="0">
                <a:latin typeface="+mn-lt"/>
                <a:ea typeface="ＭＳ Ｐゴシック" pitchFamily="34" charset="-128"/>
                <a:sym typeface="Wingdings"/>
              </a:rPr>
              <a:t>Servlet</a:t>
            </a:r>
            <a:r>
              <a:rPr lang="en-US" sz="2200" kern="0" dirty="0" smtClean="0">
                <a:latin typeface="+mn-lt"/>
                <a:ea typeface="ＭＳ Ｐゴシック" pitchFamily="34" charset="-128"/>
                <a:sym typeface="Wingdings"/>
              </a:rPr>
              <a:t> </a:t>
            </a:r>
            <a:r>
              <a:rPr lang="en-US" sz="2200" kern="0" dirty="0" err="1" smtClean="0">
                <a:latin typeface="+mn-lt"/>
                <a:ea typeface="ＭＳ Ｐゴシック" pitchFamily="34" charset="-128"/>
                <a:sym typeface="Wingdings"/>
              </a:rPr>
              <a:t></a:t>
            </a:r>
            <a:endParaRPr lang="en-US" sz="2200" kern="0" dirty="0" smtClean="0">
              <a:latin typeface="+mn-lt"/>
              <a:ea typeface="ＭＳ Ｐゴシック" pitchFamily="34" charset="-128"/>
              <a:sym typeface="Wingdings"/>
            </a:endParaRP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sym typeface="Wingdings"/>
            </a:endParaRPr>
          </a:p>
        </p:txBody>
      </p:sp>
      <p:pic>
        <p:nvPicPr>
          <p:cNvPr id="8" name="Picture 7" descr="Screen shot 2010-12-03 at 5.32.59 PM.png"/>
          <p:cNvPicPr>
            <a:picLocks noChangeAspect="1"/>
          </p:cNvPicPr>
          <p:nvPr/>
        </p:nvPicPr>
        <p:blipFill>
          <a:blip r:embed="rId5"/>
          <a:stretch>
            <a:fillRect/>
          </a:stretch>
        </p:blipFill>
        <p:spPr>
          <a:xfrm>
            <a:off x="2381250" y="2637047"/>
            <a:ext cx="5162550" cy="4220953"/>
          </a:xfrm>
          <a:prstGeom prst="rect">
            <a:avLst/>
          </a:prstGeom>
        </p:spPr>
      </p:pic>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JSP Life Cycle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Presentation</a:t>
            </a:r>
            <a:endParaRPr lang="en-US" b="1" dirty="0">
              <a:solidFill>
                <a:srgbClr val="000000"/>
              </a:solidFill>
            </a:endParaRPr>
          </a:p>
        </p:txBody>
      </p:sp>
      <p:sp>
        <p:nvSpPr>
          <p:cNvPr id="8" name="Oval 7"/>
          <p:cNvSpPr/>
          <p:nvPr/>
        </p:nvSpPr>
        <p:spPr bwMode="auto">
          <a:xfrm>
            <a:off x="3962400" y="1219200"/>
            <a:ext cx="1981200" cy="914400"/>
          </a:xfrm>
          <a:prstGeom prst="ellipse">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Syntax checking</a:t>
            </a:r>
          </a:p>
        </p:txBody>
      </p:sp>
      <p:sp>
        <p:nvSpPr>
          <p:cNvPr id="9" name="Oval 8"/>
          <p:cNvSpPr/>
          <p:nvPr/>
        </p:nvSpPr>
        <p:spPr bwMode="auto">
          <a:xfrm>
            <a:off x="6553200" y="1143000"/>
            <a:ext cx="1981200" cy="1066800"/>
          </a:xfrm>
          <a:prstGeom prst="ellipse">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Code Generation</a:t>
            </a:r>
          </a:p>
        </p:txBody>
      </p:sp>
      <p:sp>
        <p:nvSpPr>
          <p:cNvPr id="10" name="Rectangle 9"/>
          <p:cNvSpPr/>
          <p:nvPr/>
        </p:nvSpPr>
        <p:spPr bwMode="auto">
          <a:xfrm>
            <a:off x="6553200" y="2667000"/>
            <a:ext cx="1981200" cy="9144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Generated</a:t>
            </a:r>
            <a:r>
              <a:rPr kumimoji="0" lang="en-US" sz="1800" b="0" i="0" u="none" strike="noStrike" cap="none" normalizeH="0" dirty="0" smtClean="0">
                <a:ln>
                  <a:noFill/>
                </a:ln>
                <a:solidFill>
                  <a:schemeClr val="tx1"/>
                </a:solidFill>
                <a:effectLst/>
                <a:latin typeface="Arial" charset="0"/>
              </a:rPr>
              <a:t> </a:t>
            </a:r>
            <a:r>
              <a:rPr lang="en-US" dirty="0" err="1" smtClean="0"/>
              <a:t>S</a:t>
            </a:r>
            <a:r>
              <a:rPr kumimoji="0" lang="en-US" sz="1800" b="0" i="0" u="none" strike="noStrike" cap="none" normalizeH="0" baseline="0" dirty="0" err="1" smtClean="0">
                <a:ln>
                  <a:noFill/>
                </a:ln>
                <a:solidFill>
                  <a:schemeClr val="tx1"/>
                </a:solidFill>
                <a:effectLst/>
                <a:latin typeface="Arial" charset="0"/>
              </a:rPr>
              <a:t>ervlet</a:t>
            </a:r>
            <a:r>
              <a:rPr kumimoji="0" lang="en-US" sz="1800" b="0" i="0" u="none" strike="noStrike" cap="none" normalizeH="0" baseline="0" dirty="0" smtClean="0">
                <a:ln>
                  <a:noFill/>
                </a:ln>
                <a:solidFill>
                  <a:schemeClr val="tx1"/>
                </a:solidFill>
                <a:effectLst/>
                <a:latin typeface="Arial" charset="0"/>
              </a:rPr>
              <a: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source</a:t>
            </a:r>
            <a:r>
              <a:rPr kumimoji="0" lang="en-US" sz="1800" b="0" i="0" u="none" strike="noStrike" cap="none" normalizeH="0" dirty="0" smtClean="0">
                <a:ln>
                  <a:noFill/>
                </a:ln>
                <a:solidFill>
                  <a:schemeClr val="tx1"/>
                </a:solidFill>
                <a:effectLst/>
                <a:latin typeface="Arial" charset="0"/>
              </a:rPr>
              <a:t> code</a:t>
            </a:r>
            <a:endParaRPr kumimoji="0" lang="en-US" sz="18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6553200" y="4114800"/>
            <a:ext cx="1981200" cy="1066800"/>
          </a:xfrm>
          <a:prstGeom prst="ellipse">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Compilation</a:t>
            </a:r>
          </a:p>
        </p:txBody>
      </p:sp>
      <p:sp>
        <p:nvSpPr>
          <p:cNvPr id="12" name="Rectangle 11"/>
          <p:cNvSpPr/>
          <p:nvPr/>
        </p:nvSpPr>
        <p:spPr bwMode="auto">
          <a:xfrm>
            <a:off x="6553200" y="5638800"/>
            <a:ext cx="1981200" cy="9144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Compiled </a:t>
            </a:r>
            <a:r>
              <a:rPr kumimoji="0" lang="en-US" sz="1800" b="0" i="0" u="none" strike="noStrike" cap="none" normalizeH="0" baseline="0" dirty="0" err="1" smtClean="0">
                <a:ln>
                  <a:noFill/>
                </a:ln>
                <a:solidFill>
                  <a:schemeClr val="tx1"/>
                </a:solidFill>
                <a:effectLst/>
                <a:latin typeface="Arial" charset="0"/>
              </a:rPr>
              <a:t>servlet</a:t>
            </a:r>
            <a:r>
              <a:rPr kumimoji="0" lang="en-US" sz="1800" b="0" i="0" u="none" strike="noStrike" cap="none" normalizeH="0" baseline="0" dirty="0" smtClean="0">
                <a:ln>
                  <a:noFill/>
                </a:ln>
                <a:solidFill>
                  <a:schemeClr val="tx1"/>
                </a:solidFill>
                <a:effectLst/>
                <a:latin typeface="Arial" charset="0"/>
              </a:rPr>
              <a:t> class</a:t>
            </a:r>
          </a:p>
        </p:txBody>
      </p:sp>
      <p:cxnSp>
        <p:nvCxnSpPr>
          <p:cNvPr id="14" name="Straight Arrow Connector 13"/>
          <p:cNvCxnSpPr>
            <a:stCxn id="23" idx="3"/>
            <a:endCxn id="8" idx="2"/>
          </p:cNvCxnSpPr>
          <p:nvPr/>
        </p:nvCxnSpPr>
        <p:spPr bwMode="auto">
          <a:xfrm>
            <a:off x="3276600" y="1676400"/>
            <a:ext cx="68580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6" name="Straight Arrow Connector 15"/>
          <p:cNvCxnSpPr>
            <a:stCxn id="8" idx="6"/>
            <a:endCxn id="9" idx="2"/>
          </p:cNvCxnSpPr>
          <p:nvPr/>
        </p:nvCxnSpPr>
        <p:spPr bwMode="auto">
          <a:xfrm>
            <a:off x="5943600" y="1676400"/>
            <a:ext cx="60960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8" name="Straight Arrow Connector 17"/>
          <p:cNvCxnSpPr>
            <a:stCxn id="9" idx="4"/>
            <a:endCxn id="10" idx="0"/>
          </p:cNvCxnSpPr>
          <p:nvPr/>
        </p:nvCxnSpPr>
        <p:spPr bwMode="auto">
          <a:xfrm rot="5400000">
            <a:off x="7315200" y="2438400"/>
            <a:ext cx="45720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0" name="Straight Arrow Connector 19"/>
          <p:cNvCxnSpPr>
            <a:stCxn id="10" idx="2"/>
            <a:endCxn id="11" idx="0"/>
          </p:cNvCxnSpPr>
          <p:nvPr/>
        </p:nvCxnSpPr>
        <p:spPr bwMode="auto">
          <a:xfrm rot="5400000">
            <a:off x="7277100" y="3848100"/>
            <a:ext cx="53340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2" name="Straight Arrow Connector 21"/>
          <p:cNvCxnSpPr>
            <a:stCxn id="11" idx="4"/>
            <a:endCxn id="12" idx="0"/>
          </p:cNvCxnSpPr>
          <p:nvPr/>
        </p:nvCxnSpPr>
        <p:spPr bwMode="auto">
          <a:xfrm rot="5400000">
            <a:off x="7315200" y="5410200"/>
            <a:ext cx="45720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3" name="Rectangle 22"/>
          <p:cNvSpPr/>
          <p:nvPr/>
        </p:nvSpPr>
        <p:spPr bwMode="auto">
          <a:xfrm>
            <a:off x="1295400" y="1219200"/>
            <a:ext cx="1981200" cy="9144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JSP source code</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accel="50000" decel="5000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accel="50000" decel="5000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50000" decel="5000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accel="50000" decel="5000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accel="50000" decel="5000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JSP Life Cycle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Presentation</a:t>
            </a:r>
            <a:endParaRPr lang="en-US" b="1" dirty="0">
              <a:solidFill>
                <a:srgbClr val="000000"/>
              </a:solidFill>
            </a:endParaRPr>
          </a:p>
        </p:txBody>
      </p:sp>
      <p:sp>
        <p:nvSpPr>
          <p:cNvPr id="21" name="Rectangle 3"/>
          <p:cNvSpPr txBox="1">
            <a:spLocks noChangeArrowheads="1"/>
          </p:cNvSpPr>
          <p:nvPr/>
        </p:nvSpPr>
        <p:spPr>
          <a:xfrm>
            <a:off x="1142976" y="1214422"/>
            <a:ext cx="7696224"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 of translated JSP :</a:t>
            </a:r>
            <a:endPar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p:txBody>
      </p:sp>
      <p:sp>
        <p:nvSpPr>
          <p:cNvPr id="7" name="ZoneTexte 7"/>
          <p:cNvSpPr txBox="1"/>
          <p:nvPr/>
        </p:nvSpPr>
        <p:spPr>
          <a:xfrm>
            <a:off x="1219200" y="2286000"/>
            <a:ext cx="7543800" cy="3170099"/>
          </a:xfrm>
          <a:prstGeom prst="rect">
            <a:avLst/>
          </a:prstGeom>
          <a:solidFill>
            <a:schemeClr val="accent2"/>
          </a:solidFill>
          <a:ln>
            <a:solidFill>
              <a:schemeClr val="tx1"/>
            </a:solidFill>
          </a:ln>
        </p:spPr>
        <p:txBody>
          <a:bodyPr wrap="square" rtlCol="0">
            <a:spAutoFit/>
          </a:bodyPr>
          <a:lstStyle/>
          <a:p>
            <a:r>
              <a:rPr lang="en-US" sz="2000" dirty="0" smtClean="0">
                <a:solidFill>
                  <a:srgbClr val="AC4020"/>
                </a:solidFill>
                <a:latin typeface="Courier"/>
                <a:cs typeface="Courier"/>
              </a:rPr>
              <a:t>&lt;%@ </a:t>
            </a:r>
            <a:r>
              <a:rPr lang="en-US" sz="2000" dirty="0" smtClean="0">
                <a:solidFill>
                  <a:srgbClr val="157333"/>
                </a:solidFill>
                <a:latin typeface="Courier"/>
                <a:cs typeface="Courier"/>
              </a:rPr>
              <a:t>page </a:t>
            </a:r>
            <a:r>
              <a:rPr lang="en-US" sz="2000" dirty="0" smtClean="0">
                <a:solidFill>
                  <a:srgbClr val="7F0055"/>
                </a:solidFill>
                <a:latin typeface="Courier"/>
                <a:cs typeface="Courier"/>
              </a:rPr>
              <a:t>language</a:t>
            </a:r>
            <a:r>
              <a:rPr lang="en-US" sz="2000" dirty="0" smtClean="0">
                <a:latin typeface="Courier"/>
                <a:cs typeface="Courier"/>
              </a:rPr>
              <a:t>=</a:t>
            </a:r>
            <a:r>
              <a:rPr lang="en-US" sz="2000" i="1" dirty="0" smtClean="0">
                <a:latin typeface="Courier"/>
                <a:cs typeface="Courier"/>
              </a:rPr>
              <a:t>"</a:t>
            </a:r>
            <a:r>
              <a:rPr lang="en-US" sz="2000" dirty="0" smtClean="0">
                <a:latin typeface="Courier"/>
                <a:cs typeface="Courier"/>
              </a:rPr>
              <a:t>java</a:t>
            </a:r>
            <a:r>
              <a:rPr lang="en-US" sz="2000" i="1" dirty="0" smtClean="0">
                <a:latin typeface="Courier"/>
                <a:cs typeface="Courier"/>
              </a:rPr>
              <a:t>" </a:t>
            </a:r>
            <a:r>
              <a:rPr lang="en-US" sz="2000" i="1" dirty="0" smtClean="0">
                <a:solidFill>
                  <a:srgbClr val="AC4020"/>
                </a:solidFill>
                <a:latin typeface="Courier"/>
                <a:cs typeface="Courier"/>
              </a:rPr>
              <a:t>%&gt;</a:t>
            </a:r>
          </a:p>
          <a:p>
            <a:r>
              <a:rPr lang="en-US" sz="2000" dirty="0" smtClean="0">
                <a:solidFill>
                  <a:srgbClr val="AC4020"/>
                </a:solidFill>
                <a:latin typeface="Courier"/>
                <a:cs typeface="Courier"/>
              </a:rPr>
              <a:t>&lt;%@ </a:t>
            </a:r>
            <a:r>
              <a:rPr lang="en-US" sz="2000" dirty="0" smtClean="0">
                <a:solidFill>
                  <a:srgbClr val="157333"/>
                </a:solidFill>
                <a:latin typeface="Courier"/>
                <a:cs typeface="Courier"/>
              </a:rPr>
              <a:t>page </a:t>
            </a:r>
            <a:r>
              <a:rPr lang="en-US" sz="2000" dirty="0" smtClean="0">
                <a:solidFill>
                  <a:srgbClr val="7F0055"/>
                </a:solidFill>
                <a:latin typeface="Courier"/>
                <a:cs typeface="Courier"/>
              </a:rPr>
              <a:t>import</a:t>
            </a:r>
            <a:r>
              <a:rPr lang="en-US" sz="2000" dirty="0" smtClean="0">
                <a:latin typeface="Courier"/>
                <a:cs typeface="Courier"/>
              </a:rPr>
              <a:t>="</a:t>
            </a:r>
            <a:r>
              <a:rPr lang="en-US" sz="2000" dirty="0" err="1" smtClean="0">
                <a:latin typeface="Courier"/>
                <a:cs typeface="Courier"/>
              </a:rPr>
              <a:t>java.util.Date</a:t>
            </a:r>
            <a:r>
              <a:rPr lang="en-US" sz="2000" dirty="0" smtClean="0">
                <a:latin typeface="Courier"/>
                <a:cs typeface="Courier"/>
              </a:rPr>
              <a:t>” </a:t>
            </a:r>
            <a:r>
              <a:rPr lang="en-US" sz="2000" dirty="0" smtClean="0">
                <a:solidFill>
                  <a:srgbClr val="AC4020"/>
                </a:solidFill>
                <a:latin typeface="Courier"/>
                <a:cs typeface="Courier"/>
              </a:rPr>
              <a:t>%&gt;</a:t>
            </a:r>
          </a:p>
          <a:p>
            <a:r>
              <a:rPr lang="en-US" sz="2000" dirty="0" smtClean="0">
                <a:solidFill>
                  <a:srgbClr val="157333"/>
                </a:solidFill>
                <a:latin typeface="Courier"/>
                <a:cs typeface="Courier"/>
              </a:rPr>
              <a:t>&lt;html&gt;</a:t>
            </a:r>
          </a:p>
          <a:p>
            <a:r>
              <a:rPr lang="en-US" sz="2000" dirty="0" smtClean="0">
                <a:solidFill>
                  <a:srgbClr val="157333"/>
                </a:solidFill>
                <a:latin typeface="Courier"/>
                <a:cs typeface="Courier"/>
              </a:rPr>
              <a:t>   &lt;head&gt;</a:t>
            </a:r>
          </a:p>
          <a:p>
            <a:r>
              <a:rPr lang="en-US" sz="2000" dirty="0" smtClean="0">
                <a:solidFill>
                  <a:srgbClr val="157333"/>
                </a:solidFill>
                <a:latin typeface="Courier"/>
                <a:cs typeface="Courier"/>
              </a:rPr>
              <a:t>      &lt;title&gt;</a:t>
            </a:r>
            <a:r>
              <a:rPr lang="en-US" sz="2000" dirty="0" smtClean="0">
                <a:latin typeface="Courier"/>
                <a:cs typeface="Courier"/>
              </a:rPr>
              <a:t>When am I ?</a:t>
            </a:r>
            <a:r>
              <a:rPr lang="en-US" sz="2000" dirty="0" smtClean="0">
                <a:solidFill>
                  <a:srgbClr val="157333"/>
                </a:solidFill>
                <a:latin typeface="Courier"/>
                <a:cs typeface="Courier"/>
              </a:rPr>
              <a:t>&lt;/title&gt;</a:t>
            </a:r>
          </a:p>
          <a:p>
            <a:r>
              <a:rPr lang="en-US" sz="2000" dirty="0" smtClean="0">
                <a:solidFill>
                  <a:srgbClr val="157333"/>
                </a:solidFill>
                <a:latin typeface="Courier"/>
                <a:cs typeface="Courier"/>
              </a:rPr>
              <a:t>   &lt;/head&gt;</a:t>
            </a:r>
          </a:p>
          <a:p>
            <a:r>
              <a:rPr lang="en-US" sz="2000" dirty="0" smtClean="0">
                <a:solidFill>
                  <a:srgbClr val="157333"/>
                </a:solidFill>
                <a:latin typeface="Courier"/>
                <a:cs typeface="Courier"/>
              </a:rPr>
              <a:t>   &lt;body&gt;</a:t>
            </a:r>
          </a:p>
          <a:p>
            <a:r>
              <a:rPr lang="en-US" sz="2000" b="1" dirty="0" smtClean="0">
                <a:solidFill>
                  <a:srgbClr val="AC4020"/>
                </a:solidFill>
                <a:latin typeface="Courier"/>
                <a:cs typeface="Courier"/>
              </a:rPr>
              <a:t>      &lt;%=</a:t>
            </a:r>
            <a:r>
              <a:rPr lang="en-US" sz="2000" dirty="0" smtClean="0">
                <a:latin typeface="Courier"/>
                <a:cs typeface="Courier"/>
              </a:rPr>
              <a:t> </a:t>
            </a:r>
            <a:r>
              <a:rPr lang="en-US" sz="2000" b="1" dirty="0" smtClean="0">
                <a:solidFill>
                  <a:srgbClr val="7F0055"/>
                </a:solidFill>
                <a:latin typeface="Courier"/>
                <a:cs typeface="Courier"/>
              </a:rPr>
              <a:t>new </a:t>
            </a:r>
            <a:r>
              <a:rPr lang="en-US" sz="2000" b="1" dirty="0" smtClean="0">
                <a:latin typeface="Courier"/>
                <a:cs typeface="Courier"/>
              </a:rPr>
              <a:t>Date() </a:t>
            </a:r>
            <a:r>
              <a:rPr lang="en-US" sz="2000" b="1" dirty="0" smtClean="0">
                <a:solidFill>
                  <a:srgbClr val="AC4020"/>
                </a:solidFill>
                <a:latin typeface="Courier"/>
                <a:cs typeface="Courier"/>
              </a:rPr>
              <a:t>%&gt;</a:t>
            </a:r>
          </a:p>
          <a:p>
            <a:r>
              <a:rPr lang="en-US" sz="2000" dirty="0" smtClean="0">
                <a:solidFill>
                  <a:srgbClr val="157333"/>
                </a:solidFill>
                <a:latin typeface="Courier"/>
                <a:cs typeface="Courier"/>
              </a:rPr>
              <a:t>   &lt;/body&gt;</a:t>
            </a:r>
          </a:p>
          <a:p>
            <a:r>
              <a:rPr lang="en-US" sz="2000" dirty="0" smtClean="0">
                <a:solidFill>
                  <a:srgbClr val="157333"/>
                </a:solidFill>
                <a:latin typeface="Courier"/>
                <a:cs typeface="Courier"/>
              </a:rPr>
              <a:t>&lt;/html&gt;</a:t>
            </a:r>
            <a:endParaRPr lang="fr-FR" sz="2000" dirty="0" smtClean="0">
              <a:solidFill>
                <a:srgbClr val="157333"/>
              </a:solidFill>
              <a:latin typeface="Courier"/>
              <a:cs typeface="Courier"/>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grpId="1"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4444</Words>
  <Application>Microsoft Macintosh PowerPoint</Application>
  <PresentationFormat>On-screen Show (4:3)</PresentationFormat>
  <Paragraphs>968</Paragraphs>
  <Slides>68</Slides>
  <Notes>68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Rapid E-Learning Course Template</vt:lpstr>
      <vt:lpstr>CorelDRAW</vt:lpstr>
      <vt:lpstr>Java Server Pages</vt:lpstr>
      <vt:lpstr>Course objectives</vt:lpstr>
      <vt:lpstr>Course topics</vt:lpstr>
      <vt:lpstr>Presentation</vt:lpstr>
      <vt:lpstr>What are JSP?</vt:lpstr>
      <vt:lpstr>What are JSP?</vt:lpstr>
      <vt:lpstr>JSP Life Cycle</vt:lpstr>
      <vt:lpstr>JSP Life Cycle</vt:lpstr>
      <vt:lpstr>JSP Life Cycle</vt:lpstr>
      <vt:lpstr>JSP Life Cycle</vt:lpstr>
      <vt:lpstr>JSP Elements</vt:lpstr>
      <vt:lpstr>Presentation</vt:lpstr>
      <vt:lpstr>Scripting elements</vt:lpstr>
      <vt:lpstr>Scripting elements</vt:lpstr>
      <vt:lpstr>Directives</vt:lpstr>
      <vt:lpstr>Page directive</vt:lpstr>
      <vt:lpstr>Include directive</vt:lpstr>
      <vt:lpstr>Taglib directive</vt:lpstr>
      <vt:lpstr>Implicit objects</vt:lpstr>
      <vt:lpstr>Implicit objects</vt:lpstr>
      <vt:lpstr>Stop-and-think</vt:lpstr>
      <vt:lpstr>PowerPoint Presentation</vt:lpstr>
      <vt:lpstr>PowerPoint Presentation</vt:lpstr>
      <vt:lpstr>PowerPoint Presentation</vt:lpstr>
      <vt:lpstr>PowerPoint Presentation</vt:lpstr>
      <vt:lpstr>Action elements</vt:lpstr>
      <vt:lpstr>Introduction</vt:lpstr>
      <vt:lpstr>useBean</vt:lpstr>
      <vt:lpstr>useBean</vt:lpstr>
      <vt:lpstr>useBean</vt:lpstr>
      <vt:lpstr>setProperty</vt:lpstr>
      <vt:lpstr>setProperty</vt:lpstr>
      <vt:lpstr>getProperty</vt:lpstr>
      <vt:lpstr>include</vt:lpstr>
      <vt:lpstr>forward</vt:lpstr>
      <vt:lpstr>param</vt:lpstr>
      <vt:lpstr>Stop-and-think</vt:lpstr>
      <vt:lpstr>Expression Language</vt:lpstr>
      <vt:lpstr>Presentation</vt:lpstr>
      <vt:lpstr>EL Literals</vt:lpstr>
      <vt:lpstr>EL Operators</vt:lpstr>
      <vt:lpstr>EL Operators</vt:lpstr>
      <vt:lpstr>EL Operators</vt:lpstr>
      <vt:lpstr>Implicit Objects</vt:lpstr>
      <vt:lpstr>Stop-and-think</vt:lpstr>
      <vt:lpstr>PowerPoint Presentation</vt:lpstr>
      <vt:lpstr>Taglibs</vt:lpstr>
      <vt:lpstr>Presentation</vt:lpstr>
      <vt:lpstr>How does it work</vt:lpstr>
      <vt:lpstr>Deployment</vt:lpstr>
      <vt:lpstr>Declaration and use</vt:lpstr>
      <vt:lpstr>Java Standard Tag Library</vt:lpstr>
      <vt:lpstr>JSTL: Core</vt:lpstr>
      <vt:lpstr>JSTL: Core</vt:lpstr>
      <vt:lpstr>JSTL: Format</vt:lpstr>
      <vt:lpstr>Stop-and-think</vt:lpstr>
      <vt:lpstr>PowerPoint Presentation</vt:lpstr>
      <vt:lpstr>Servlets &amp; JSP Pages</vt:lpstr>
      <vt:lpstr>Best Practices</vt:lpstr>
      <vt:lpstr>JSP Model 1 Architecture</vt:lpstr>
      <vt:lpstr>JSP Model 2 Architecture</vt:lpstr>
      <vt:lpstr>JSP Model 2 Architecture</vt:lpstr>
      <vt:lpstr>Stop-and-think</vt:lpstr>
      <vt:lpstr>PowerPoint Presentation</vt:lpstr>
      <vt:lpstr>PowerPoint Presentation</vt:lpstr>
      <vt:lpstr>Course summary</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21</cp:revision>
  <dcterms:created xsi:type="dcterms:W3CDTF">2010-12-22T19:11:00Z</dcterms:created>
  <dcterms:modified xsi:type="dcterms:W3CDTF">2012-08-30T21:17:34Z</dcterms:modified>
  <cp:category>SUPINFO PowerPoint Templates</cp:category>
</cp:coreProperties>
</file>