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embeddings/oleObject3.bin" ContentType="application/vnd.openxmlformats-officedocument.oleObject"/>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5.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6.xml" ContentType="application/vnd.openxmlformats-officedocument.presentationml.tags+xml"/>
  <Override PartName="/ppt/notesSlides/notesSlide80.xml" ContentType="application/vnd.openxmlformats-officedocument.presentationml.notesSlide+xml"/>
  <Override PartName="/ppt/tags/tag7.xml" ContentType="application/vnd.openxmlformats-officedocument.presentationml.tags+xml"/>
  <Override PartName="/ppt/notesSlides/notesSlide81.xml" ContentType="application/vnd.openxmlformats-officedocument.presentationml.notesSlide+xml"/>
  <Override PartName="/ppt/tags/tag8.xml" ContentType="application/vnd.openxmlformats-officedocument.presentationml.tags+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84"/>
  </p:notesMasterIdLst>
  <p:handoutMasterIdLst>
    <p:handoutMasterId r:id="rId85"/>
  </p:handoutMasterIdLst>
  <p:sldIdLst>
    <p:sldId id="261" r:id="rId2"/>
    <p:sldId id="262" r:id="rId3"/>
    <p:sldId id="295" r:id="rId4"/>
    <p:sldId id="657" r:id="rId5"/>
    <p:sldId id="595" r:id="rId6"/>
    <p:sldId id="596" r:id="rId7"/>
    <p:sldId id="597" r:id="rId8"/>
    <p:sldId id="598" r:id="rId9"/>
    <p:sldId id="599" r:id="rId10"/>
    <p:sldId id="600" r:id="rId11"/>
    <p:sldId id="601" r:id="rId12"/>
    <p:sldId id="602" r:id="rId13"/>
    <p:sldId id="603" r:id="rId14"/>
    <p:sldId id="606" r:id="rId15"/>
    <p:sldId id="604" r:id="rId16"/>
    <p:sldId id="607" r:id="rId17"/>
    <p:sldId id="608" r:id="rId18"/>
    <p:sldId id="611" r:id="rId19"/>
    <p:sldId id="612" r:id="rId20"/>
    <p:sldId id="613" r:id="rId21"/>
    <p:sldId id="671" r:id="rId22"/>
    <p:sldId id="672" r:id="rId23"/>
    <p:sldId id="689" r:id="rId24"/>
    <p:sldId id="615" r:id="rId25"/>
    <p:sldId id="616" r:id="rId26"/>
    <p:sldId id="680" r:id="rId27"/>
    <p:sldId id="659" r:id="rId28"/>
    <p:sldId id="660" r:id="rId29"/>
    <p:sldId id="617" r:id="rId30"/>
    <p:sldId id="618" r:id="rId31"/>
    <p:sldId id="619" r:id="rId32"/>
    <p:sldId id="620" r:id="rId33"/>
    <p:sldId id="621" r:id="rId34"/>
    <p:sldId id="622" r:id="rId35"/>
    <p:sldId id="623" r:id="rId36"/>
    <p:sldId id="624" r:id="rId37"/>
    <p:sldId id="625" r:id="rId38"/>
    <p:sldId id="626" r:id="rId39"/>
    <p:sldId id="627" r:id="rId40"/>
    <p:sldId id="628" r:id="rId41"/>
    <p:sldId id="629" r:id="rId42"/>
    <p:sldId id="630" r:id="rId43"/>
    <p:sldId id="641" r:id="rId44"/>
    <p:sldId id="662" r:id="rId45"/>
    <p:sldId id="665" r:id="rId46"/>
    <p:sldId id="643" r:id="rId47"/>
    <p:sldId id="644" r:id="rId48"/>
    <p:sldId id="645" r:id="rId49"/>
    <p:sldId id="646" r:id="rId50"/>
    <p:sldId id="647" r:id="rId51"/>
    <p:sldId id="648" r:id="rId52"/>
    <p:sldId id="649" r:id="rId53"/>
    <p:sldId id="650" r:id="rId54"/>
    <p:sldId id="651" r:id="rId55"/>
    <p:sldId id="652" r:id="rId56"/>
    <p:sldId id="653" r:id="rId57"/>
    <p:sldId id="654" r:id="rId58"/>
    <p:sldId id="655" r:id="rId59"/>
    <p:sldId id="656" r:id="rId60"/>
    <p:sldId id="663" r:id="rId61"/>
    <p:sldId id="710" r:id="rId62"/>
    <p:sldId id="664" r:id="rId63"/>
    <p:sldId id="666" r:id="rId64"/>
    <p:sldId id="667" r:id="rId65"/>
    <p:sldId id="668" r:id="rId66"/>
    <p:sldId id="673" r:id="rId67"/>
    <p:sldId id="674" r:id="rId68"/>
    <p:sldId id="675" r:id="rId69"/>
    <p:sldId id="681" r:id="rId70"/>
    <p:sldId id="682" r:id="rId71"/>
    <p:sldId id="683" r:id="rId72"/>
    <p:sldId id="685" r:id="rId73"/>
    <p:sldId id="686" r:id="rId74"/>
    <p:sldId id="699" r:id="rId75"/>
    <p:sldId id="700" r:id="rId76"/>
    <p:sldId id="701" r:id="rId77"/>
    <p:sldId id="702" r:id="rId78"/>
    <p:sldId id="703" r:id="rId79"/>
    <p:sldId id="690" r:id="rId80"/>
    <p:sldId id="523" r:id="rId81"/>
    <p:sldId id="709" r:id="rId82"/>
    <p:sldId id="296" r:id="rId83"/>
  </p:sldIdLst>
  <p:sldSz cx="9144000" cy="6858000" type="screen4x3"/>
  <p:notesSz cx="6881813" cy="9296400"/>
  <p:custDataLst>
    <p:tags r:id="rId87"/>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40000"/>
    <a:srgbClr val="8D0000"/>
    <a:srgbClr val="0000FF"/>
    <a:srgbClr val="339933"/>
    <a:srgbClr val="7F0055"/>
    <a:srgbClr val="479B8F"/>
    <a:srgbClr val="00FFCC"/>
    <a:srgbClr val="99FFCC"/>
    <a:srgbClr val="FFFFCC"/>
    <a:srgbClr val="FFE2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6" autoAdjust="0"/>
    <p:restoredTop sz="93813" autoAdjust="0"/>
  </p:normalViewPr>
  <p:slideViewPr>
    <p:cSldViewPr>
      <p:cViewPr>
        <p:scale>
          <a:sx n="100" d="100"/>
          <a:sy n="100" d="100"/>
        </p:scale>
        <p:origin x="-80" y="-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4112"/>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interSettings" Target="printerSettings/printerSettings1.bin"/><Relationship Id="rId87" Type="http://schemas.openxmlformats.org/officeDocument/2006/relationships/tags" Target="tags/tag1.xml"/><Relationship Id="rId88" Type="http://schemas.openxmlformats.org/officeDocument/2006/relationships/commentAuthors" Target="commentAuthors.xml"/><Relationship Id="rId89"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4" Type="http://schemas.openxmlformats.org/officeDocument/2006/relationships/slide" Target="slides/slide63.xml"/><Relationship Id="rId5" Type="http://schemas.openxmlformats.org/officeDocument/2006/relationships/slide" Target="slides/slide82.xml"/><Relationship Id="rId1" Type="http://schemas.openxmlformats.org/officeDocument/2006/relationships/slide" Target="slides/slide1.xml"/><Relationship Id="rId2"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875E0B09-F928-4272-BFAC-F9B10B4AE424}" type="datetime5">
              <a:rPr lang="en-US"/>
              <a:pPr/>
              <a:t>30-Aug-12</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CDBD0D94-7234-4AC5-A243-D6B0F0559C5F}" type="slidenum">
              <a:rPr lang="en-US"/>
              <a:pPr/>
              <a:t>‹#›</a:t>
            </a:fld>
            <a:endParaRPr lang="en-US"/>
          </a:p>
        </p:txBody>
      </p:sp>
    </p:spTree>
    <p:extLst>
      <p:ext uri="{BB962C8B-B14F-4D97-AF65-F5344CB8AC3E}">
        <p14:creationId xmlns:p14="http://schemas.microsoft.com/office/powerpoint/2010/main" val="1136311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3EA0A19-8407-4071-8281-29C83F770534}" type="datetime5">
              <a:rPr lang="en-US"/>
              <a:pPr/>
              <a:t>30-Aug-12</a:t>
            </a:fld>
            <a:endParaRPr lang="en-US"/>
          </a:p>
        </p:txBody>
      </p:sp>
      <p:sp>
        <p:nvSpPr>
          <p:cNvPr id="16388"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6729169-F01A-497E-9A5C-90CEC1E724D8}" type="slidenum">
              <a:rPr lang="en-US"/>
              <a:pPr/>
              <a:t>‹#›</a:t>
            </a:fld>
            <a:endParaRPr lang="en-US"/>
          </a:p>
        </p:txBody>
      </p:sp>
    </p:spTree>
    <p:extLst>
      <p:ext uri="{BB962C8B-B14F-4D97-AF65-F5344CB8AC3E}">
        <p14:creationId xmlns:p14="http://schemas.microsoft.com/office/powerpoint/2010/main" val="3392929793"/>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056712CE-7C04-482C-9F28-15840E413136}"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93C59CD4-C61D-4349-838D-5EADE8A2641A}" type="slidenum">
              <a:rPr lang="en-US"/>
              <a:pPr/>
              <a:t>1</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993775" y="4416425"/>
            <a:ext cx="5200650" cy="4183063"/>
          </a:xfrm>
        </p:spPr>
        <p:txBody>
          <a:bodyPr/>
          <a:lstStyle/>
          <a:p>
            <a:pPr defTabSz="461963" eaLnBrk="1" hangingPunct="1">
              <a:spcBef>
                <a:spcPct val="0"/>
              </a:spcBef>
              <a:defRPr/>
            </a:pPr>
            <a:r>
              <a:rPr lang="fr-FR" b="1" dirty="0" smtClean="0">
                <a:ea typeface="ＭＳ Ｐゴシック" charset="0"/>
                <a:cs typeface="ＭＳ Ｐゴシック" charset="0"/>
              </a:rPr>
              <a:t>© SUPINFO International </a:t>
            </a:r>
            <a:r>
              <a:rPr lang="fr-FR" b="1" dirty="0" err="1" smtClean="0">
                <a:ea typeface="ＭＳ Ｐゴシック" charset="0"/>
                <a:cs typeface="ＭＳ Ｐゴシック" charset="0"/>
              </a:rPr>
              <a:t>University</a:t>
            </a:r>
            <a:r>
              <a:rPr lang="fr-FR" b="1" dirty="0" smtClean="0">
                <a:ea typeface="ＭＳ Ｐゴシック" charset="0"/>
                <a:cs typeface="ＭＳ Ｐゴシック" charset="0"/>
              </a:rPr>
              <a:t> </a:t>
            </a:r>
            <a:r>
              <a:rPr lang="fr-FR" dirty="0" smtClean="0">
                <a:ea typeface="ＭＳ Ｐゴシック" charset="0"/>
                <a:cs typeface="ＭＳ Ｐゴシック" charset="0"/>
              </a:rPr>
              <a:t>- http://</a:t>
            </a:r>
            <a:r>
              <a:rPr lang="fr-FR" dirty="0" err="1" smtClean="0">
                <a:ea typeface="ＭＳ Ｐゴシック" charset="0"/>
                <a:cs typeface="ＭＳ Ｐゴシック" charset="0"/>
              </a:rPr>
              <a:t>www.supinfo.com</a:t>
            </a:r>
            <a:endParaRPr lang="fr-FR"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Notamment en laissant obligatoirement la première et la dernière page du document, mais pas d'une manière qui suggérerait que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a:t>
            </a:r>
            <a:r>
              <a:rPr lang="fr-FR" i="1" dirty="0" err="1" smtClean="0">
                <a:ea typeface="ＭＳ Ｐゴシック" charset="0"/>
                <a:cs typeface="ＭＳ Ｐゴシック" charset="0"/>
              </a:rPr>
              <a:t>University</a:t>
            </a:r>
            <a:r>
              <a:rPr lang="fr-FR" i="1" dirty="0" smtClean="0">
                <a:ea typeface="ＭＳ Ｐゴシック" charset="0"/>
                <a:cs typeface="ＭＳ Ｐゴシック" charset="0"/>
              </a:rPr>
              <a:t>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a:t>
            </a:r>
            <a:r>
              <a:rPr lang="fr-FR" i="1" dirty="0" err="1" smtClean="0">
                <a:ea typeface="ＭＳ Ｐゴシック" charset="0"/>
                <a:cs typeface="ＭＳ Ｐゴシック" charset="0"/>
              </a:rPr>
              <a:t>www.supinfo.com</a:t>
            </a:r>
            <a:r>
              <a:rPr lang="fr-FR" i="1" dirty="0" smtClean="0">
                <a:ea typeface="ＭＳ Ｐゴシック" charset="0"/>
                <a:cs typeface="ＭＳ Ｐゴシック" charset="0"/>
              </a:rPr>
              <a:t> </a:t>
            </a:r>
          </a:p>
          <a:p>
            <a:endParaRPr lang="en-US" smtClean="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022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022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0229" name="Rectangle 7"/>
          <p:cNvSpPr>
            <a:spLocks noGrp="1" noChangeArrowheads="1"/>
          </p:cNvSpPr>
          <p:nvPr>
            <p:ph type="sldNum" sz="quarter"/>
          </p:nvPr>
        </p:nvSpPr>
        <p:spPr>
          <a:noFill/>
        </p:spPr>
        <p:txBody>
          <a:bodyPr/>
          <a:lstStyle/>
          <a:p>
            <a:fld id="{F015E13B-5B93-234A-A4FC-75F0D7F1448C}" type="slidenum">
              <a:rPr lang="en-US"/>
              <a:pPr/>
              <a:t>10</a:t>
            </a:fld>
            <a:endParaRPr lang="en-US"/>
          </a:p>
        </p:txBody>
      </p:sp>
      <p:sp>
        <p:nvSpPr>
          <p:cNvPr id="18023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023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023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023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9A963F5-36DE-D644-AD39-4055C9D6C69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900">
              <a:solidFill>
                <a:srgbClr val="5F5F5F"/>
              </a:solidFill>
            </a:endParaRPr>
          </a:p>
        </p:txBody>
      </p:sp>
      <p:sp>
        <p:nvSpPr>
          <p:cNvPr id="18023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023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125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125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1253" name="Rectangle 7"/>
          <p:cNvSpPr>
            <a:spLocks noGrp="1" noChangeArrowheads="1"/>
          </p:cNvSpPr>
          <p:nvPr>
            <p:ph type="sldNum" sz="quarter"/>
          </p:nvPr>
        </p:nvSpPr>
        <p:spPr>
          <a:noFill/>
        </p:spPr>
        <p:txBody>
          <a:bodyPr/>
          <a:lstStyle/>
          <a:p>
            <a:fld id="{62471072-479E-0341-BBF3-4270E2645401}" type="slidenum">
              <a:rPr lang="en-US"/>
              <a:pPr/>
              <a:t>11</a:t>
            </a:fld>
            <a:endParaRPr lang="en-US"/>
          </a:p>
        </p:txBody>
      </p:sp>
      <p:sp>
        <p:nvSpPr>
          <p:cNvPr id="18125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125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125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125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1A4E574-F64F-9345-A278-885545B8A55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900">
              <a:solidFill>
                <a:srgbClr val="5F5F5F"/>
              </a:solidFill>
            </a:endParaRPr>
          </a:p>
        </p:txBody>
      </p:sp>
      <p:sp>
        <p:nvSpPr>
          <p:cNvPr id="18125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125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227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227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2277" name="Rectangle 7"/>
          <p:cNvSpPr>
            <a:spLocks noGrp="1" noChangeArrowheads="1"/>
          </p:cNvSpPr>
          <p:nvPr>
            <p:ph type="sldNum" sz="quarter"/>
          </p:nvPr>
        </p:nvSpPr>
        <p:spPr>
          <a:noFill/>
        </p:spPr>
        <p:txBody>
          <a:bodyPr/>
          <a:lstStyle/>
          <a:p>
            <a:fld id="{FB6BCD03-4262-DC44-8ED0-D4BE6A210B63}" type="slidenum">
              <a:rPr lang="en-US"/>
              <a:pPr/>
              <a:t>12</a:t>
            </a:fld>
            <a:endParaRPr lang="en-US"/>
          </a:p>
        </p:txBody>
      </p:sp>
      <p:sp>
        <p:nvSpPr>
          <p:cNvPr id="18227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227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228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228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801F704-FCF1-2149-A853-01F16B82FF8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900">
              <a:solidFill>
                <a:srgbClr val="5F5F5F"/>
              </a:solidFill>
            </a:endParaRPr>
          </a:p>
        </p:txBody>
      </p:sp>
      <p:sp>
        <p:nvSpPr>
          <p:cNvPr id="18228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2283" name="Rectangle 6"/>
          <p:cNvSpPr txBox="1">
            <a:spLocks noGrp="1" noChangeArrowheads="1"/>
          </p:cNvSpPr>
          <p:nvPr>
            <p:ph type="body"/>
          </p:nvPr>
        </p:nvSpPr>
        <p:spPr>
          <a:xfrm>
            <a:off x="688816" y="4417180"/>
            <a:ext cx="5504181" cy="4183777"/>
          </a:xfrm>
          <a:noFill/>
          <a:ln/>
        </p:spPr>
        <p:txBody>
          <a:bodyPr wrap="none" anchor="ctr"/>
          <a:lstStyle/>
          <a:p>
            <a:r>
              <a:rPr lang="en-US" dirty="0" smtClean="0">
                <a:latin typeface="Times New Roman" charset="0"/>
              </a:rPr>
              <a:t>IDENTITY = </a:t>
            </a:r>
            <a:r>
              <a:rPr lang="fr-FR" sz="1200" kern="1200" dirty="0" err="1" smtClean="0">
                <a:solidFill>
                  <a:srgbClr val="000000"/>
                </a:solidFill>
                <a:latin typeface="Times New Roman" pitchFamily="16" charset="0"/>
                <a:ea typeface="+mn-ea"/>
                <a:cs typeface="+mn-cs"/>
              </a:rPr>
              <a:t>Indicates</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that</a:t>
            </a:r>
            <a:r>
              <a:rPr lang="fr-FR" sz="1200" kern="1200" dirty="0" smtClean="0">
                <a:solidFill>
                  <a:srgbClr val="000000"/>
                </a:solidFill>
                <a:latin typeface="Times New Roman" pitchFamily="16" charset="0"/>
                <a:ea typeface="+mn-ea"/>
                <a:cs typeface="+mn-cs"/>
              </a:rPr>
              <a:t> the </a:t>
            </a:r>
            <a:r>
              <a:rPr lang="fr-FR" sz="1200" kern="1200" dirty="0" err="1" smtClean="0">
                <a:solidFill>
                  <a:srgbClr val="000000"/>
                </a:solidFill>
                <a:latin typeface="Times New Roman" pitchFamily="16" charset="0"/>
                <a:ea typeface="+mn-ea"/>
                <a:cs typeface="+mn-cs"/>
              </a:rPr>
              <a:t>persistence</a:t>
            </a:r>
            <a:r>
              <a:rPr lang="fr-FR" sz="1200" kern="1200" dirty="0" smtClean="0">
                <a:solidFill>
                  <a:srgbClr val="000000"/>
                </a:solidFill>
                <a:latin typeface="Times New Roman" pitchFamily="16" charset="0"/>
                <a:ea typeface="+mn-ea"/>
                <a:cs typeface="+mn-cs"/>
              </a:rPr>
              <a:t> provider must </a:t>
            </a:r>
            <a:r>
              <a:rPr lang="fr-FR" sz="1200" kern="1200" dirty="0" err="1" smtClean="0">
                <a:solidFill>
                  <a:srgbClr val="000000"/>
                </a:solidFill>
                <a:latin typeface="Times New Roman" pitchFamily="16" charset="0"/>
                <a:ea typeface="+mn-ea"/>
                <a:cs typeface="+mn-cs"/>
              </a:rPr>
              <a:t>assign</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primary</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keys</a:t>
            </a:r>
            <a:r>
              <a:rPr lang="fr-FR" sz="1200" kern="1200" dirty="0" smtClean="0">
                <a:solidFill>
                  <a:srgbClr val="000000"/>
                </a:solidFill>
                <a:latin typeface="Times New Roman" pitchFamily="16" charset="0"/>
                <a:ea typeface="+mn-ea"/>
                <a:cs typeface="+mn-cs"/>
              </a:rPr>
              <a:t> for the </a:t>
            </a:r>
            <a:r>
              <a:rPr lang="fr-FR" sz="1200" kern="1200" dirty="0" err="1" smtClean="0">
                <a:solidFill>
                  <a:srgbClr val="000000"/>
                </a:solidFill>
                <a:latin typeface="Times New Roman" pitchFamily="16" charset="0"/>
                <a:ea typeface="+mn-ea"/>
                <a:cs typeface="+mn-cs"/>
              </a:rPr>
              <a:t>entity</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using</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database</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identityc</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olumn</a:t>
            </a:r>
            <a:r>
              <a:rPr lang="fr-FR" sz="1200" kern="1200" dirty="0" smtClean="0">
                <a:solidFill>
                  <a:srgbClr val="000000"/>
                </a:solidFill>
                <a:latin typeface="Times New Roman" pitchFamily="16" charset="0"/>
                <a:ea typeface="+mn-ea"/>
                <a:cs typeface="+mn-cs"/>
              </a:rPr>
              <a:t>.</a:t>
            </a:r>
          </a:p>
          <a:p>
            <a:r>
              <a:rPr lang="fr-FR" sz="1200" kern="1200" dirty="0" smtClean="0">
                <a:solidFill>
                  <a:srgbClr val="000000"/>
                </a:solidFill>
                <a:latin typeface="Times New Roman" pitchFamily="16" charset="0"/>
                <a:ea typeface="+mn-ea"/>
                <a:cs typeface="+mn-cs"/>
              </a:rPr>
              <a:t>SEQUENCE = </a:t>
            </a:r>
            <a:r>
              <a:rPr lang="fr-FR" sz="1200" kern="1200" dirty="0" err="1" smtClean="0">
                <a:solidFill>
                  <a:srgbClr val="000000"/>
                </a:solidFill>
                <a:latin typeface="Times New Roman" pitchFamily="16" charset="0"/>
                <a:ea typeface="+mn-ea"/>
                <a:cs typeface="+mn-cs"/>
              </a:rPr>
              <a:t>Indicates</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that</a:t>
            </a:r>
            <a:r>
              <a:rPr lang="fr-FR" sz="1200" kern="1200" dirty="0" smtClean="0">
                <a:solidFill>
                  <a:srgbClr val="000000"/>
                </a:solidFill>
                <a:latin typeface="Times New Roman" pitchFamily="16" charset="0"/>
                <a:ea typeface="+mn-ea"/>
                <a:cs typeface="+mn-cs"/>
              </a:rPr>
              <a:t> the </a:t>
            </a:r>
            <a:r>
              <a:rPr lang="fr-FR" sz="1200" kern="1200" dirty="0" err="1" smtClean="0">
                <a:solidFill>
                  <a:srgbClr val="000000"/>
                </a:solidFill>
                <a:latin typeface="Times New Roman" pitchFamily="16" charset="0"/>
                <a:ea typeface="+mn-ea"/>
                <a:cs typeface="+mn-cs"/>
              </a:rPr>
              <a:t>persistence</a:t>
            </a:r>
            <a:r>
              <a:rPr lang="fr-FR" sz="1200" kern="1200" dirty="0" smtClean="0">
                <a:solidFill>
                  <a:srgbClr val="000000"/>
                </a:solidFill>
                <a:latin typeface="Times New Roman" pitchFamily="16" charset="0"/>
                <a:ea typeface="+mn-ea"/>
                <a:cs typeface="+mn-cs"/>
              </a:rPr>
              <a:t> provider must </a:t>
            </a:r>
            <a:r>
              <a:rPr lang="fr-FR" sz="1200" kern="1200" dirty="0" err="1" smtClean="0">
                <a:solidFill>
                  <a:srgbClr val="000000"/>
                </a:solidFill>
                <a:latin typeface="Times New Roman" pitchFamily="16" charset="0"/>
                <a:ea typeface="+mn-ea"/>
                <a:cs typeface="+mn-cs"/>
              </a:rPr>
              <a:t>assign</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primary</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keys</a:t>
            </a:r>
            <a:r>
              <a:rPr lang="fr-FR" sz="1200" kern="1200" dirty="0" smtClean="0">
                <a:solidFill>
                  <a:srgbClr val="000000"/>
                </a:solidFill>
                <a:latin typeface="Times New Roman" pitchFamily="16" charset="0"/>
                <a:ea typeface="+mn-ea"/>
                <a:cs typeface="+mn-cs"/>
              </a:rPr>
              <a:t> for the </a:t>
            </a:r>
            <a:r>
              <a:rPr lang="fr-FR" sz="1200" kern="1200" dirty="0" err="1" smtClean="0">
                <a:solidFill>
                  <a:srgbClr val="000000"/>
                </a:solidFill>
                <a:latin typeface="Times New Roman" pitchFamily="16" charset="0"/>
                <a:ea typeface="+mn-ea"/>
                <a:cs typeface="+mn-cs"/>
              </a:rPr>
              <a:t>entity</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using</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database</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sequence</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column</a:t>
            </a:r>
            <a:r>
              <a:rPr lang="fr-FR" sz="1200" kern="1200" dirty="0" smtClean="0">
                <a:solidFill>
                  <a:srgbClr val="000000"/>
                </a:solidFill>
                <a:latin typeface="Times New Roman" pitchFamily="16" charset="0"/>
                <a:ea typeface="+mn-ea"/>
                <a:cs typeface="+mn-cs"/>
              </a:rPr>
              <a:t>.</a:t>
            </a:r>
          </a:p>
          <a:p>
            <a:r>
              <a:rPr lang="fr-FR" sz="1200" kern="1200" dirty="0" smtClean="0">
                <a:solidFill>
                  <a:srgbClr val="000000"/>
                </a:solidFill>
                <a:latin typeface="Times New Roman" pitchFamily="16" charset="0"/>
                <a:ea typeface="+mn-ea"/>
                <a:cs typeface="+mn-cs"/>
              </a:rPr>
              <a:t>TABLE = </a:t>
            </a:r>
            <a:r>
              <a:rPr lang="fr-FR" sz="1200" kern="1200" dirty="0" err="1" smtClean="0">
                <a:solidFill>
                  <a:srgbClr val="000000"/>
                </a:solidFill>
                <a:latin typeface="Times New Roman" pitchFamily="16" charset="0"/>
                <a:ea typeface="+mn-ea"/>
                <a:cs typeface="+mn-cs"/>
              </a:rPr>
              <a:t>Indicates</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that</a:t>
            </a:r>
            <a:r>
              <a:rPr lang="fr-FR" sz="1200" kern="1200" dirty="0" smtClean="0">
                <a:solidFill>
                  <a:srgbClr val="000000"/>
                </a:solidFill>
                <a:latin typeface="Times New Roman" pitchFamily="16" charset="0"/>
                <a:ea typeface="+mn-ea"/>
                <a:cs typeface="+mn-cs"/>
              </a:rPr>
              <a:t> the </a:t>
            </a:r>
            <a:r>
              <a:rPr lang="fr-FR" sz="1200" kern="1200" dirty="0" err="1" smtClean="0">
                <a:solidFill>
                  <a:srgbClr val="000000"/>
                </a:solidFill>
                <a:latin typeface="Times New Roman" pitchFamily="16" charset="0"/>
                <a:ea typeface="+mn-ea"/>
                <a:cs typeface="+mn-cs"/>
              </a:rPr>
              <a:t>persistence</a:t>
            </a:r>
            <a:r>
              <a:rPr lang="fr-FR" sz="1200" kern="1200" dirty="0" smtClean="0">
                <a:solidFill>
                  <a:srgbClr val="000000"/>
                </a:solidFill>
                <a:latin typeface="Times New Roman" pitchFamily="16" charset="0"/>
                <a:ea typeface="+mn-ea"/>
                <a:cs typeface="+mn-cs"/>
              </a:rPr>
              <a:t> provider must </a:t>
            </a:r>
            <a:r>
              <a:rPr lang="fr-FR" sz="1200" kern="1200" dirty="0" err="1" smtClean="0">
                <a:solidFill>
                  <a:srgbClr val="000000"/>
                </a:solidFill>
                <a:latin typeface="Times New Roman" pitchFamily="16" charset="0"/>
                <a:ea typeface="+mn-ea"/>
                <a:cs typeface="+mn-cs"/>
              </a:rPr>
              <a:t>assign</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primary</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keys</a:t>
            </a:r>
            <a:r>
              <a:rPr lang="fr-FR" sz="1200" kern="1200" dirty="0" smtClean="0">
                <a:solidFill>
                  <a:srgbClr val="000000"/>
                </a:solidFill>
                <a:latin typeface="Times New Roman" pitchFamily="16" charset="0"/>
                <a:ea typeface="+mn-ea"/>
                <a:cs typeface="+mn-cs"/>
              </a:rPr>
              <a:t> for the </a:t>
            </a:r>
            <a:r>
              <a:rPr lang="fr-FR" sz="1200" kern="1200" dirty="0" err="1" smtClean="0">
                <a:solidFill>
                  <a:srgbClr val="000000"/>
                </a:solidFill>
                <a:latin typeface="Times New Roman" pitchFamily="16" charset="0"/>
                <a:ea typeface="+mn-ea"/>
                <a:cs typeface="+mn-cs"/>
              </a:rPr>
              <a:t>entity</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using</a:t>
            </a:r>
            <a:r>
              <a:rPr lang="fr-FR" sz="1200" kern="1200" dirty="0" smtClean="0">
                <a:solidFill>
                  <a:srgbClr val="000000"/>
                </a:solidFill>
                <a:latin typeface="Times New Roman" pitchFamily="16" charset="0"/>
                <a:ea typeface="+mn-ea"/>
                <a:cs typeface="+mn-cs"/>
              </a:rPr>
              <a:t> an </a:t>
            </a:r>
            <a:r>
              <a:rPr lang="fr-FR" sz="1200" kern="1200" dirty="0" err="1" smtClean="0">
                <a:solidFill>
                  <a:srgbClr val="000000"/>
                </a:solidFill>
                <a:latin typeface="Times New Roman" pitchFamily="16" charset="0"/>
                <a:ea typeface="+mn-ea"/>
                <a:cs typeface="+mn-cs"/>
              </a:rPr>
              <a:t>underlying</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database</a:t>
            </a:r>
            <a:r>
              <a:rPr lang="fr-FR" sz="1200" kern="1200" dirty="0" smtClean="0">
                <a:solidFill>
                  <a:srgbClr val="000000"/>
                </a:solidFill>
                <a:latin typeface="Times New Roman" pitchFamily="16" charset="0"/>
                <a:ea typeface="+mn-ea"/>
                <a:cs typeface="+mn-cs"/>
              </a:rPr>
              <a:t> table to </a:t>
            </a:r>
            <a:r>
              <a:rPr lang="fr-FR" sz="1200" kern="1200" dirty="0" err="1" smtClean="0">
                <a:solidFill>
                  <a:srgbClr val="000000"/>
                </a:solidFill>
                <a:latin typeface="Times New Roman" pitchFamily="16" charset="0"/>
                <a:ea typeface="+mn-ea"/>
                <a:cs typeface="+mn-cs"/>
              </a:rPr>
              <a:t>ensure</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uniqueness</a:t>
            </a:r>
            <a:r>
              <a:rPr lang="fr-FR" sz="1200" kern="1200" dirty="0" smtClean="0">
                <a:solidFill>
                  <a:srgbClr val="000000"/>
                </a:solidFill>
                <a:latin typeface="Times New Roman" pitchFamily="16" charset="0"/>
                <a:ea typeface="+mn-ea"/>
                <a:cs typeface="+mn-cs"/>
              </a:rPr>
              <a:t>.</a:t>
            </a:r>
            <a:endParaRPr lang="en-US" dirty="0" smtClean="0">
              <a:latin typeface="Times New Roman" charset="0"/>
            </a:endParaRPr>
          </a:p>
          <a:p>
            <a:r>
              <a:rPr lang="en-US" dirty="0" smtClean="0">
                <a:latin typeface="Times New Roman" charset="0"/>
              </a:rPr>
              <a:t>AUTO = </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Indicates</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that</a:t>
            </a:r>
            <a:r>
              <a:rPr lang="fr-FR" sz="1200" kern="1200" dirty="0" smtClean="0">
                <a:solidFill>
                  <a:srgbClr val="000000"/>
                </a:solidFill>
                <a:latin typeface="Times New Roman" pitchFamily="16" charset="0"/>
                <a:ea typeface="+mn-ea"/>
                <a:cs typeface="+mn-cs"/>
              </a:rPr>
              <a:t> the </a:t>
            </a:r>
            <a:r>
              <a:rPr lang="fr-FR" sz="1200" kern="1200" dirty="0" err="1" smtClean="0">
                <a:solidFill>
                  <a:srgbClr val="000000"/>
                </a:solidFill>
                <a:latin typeface="Times New Roman" pitchFamily="16" charset="0"/>
                <a:ea typeface="+mn-ea"/>
                <a:cs typeface="+mn-cs"/>
              </a:rPr>
              <a:t>persistence</a:t>
            </a:r>
            <a:r>
              <a:rPr lang="fr-FR" sz="1200" kern="1200" dirty="0" smtClean="0">
                <a:solidFill>
                  <a:srgbClr val="000000"/>
                </a:solidFill>
                <a:latin typeface="Times New Roman" pitchFamily="16" charset="0"/>
                <a:ea typeface="+mn-ea"/>
                <a:cs typeface="+mn-cs"/>
              </a:rPr>
              <a:t> provider </a:t>
            </a:r>
            <a:r>
              <a:rPr lang="fr-FR" sz="1200" kern="1200" dirty="0" err="1" smtClean="0">
                <a:solidFill>
                  <a:srgbClr val="000000"/>
                </a:solidFill>
                <a:latin typeface="Times New Roman" pitchFamily="16" charset="0"/>
                <a:ea typeface="+mn-ea"/>
                <a:cs typeface="+mn-cs"/>
              </a:rPr>
              <a:t>should</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pick</a:t>
            </a:r>
            <a:r>
              <a:rPr lang="fr-FR" sz="1200" kern="1200" dirty="0" smtClean="0">
                <a:solidFill>
                  <a:srgbClr val="000000"/>
                </a:solidFill>
                <a:latin typeface="Times New Roman" pitchFamily="16" charset="0"/>
                <a:ea typeface="+mn-ea"/>
                <a:cs typeface="+mn-cs"/>
              </a:rPr>
              <a:t> an </a:t>
            </a:r>
            <a:r>
              <a:rPr lang="fr-FR" sz="1200" kern="1200" dirty="0" err="1" smtClean="0">
                <a:solidFill>
                  <a:srgbClr val="000000"/>
                </a:solidFill>
                <a:latin typeface="Times New Roman" pitchFamily="16" charset="0"/>
                <a:ea typeface="+mn-ea"/>
                <a:cs typeface="+mn-cs"/>
              </a:rPr>
              <a:t>appropriate</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strategy</a:t>
            </a:r>
            <a:r>
              <a:rPr lang="fr-FR" sz="1200" kern="1200" dirty="0" smtClean="0">
                <a:solidFill>
                  <a:srgbClr val="000000"/>
                </a:solidFill>
                <a:latin typeface="Times New Roman" pitchFamily="16" charset="0"/>
                <a:ea typeface="+mn-ea"/>
                <a:cs typeface="+mn-cs"/>
              </a:rPr>
              <a:t> for the </a:t>
            </a:r>
            <a:r>
              <a:rPr lang="fr-FR" sz="1200" kern="1200" dirty="0" err="1" smtClean="0">
                <a:solidFill>
                  <a:srgbClr val="000000"/>
                </a:solidFill>
                <a:latin typeface="Times New Roman" pitchFamily="16" charset="0"/>
                <a:ea typeface="+mn-ea"/>
                <a:cs typeface="+mn-cs"/>
              </a:rPr>
              <a:t>particular</a:t>
            </a:r>
            <a:r>
              <a:rPr lang="fr-FR" sz="1200" kern="1200" dirty="0" smtClean="0">
                <a:solidFill>
                  <a:srgbClr val="000000"/>
                </a:solidFill>
                <a:latin typeface="Times New Roman" pitchFamily="16" charset="0"/>
                <a:ea typeface="+mn-ea"/>
                <a:cs typeface="+mn-cs"/>
              </a:rPr>
              <a:t> </a:t>
            </a:r>
            <a:r>
              <a:rPr lang="fr-FR" sz="1200" kern="1200" dirty="0" err="1" smtClean="0">
                <a:solidFill>
                  <a:srgbClr val="000000"/>
                </a:solidFill>
                <a:latin typeface="Times New Roman" pitchFamily="16" charset="0"/>
                <a:ea typeface="+mn-ea"/>
                <a:cs typeface="+mn-cs"/>
              </a:rPr>
              <a:t>database</a:t>
            </a:r>
            <a:r>
              <a:rPr lang="fr-FR" sz="1200" kern="1200" dirty="0" smtClean="0">
                <a:solidFill>
                  <a:srgbClr val="000000"/>
                </a:solidFill>
                <a:latin typeface="Times New Roman" pitchFamily="16" charset="0"/>
                <a:ea typeface="+mn-ea"/>
                <a:cs typeface="+mn-cs"/>
              </a:rPr>
              <a:t>.</a:t>
            </a:r>
          </a:p>
          <a:p>
            <a:endParaRPr lang="en-US" dirty="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329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330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3301" name="Rectangle 7"/>
          <p:cNvSpPr>
            <a:spLocks noGrp="1" noChangeArrowheads="1"/>
          </p:cNvSpPr>
          <p:nvPr>
            <p:ph type="sldNum" sz="quarter"/>
          </p:nvPr>
        </p:nvSpPr>
        <p:spPr>
          <a:noFill/>
        </p:spPr>
        <p:txBody>
          <a:bodyPr/>
          <a:lstStyle/>
          <a:p>
            <a:fld id="{5FF0E969-5D53-3D46-A362-B949DD08AA29}" type="slidenum">
              <a:rPr lang="en-US"/>
              <a:pPr/>
              <a:t>13</a:t>
            </a:fld>
            <a:endParaRPr lang="en-US"/>
          </a:p>
        </p:txBody>
      </p:sp>
      <p:sp>
        <p:nvSpPr>
          <p:cNvPr id="18330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330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330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330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1EA1C27-FD1A-DE44-9AFC-E832701A7436}"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900">
              <a:solidFill>
                <a:srgbClr val="5F5F5F"/>
              </a:solidFill>
            </a:endParaRPr>
          </a:p>
        </p:txBody>
      </p:sp>
      <p:sp>
        <p:nvSpPr>
          <p:cNvPr id="18330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330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944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944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9445" name="Rectangle 7"/>
          <p:cNvSpPr>
            <a:spLocks noGrp="1" noChangeArrowheads="1"/>
          </p:cNvSpPr>
          <p:nvPr>
            <p:ph type="sldNum" sz="quarter"/>
          </p:nvPr>
        </p:nvSpPr>
        <p:spPr>
          <a:noFill/>
        </p:spPr>
        <p:txBody>
          <a:bodyPr/>
          <a:lstStyle/>
          <a:p>
            <a:fld id="{F2F421D1-12E7-BB49-8957-FB1D346F014F}" type="slidenum">
              <a:rPr lang="en-US"/>
              <a:pPr/>
              <a:t>14</a:t>
            </a:fld>
            <a:endParaRPr lang="en-US"/>
          </a:p>
        </p:txBody>
      </p:sp>
      <p:sp>
        <p:nvSpPr>
          <p:cNvPr id="18944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944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944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944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8AB767D-C830-4642-9BCC-0DF91378EF8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sz="900">
              <a:solidFill>
                <a:srgbClr val="5F5F5F"/>
              </a:solidFill>
            </a:endParaRPr>
          </a:p>
        </p:txBody>
      </p:sp>
      <p:sp>
        <p:nvSpPr>
          <p:cNvPr id="18945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945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873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873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87397" name="Rectangle 7"/>
          <p:cNvSpPr>
            <a:spLocks noGrp="1" noChangeArrowheads="1"/>
          </p:cNvSpPr>
          <p:nvPr>
            <p:ph type="sldNum" sz="quarter"/>
          </p:nvPr>
        </p:nvSpPr>
        <p:spPr>
          <a:noFill/>
        </p:spPr>
        <p:txBody>
          <a:bodyPr/>
          <a:lstStyle/>
          <a:p>
            <a:fld id="{52F0608C-AE0F-C740-831B-FD9A606C2E8B}" type="slidenum">
              <a:rPr lang="en-US"/>
              <a:pPr/>
              <a:t>15</a:t>
            </a:fld>
            <a:endParaRPr lang="en-US"/>
          </a:p>
        </p:txBody>
      </p:sp>
      <p:sp>
        <p:nvSpPr>
          <p:cNvPr id="1873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873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874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874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152ACBB-B56F-F44A-95AC-1A4E92601C6D}"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sz="900">
              <a:solidFill>
                <a:srgbClr val="5F5F5F"/>
              </a:solidFill>
            </a:endParaRPr>
          </a:p>
        </p:txBody>
      </p:sp>
      <p:sp>
        <p:nvSpPr>
          <p:cNvPr id="1874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874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04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04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0469" name="Rectangle 7"/>
          <p:cNvSpPr>
            <a:spLocks noGrp="1" noChangeArrowheads="1"/>
          </p:cNvSpPr>
          <p:nvPr>
            <p:ph type="sldNum" sz="quarter"/>
          </p:nvPr>
        </p:nvSpPr>
        <p:spPr>
          <a:noFill/>
        </p:spPr>
        <p:txBody>
          <a:bodyPr/>
          <a:lstStyle/>
          <a:p>
            <a:fld id="{7F52A093-C5DF-ED43-9FFA-B6C88402293E}" type="slidenum">
              <a:rPr lang="en-US"/>
              <a:pPr/>
              <a:t>16</a:t>
            </a:fld>
            <a:endParaRPr lang="en-US"/>
          </a:p>
        </p:txBody>
      </p:sp>
      <p:sp>
        <p:nvSpPr>
          <p:cNvPr id="1904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04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04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04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844A04A-F5BC-C441-8757-C136D2B5910B}"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US" sz="900">
              <a:solidFill>
                <a:srgbClr val="5F5F5F"/>
              </a:solidFill>
            </a:endParaRPr>
          </a:p>
        </p:txBody>
      </p:sp>
      <p:sp>
        <p:nvSpPr>
          <p:cNvPr id="19047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0475" name="Text Box 6"/>
          <p:cNvSpPr txBox="1">
            <a:spLocks noGrp="1" noChangeArrowheads="1"/>
          </p:cNvSpPr>
          <p:nvPr>
            <p:ph type="body"/>
          </p:nvPr>
        </p:nvSpPr>
        <p:spPr>
          <a:xfrm>
            <a:off x="993547" y="4417180"/>
            <a:ext cx="5045499" cy="4183777"/>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ea typeface="DejaVu Sans" charset="0"/>
              <a:cs typeface="DejaVu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149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149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1493" name="Rectangle 7"/>
          <p:cNvSpPr>
            <a:spLocks noGrp="1" noChangeArrowheads="1"/>
          </p:cNvSpPr>
          <p:nvPr>
            <p:ph type="sldNum" sz="quarter"/>
          </p:nvPr>
        </p:nvSpPr>
        <p:spPr>
          <a:noFill/>
        </p:spPr>
        <p:txBody>
          <a:bodyPr/>
          <a:lstStyle/>
          <a:p>
            <a:fld id="{1295FF2F-0A85-BC40-B8A4-B21733E5EE2E}" type="slidenum">
              <a:rPr lang="en-US"/>
              <a:pPr/>
              <a:t>17</a:t>
            </a:fld>
            <a:endParaRPr lang="en-US"/>
          </a:p>
        </p:txBody>
      </p:sp>
      <p:sp>
        <p:nvSpPr>
          <p:cNvPr id="19149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149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149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149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34DE8DF-1129-EF4D-88FB-BB04E2098EF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sz="900">
              <a:solidFill>
                <a:srgbClr val="5F5F5F"/>
              </a:solidFill>
            </a:endParaRPr>
          </a:p>
        </p:txBody>
      </p:sp>
      <p:sp>
        <p:nvSpPr>
          <p:cNvPr id="19149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1499" name="Text Box 6"/>
          <p:cNvSpPr txBox="1">
            <a:spLocks noGrp="1" noChangeArrowheads="1"/>
          </p:cNvSpPr>
          <p:nvPr>
            <p:ph type="body"/>
          </p:nvPr>
        </p:nvSpPr>
        <p:spPr>
          <a:xfrm>
            <a:off x="993547" y="4417180"/>
            <a:ext cx="5045499" cy="4183777"/>
          </a:xfrm>
          <a:noFill/>
          <a:ln/>
        </p:spPr>
        <p:txBody>
          <a:bodyPr/>
          <a:lstStyle/>
          <a:p>
            <a:pPr eaLnBrk="1" hangingPunct="1">
              <a:spcBef>
                <a:spcPts val="413"/>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100" dirty="0">
              <a:latin typeface="Arial" charset="0"/>
              <a:ea typeface="ＭＳ Ｐゴシック" charset="-128"/>
              <a:cs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456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456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4565" name="Rectangle 7"/>
          <p:cNvSpPr>
            <a:spLocks noGrp="1" noChangeArrowheads="1"/>
          </p:cNvSpPr>
          <p:nvPr>
            <p:ph type="sldNum" sz="quarter"/>
          </p:nvPr>
        </p:nvSpPr>
        <p:spPr>
          <a:noFill/>
        </p:spPr>
        <p:txBody>
          <a:bodyPr/>
          <a:lstStyle/>
          <a:p>
            <a:fld id="{598A057D-B01F-2C46-8E4B-16D7F47E9759}" type="slidenum">
              <a:rPr lang="en-US"/>
              <a:pPr/>
              <a:t>18</a:t>
            </a:fld>
            <a:endParaRPr lang="en-US"/>
          </a:p>
        </p:txBody>
      </p:sp>
      <p:sp>
        <p:nvSpPr>
          <p:cNvPr id="19456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456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456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456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51399AF-4257-0E44-A142-6CA6CCA21CE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US" sz="900">
              <a:solidFill>
                <a:srgbClr val="5F5F5F"/>
              </a:solidFill>
            </a:endParaRPr>
          </a:p>
        </p:txBody>
      </p:sp>
      <p:sp>
        <p:nvSpPr>
          <p:cNvPr id="19457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457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558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558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5589" name="Rectangle 7"/>
          <p:cNvSpPr>
            <a:spLocks noGrp="1" noChangeArrowheads="1"/>
          </p:cNvSpPr>
          <p:nvPr>
            <p:ph type="sldNum" sz="quarter"/>
          </p:nvPr>
        </p:nvSpPr>
        <p:spPr>
          <a:noFill/>
        </p:spPr>
        <p:txBody>
          <a:bodyPr/>
          <a:lstStyle/>
          <a:p>
            <a:fld id="{856832EC-28E7-054C-9625-5EDFB8FCDD60}" type="slidenum">
              <a:rPr lang="en-US"/>
              <a:pPr/>
              <a:t>19</a:t>
            </a:fld>
            <a:endParaRPr lang="en-US"/>
          </a:p>
        </p:txBody>
      </p:sp>
      <p:sp>
        <p:nvSpPr>
          <p:cNvPr id="19559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559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559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559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7981B4E-7A25-E846-B6F0-0626D73A482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US" sz="900">
              <a:solidFill>
                <a:srgbClr val="5F5F5F"/>
              </a:solidFill>
            </a:endParaRPr>
          </a:p>
        </p:txBody>
      </p:sp>
      <p:sp>
        <p:nvSpPr>
          <p:cNvPr id="19559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559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608AD0A3-9D0F-4E6F-9A7C-A224B3D8F22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49566AC1-71A5-435C-A0BF-A23BA93B3985}" type="slidenum">
              <a:rPr lang="en-US"/>
              <a:pPr/>
              <a:t>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661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661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6613" name="Rectangle 7"/>
          <p:cNvSpPr>
            <a:spLocks noGrp="1" noChangeArrowheads="1"/>
          </p:cNvSpPr>
          <p:nvPr>
            <p:ph type="sldNum" sz="quarter"/>
          </p:nvPr>
        </p:nvSpPr>
        <p:spPr>
          <a:noFill/>
        </p:spPr>
        <p:txBody>
          <a:bodyPr/>
          <a:lstStyle/>
          <a:p>
            <a:fld id="{2D5A2500-D12B-514A-80D1-1887611588EB}" type="slidenum">
              <a:rPr lang="en-US"/>
              <a:pPr/>
              <a:t>20</a:t>
            </a:fld>
            <a:endParaRPr lang="en-US"/>
          </a:p>
        </p:txBody>
      </p:sp>
      <p:sp>
        <p:nvSpPr>
          <p:cNvPr id="19661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661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661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661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5747FBB-3512-304F-AC72-37AE0DD5D37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US" sz="900">
              <a:solidFill>
                <a:srgbClr val="5F5F5F"/>
              </a:solidFill>
            </a:endParaRPr>
          </a:p>
        </p:txBody>
      </p:sp>
      <p:sp>
        <p:nvSpPr>
          <p:cNvPr id="19661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661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558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558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5589" name="Rectangle 7"/>
          <p:cNvSpPr>
            <a:spLocks noGrp="1" noChangeArrowheads="1"/>
          </p:cNvSpPr>
          <p:nvPr>
            <p:ph type="sldNum" sz="quarter"/>
          </p:nvPr>
        </p:nvSpPr>
        <p:spPr>
          <a:noFill/>
        </p:spPr>
        <p:txBody>
          <a:bodyPr/>
          <a:lstStyle/>
          <a:p>
            <a:fld id="{856832EC-28E7-054C-9625-5EDFB8FCDD60}" type="slidenum">
              <a:rPr lang="en-US"/>
              <a:pPr/>
              <a:t>21</a:t>
            </a:fld>
            <a:endParaRPr lang="en-US"/>
          </a:p>
        </p:txBody>
      </p:sp>
      <p:sp>
        <p:nvSpPr>
          <p:cNvPr id="19559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559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559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559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7981B4E-7A25-E846-B6F0-0626D73A482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US" sz="900">
              <a:solidFill>
                <a:srgbClr val="5F5F5F"/>
              </a:solidFill>
            </a:endParaRPr>
          </a:p>
        </p:txBody>
      </p:sp>
      <p:sp>
        <p:nvSpPr>
          <p:cNvPr id="19559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559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558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558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5589" name="Rectangle 7"/>
          <p:cNvSpPr>
            <a:spLocks noGrp="1" noChangeArrowheads="1"/>
          </p:cNvSpPr>
          <p:nvPr>
            <p:ph type="sldNum" sz="quarter"/>
          </p:nvPr>
        </p:nvSpPr>
        <p:spPr>
          <a:noFill/>
        </p:spPr>
        <p:txBody>
          <a:bodyPr/>
          <a:lstStyle/>
          <a:p>
            <a:fld id="{856832EC-28E7-054C-9625-5EDFB8FCDD60}" type="slidenum">
              <a:rPr lang="en-US"/>
              <a:pPr/>
              <a:t>22</a:t>
            </a:fld>
            <a:endParaRPr lang="en-US"/>
          </a:p>
        </p:txBody>
      </p:sp>
      <p:sp>
        <p:nvSpPr>
          <p:cNvPr id="19559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559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559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559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7981B4E-7A25-E846-B6F0-0626D73A482A}"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US" sz="900">
              <a:solidFill>
                <a:srgbClr val="5F5F5F"/>
              </a:solidFill>
            </a:endParaRPr>
          </a:p>
        </p:txBody>
      </p:sp>
      <p:sp>
        <p:nvSpPr>
          <p:cNvPr id="19559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559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763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763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7637" name="Rectangle 7"/>
          <p:cNvSpPr>
            <a:spLocks noGrp="1" noChangeArrowheads="1"/>
          </p:cNvSpPr>
          <p:nvPr>
            <p:ph type="sldNum" sz="quarter"/>
          </p:nvPr>
        </p:nvSpPr>
        <p:spPr>
          <a:noFill/>
        </p:spPr>
        <p:txBody>
          <a:bodyPr/>
          <a:lstStyle/>
          <a:p>
            <a:fld id="{C4C80D03-9720-7E49-98DF-DDA1DEB751E5}" type="slidenum">
              <a:rPr lang="en-US"/>
              <a:pPr/>
              <a:t>23</a:t>
            </a:fld>
            <a:endParaRPr lang="en-US"/>
          </a:p>
        </p:txBody>
      </p:sp>
      <p:sp>
        <p:nvSpPr>
          <p:cNvPr id="19763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763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764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764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41C5C57-958B-2C4D-A353-4BF9408B0B9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US" sz="900">
              <a:solidFill>
                <a:srgbClr val="5F5F5F"/>
              </a:solidFill>
            </a:endParaRPr>
          </a:p>
        </p:txBody>
      </p:sp>
      <p:sp>
        <p:nvSpPr>
          <p:cNvPr id="19764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764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865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866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8661" name="Rectangle 7"/>
          <p:cNvSpPr>
            <a:spLocks noGrp="1" noChangeArrowheads="1"/>
          </p:cNvSpPr>
          <p:nvPr>
            <p:ph type="sldNum" sz="quarter"/>
          </p:nvPr>
        </p:nvSpPr>
        <p:spPr>
          <a:noFill/>
        </p:spPr>
        <p:txBody>
          <a:bodyPr/>
          <a:lstStyle/>
          <a:p>
            <a:fld id="{E852A5A9-0A57-784C-AAC8-8D11A87CD2E2}" type="slidenum">
              <a:rPr lang="en-US"/>
              <a:pPr/>
              <a:t>24</a:t>
            </a:fld>
            <a:endParaRPr lang="en-US"/>
          </a:p>
        </p:txBody>
      </p:sp>
      <p:sp>
        <p:nvSpPr>
          <p:cNvPr id="19866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866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866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866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3400220-B523-E943-9B1B-C451B5A36BA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en-US" sz="900">
              <a:solidFill>
                <a:srgbClr val="5F5F5F"/>
              </a:solidFill>
            </a:endParaRPr>
          </a:p>
        </p:txBody>
      </p:sp>
      <p:sp>
        <p:nvSpPr>
          <p:cNvPr id="198666"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866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996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996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99685" name="Rectangle 7"/>
          <p:cNvSpPr>
            <a:spLocks noGrp="1" noChangeArrowheads="1"/>
          </p:cNvSpPr>
          <p:nvPr>
            <p:ph type="sldNum" sz="quarter"/>
          </p:nvPr>
        </p:nvSpPr>
        <p:spPr>
          <a:noFill/>
        </p:spPr>
        <p:txBody>
          <a:bodyPr/>
          <a:lstStyle/>
          <a:p>
            <a:fld id="{CD388B93-B76E-BE44-94D7-86C500EE7DCE}" type="slidenum">
              <a:rPr lang="en-US"/>
              <a:pPr/>
              <a:t>25</a:t>
            </a:fld>
            <a:endParaRPr lang="en-US"/>
          </a:p>
        </p:txBody>
      </p:sp>
      <p:sp>
        <p:nvSpPr>
          <p:cNvPr id="1996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996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996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996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A5DA6E6-A972-654F-A415-17288DFB071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US" sz="900">
              <a:solidFill>
                <a:srgbClr val="5F5F5F"/>
              </a:solidFill>
            </a:endParaRPr>
          </a:p>
        </p:txBody>
      </p:sp>
      <p:sp>
        <p:nvSpPr>
          <p:cNvPr id="199690"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6B11B6-36B9-344F-9DE1-17D8B677CB2B}"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fr-FR" sz="1200">
              <a:solidFill>
                <a:srgbClr val="4D4D4D"/>
              </a:solidFill>
            </a:endParaRPr>
          </a:p>
        </p:txBody>
      </p:sp>
      <p:sp>
        <p:nvSpPr>
          <p:cNvPr id="199691"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99692"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26</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27</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28</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73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0173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0173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01733" name="Rectangle 7"/>
          <p:cNvSpPr>
            <a:spLocks noGrp="1" noChangeArrowheads="1"/>
          </p:cNvSpPr>
          <p:nvPr>
            <p:ph type="sldNum" sz="quarter"/>
          </p:nvPr>
        </p:nvSpPr>
        <p:spPr>
          <a:noFill/>
        </p:spPr>
        <p:txBody>
          <a:bodyPr/>
          <a:lstStyle/>
          <a:p>
            <a:fld id="{41FCDE21-1874-5040-978E-DBC903B42CAF}" type="slidenum">
              <a:rPr lang="en-US"/>
              <a:pPr/>
              <a:t>29</a:t>
            </a:fld>
            <a:endParaRPr lang="en-US"/>
          </a:p>
        </p:txBody>
      </p:sp>
      <p:sp>
        <p:nvSpPr>
          <p:cNvPr id="20173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0173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0173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0173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F560669-9E2B-6D48-BC09-4954A4DB674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US" sz="900">
              <a:solidFill>
                <a:srgbClr val="5F5F5F"/>
              </a:solidFill>
            </a:endParaRPr>
          </a:p>
        </p:txBody>
      </p:sp>
      <p:sp>
        <p:nvSpPr>
          <p:cNvPr id="20173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0173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9B86CBA2-0BD8-4FF5-A58C-37A7F72E5640}"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51FB2A4-74DC-4BF8-BBCF-6F651B6AF297}" type="slidenum">
              <a:rPr lang="en-US"/>
              <a:pPr/>
              <a:t>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a:xfrm>
            <a:off x="993775" y="4416425"/>
            <a:ext cx="5200650" cy="4183063"/>
          </a:xfrm>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0275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0275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02757" name="Rectangle 7"/>
          <p:cNvSpPr>
            <a:spLocks noGrp="1" noChangeArrowheads="1"/>
          </p:cNvSpPr>
          <p:nvPr>
            <p:ph type="sldNum" sz="quarter"/>
          </p:nvPr>
        </p:nvSpPr>
        <p:spPr>
          <a:noFill/>
        </p:spPr>
        <p:txBody>
          <a:bodyPr/>
          <a:lstStyle/>
          <a:p>
            <a:fld id="{A4BF9B87-D4CC-3B48-81FF-DE65A4412A00}" type="slidenum">
              <a:rPr lang="en-US"/>
              <a:pPr/>
              <a:t>30</a:t>
            </a:fld>
            <a:endParaRPr lang="en-US"/>
          </a:p>
        </p:txBody>
      </p:sp>
      <p:sp>
        <p:nvSpPr>
          <p:cNvPr id="20275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0275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0276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0276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D09BFA6-7744-364B-A6B8-E6FF8A7BD1D0}"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US" sz="900">
              <a:solidFill>
                <a:srgbClr val="5F5F5F"/>
              </a:solidFill>
            </a:endParaRPr>
          </a:p>
        </p:txBody>
      </p:sp>
      <p:sp>
        <p:nvSpPr>
          <p:cNvPr id="20276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02763" name="Text Box 6"/>
          <p:cNvSpPr txBox="1">
            <a:spLocks noGrp="1" noChangeArrowheads="1"/>
          </p:cNvSpPr>
          <p:nvPr>
            <p:ph type="body"/>
          </p:nvPr>
        </p:nvSpPr>
        <p:spPr>
          <a:xfrm>
            <a:off x="993547" y="4417180"/>
            <a:ext cx="5045499" cy="4183777"/>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ea typeface="DejaVu Sans" charset="0"/>
              <a:cs typeface="DejaVu Sans"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77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0377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0378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03781" name="Rectangle 7"/>
          <p:cNvSpPr>
            <a:spLocks noGrp="1" noChangeArrowheads="1"/>
          </p:cNvSpPr>
          <p:nvPr>
            <p:ph type="sldNum" sz="quarter"/>
          </p:nvPr>
        </p:nvSpPr>
        <p:spPr>
          <a:noFill/>
        </p:spPr>
        <p:txBody>
          <a:bodyPr/>
          <a:lstStyle/>
          <a:p>
            <a:fld id="{E62A1D5F-69AB-864C-9641-EBF00BFCC3D4}" type="slidenum">
              <a:rPr lang="en-US"/>
              <a:pPr/>
              <a:t>31</a:t>
            </a:fld>
            <a:endParaRPr lang="en-US"/>
          </a:p>
        </p:txBody>
      </p:sp>
      <p:sp>
        <p:nvSpPr>
          <p:cNvPr id="20378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0378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0378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0378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A641E50-A51E-314E-80A8-084C6667AA5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US" sz="900">
              <a:solidFill>
                <a:srgbClr val="5F5F5F"/>
              </a:solidFill>
            </a:endParaRPr>
          </a:p>
        </p:txBody>
      </p:sp>
      <p:sp>
        <p:nvSpPr>
          <p:cNvPr id="20378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0378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0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0480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0480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04805" name="Rectangle 7"/>
          <p:cNvSpPr>
            <a:spLocks noGrp="1" noChangeArrowheads="1"/>
          </p:cNvSpPr>
          <p:nvPr>
            <p:ph type="sldNum" sz="quarter"/>
          </p:nvPr>
        </p:nvSpPr>
        <p:spPr>
          <a:noFill/>
        </p:spPr>
        <p:txBody>
          <a:bodyPr/>
          <a:lstStyle/>
          <a:p>
            <a:fld id="{C561E102-CB13-6C49-94D2-C9E9E624BD52}" type="slidenum">
              <a:rPr lang="en-US"/>
              <a:pPr/>
              <a:t>32</a:t>
            </a:fld>
            <a:endParaRPr lang="en-US"/>
          </a:p>
        </p:txBody>
      </p:sp>
      <p:sp>
        <p:nvSpPr>
          <p:cNvPr id="20480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0480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0480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0480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7F043FC-79B7-3D4C-B546-118675340F3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32</a:t>
            </a:fld>
            <a:endParaRPr lang="en-US" sz="900">
              <a:solidFill>
                <a:srgbClr val="5F5F5F"/>
              </a:solidFill>
            </a:endParaRPr>
          </a:p>
        </p:txBody>
      </p:sp>
      <p:sp>
        <p:nvSpPr>
          <p:cNvPr id="20481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0481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0582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0582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05829" name="Rectangle 7"/>
          <p:cNvSpPr>
            <a:spLocks noGrp="1" noChangeArrowheads="1"/>
          </p:cNvSpPr>
          <p:nvPr>
            <p:ph type="sldNum" sz="quarter"/>
          </p:nvPr>
        </p:nvSpPr>
        <p:spPr>
          <a:noFill/>
        </p:spPr>
        <p:txBody>
          <a:bodyPr/>
          <a:lstStyle/>
          <a:p>
            <a:fld id="{66D27053-3085-A94E-B913-40726769E948}" type="slidenum">
              <a:rPr lang="en-US"/>
              <a:pPr/>
              <a:t>33</a:t>
            </a:fld>
            <a:endParaRPr lang="en-US"/>
          </a:p>
        </p:txBody>
      </p:sp>
      <p:sp>
        <p:nvSpPr>
          <p:cNvPr id="20583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0583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0583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0583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5D62608-D8EA-3144-86E7-7920F408887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33</a:t>
            </a:fld>
            <a:endParaRPr lang="en-US" sz="900">
              <a:solidFill>
                <a:srgbClr val="5F5F5F"/>
              </a:solidFill>
            </a:endParaRPr>
          </a:p>
        </p:txBody>
      </p:sp>
      <p:sp>
        <p:nvSpPr>
          <p:cNvPr id="20583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0583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0685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0685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06853" name="Rectangle 7"/>
          <p:cNvSpPr>
            <a:spLocks noGrp="1" noChangeArrowheads="1"/>
          </p:cNvSpPr>
          <p:nvPr>
            <p:ph type="sldNum" sz="quarter"/>
          </p:nvPr>
        </p:nvSpPr>
        <p:spPr>
          <a:noFill/>
        </p:spPr>
        <p:txBody>
          <a:bodyPr/>
          <a:lstStyle/>
          <a:p>
            <a:fld id="{69BF25A8-7753-5C49-B802-2B9246686200}" type="slidenum">
              <a:rPr lang="en-US"/>
              <a:pPr/>
              <a:t>34</a:t>
            </a:fld>
            <a:endParaRPr lang="en-US"/>
          </a:p>
        </p:txBody>
      </p:sp>
      <p:sp>
        <p:nvSpPr>
          <p:cNvPr id="20685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0685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0685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0685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AC55718-FE18-7F44-B22B-40BE5E2495F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34</a:t>
            </a:fld>
            <a:endParaRPr lang="en-US" sz="900">
              <a:solidFill>
                <a:srgbClr val="5F5F5F"/>
              </a:solidFill>
            </a:endParaRPr>
          </a:p>
        </p:txBody>
      </p:sp>
      <p:sp>
        <p:nvSpPr>
          <p:cNvPr id="20685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0685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0787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0787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07877" name="Rectangle 7"/>
          <p:cNvSpPr>
            <a:spLocks noGrp="1" noChangeArrowheads="1"/>
          </p:cNvSpPr>
          <p:nvPr>
            <p:ph type="sldNum" sz="quarter"/>
          </p:nvPr>
        </p:nvSpPr>
        <p:spPr>
          <a:noFill/>
        </p:spPr>
        <p:txBody>
          <a:bodyPr/>
          <a:lstStyle/>
          <a:p>
            <a:fld id="{D3C9D920-EDE1-264F-A315-FF24C0148384}" type="slidenum">
              <a:rPr lang="en-US"/>
              <a:pPr/>
              <a:t>35</a:t>
            </a:fld>
            <a:endParaRPr lang="en-US"/>
          </a:p>
        </p:txBody>
      </p:sp>
      <p:sp>
        <p:nvSpPr>
          <p:cNvPr id="20787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0787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0788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0788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D23980B-3B67-2C43-BFEB-754DDD1D55C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35</a:t>
            </a:fld>
            <a:endParaRPr lang="en-US" sz="900">
              <a:solidFill>
                <a:srgbClr val="5F5F5F"/>
              </a:solidFill>
            </a:endParaRPr>
          </a:p>
        </p:txBody>
      </p:sp>
      <p:sp>
        <p:nvSpPr>
          <p:cNvPr id="20788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0788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0889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0890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08901" name="Rectangle 7"/>
          <p:cNvSpPr>
            <a:spLocks noGrp="1" noChangeArrowheads="1"/>
          </p:cNvSpPr>
          <p:nvPr>
            <p:ph type="sldNum" sz="quarter"/>
          </p:nvPr>
        </p:nvSpPr>
        <p:spPr>
          <a:noFill/>
        </p:spPr>
        <p:txBody>
          <a:bodyPr/>
          <a:lstStyle/>
          <a:p>
            <a:fld id="{44CD710A-0589-A449-8704-E0D0229615C3}" type="slidenum">
              <a:rPr lang="en-US"/>
              <a:pPr/>
              <a:t>36</a:t>
            </a:fld>
            <a:endParaRPr lang="en-US"/>
          </a:p>
        </p:txBody>
      </p:sp>
      <p:sp>
        <p:nvSpPr>
          <p:cNvPr id="20890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0890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0890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0890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C1005F6-D60B-3443-B9B8-82758CAB3B1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36</a:t>
            </a:fld>
            <a:endParaRPr lang="en-US" sz="900">
              <a:solidFill>
                <a:srgbClr val="5F5F5F"/>
              </a:solidFill>
            </a:endParaRPr>
          </a:p>
        </p:txBody>
      </p:sp>
      <p:sp>
        <p:nvSpPr>
          <p:cNvPr id="20890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0890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0992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0992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09925" name="Rectangle 7"/>
          <p:cNvSpPr>
            <a:spLocks noGrp="1" noChangeArrowheads="1"/>
          </p:cNvSpPr>
          <p:nvPr>
            <p:ph type="sldNum" sz="quarter"/>
          </p:nvPr>
        </p:nvSpPr>
        <p:spPr>
          <a:noFill/>
        </p:spPr>
        <p:txBody>
          <a:bodyPr/>
          <a:lstStyle/>
          <a:p>
            <a:fld id="{032E817A-92EE-E54F-A2F1-34EC61FE35BF}" type="slidenum">
              <a:rPr lang="en-US"/>
              <a:pPr/>
              <a:t>37</a:t>
            </a:fld>
            <a:endParaRPr lang="en-US"/>
          </a:p>
        </p:txBody>
      </p:sp>
      <p:sp>
        <p:nvSpPr>
          <p:cNvPr id="20992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0992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0992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0992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CAD8345-04C8-F147-9600-F2FFE865BE5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37</a:t>
            </a:fld>
            <a:endParaRPr lang="en-US" sz="900">
              <a:solidFill>
                <a:srgbClr val="5F5F5F"/>
              </a:solidFill>
            </a:endParaRPr>
          </a:p>
        </p:txBody>
      </p:sp>
      <p:sp>
        <p:nvSpPr>
          <p:cNvPr id="20993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0993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094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094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0949" name="Rectangle 7"/>
          <p:cNvSpPr>
            <a:spLocks noGrp="1" noChangeArrowheads="1"/>
          </p:cNvSpPr>
          <p:nvPr>
            <p:ph type="sldNum" sz="quarter"/>
          </p:nvPr>
        </p:nvSpPr>
        <p:spPr>
          <a:noFill/>
        </p:spPr>
        <p:txBody>
          <a:bodyPr/>
          <a:lstStyle/>
          <a:p>
            <a:fld id="{2A23C680-5A6C-204C-B50B-05C44E315503}" type="slidenum">
              <a:rPr lang="en-US"/>
              <a:pPr/>
              <a:t>38</a:t>
            </a:fld>
            <a:endParaRPr lang="en-US"/>
          </a:p>
        </p:txBody>
      </p:sp>
      <p:sp>
        <p:nvSpPr>
          <p:cNvPr id="21095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1095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1095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1095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DCCE8CB-B6E7-0840-9E52-36AB13E3E97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38</a:t>
            </a:fld>
            <a:endParaRPr lang="en-US" sz="900">
              <a:solidFill>
                <a:srgbClr val="5F5F5F"/>
              </a:solidFill>
            </a:endParaRPr>
          </a:p>
        </p:txBody>
      </p:sp>
      <p:sp>
        <p:nvSpPr>
          <p:cNvPr id="21095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1095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19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19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1973" name="Rectangle 7"/>
          <p:cNvSpPr>
            <a:spLocks noGrp="1" noChangeArrowheads="1"/>
          </p:cNvSpPr>
          <p:nvPr>
            <p:ph type="sldNum" sz="quarter"/>
          </p:nvPr>
        </p:nvSpPr>
        <p:spPr>
          <a:noFill/>
        </p:spPr>
        <p:txBody>
          <a:bodyPr/>
          <a:lstStyle/>
          <a:p>
            <a:fld id="{AC3652A5-4EB2-AA48-98F5-9E1C94B4FE57}" type="slidenum">
              <a:rPr lang="en-US"/>
              <a:pPr/>
              <a:t>39</a:t>
            </a:fld>
            <a:endParaRPr lang="en-US"/>
          </a:p>
        </p:txBody>
      </p:sp>
      <p:sp>
        <p:nvSpPr>
          <p:cNvPr id="211974" name="Rectangle 1"/>
          <p:cNvSpPr txBox="1">
            <a:spLocks noGrp="1" noRot="1" noChangeAspect="1" noChangeArrowheads="1" noTextEdit="1"/>
          </p:cNvSpPr>
          <p:nvPr>
            <p:ph type="sldImg"/>
          </p:nvPr>
        </p:nvSpPr>
        <p:spPr>
          <a:xfrm>
            <a:off x="1117600" y="696913"/>
            <a:ext cx="4646613" cy="3486150"/>
          </a:xfrm>
          <a:solidFill>
            <a:srgbClr val="FFFFFF"/>
          </a:solidFill>
          <a:ln/>
        </p:spPr>
      </p:sp>
      <p:sp>
        <p:nvSpPr>
          <p:cNvPr id="211975" name="Rectangle 2"/>
          <p:cNvSpPr txBox="1">
            <a:spLocks noGrp="1" noChangeArrowheads="1"/>
          </p:cNvSpPr>
          <p:nvPr>
            <p:ph type="body" idx="1"/>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408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408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4085" name="Rectangle 7"/>
          <p:cNvSpPr>
            <a:spLocks noGrp="1" noChangeArrowheads="1"/>
          </p:cNvSpPr>
          <p:nvPr>
            <p:ph type="sldNum" sz="quarter"/>
          </p:nvPr>
        </p:nvSpPr>
        <p:spPr>
          <a:noFill/>
        </p:spPr>
        <p:txBody>
          <a:bodyPr/>
          <a:lstStyle/>
          <a:p>
            <a:fld id="{C3C27C0E-4D5B-5245-B64D-A1E4483BB401}" type="slidenum">
              <a:rPr lang="en-US"/>
              <a:pPr/>
              <a:t>4</a:t>
            </a:fld>
            <a:endParaRPr lang="en-US"/>
          </a:p>
        </p:txBody>
      </p:sp>
      <p:sp>
        <p:nvSpPr>
          <p:cNvPr id="17408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408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408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408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C67D5A2-93ED-D54B-98BA-89850F3B7D9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900">
              <a:solidFill>
                <a:srgbClr val="5F5F5F"/>
              </a:solidFill>
            </a:endParaRPr>
          </a:p>
        </p:txBody>
      </p:sp>
      <p:sp>
        <p:nvSpPr>
          <p:cNvPr id="17409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409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29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29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2997" name="Rectangle 7"/>
          <p:cNvSpPr>
            <a:spLocks noGrp="1" noChangeArrowheads="1"/>
          </p:cNvSpPr>
          <p:nvPr>
            <p:ph type="sldNum" sz="quarter"/>
          </p:nvPr>
        </p:nvSpPr>
        <p:spPr>
          <a:noFill/>
        </p:spPr>
        <p:txBody>
          <a:bodyPr/>
          <a:lstStyle/>
          <a:p>
            <a:fld id="{ADA258F9-53ED-7644-A2D9-133B313AF386}" type="slidenum">
              <a:rPr lang="en-US"/>
              <a:pPr/>
              <a:t>40</a:t>
            </a:fld>
            <a:endParaRPr lang="en-US"/>
          </a:p>
        </p:txBody>
      </p:sp>
      <p:sp>
        <p:nvSpPr>
          <p:cNvPr id="212998" name="Rectangle 1"/>
          <p:cNvSpPr txBox="1">
            <a:spLocks noGrp="1" noRot="1" noChangeAspect="1" noChangeArrowheads="1" noTextEdit="1"/>
          </p:cNvSpPr>
          <p:nvPr>
            <p:ph type="sldImg"/>
          </p:nvPr>
        </p:nvSpPr>
        <p:spPr>
          <a:xfrm>
            <a:off x="1117600" y="696913"/>
            <a:ext cx="4646613" cy="3486150"/>
          </a:xfrm>
          <a:solidFill>
            <a:srgbClr val="FFFFFF"/>
          </a:solidFill>
          <a:ln/>
        </p:spPr>
      </p:sp>
      <p:sp>
        <p:nvSpPr>
          <p:cNvPr id="212999" name="Rectangle 2"/>
          <p:cNvSpPr txBox="1">
            <a:spLocks noGrp="1" noChangeArrowheads="1"/>
          </p:cNvSpPr>
          <p:nvPr>
            <p:ph type="body" idx="1"/>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401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402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4021" name="Rectangle 7"/>
          <p:cNvSpPr>
            <a:spLocks noGrp="1" noChangeArrowheads="1"/>
          </p:cNvSpPr>
          <p:nvPr>
            <p:ph type="sldNum" sz="quarter"/>
          </p:nvPr>
        </p:nvSpPr>
        <p:spPr>
          <a:noFill/>
        </p:spPr>
        <p:txBody>
          <a:bodyPr/>
          <a:lstStyle/>
          <a:p>
            <a:fld id="{3419FBC2-EEEB-9247-B1D6-FEA93F96D56C}" type="slidenum">
              <a:rPr lang="en-US"/>
              <a:pPr/>
              <a:t>41</a:t>
            </a:fld>
            <a:endParaRPr lang="en-US"/>
          </a:p>
        </p:txBody>
      </p:sp>
      <p:sp>
        <p:nvSpPr>
          <p:cNvPr id="214022" name="Rectangle 1"/>
          <p:cNvSpPr txBox="1">
            <a:spLocks noGrp="1" noRot="1" noChangeAspect="1" noChangeArrowheads="1" noTextEdit="1"/>
          </p:cNvSpPr>
          <p:nvPr>
            <p:ph type="sldImg"/>
          </p:nvPr>
        </p:nvSpPr>
        <p:spPr>
          <a:xfrm>
            <a:off x="1117600" y="696913"/>
            <a:ext cx="4646613" cy="3486150"/>
          </a:xfrm>
          <a:solidFill>
            <a:srgbClr val="FFFFFF"/>
          </a:solidFill>
          <a:ln/>
        </p:spPr>
      </p:sp>
      <p:sp>
        <p:nvSpPr>
          <p:cNvPr id="214023" name="Rectangle 2"/>
          <p:cNvSpPr txBox="1">
            <a:spLocks noGrp="1" noChangeArrowheads="1"/>
          </p:cNvSpPr>
          <p:nvPr>
            <p:ph type="body" idx="1"/>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1504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1504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15045" name="Rectangle 7"/>
          <p:cNvSpPr>
            <a:spLocks noGrp="1" noChangeArrowheads="1"/>
          </p:cNvSpPr>
          <p:nvPr>
            <p:ph type="sldNum" sz="quarter"/>
          </p:nvPr>
        </p:nvSpPr>
        <p:spPr>
          <a:noFill/>
        </p:spPr>
        <p:txBody>
          <a:bodyPr/>
          <a:lstStyle/>
          <a:p>
            <a:fld id="{48A1956D-CDE2-C64B-B808-EC47E5B3CFC2}" type="slidenum">
              <a:rPr lang="en-US"/>
              <a:pPr/>
              <a:t>42</a:t>
            </a:fld>
            <a:endParaRPr lang="en-US"/>
          </a:p>
        </p:txBody>
      </p:sp>
      <p:sp>
        <p:nvSpPr>
          <p:cNvPr id="215046" name="Rectangle 1"/>
          <p:cNvSpPr txBox="1">
            <a:spLocks noGrp="1" noRot="1" noChangeAspect="1" noChangeArrowheads="1" noTextEdit="1"/>
          </p:cNvSpPr>
          <p:nvPr>
            <p:ph type="sldImg"/>
          </p:nvPr>
        </p:nvSpPr>
        <p:spPr>
          <a:xfrm>
            <a:off x="1117600" y="696913"/>
            <a:ext cx="4646613" cy="3486150"/>
          </a:xfrm>
          <a:solidFill>
            <a:srgbClr val="FFFFFF"/>
          </a:solidFill>
          <a:ln/>
        </p:spPr>
      </p:sp>
      <p:sp>
        <p:nvSpPr>
          <p:cNvPr id="215047" name="Rectangle 2"/>
          <p:cNvSpPr txBox="1">
            <a:spLocks noGrp="1" noChangeArrowheads="1"/>
          </p:cNvSpPr>
          <p:nvPr>
            <p:ph type="body" idx="1"/>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30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2630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2630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26309" name="Rectangle 7"/>
          <p:cNvSpPr>
            <a:spLocks noGrp="1" noChangeArrowheads="1"/>
          </p:cNvSpPr>
          <p:nvPr>
            <p:ph type="sldNum" sz="quarter"/>
          </p:nvPr>
        </p:nvSpPr>
        <p:spPr>
          <a:noFill/>
        </p:spPr>
        <p:txBody>
          <a:bodyPr/>
          <a:lstStyle/>
          <a:p>
            <a:fld id="{1DD754BF-4DAC-A54C-9409-4E2354B9EBC6}" type="slidenum">
              <a:rPr lang="en-US"/>
              <a:pPr/>
              <a:t>43</a:t>
            </a:fld>
            <a:endParaRPr lang="en-US"/>
          </a:p>
        </p:txBody>
      </p:sp>
      <p:sp>
        <p:nvSpPr>
          <p:cNvPr id="22631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2631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2631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2631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D7B63D-5DC2-F146-A083-E8B3BCD907F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43</a:t>
            </a:fld>
            <a:endParaRPr lang="en-US" sz="900">
              <a:solidFill>
                <a:srgbClr val="5F5F5F"/>
              </a:solidFill>
            </a:endParaRPr>
          </a:p>
        </p:txBody>
      </p:sp>
      <p:sp>
        <p:nvSpPr>
          <p:cNvPr id="226314"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C962572-8114-9846-86F5-70E54C64F325}"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43</a:t>
            </a:fld>
            <a:endParaRPr lang="fr-FR" sz="1200">
              <a:solidFill>
                <a:srgbClr val="4D4D4D"/>
              </a:solidFill>
            </a:endParaRPr>
          </a:p>
        </p:txBody>
      </p:sp>
      <p:sp>
        <p:nvSpPr>
          <p:cNvPr id="226315"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6316"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44</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44</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45</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45</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2835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2835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28357" name="Rectangle 7"/>
          <p:cNvSpPr>
            <a:spLocks noGrp="1" noChangeArrowheads="1"/>
          </p:cNvSpPr>
          <p:nvPr>
            <p:ph type="sldNum" sz="quarter"/>
          </p:nvPr>
        </p:nvSpPr>
        <p:spPr>
          <a:noFill/>
        </p:spPr>
        <p:txBody>
          <a:bodyPr/>
          <a:lstStyle/>
          <a:p>
            <a:fld id="{6A0C283D-41F8-B54F-9A4C-31492DCFE85A}" type="slidenum">
              <a:rPr lang="en-US"/>
              <a:pPr/>
              <a:t>46</a:t>
            </a:fld>
            <a:endParaRPr lang="en-US"/>
          </a:p>
        </p:txBody>
      </p:sp>
      <p:sp>
        <p:nvSpPr>
          <p:cNvPr id="22835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2835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2836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2836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5C0600E-AD9C-C54B-BAAE-82201E7BA5F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46</a:t>
            </a:fld>
            <a:endParaRPr lang="en-US" sz="900">
              <a:solidFill>
                <a:srgbClr val="5F5F5F"/>
              </a:solidFill>
            </a:endParaRPr>
          </a:p>
        </p:txBody>
      </p:sp>
      <p:sp>
        <p:nvSpPr>
          <p:cNvPr id="22836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836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2937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2938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29381" name="Rectangle 7"/>
          <p:cNvSpPr>
            <a:spLocks noGrp="1" noChangeArrowheads="1"/>
          </p:cNvSpPr>
          <p:nvPr>
            <p:ph type="sldNum" sz="quarter"/>
          </p:nvPr>
        </p:nvSpPr>
        <p:spPr>
          <a:noFill/>
        </p:spPr>
        <p:txBody>
          <a:bodyPr/>
          <a:lstStyle/>
          <a:p>
            <a:fld id="{45590368-C1FE-6C42-8D30-A7EC33C92301}" type="slidenum">
              <a:rPr lang="en-US"/>
              <a:pPr/>
              <a:t>47</a:t>
            </a:fld>
            <a:endParaRPr lang="en-US"/>
          </a:p>
        </p:txBody>
      </p:sp>
      <p:sp>
        <p:nvSpPr>
          <p:cNvPr id="22938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2938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2938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2938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BF1DEE5-EFFA-BD4A-88FA-2D68D5C6BC48}"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47</a:t>
            </a:fld>
            <a:endParaRPr lang="en-US" sz="900">
              <a:solidFill>
                <a:srgbClr val="5F5F5F"/>
              </a:solidFill>
            </a:endParaRPr>
          </a:p>
        </p:txBody>
      </p:sp>
      <p:sp>
        <p:nvSpPr>
          <p:cNvPr id="22938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29387" name="Text Box 6"/>
          <p:cNvSpPr txBox="1">
            <a:spLocks noGrp="1" noChangeArrowheads="1"/>
          </p:cNvSpPr>
          <p:nvPr>
            <p:ph type="body"/>
          </p:nvPr>
        </p:nvSpPr>
        <p:spPr>
          <a:xfrm>
            <a:off x="993547" y="4417180"/>
            <a:ext cx="5045499" cy="4183777"/>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ea typeface="DejaVu Sans" charset="0"/>
              <a:cs typeface="DejaVu Sans"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040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040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0405" name="Rectangle 7"/>
          <p:cNvSpPr>
            <a:spLocks noGrp="1" noChangeArrowheads="1"/>
          </p:cNvSpPr>
          <p:nvPr>
            <p:ph type="sldNum" sz="quarter"/>
          </p:nvPr>
        </p:nvSpPr>
        <p:spPr>
          <a:noFill/>
        </p:spPr>
        <p:txBody>
          <a:bodyPr/>
          <a:lstStyle/>
          <a:p>
            <a:fld id="{7B776534-CCCF-CE49-8038-7D3588F31F10}" type="slidenum">
              <a:rPr lang="en-US"/>
              <a:pPr/>
              <a:t>48</a:t>
            </a:fld>
            <a:endParaRPr lang="en-US"/>
          </a:p>
        </p:txBody>
      </p:sp>
      <p:sp>
        <p:nvSpPr>
          <p:cNvPr id="23040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040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040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040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5BA8629-91E5-9044-9DC5-9EB74B8E33E0}"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48</a:t>
            </a:fld>
            <a:endParaRPr lang="en-US" sz="900">
              <a:solidFill>
                <a:srgbClr val="5F5F5F"/>
              </a:solidFill>
            </a:endParaRPr>
          </a:p>
        </p:txBody>
      </p:sp>
      <p:sp>
        <p:nvSpPr>
          <p:cNvPr id="23041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0411" name="Text Box 6"/>
          <p:cNvSpPr txBox="1">
            <a:spLocks noGrp="1" noChangeArrowheads="1"/>
          </p:cNvSpPr>
          <p:nvPr>
            <p:ph type="body"/>
          </p:nvPr>
        </p:nvSpPr>
        <p:spPr>
          <a:xfrm>
            <a:off x="993547" y="4417180"/>
            <a:ext cx="5045499" cy="4183777"/>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a:latin typeface="Arial" charset="0"/>
                <a:ea typeface="DejaVu Sans" charset="0"/>
                <a:cs typeface="DejaVu Sans" charset="0"/>
              </a:rPr>
              <a:t>CRUD : cread, read, update, delete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142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142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1429" name="Rectangle 7"/>
          <p:cNvSpPr>
            <a:spLocks noGrp="1" noChangeArrowheads="1"/>
          </p:cNvSpPr>
          <p:nvPr>
            <p:ph type="sldNum" sz="quarter"/>
          </p:nvPr>
        </p:nvSpPr>
        <p:spPr>
          <a:noFill/>
        </p:spPr>
        <p:txBody>
          <a:bodyPr/>
          <a:lstStyle/>
          <a:p>
            <a:fld id="{48D38ECE-9172-674A-82A1-2DDF621BF495}" type="slidenum">
              <a:rPr lang="en-US"/>
              <a:pPr/>
              <a:t>49</a:t>
            </a:fld>
            <a:endParaRPr lang="en-US"/>
          </a:p>
        </p:txBody>
      </p:sp>
      <p:sp>
        <p:nvSpPr>
          <p:cNvPr id="23143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143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143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143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72D9273-224D-434E-B9B9-6FFC85B5444C}"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49</a:t>
            </a:fld>
            <a:endParaRPr lang="en-US" sz="900">
              <a:solidFill>
                <a:srgbClr val="5F5F5F"/>
              </a:solidFill>
            </a:endParaRPr>
          </a:p>
        </p:txBody>
      </p:sp>
      <p:sp>
        <p:nvSpPr>
          <p:cNvPr id="23143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143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510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510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5109" name="Rectangle 7"/>
          <p:cNvSpPr>
            <a:spLocks noGrp="1" noChangeArrowheads="1"/>
          </p:cNvSpPr>
          <p:nvPr>
            <p:ph type="sldNum" sz="quarter"/>
          </p:nvPr>
        </p:nvSpPr>
        <p:spPr>
          <a:noFill/>
        </p:spPr>
        <p:txBody>
          <a:bodyPr/>
          <a:lstStyle/>
          <a:p>
            <a:fld id="{EE94F381-CB34-7E40-AA51-DC5D7CE44043}" type="slidenum">
              <a:rPr lang="en-US"/>
              <a:pPr/>
              <a:t>5</a:t>
            </a:fld>
            <a:endParaRPr lang="en-US"/>
          </a:p>
        </p:txBody>
      </p:sp>
      <p:sp>
        <p:nvSpPr>
          <p:cNvPr id="17511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511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511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511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039867C-2D4E-7E46-A98B-951FDE4BF7E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900">
              <a:solidFill>
                <a:srgbClr val="5F5F5F"/>
              </a:solidFill>
            </a:endParaRPr>
          </a:p>
        </p:txBody>
      </p:sp>
      <p:sp>
        <p:nvSpPr>
          <p:cNvPr id="17511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5115" name="Text Box 6"/>
          <p:cNvSpPr txBox="1">
            <a:spLocks noGrp="1" noChangeArrowheads="1"/>
          </p:cNvSpPr>
          <p:nvPr>
            <p:ph type="body"/>
          </p:nvPr>
        </p:nvSpPr>
        <p:spPr>
          <a:xfrm>
            <a:off x="993547" y="4417180"/>
            <a:ext cx="5045499" cy="4183777"/>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ea typeface="DejaVu Sans" charset="0"/>
              <a:cs typeface="DejaVu Sans"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245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245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2453" name="Rectangle 7"/>
          <p:cNvSpPr>
            <a:spLocks noGrp="1" noChangeArrowheads="1"/>
          </p:cNvSpPr>
          <p:nvPr>
            <p:ph type="sldNum" sz="quarter"/>
          </p:nvPr>
        </p:nvSpPr>
        <p:spPr>
          <a:noFill/>
        </p:spPr>
        <p:txBody>
          <a:bodyPr/>
          <a:lstStyle/>
          <a:p>
            <a:fld id="{A00133DE-E7D4-E548-941C-DCD4066FE46F}" type="slidenum">
              <a:rPr lang="en-US"/>
              <a:pPr/>
              <a:t>50</a:t>
            </a:fld>
            <a:endParaRPr lang="en-US"/>
          </a:p>
        </p:txBody>
      </p:sp>
      <p:sp>
        <p:nvSpPr>
          <p:cNvPr id="23245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245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245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245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37C9C6D-DAA2-B345-B1F6-9917DE6B508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50</a:t>
            </a:fld>
            <a:endParaRPr lang="en-US" sz="900">
              <a:solidFill>
                <a:srgbClr val="5F5F5F"/>
              </a:solidFill>
            </a:endParaRPr>
          </a:p>
        </p:txBody>
      </p:sp>
      <p:sp>
        <p:nvSpPr>
          <p:cNvPr id="23245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245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347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347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3477" name="Rectangle 7"/>
          <p:cNvSpPr>
            <a:spLocks noGrp="1" noChangeArrowheads="1"/>
          </p:cNvSpPr>
          <p:nvPr>
            <p:ph type="sldNum" sz="quarter"/>
          </p:nvPr>
        </p:nvSpPr>
        <p:spPr>
          <a:noFill/>
        </p:spPr>
        <p:txBody>
          <a:bodyPr/>
          <a:lstStyle/>
          <a:p>
            <a:fld id="{3CE76911-87A9-AD4E-A726-6C2196D4D784}" type="slidenum">
              <a:rPr lang="en-US"/>
              <a:pPr/>
              <a:t>51</a:t>
            </a:fld>
            <a:endParaRPr lang="en-US"/>
          </a:p>
        </p:txBody>
      </p:sp>
      <p:sp>
        <p:nvSpPr>
          <p:cNvPr id="23347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347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348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348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EE7351A-2FF2-2D42-9AED-A523666458D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51</a:t>
            </a:fld>
            <a:endParaRPr lang="en-US" sz="900">
              <a:solidFill>
                <a:srgbClr val="5F5F5F"/>
              </a:solidFill>
            </a:endParaRPr>
          </a:p>
        </p:txBody>
      </p:sp>
      <p:sp>
        <p:nvSpPr>
          <p:cNvPr id="23348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348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449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450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4501" name="Rectangle 7"/>
          <p:cNvSpPr>
            <a:spLocks noGrp="1" noChangeArrowheads="1"/>
          </p:cNvSpPr>
          <p:nvPr>
            <p:ph type="sldNum" sz="quarter"/>
          </p:nvPr>
        </p:nvSpPr>
        <p:spPr>
          <a:noFill/>
        </p:spPr>
        <p:txBody>
          <a:bodyPr/>
          <a:lstStyle/>
          <a:p>
            <a:fld id="{04516A7E-D350-C945-A48C-30934F67BFF9}" type="slidenum">
              <a:rPr lang="en-US"/>
              <a:pPr/>
              <a:t>52</a:t>
            </a:fld>
            <a:endParaRPr lang="en-US"/>
          </a:p>
        </p:txBody>
      </p:sp>
      <p:sp>
        <p:nvSpPr>
          <p:cNvPr id="23450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450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450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450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EB5B5F1-E895-6244-ADE9-60FDC032AE8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52</a:t>
            </a:fld>
            <a:endParaRPr lang="en-US" sz="900">
              <a:solidFill>
                <a:srgbClr val="5F5F5F"/>
              </a:solidFill>
            </a:endParaRPr>
          </a:p>
        </p:txBody>
      </p:sp>
      <p:sp>
        <p:nvSpPr>
          <p:cNvPr id="23450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450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552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552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5525" name="Rectangle 7"/>
          <p:cNvSpPr>
            <a:spLocks noGrp="1" noChangeArrowheads="1"/>
          </p:cNvSpPr>
          <p:nvPr>
            <p:ph type="sldNum" sz="quarter"/>
          </p:nvPr>
        </p:nvSpPr>
        <p:spPr>
          <a:noFill/>
        </p:spPr>
        <p:txBody>
          <a:bodyPr/>
          <a:lstStyle/>
          <a:p>
            <a:fld id="{42596FDC-E7E8-F243-9167-6A53FDE7A8D1}" type="slidenum">
              <a:rPr lang="en-US"/>
              <a:pPr/>
              <a:t>53</a:t>
            </a:fld>
            <a:endParaRPr lang="en-US"/>
          </a:p>
        </p:txBody>
      </p:sp>
      <p:sp>
        <p:nvSpPr>
          <p:cNvPr id="23552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552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552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552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536E612-D68D-994B-8F42-7D136BC2D82B}"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53</a:t>
            </a:fld>
            <a:endParaRPr lang="en-US" sz="900">
              <a:solidFill>
                <a:srgbClr val="5F5F5F"/>
              </a:solidFill>
            </a:endParaRPr>
          </a:p>
        </p:txBody>
      </p:sp>
      <p:sp>
        <p:nvSpPr>
          <p:cNvPr id="23553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553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654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654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6549" name="Rectangle 7"/>
          <p:cNvSpPr>
            <a:spLocks noGrp="1" noChangeArrowheads="1"/>
          </p:cNvSpPr>
          <p:nvPr>
            <p:ph type="sldNum" sz="quarter"/>
          </p:nvPr>
        </p:nvSpPr>
        <p:spPr>
          <a:noFill/>
        </p:spPr>
        <p:txBody>
          <a:bodyPr/>
          <a:lstStyle/>
          <a:p>
            <a:fld id="{AE92A5E0-E57F-6D41-988E-9F7C9384D5EB}" type="slidenum">
              <a:rPr lang="en-US"/>
              <a:pPr/>
              <a:t>54</a:t>
            </a:fld>
            <a:endParaRPr lang="en-US"/>
          </a:p>
        </p:txBody>
      </p:sp>
      <p:sp>
        <p:nvSpPr>
          <p:cNvPr id="23655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655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655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655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375AE25-9C0F-1D4B-BAEF-C9174DCACB0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54</a:t>
            </a:fld>
            <a:endParaRPr lang="en-US" sz="900">
              <a:solidFill>
                <a:srgbClr val="5F5F5F"/>
              </a:solidFill>
            </a:endParaRPr>
          </a:p>
        </p:txBody>
      </p:sp>
      <p:sp>
        <p:nvSpPr>
          <p:cNvPr id="236554"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6555"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75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75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7573" name="Rectangle 7"/>
          <p:cNvSpPr>
            <a:spLocks noGrp="1" noChangeArrowheads="1"/>
          </p:cNvSpPr>
          <p:nvPr>
            <p:ph type="sldNum" sz="quarter"/>
          </p:nvPr>
        </p:nvSpPr>
        <p:spPr>
          <a:noFill/>
        </p:spPr>
        <p:txBody>
          <a:bodyPr/>
          <a:lstStyle/>
          <a:p>
            <a:fld id="{6BB06F0A-F02F-E640-97D2-EFD2398DCAE0}" type="slidenum">
              <a:rPr lang="en-US"/>
              <a:pPr/>
              <a:t>55</a:t>
            </a:fld>
            <a:endParaRPr lang="en-US"/>
          </a:p>
        </p:txBody>
      </p:sp>
      <p:sp>
        <p:nvSpPr>
          <p:cNvPr id="2375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75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75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75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3800C5E-9E67-904A-812C-D3EB77656440}"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55</a:t>
            </a:fld>
            <a:endParaRPr lang="en-US" sz="900">
              <a:solidFill>
                <a:srgbClr val="5F5F5F"/>
              </a:solidFill>
            </a:endParaRPr>
          </a:p>
        </p:txBody>
      </p:sp>
      <p:sp>
        <p:nvSpPr>
          <p:cNvPr id="2375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75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56</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56</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961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962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9621" name="Rectangle 7"/>
          <p:cNvSpPr>
            <a:spLocks noGrp="1" noChangeArrowheads="1"/>
          </p:cNvSpPr>
          <p:nvPr>
            <p:ph type="sldNum" sz="quarter"/>
          </p:nvPr>
        </p:nvSpPr>
        <p:spPr>
          <a:noFill/>
        </p:spPr>
        <p:txBody>
          <a:bodyPr/>
          <a:lstStyle/>
          <a:p>
            <a:fld id="{F3572C9B-7660-DF42-9877-CC87AD894898}" type="slidenum">
              <a:rPr lang="en-US"/>
              <a:pPr/>
              <a:t>57</a:t>
            </a:fld>
            <a:endParaRPr lang="en-US"/>
          </a:p>
        </p:txBody>
      </p:sp>
      <p:sp>
        <p:nvSpPr>
          <p:cNvPr id="23962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962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962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962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5A6F687-E4DB-D549-B6A4-BADEBF4B38C3}"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57</a:t>
            </a:fld>
            <a:endParaRPr lang="en-US" sz="900">
              <a:solidFill>
                <a:srgbClr val="5F5F5F"/>
              </a:solidFill>
            </a:endParaRPr>
          </a:p>
        </p:txBody>
      </p:sp>
      <p:sp>
        <p:nvSpPr>
          <p:cNvPr id="23962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962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064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064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0645" name="Rectangle 7"/>
          <p:cNvSpPr>
            <a:spLocks noGrp="1" noChangeArrowheads="1"/>
          </p:cNvSpPr>
          <p:nvPr>
            <p:ph type="sldNum" sz="quarter"/>
          </p:nvPr>
        </p:nvSpPr>
        <p:spPr>
          <a:noFill/>
        </p:spPr>
        <p:txBody>
          <a:bodyPr/>
          <a:lstStyle/>
          <a:p>
            <a:fld id="{4F242F7B-EC65-F044-95DC-3B0E657462A9}" type="slidenum">
              <a:rPr lang="en-US"/>
              <a:pPr/>
              <a:t>58</a:t>
            </a:fld>
            <a:endParaRPr lang="en-US"/>
          </a:p>
        </p:txBody>
      </p:sp>
      <p:sp>
        <p:nvSpPr>
          <p:cNvPr id="24064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064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064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064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EDDB6D2-52CB-1645-B00B-B69D18D14E00}"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58</a:t>
            </a:fld>
            <a:endParaRPr lang="en-US" sz="900">
              <a:solidFill>
                <a:srgbClr val="5F5F5F"/>
              </a:solidFill>
            </a:endParaRPr>
          </a:p>
        </p:txBody>
      </p:sp>
      <p:sp>
        <p:nvSpPr>
          <p:cNvPr id="240650" name="Text Box 5"/>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0651"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41667"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41668"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41669" name="Rectangle 7"/>
          <p:cNvSpPr>
            <a:spLocks noGrp="1" noChangeArrowheads="1"/>
          </p:cNvSpPr>
          <p:nvPr>
            <p:ph type="sldNum" sz="quarter"/>
          </p:nvPr>
        </p:nvSpPr>
        <p:spPr>
          <a:noFill/>
        </p:spPr>
        <p:txBody>
          <a:bodyPr/>
          <a:lstStyle/>
          <a:p>
            <a:fld id="{CF856D92-37C6-0A42-AED7-8B18F23E20E5}" type="slidenum">
              <a:rPr lang="en-US"/>
              <a:pPr/>
              <a:t>59</a:t>
            </a:fld>
            <a:endParaRPr lang="en-US"/>
          </a:p>
        </p:txBody>
      </p:sp>
      <p:sp>
        <p:nvSpPr>
          <p:cNvPr id="241670"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41671"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41672"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41673"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A9AAE9A-DF5A-7C43-AC5D-7CABCAED1F25}"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59</a:t>
            </a:fld>
            <a:endParaRPr lang="en-US" sz="900">
              <a:solidFill>
                <a:srgbClr val="5F5F5F"/>
              </a:solidFill>
            </a:endParaRPr>
          </a:p>
        </p:txBody>
      </p:sp>
      <p:sp>
        <p:nvSpPr>
          <p:cNvPr id="241674" name="Text Box 5"/>
          <p:cNvSpPr txBox="1">
            <a:spLocks noChangeArrowheads="1"/>
          </p:cNvSpPr>
          <p:nvPr/>
        </p:nvSpPr>
        <p:spPr bwMode="auto">
          <a:xfrm>
            <a:off x="3896415" y="8831183"/>
            <a:ext cx="2982224"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2485643-52B7-064C-B349-C3F96BB43C9B}" type="slidenum">
              <a:rPr lang="fr-FR" sz="1200">
                <a:solidFill>
                  <a:srgbClr val="4D4D4D"/>
                </a:solidFill>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59</a:t>
            </a:fld>
            <a:endParaRPr lang="fr-FR" sz="1200">
              <a:solidFill>
                <a:srgbClr val="4D4D4D"/>
              </a:solidFill>
            </a:endParaRPr>
          </a:p>
        </p:txBody>
      </p:sp>
      <p:sp>
        <p:nvSpPr>
          <p:cNvPr id="241675" name="Text Box 6"/>
          <p:cNvSpPr txBox="1">
            <a:spLocks noChangeArrowheads="1"/>
          </p:cNvSpPr>
          <p:nvPr/>
        </p:nvSpPr>
        <p:spPr bwMode="auto">
          <a:xfrm>
            <a:off x="1118930" y="695444"/>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41676" name="Rectangle 7"/>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613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613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6133" name="Rectangle 7"/>
          <p:cNvSpPr>
            <a:spLocks noGrp="1" noChangeArrowheads="1"/>
          </p:cNvSpPr>
          <p:nvPr>
            <p:ph type="sldNum" sz="quarter"/>
          </p:nvPr>
        </p:nvSpPr>
        <p:spPr>
          <a:noFill/>
        </p:spPr>
        <p:txBody>
          <a:bodyPr/>
          <a:lstStyle/>
          <a:p>
            <a:fld id="{D5F9DA79-7686-1F41-9382-867D8CC722FE}" type="slidenum">
              <a:rPr lang="en-US"/>
              <a:pPr/>
              <a:t>6</a:t>
            </a:fld>
            <a:endParaRPr lang="en-US"/>
          </a:p>
        </p:txBody>
      </p:sp>
      <p:sp>
        <p:nvSpPr>
          <p:cNvPr id="17613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613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613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613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2443365-ABB5-1A49-8E49-918901B718C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900">
              <a:solidFill>
                <a:srgbClr val="5F5F5F"/>
              </a:solidFill>
            </a:endParaRPr>
          </a:p>
        </p:txBody>
      </p:sp>
      <p:sp>
        <p:nvSpPr>
          <p:cNvPr id="17613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613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60</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60</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61</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61</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62</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62</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72670B76-C7FE-42CB-9B45-75361A87CA4B}"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CE671A46-3AF8-4D9C-B32A-DD5EC69EC931}" type="slidenum">
              <a:rPr lang="en-US"/>
              <a:pPr/>
              <a:t>63</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1069975" y="4416425"/>
            <a:ext cx="4818063" cy="4183063"/>
          </a:xfrm>
        </p:spPr>
        <p:txBody>
          <a:bodyPr/>
          <a:lstStyle/>
          <a:p>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64</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64</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65</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65</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66</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66</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67</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67</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68</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68</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69</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69</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715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715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7157" name="Rectangle 7"/>
          <p:cNvSpPr>
            <a:spLocks noGrp="1" noChangeArrowheads="1"/>
          </p:cNvSpPr>
          <p:nvPr>
            <p:ph type="sldNum" sz="quarter"/>
          </p:nvPr>
        </p:nvSpPr>
        <p:spPr>
          <a:noFill/>
        </p:spPr>
        <p:txBody>
          <a:bodyPr/>
          <a:lstStyle/>
          <a:p>
            <a:fld id="{1B41D764-8838-EA49-A9DC-10330BCB1358}" type="slidenum">
              <a:rPr lang="en-US"/>
              <a:pPr/>
              <a:t>7</a:t>
            </a:fld>
            <a:endParaRPr lang="en-US"/>
          </a:p>
        </p:txBody>
      </p:sp>
      <p:sp>
        <p:nvSpPr>
          <p:cNvPr id="17715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715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716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716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446B3CB-A421-0241-BB7F-E3FF27C886AF}"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US" sz="900">
              <a:solidFill>
                <a:srgbClr val="5F5F5F"/>
              </a:solidFill>
            </a:endParaRPr>
          </a:p>
        </p:txBody>
      </p:sp>
      <p:sp>
        <p:nvSpPr>
          <p:cNvPr id="17716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716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70</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70</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71</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71</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72</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72</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73</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73</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74</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74</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75</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75</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76</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76</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77</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77</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3170"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63171"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63172"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63173" name="Rectangle 7"/>
          <p:cNvSpPr>
            <a:spLocks noGrp="1" noChangeArrowheads="1"/>
          </p:cNvSpPr>
          <p:nvPr>
            <p:ph type="sldNum" sz="quarter"/>
          </p:nvPr>
        </p:nvSpPr>
        <p:spPr>
          <a:noFill/>
        </p:spPr>
        <p:txBody>
          <a:bodyPr/>
          <a:lstStyle/>
          <a:p>
            <a:fld id="{A82D9F99-9071-7D4C-A4A0-197D7C93140F}" type="slidenum">
              <a:rPr lang="en-US"/>
              <a:pPr/>
              <a:t>78</a:t>
            </a:fld>
            <a:endParaRPr lang="en-US"/>
          </a:p>
        </p:txBody>
      </p:sp>
      <p:sp>
        <p:nvSpPr>
          <p:cNvPr id="263174"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63175"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63176"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63177"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8B41A3E-68DC-B04D-B977-9C089CD891A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78</a:t>
            </a:fld>
            <a:endParaRPr lang="en-US" sz="900">
              <a:solidFill>
                <a:srgbClr val="5F5F5F"/>
              </a:solidFill>
            </a:endParaRPr>
          </a:p>
        </p:txBody>
      </p:sp>
      <p:sp>
        <p:nvSpPr>
          <p:cNvPr id="263178"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63179"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238595"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238596"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238597" name="Rectangle 7"/>
          <p:cNvSpPr>
            <a:spLocks noGrp="1" noChangeArrowheads="1"/>
          </p:cNvSpPr>
          <p:nvPr>
            <p:ph type="sldNum" sz="quarter"/>
          </p:nvPr>
        </p:nvSpPr>
        <p:spPr>
          <a:noFill/>
        </p:spPr>
        <p:txBody>
          <a:bodyPr/>
          <a:lstStyle/>
          <a:p>
            <a:fld id="{B57548E7-2BAE-8D4F-AD34-21436A0A30B2}" type="slidenum">
              <a:rPr lang="en-US"/>
              <a:pPr/>
              <a:t>79</a:t>
            </a:fld>
            <a:endParaRPr lang="en-US"/>
          </a:p>
        </p:txBody>
      </p:sp>
      <p:sp>
        <p:nvSpPr>
          <p:cNvPr id="238598"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238599"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238600"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238601"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8AC678E-7AEE-5C49-9B85-5038131864F2}"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79</a:t>
            </a:fld>
            <a:endParaRPr lang="en-US" sz="900">
              <a:solidFill>
                <a:srgbClr val="5F5F5F"/>
              </a:solidFill>
            </a:endParaRPr>
          </a:p>
        </p:txBody>
      </p:sp>
      <p:sp>
        <p:nvSpPr>
          <p:cNvPr id="238602"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238603" name="Rectangle 6"/>
          <p:cNvSpPr txBox="1">
            <a:spLocks noGrp="1" noChangeArrowheads="1"/>
          </p:cNvSpPr>
          <p:nvPr>
            <p:ph type="body"/>
          </p:nvPr>
        </p:nvSpPr>
        <p:spPr>
          <a:xfrm>
            <a:off x="688816" y="4417180"/>
            <a:ext cx="5504181" cy="4183777"/>
          </a:xfrm>
          <a:noFill/>
          <a:ln/>
        </p:spPr>
        <p:txBody>
          <a:bodyPr wrap="none" anchor="ctr"/>
          <a:lstStyle/>
          <a:p>
            <a:r>
              <a:rPr lang="en-US" dirty="0" smtClean="0">
                <a:latin typeface="Times New Roman" charset="0"/>
              </a:rPr>
              <a:t>We’ll see </a:t>
            </a:r>
            <a:r>
              <a:rPr lang="en-US" smtClean="0">
                <a:latin typeface="Times New Roman" charset="0"/>
              </a:rPr>
              <a:t>EJB next year !</a:t>
            </a:r>
            <a:endParaRPr lang="en-US" dirty="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8179"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8180"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8181" name="Rectangle 7"/>
          <p:cNvSpPr>
            <a:spLocks noGrp="1" noChangeArrowheads="1"/>
          </p:cNvSpPr>
          <p:nvPr>
            <p:ph type="sldNum" sz="quarter"/>
          </p:nvPr>
        </p:nvSpPr>
        <p:spPr>
          <a:noFill/>
        </p:spPr>
        <p:txBody>
          <a:bodyPr/>
          <a:lstStyle/>
          <a:p>
            <a:fld id="{EDB57D30-E592-FD4A-A358-A723B765E570}" type="slidenum">
              <a:rPr lang="en-US"/>
              <a:pPr/>
              <a:t>8</a:t>
            </a:fld>
            <a:endParaRPr lang="en-US"/>
          </a:p>
        </p:txBody>
      </p:sp>
      <p:sp>
        <p:nvSpPr>
          <p:cNvPr id="178182"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8183"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8184"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8185"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0126770-6C84-AC4F-A26A-4F8C8F45F161}"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900">
              <a:solidFill>
                <a:srgbClr val="5F5F5F"/>
              </a:solidFill>
            </a:endParaRPr>
          </a:p>
        </p:txBody>
      </p:sp>
      <p:sp>
        <p:nvSpPr>
          <p:cNvPr id="178186"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8187" name="Rectangle 6"/>
          <p:cNvSpPr txBox="1">
            <a:spLocks noGrp="1" noChangeArrowheads="1"/>
          </p:cNvSpPr>
          <p:nvPr>
            <p:ph type="body"/>
          </p:nvPr>
        </p:nvSpPr>
        <p:spPr>
          <a:xfrm>
            <a:off x="688816" y="4417180"/>
            <a:ext cx="5504181" cy="4183777"/>
          </a:xfrm>
          <a:noFill/>
          <a:ln/>
        </p:spPr>
        <p:txBody>
          <a:bodyPr wrap="none" anchor="ctr"/>
          <a:lstStyle/>
          <a:p>
            <a:endParaRPr lang="en-US">
              <a:latin typeface="Times New Roman"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2D693B14-A7D0-45A5-9C9A-C7851F54B889}"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E04E9048-F7DB-4295-9C4D-E5245DB3DEFE}" type="slidenum">
              <a:rPr lang="en-US"/>
              <a:pPr/>
              <a:t>80</a:t>
            </a:fld>
            <a:endParaRPr lang="en-US"/>
          </a:p>
        </p:txBody>
      </p:sp>
      <p:sp>
        <p:nvSpPr>
          <p:cNvPr id="569346" name="Rectangle 2"/>
          <p:cNvSpPr>
            <a:spLocks noGrp="1" noRot="1" noChangeAspect="1" noChangeArrowheads="1" noTextEdit="1"/>
          </p:cNvSpPr>
          <p:nvPr>
            <p:ph type="sldImg"/>
          </p:nvPr>
        </p:nvSpPr>
        <p:spPr>
          <a:xfrm>
            <a:off x="1125538" y="703263"/>
            <a:ext cx="4632325" cy="3473450"/>
          </a:xfrm>
          <a:ln/>
        </p:spPr>
      </p:sp>
      <p:sp>
        <p:nvSpPr>
          <p:cNvPr id="569347" name="Rectangle 3"/>
          <p:cNvSpPr>
            <a:spLocks noGrp="1" noChangeArrowheads="1"/>
          </p:cNvSpPr>
          <p:nvPr>
            <p:ph type="body" idx="1"/>
          </p:nvPr>
        </p:nvSpPr>
        <p:spPr>
          <a:xfrm>
            <a:off x="1068388" y="4414838"/>
            <a:ext cx="4821237" cy="4391025"/>
          </a:xfrm>
          <a:noFill/>
          <a:ln/>
        </p:spPr>
        <p:txBody>
          <a:bodyPr lIns="92430" tIns="46216" rIns="92430" bIns="46216"/>
          <a:lstStyle/>
          <a:p>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p>
            <a:r>
              <a:rPr lang="en-US"/>
              <a:t>[Title of the course]</a:t>
            </a:r>
          </a:p>
        </p:txBody>
      </p:sp>
      <p:sp>
        <p:nvSpPr>
          <p:cNvPr id="71683" name="Rectangle 3"/>
          <p:cNvSpPr>
            <a:spLocks noGrp="1" noChangeArrowheads="1"/>
          </p:cNvSpPr>
          <p:nvPr>
            <p:ph type="dt" sz="quarter" idx="1"/>
          </p:nvPr>
        </p:nvSpPr>
        <p:spPr>
          <a:noFill/>
        </p:spPr>
        <p:txBody>
          <a:bodyPr/>
          <a:lstStyle/>
          <a:p>
            <a:fld id="{40A41F86-DF57-9B46-BD73-89423DE1AF91}" type="datetime5">
              <a:rPr lang="en-US"/>
              <a:pPr/>
              <a:t>30-Aug-12</a:t>
            </a:fld>
            <a:endParaRPr lang="en-US"/>
          </a:p>
        </p:txBody>
      </p:sp>
      <p:sp>
        <p:nvSpPr>
          <p:cNvPr id="7168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71685" name="Rectangle 7"/>
          <p:cNvSpPr>
            <a:spLocks noGrp="1" noChangeArrowheads="1"/>
          </p:cNvSpPr>
          <p:nvPr>
            <p:ph type="sldNum" sz="quarter" idx="5"/>
          </p:nvPr>
        </p:nvSpPr>
        <p:spPr>
          <a:noFill/>
        </p:spPr>
        <p:txBody>
          <a:bodyPr/>
          <a:lstStyle/>
          <a:p>
            <a:fld id="{F8937806-48CC-F04D-8BB5-99D37F9CABE9}" type="slidenum">
              <a:rPr lang="en-US"/>
              <a:pPr/>
              <a:t>81</a:t>
            </a:fld>
            <a:endParaRPr lang="en-US"/>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xfrm>
            <a:off x="993775" y="4416425"/>
            <a:ext cx="5200650" cy="4183063"/>
          </a:xfrm>
          <a:noFill/>
          <a:ln/>
        </p:spPr>
        <p:txBody>
          <a:bodyPr/>
          <a:lstStyle/>
          <a:p>
            <a:pPr eaLnBrk="1" hangingPunct="1"/>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[Title of the course]</a:t>
            </a:r>
          </a:p>
        </p:txBody>
      </p:sp>
      <p:sp>
        <p:nvSpPr>
          <p:cNvPr id="5" name="Rectangle 3"/>
          <p:cNvSpPr>
            <a:spLocks noGrp="1" noChangeArrowheads="1"/>
          </p:cNvSpPr>
          <p:nvPr>
            <p:ph type="dt" idx="1"/>
          </p:nvPr>
        </p:nvSpPr>
        <p:spPr>
          <a:ln/>
        </p:spPr>
        <p:txBody>
          <a:bodyPr/>
          <a:lstStyle/>
          <a:p>
            <a:fld id="{45E36072-E505-4A14-A9DC-EBD662D2EA57}" type="datetime5">
              <a:rPr lang="en-US"/>
              <a:pPr/>
              <a:t>30-Aug-12</a:t>
            </a:fld>
            <a:endParaRPr lang="en-US"/>
          </a:p>
        </p:txBody>
      </p:sp>
      <p:sp>
        <p:nvSpPr>
          <p:cNvPr id="6" name="Rectangle 6"/>
          <p:cNvSpPr>
            <a:spLocks noGrp="1" noChangeArrowheads="1"/>
          </p:cNvSpPr>
          <p:nvPr>
            <p:ph type="ftr" sz="quarter" idx="4"/>
          </p:nvPr>
        </p:nvSpPr>
        <p:spPr>
          <a:ln/>
        </p:spPr>
        <p:txBody>
          <a:bodyPr/>
          <a:lstStyle/>
          <a:p>
            <a:r>
              <a:rPr lang="en-US"/>
              <a:t>Copyright © 2004-2005 NameOfTheOrganization. All rights reserved.</a:t>
            </a:r>
          </a:p>
        </p:txBody>
      </p:sp>
      <p:sp>
        <p:nvSpPr>
          <p:cNvPr id="7" name="Rectangle 7"/>
          <p:cNvSpPr>
            <a:spLocks noGrp="1" noChangeArrowheads="1"/>
          </p:cNvSpPr>
          <p:nvPr>
            <p:ph type="sldNum" sz="quarter" idx="5"/>
          </p:nvPr>
        </p:nvSpPr>
        <p:spPr>
          <a:ln/>
        </p:spPr>
        <p:txBody>
          <a:bodyPr/>
          <a:lstStyle/>
          <a:p>
            <a:fld id="{077286AE-DDDD-4C08-B548-E1023071DEEB}" type="slidenum">
              <a:rPr lang="en-US"/>
              <a:pPr/>
              <a:t>82</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p:spPr>
        <p:txBody>
          <a:bodyPr/>
          <a:lstStyle/>
          <a:p>
            <a:r>
              <a:rPr lang="en-US">
                <a:latin typeface="Times New Roman" charset="0"/>
                <a:ea typeface="DejaVu Sans" charset="0"/>
              </a:rPr>
              <a:t>[Title of the course]</a:t>
            </a:r>
          </a:p>
        </p:txBody>
      </p:sp>
      <p:sp>
        <p:nvSpPr>
          <p:cNvPr id="179203" name="Rectangle 3"/>
          <p:cNvSpPr>
            <a:spLocks noGrp="1" noChangeArrowheads="1"/>
          </p:cNvSpPr>
          <p:nvPr>
            <p:ph type="dt" sz="quarter"/>
          </p:nvPr>
        </p:nvSpPr>
        <p:spPr>
          <a:noFill/>
        </p:spPr>
        <p:txBody>
          <a:bodyPr/>
          <a:lstStyle/>
          <a:p>
            <a:r>
              <a:rPr lang="en-US">
                <a:latin typeface="Times New Roman" charset="0"/>
                <a:ea typeface="DejaVu Sans" charset="0"/>
              </a:rPr>
              <a:t>Nov 8, 2008</a:t>
            </a:r>
          </a:p>
        </p:txBody>
      </p:sp>
      <p:sp>
        <p:nvSpPr>
          <p:cNvPr id="179204" name="Rectangle 6"/>
          <p:cNvSpPr>
            <a:spLocks noGrp="1" noChangeArrowheads="1"/>
          </p:cNvSpPr>
          <p:nvPr>
            <p:ph type="ftr" sz="quarter"/>
          </p:nvPr>
        </p:nvSpPr>
        <p:spPr>
          <a:noFill/>
        </p:spPr>
        <p:txBody>
          <a:bodyPr/>
          <a:lstStyle/>
          <a:p>
            <a:r>
              <a:rPr lang="en-US"/>
              <a:t>Copyright © 2004-2005 NameOfTheOrganization. All rights reserved.</a:t>
            </a:r>
          </a:p>
        </p:txBody>
      </p:sp>
      <p:sp>
        <p:nvSpPr>
          <p:cNvPr id="179205" name="Rectangle 7"/>
          <p:cNvSpPr>
            <a:spLocks noGrp="1" noChangeArrowheads="1"/>
          </p:cNvSpPr>
          <p:nvPr>
            <p:ph type="sldNum" sz="quarter"/>
          </p:nvPr>
        </p:nvSpPr>
        <p:spPr>
          <a:noFill/>
        </p:spPr>
        <p:txBody>
          <a:bodyPr/>
          <a:lstStyle/>
          <a:p>
            <a:fld id="{9734A972-6CEC-7540-905F-270F675A34AC}" type="slidenum">
              <a:rPr lang="en-US"/>
              <a:pPr/>
              <a:t>9</a:t>
            </a:fld>
            <a:endParaRPr lang="en-US"/>
          </a:p>
        </p:txBody>
      </p:sp>
      <p:sp>
        <p:nvSpPr>
          <p:cNvPr id="179206" name="Text Box 1"/>
          <p:cNvSpPr txBox="1">
            <a:spLocks noChangeArrowheads="1"/>
          </p:cNvSpPr>
          <p:nvPr/>
        </p:nvSpPr>
        <p:spPr bwMode="auto">
          <a:xfrm>
            <a:off x="2293410" y="0"/>
            <a:ext cx="4586817" cy="465217"/>
          </a:xfrm>
          <a:prstGeom prst="rect">
            <a:avLst/>
          </a:prstGeom>
          <a:noFill/>
          <a:ln w="9525">
            <a:noFill/>
            <a:round/>
            <a:headEnd/>
            <a:tailEnd/>
          </a:ln>
        </p:spPr>
        <p:txBody>
          <a:bodyPr lIns="92520" tIns="46080" rIns="92520" bIns="46080">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[Title of the course]</a:t>
            </a:r>
          </a:p>
        </p:txBody>
      </p:sp>
      <p:sp>
        <p:nvSpPr>
          <p:cNvPr id="179207" name="Text Box 2"/>
          <p:cNvSpPr txBox="1">
            <a:spLocks noChangeArrowheads="1"/>
          </p:cNvSpPr>
          <p:nvPr/>
        </p:nvSpPr>
        <p:spPr bwMode="auto">
          <a:xfrm>
            <a:off x="0" y="0"/>
            <a:ext cx="2064862" cy="465217"/>
          </a:xfrm>
          <a:prstGeom prst="rect">
            <a:avLst/>
          </a:prstGeom>
          <a:noFill/>
          <a:ln w="9525">
            <a:noFill/>
            <a:round/>
            <a:headEnd/>
            <a:tailEnd/>
          </a:ln>
        </p:spPr>
        <p:txBody>
          <a:bodyPr lIns="92520" tIns="46080" rIns="92520" bIns="46080">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Nov 8, 2008</a:t>
            </a:r>
          </a:p>
        </p:txBody>
      </p:sp>
      <p:sp>
        <p:nvSpPr>
          <p:cNvPr id="179208" name="Text Box 3"/>
          <p:cNvSpPr txBox="1">
            <a:spLocks noChangeArrowheads="1"/>
          </p:cNvSpPr>
          <p:nvPr/>
        </p:nvSpPr>
        <p:spPr bwMode="auto">
          <a:xfrm>
            <a:off x="0" y="8831183"/>
            <a:ext cx="5656546" cy="465217"/>
          </a:xfrm>
          <a:prstGeom prst="rect">
            <a:avLst/>
          </a:prstGeom>
          <a:noFill/>
          <a:ln w="9525">
            <a:noFill/>
            <a:round/>
            <a:headEnd/>
            <a:tailEnd/>
          </a:ln>
        </p:spPr>
        <p:txBody>
          <a:bodyPr lIns="92520" tIns="46080" rIns="92520" bIns="46080" anchor="b">
            <a:prstTxWarp prst="textNoShape">
              <a:avLst/>
            </a:prstTxWarp>
          </a:bodyPr>
          <a:lstStyle/>
          <a:p>
            <a:pP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a:solidFill>
                  <a:srgbClr val="5F5F5F"/>
                </a:solidFill>
              </a:rPr>
              <a:t>Copyright © 2004-2005 NameOfTheOrganization. All rights reserved.</a:t>
            </a:r>
          </a:p>
        </p:txBody>
      </p:sp>
      <p:sp>
        <p:nvSpPr>
          <p:cNvPr id="179209" name="Text Box 4"/>
          <p:cNvSpPr txBox="1">
            <a:spLocks noChangeArrowheads="1"/>
          </p:cNvSpPr>
          <p:nvPr/>
        </p:nvSpPr>
        <p:spPr bwMode="auto">
          <a:xfrm>
            <a:off x="6421544" y="8831183"/>
            <a:ext cx="457095" cy="465217"/>
          </a:xfrm>
          <a:prstGeom prst="rect">
            <a:avLst/>
          </a:prstGeom>
          <a:noFill/>
          <a:ln w="9525">
            <a:noFill/>
            <a:round/>
            <a:headEnd/>
            <a:tailEnd/>
          </a:ln>
        </p:spPr>
        <p:txBody>
          <a:bodyPr lIns="92520" tIns="46080" rIns="92520" bIns="46080" anchor="b">
            <a:prstTxWarp prst="textNoShape">
              <a:avLst/>
            </a:prstTxWarp>
          </a:bodyPr>
          <a:lstStyle/>
          <a:p>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AECB471-FA9D-7F48-96D8-CEB7E3A7A0F7}" type="slidenum">
              <a:rPr lang="en-US" sz="900">
                <a:solidFill>
                  <a:srgbClr val="5F5F5F"/>
                </a:solidFill>
              </a:rPr>
              <a:pPr algn="r" eaLnBrk="1" hangingPunct="1">
                <a:buClr>
                  <a:srgbClr val="5F5F5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900">
              <a:solidFill>
                <a:srgbClr val="5F5F5F"/>
              </a:solidFill>
            </a:endParaRPr>
          </a:p>
        </p:txBody>
      </p:sp>
      <p:sp>
        <p:nvSpPr>
          <p:cNvPr id="179210" name="Text Box 5"/>
          <p:cNvSpPr txBox="1">
            <a:spLocks noChangeArrowheads="1"/>
          </p:cNvSpPr>
          <p:nvPr/>
        </p:nvSpPr>
        <p:spPr bwMode="auto">
          <a:xfrm>
            <a:off x="1117343" y="697032"/>
            <a:ext cx="4647128" cy="3486745"/>
          </a:xfrm>
          <a:prstGeom prst="rect">
            <a:avLst/>
          </a:prstGeom>
          <a:solidFill>
            <a:srgbClr val="FFFFFF"/>
          </a:solidFill>
          <a:ln w="9525">
            <a:solidFill>
              <a:srgbClr val="000000"/>
            </a:solidFill>
            <a:miter lim="800000"/>
            <a:headEnd/>
            <a:tailEnd/>
          </a:ln>
        </p:spPr>
        <p:txBody>
          <a:bodyPr wrap="none" anchor="ctr">
            <a:prstTxWarp prst="textNoShape">
              <a:avLst/>
            </a:prstTxWarp>
          </a:bodyPr>
          <a:lstStyle/>
          <a:p>
            <a:endParaRPr lang="en-US"/>
          </a:p>
        </p:txBody>
      </p:sp>
      <p:sp>
        <p:nvSpPr>
          <p:cNvPr id="179211" name="Text Box 6"/>
          <p:cNvSpPr txBox="1">
            <a:spLocks noGrp="1" noChangeArrowheads="1"/>
          </p:cNvSpPr>
          <p:nvPr>
            <p:ph type="body"/>
          </p:nvPr>
        </p:nvSpPr>
        <p:spPr>
          <a:xfrm>
            <a:off x="993547" y="4417180"/>
            <a:ext cx="5045499" cy="4183777"/>
          </a:xfrm>
          <a:noFill/>
          <a:ln/>
        </p:spPr>
        <p:txBody>
          <a:bodyPr/>
          <a:lstStyle/>
          <a:p>
            <a:pPr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DejaVu Sans" charset="0"/>
                <a:cs typeface="DejaVu Sans" charset="0"/>
              </a:rPr>
              <a:t>POJO = Plain Old Java Object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sp>
        <p:nvSpPr>
          <p:cNvPr id="637956" name="Rectangle 4"/>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7" name="Rectangle 5"/>
          <p:cNvSpPr>
            <a:spLocks noGrp="1" noChangeArrowheads="1"/>
          </p:cNvSpPr>
          <p:nvPr>
            <p:ph type="ftr" sz="quarter" idx="3"/>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graphicFrame>
        <p:nvGraphicFramePr>
          <p:cNvPr id="637958" name="Object 6"/>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637986" name="CorelDRAW" r:id="rId3" imgW="1409700" imgH="1320800" progId="">
                  <p:embed/>
                </p:oleObj>
              </mc:Choice>
              <mc:Fallback>
                <p:oleObj name="CorelDRAW" r:id="rId3" imgW="1409700" imgH="132080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37955" name="Rectangle 3"/>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a:xfrm rot="16200000">
            <a:off x="-2514600" y="4038600"/>
            <a:ext cx="5334000" cy="304800"/>
          </a:xfrm>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u pied de page 3"/>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u pied de page 6"/>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pied de page 2"/>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u pied de page 4"/>
          <p:cNvSpPr>
            <a:spLocks noGrp="1"/>
          </p:cNvSpPr>
          <p:nvPr>
            <p:ph type="ftr" sz="quarter" idx="10"/>
          </p:nvPr>
        </p:nvSpPr>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vmlDrawing" Target="../drawings/vmlDrawing1.vml"/><Relationship Id="rId15" Type="http://schemas.openxmlformats.org/officeDocument/2006/relationships/oleObject" Target="../embeddings/oleObject1.bin"/><Relationship Id="rId16"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6930"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636934"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636936" name="Object 8"/>
          <p:cNvGraphicFramePr>
            <a:graphicFrameLocks noChangeAspect="1"/>
          </p:cNvGraphicFramePr>
          <p:nvPr/>
        </p:nvGraphicFramePr>
        <p:xfrm>
          <a:off x="34925" y="6092825"/>
          <a:ext cx="795338" cy="741363"/>
        </p:xfrm>
        <a:graphic>
          <a:graphicData uri="http://schemas.openxmlformats.org/presentationml/2006/ole">
            <mc:AlternateContent xmlns:mc="http://schemas.openxmlformats.org/markup-compatibility/2006">
              <mc:Choice xmlns:v="urn:schemas-microsoft-com:vml" Requires="v">
                <p:oleObj spid="_x0000_s636964" name="CorelDRAW" r:id="rId15" imgW="723900" imgH="673100" progId="">
                  <p:embed/>
                </p:oleObj>
              </mc:Choice>
              <mc:Fallback>
                <p:oleObj name="CorelDRAW" r:id="rId15" imgW="723900" imgH="673100" progId="">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 y="6092825"/>
                        <a:ext cx="795338" cy="741363"/>
                      </a:xfrm>
                      <a:prstGeom prst="rect">
                        <a:avLst/>
                      </a:prstGeom>
                      <a:noFill/>
                      <a:ln>
                        <a:noFill/>
                      </a:ln>
                      <a:effectLst/>
                      <a:extLst>
                        <a:ext uri="{909E8E84-426E-40dd-AFC4-6F175D3DCCD1}">
                          <a14:hiddenFill xmlns:a14="http://schemas.microsoft.com/office/drawing/2010/main">
                            <a:solidFill>
                              <a:srgbClr val="D3D7DB"/>
                            </a:solidFill>
                          </a14:hiddenFill>
                        </a:ext>
                        <a:ext uri="{91240B29-F687-4f45-9708-019B960494DF}">
                          <a14:hiddenLine xmlns:a14="http://schemas.microsoft.com/office/drawing/2010/main" w="12700">
                            <a:solidFill>
                              <a:srgbClr val="4D4D4D"/>
                            </a:solidFill>
                            <a:miter lim="800000"/>
                            <a:headEnd/>
                            <a:tailEnd/>
                          </a14:hiddenLine>
                        </a:ext>
                        <a:ext uri="{AF507438-7753-43e0-B8FC-AC1667EBCBE1}">
                          <a14:hiddenEffects xmlns:a14="http://schemas.microsoft.com/office/drawing/2010/main">
                            <a:effectLst>
                              <a:outerShdw blurRad="63500" dist="38099" dir="2700000" algn="ctr" rotWithShape="0">
                                <a:srgbClr val="969696">
                                  <a:alpha val="74998"/>
                                </a:srgbClr>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3600" b="1">
          <a:solidFill>
            <a:srgbClr val="000000"/>
          </a:solidFill>
          <a:latin typeface="+mj-lt"/>
          <a:ea typeface="+mj-ea"/>
          <a:cs typeface="+mj-cs"/>
        </a:defRPr>
      </a:lvl1pPr>
      <a:lvl2pPr algn="l" rtl="0" fontAlgn="base">
        <a:spcBef>
          <a:spcPct val="0"/>
        </a:spcBef>
        <a:spcAft>
          <a:spcPct val="0"/>
        </a:spcAft>
        <a:defRPr sz="3600" b="1">
          <a:solidFill>
            <a:srgbClr val="000000"/>
          </a:solidFill>
          <a:latin typeface="Arial" charset="0"/>
        </a:defRPr>
      </a:lvl2pPr>
      <a:lvl3pPr algn="l" rtl="0" fontAlgn="base">
        <a:spcBef>
          <a:spcPct val="0"/>
        </a:spcBef>
        <a:spcAft>
          <a:spcPct val="0"/>
        </a:spcAft>
        <a:defRPr sz="3600" b="1">
          <a:solidFill>
            <a:srgbClr val="000000"/>
          </a:solidFill>
          <a:latin typeface="Arial" charset="0"/>
        </a:defRPr>
      </a:lvl3pPr>
      <a:lvl4pPr algn="l" rtl="0" fontAlgn="base">
        <a:spcBef>
          <a:spcPct val="0"/>
        </a:spcBef>
        <a:spcAft>
          <a:spcPct val="0"/>
        </a:spcAft>
        <a:defRPr sz="3600" b="1">
          <a:solidFill>
            <a:srgbClr val="000000"/>
          </a:solidFill>
          <a:latin typeface="Arial" charset="0"/>
        </a:defRPr>
      </a:lvl4pPr>
      <a:lvl5pPr algn="l" rtl="0" fontAlgn="base">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fontAlgn="base">
        <a:spcBef>
          <a:spcPct val="20000"/>
        </a:spcBef>
        <a:spcAft>
          <a:spcPct val="30000"/>
        </a:spcAft>
        <a:buClr>
          <a:schemeClr val="hlink"/>
        </a:buClr>
        <a:buFont typeface="Wingdings" pitchFamily="2" charset="2"/>
        <a:buChar char="n"/>
        <a:defRPr sz="2200">
          <a:solidFill>
            <a:schemeClr val="tx1"/>
          </a:solidFill>
          <a:latin typeface="+mn-lt"/>
          <a:ea typeface="+mn-ea"/>
          <a:cs typeface="+mn-cs"/>
        </a:defRPr>
      </a:lvl1pPr>
      <a:lvl2pPr marL="860425" indent="-342900" algn="l" rtl="0" fontAlgn="base">
        <a:spcBef>
          <a:spcPct val="20000"/>
        </a:spcBef>
        <a:spcAft>
          <a:spcPct val="30000"/>
        </a:spcAft>
        <a:buClr>
          <a:schemeClr val="bg2"/>
        </a:buClr>
        <a:buFont typeface="Wingdings" pitchFamily="2" charset="2"/>
        <a:buChar char="n"/>
        <a:defRPr sz="2200">
          <a:solidFill>
            <a:schemeClr val="tx1"/>
          </a:solidFill>
          <a:latin typeface="+mn-lt"/>
        </a:defRPr>
      </a:lvl2pPr>
      <a:lvl3pPr marL="1203325" indent="-228600" algn="l" rtl="0" fontAlgn="base">
        <a:spcBef>
          <a:spcPct val="20000"/>
        </a:spcBef>
        <a:spcAft>
          <a:spcPct val="30000"/>
        </a:spcAft>
        <a:buClr>
          <a:schemeClr val="bg2"/>
        </a:buClr>
        <a:buFont typeface="Wingdings" pitchFamily="2" charset="2"/>
        <a:buChar char="§"/>
        <a:defRPr sz="2200">
          <a:solidFill>
            <a:schemeClr val="tx1"/>
          </a:solidFill>
          <a:latin typeface="+mn-lt"/>
        </a:defRPr>
      </a:lvl3pPr>
      <a:lvl4pPr marL="1600200" indent="-228600" algn="l" rtl="0" fontAlgn="base">
        <a:spcBef>
          <a:spcPct val="20000"/>
        </a:spcBef>
        <a:spcAft>
          <a:spcPct val="30000"/>
        </a:spcAft>
        <a:buChar char="–"/>
        <a:defRPr sz="2200">
          <a:solidFill>
            <a:schemeClr val="tx1"/>
          </a:solidFill>
          <a:latin typeface="+mn-lt"/>
        </a:defRPr>
      </a:lvl4pPr>
      <a:lvl5pPr marL="2057400" indent="-228600" algn="l" rtl="0" fontAlgn="base">
        <a:spcBef>
          <a:spcPct val="20000"/>
        </a:spcBef>
        <a:spcAft>
          <a:spcPct val="30000"/>
        </a:spcAft>
        <a:buChar char="»"/>
        <a:defRPr sz="2200">
          <a:solidFill>
            <a:schemeClr val="tx1"/>
          </a:solidFill>
          <a:latin typeface="+mn-lt"/>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hyperlink" Target="http://www.supinfo.com/" TargetMode="External"/><Relationship Id="rId6" Type="http://schemas.openxmlformats.org/officeDocument/2006/relationships/image" Target="../media/image3.png"/><Relationship Id="rId7" Type="http://schemas.openxmlformats.org/officeDocument/2006/relationships/oleObject" Target="../embeddings/oleObject3.bin"/><Relationship Id="rId8" Type="http://schemas.openxmlformats.org/officeDocument/2006/relationships/image" Target="../media/image2.emf"/><Relationship Id="rId9" Type="http://schemas.openxmlformats.org/officeDocument/2006/relationships/image" Target="../media/image4.png"/><Relationship Id="rId10" Type="http://schemas.openxmlformats.org/officeDocument/2006/relationships/image" Target="../media/image5.png"/><Relationship Id="rId1" Type="http://schemas.openxmlformats.org/officeDocument/2006/relationships/vmlDrawing" Target="../drawings/vmlDrawing3.v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1.jpeg"/><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2.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7.jpeg"/><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tags" Target="../tags/tag3.xml"/><Relationship Id="rId2"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0.jpeg"/><Relationship Id="rId5"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tags" Target="../tags/tag4.xml"/><Relationship Id="rId2"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5.jpeg"/><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6.jpeg"/><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0.png"/><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3.png"/><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4.png"/><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5.png"/><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6.png"/><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7.png"/><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8.jpeg"/><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49.png"/><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0.png"/><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2.jpeg"/><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3.png"/><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4" Type="http://schemas.openxmlformats.org/officeDocument/2006/relationships/image" Target="../media/image3.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4.png"/><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55.png"/><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 Id="rId3"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 Id="rId3" Type="http://schemas.openxmlformats.org/officeDocument/2006/relationships/image" Target="../media/image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4" Type="http://schemas.openxmlformats.org/officeDocument/2006/relationships/image" Target="../media/image56.png"/><Relationship Id="rId1" Type="http://schemas.openxmlformats.org/officeDocument/2006/relationships/tags" Target="../tags/tag6.xml"/><Relationship Id="rId2"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4" Type="http://schemas.openxmlformats.org/officeDocument/2006/relationships/hyperlink" Target="http://java.sun.com/blueprints/corej2eepatterns/Patterns/DataAccessObject.html" TargetMode="External"/><Relationship Id="rId5" Type="http://schemas.openxmlformats.org/officeDocument/2006/relationships/hyperlink" Target="http://javanotepad.blogspot.com/2007/05/jpa-entitymanagerfactory-in-web.html" TargetMode="External"/><Relationship Id="rId6" Type="http://schemas.openxmlformats.org/officeDocument/2006/relationships/hyperlink" Target="http://www.onlinelearningconference.com/" TargetMode="External"/><Relationship Id="rId7" Type="http://schemas.openxmlformats.org/officeDocument/2006/relationships/image" Target="../media/image57.png"/><Relationship Id="rId8" Type="http://schemas.openxmlformats.org/officeDocument/2006/relationships/image" Target="../media/image58.png"/><Relationship Id="rId1" Type="http://schemas.openxmlformats.org/officeDocument/2006/relationships/tags" Target="../tags/tag7.xml"/><Relationship Id="rId2"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4" Type="http://schemas.openxmlformats.org/officeDocument/2006/relationships/image" Target="../media/image59.jpeg"/><Relationship Id="rId5" Type="http://schemas.openxmlformats.org/officeDocument/2006/relationships/image" Target="../media/image60.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a:effectLst/>
        </p:spPr>
        <p:txBody>
          <a:bodyPr wrap="none" anchor="ctr"/>
          <a:lstStyle/>
          <a:p>
            <a:endParaRPr lang="fr-FR"/>
          </a:p>
        </p:txBody>
      </p:sp>
      <p:sp>
        <p:nvSpPr>
          <p:cNvPr id="27656" name="Rectangle 8"/>
          <p:cNvSpPr>
            <a:spLocks noChangeArrowheads="1"/>
          </p:cNvSpPr>
          <p:nvPr/>
        </p:nvSpPr>
        <p:spPr bwMode="auto">
          <a:xfrm>
            <a:off x="5905500" y="0"/>
            <a:ext cx="3236913" cy="6858000"/>
          </a:xfrm>
          <a:prstGeom prst="rect">
            <a:avLst/>
          </a:prstGeom>
          <a:gradFill rotWithShape="1">
            <a:gsLst>
              <a:gs pos="0">
                <a:schemeClr val="accent1">
                  <a:alpha val="13000"/>
                </a:schemeClr>
              </a:gs>
              <a:gs pos="100000">
                <a:schemeClr val="accent2">
                  <a:alpha val="75000"/>
                </a:schemeClr>
              </a:gs>
            </a:gsLst>
            <a:lin ang="5400000" scaled="1"/>
          </a:gradFill>
          <a:ln w="12700">
            <a:noFill/>
            <a:miter lim="800000"/>
            <a:headEnd/>
            <a:tailEnd/>
          </a:ln>
          <a:effectLst/>
        </p:spPr>
        <p:txBody>
          <a:bodyPr wrap="none" anchor="ctr"/>
          <a:lstStyle/>
          <a:p>
            <a:endParaRPr lang="fr-FR"/>
          </a:p>
        </p:txBody>
      </p:sp>
      <p:sp>
        <p:nvSpPr>
          <p:cNvPr id="27653" name="Rectangle 5"/>
          <p:cNvSpPr>
            <a:spLocks noGrp="1" noChangeArrowheads="1"/>
          </p:cNvSpPr>
          <p:nvPr>
            <p:ph type="subTitle" idx="1"/>
          </p:nvPr>
        </p:nvSpPr>
        <p:spPr>
          <a:xfrm>
            <a:off x="533400" y="4114800"/>
            <a:ext cx="5257800" cy="1143000"/>
          </a:xfrm>
        </p:spPr>
        <p:txBody>
          <a:bodyPr/>
          <a:lstStyle/>
          <a:p>
            <a:r>
              <a:rPr lang="en-US" sz="2400" dirty="0" smtClean="0"/>
              <a:t>Object Relational Mapping with Java</a:t>
            </a:r>
            <a:endParaRPr lang="en-US" sz="1400" dirty="0"/>
          </a:p>
        </p:txBody>
      </p:sp>
      <p:sp>
        <p:nvSpPr>
          <p:cNvPr id="27658" name="Text Box 10"/>
          <p:cNvSpPr txBox="1">
            <a:spLocks noChangeArrowheads="1"/>
          </p:cNvSpPr>
          <p:nvPr/>
        </p:nvSpPr>
        <p:spPr bwMode="auto">
          <a:xfrm>
            <a:off x="5940425" y="6092825"/>
            <a:ext cx="3095625" cy="762000"/>
          </a:xfrm>
          <a:prstGeom prst="rect">
            <a:avLst/>
          </a:prstGeom>
          <a:noFill/>
          <a:ln w="12700">
            <a:noFill/>
            <a:miter lim="800000"/>
            <a:headEnd/>
            <a:tailEnd/>
          </a:ln>
          <a:effectLst/>
        </p:spPr>
        <p:txBody>
          <a:bodyPr>
            <a:spAutoFit/>
          </a:bodyPr>
          <a:lstStyle/>
          <a:p>
            <a:pPr algn="r">
              <a:spcBef>
                <a:spcPct val="50000"/>
              </a:spcBef>
            </a:pPr>
            <a:r>
              <a:rPr lang="en-US" sz="1400">
                <a:hlinkClick r:id="rId5"/>
              </a:rPr>
              <a:t>www.supinfo.com</a:t>
            </a:r>
            <a:endParaRPr lang="en-US" sz="1400" b="1"/>
          </a:p>
          <a:p>
            <a:pPr algn="r">
              <a:spcBef>
                <a:spcPct val="50000"/>
              </a:spcBef>
            </a:pPr>
            <a:r>
              <a:rPr lang="en-US" sz="1000"/>
              <a:t>Copyright © SUPINFO</a:t>
            </a:r>
            <a:r>
              <a:rPr lang="en-US" sz="1200"/>
              <a:t>. All rights reserved</a:t>
            </a:r>
            <a:br>
              <a:rPr lang="en-US" sz="1200"/>
            </a:br>
            <a:endParaRPr lang="en-US" sz="1200"/>
          </a:p>
        </p:txBody>
      </p:sp>
      <p:pic>
        <p:nvPicPr>
          <p:cNvPr id="27664" name="Picture 16" descr="emblem_class"/>
          <p:cNvPicPr>
            <a:picLocks noChangeAspect="1" noChangeArrowheads="1"/>
          </p:cNvPicPr>
          <p:nvPr/>
        </p:nvPicPr>
        <p:blipFill>
          <a:blip r:embed="rId6" cstate="print"/>
          <a:srcRect/>
          <a:stretch>
            <a:fillRect/>
          </a:stretch>
        </p:blipFill>
        <p:spPr bwMode="auto">
          <a:xfrm>
            <a:off x="685800" y="1676400"/>
            <a:ext cx="1752600" cy="1752600"/>
          </a:xfrm>
          <a:prstGeom prst="rect">
            <a:avLst/>
          </a:prstGeom>
          <a:noFill/>
        </p:spPr>
      </p:pic>
      <p:graphicFrame>
        <p:nvGraphicFramePr>
          <p:cNvPr id="27699" name="Object 51"/>
          <p:cNvGraphicFramePr>
            <a:graphicFrameLocks noChangeAspect="1"/>
          </p:cNvGraphicFramePr>
          <p:nvPr/>
        </p:nvGraphicFramePr>
        <p:xfrm>
          <a:off x="2843213" y="1196975"/>
          <a:ext cx="2736850" cy="2549525"/>
        </p:xfrm>
        <a:graphic>
          <a:graphicData uri="http://schemas.openxmlformats.org/presentationml/2006/ole">
            <mc:AlternateContent xmlns:mc="http://schemas.openxmlformats.org/markup-compatibility/2006">
              <mc:Choice xmlns:v="urn:schemas-microsoft-com:vml" Requires="v">
                <p:oleObj spid="_x0000_s27727" name="CorelDRAW" r:id="rId7" imgW="1409700" imgH="1320800" progId="">
                  <p:embed/>
                </p:oleObj>
              </mc:Choice>
              <mc:Fallback>
                <p:oleObj name="CorelDRAW" r:id="rId7" imgW="1409700" imgH="1320800" progId="">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2736850"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7652" name="Rectangle 4"/>
          <p:cNvSpPr>
            <a:spLocks noGrp="1" noChangeArrowheads="1"/>
          </p:cNvSpPr>
          <p:nvPr>
            <p:ph type="ctrTitle"/>
          </p:nvPr>
        </p:nvSpPr>
        <p:spPr>
          <a:xfrm>
            <a:off x="2678113" y="990600"/>
            <a:ext cx="5856287" cy="2841625"/>
          </a:xfrm>
          <a:noFill/>
        </p:spPr>
        <p:txBody>
          <a:bodyPr/>
          <a:lstStyle/>
          <a:p>
            <a:r>
              <a:rPr lang="en-US" sz="4000" dirty="0" smtClean="0"/>
              <a:t>Java Persistence API</a:t>
            </a:r>
            <a:endParaRPr lang="en-US" sz="4000" dirty="0"/>
          </a:p>
        </p:txBody>
      </p:sp>
      <p:pic>
        <p:nvPicPr>
          <p:cNvPr id="27763" name="Picture 115" descr="logo-SUPINFO-noir-fond-tran"/>
          <p:cNvPicPr>
            <a:picLocks noChangeAspect="1" noChangeArrowheads="1"/>
          </p:cNvPicPr>
          <p:nvPr/>
        </p:nvPicPr>
        <p:blipFill>
          <a:blip r:embed="rId9" cstate="print"/>
          <a:srcRect/>
          <a:stretch>
            <a:fillRect/>
          </a:stretch>
        </p:blipFill>
        <p:spPr bwMode="auto">
          <a:xfrm>
            <a:off x="6156325" y="5229225"/>
            <a:ext cx="2806700" cy="711200"/>
          </a:xfrm>
          <a:prstGeom prst="rect">
            <a:avLst/>
          </a:prstGeom>
          <a:noFill/>
          <a:ln w="9525">
            <a:noFill/>
            <a:miter lim="800000"/>
            <a:headEnd/>
            <a:tailEnd/>
          </a:ln>
        </p:spPr>
      </p:pic>
      <p:pic>
        <p:nvPicPr>
          <p:cNvPr id="27700" name="Picture 52" descr="C:\Users\Thierry\Desktop\1265022830_network-server.png"/>
          <p:cNvPicPr>
            <a:picLocks noChangeAspect="1" noChangeArrowheads="1"/>
          </p:cNvPicPr>
          <p:nvPr/>
        </p:nvPicPr>
        <p:blipFill>
          <a:blip r:embed="rId10" cstate="print"/>
          <a:srcRect/>
          <a:stretch>
            <a:fillRect/>
          </a:stretch>
        </p:blipFill>
        <p:spPr bwMode="auto">
          <a:xfrm>
            <a:off x="6572264" y="3071811"/>
            <a:ext cx="2071702" cy="2071701"/>
          </a:xfrm>
          <a:prstGeom prst="rect">
            <a:avLst/>
          </a:prstGeom>
          <a:noFill/>
        </p:spPr>
      </p:pic>
    </p:spTree>
    <p:custDataLst>
      <p:tags r:id="rId2"/>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Entity</a:t>
            </a:r>
            <a:r>
              <a:rPr lang="en-US" sz="3200" b="1" dirty="0" smtClean="0">
                <a:solidFill>
                  <a:srgbClr val="000000"/>
                </a:solidFill>
              </a:rPr>
              <a:t> annotation</a:t>
            </a:r>
            <a:endParaRPr lang="en-US" sz="3200" b="1" dirty="0">
              <a:solidFill>
                <a:srgbClr val="000000"/>
              </a:solidFill>
            </a:endParaRPr>
          </a:p>
        </p:txBody>
      </p:sp>
      <p:sp>
        <p:nvSpPr>
          <p:cNvPr id="50179" name="Text Box 2"/>
          <p:cNvSpPr txBox="1">
            <a:spLocks noChangeArrowheads="1"/>
          </p:cNvSpPr>
          <p:nvPr/>
        </p:nvSpPr>
        <p:spPr bwMode="auto">
          <a:xfrm>
            <a:off x="1044575" y="1524000"/>
            <a:ext cx="77184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 embellished </a:t>
            </a:r>
            <a:r>
              <a:rPr lang="en-US" sz="2200" dirty="0" smtClean="0">
                <a:solidFill>
                  <a:srgbClr val="4D4D4D"/>
                </a:solidFill>
              </a:rPr>
              <a:t>with annotations </a:t>
            </a:r>
            <a:r>
              <a:rPr lang="en-US" sz="2200" dirty="0">
                <a:solidFill>
                  <a:srgbClr val="4D4D4D"/>
                </a:solidFill>
              </a:rPr>
              <a:t>:</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450"/>
              </a:spcBef>
              <a:spcAft>
                <a:spcPts val="67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4D4D4D"/>
              </a:solidFill>
            </a:endParaRPr>
          </a:p>
          <a:p>
            <a:pPr marL="858838" lvl="1" indent="-342900" eaLnBrk="1" hangingPunct="1">
              <a:lnSpc>
                <a:spcPct val="90000"/>
              </a:lnSpc>
              <a:spcBef>
                <a:spcPts val="450"/>
              </a:spcBef>
              <a:spcAft>
                <a:spcPts val="67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a:solidFill>
                <a:srgbClr val="4D4D4D"/>
              </a:solidFill>
            </a:endParaRP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5018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018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48133" name="Rectangle 5"/>
          <p:cNvSpPr>
            <a:spLocks noChangeArrowheads="1"/>
          </p:cNvSpPr>
          <p:nvPr/>
        </p:nvSpPr>
        <p:spPr bwMode="auto">
          <a:xfrm>
            <a:off x="1547812" y="2060574"/>
            <a:ext cx="6681787" cy="3425825"/>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a:buClr>
                <a:srgbClr val="646464"/>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a:solidFill>
                  <a:srgbClr val="646464"/>
                </a:solidFill>
                <a:latin typeface="Courier New" pitchFamily="49" charset="0"/>
                <a:cs typeface="Courier New" pitchFamily="49" charset="0"/>
              </a:rPr>
              <a:t>@</a:t>
            </a:r>
            <a:r>
              <a:rPr lang="fr-FR" b="1" dirty="0" err="1">
                <a:solidFill>
                  <a:srgbClr val="646464"/>
                </a:solidFill>
                <a:latin typeface="Courier New" pitchFamily="49" charset="0"/>
                <a:cs typeface="Courier New" pitchFamily="49" charset="0"/>
              </a:rPr>
              <a:t>Entity</a:t>
            </a:r>
            <a:endParaRPr lang="fr-FR" b="1" dirty="0" smtClean="0">
              <a:solidFill>
                <a:srgbClr val="646464"/>
              </a:solidFill>
              <a:latin typeface="Courier New" pitchFamily="49" charset="0"/>
              <a:cs typeface="Courier New" pitchFamily="49" charset="0"/>
            </a:endParaRPr>
          </a:p>
          <a:p>
            <a:pPr>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7F0055"/>
                </a:solidFill>
                <a:latin typeface="Courier New" pitchFamily="49" charset="0"/>
                <a:cs typeface="Courier New" pitchFamily="49" charset="0"/>
              </a:rPr>
              <a:t>public class</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Contact </a:t>
            </a:r>
            <a:r>
              <a:rPr lang="fr-FR" b="1" dirty="0" err="1">
                <a:solidFill>
                  <a:srgbClr val="7F0055"/>
                </a:solidFill>
                <a:latin typeface="Courier New" pitchFamily="49" charset="0"/>
                <a:cs typeface="Courier New" pitchFamily="49" charset="0"/>
              </a:rPr>
              <a:t>implements</a:t>
            </a:r>
            <a:r>
              <a:rPr lang="fr-FR" b="1" dirty="0">
                <a:solidFill>
                  <a:srgbClr val="7F0055"/>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Serializable</a:t>
            </a:r>
            <a:r>
              <a:rPr lang="fr-FR" dirty="0">
                <a:solidFill>
                  <a:srgbClr val="000000"/>
                </a:solidFill>
                <a:latin typeface="Courier New" pitchFamily="49" charset="0"/>
                <a:cs typeface="Courier New" pitchFamily="49" charset="0"/>
              </a:rPr>
              <a:t> {</a:t>
            </a: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dirty="0">
              <a:solidFill>
                <a:srgbClr val="3F7F5F"/>
              </a:solidFill>
              <a:latin typeface="Courier New" pitchFamily="49" charset="0"/>
              <a:cs typeface="Courier New" pitchFamily="49" charset="0"/>
            </a:endParaRP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dirty="0">
                <a:solidFill>
                  <a:srgbClr val="3F7F5F"/>
                </a:solidFill>
                <a:latin typeface="Courier New" pitchFamily="49" charset="0"/>
                <a:cs typeface="Courier New" pitchFamily="49" charset="0"/>
              </a:rPr>
              <a:t>// </a:t>
            </a:r>
            <a:r>
              <a:rPr lang="fr-FR" dirty="0" err="1">
                <a:solidFill>
                  <a:srgbClr val="3F7F5F"/>
                </a:solidFill>
                <a:latin typeface="Courier New" pitchFamily="49" charset="0"/>
                <a:cs typeface="Courier New" pitchFamily="49" charset="0"/>
              </a:rPr>
              <a:t>my</a:t>
            </a:r>
            <a:r>
              <a:rPr lang="fr-FR" dirty="0">
                <a:solidFill>
                  <a:srgbClr val="3F7F5F"/>
                </a:solidFill>
                <a:latin typeface="Courier New" pitchFamily="49" charset="0"/>
                <a:cs typeface="Courier New" pitchFamily="49" charset="0"/>
              </a:rPr>
              <a:t> </a:t>
            </a:r>
            <a:r>
              <a:rPr lang="fr-FR" dirty="0" err="1">
                <a:solidFill>
                  <a:srgbClr val="3F7F5F"/>
                </a:solidFill>
                <a:latin typeface="Courier New" pitchFamily="49" charset="0"/>
                <a:cs typeface="Courier New" pitchFamily="49" charset="0"/>
              </a:rPr>
              <a:t>properties</a:t>
            </a:r>
            <a:endParaRPr lang="fr-FR" dirty="0" smtClean="0">
              <a:solidFill>
                <a:srgbClr val="3F7F5F"/>
              </a:solidFill>
              <a:latin typeface="Courier New" pitchFamily="49" charset="0"/>
              <a:cs typeface="Courier New" pitchFamily="49" charset="0"/>
            </a:endParaRPr>
          </a:p>
          <a:p>
            <a:pPr lvl="1">
              <a:buClr>
                <a:srgbClr val="7F0055"/>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646464"/>
                </a:solidFill>
                <a:latin typeface="Courier New" pitchFamily="49" charset="0"/>
                <a:cs typeface="Courier New" pitchFamily="49" charset="0"/>
              </a:rPr>
              <a:t>@Id</a:t>
            </a:r>
            <a:endParaRPr lang="fr-FR" b="1" dirty="0" smtClean="0">
              <a:solidFill>
                <a:srgbClr val="7F0055"/>
              </a:solidFill>
              <a:latin typeface="Courier New" pitchFamily="49" charset="0"/>
              <a:cs typeface="Courier New" pitchFamily="49" charset="0"/>
            </a:endParaRP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err="1" smtClean="0">
                <a:solidFill>
                  <a:srgbClr val="7F0055"/>
                </a:solidFill>
                <a:latin typeface="Courier New" pitchFamily="49" charset="0"/>
                <a:cs typeface="Courier New" pitchFamily="49" charset="0"/>
              </a:rPr>
              <a:t>private</a:t>
            </a:r>
            <a:r>
              <a:rPr lang="fr-FR" b="1" dirty="0" smtClean="0">
                <a:solidFill>
                  <a:srgbClr val="7F0055"/>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int</a:t>
            </a:r>
            <a:r>
              <a:rPr lang="fr-FR" b="1" dirty="0" smtClean="0">
                <a:solidFill>
                  <a:srgbClr val="7F0055"/>
                </a:solidFill>
                <a:latin typeface="Courier New" pitchFamily="49" charset="0"/>
                <a:cs typeface="Courier New" pitchFamily="49" charset="0"/>
              </a:rPr>
              <a:t> </a:t>
            </a:r>
            <a:r>
              <a:rPr lang="fr-FR" dirty="0" smtClean="0">
                <a:solidFill>
                  <a:srgbClr val="0000C0"/>
                </a:solidFill>
                <a:latin typeface="Courier New" pitchFamily="49" charset="0"/>
                <a:cs typeface="Courier New" pitchFamily="49" charset="0"/>
              </a:rPr>
              <a:t>id</a:t>
            </a:r>
            <a:r>
              <a:rPr lang="fr-FR" dirty="0">
                <a:solidFill>
                  <a:srgbClr val="000000"/>
                </a:solidFill>
                <a:latin typeface="Courier New" pitchFamily="49" charset="0"/>
                <a:cs typeface="Courier New" pitchFamily="49" charset="0"/>
              </a:rPr>
              <a:t>;</a:t>
            </a: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err="1">
                <a:solidFill>
                  <a:srgbClr val="7F0055"/>
                </a:solidFill>
                <a:latin typeface="Courier New" pitchFamily="49" charset="0"/>
                <a:cs typeface="Courier New" pitchFamily="49" charset="0"/>
              </a:rPr>
              <a:t>private</a:t>
            </a:r>
            <a:r>
              <a:rPr lang="fr-FR" dirty="0">
                <a:solidFill>
                  <a:srgbClr val="000000"/>
                </a:solidFill>
                <a:latin typeface="Courier New" pitchFamily="49" charset="0"/>
                <a:cs typeface="Courier New" pitchFamily="49" charset="0"/>
              </a:rPr>
              <a:t> String </a:t>
            </a:r>
            <a:r>
              <a:rPr lang="fr-FR" dirty="0" err="1">
                <a:solidFill>
                  <a:srgbClr val="0000C0"/>
                </a:solidFill>
                <a:latin typeface="Courier New" pitchFamily="49" charset="0"/>
                <a:cs typeface="Courier New" pitchFamily="49" charset="0"/>
              </a:rPr>
              <a:t>name</a:t>
            </a:r>
            <a:r>
              <a:rPr lang="fr-FR" dirty="0">
                <a:solidFill>
                  <a:srgbClr val="000000"/>
                </a:solidFill>
                <a:latin typeface="Courier New" pitchFamily="49" charset="0"/>
                <a:cs typeface="Courier New" pitchFamily="49" charset="0"/>
              </a:rPr>
              <a:t>;</a:t>
            </a: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err="1">
                <a:solidFill>
                  <a:srgbClr val="7F0055"/>
                </a:solidFill>
                <a:latin typeface="Courier New" pitchFamily="49" charset="0"/>
                <a:cs typeface="Courier New" pitchFamily="49" charset="0"/>
              </a:rPr>
              <a:t>private</a:t>
            </a:r>
            <a:r>
              <a:rPr lang="fr-FR" dirty="0">
                <a:solidFill>
                  <a:srgbClr val="000000"/>
                </a:solidFill>
                <a:latin typeface="Courier New" pitchFamily="49" charset="0"/>
                <a:cs typeface="Courier New" pitchFamily="49" charset="0"/>
              </a:rPr>
              <a:t> String </a:t>
            </a:r>
            <a:r>
              <a:rPr lang="fr-FR" dirty="0" err="1">
                <a:solidFill>
                  <a:srgbClr val="0000C0"/>
                </a:solidFill>
                <a:latin typeface="Courier New" pitchFamily="49" charset="0"/>
                <a:cs typeface="Courier New" pitchFamily="49" charset="0"/>
              </a:rPr>
              <a:t>firstname</a:t>
            </a:r>
            <a:r>
              <a:rPr lang="fr-FR" dirty="0">
                <a:solidFill>
                  <a:srgbClr val="000000"/>
                </a:solidFill>
                <a:latin typeface="Courier New" pitchFamily="49" charset="0"/>
                <a:cs typeface="Courier New" pitchFamily="49" charset="0"/>
              </a:rPr>
              <a:t>;</a:t>
            </a:r>
            <a:endParaRPr lang="fr-FR" dirty="0" smtClean="0">
              <a:solidFill>
                <a:srgbClr val="000000"/>
              </a:solidFill>
              <a:latin typeface="Courier New" pitchFamily="49" charset="0"/>
              <a:cs typeface="Courier New" pitchFamily="49" charset="0"/>
            </a:endParaRP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dirty="0" smtClean="0">
              <a:solidFill>
                <a:srgbClr val="3F7F5F"/>
              </a:solidFill>
              <a:latin typeface="Courier New" pitchFamily="49" charset="0"/>
              <a:cs typeface="Courier New" pitchFamily="49" charset="0"/>
            </a:endParaRP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dirty="0" smtClean="0">
                <a:solidFill>
                  <a:srgbClr val="3F7F5F"/>
                </a:solidFill>
                <a:latin typeface="Courier New" pitchFamily="49" charset="0"/>
                <a:cs typeface="Courier New" pitchFamily="49" charset="0"/>
              </a:rPr>
              <a:t>/</a:t>
            </a:r>
            <a:r>
              <a:rPr lang="fr-FR" dirty="0">
                <a:solidFill>
                  <a:srgbClr val="3F7F5F"/>
                </a:solidFill>
                <a:latin typeface="Courier New" pitchFamily="49" charset="0"/>
                <a:cs typeface="Courier New" pitchFamily="49" charset="0"/>
              </a:rPr>
              <a:t>/ ... setters and getters ...</a:t>
            </a:r>
            <a:endParaRPr lang="fr-FR" dirty="0" smtClean="0">
              <a:solidFill>
                <a:srgbClr val="3F7F5F"/>
              </a:solidFill>
              <a:latin typeface="Courier New" pitchFamily="49" charset="0"/>
              <a:cs typeface="Courier New" pitchFamily="49" charset="0"/>
            </a:endParaRPr>
          </a:p>
          <a:p>
            <a:pPr lvl="1">
              <a:buClr>
                <a:srgbClr val="7F0055"/>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7F0055"/>
                </a:solidFill>
                <a:latin typeface="Courier New" pitchFamily="49" charset="0"/>
                <a:cs typeface="Courier New" pitchFamily="49" charset="0"/>
              </a:rPr>
              <a:t>public </a:t>
            </a:r>
            <a:r>
              <a:rPr lang="fr-FR" b="1" dirty="0" err="1" smtClean="0">
                <a:solidFill>
                  <a:srgbClr val="7F0055"/>
                </a:solidFill>
                <a:latin typeface="Courier New" pitchFamily="49" charset="0"/>
                <a:cs typeface="Courier New" pitchFamily="49" charset="0"/>
              </a:rPr>
              <a:t>int</a:t>
            </a:r>
            <a:r>
              <a:rPr lang="fr-FR" b="1" dirty="0" smtClean="0">
                <a:solidFill>
                  <a:srgbClr val="7F0055"/>
                </a:solidFill>
                <a:latin typeface="Courier New" pitchFamily="49" charset="0"/>
                <a:cs typeface="Courier New" pitchFamily="49" charset="0"/>
              </a:rPr>
              <a:t> </a:t>
            </a:r>
            <a:r>
              <a:rPr lang="fr-FR" dirty="0" err="1" smtClean="0">
                <a:solidFill>
                  <a:schemeClr val="tx1"/>
                </a:solidFill>
                <a:latin typeface="Courier New" pitchFamily="49" charset="0"/>
                <a:cs typeface="Courier New" pitchFamily="49" charset="0"/>
              </a:rPr>
              <a:t>getId</a:t>
            </a:r>
            <a:r>
              <a:rPr lang="fr-FR" dirty="0">
                <a:solidFill>
                  <a:schemeClr val="tx1"/>
                </a:solidFill>
                <a:latin typeface="Courier New" pitchFamily="49" charset="0"/>
                <a:cs typeface="Courier New" pitchFamily="49" charset="0"/>
              </a:rPr>
              <a:t>()</a:t>
            </a:r>
            <a:r>
              <a:rPr lang="fr-FR" dirty="0">
                <a:solidFill>
                  <a:srgbClr val="4D4D4D"/>
                </a:solidFill>
                <a:latin typeface="Courier New" pitchFamily="49" charset="0"/>
                <a:cs typeface="Courier New" pitchFamily="49" charset="0"/>
              </a:rPr>
              <a:t>{.....}</a:t>
            </a:r>
          </a:p>
          <a:p>
            <a:pPr>
              <a:buClr>
                <a:srgbClr val="000000"/>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dirty="0">
                <a:solidFill>
                  <a:srgbClr val="000000"/>
                </a:solidFill>
                <a:latin typeface="Courier New" pitchFamily="49" charset="0"/>
                <a:cs typeface="Courier New" pitchFamily="49" charset="0"/>
              </a:rPr>
              <a:t>}</a:t>
            </a:r>
          </a:p>
        </p:txBody>
      </p:sp>
      <p:pic>
        <p:nvPicPr>
          <p:cNvPr id="50184" name="Picture 7"/>
          <p:cNvPicPr>
            <a:picLocks noChangeAspect="1" noChangeArrowheads="1"/>
          </p:cNvPicPr>
          <p:nvPr/>
        </p:nvPicPr>
        <p:blipFill>
          <a:blip r:embed="rId4" cstate="print"/>
          <a:srcRect/>
          <a:stretch>
            <a:fillRect/>
          </a:stretch>
        </p:blipFill>
        <p:spPr bwMode="auto">
          <a:xfrm>
            <a:off x="7500938" y="5205413"/>
            <a:ext cx="1608137" cy="1608137"/>
          </a:xfrm>
          <a:prstGeom prst="rect">
            <a:avLst/>
          </a:prstGeom>
          <a:noFill/>
          <a:ln w="9525">
            <a:noFill/>
            <a:round/>
            <a:headEnd/>
            <a:tailEnd/>
          </a:ln>
        </p:spPr>
      </p:pic>
      <p:sp>
        <p:nvSpPr>
          <p:cNvPr id="9"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8133">
                                            <p:txEl>
                                              <p:pRg st="0" end="0"/>
                                            </p:txEl>
                                          </p:spTgt>
                                        </p:tgtEl>
                                        <p:attrNameLst>
                                          <p:attrName>style.visibility</p:attrName>
                                        </p:attrNameLst>
                                      </p:cBhvr>
                                      <p:to>
                                        <p:strVal val="visible"/>
                                      </p:to>
                                    </p:set>
                                    <p:animEffect transition="in" filter="checkerboard(across)">
                                      <p:cBhvr additive="repl">
                                        <p:cTn id="7" dur="500"/>
                                        <p:tgtEl>
                                          <p:spTgt spid="481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Entity</a:t>
            </a:r>
            <a:r>
              <a:rPr lang="en-US" sz="3200" b="1" dirty="0" smtClean="0">
                <a:solidFill>
                  <a:srgbClr val="000000"/>
                </a:solidFill>
              </a:rPr>
              <a:t> annotation</a:t>
            </a:r>
            <a:endParaRPr lang="en-US" sz="3200" b="1" dirty="0">
              <a:solidFill>
                <a:srgbClr val="000000"/>
              </a:solidFill>
            </a:endParaRPr>
          </a:p>
        </p:txBody>
      </p:sp>
      <p:sp>
        <p:nvSpPr>
          <p:cNvPr id="51203" name="Text Box 2"/>
          <p:cNvSpPr txBox="1">
            <a:spLocks noChangeArrowheads="1"/>
          </p:cNvSpPr>
          <p:nvPr/>
        </p:nvSpPr>
        <p:spPr bwMode="auto">
          <a:xfrm>
            <a:off x="1044575" y="1524000"/>
            <a:ext cx="77184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solidFill>
                  <a:srgbClr val="4D4D4D"/>
                </a:solidFill>
              </a:rPr>
              <a:t>@Entity</a:t>
            </a:r>
            <a:r>
              <a:rPr lang="en-US" sz="2200" dirty="0">
                <a:solidFill>
                  <a:srgbClr val="4D4D4D"/>
                </a:solidFill>
              </a:rPr>
              <a:t> annotation is put on the class : it is used to declare a class as </a:t>
            </a:r>
            <a:r>
              <a:rPr lang="en-US" sz="2200" dirty="0" smtClean="0">
                <a:solidFill>
                  <a:srgbClr val="4D4D4D"/>
                </a:solidFill>
              </a:rPr>
              <a:t>a “JPA Entity”</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solidFill>
                  <a:srgbClr val="4D4D4D"/>
                </a:solidFill>
              </a:rPr>
              <a:t>@Table</a:t>
            </a:r>
            <a:r>
              <a:rPr lang="en-US" sz="2200" dirty="0">
                <a:solidFill>
                  <a:srgbClr val="4D4D4D"/>
                </a:solidFill>
              </a:rPr>
              <a:t> annotation allows to define the name of  the table to which the class is mapped (optional)</a:t>
            </a:r>
            <a:r>
              <a:rPr lang="x-none" sz="2200" dirty="0">
                <a:solidFill>
                  <a:srgbClr val="4D4D4D"/>
                </a:solidFill>
              </a:rPr>
              <a:t>‏</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5120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1205"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49158" name="Rectangle 6"/>
          <p:cNvSpPr>
            <a:spLocks noChangeArrowheads="1"/>
          </p:cNvSpPr>
          <p:nvPr/>
        </p:nvSpPr>
        <p:spPr bwMode="auto">
          <a:xfrm>
            <a:off x="1571625" y="3213100"/>
            <a:ext cx="6962775" cy="1728788"/>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a:buClr>
                <a:srgbClr val="646464"/>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a:solidFill>
                  <a:srgbClr val="646464"/>
                </a:solidFill>
                <a:latin typeface="Monaco" charset="0"/>
              </a:rPr>
              <a:t>@</a:t>
            </a:r>
            <a:r>
              <a:rPr lang="fr-FR" b="1" dirty="0" err="1">
                <a:solidFill>
                  <a:srgbClr val="646464"/>
                </a:solidFill>
                <a:latin typeface="Monaco" charset="0"/>
              </a:rPr>
              <a:t>Entity</a:t>
            </a:r>
            <a:endParaRPr lang="fr-FR" b="1" dirty="0">
              <a:solidFill>
                <a:srgbClr val="646464"/>
              </a:solidFill>
              <a:latin typeface="Monaco" charset="0"/>
            </a:endParaRPr>
          </a:p>
          <a:p>
            <a:pPr>
              <a:buClr>
                <a:srgbClr val="646464"/>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a:solidFill>
                  <a:srgbClr val="646464"/>
                </a:solidFill>
                <a:latin typeface="Monaco" charset="0"/>
              </a:rPr>
              <a:t>@Table(</a:t>
            </a:r>
            <a:r>
              <a:rPr lang="fr-FR" b="1" dirty="0" err="1">
                <a:solidFill>
                  <a:srgbClr val="646464"/>
                </a:solidFill>
                <a:latin typeface="Monaco" charset="0"/>
              </a:rPr>
              <a:t>name</a:t>
            </a:r>
            <a:r>
              <a:rPr lang="fr-FR" b="1" dirty="0">
                <a:solidFill>
                  <a:srgbClr val="646464"/>
                </a:solidFill>
                <a:latin typeface="Monaco" charset="0"/>
              </a:rPr>
              <a:t>=</a:t>
            </a:r>
            <a:r>
              <a:rPr lang="fr-FR" b="1" dirty="0">
                <a:solidFill>
                  <a:srgbClr val="0000C0"/>
                </a:solidFill>
              </a:rPr>
              <a:t>"</a:t>
            </a:r>
            <a:r>
              <a:rPr lang="fr-FR" dirty="0">
                <a:solidFill>
                  <a:srgbClr val="0000C0"/>
                </a:solidFill>
              </a:rPr>
              <a:t>CONTACTS</a:t>
            </a:r>
            <a:r>
              <a:rPr lang="fr-FR" b="1" dirty="0">
                <a:solidFill>
                  <a:srgbClr val="0000C0"/>
                </a:solidFill>
              </a:rPr>
              <a:t>"</a:t>
            </a:r>
            <a:r>
              <a:rPr lang="fr-FR" b="1" dirty="0">
                <a:solidFill>
                  <a:srgbClr val="646464"/>
                </a:solidFill>
                <a:latin typeface="Monaco" charset="0"/>
              </a:rPr>
              <a:t>)</a:t>
            </a:r>
            <a:r>
              <a:rPr lang="x-none" b="1" dirty="0">
                <a:solidFill>
                  <a:srgbClr val="646464"/>
                </a:solidFill>
                <a:latin typeface="Monaco" charset="0"/>
                <a:ea typeface="Arial" charset="0"/>
                <a:cs typeface="Arial" charset="0"/>
              </a:rPr>
              <a:t>‏</a:t>
            </a:r>
            <a:endParaRPr lang="fr-FR" b="1" dirty="0">
              <a:solidFill>
                <a:srgbClr val="646464"/>
              </a:solidFill>
              <a:latin typeface="Monaco" charset="0"/>
            </a:endParaRPr>
          </a:p>
          <a:p>
            <a:pPr>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7F0055"/>
                </a:solidFill>
                <a:latin typeface="Monaco" charset="0"/>
              </a:rPr>
              <a:t>public class</a:t>
            </a:r>
            <a:r>
              <a:rPr lang="fr-FR" dirty="0" smtClean="0">
                <a:solidFill>
                  <a:srgbClr val="000000"/>
                </a:solidFill>
                <a:latin typeface="Monaco" charset="0"/>
              </a:rPr>
              <a:t> </a:t>
            </a:r>
            <a:r>
              <a:rPr lang="fr-FR" dirty="0">
                <a:solidFill>
                  <a:srgbClr val="000000"/>
                </a:solidFill>
                <a:latin typeface="Monaco" charset="0"/>
              </a:rPr>
              <a:t>Contact </a:t>
            </a:r>
            <a:r>
              <a:rPr lang="fr-FR" dirty="0" smtClean="0">
                <a:solidFill>
                  <a:srgbClr val="000000"/>
                </a:solidFill>
                <a:latin typeface="Monaco" charset="0"/>
              </a:rPr>
              <a:t> </a:t>
            </a:r>
            <a:r>
              <a:rPr lang="fr-FR" b="1" dirty="0" err="1" smtClean="0">
                <a:solidFill>
                  <a:srgbClr val="7F0055"/>
                </a:solidFill>
                <a:latin typeface="Monaco" charset="0"/>
              </a:rPr>
              <a:t>implements</a:t>
            </a:r>
            <a:r>
              <a:rPr lang="fr-FR" b="1" dirty="0" smtClean="0">
                <a:solidFill>
                  <a:srgbClr val="7F0055"/>
                </a:solidFill>
                <a:latin typeface="Monaco" charset="0"/>
              </a:rPr>
              <a:t> </a:t>
            </a:r>
            <a:r>
              <a:rPr lang="fr-FR" dirty="0" err="1">
                <a:solidFill>
                  <a:srgbClr val="000000"/>
                </a:solidFill>
                <a:latin typeface="Monaco" charset="0"/>
              </a:rPr>
              <a:t>Serializable</a:t>
            </a:r>
            <a:r>
              <a:rPr lang="fr-FR" dirty="0">
                <a:solidFill>
                  <a:srgbClr val="000000"/>
                </a:solidFill>
                <a:latin typeface="Monaco" charset="0"/>
              </a:rPr>
              <a:t> {</a:t>
            </a:r>
          </a:p>
          <a:p>
            <a:pPr lvl="1">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dirty="0">
              <a:solidFill>
                <a:srgbClr val="4D4D4D"/>
              </a:solidFill>
              <a:latin typeface="Monaco" charset="0"/>
            </a:endParaRPr>
          </a:p>
          <a:p>
            <a:pPr>
              <a:buClr>
                <a:srgbClr val="000000"/>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dirty="0">
                <a:solidFill>
                  <a:srgbClr val="000000"/>
                </a:solidFill>
                <a:latin typeface="Monaco" charset="0"/>
              </a:rPr>
              <a:t>}</a:t>
            </a:r>
          </a:p>
        </p:txBody>
      </p:sp>
      <p:pic>
        <p:nvPicPr>
          <p:cNvPr id="51208" name="Picture 7"/>
          <p:cNvPicPr>
            <a:picLocks noChangeAspect="1" noChangeArrowheads="1"/>
          </p:cNvPicPr>
          <p:nvPr/>
        </p:nvPicPr>
        <p:blipFill>
          <a:blip r:embed="rId4" cstate="print"/>
          <a:srcRect/>
          <a:stretch>
            <a:fillRect/>
          </a:stretch>
        </p:blipFill>
        <p:spPr bwMode="auto">
          <a:xfrm>
            <a:off x="7451725" y="5084763"/>
            <a:ext cx="1608138" cy="1608137"/>
          </a:xfrm>
          <a:prstGeom prst="rect">
            <a:avLst/>
          </a:prstGeom>
          <a:noFill/>
          <a:ln w="9525">
            <a:noFill/>
            <a:round/>
            <a:headEnd/>
            <a:tailEnd/>
          </a:ln>
        </p:spPr>
      </p:pic>
      <p:sp>
        <p:nvSpPr>
          <p:cNvPr id="9"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Properties annotations</a:t>
            </a:r>
          </a:p>
        </p:txBody>
      </p:sp>
      <p:sp>
        <p:nvSpPr>
          <p:cNvPr id="52227" name="Text Box 2"/>
          <p:cNvSpPr txBox="1">
            <a:spLocks noChangeArrowheads="1"/>
          </p:cNvSpPr>
          <p:nvPr/>
        </p:nvSpPr>
        <p:spPr bwMode="auto">
          <a:xfrm>
            <a:off x="1042988" y="1484313"/>
            <a:ext cx="7948612" cy="5000625"/>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a:solidFill>
                  <a:srgbClr val="4D4D4D"/>
                </a:solidFill>
              </a:rPr>
              <a:t>@Id</a:t>
            </a:r>
            <a:r>
              <a:rPr lang="en-US" sz="2200" dirty="0">
                <a:solidFill>
                  <a:srgbClr val="4D4D4D"/>
                </a:solidFill>
              </a:rPr>
              <a:t> annotation is set on the property or on the getter representing the primary key within the database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It’s possible to define how to generate the key with the annotation</a:t>
            </a:r>
            <a:r>
              <a:rPr lang="en-US" sz="2200" dirty="0" smtClean="0">
                <a:solidFill>
                  <a:srgbClr val="4D4D4D"/>
                </a:solidFill>
              </a:rPr>
              <a:t> :</a:t>
            </a:r>
          </a:p>
          <a:p>
            <a:pPr marL="798513" lvl="1" indent="-341313" eaLnBrk="1" hangingPunct="1">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b="1" dirty="0" smtClean="0">
                <a:solidFill>
                  <a:srgbClr val="4D4D4D"/>
                </a:solidFill>
              </a:rPr>
              <a:t>@</a:t>
            </a:r>
            <a:r>
              <a:rPr lang="en-US" sz="2200" b="1" dirty="0" err="1" smtClean="0">
                <a:solidFill>
                  <a:srgbClr val="4D4D4D"/>
                </a:solidFill>
              </a:rPr>
              <a:t>GeneratedValue</a:t>
            </a:r>
            <a:r>
              <a:rPr lang="en-US" sz="2200" dirty="0" err="1" smtClean="0">
                <a:solidFill>
                  <a:srgbClr val="4D4D4D"/>
                </a:solidFill>
              </a:rPr>
              <a:t>(</a:t>
            </a:r>
            <a:r>
              <a:rPr lang="en-US" sz="2200" dirty="0" err="1">
                <a:solidFill>
                  <a:srgbClr val="4D4D4D"/>
                </a:solidFill>
              </a:rPr>
              <a:t>strategy</a:t>
            </a:r>
            <a:r>
              <a:rPr lang="en-US" sz="2200" dirty="0">
                <a:solidFill>
                  <a:srgbClr val="4D4D4D"/>
                </a:solidFill>
              </a:rPr>
              <a:t>=</a:t>
            </a:r>
            <a:r>
              <a:rPr lang="en-US" sz="2200" dirty="0" err="1">
                <a:solidFill>
                  <a:srgbClr val="4D4D4D"/>
                </a:solidFill>
              </a:rPr>
              <a:t>GenerationType.XXX</a:t>
            </a:r>
            <a:r>
              <a:rPr lang="en-US" sz="2200" dirty="0">
                <a:solidFill>
                  <a:srgbClr val="4D4D4D"/>
                </a:solidFill>
              </a:rPr>
              <a:t>)</a:t>
            </a:r>
            <a:r>
              <a:rPr lang="x-none" sz="2200" dirty="0">
                <a:solidFill>
                  <a:srgbClr val="4D4D4D"/>
                </a:solidFill>
              </a:rPr>
              <a:t>‏</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constants proposed are :</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IDENTITY</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SEQUENCE</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TABLE</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AUTO</a:t>
            </a: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5222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2229"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52230" name="Picture 5"/>
          <p:cNvPicPr>
            <a:picLocks noChangeAspect="1" noChangeArrowheads="1"/>
          </p:cNvPicPr>
          <p:nvPr/>
        </p:nvPicPr>
        <p:blipFill>
          <a:blip r:embed="rId4" cstate="print"/>
          <a:srcRect/>
          <a:stretch>
            <a:fillRect/>
          </a:stretch>
        </p:blipFill>
        <p:spPr bwMode="auto">
          <a:xfrm>
            <a:off x="7567613" y="4797425"/>
            <a:ext cx="1303337" cy="1816100"/>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Properties annotations</a:t>
            </a:r>
          </a:p>
        </p:txBody>
      </p:sp>
      <p:sp>
        <p:nvSpPr>
          <p:cNvPr id="53251" name="Text Box 2"/>
          <p:cNvSpPr txBox="1">
            <a:spLocks noChangeArrowheads="1"/>
          </p:cNvSpPr>
          <p:nvPr/>
        </p:nvSpPr>
        <p:spPr bwMode="auto">
          <a:xfrm>
            <a:off x="1044575" y="1524000"/>
            <a:ext cx="7631113" cy="4676775"/>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@Basic</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If no specific annotation is declared, this one is used</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@Transient </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When we do not want to make a property persistent</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@Lob</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Allows to stock big strings, byte </a:t>
            </a:r>
            <a:r>
              <a:rPr lang="en-US" sz="2200" dirty="0" smtClean="0">
                <a:solidFill>
                  <a:srgbClr val="4D4D4D"/>
                </a:solidFill>
              </a:rPr>
              <a:t>arrays, …</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@Temporal</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Used to persist dates, hours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@Enumerated</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Specify an enumerated field</a:t>
            </a:r>
          </a:p>
        </p:txBody>
      </p:sp>
      <p:pic>
        <p:nvPicPr>
          <p:cNvPr id="532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32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53255" name="Picture 6"/>
          <p:cNvPicPr>
            <a:picLocks noChangeAspect="1" noChangeArrowheads="1"/>
          </p:cNvPicPr>
          <p:nvPr/>
        </p:nvPicPr>
        <p:blipFill>
          <a:blip r:embed="rId4" cstate="print"/>
          <a:srcRect/>
          <a:stretch>
            <a:fillRect/>
          </a:stretch>
        </p:blipFill>
        <p:spPr bwMode="auto">
          <a:xfrm>
            <a:off x="6948488" y="4724400"/>
            <a:ext cx="1720850" cy="1720850"/>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Persistence Providers</a:t>
            </a:r>
            <a:endParaRPr lang="en-US" sz="3200" b="1" dirty="0">
              <a:solidFill>
                <a:srgbClr val="000000"/>
              </a:solidFill>
            </a:endParaRPr>
          </a:p>
        </p:txBody>
      </p:sp>
      <p:sp>
        <p:nvSpPr>
          <p:cNvPr id="57347" name="Text Box 2"/>
          <p:cNvSpPr txBox="1">
            <a:spLocks noChangeArrowheads="1"/>
          </p:cNvSpPr>
          <p:nvPr/>
        </p:nvSpPr>
        <p:spPr bwMode="auto">
          <a:xfrm>
            <a:off x="1044575" y="1227137"/>
            <a:ext cx="7920038" cy="5859463"/>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There are different JPA implementations :</a:t>
            </a:r>
          </a:p>
          <a:p>
            <a:pPr marL="341313" indent="-341313" eaLnBrk="1" hangingPunct="1">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858838" lvl="1" indent="-342900" eaLnBrk="1" hangingPunct="1">
              <a:spcBef>
                <a:spcPts val="550"/>
              </a:spcBef>
              <a:spcAft>
                <a:spcPts val="825"/>
              </a:spcAft>
              <a:buClr>
                <a:srgbClr val="000000"/>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code remains the same, only the configuration file changes</a:t>
            </a: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5734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7349"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57351" name="Picture 6"/>
          <p:cNvPicPr>
            <a:picLocks noChangeAspect="1" noChangeArrowheads="1"/>
          </p:cNvPicPr>
          <p:nvPr/>
        </p:nvPicPr>
        <p:blipFill>
          <a:blip r:embed="rId4" cstate="print"/>
          <a:srcRect/>
          <a:stretch>
            <a:fillRect/>
          </a:stretch>
        </p:blipFill>
        <p:spPr bwMode="auto">
          <a:xfrm>
            <a:off x="1524000" y="2057400"/>
            <a:ext cx="2232025" cy="698500"/>
          </a:xfrm>
          <a:prstGeom prst="rect">
            <a:avLst/>
          </a:prstGeom>
          <a:noFill/>
          <a:ln w="9525">
            <a:noFill/>
            <a:round/>
            <a:headEnd/>
            <a:tailEnd/>
          </a:ln>
        </p:spPr>
      </p:pic>
      <p:pic>
        <p:nvPicPr>
          <p:cNvPr id="141314" name="Picture 2"/>
          <p:cNvPicPr>
            <a:picLocks noChangeAspect="1" noChangeArrowheads="1"/>
          </p:cNvPicPr>
          <p:nvPr/>
        </p:nvPicPr>
        <p:blipFill>
          <a:blip r:embed="rId5"/>
          <a:srcRect/>
          <a:stretch>
            <a:fillRect/>
          </a:stretch>
        </p:blipFill>
        <p:spPr bwMode="auto">
          <a:xfrm>
            <a:off x="2971800" y="3505200"/>
            <a:ext cx="1905000" cy="558800"/>
          </a:xfrm>
          <a:prstGeom prst="rect">
            <a:avLst/>
          </a:prstGeom>
          <a:noFill/>
          <a:ln w="9525">
            <a:noFill/>
            <a:miter lim="800000"/>
            <a:headEnd/>
            <a:tailEnd/>
          </a:ln>
          <a:effectLst/>
        </p:spPr>
      </p:pic>
      <p:pic>
        <p:nvPicPr>
          <p:cNvPr id="141316" name="Picture 4"/>
          <p:cNvPicPr>
            <a:picLocks noChangeAspect="1" noChangeArrowheads="1"/>
          </p:cNvPicPr>
          <p:nvPr/>
        </p:nvPicPr>
        <p:blipFill>
          <a:blip r:embed="rId6"/>
          <a:srcRect/>
          <a:stretch>
            <a:fillRect/>
          </a:stretch>
        </p:blipFill>
        <p:spPr bwMode="auto">
          <a:xfrm>
            <a:off x="4724400" y="2209800"/>
            <a:ext cx="1568824" cy="533400"/>
          </a:xfrm>
          <a:prstGeom prst="rect">
            <a:avLst/>
          </a:prstGeom>
          <a:noFill/>
          <a:ln w="9525">
            <a:noFill/>
            <a:miter lim="800000"/>
            <a:headEnd/>
            <a:tailEnd/>
          </a:ln>
          <a:effectLst/>
        </p:spPr>
      </p:pic>
      <p:sp>
        <p:nvSpPr>
          <p:cNvPr id="10"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pic>
        <p:nvPicPr>
          <p:cNvPr id="678914" name="Picture 2"/>
          <p:cNvPicPr>
            <a:picLocks noChangeAspect="1" noChangeArrowheads="1"/>
          </p:cNvPicPr>
          <p:nvPr/>
        </p:nvPicPr>
        <p:blipFill>
          <a:blip r:embed="rId7"/>
          <a:srcRect/>
          <a:stretch>
            <a:fillRect/>
          </a:stretch>
        </p:blipFill>
        <p:spPr bwMode="auto">
          <a:xfrm>
            <a:off x="5943600" y="3429000"/>
            <a:ext cx="2209800" cy="713067"/>
          </a:xfrm>
          <a:prstGeom prst="rect">
            <a:avLst/>
          </a:prstGeom>
          <a:noFill/>
          <a:ln w="9525">
            <a:noFill/>
            <a:miter lim="800000"/>
            <a:headEnd/>
            <a:tailEnd/>
          </a:ln>
          <a:effectLst/>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Persistence Unit</a:t>
            </a:r>
          </a:p>
        </p:txBody>
      </p:sp>
      <p:sp>
        <p:nvSpPr>
          <p:cNvPr id="56323" name="Text Box 2"/>
          <p:cNvSpPr txBox="1">
            <a:spLocks noChangeArrowheads="1"/>
          </p:cNvSpPr>
          <p:nvPr/>
        </p:nvSpPr>
        <p:spPr bwMode="auto">
          <a:xfrm>
            <a:off x="1044575" y="1524000"/>
            <a:ext cx="7920038"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persistence unit is the key element of the</a:t>
            </a:r>
            <a:r>
              <a:rPr lang="en-US" sz="2200" dirty="0" smtClean="0">
                <a:solidFill>
                  <a:srgbClr val="4D4D4D"/>
                </a:solidFill>
              </a:rPr>
              <a:t> JPA Entity </a:t>
            </a:r>
            <a:r>
              <a:rPr lang="en-US" sz="2200" dirty="0">
                <a:solidFill>
                  <a:srgbClr val="4D4D4D"/>
                </a:solidFill>
              </a:rPr>
              <a:t>technology</a:t>
            </a: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It </a:t>
            </a:r>
            <a:r>
              <a:rPr lang="en-US" sz="2200" dirty="0">
                <a:solidFill>
                  <a:srgbClr val="4D4D4D"/>
                </a:solidFill>
              </a:rPr>
              <a:t>“persists”</a:t>
            </a:r>
            <a:r>
              <a:rPr lang="en-US" sz="2200" dirty="0" smtClean="0">
                <a:solidFill>
                  <a:srgbClr val="4D4D4D"/>
                </a:solidFill>
              </a:rPr>
              <a:t> entities in </a:t>
            </a:r>
            <a:r>
              <a:rPr lang="en-US" sz="2200" dirty="0">
                <a:solidFill>
                  <a:srgbClr val="4D4D4D"/>
                </a:solidFill>
              </a:rPr>
              <a:t>the database.</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Requires a persistence </a:t>
            </a:r>
            <a:r>
              <a:rPr lang="en-US" sz="2200" dirty="0" smtClean="0">
                <a:solidFill>
                  <a:srgbClr val="4D4D4D"/>
                </a:solidFill>
              </a:rPr>
              <a:t>provider and other configurations inside </a:t>
            </a:r>
            <a:r>
              <a:rPr lang="en-US" sz="2200" dirty="0">
                <a:solidFill>
                  <a:srgbClr val="4D4D4D"/>
                </a:solidFill>
              </a:rPr>
              <a:t>a</a:t>
            </a:r>
            <a:r>
              <a:rPr lang="en-US" sz="2200" dirty="0" smtClean="0">
                <a:solidFill>
                  <a:srgbClr val="4D4D4D"/>
                </a:solidFill>
              </a:rPr>
              <a:t> special </a:t>
            </a:r>
            <a:r>
              <a:rPr lang="en-US" sz="2200" dirty="0">
                <a:solidFill>
                  <a:srgbClr val="4D4D4D"/>
                </a:solidFill>
              </a:rPr>
              <a:t>file : </a:t>
            </a:r>
            <a:r>
              <a:rPr lang="en-US" sz="2200" dirty="0" err="1">
                <a:solidFill>
                  <a:srgbClr val="4D4D4D"/>
                </a:solidFill>
              </a:rPr>
              <a:t>persistence.xml</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5632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6325"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56327" name="Picture 6"/>
          <p:cNvPicPr>
            <a:picLocks noChangeAspect="1" noChangeArrowheads="1"/>
          </p:cNvPicPr>
          <p:nvPr/>
        </p:nvPicPr>
        <p:blipFill>
          <a:blip r:embed="rId4" cstate="print"/>
          <a:srcRect/>
          <a:stretch>
            <a:fillRect/>
          </a:stretch>
        </p:blipFill>
        <p:spPr bwMode="auto">
          <a:xfrm>
            <a:off x="7164388" y="5084763"/>
            <a:ext cx="1568450" cy="1420812"/>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Persistence Unit</a:t>
            </a:r>
          </a:p>
        </p:txBody>
      </p:sp>
      <p:sp>
        <p:nvSpPr>
          <p:cNvPr id="58371" name="Text Box 2"/>
          <p:cNvSpPr txBox="1">
            <a:spLocks noChangeArrowheads="1"/>
          </p:cNvSpPr>
          <p:nvPr/>
        </p:nvSpPr>
        <p:spPr bwMode="auto">
          <a:xfrm>
            <a:off x="990600" y="990600"/>
            <a:ext cx="7924799"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Configuration file example </a:t>
            </a:r>
            <a:r>
              <a:rPr lang="en-US" sz="2200" dirty="0" smtClean="0">
                <a:solidFill>
                  <a:srgbClr val="4D4D4D"/>
                </a:solidFill>
              </a:rPr>
              <a:t>“</a:t>
            </a:r>
            <a:r>
              <a:rPr lang="en-US" sz="2200" dirty="0" err="1" smtClean="0">
                <a:solidFill>
                  <a:srgbClr val="4D4D4D"/>
                </a:solidFill>
              </a:rPr>
              <a:t>src/META</a:t>
            </a:r>
            <a:r>
              <a:rPr lang="en-US" sz="2200" dirty="0" err="1">
                <a:solidFill>
                  <a:srgbClr val="4D4D4D"/>
                </a:solidFill>
              </a:rPr>
              <a:t>-INF/persistence.xml</a:t>
            </a:r>
            <a:r>
              <a:rPr lang="en-US" sz="2200" dirty="0">
                <a:solidFill>
                  <a:srgbClr val="4D4D4D"/>
                </a:solidFill>
              </a:rPr>
              <a:t>” for</a:t>
            </a:r>
            <a:r>
              <a:rPr lang="en-US" sz="2200" dirty="0" smtClean="0">
                <a:solidFill>
                  <a:srgbClr val="4D4D4D"/>
                </a:solidFill>
              </a:rPr>
              <a:t> Hibernate :</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5837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837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Rectangle 5"/>
          <p:cNvSpPr>
            <a:spLocks noChangeArrowheads="1"/>
          </p:cNvSpPr>
          <p:nvPr/>
        </p:nvSpPr>
        <p:spPr bwMode="auto">
          <a:xfrm>
            <a:off x="304800" y="1752600"/>
            <a:ext cx="8610600" cy="4916489"/>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008080"/>
                </a:solidFill>
                <a:latin typeface="Courier"/>
                <a:cs typeface="Courier"/>
              </a:rPr>
              <a:t>&lt;?</a:t>
            </a:r>
            <a:r>
              <a:rPr lang="fr-FR" sz="1600" dirty="0" err="1">
                <a:solidFill>
                  <a:srgbClr val="3F7F7F"/>
                </a:solidFill>
                <a:latin typeface="Courier"/>
                <a:cs typeface="Courier"/>
              </a:rPr>
              <a:t>xml</a:t>
            </a:r>
            <a:r>
              <a:rPr lang="fr-FR" sz="1600" dirty="0">
                <a:solidFill>
                  <a:srgbClr val="3F7F7F"/>
                </a:solidFill>
                <a:latin typeface="Courier"/>
                <a:cs typeface="Courier"/>
              </a:rPr>
              <a:t> </a:t>
            </a:r>
            <a:r>
              <a:rPr lang="fr-FR" sz="1600" dirty="0">
                <a:solidFill>
                  <a:srgbClr val="7F007F"/>
                </a:solidFill>
                <a:latin typeface="Courier"/>
                <a:cs typeface="Courier"/>
              </a:rPr>
              <a:t>version</a:t>
            </a:r>
            <a:r>
              <a:rPr lang="fr-FR" sz="1600" dirty="0">
                <a:solidFill>
                  <a:srgbClr val="000000"/>
                </a:solidFill>
                <a:latin typeface="Courier"/>
                <a:cs typeface="Courier"/>
              </a:rPr>
              <a:t>=</a:t>
            </a:r>
            <a:r>
              <a:rPr lang="fr-FR" sz="1600" dirty="0">
                <a:solidFill>
                  <a:srgbClr val="2A00FF"/>
                </a:solidFill>
                <a:latin typeface="Courier"/>
                <a:cs typeface="Courier"/>
              </a:rPr>
              <a:t>"1.0"</a:t>
            </a:r>
            <a:r>
              <a:rPr lang="fr-FR" sz="1600" dirty="0">
                <a:solidFill>
                  <a:srgbClr val="008080"/>
                </a:solidFill>
                <a:latin typeface="Courier"/>
                <a:cs typeface="Courier"/>
              </a:rPr>
              <a:t>?&gt;</a:t>
            </a:r>
          </a:p>
          <a:p>
            <a:pPr marL="341313" indent="-341313" eaLnBrk="1" hangingPunct="1">
              <a:spcBef>
                <a:spcPts val="400"/>
              </a:spcBef>
              <a:spcAft>
                <a:spcPts val="600"/>
              </a:spcAft>
              <a:buClr>
                <a:srgbClr val="777777"/>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008080"/>
                </a:solidFill>
                <a:latin typeface="Courier"/>
                <a:cs typeface="Courier"/>
              </a:rPr>
              <a:t>&lt;</a:t>
            </a:r>
            <a:r>
              <a:rPr lang="fr-FR" sz="1600" dirty="0" err="1" smtClean="0">
                <a:solidFill>
                  <a:srgbClr val="3F7F7F"/>
                </a:solidFill>
                <a:latin typeface="Courier"/>
                <a:cs typeface="Courier"/>
              </a:rPr>
              <a:t>persistence</a:t>
            </a:r>
            <a:r>
              <a:rPr lang="fr-FR" sz="1600" dirty="0">
                <a:solidFill>
                  <a:srgbClr val="3F7F7F"/>
                </a:solidFill>
                <a:latin typeface="Courier"/>
                <a:cs typeface="Courier"/>
              </a:rPr>
              <a:t> </a:t>
            </a:r>
            <a:r>
              <a:rPr lang="fr-FR" sz="1600" dirty="0" err="1" smtClean="0">
                <a:solidFill>
                  <a:srgbClr val="660066"/>
                </a:solidFill>
                <a:latin typeface="Courier"/>
                <a:cs typeface="Courier"/>
              </a:rPr>
              <a:t>xmlns</a:t>
            </a:r>
            <a:r>
              <a:rPr lang="fr-FR" sz="1600" dirty="0" smtClean="0">
                <a:solidFill>
                  <a:srgbClr val="3F7F7F"/>
                </a:solidFill>
                <a:latin typeface="Courier"/>
                <a:cs typeface="Courier"/>
              </a:rPr>
              <a:t>=</a:t>
            </a:r>
            <a:r>
              <a:rPr lang="fr-FR" sz="1600" dirty="0" smtClean="0">
                <a:solidFill>
                  <a:srgbClr val="0000FF"/>
                </a:solidFill>
                <a:latin typeface="Courier"/>
                <a:cs typeface="Courier"/>
              </a:rPr>
              <a:t>"http</a:t>
            </a:r>
            <a:r>
              <a:rPr lang="fr-FR" sz="1600" dirty="0">
                <a:solidFill>
                  <a:srgbClr val="0000FF"/>
                </a:solidFill>
                <a:latin typeface="Courier"/>
                <a:cs typeface="Courier"/>
              </a:rPr>
              <a:t>://</a:t>
            </a:r>
            <a:r>
              <a:rPr lang="fr-FR" sz="1600" dirty="0" err="1">
                <a:solidFill>
                  <a:srgbClr val="0000FF"/>
                </a:solidFill>
                <a:latin typeface="Courier"/>
                <a:cs typeface="Courier"/>
              </a:rPr>
              <a:t>java.sun.com</a:t>
            </a:r>
            <a:r>
              <a:rPr lang="fr-FR" sz="1600" dirty="0">
                <a:solidFill>
                  <a:srgbClr val="0000FF"/>
                </a:solidFill>
                <a:latin typeface="Courier"/>
                <a:cs typeface="Courier"/>
              </a:rPr>
              <a:t>/</a:t>
            </a:r>
            <a:r>
              <a:rPr lang="fr-FR" sz="1600" dirty="0" err="1">
                <a:solidFill>
                  <a:srgbClr val="0000FF"/>
                </a:solidFill>
                <a:latin typeface="Courier"/>
                <a:cs typeface="Courier"/>
              </a:rPr>
              <a:t>xml</a:t>
            </a:r>
            <a:r>
              <a:rPr lang="fr-FR" sz="1600" dirty="0">
                <a:solidFill>
                  <a:srgbClr val="0000FF"/>
                </a:solidFill>
                <a:latin typeface="Courier"/>
                <a:cs typeface="Courier"/>
              </a:rPr>
              <a:t>/ns/</a:t>
            </a:r>
            <a:r>
              <a:rPr lang="fr-FR" sz="1600" dirty="0" err="1" smtClean="0">
                <a:solidFill>
                  <a:srgbClr val="0000FF"/>
                </a:solidFill>
                <a:latin typeface="Courier"/>
                <a:cs typeface="Courier"/>
              </a:rPr>
              <a:t>persistence</a:t>
            </a:r>
            <a:r>
              <a:rPr lang="fr-FR" sz="1600" dirty="0" smtClean="0">
                <a:solidFill>
                  <a:srgbClr val="0000FF"/>
                </a:solidFill>
                <a:latin typeface="Courier"/>
                <a:cs typeface="Courier"/>
              </a:rPr>
              <a:t>" 	</a:t>
            </a:r>
            <a:r>
              <a:rPr lang="fr-FR" sz="1600" dirty="0" smtClean="0">
                <a:solidFill>
                  <a:srgbClr val="7F007F"/>
                </a:solidFill>
                <a:latin typeface="Courier"/>
                <a:cs typeface="Courier"/>
              </a:rPr>
              <a:t>version</a:t>
            </a:r>
            <a:r>
              <a:rPr lang="fr-FR" sz="1600" dirty="0" smtClean="0">
                <a:solidFill>
                  <a:srgbClr val="000000"/>
                </a:solidFill>
                <a:latin typeface="Courier"/>
                <a:cs typeface="Courier"/>
              </a:rPr>
              <a:t>=</a:t>
            </a:r>
            <a:r>
              <a:rPr lang="fr-FR" sz="1600" dirty="0" smtClean="0">
                <a:solidFill>
                  <a:srgbClr val="2A00FF"/>
                </a:solidFill>
                <a:latin typeface="Courier"/>
                <a:cs typeface="Courier"/>
              </a:rPr>
              <a:t>"2.0</a:t>
            </a:r>
            <a:r>
              <a:rPr lang="fr-FR" sz="1600" dirty="0">
                <a:solidFill>
                  <a:srgbClr val="2A00FF"/>
                </a:solidFill>
                <a:latin typeface="Courier"/>
                <a:cs typeface="Courier"/>
              </a:rPr>
              <a:t>"</a:t>
            </a:r>
            <a:r>
              <a:rPr lang="fr-FR" sz="1600" dirty="0">
                <a:solidFill>
                  <a:srgbClr val="008080"/>
                </a:solidFill>
                <a:latin typeface="Courier"/>
                <a:cs typeface="Courier"/>
              </a:rPr>
              <a:t>&gt;</a:t>
            </a:r>
            <a:endParaRPr lang="fr-FR" sz="1600" dirty="0" smtClean="0">
              <a:solidFill>
                <a:srgbClr val="008080"/>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a:cs typeface="Courier"/>
              </a:rPr>
              <a:t>  &lt;</a:t>
            </a:r>
            <a:r>
              <a:rPr lang="fr-FR" sz="1600" dirty="0" err="1">
                <a:solidFill>
                  <a:srgbClr val="3F7F7F"/>
                </a:solidFill>
                <a:latin typeface="Courier"/>
                <a:cs typeface="Courier"/>
              </a:rPr>
              <a:t>persistence-unit</a:t>
            </a:r>
            <a:r>
              <a:rPr lang="fr-FR" sz="1600" dirty="0">
                <a:solidFill>
                  <a:srgbClr val="3F7F7F"/>
                </a:solidFill>
                <a:latin typeface="Courier"/>
                <a:cs typeface="Courier"/>
              </a:rPr>
              <a:t> </a:t>
            </a:r>
            <a:r>
              <a:rPr lang="fr-FR" sz="1600" dirty="0" err="1">
                <a:solidFill>
                  <a:srgbClr val="7F007F"/>
                </a:solidFill>
                <a:latin typeface="Courier"/>
                <a:cs typeface="Courier"/>
              </a:rPr>
              <a:t>name</a:t>
            </a:r>
            <a:r>
              <a:rPr lang="fr-FR" sz="1600" dirty="0" smtClean="0">
                <a:solidFill>
                  <a:srgbClr val="000000"/>
                </a:solidFill>
                <a:latin typeface="Courier"/>
                <a:cs typeface="Courier"/>
              </a:rPr>
              <a:t>=</a:t>
            </a:r>
            <a:r>
              <a:rPr lang="fr-FR" sz="1600" dirty="0" smtClean="0">
                <a:solidFill>
                  <a:srgbClr val="2A00FF"/>
                </a:solidFill>
                <a:latin typeface="Courier"/>
                <a:cs typeface="Courier"/>
              </a:rPr>
              <a:t>"</a:t>
            </a:r>
            <a:r>
              <a:rPr lang="fr-FR" sz="1600" dirty="0" err="1" smtClean="0">
                <a:solidFill>
                  <a:srgbClr val="2A00FF"/>
                </a:solidFill>
                <a:latin typeface="Courier"/>
                <a:cs typeface="Courier"/>
              </a:rPr>
              <a:t>My-PU</a:t>
            </a:r>
            <a:r>
              <a:rPr lang="fr-FR" sz="1600" dirty="0" smtClean="0">
                <a:solidFill>
                  <a:srgbClr val="2A00FF"/>
                </a:solidFill>
                <a:latin typeface="Courier"/>
                <a:cs typeface="Courier"/>
              </a:rPr>
              <a:t>" </a:t>
            </a:r>
            <a:r>
              <a:rPr lang="fr-FR" sz="1600" dirty="0" err="1" smtClean="0">
                <a:solidFill>
                  <a:srgbClr val="7F0055"/>
                </a:solidFill>
                <a:latin typeface="Courier"/>
                <a:cs typeface="Courier"/>
              </a:rPr>
              <a:t>transaction-type</a:t>
            </a:r>
            <a:r>
              <a:rPr lang="fr-FR" sz="1600" dirty="0" smtClean="0">
                <a:latin typeface="Courier"/>
                <a:cs typeface="Courier"/>
              </a:rPr>
              <a:t>=</a:t>
            </a:r>
            <a:r>
              <a:rPr lang="fr-FR" sz="1600" dirty="0" smtClean="0">
                <a:solidFill>
                  <a:srgbClr val="2A00FF"/>
                </a:solidFill>
                <a:latin typeface="Courier"/>
                <a:cs typeface="Courier"/>
              </a:rPr>
              <a:t>"RESOURCE_LOCAL"</a:t>
            </a:r>
            <a:r>
              <a:rPr lang="fr-FR" sz="1600" dirty="0" smtClean="0">
                <a:solidFill>
                  <a:srgbClr val="008080"/>
                </a:solidFill>
                <a:latin typeface="Courier"/>
                <a:cs typeface="Courier"/>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a:cs typeface="Courier"/>
              </a:rPr>
              <a:t>    &lt;</a:t>
            </a:r>
            <a:r>
              <a:rPr lang="fr-FR" sz="1600" dirty="0" smtClean="0">
                <a:solidFill>
                  <a:srgbClr val="3F7F7F"/>
                </a:solidFill>
                <a:latin typeface="Courier"/>
                <a:cs typeface="Courier"/>
              </a:rPr>
              <a:t>provider</a:t>
            </a:r>
            <a:r>
              <a:rPr lang="fr-FR" sz="1600" dirty="0" smtClean="0">
                <a:solidFill>
                  <a:srgbClr val="008080"/>
                </a:solidFill>
                <a:latin typeface="Courier"/>
                <a:cs typeface="Courier"/>
              </a:rPr>
              <a:t>&gt;</a:t>
            </a:r>
            <a:r>
              <a:rPr lang="en-US" sz="1600" dirty="0" err="1" smtClean="0">
                <a:latin typeface="Courier"/>
                <a:cs typeface="Courier"/>
              </a:rPr>
              <a:t>org.hibernate.ejb.HibernatePersistence</a:t>
            </a:r>
            <a:r>
              <a:rPr lang="fr-FR" sz="1600" dirty="0" smtClean="0">
                <a:solidFill>
                  <a:srgbClr val="008080"/>
                </a:solidFill>
                <a:latin typeface="Courier"/>
                <a:cs typeface="Courier"/>
              </a:rPr>
              <a:t>&lt;/</a:t>
            </a:r>
            <a:r>
              <a:rPr lang="fr-FR" sz="1600" dirty="0">
                <a:solidFill>
                  <a:srgbClr val="3F7F7F"/>
                </a:solidFill>
                <a:latin typeface="Courier"/>
                <a:cs typeface="Courier"/>
              </a:rPr>
              <a:t>provider</a:t>
            </a:r>
            <a:r>
              <a:rPr lang="fr-FR" sz="1600" dirty="0">
                <a:solidFill>
                  <a:srgbClr val="008080"/>
                </a:solidFill>
                <a:latin typeface="Courier"/>
                <a:cs typeface="Courier"/>
              </a:rPr>
              <a:t>&gt;</a:t>
            </a:r>
            <a:endParaRPr lang="fr-FR" sz="1600" dirty="0" smtClean="0">
              <a:solidFill>
                <a:srgbClr val="008080"/>
              </a:solidFill>
              <a:latin typeface="Courier"/>
              <a:cs typeface="Courier"/>
            </a:endParaRPr>
          </a:p>
          <a:p>
            <a:r>
              <a:rPr lang="fr-FR" sz="1600" dirty="0" smtClean="0">
                <a:solidFill>
                  <a:srgbClr val="008080"/>
                </a:solidFill>
                <a:latin typeface="Courier"/>
                <a:cs typeface="Courier"/>
              </a:rPr>
              <a:t>    </a:t>
            </a:r>
            <a:r>
              <a:rPr lang="en-US" sz="1600" dirty="0" smtClean="0">
                <a:solidFill>
                  <a:srgbClr val="479B8F"/>
                </a:solidFill>
                <a:latin typeface="Courier"/>
                <a:cs typeface="Courier"/>
              </a:rPr>
              <a:t>&lt;</a:t>
            </a:r>
            <a:r>
              <a:rPr lang="en-US" sz="1600" dirty="0" smtClean="0">
                <a:solidFill>
                  <a:srgbClr val="008080"/>
                </a:solidFill>
                <a:latin typeface="Courier"/>
                <a:cs typeface="Courier"/>
              </a:rPr>
              <a:t>properties</a:t>
            </a:r>
            <a:r>
              <a:rPr lang="en-US" sz="1600" dirty="0" smtClean="0">
                <a:solidFill>
                  <a:srgbClr val="479B8F"/>
                </a:solidFill>
                <a:latin typeface="Courier"/>
                <a:cs typeface="Courier"/>
              </a:rPr>
              <a:t>&gt;</a:t>
            </a:r>
          </a:p>
          <a:p>
            <a:r>
              <a:rPr lang="en-US" sz="1600" dirty="0" smtClean="0">
                <a:solidFill>
                  <a:srgbClr val="008080"/>
                </a:solidFill>
                <a:latin typeface="Courier"/>
                <a:cs typeface="Courier"/>
              </a:rPr>
              <a:t>      &lt;property </a:t>
            </a:r>
            <a:r>
              <a:rPr lang="en-US" sz="1600" dirty="0" smtClean="0">
                <a:solidFill>
                  <a:srgbClr val="7F0055"/>
                </a:solidFill>
                <a:latin typeface="Courier"/>
                <a:cs typeface="Courier"/>
              </a:rPr>
              <a:t>name</a:t>
            </a:r>
            <a:r>
              <a:rPr lang="en-US" sz="1600" dirty="0" smtClean="0">
                <a:solidFill>
                  <a:srgbClr val="008080"/>
                </a:solidFill>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javax.persistence.jdbc.driver</a:t>
            </a:r>
            <a:r>
              <a:rPr lang="en-US" sz="1600" dirty="0" smtClean="0">
                <a:solidFill>
                  <a:srgbClr val="0000FF"/>
                </a:solidFill>
                <a:latin typeface="Courier"/>
                <a:cs typeface="Courier"/>
              </a:rPr>
              <a:t>"</a:t>
            </a:r>
            <a:r>
              <a:rPr lang="en-US" sz="1600" dirty="0" smtClean="0">
                <a:solidFill>
                  <a:srgbClr val="008080"/>
                </a:solidFill>
                <a:latin typeface="Courier"/>
                <a:cs typeface="Courier"/>
              </a:rPr>
              <a:t>   </a:t>
            </a:r>
          </a:p>
          <a:p>
            <a:r>
              <a:rPr lang="en-US" sz="1600" dirty="0" smtClean="0">
                <a:solidFill>
                  <a:srgbClr val="008080"/>
                </a:solidFill>
                <a:latin typeface="Courier"/>
                <a:cs typeface="Courier"/>
              </a:rPr>
              <a:t>                </a:t>
            </a:r>
            <a:r>
              <a:rPr lang="en-US" sz="1600" dirty="0" smtClean="0">
                <a:solidFill>
                  <a:srgbClr val="7F0055"/>
                </a:solidFill>
                <a:latin typeface="Courier"/>
                <a:cs typeface="Courier"/>
              </a:rPr>
              <a:t>value</a:t>
            </a:r>
            <a:r>
              <a:rPr lang="en-US" sz="1600" dirty="0" smtClean="0">
                <a:solidFill>
                  <a:srgbClr val="008080"/>
                </a:solidFill>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com.mysql.jdbc.Driver</a:t>
            </a:r>
            <a:r>
              <a:rPr lang="en-US" sz="1600" dirty="0" smtClean="0">
                <a:solidFill>
                  <a:srgbClr val="0000FF"/>
                </a:solidFill>
                <a:latin typeface="Courier"/>
                <a:cs typeface="Courier"/>
              </a:rPr>
              <a:t>"</a:t>
            </a:r>
            <a:r>
              <a:rPr lang="en-US" sz="1600" dirty="0" smtClean="0">
                <a:solidFill>
                  <a:srgbClr val="008080"/>
                </a:solidFill>
                <a:latin typeface="Courier"/>
                <a:cs typeface="Courier"/>
              </a:rPr>
              <a:t>/&gt;</a:t>
            </a:r>
          </a:p>
          <a:p>
            <a:r>
              <a:rPr lang="en-US" sz="1600" dirty="0" smtClean="0">
                <a:solidFill>
                  <a:srgbClr val="008080"/>
                </a:solidFill>
                <a:latin typeface="Courier"/>
                <a:cs typeface="Courier"/>
              </a:rPr>
              <a:t>      &lt;property </a:t>
            </a:r>
            <a:r>
              <a:rPr lang="en-US" sz="1600" dirty="0" smtClean="0">
                <a:solidFill>
                  <a:srgbClr val="7F0055"/>
                </a:solidFill>
                <a:latin typeface="Courier"/>
                <a:cs typeface="Courier"/>
              </a:rPr>
              <a:t>name</a:t>
            </a:r>
            <a:r>
              <a:rPr lang="en-US" sz="1600" dirty="0" smtClean="0">
                <a:solidFill>
                  <a:srgbClr val="008080"/>
                </a:solidFill>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javax.persistence.jdbc.user</a:t>
            </a:r>
            <a:r>
              <a:rPr lang="en-US" sz="1600" dirty="0" smtClean="0">
                <a:solidFill>
                  <a:srgbClr val="0000FF"/>
                </a:solidFill>
                <a:latin typeface="Courier"/>
                <a:cs typeface="Courier"/>
              </a:rPr>
              <a:t>” </a:t>
            </a:r>
            <a:r>
              <a:rPr lang="en-US" sz="1600" dirty="0" smtClean="0">
                <a:solidFill>
                  <a:srgbClr val="7F0055"/>
                </a:solidFill>
                <a:latin typeface="Courier"/>
                <a:cs typeface="Courier"/>
              </a:rPr>
              <a:t>value</a:t>
            </a:r>
            <a:r>
              <a:rPr lang="en-US" sz="1600" dirty="0" smtClean="0">
                <a:solidFill>
                  <a:srgbClr val="008080"/>
                </a:solidFill>
                <a:latin typeface="Courier"/>
                <a:cs typeface="Courier"/>
              </a:rPr>
              <a:t>=</a:t>
            </a:r>
            <a:r>
              <a:rPr lang="en-US" sz="1600" dirty="0" smtClean="0">
                <a:solidFill>
                  <a:srgbClr val="0000FF"/>
                </a:solidFill>
                <a:latin typeface="Courier"/>
                <a:cs typeface="Courier"/>
              </a:rPr>
              <a:t>"root"</a:t>
            </a:r>
            <a:r>
              <a:rPr lang="en-US" sz="1600" dirty="0" smtClean="0">
                <a:solidFill>
                  <a:srgbClr val="008080"/>
                </a:solidFill>
                <a:latin typeface="Courier"/>
                <a:cs typeface="Courier"/>
              </a:rPr>
              <a:t>/&gt;</a:t>
            </a:r>
          </a:p>
          <a:p>
            <a:r>
              <a:rPr lang="en-US" sz="1600" dirty="0" smtClean="0">
                <a:solidFill>
                  <a:srgbClr val="008080"/>
                </a:solidFill>
                <a:latin typeface="Courier"/>
                <a:cs typeface="Courier"/>
              </a:rPr>
              <a:t>      &lt;property </a:t>
            </a:r>
            <a:r>
              <a:rPr lang="en-US" sz="1600" dirty="0" smtClean="0">
                <a:solidFill>
                  <a:srgbClr val="7F0055"/>
                </a:solidFill>
                <a:latin typeface="Courier"/>
                <a:cs typeface="Courier"/>
              </a:rPr>
              <a:t>name</a:t>
            </a:r>
            <a:r>
              <a:rPr lang="en-US" sz="1600" dirty="0" smtClean="0">
                <a:solidFill>
                  <a:srgbClr val="008080"/>
                </a:solidFill>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javax.persistence.jdbc.password</a:t>
            </a:r>
            <a:r>
              <a:rPr lang="en-US" sz="1600" dirty="0" smtClean="0">
                <a:solidFill>
                  <a:srgbClr val="0000FF"/>
                </a:solidFill>
                <a:latin typeface="Courier"/>
                <a:cs typeface="Courier"/>
              </a:rPr>
              <a:t>” </a:t>
            </a:r>
            <a:r>
              <a:rPr lang="en-US" sz="1600" dirty="0" smtClean="0">
                <a:solidFill>
                  <a:srgbClr val="7F0055"/>
                </a:solidFill>
                <a:latin typeface="Courier"/>
                <a:cs typeface="Courier"/>
              </a:rPr>
              <a:t>value</a:t>
            </a:r>
            <a:r>
              <a:rPr lang="en-US" sz="1600" dirty="0" smtClean="0">
                <a:solidFill>
                  <a:srgbClr val="008080"/>
                </a:solidFill>
                <a:latin typeface="Courier"/>
                <a:cs typeface="Courier"/>
              </a:rPr>
              <a:t>=</a:t>
            </a:r>
            <a:r>
              <a:rPr lang="en-US" sz="1600" dirty="0" smtClean="0">
                <a:solidFill>
                  <a:srgbClr val="0000FF"/>
                </a:solidFill>
                <a:latin typeface="Courier"/>
                <a:cs typeface="Courier"/>
              </a:rPr>
              <a:t>"root"</a:t>
            </a:r>
            <a:r>
              <a:rPr lang="en-US" sz="1600" dirty="0" smtClean="0">
                <a:solidFill>
                  <a:srgbClr val="008080"/>
                </a:solidFill>
                <a:latin typeface="Courier"/>
                <a:cs typeface="Courier"/>
              </a:rPr>
              <a:t>/&gt;</a:t>
            </a:r>
          </a:p>
          <a:p>
            <a:r>
              <a:rPr lang="en-US" sz="1600" dirty="0" smtClean="0">
                <a:solidFill>
                  <a:srgbClr val="008080"/>
                </a:solidFill>
                <a:latin typeface="Courier"/>
                <a:cs typeface="Courier"/>
              </a:rPr>
              <a:t>      &lt;property </a:t>
            </a:r>
            <a:r>
              <a:rPr lang="en-US" sz="1600" dirty="0" smtClean="0">
                <a:solidFill>
                  <a:srgbClr val="7F0055"/>
                </a:solidFill>
                <a:latin typeface="Courier"/>
                <a:cs typeface="Courier"/>
              </a:rPr>
              <a:t>name</a:t>
            </a:r>
            <a:r>
              <a:rPr lang="en-US" sz="1600" dirty="0" smtClean="0">
                <a:solidFill>
                  <a:srgbClr val="008080"/>
                </a:solidFill>
                <a:latin typeface="Courier"/>
                <a:cs typeface="Courier"/>
              </a:rPr>
              <a:t>=</a:t>
            </a:r>
            <a:r>
              <a:rPr lang="en-US" sz="1600" dirty="0" smtClean="0">
                <a:solidFill>
                  <a:srgbClr val="0000FF"/>
                </a:solidFill>
                <a:latin typeface="Courier"/>
                <a:cs typeface="Courier"/>
              </a:rPr>
              <a:t>”</a:t>
            </a:r>
            <a:r>
              <a:rPr lang="en-US" sz="1600" dirty="0" err="1" smtClean="0">
                <a:solidFill>
                  <a:srgbClr val="0000FF"/>
                </a:solidFill>
                <a:latin typeface="Courier"/>
                <a:cs typeface="Courier"/>
              </a:rPr>
              <a:t>javax.persistence.jdbc.url</a:t>
            </a:r>
            <a:r>
              <a:rPr lang="en-US" sz="1600" dirty="0" smtClean="0">
                <a:solidFill>
                  <a:srgbClr val="0000FF"/>
                </a:solidFill>
                <a:latin typeface="Courier"/>
                <a:cs typeface="Courier"/>
              </a:rPr>
              <a:t>" </a:t>
            </a:r>
          </a:p>
          <a:p>
            <a:r>
              <a:rPr lang="en-US" sz="1600" dirty="0" smtClean="0">
                <a:solidFill>
                  <a:srgbClr val="008080"/>
                </a:solidFill>
                <a:latin typeface="Courier"/>
                <a:cs typeface="Courier"/>
              </a:rPr>
              <a:t>                </a:t>
            </a:r>
            <a:r>
              <a:rPr lang="en-US" sz="1600" dirty="0" smtClean="0">
                <a:solidFill>
                  <a:srgbClr val="7F0055"/>
                </a:solidFill>
                <a:latin typeface="Courier"/>
                <a:cs typeface="Courier"/>
              </a:rPr>
              <a:t>value</a:t>
            </a:r>
            <a:r>
              <a:rPr lang="en-US" sz="1600" dirty="0" smtClean="0">
                <a:solidFill>
                  <a:srgbClr val="008080"/>
                </a:solidFill>
                <a:latin typeface="Courier"/>
                <a:cs typeface="Courier"/>
              </a:rPr>
              <a:t>=</a:t>
            </a:r>
            <a:r>
              <a:rPr lang="en-US" sz="1600" dirty="0" smtClean="0">
                <a:solidFill>
                  <a:srgbClr val="0000FF"/>
                </a:solidFill>
                <a:latin typeface="Courier"/>
                <a:cs typeface="Courier"/>
              </a:rPr>
              <a:t>"jdbc:mysql://localhost:3306/MyDatabase</a:t>
            </a:r>
            <a:r>
              <a:rPr lang="en-US" sz="1600" dirty="0" smtClean="0">
                <a:solidFill>
                  <a:srgbClr val="008080"/>
                </a:solidFill>
                <a:latin typeface="Courier"/>
                <a:cs typeface="Courier"/>
              </a:rPr>
              <a:t>/&gt;</a:t>
            </a:r>
          </a:p>
          <a:p>
            <a:r>
              <a:rPr lang="en-US" sz="1600" dirty="0" smtClean="0">
                <a:solidFill>
                  <a:srgbClr val="008080"/>
                </a:solidFill>
                <a:latin typeface="Courier"/>
                <a:cs typeface="Courier"/>
              </a:rPr>
              <a:t>      &lt;property </a:t>
            </a:r>
            <a:r>
              <a:rPr lang="en-US" sz="1600" dirty="0" smtClean="0">
                <a:solidFill>
                  <a:srgbClr val="7F0055"/>
                </a:solidFill>
                <a:latin typeface="Courier"/>
                <a:cs typeface="Courier"/>
              </a:rPr>
              <a:t>name</a:t>
            </a:r>
            <a:r>
              <a:rPr lang="en-US" sz="1600" dirty="0" smtClean="0">
                <a:solidFill>
                  <a:srgbClr val="008080"/>
                </a:solidFill>
                <a:latin typeface="Courier"/>
                <a:cs typeface="Courier"/>
              </a:rPr>
              <a:t>=</a:t>
            </a:r>
            <a:r>
              <a:rPr lang="en-US" sz="1600" dirty="0" smtClean="0">
                <a:solidFill>
                  <a:srgbClr val="0000FF"/>
                </a:solidFill>
                <a:latin typeface="Courier"/>
                <a:cs typeface="Courier"/>
              </a:rPr>
              <a:t>"hibernate.hbm2ddl.auto” </a:t>
            </a:r>
            <a:r>
              <a:rPr lang="en-US" sz="1600" dirty="0" smtClean="0">
                <a:solidFill>
                  <a:srgbClr val="7F0055"/>
                </a:solidFill>
                <a:latin typeface="Courier"/>
                <a:cs typeface="Courier"/>
              </a:rPr>
              <a:t>value</a:t>
            </a:r>
            <a:r>
              <a:rPr lang="en-US" sz="1600" dirty="0" smtClean="0">
                <a:solidFill>
                  <a:srgbClr val="008080"/>
                </a:solidFill>
                <a:latin typeface="Courier"/>
                <a:cs typeface="Courier"/>
              </a:rPr>
              <a:t>=</a:t>
            </a:r>
            <a:r>
              <a:rPr lang="en-US" sz="1600" dirty="0" smtClean="0">
                <a:solidFill>
                  <a:srgbClr val="0000FF"/>
                </a:solidFill>
                <a:latin typeface="Courier"/>
                <a:cs typeface="Courier"/>
              </a:rPr>
              <a:t>"update"</a:t>
            </a:r>
            <a:r>
              <a:rPr lang="en-US" sz="1600" dirty="0" smtClean="0">
                <a:solidFill>
                  <a:srgbClr val="008080"/>
                </a:solidFill>
                <a:latin typeface="Courier"/>
                <a:cs typeface="Courier"/>
              </a:rPr>
              <a:t>/&gt;</a:t>
            </a:r>
          </a:p>
          <a:p>
            <a:r>
              <a:rPr lang="en-US" sz="1600" dirty="0" smtClean="0">
                <a:solidFill>
                  <a:srgbClr val="008080"/>
                </a:solidFill>
                <a:latin typeface="Courier"/>
                <a:cs typeface="Courier"/>
              </a:rPr>
              <a:t>    &lt;/properties&gt;</a:t>
            </a:r>
            <a:endParaRPr lang="fr-FR" sz="1600" dirty="0" smtClean="0">
              <a:solidFill>
                <a:srgbClr val="008080"/>
              </a:solidFill>
              <a:latin typeface="Courier"/>
              <a:cs typeface="Courier"/>
            </a:endParaRP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smtClean="0">
                <a:solidFill>
                  <a:srgbClr val="008080"/>
                </a:solidFill>
                <a:latin typeface="Courier"/>
                <a:cs typeface="Courier"/>
              </a:rPr>
              <a:t>  &lt;/</a:t>
            </a:r>
            <a:r>
              <a:rPr lang="fr-FR" sz="1600" dirty="0" err="1">
                <a:solidFill>
                  <a:srgbClr val="3F7F7F"/>
                </a:solidFill>
                <a:latin typeface="Courier"/>
                <a:cs typeface="Courier"/>
              </a:rPr>
              <a:t>persistence-unit</a:t>
            </a:r>
            <a:r>
              <a:rPr lang="fr-FR" sz="1600" dirty="0">
                <a:solidFill>
                  <a:srgbClr val="008080"/>
                </a:solidFill>
                <a:latin typeface="Courier"/>
                <a:cs typeface="Courier"/>
              </a:rPr>
              <a:t>&gt;</a:t>
            </a:r>
          </a:p>
          <a:p>
            <a:pPr marL="341313" indent="-341313" eaLnBrk="1" hangingPunct="1">
              <a:spcBef>
                <a:spcPts val="400"/>
              </a:spcBef>
              <a:spcAft>
                <a:spcPts val="60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1600" dirty="0">
                <a:solidFill>
                  <a:srgbClr val="008080"/>
                </a:solidFill>
                <a:latin typeface="Courier"/>
                <a:cs typeface="Courier"/>
              </a:rPr>
              <a:t>&lt;/</a:t>
            </a:r>
            <a:r>
              <a:rPr lang="fr-FR" sz="1600" dirty="0" err="1">
                <a:solidFill>
                  <a:srgbClr val="3F7F7F"/>
                </a:solidFill>
                <a:latin typeface="Courier"/>
                <a:cs typeface="Courier"/>
              </a:rPr>
              <a:t>persistence</a:t>
            </a:r>
            <a:r>
              <a:rPr lang="fr-FR" sz="1600" dirty="0">
                <a:solidFill>
                  <a:srgbClr val="008080"/>
                </a:solidFill>
                <a:latin typeface="Courier"/>
                <a:cs typeface="Courier"/>
              </a:rPr>
              <a:t>&gt;</a:t>
            </a:r>
          </a:p>
        </p:txBody>
      </p:sp>
      <p:sp>
        <p:nvSpPr>
          <p:cNvPr id="9"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JDBC driver</a:t>
            </a:r>
          </a:p>
        </p:txBody>
      </p:sp>
      <p:sp>
        <p:nvSpPr>
          <p:cNvPr id="59395" name="Text Box 2"/>
          <p:cNvSpPr txBox="1">
            <a:spLocks noChangeArrowheads="1"/>
          </p:cNvSpPr>
          <p:nvPr/>
        </p:nvSpPr>
        <p:spPr bwMode="auto">
          <a:xfrm>
            <a:off x="1044574" y="1524000"/>
            <a:ext cx="6194426"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Each database provides a JDBC driver to access it through Java</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Depending on the database used, the appropriate JAR should be put in the</a:t>
            </a:r>
            <a:r>
              <a:rPr lang="en-US" sz="2200" dirty="0" smtClean="0">
                <a:solidFill>
                  <a:srgbClr val="4D4D4D"/>
                </a:solidFill>
              </a:rPr>
              <a:t> libraries</a:t>
            </a:r>
            <a:endParaRPr lang="en-US" sz="2200" dirty="0">
              <a:solidFill>
                <a:srgbClr val="4D4D4D"/>
              </a:solidFill>
            </a:endParaRPr>
          </a:p>
        </p:txBody>
      </p:sp>
      <p:pic>
        <p:nvPicPr>
          <p:cNvPr id="5939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5939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59398" name="Picture 5"/>
          <p:cNvPicPr>
            <a:picLocks noChangeAspect="1" noChangeArrowheads="1"/>
          </p:cNvPicPr>
          <p:nvPr/>
        </p:nvPicPr>
        <p:blipFill>
          <a:blip r:embed="rId4" cstate="print"/>
          <a:srcRect/>
          <a:stretch>
            <a:fillRect/>
          </a:stretch>
        </p:blipFill>
        <p:spPr bwMode="auto">
          <a:xfrm>
            <a:off x="7164388" y="5046663"/>
            <a:ext cx="1622425" cy="1622425"/>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Entity Manager</a:t>
            </a:r>
          </a:p>
        </p:txBody>
      </p:sp>
      <p:sp>
        <p:nvSpPr>
          <p:cNvPr id="62467" name="Text Box 2"/>
          <p:cNvSpPr txBox="1">
            <a:spLocks noChangeArrowheads="1"/>
          </p:cNvSpPr>
          <p:nvPr/>
        </p:nvSpPr>
        <p:spPr bwMode="auto">
          <a:xfrm>
            <a:off x="1044575" y="1524000"/>
            <a:ext cx="77184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As its name implies, the Entity Manager object will handle all operations on entities : inserting, modifying, deleting them in the database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No SQL code is required, we manipulate Java objects directly </a:t>
            </a:r>
            <a:r>
              <a:rPr lang="en-US" sz="2200" dirty="0" smtClean="0">
                <a:solidFill>
                  <a:srgbClr val="4D4D4D"/>
                </a:solidFill>
              </a:rPr>
              <a: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6246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2469"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6"/>
          <p:cNvSpPr>
            <a:spLocks noChangeArrowheads="1"/>
          </p:cNvSpPr>
          <p:nvPr/>
        </p:nvSpPr>
        <p:spPr bwMode="auto">
          <a:xfrm>
            <a:off x="1331913" y="3886200"/>
            <a:ext cx="7391400" cy="1533525"/>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4D4D4D"/>
                </a:solidFill>
                <a:latin typeface="Courier New" pitchFamily="49" charset="0"/>
                <a:cs typeface="Courier New" pitchFamily="49" charset="0"/>
              </a:rPr>
              <a:t>Country c = </a:t>
            </a:r>
            <a:r>
              <a:rPr lang="fr-FR" b="1" dirty="0" smtClean="0">
                <a:solidFill>
                  <a:srgbClr val="7F0055"/>
                </a:solidFill>
                <a:latin typeface="Courier New" pitchFamily="49" charset="0"/>
                <a:cs typeface="Courier New" pitchFamily="49" charset="0"/>
              </a:rPr>
              <a:t>new </a:t>
            </a:r>
            <a:r>
              <a:rPr lang="fr-FR" dirty="0" smtClean="0">
                <a:solidFill>
                  <a:srgbClr val="4D4D4D"/>
                </a:solidFill>
                <a:latin typeface="Courier New" pitchFamily="49" charset="0"/>
                <a:cs typeface="Courier New" pitchFamily="49" charset="0"/>
              </a:rPr>
              <a:t>Country(</a:t>
            </a:r>
            <a:r>
              <a:rPr lang="fr-FR" b="1" dirty="0" smtClean="0">
                <a:solidFill>
                  <a:srgbClr val="0000FF"/>
                </a:solidFill>
                <a:latin typeface="Courier New" pitchFamily="49" charset="0"/>
                <a:cs typeface="Courier New" pitchFamily="49" charset="0"/>
              </a:rPr>
              <a:t>"France"</a:t>
            </a:r>
            <a:r>
              <a:rPr lang="fr-FR" dirty="0" smtClean="0">
                <a:solidFill>
                  <a:srgbClr val="4D4D4D"/>
                </a:solidFill>
                <a:latin typeface="Courier New" pitchFamily="49" charset="0"/>
                <a:cs typeface="Courier New" pitchFamily="49" charset="0"/>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4D4D4D"/>
                </a:solidFill>
                <a:latin typeface="Courier New" pitchFamily="49" charset="0"/>
                <a:cs typeface="Courier New" pitchFamily="49" charset="0"/>
              </a:rPr>
              <a:t>EntityManager</a:t>
            </a:r>
            <a:r>
              <a:rPr lang="fr-FR" dirty="0" smtClean="0">
                <a:solidFill>
                  <a:srgbClr val="4D4D4D"/>
                </a:solidFill>
                <a:latin typeface="Courier New" pitchFamily="49" charset="0"/>
                <a:cs typeface="Courier New" pitchFamily="49" charset="0"/>
              </a:rPr>
              <a:t> </a:t>
            </a:r>
            <a:r>
              <a:rPr lang="fr-FR" dirty="0" err="1" smtClean="0">
                <a:solidFill>
                  <a:srgbClr val="4D4D4D"/>
                </a:solidFill>
                <a:latin typeface="Courier New" pitchFamily="49" charset="0"/>
                <a:cs typeface="Courier New" pitchFamily="49" charset="0"/>
              </a:rPr>
              <a:t>em</a:t>
            </a:r>
            <a:r>
              <a:rPr lang="fr-FR" dirty="0" smtClean="0">
                <a:solidFill>
                  <a:srgbClr val="4D4D4D"/>
                </a:solidFill>
                <a:latin typeface="Courier New" pitchFamily="49" charset="0"/>
                <a:cs typeface="Courier New" pitchFamily="49" charset="0"/>
              </a:rPr>
              <a:t> =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4D4D4D"/>
                </a:solidFill>
                <a:latin typeface="Courier New" pitchFamily="49" charset="0"/>
                <a:cs typeface="Courier New" pitchFamily="49" charset="0"/>
              </a:rPr>
              <a:t>em.persist</a:t>
            </a:r>
            <a:r>
              <a:rPr lang="fr-FR" dirty="0" smtClean="0">
                <a:solidFill>
                  <a:srgbClr val="4D4D4D"/>
                </a:solidFill>
                <a:latin typeface="Courier New" pitchFamily="49" charset="0"/>
                <a:cs typeface="Courier New" pitchFamily="49" charset="0"/>
              </a:rPr>
              <a:t>(c);</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4D4D4D"/>
                </a:solidFill>
                <a:latin typeface="Courier New" pitchFamily="49" charset="0"/>
                <a:cs typeface="Courier New" pitchFamily="49" charset="0"/>
              </a:rPr>
              <a:t>em.close</a:t>
            </a:r>
            <a:r>
              <a:rPr lang="fr-FR" dirty="0" smtClean="0">
                <a:solidFill>
                  <a:srgbClr val="4D4D4D"/>
                </a:solidFill>
                <a:latin typeface="Courier New" pitchFamily="49" charset="0"/>
                <a:cs typeface="Courier New" pitchFamily="49" charset="0"/>
              </a:rPr>
              <a:t>();</a:t>
            </a:r>
            <a:endParaRPr lang="en-US" dirty="0" smtClean="0">
              <a:latin typeface="Courier New" pitchFamily="49" charset="0"/>
              <a:cs typeface="Courier New" pitchFamily="49" charset="0"/>
            </a:endParaRPr>
          </a:p>
        </p:txBody>
      </p:sp>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Entity Manager</a:t>
            </a:r>
          </a:p>
        </p:txBody>
      </p:sp>
      <p:sp>
        <p:nvSpPr>
          <p:cNvPr id="63491" name="Text Box 2"/>
          <p:cNvSpPr txBox="1">
            <a:spLocks noChangeArrowheads="1"/>
          </p:cNvSpPr>
          <p:nvPr/>
        </p:nvSpPr>
        <p:spPr bwMode="auto">
          <a:xfrm>
            <a:off x="1044575" y="1524000"/>
            <a:ext cx="7704138"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Some common operations :</a:t>
            </a:r>
          </a:p>
          <a:p>
            <a:pPr marL="858838" lvl="1" indent="-342900" eaLnBrk="1" hangingPunct="1">
              <a:lnSpc>
                <a:spcPct val="90000"/>
              </a:lnSpc>
              <a:spcBef>
                <a:spcPts val="500"/>
              </a:spcBef>
              <a:spcAft>
                <a:spcPts val="750"/>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void persist(Object entity)</a:t>
            </a:r>
            <a:r>
              <a:rPr lang="x-none" sz="2000">
                <a:solidFill>
                  <a:srgbClr val="4D4D4D"/>
                </a:solidFill>
                <a:ea typeface="Arial" charset="0"/>
                <a:cs typeface="Arial" charset="0"/>
              </a:rPr>
              <a:t>‏</a:t>
            </a:r>
            <a:endParaRPr lang="en-US" sz="2000">
              <a:solidFill>
                <a:srgbClr val="4D4D4D"/>
              </a:solidFill>
            </a:endParaRPr>
          </a:p>
          <a:p>
            <a:pPr marL="858838" lvl="1" indent="-342900" eaLnBrk="1" hangingPunct="1">
              <a:lnSpc>
                <a:spcPct val="90000"/>
              </a:lnSpc>
              <a:spcBef>
                <a:spcPts val="500"/>
              </a:spcBef>
              <a:spcAft>
                <a:spcPts val="750"/>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&lt;T&gt; T merge(T entity)</a:t>
            </a:r>
            <a:r>
              <a:rPr lang="x-none" sz="2000">
                <a:solidFill>
                  <a:srgbClr val="4D4D4D"/>
                </a:solidFill>
                <a:ea typeface="Arial" charset="0"/>
                <a:cs typeface="Arial" charset="0"/>
              </a:rPr>
              <a:t>‏</a:t>
            </a:r>
            <a:endParaRPr lang="en-US" sz="2000">
              <a:solidFill>
                <a:srgbClr val="4D4D4D"/>
              </a:solidFill>
            </a:endParaRPr>
          </a:p>
          <a:p>
            <a:pPr marL="858838" lvl="1" indent="-342900" eaLnBrk="1" hangingPunct="1">
              <a:lnSpc>
                <a:spcPct val="90000"/>
              </a:lnSpc>
              <a:spcBef>
                <a:spcPts val="500"/>
              </a:spcBef>
              <a:spcAft>
                <a:spcPts val="750"/>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void remove(Object entity)</a:t>
            </a:r>
            <a:r>
              <a:rPr lang="x-none" sz="2000">
                <a:solidFill>
                  <a:srgbClr val="4D4D4D"/>
                </a:solidFill>
                <a:ea typeface="Arial" charset="0"/>
                <a:cs typeface="Arial" charset="0"/>
              </a:rPr>
              <a:t>‏</a:t>
            </a:r>
            <a:endParaRPr lang="en-US" sz="2000">
              <a:solidFill>
                <a:srgbClr val="4D4D4D"/>
              </a:solidFill>
            </a:endParaRPr>
          </a:p>
          <a:p>
            <a:pPr marL="858838" lvl="1" indent="-342900" eaLnBrk="1" hangingPunct="1">
              <a:lnSpc>
                <a:spcPct val="90000"/>
              </a:lnSpc>
              <a:spcBef>
                <a:spcPts val="500"/>
              </a:spcBef>
              <a:spcAft>
                <a:spcPts val="750"/>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&lt;T&gt; T find(Class&lt;T&gt; entityClass, Object primaryKey) </a:t>
            </a:r>
          </a:p>
          <a:p>
            <a:pPr marL="341313" indent="-341313" eaLnBrk="1" hangingPunct="1">
              <a:lnSpc>
                <a:spcPct val="90000"/>
              </a:lnSpc>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Thanks to them, there is almost no request to write</a:t>
            </a:r>
          </a:p>
        </p:txBody>
      </p:sp>
      <p:pic>
        <p:nvPicPr>
          <p:cNvPr id="6349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349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63494" name="Picture 5"/>
          <p:cNvPicPr>
            <a:picLocks noChangeAspect="1" noChangeArrowheads="1"/>
          </p:cNvPicPr>
          <p:nvPr/>
        </p:nvPicPr>
        <p:blipFill>
          <a:blip r:embed="rId4" cstate="print"/>
          <a:srcRect/>
          <a:stretch>
            <a:fillRect/>
          </a:stretch>
        </p:blipFill>
        <p:spPr bwMode="auto">
          <a:xfrm>
            <a:off x="7167563" y="4495800"/>
            <a:ext cx="1900237" cy="2265363"/>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8"/>
          <p:cNvSpPr>
            <a:spLocks noGrp="1" noChangeArrowheads="1"/>
          </p:cNvSpPr>
          <p:nvPr>
            <p:ph type="title"/>
          </p:nvPr>
        </p:nvSpPr>
        <p:spPr>
          <a:xfrm>
            <a:off x="1033463" y="404813"/>
            <a:ext cx="7729537" cy="452437"/>
          </a:xfrm>
        </p:spPr>
        <p:txBody>
          <a:bodyPr/>
          <a:lstStyle/>
          <a:p>
            <a:r>
              <a:rPr lang="en-US" sz="3200"/>
              <a:t>Course objectives</a:t>
            </a:r>
          </a:p>
        </p:txBody>
      </p:sp>
      <p:sp>
        <p:nvSpPr>
          <p:cNvPr id="30730" name="Rectangle 10"/>
          <p:cNvSpPr>
            <a:spLocks noGrp="1" noChangeArrowheads="1"/>
          </p:cNvSpPr>
          <p:nvPr>
            <p:ph type="body" sz="half" idx="2"/>
          </p:nvPr>
        </p:nvSpPr>
        <p:spPr>
          <a:xfrm>
            <a:off x="4419600" y="1676400"/>
            <a:ext cx="4343400" cy="4648200"/>
          </a:xfrm>
        </p:spPr>
        <p:txBody>
          <a:bodyPr/>
          <a:lstStyle/>
          <a:p>
            <a:r>
              <a:rPr lang="en-US" sz="2000" b="1" dirty="0" smtClean="0"/>
              <a:t>Understand </a:t>
            </a:r>
            <a:r>
              <a:rPr lang="en-US" sz="2000" dirty="0" smtClean="0"/>
              <a:t>what JPA is</a:t>
            </a:r>
          </a:p>
          <a:p>
            <a:r>
              <a:rPr lang="en-US" sz="2000" b="1" dirty="0" smtClean="0"/>
              <a:t>Learn </a:t>
            </a:r>
            <a:r>
              <a:rPr lang="en-US" sz="2000" dirty="0" smtClean="0"/>
              <a:t>how to use it</a:t>
            </a:r>
            <a:endParaRPr lang="en-US" sz="2000" b="1" dirty="0"/>
          </a:p>
        </p:txBody>
      </p:sp>
      <p:sp>
        <p:nvSpPr>
          <p:cNvPr id="30727" name="Text Box 7"/>
          <p:cNvSpPr txBox="1">
            <a:spLocks noChangeArrowheads="1"/>
          </p:cNvSpPr>
          <p:nvPr/>
        </p:nvSpPr>
        <p:spPr bwMode="auto">
          <a:xfrm>
            <a:off x="1042988" y="1066800"/>
            <a:ext cx="7620000" cy="427038"/>
          </a:xfrm>
          <a:prstGeom prst="rect">
            <a:avLst/>
          </a:prstGeom>
          <a:noFill/>
          <a:ln w="9525">
            <a:noFill/>
            <a:miter lim="800000"/>
            <a:headEnd/>
            <a:tailEnd/>
          </a:ln>
          <a:effectLst/>
        </p:spPr>
        <p:txBody>
          <a:bodyPr>
            <a:spAutoFit/>
          </a:bodyPr>
          <a:lstStyle/>
          <a:p>
            <a:pPr eaLnBrk="1" hangingPunct="1">
              <a:spcBef>
                <a:spcPct val="50000"/>
              </a:spcBef>
            </a:pPr>
            <a:r>
              <a:rPr lang="en-US" sz="2200"/>
              <a:t>By completing this course, you will:</a:t>
            </a:r>
          </a:p>
        </p:txBody>
      </p:sp>
      <p:pic>
        <p:nvPicPr>
          <p:cNvPr id="30739"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30769" name="Text Box 49"/>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JPA</a:t>
            </a:r>
            <a:endParaRPr lang="en-US" b="1" dirty="0">
              <a:solidFill>
                <a:srgbClr val="000000"/>
              </a:solidFill>
            </a:endParaRPr>
          </a:p>
        </p:txBody>
      </p:sp>
      <p:pic>
        <p:nvPicPr>
          <p:cNvPr id="8" name="Picture 10" descr="cible"/>
          <p:cNvPicPr>
            <a:picLocks noChangeAspect="1" noChangeArrowheads="1"/>
          </p:cNvPicPr>
          <p:nvPr/>
        </p:nvPicPr>
        <p:blipFill>
          <a:blip r:embed="rId5" cstate="print"/>
          <a:srcRect/>
          <a:stretch>
            <a:fillRect/>
          </a:stretch>
        </p:blipFill>
        <p:spPr bwMode="auto">
          <a:xfrm>
            <a:off x="103346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Entity Manager</a:t>
            </a:r>
          </a:p>
        </p:txBody>
      </p:sp>
      <p:sp>
        <p:nvSpPr>
          <p:cNvPr id="64515" name="Text Box 2"/>
          <p:cNvSpPr txBox="1">
            <a:spLocks noChangeArrowheads="1"/>
          </p:cNvSpPr>
          <p:nvPr/>
        </p:nvSpPr>
        <p:spPr bwMode="auto">
          <a:xfrm>
            <a:off x="1044575" y="1371600"/>
            <a:ext cx="73374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How to retrieve it ?</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Use an </a:t>
            </a:r>
            <a:r>
              <a:rPr lang="en-US" sz="2000" dirty="0" err="1" smtClean="0">
                <a:solidFill>
                  <a:srgbClr val="4D4D4D"/>
                </a:solidFill>
              </a:rPr>
              <a:t>EntityManagerFactory</a:t>
            </a:r>
            <a:r>
              <a:rPr lang="en-US" sz="2000" dirty="0" smtClean="0">
                <a:solidFill>
                  <a:srgbClr val="4D4D4D"/>
                </a:solidFill>
              </a:rPr>
              <a:t> !</a:t>
            </a:r>
          </a:p>
          <a:p>
            <a:pPr marL="858838" lvl="1" indent="-342900" eaLnBrk="1" hangingPunct="1">
              <a:lnSpc>
                <a:spcPct val="90000"/>
              </a:lnSpc>
              <a:spcBef>
                <a:spcPts val="500"/>
              </a:spcBef>
              <a:spcAft>
                <a:spcPts val="750"/>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p:txBody>
      </p:sp>
      <p:pic>
        <p:nvPicPr>
          <p:cNvPr id="6451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451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Rectangle 5"/>
          <p:cNvSpPr>
            <a:spLocks noChangeArrowheads="1"/>
          </p:cNvSpPr>
          <p:nvPr/>
        </p:nvSpPr>
        <p:spPr bwMode="auto">
          <a:xfrm>
            <a:off x="1066800" y="2362200"/>
            <a:ext cx="7848600" cy="22860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err="1" smtClean="0">
                <a:latin typeface="Courier"/>
                <a:cs typeface="Courier"/>
              </a:rPr>
              <a:t>EntityManagerFactory</a:t>
            </a:r>
            <a:r>
              <a:rPr lang="en-US" dirty="0" smtClean="0">
                <a:latin typeface="Courier"/>
                <a:cs typeface="Courier"/>
              </a:rPr>
              <a:t> </a:t>
            </a:r>
            <a:r>
              <a:rPr lang="en-US" dirty="0" err="1" smtClean="0">
                <a:latin typeface="Courier"/>
                <a:cs typeface="Courier"/>
              </a:rPr>
              <a:t>emf</a:t>
            </a:r>
            <a:r>
              <a:rPr lang="en-US" dirty="0" smtClean="0">
                <a:latin typeface="Courier"/>
                <a:cs typeface="Courier"/>
              </a:rPr>
              <a:t> = </a:t>
            </a:r>
            <a:r>
              <a:rPr lang="en-US" b="1" dirty="0" smtClean="0">
                <a:solidFill>
                  <a:srgbClr val="800000"/>
                </a:solidFill>
                <a:latin typeface="Courier"/>
                <a:cs typeface="Courier"/>
              </a:rPr>
              <a:t>null</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err="1" smtClean="0">
                <a:latin typeface="Courier"/>
                <a:cs typeface="Courier"/>
              </a:rPr>
              <a:t>emf</a:t>
            </a:r>
            <a:r>
              <a:rPr lang="en-US" dirty="0" smtClean="0">
                <a:latin typeface="Courier"/>
                <a:cs typeface="Courier"/>
              </a:rPr>
              <a:t> = </a:t>
            </a:r>
            <a:r>
              <a:rPr lang="en-US" dirty="0" err="1" smtClean="0">
                <a:latin typeface="Courier"/>
                <a:cs typeface="Courier"/>
              </a:rPr>
              <a:t>Persistence.createEntityManagerFactory(</a:t>
            </a:r>
            <a:r>
              <a:rPr lang="en-US" dirty="0" err="1" smtClean="0">
                <a:solidFill>
                  <a:srgbClr val="0000FF"/>
                </a:solidFill>
                <a:latin typeface="Courier"/>
                <a:cs typeface="Courier"/>
              </a:rPr>
              <a:t>”My</a:t>
            </a:r>
            <a:r>
              <a:rPr lang="en-US" dirty="0" smtClean="0">
                <a:solidFill>
                  <a:srgbClr val="0000FF"/>
                </a:solidFill>
                <a:latin typeface="Courier"/>
                <a:cs typeface="Courier"/>
              </a:rPr>
              <a:t>-PU"</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err="1" smtClean="0">
                <a:latin typeface="Courier"/>
                <a:cs typeface="Courier"/>
              </a:rPr>
              <a:t>EntityManager</a:t>
            </a:r>
            <a:r>
              <a:rPr lang="en-US" dirty="0" smtClean="0">
                <a:latin typeface="Courier"/>
                <a:cs typeface="Courier"/>
              </a:rPr>
              <a:t> </a:t>
            </a:r>
            <a:r>
              <a:rPr lang="en-US" dirty="0" err="1" smtClean="0">
                <a:latin typeface="Courier"/>
                <a:cs typeface="Courier"/>
              </a:rPr>
              <a:t>em</a:t>
            </a:r>
            <a:r>
              <a:rPr lang="en-US" dirty="0" smtClean="0">
                <a:latin typeface="Courier"/>
                <a:cs typeface="Courier"/>
              </a:rPr>
              <a:t> = </a:t>
            </a:r>
            <a:r>
              <a:rPr lang="en-US" dirty="0" err="1" smtClean="0">
                <a:latin typeface="Courier"/>
                <a:cs typeface="Courier"/>
              </a:rPr>
              <a:t>emf.createEntityManager</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a:cs typeface="Courier"/>
              </a:rPr>
              <a:t>Contact contact = </a:t>
            </a:r>
            <a:r>
              <a:rPr lang="en-US" dirty="0" err="1" smtClean="0">
                <a:latin typeface="Courier"/>
                <a:cs typeface="Courier"/>
              </a:rPr>
              <a:t>em.find(Contact.</a:t>
            </a:r>
            <a:r>
              <a:rPr lang="en-US" b="1" dirty="0" err="1" smtClean="0">
                <a:solidFill>
                  <a:srgbClr val="800000"/>
                </a:solidFill>
                <a:latin typeface="Courier"/>
                <a:cs typeface="Courier"/>
              </a:rPr>
              <a:t>class</a:t>
            </a:r>
            <a:r>
              <a:rPr lang="en-US" dirty="0" smtClean="0">
                <a:latin typeface="Courier"/>
                <a:cs typeface="Courier"/>
              </a:rPr>
              <a:t>, </a:t>
            </a:r>
            <a:r>
              <a:rPr lang="en-US" dirty="0" smtClean="0">
                <a:solidFill>
                  <a:srgbClr val="0000FF"/>
                </a:solidFill>
                <a:latin typeface="Courier"/>
                <a:cs typeface="Courier"/>
              </a:rPr>
              <a:t>1</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err="1" smtClean="0">
                <a:latin typeface="Courier"/>
                <a:cs typeface="Courier"/>
              </a:rPr>
              <a:t>em.close</a:t>
            </a:r>
            <a:r>
              <a:rPr lang="en-US" dirty="0" smtClean="0">
                <a:latin typeface="Courier"/>
                <a:cs typeface="Courier"/>
              </a:rPr>
              <a:t>(); </a:t>
            </a:r>
            <a:r>
              <a:rPr lang="en-US" dirty="0" err="1" smtClean="0">
                <a:latin typeface="Courier"/>
                <a:cs typeface="Courier"/>
              </a:rPr>
              <a:t>emf.close</a:t>
            </a:r>
            <a:r>
              <a:rPr lang="en-US" dirty="0" smtClean="0">
                <a:latin typeface="Courier"/>
                <a:cs typeface="Courier"/>
              </a:rPr>
              <a:t>();</a:t>
            </a:r>
            <a:endParaRPr lang="fr-FR" dirty="0">
              <a:latin typeface="Courier"/>
              <a:cs typeface="Courier"/>
            </a:endParaRPr>
          </a:p>
        </p:txBody>
      </p:sp>
      <p:sp>
        <p:nvSpPr>
          <p:cNvPr id="9"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Entity Manager</a:t>
            </a:r>
          </a:p>
        </p:txBody>
      </p:sp>
      <p:sp>
        <p:nvSpPr>
          <p:cNvPr id="63491" name="Text Box 2"/>
          <p:cNvSpPr txBox="1">
            <a:spLocks noChangeArrowheads="1"/>
          </p:cNvSpPr>
          <p:nvPr/>
        </p:nvSpPr>
        <p:spPr bwMode="auto">
          <a:xfrm>
            <a:off x="1044575" y="1143000"/>
            <a:ext cx="7704138" cy="52578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Before any write operation, you should begin a transaction !</a:t>
            </a: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solidFill>
                <a:srgbClr val="4D4D4D"/>
              </a:solidFill>
            </a:endParaRPr>
          </a:p>
        </p:txBody>
      </p:sp>
      <p:pic>
        <p:nvPicPr>
          <p:cNvPr id="6349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349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
        <p:nvSpPr>
          <p:cNvPr id="9" name="Rectangle 5"/>
          <p:cNvSpPr>
            <a:spLocks noChangeArrowheads="1"/>
          </p:cNvSpPr>
          <p:nvPr/>
        </p:nvSpPr>
        <p:spPr bwMode="auto">
          <a:xfrm>
            <a:off x="1066800" y="1676400"/>
            <a:ext cx="7848600" cy="48768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err="1" smtClean="0">
                <a:latin typeface="Courier"/>
                <a:cs typeface="Courier"/>
              </a:rPr>
              <a:t>EntityManager</a:t>
            </a:r>
            <a:r>
              <a:rPr lang="en-US" dirty="0" smtClean="0">
                <a:latin typeface="Courier"/>
                <a:cs typeface="Courier"/>
              </a:rPr>
              <a:t> </a:t>
            </a:r>
            <a:r>
              <a:rPr lang="en-US" dirty="0" err="1" smtClean="0">
                <a:latin typeface="Courier"/>
                <a:cs typeface="Courier"/>
              </a:rPr>
              <a:t>em</a:t>
            </a:r>
            <a:r>
              <a:rPr lang="en-US" dirty="0" smtClean="0">
                <a:latin typeface="Courier"/>
                <a:cs typeface="Courier"/>
              </a:rPr>
              <a:t> = </a:t>
            </a:r>
            <a:r>
              <a:rPr lang="en-US" dirty="0" err="1" smtClean="0">
                <a:latin typeface="Courier"/>
                <a:cs typeface="Courier"/>
              </a:rPr>
              <a:t>emf.createEntityManager</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err="1" smtClean="0">
                <a:latin typeface="Courier"/>
                <a:cs typeface="Courier"/>
              </a:rPr>
              <a:t>EntityTransaction</a:t>
            </a:r>
            <a:r>
              <a:rPr lang="en-US" dirty="0" smtClean="0">
                <a:latin typeface="Courier"/>
                <a:cs typeface="Courier"/>
              </a:rPr>
              <a:t> </a:t>
            </a:r>
            <a:r>
              <a:rPr lang="en-US" dirty="0" err="1" smtClean="0">
                <a:latin typeface="Courier"/>
                <a:cs typeface="Courier"/>
              </a:rPr>
              <a:t>t</a:t>
            </a:r>
            <a:r>
              <a:rPr lang="en-US" dirty="0" smtClean="0">
                <a:latin typeface="Courier"/>
                <a:cs typeface="Courier"/>
              </a:rPr>
              <a:t> = </a:t>
            </a:r>
            <a:r>
              <a:rPr lang="en-US" dirty="0" err="1" smtClean="0">
                <a:latin typeface="Courier"/>
                <a:cs typeface="Courier"/>
              </a:rPr>
              <a:t>em.getTransaction</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a:cs typeface="Courier"/>
              </a:rPr>
              <a:t>try </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a:cs typeface="Courier"/>
              </a:rPr>
              <a:t>	</a:t>
            </a:r>
            <a:r>
              <a:rPr lang="en-US" dirty="0" err="1" smtClean="0">
                <a:latin typeface="Courier"/>
                <a:cs typeface="Courier"/>
              </a:rPr>
              <a:t>t.begin</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a:cs typeface="Courier"/>
              </a:rPr>
              <a:t>	...</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a:cs typeface="Courier"/>
              </a:rPr>
              <a:t>	</a:t>
            </a:r>
            <a:r>
              <a:rPr lang="en-US" dirty="0" err="1" smtClean="0">
                <a:latin typeface="Courier"/>
                <a:cs typeface="Courier"/>
              </a:rPr>
              <a:t>t.commit</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a:cs typeface="Courier"/>
              </a:rPr>
              <a:t>} </a:t>
            </a:r>
            <a:r>
              <a:rPr lang="en-US" b="1" dirty="0" smtClean="0">
                <a:solidFill>
                  <a:srgbClr val="7F0055"/>
                </a:solidFill>
                <a:latin typeface="Courier"/>
                <a:cs typeface="Courier"/>
              </a:rPr>
              <a:t>finally </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a:cs typeface="Courier"/>
              </a:rPr>
              <a:t>	</a:t>
            </a:r>
            <a:r>
              <a:rPr lang="en-US" b="1" dirty="0" smtClean="0">
                <a:solidFill>
                  <a:srgbClr val="7F0055"/>
                </a:solidFill>
                <a:latin typeface="Courier"/>
                <a:cs typeface="Courier"/>
              </a:rPr>
              <a:t>if </a:t>
            </a:r>
            <a:r>
              <a:rPr lang="en-US" dirty="0" smtClean="0">
                <a:latin typeface="Courier"/>
                <a:cs typeface="Courier"/>
              </a:rPr>
              <a:t>(</a:t>
            </a:r>
            <a:r>
              <a:rPr lang="en-US" dirty="0" err="1" smtClean="0">
                <a:latin typeface="Courier"/>
                <a:cs typeface="Courier"/>
              </a:rPr>
              <a:t>t.isActive</a:t>
            </a:r>
            <a:r>
              <a:rPr lang="en-US" dirty="0" smtClean="0">
                <a:latin typeface="Courier"/>
                <a:cs typeface="Courier"/>
              </a:rPr>
              <a:t>()) </a:t>
            </a:r>
            <a:r>
              <a:rPr lang="en-US" dirty="0" err="1" smtClean="0">
                <a:latin typeface="Courier"/>
                <a:cs typeface="Courier"/>
              </a:rPr>
              <a:t>t.rollback</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a:cs typeface="Courier"/>
              </a:rPr>
              <a:t>	</a:t>
            </a:r>
            <a:r>
              <a:rPr lang="en-US" dirty="0" err="1" smtClean="0">
                <a:latin typeface="Courier"/>
                <a:cs typeface="Courier"/>
              </a:rPr>
              <a:t>em.close</a:t>
            </a:r>
            <a:r>
              <a:rPr lang="en-US" dirty="0" smtClean="0">
                <a:latin typeface="Courier"/>
                <a:cs typeface="Courier"/>
              </a:rPr>
              <a:t>();</a:t>
            </a:r>
          </a:p>
          <a:p>
            <a:pPr marL="341313" indent="-341313" eaLnBrk="1" hangingPunct="1">
              <a:spcBef>
                <a:spcPts val="500"/>
              </a:spcBef>
              <a:spcAft>
                <a:spcPts val="750"/>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a:cs typeface="Courier"/>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Entity Manager</a:t>
            </a:r>
          </a:p>
        </p:txBody>
      </p:sp>
      <p:sp>
        <p:nvSpPr>
          <p:cNvPr id="63491" name="Text Box 2"/>
          <p:cNvSpPr txBox="1">
            <a:spLocks noChangeArrowheads="1"/>
          </p:cNvSpPr>
          <p:nvPr/>
        </p:nvSpPr>
        <p:spPr bwMode="auto">
          <a:xfrm>
            <a:off x="1044575" y="1219200"/>
            <a:ext cx="7704138"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err="1" smtClean="0"/>
              <a:t>EntityManager</a:t>
            </a:r>
            <a:r>
              <a:rPr lang="en-US" sz="2000" dirty="0" smtClean="0"/>
              <a:t> objects are not thread safe…</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Don’t define one as </a:t>
            </a:r>
            <a:r>
              <a:rPr lang="en-US" sz="2000" dirty="0" err="1" smtClean="0"/>
              <a:t>servlet</a:t>
            </a:r>
            <a:r>
              <a:rPr lang="en-US" sz="2000" dirty="0" smtClean="0"/>
              <a:t> instance variable !</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 but </a:t>
            </a:r>
            <a:r>
              <a:rPr lang="en-US" sz="2000" dirty="0" err="1" smtClean="0"/>
              <a:t>EntityManagerFactory</a:t>
            </a:r>
            <a:r>
              <a:rPr lang="en-US" sz="2000" dirty="0" smtClean="0"/>
              <a:t> is.</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You can use the same instance for all your application</a:t>
            </a:r>
          </a:p>
          <a:p>
            <a:pPr marL="798513" lvl="1"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smtClean="0"/>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t>Think to close your </a:t>
            </a:r>
            <a:r>
              <a:rPr lang="en-US" sz="2000" dirty="0" err="1" smtClean="0"/>
              <a:t>EntityManager</a:t>
            </a:r>
            <a:r>
              <a:rPr lang="en-US" sz="2000" dirty="0" smtClean="0"/>
              <a:t> and </a:t>
            </a:r>
            <a:r>
              <a:rPr lang="en-US" sz="2000" dirty="0" err="1" smtClean="0"/>
              <a:t>EntityManagerFactory</a:t>
            </a:r>
            <a:r>
              <a:rPr lang="en-US" sz="2000" dirty="0" smtClean="0"/>
              <a:t> object !</a:t>
            </a:r>
            <a:endParaRPr lang="en-US" sz="2000" dirty="0">
              <a:solidFill>
                <a:srgbClr val="4D4D4D"/>
              </a:solidFill>
            </a:endParaRPr>
          </a:p>
        </p:txBody>
      </p:sp>
      <p:pic>
        <p:nvPicPr>
          <p:cNvPr id="6349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349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63494" name="Picture 5"/>
          <p:cNvPicPr>
            <a:picLocks noChangeAspect="1" noChangeArrowheads="1"/>
          </p:cNvPicPr>
          <p:nvPr/>
        </p:nvPicPr>
        <p:blipFill>
          <a:blip r:embed="rId4" cstate="print"/>
          <a:srcRect r="8020" b="13455"/>
          <a:stretch>
            <a:fillRect/>
          </a:stretch>
        </p:blipFill>
        <p:spPr bwMode="auto">
          <a:xfrm>
            <a:off x="7162800" y="4745037"/>
            <a:ext cx="1747837" cy="1960563"/>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Entity</a:t>
            </a:r>
            <a:r>
              <a:rPr lang="en-US" sz="3200" b="1" dirty="0" smtClean="0">
                <a:solidFill>
                  <a:srgbClr val="000000"/>
                </a:solidFill>
              </a:rPr>
              <a:t> states</a:t>
            </a:r>
            <a:endParaRPr lang="en-US" sz="3200" b="1" dirty="0">
              <a:solidFill>
                <a:srgbClr val="000000"/>
              </a:solidFill>
            </a:endParaRPr>
          </a:p>
        </p:txBody>
      </p:sp>
      <p:sp>
        <p:nvSpPr>
          <p:cNvPr id="65539" name="Text Box 2"/>
          <p:cNvSpPr txBox="1">
            <a:spLocks noChangeArrowheads="1"/>
          </p:cNvSpPr>
          <p:nvPr/>
        </p:nvSpPr>
        <p:spPr bwMode="auto">
          <a:xfrm>
            <a:off x="1044575" y="1524000"/>
            <a:ext cx="64992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Transient : After the calling of key </a:t>
            </a:r>
            <a:r>
              <a:rPr lang="en-US" sz="2000" b="1">
                <a:solidFill>
                  <a:srgbClr val="4D4D4D"/>
                </a:solidFill>
              </a:rPr>
              <a:t>new</a:t>
            </a: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Managed : after the calling of method </a:t>
            </a:r>
            <a:r>
              <a:rPr lang="en-US" sz="2000" b="1">
                <a:solidFill>
                  <a:srgbClr val="4D4D4D"/>
                </a:solidFill>
              </a:rPr>
              <a:t>persist()</a:t>
            </a:r>
            <a:r>
              <a:rPr lang="x-none" sz="2000" b="1">
                <a:solidFill>
                  <a:srgbClr val="4D4D4D"/>
                </a:solidFill>
              </a:rPr>
              <a:t>‏</a:t>
            </a:r>
            <a:endParaRPr lang="en-US" sz="2000" b="1">
              <a:solidFill>
                <a:srgbClr val="4D4D4D"/>
              </a:solidFill>
            </a:endParaRP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Detached : when the object is manipulated on the client</a:t>
            </a:r>
          </a:p>
          <a:p>
            <a:pPr marL="341313" indent="-341313" eaLnBrk="1" hangingPunct="1">
              <a:lnSpc>
                <a:spcPct val="90000"/>
              </a:lnSpc>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a:solidFill>
                  <a:srgbClr val="4D4D4D"/>
                </a:solidFill>
              </a:rPr>
              <a:t>Removed : object removed from database</a:t>
            </a:r>
          </a:p>
        </p:txBody>
      </p:sp>
      <p:pic>
        <p:nvPicPr>
          <p:cNvPr id="6554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6554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65542"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pic>
        <p:nvPicPr>
          <p:cNvPr id="65543" name="Picture 6"/>
          <p:cNvPicPr>
            <a:picLocks noChangeAspect="1" noChangeArrowheads="1"/>
          </p:cNvPicPr>
          <p:nvPr/>
        </p:nvPicPr>
        <p:blipFill>
          <a:blip r:embed="rId4" cstate="print"/>
          <a:srcRect/>
          <a:stretch>
            <a:fillRect/>
          </a:stretch>
        </p:blipFill>
        <p:spPr bwMode="auto">
          <a:xfrm>
            <a:off x="2786063" y="3822700"/>
            <a:ext cx="3571875" cy="2343150"/>
          </a:xfrm>
          <a:prstGeom prst="rect">
            <a:avLst/>
          </a:prstGeom>
          <a:noFill/>
          <a:ln w="9525">
            <a:noFill/>
            <a:round/>
            <a:headEnd/>
            <a:tailEnd/>
          </a:ln>
        </p:spPr>
      </p:pic>
      <p:pic>
        <p:nvPicPr>
          <p:cNvPr id="65544" name="Picture 7"/>
          <p:cNvPicPr>
            <a:picLocks noChangeAspect="1" noChangeArrowheads="1"/>
          </p:cNvPicPr>
          <p:nvPr/>
        </p:nvPicPr>
        <p:blipFill>
          <a:blip r:embed="rId5" cstate="print"/>
          <a:srcRect/>
          <a:stretch>
            <a:fillRect/>
          </a:stretch>
        </p:blipFill>
        <p:spPr bwMode="auto">
          <a:xfrm>
            <a:off x="7235825" y="5013325"/>
            <a:ext cx="1627188" cy="1627188"/>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Quiz</a:t>
            </a:r>
          </a:p>
        </p:txBody>
      </p:sp>
      <p:pic>
        <p:nvPicPr>
          <p:cNvPr id="66563"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 name="Text Box 4"/>
          <p:cNvSpPr txBox="1">
            <a:spLocks noChangeArrowheads="1"/>
          </p:cNvSpPr>
          <p:nvPr/>
        </p:nvSpPr>
        <p:spPr bwMode="auto">
          <a:xfrm>
            <a:off x="1143000" y="2779713"/>
            <a:ext cx="3789363" cy="936625"/>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FFFFFF"/>
                </a:solidFill>
              </a:rPr>
              <a:t>Which annotation allows to declare a primary key?</a:t>
            </a:r>
          </a:p>
        </p:txBody>
      </p:sp>
      <p:sp>
        <p:nvSpPr>
          <p:cNvPr id="66565" name="Text Box 5"/>
          <p:cNvSpPr txBox="1">
            <a:spLocks noChangeArrowheads="1"/>
          </p:cNvSpPr>
          <p:nvPr/>
        </p:nvSpPr>
        <p:spPr bwMode="auto">
          <a:xfrm>
            <a:off x="5075238" y="2779713"/>
            <a:ext cx="3889375" cy="895350"/>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@Id</a:t>
            </a:r>
          </a:p>
        </p:txBody>
      </p:sp>
      <p:sp>
        <p:nvSpPr>
          <p:cNvPr id="66566" name="Text Box 6"/>
          <p:cNvSpPr txBox="1">
            <a:spLocks noChangeArrowheads="1"/>
          </p:cNvSpPr>
          <p:nvPr/>
        </p:nvSpPr>
        <p:spPr bwMode="auto">
          <a:xfrm>
            <a:off x="5076825" y="3716338"/>
            <a:ext cx="3887788" cy="1006475"/>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By deploying a file describing a persistence unit</a:t>
            </a:r>
          </a:p>
        </p:txBody>
      </p:sp>
      <p:sp>
        <p:nvSpPr>
          <p:cNvPr id="66567" name="Text Box 7"/>
          <p:cNvSpPr txBox="1">
            <a:spLocks noChangeArrowheads="1"/>
          </p:cNvSpPr>
          <p:nvPr/>
        </p:nvSpPr>
        <p:spPr bwMode="auto">
          <a:xfrm>
            <a:off x="1116013" y="3787775"/>
            <a:ext cx="3789362" cy="936625"/>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dirty="0">
                <a:solidFill>
                  <a:srgbClr val="FFFFFF"/>
                </a:solidFill>
              </a:rPr>
              <a:t>How to </a:t>
            </a:r>
            <a:r>
              <a:rPr lang="fr-FR" sz="2000" b="1" dirty="0" err="1">
                <a:solidFill>
                  <a:srgbClr val="FFFFFF"/>
                </a:solidFill>
              </a:rPr>
              <a:t>declare</a:t>
            </a:r>
            <a:r>
              <a:rPr lang="fr-FR" sz="2000" b="1" dirty="0">
                <a:solidFill>
                  <a:srgbClr val="FFFFFF"/>
                </a:solidFill>
              </a:rPr>
              <a:t> the </a:t>
            </a:r>
            <a:r>
              <a:rPr lang="fr-FR" sz="2000" b="1" dirty="0" err="1">
                <a:solidFill>
                  <a:srgbClr val="FFFFFF"/>
                </a:solidFill>
              </a:rPr>
              <a:t>connection</a:t>
            </a:r>
            <a:r>
              <a:rPr lang="fr-FR" sz="2000" b="1" dirty="0">
                <a:solidFill>
                  <a:srgbClr val="FFFFFF"/>
                </a:solidFill>
              </a:rPr>
              <a:t> </a:t>
            </a:r>
            <a:r>
              <a:rPr lang="fr-FR" sz="2000" b="1" dirty="0" err="1">
                <a:solidFill>
                  <a:srgbClr val="FFFFFF"/>
                </a:solidFill>
              </a:rPr>
              <a:t>with</a:t>
            </a:r>
            <a:r>
              <a:rPr lang="fr-FR" sz="2000" b="1" dirty="0">
                <a:solidFill>
                  <a:srgbClr val="FFFFFF"/>
                </a:solidFill>
              </a:rPr>
              <a:t> a </a:t>
            </a:r>
            <a:r>
              <a:rPr lang="fr-FR" sz="2000" b="1" dirty="0" err="1" smtClean="0">
                <a:solidFill>
                  <a:srgbClr val="FFFFFF"/>
                </a:solidFill>
              </a:rPr>
              <a:t>Database</a:t>
            </a:r>
            <a:r>
              <a:rPr lang="fr-FR" sz="2000" b="1" dirty="0" smtClean="0">
                <a:solidFill>
                  <a:srgbClr val="FFFFFF"/>
                </a:solidFill>
              </a:rPr>
              <a:t> </a:t>
            </a:r>
            <a:r>
              <a:rPr lang="fr-FR" sz="2000" b="1" dirty="0">
                <a:solidFill>
                  <a:srgbClr val="FFFFFF"/>
                </a:solidFill>
              </a:rPr>
              <a:t>?</a:t>
            </a:r>
          </a:p>
        </p:txBody>
      </p:sp>
      <p:sp>
        <p:nvSpPr>
          <p:cNvPr id="66568" name="Text Box 8"/>
          <p:cNvSpPr txBox="1">
            <a:spLocks noChangeArrowheads="1"/>
          </p:cNvSpPr>
          <p:nvPr/>
        </p:nvSpPr>
        <p:spPr bwMode="auto">
          <a:xfrm>
            <a:off x="1158875" y="1628775"/>
            <a:ext cx="3773488" cy="1079500"/>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dirty="0" err="1">
                <a:solidFill>
                  <a:srgbClr val="FFFFFF"/>
                </a:solidFill>
              </a:rPr>
              <a:t>Which</a:t>
            </a:r>
            <a:r>
              <a:rPr lang="fr-FR" sz="2000" b="1" dirty="0">
                <a:solidFill>
                  <a:srgbClr val="FFFFFF"/>
                </a:solidFill>
              </a:rPr>
              <a:t> annotation </a:t>
            </a:r>
            <a:r>
              <a:rPr lang="fr-FR" sz="2000" b="1" dirty="0" err="1">
                <a:solidFill>
                  <a:srgbClr val="FFFFFF"/>
                </a:solidFill>
              </a:rPr>
              <a:t>allows</a:t>
            </a:r>
            <a:r>
              <a:rPr lang="fr-FR" sz="2000" b="1" dirty="0">
                <a:solidFill>
                  <a:srgbClr val="FFFFFF"/>
                </a:solidFill>
              </a:rPr>
              <a:t> to </a:t>
            </a:r>
            <a:r>
              <a:rPr lang="fr-FR" sz="2000" b="1" dirty="0" err="1">
                <a:solidFill>
                  <a:srgbClr val="FFFFFF"/>
                </a:solidFill>
              </a:rPr>
              <a:t>declare</a:t>
            </a:r>
            <a:r>
              <a:rPr lang="fr-FR" sz="2000" b="1" dirty="0">
                <a:solidFill>
                  <a:srgbClr val="FFFFFF"/>
                </a:solidFill>
              </a:rPr>
              <a:t> </a:t>
            </a:r>
            <a:r>
              <a:rPr lang="fr-FR" sz="2000" b="1" dirty="0" smtClean="0">
                <a:solidFill>
                  <a:srgbClr val="FFFFFF"/>
                </a:solidFill>
              </a:rPr>
              <a:t>a JPA </a:t>
            </a:r>
            <a:r>
              <a:rPr lang="fr-FR" sz="2000" b="1" dirty="0" err="1" smtClean="0">
                <a:solidFill>
                  <a:srgbClr val="FFFFFF"/>
                </a:solidFill>
              </a:rPr>
              <a:t>Entity</a:t>
            </a:r>
            <a:r>
              <a:rPr lang="fr-FR" sz="2000" b="1" dirty="0" smtClean="0">
                <a:solidFill>
                  <a:srgbClr val="FFFFFF"/>
                </a:solidFill>
              </a:rPr>
              <a:t> </a:t>
            </a:r>
            <a:r>
              <a:rPr lang="fr-FR" sz="2000" b="1" dirty="0">
                <a:solidFill>
                  <a:srgbClr val="FFFFFF"/>
                </a:solidFill>
              </a:rPr>
              <a:t>?</a:t>
            </a:r>
          </a:p>
        </p:txBody>
      </p:sp>
      <p:sp>
        <p:nvSpPr>
          <p:cNvPr id="66569" name="Text Box 9"/>
          <p:cNvSpPr txBox="1">
            <a:spLocks noChangeArrowheads="1"/>
          </p:cNvSpPr>
          <p:nvPr/>
        </p:nvSpPr>
        <p:spPr bwMode="auto">
          <a:xfrm>
            <a:off x="5060950" y="1628775"/>
            <a:ext cx="3903663" cy="1079500"/>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4D4D4D"/>
                </a:solidFill>
              </a:rPr>
              <a:t>@Entity</a:t>
            </a:r>
          </a:p>
        </p:txBody>
      </p:sp>
      <p:sp>
        <p:nvSpPr>
          <p:cNvPr id="66570" name="Text Box 10"/>
          <p:cNvSpPr txBox="1">
            <a:spLocks noChangeArrowheads="1"/>
          </p:cNvSpPr>
          <p:nvPr/>
        </p:nvSpPr>
        <p:spPr bwMode="auto">
          <a:xfrm>
            <a:off x="5076825" y="4797425"/>
            <a:ext cx="3887788" cy="1006475"/>
          </a:xfrm>
          <a:prstGeom prst="rect">
            <a:avLst/>
          </a:prstGeom>
          <a:solidFill>
            <a:srgbClr val="A5C3DB">
              <a:alpha val="83136"/>
            </a:srgbClr>
          </a:solidFill>
          <a:ln w="9525">
            <a:noFill/>
            <a:round/>
            <a:headEnd/>
            <a:tailEnd/>
          </a:ln>
        </p:spPr>
        <p:txBody>
          <a:bodyPr lIns="90000" tIns="46800" rIns="90000" bIns="46800">
            <a:prstTxWarp prst="textNoShape">
              <a:avLst/>
            </a:prstTxWarp>
          </a:bodyPr>
          <a:lstStyle/>
          <a:p>
            <a:pPr algn="ctr">
              <a:spcAft>
                <a:spcPts val="75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dirty="0" err="1">
                <a:solidFill>
                  <a:srgbClr val="4D4D4D"/>
                </a:solidFill>
              </a:rPr>
              <a:t>Its</a:t>
            </a:r>
            <a:r>
              <a:rPr lang="fr-FR" sz="2000" b="1" dirty="0">
                <a:solidFill>
                  <a:srgbClr val="4D4D4D"/>
                </a:solidFill>
              </a:rPr>
              <a:t> </a:t>
            </a:r>
            <a:r>
              <a:rPr lang="fr-FR" sz="2000" b="1" dirty="0" err="1">
                <a:solidFill>
                  <a:srgbClr val="4D4D4D"/>
                </a:solidFill>
              </a:rPr>
              <a:t>methods</a:t>
            </a:r>
            <a:r>
              <a:rPr lang="fr-FR" sz="2000" b="1" dirty="0">
                <a:solidFill>
                  <a:srgbClr val="4D4D4D"/>
                </a:solidFill>
              </a:rPr>
              <a:t> </a:t>
            </a:r>
            <a:r>
              <a:rPr lang="fr-FR" sz="2000" b="1" dirty="0" err="1">
                <a:solidFill>
                  <a:srgbClr val="4D4D4D"/>
                </a:solidFill>
              </a:rPr>
              <a:t>handles</a:t>
            </a:r>
            <a:r>
              <a:rPr lang="fr-FR" sz="2000" b="1" dirty="0">
                <a:solidFill>
                  <a:srgbClr val="4D4D4D"/>
                </a:solidFill>
              </a:rPr>
              <a:t> </a:t>
            </a:r>
            <a:r>
              <a:rPr lang="fr-FR" sz="2000" b="1" dirty="0" err="1">
                <a:solidFill>
                  <a:srgbClr val="4D4D4D"/>
                </a:solidFill>
              </a:rPr>
              <a:t>persistence</a:t>
            </a:r>
            <a:r>
              <a:rPr lang="fr-FR" sz="2000" b="1" dirty="0">
                <a:solidFill>
                  <a:srgbClr val="4D4D4D"/>
                </a:solidFill>
              </a:rPr>
              <a:t> of </a:t>
            </a:r>
            <a:r>
              <a:rPr lang="fr-FR" sz="2000" b="1" dirty="0" err="1" smtClean="0">
                <a:solidFill>
                  <a:srgbClr val="4D4D4D"/>
                </a:solidFill>
              </a:rPr>
              <a:t>Entities</a:t>
            </a:r>
            <a:endParaRPr lang="fr-FR" sz="2000" b="1" dirty="0">
              <a:solidFill>
                <a:srgbClr val="4D4D4D"/>
              </a:solidFill>
            </a:endParaRPr>
          </a:p>
        </p:txBody>
      </p:sp>
      <p:sp>
        <p:nvSpPr>
          <p:cNvPr id="66571" name="Text Box 11"/>
          <p:cNvSpPr txBox="1">
            <a:spLocks noChangeArrowheads="1"/>
          </p:cNvSpPr>
          <p:nvPr/>
        </p:nvSpPr>
        <p:spPr bwMode="auto">
          <a:xfrm>
            <a:off x="1116013" y="4797425"/>
            <a:ext cx="3789362" cy="1008063"/>
          </a:xfrm>
          <a:prstGeom prst="rect">
            <a:avLst/>
          </a:prstGeom>
          <a:solidFill>
            <a:srgbClr val="4D4D4D">
              <a:alpha val="67058"/>
            </a:srgbClr>
          </a:solidFill>
          <a:ln w="9525">
            <a:noFill/>
            <a:round/>
            <a:headEnd/>
            <a:tailEnd/>
          </a:ln>
        </p:spPr>
        <p:txBody>
          <a:bodyPr lIns="90000" tIns="46800" rIns="90000" bIns="46800" anchor="ctr">
            <a:prstTxWarp prst="textNoShape">
              <a:avLst/>
            </a:prstTxWarp>
          </a:bodyPr>
          <a:lstStyle/>
          <a:p>
            <a:pPr algn="ctr">
              <a:spcBef>
                <a:spcPts val="1250"/>
              </a:spcBef>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2000" b="1">
                <a:solidFill>
                  <a:srgbClr val="FFFFFF"/>
                </a:solidFill>
              </a:rPr>
              <a:t>What is the use of Entity Manager ?</a:t>
            </a:r>
          </a:p>
        </p:txBody>
      </p:sp>
      <p:pic>
        <p:nvPicPr>
          <p:cNvPr id="66573" name="Picture 12"/>
          <p:cNvPicPr>
            <a:picLocks noChangeAspect="1" noChangeArrowheads="1"/>
          </p:cNvPicPr>
          <p:nvPr/>
        </p:nvPicPr>
        <p:blipFill>
          <a:blip r:embed="rId4" cstate="print"/>
          <a:srcRect/>
          <a:stretch>
            <a:fillRect/>
          </a:stretch>
        </p:blipFill>
        <p:spPr bwMode="auto">
          <a:xfrm>
            <a:off x="8053388" y="5942013"/>
            <a:ext cx="911225" cy="942975"/>
          </a:xfrm>
          <a:prstGeom prst="rect">
            <a:avLst/>
          </a:prstGeom>
          <a:noFill/>
          <a:ln w="9525">
            <a:noFill/>
            <a:round/>
            <a:headEnd/>
            <a:tailEnd/>
          </a:ln>
        </p:spPr>
      </p:pic>
      <p:sp>
        <p:nvSpPr>
          <p:cNvPr id="14"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6568"/>
                                        </p:tgtEl>
                                        <p:attrNameLst>
                                          <p:attrName>style.visibility</p:attrName>
                                        </p:attrNameLst>
                                      </p:cBhvr>
                                      <p:to>
                                        <p:strVal val="visible"/>
                                      </p:to>
                                    </p:set>
                                    <p:animEffect transition="in" filter="wipe(up)">
                                      <p:cBhvr additive="repl">
                                        <p:cTn id="7" dur="500"/>
                                        <p:tgtEl>
                                          <p:spTgt spid="665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additive="repl">
                                        <p:cTn id="11" dur="1" fill="hold">
                                          <p:stCondLst>
                                            <p:cond delay="0"/>
                                          </p:stCondLst>
                                        </p:cTn>
                                        <p:tgtEl>
                                          <p:spTgt spid="66569"/>
                                        </p:tgtEl>
                                        <p:attrNameLst>
                                          <p:attrName>style.visibility</p:attrName>
                                        </p:attrNameLst>
                                      </p:cBhvr>
                                      <p:to>
                                        <p:strVal val="visible"/>
                                      </p:to>
                                    </p:set>
                                    <p:animEffect transition="in" filter="wipe(left)">
                                      <p:cBhvr additive="repl">
                                        <p:cTn id="12" dur="500"/>
                                        <p:tgtEl>
                                          <p:spTgt spid="665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additive="repl">
                                        <p:cTn id="16" dur="1" fill="hold">
                                          <p:stCondLst>
                                            <p:cond delay="0"/>
                                          </p:stCondLst>
                                        </p:cTn>
                                        <p:tgtEl>
                                          <p:spTgt spid="2"/>
                                        </p:tgtEl>
                                        <p:attrNameLst>
                                          <p:attrName>style.visibility</p:attrName>
                                        </p:attrNameLst>
                                      </p:cBhvr>
                                      <p:to>
                                        <p:strVal val="visible"/>
                                      </p:to>
                                    </p:set>
                                    <p:animEffect transition="in" filter="wipe(up)">
                                      <p:cBhvr additive="repl">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additive="repl">
                                        <p:cTn id="21" dur="1" fill="hold">
                                          <p:stCondLst>
                                            <p:cond delay="0"/>
                                          </p:stCondLst>
                                        </p:cTn>
                                        <p:tgtEl>
                                          <p:spTgt spid="66565"/>
                                        </p:tgtEl>
                                        <p:attrNameLst>
                                          <p:attrName>style.visibility</p:attrName>
                                        </p:attrNameLst>
                                      </p:cBhvr>
                                      <p:to>
                                        <p:strVal val="visible"/>
                                      </p:to>
                                    </p:set>
                                    <p:animEffect transition="in" filter="wipe(left)">
                                      <p:cBhvr additive="repl">
                                        <p:cTn id="22" dur="500"/>
                                        <p:tgtEl>
                                          <p:spTgt spid="665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additive="repl">
                                        <p:cTn id="26" dur="1" fill="hold">
                                          <p:stCondLst>
                                            <p:cond delay="0"/>
                                          </p:stCondLst>
                                        </p:cTn>
                                        <p:tgtEl>
                                          <p:spTgt spid="66567"/>
                                        </p:tgtEl>
                                        <p:attrNameLst>
                                          <p:attrName>style.visibility</p:attrName>
                                        </p:attrNameLst>
                                      </p:cBhvr>
                                      <p:to>
                                        <p:strVal val="visible"/>
                                      </p:to>
                                    </p:set>
                                    <p:animEffect transition="in" filter="wipe(up)">
                                      <p:cBhvr additive="repl">
                                        <p:cTn id="27" dur="500"/>
                                        <p:tgtEl>
                                          <p:spTgt spid="665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additive="repl">
                                        <p:cTn id="31" dur="1" fill="hold">
                                          <p:stCondLst>
                                            <p:cond delay="0"/>
                                          </p:stCondLst>
                                        </p:cTn>
                                        <p:tgtEl>
                                          <p:spTgt spid="66566"/>
                                        </p:tgtEl>
                                        <p:attrNameLst>
                                          <p:attrName>style.visibility</p:attrName>
                                        </p:attrNameLst>
                                      </p:cBhvr>
                                      <p:to>
                                        <p:strVal val="visible"/>
                                      </p:to>
                                    </p:set>
                                    <p:animEffect transition="in" filter="wipe(left)">
                                      <p:cBhvr additive="repl">
                                        <p:cTn id="32" dur="500"/>
                                        <p:tgtEl>
                                          <p:spTgt spid="665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additive="repl">
                                        <p:cTn id="36" dur="1" fill="hold">
                                          <p:stCondLst>
                                            <p:cond delay="0"/>
                                          </p:stCondLst>
                                        </p:cTn>
                                        <p:tgtEl>
                                          <p:spTgt spid="66571"/>
                                        </p:tgtEl>
                                        <p:attrNameLst>
                                          <p:attrName>style.visibility</p:attrName>
                                        </p:attrNameLst>
                                      </p:cBhvr>
                                      <p:to>
                                        <p:strVal val="visible"/>
                                      </p:to>
                                    </p:set>
                                    <p:animEffect transition="in" filter="wipe(up)">
                                      <p:cBhvr additive="repl">
                                        <p:cTn id="37" dur="500"/>
                                        <p:tgtEl>
                                          <p:spTgt spid="665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additive="repl">
                                        <p:cTn id="41" dur="1" fill="hold">
                                          <p:stCondLst>
                                            <p:cond delay="0"/>
                                          </p:stCondLst>
                                        </p:cTn>
                                        <p:tgtEl>
                                          <p:spTgt spid="66570"/>
                                        </p:tgtEl>
                                        <p:attrNameLst>
                                          <p:attrName>style.visibility</p:attrName>
                                        </p:attrNameLst>
                                      </p:cBhvr>
                                      <p:to>
                                        <p:strVal val="visible"/>
                                      </p:to>
                                    </p:set>
                                    <p:animEffect transition="in" filter="wipe(left)">
                                      <p:cBhvr additive="repl">
                                        <p:cTn id="42" dur="500"/>
                                        <p:tgtEl>
                                          <p:spTgt spid="6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6758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4D4D4D"/>
                </a:solidFill>
              </a:rPr>
              <a:t>Do you have any questions ?</a:t>
            </a:r>
          </a:p>
        </p:txBody>
      </p:sp>
      <p:pic>
        <p:nvPicPr>
          <p:cNvPr id="7"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wipe(left)">
                                      <p:cBhvr additive="repl">
                                        <p:cTn id="7" dur="500"/>
                                        <p:tgtEl>
                                          <p:spTgt spid="2"/>
                                        </p:tgtEl>
                                      </p:cBhvr>
                                    </p:animEffect>
                                  </p:childTnLst>
                                </p:cTn>
                              </p:par>
                              <p:par>
                                <p:cTn id="8" presetID="3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style.rotation</p:attrName>
                                        </p:attrNameLst>
                                      </p:cBhvr>
                                      <p:tavLst>
                                        <p:tav tm="0">
                                          <p:val>
                                            <p:fltVal val="720"/>
                                          </p:val>
                                        </p:tav>
                                        <p:tav tm="100000">
                                          <p:val>
                                            <p:fltVal val="0"/>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(1/3)</a:t>
            </a:r>
            <a:endParaRPr lang="en-US" sz="3200" b="1" dirty="0">
              <a:solidFill>
                <a:srgbClr val="000000"/>
              </a:solidFill>
            </a:endParaRPr>
          </a:p>
        </p:txBody>
      </p:sp>
      <p:sp>
        <p:nvSpPr>
          <p:cNvPr id="130051" name="Text Box 2"/>
          <p:cNvSpPr txBox="1">
            <a:spLocks noChangeArrowheads="1"/>
          </p:cNvSpPr>
          <p:nvPr/>
        </p:nvSpPr>
        <p:spPr bwMode="auto">
          <a:xfrm>
            <a:off x="1044575" y="1295400"/>
            <a:ext cx="77946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Add Hibernate libraries to your project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Add the </a:t>
            </a:r>
            <a:r>
              <a:rPr lang="en-US" sz="2200" dirty="0" err="1" smtClean="0">
                <a:solidFill>
                  <a:srgbClr val="4D4D4D"/>
                </a:solidFill>
              </a:rPr>
              <a:t>MySQL</a:t>
            </a:r>
            <a:r>
              <a:rPr lang="en-US" sz="2200" dirty="0" smtClean="0">
                <a:solidFill>
                  <a:srgbClr val="4D4D4D"/>
                </a:solidFill>
              </a:rPr>
              <a:t> JDBC library too</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a:t>
            </a:r>
            <a:r>
              <a:rPr lang="en-US" sz="2200" dirty="0" err="1" smtClean="0">
                <a:solidFill>
                  <a:srgbClr val="4D4D4D"/>
                </a:solidFill>
              </a:rPr>
              <a:t>JavaBean</a:t>
            </a:r>
            <a:r>
              <a:rPr lang="en-US" sz="2200" dirty="0" smtClean="0">
                <a:solidFill>
                  <a:srgbClr val="4D4D4D"/>
                </a:solidFill>
              </a:rPr>
              <a:t> class named </a:t>
            </a:r>
            <a:r>
              <a:rPr lang="en-US" sz="2200" b="1" dirty="0" smtClean="0">
                <a:solidFill>
                  <a:srgbClr val="4D4D4D"/>
                </a:solidFill>
              </a:rPr>
              <a:t>Category</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 a package </a:t>
            </a:r>
            <a:r>
              <a:rPr lang="en-US" sz="2200" b="1" dirty="0" err="1" smtClean="0">
                <a:solidFill>
                  <a:srgbClr val="4D4D4D"/>
                </a:solidFill>
              </a:rPr>
              <a:t>com.supinfo.supcommerce.entity</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a:t>
            </a:r>
            <a:r>
              <a:rPr lang="en-US" sz="2200" b="1" dirty="0" smtClean="0">
                <a:solidFill>
                  <a:srgbClr val="4D4D4D"/>
                </a:solidFill>
              </a:rPr>
              <a:t>id</a:t>
            </a:r>
            <a:r>
              <a:rPr lang="en-US" sz="2200" dirty="0" smtClean="0">
                <a:solidFill>
                  <a:srgbClr val="4D4D4D"/>
                </a:solidFill>
              </a:rPr>
              <a:t> as Long and </a:t>
            </a:r>
            <a:r>
              <a:rPr lang="en-US" sz="2200" b="1" dirty="0" smtClean="0">
                <a:solidFill>
                  <a:srgbClr val="4D4D4D"/>
                </a:solidFill>
              </a:rPr>
              <a:t>name</a:t>
            </a:r>
            <a:r>
              <a:rPr lang="en-US" sz="2200" dirty="0" smtClean="0">
                <a:solidFill>
                  <a:srgbClr val="4D4D4D"/>
                </a:solidFill>
              </a:rPr>
              <a:t> as String</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Transform it into a JPA Entity</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The table should be named </a:t>
            </a:r>
            <a:r>
              <a:rPr lang="en-US" sz="2200" b="1" dirty="0" smtClean="0">
                <a:solidFill>
                  <a:srgbClr val="4D4D4D"/>
                </a:solidFill>
              </a:rPr>
              <a:t>categories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The </a:t>
            </a:r>
            <a:r>
              <a:rPr lang="en-US" sz="2200" b="1" dirty="0" smtClean="0">
                <a:solidFill>
                  <a:srgbClr val="4D4D4D"/>
                </a:solidFill>
              </a:rPr>
              <a:t>id</a:t>
            </a:r>
            <a:r>
              <a:rPr lang="en-US" sz="2200" dirty="0" smtClean="0">
                <a:solidFill>
                  <a:srgbClr val="4D4D4D"/>
                </a:solidFill>
              </a:rPr>
              <a:t> field must be the primary key of the table</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a:t>
            </a:r>
            <a:r>
              <a:rPr lang="en-US" sz="2200" dirty="0" err="1" smtClean="0">
                <a:solidFill>
                  <a:srgbClr val="4D4D4D"/>
                </a:solidFill>
              </a:rPr>
              <a:t>PersistenceUnit</a:t>
            </a:r>
            <a:endParaRPr lang="en-US" sz="2200" dirty="0" smtClean="0">
              <a:solidFill>
                <a:srgbClr val="4D4D4D"/>
              </a:solidFill>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(2/3)</a:t>
            </a:r>
            <a:endParaRPr lang="en-US" sz="3200" b="1" dirty="0">
              <a:solidFill>
                <a:srgbClr val="000000"/>
              </a:solidFill>
            </a:endParaRPr>
          </a:p>
        </p:txBody>
      </p:sp>
      <p:sp>
        <p:nvSpPr>
          <p:cNvPr id="130051" name="Text Box 2"/>
          <p:cNvSpPr txBox="1">
            <a:spLocks noChangeArrowheads="1"/>
          </p:cNvSpPr>
          <p:nvPr/>
        </p:nvSpPr>
        <p:spPr bwMode="auto">
          <a:xfrm>
            <a:off x="1066800" y="1447800"/>
            <a:ext cx="77946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JSP page named </a:t>
            </a:r>
            <a:r>
              <a:rPr lang="en-US" sz="2200" b="1" dirty="0" err="1" smtClean="0">
                <a:solidFill>
                  <a:srgbClr val="4D4D4D"/>
                </a:solidFill>
              </a:rPr>
              <a:t>addCategory.jsp</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a form…</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a:t>
            </a:r>
            <a:r>
              <a:rPr lang="en-US" sz="2200" b="1" dirty="0" err="1" smtClean="0">
                <a:solidFill>
                  <a:srgbClr val="4D4D4D"/>
                </a:solidFill>
              </a:rPr>
              <a:t>HttpServlet</a:t>
            </a:r>
            <a:r>
              <a:rPr lang="en-US" sz="2200" b="1" dirty="0" smtClean="0">
                <a:solidFill>
                  <a:srgbClr val="4D4D4D"/>
                </a:solidFill>
              </a:rPr>
              <a:t> </a:t>
            </a:r>
            <a:r>
              <a:rPr lang="en-US" sz="2200" dirty="0" smtClean="0">
                <a:solidFill>
                  <a:srgbClr val="4D4D4D"/>
                </a:solidFill>
              </a:rPr>
              <a:t>named </a:t>
            </a:r>
            <a:r>
              <a:rPr lang="en-US" sz="2200" b="1" dirty="0" err="1" smtClean="0">
                <a:solidFill>
                  <a:srgbClr val="4D4D4D"/>
                </a:solidFill>
              </a:rPr>
              <a:t>AddCategoryServlet</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Bind it to </a:t>
            </a:r>
            <a:r>
              <a:rPr lang="en-US" sz="2200" b="1" dirty="0" smtClean="0">
                <a:solidFill>
                  <a:srgbClr val="4D4D4D"/>
                </a:solidFill>
              </a:rPr>
              <a:t>/auth/</a:t>
            </a:r>
            <a:r>
              <a:rPr lang="en-US" sz="2200" b="1" dirty="0" err="1" smtClean="0">
                <a:solidFill>
                  <a:srgbClr val="4D4D4D"/>
                </a:solidFill>
              </a:rPr>
              <a:t>addCategory</a:t>
            </a:r>
            <a:r>
              <a:rPr lang="en-US" sz="2200" dirty="0" smtClean="0">
                <a:solidFill>
                  <a:srgbClr val="4D4D4D"/>
                </a:solidFill>
              </a:rPr>
              <a:t> </a:t>
            </a:r>
            <a:r>
              <a:rPr lang="en-US" sz="2200" dirty="0" err="1" smtClean="0">
                <a:solidFill>
                  <a:srgbClr val="4D4D4D"/>
                </a:solidFill>
              </a:rPr>
              <a:t>url</a:t>
            </a:r>
            <a:r>
              <a:rPr lang="en-US" sz="2200" dirty="0" smtClean="0">
                <a:solidFill>
                  <a:srgbClr val="4D4D4D"/>
                </a:solidFill>
              </a:rPr>
              <a:t>-pattern</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Override the </a:t>
            </a:r>
            <a:r>
              <a:rPr lang="en-US" sz="2200" b="1" dirty="0" err="1" smtClean="0">
                <a:solidFill>
                  <a:srgbClr val="4D4D4D"/>
                </a:solidFill>
              </a:rPr>
              <a:t>doGet</a:t>
            </a:r>
            <a:r>
              <a:rPr lang="en-US" sz="2200" b="1" dirty="0" smtClean="0">
                <a:solidFill>
                  <a:srgbClr val="4D4D4D"/>
                </a:solidFill>
              </a:rPr>
              <a:t>()</a:t>
            </a:r>
            <a:r>
              <a:rPr lang="en-US" sz="2200" dirty="0" smtClean="0">
                <a:solidFill>
                  <a:srgbClr val="4D4D4D"/>
                </a:solidFill>
              </a:rPr>
              <a:t> method</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Forward the request to the JSP page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Override the </a:t>
            </a:r>
            <a:r>
              <a:rPr lang="en-US" sz="2200" b="1" dirty="0" smtClean="0">
                <a:solidFill>
                  <a:srgbClr val="4D4D4D"/>
                </a:solidFill>
              </a:rPr>
              <a:t>init()</a:t>
            </a:r>
            <a:r>
              <a:rPr lang="en-US" sz="2200" dirty="0" smtClean="0">
                <a:solidFill>
                  <a:srgbClr val="4D4D4D"/>
                </a:solidFill>
              </a:rPr>
              <a:t> method</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an </a:t>
            </a:r>
            <a:r>
              <a:rPr lang="en-US" sz="2200" dirty="0" err="1" smtClean="0">
                <a:solidFill>
                  <a:srgbClr val="4D4D4D"/>
                </a:solidFill>
              </a:rPr>
              <a:t>EntityManagerFactory</a:t>
            </a:r>
            <a:r>
              <a:rPr lang="en-US" sz="2200" dirty="0" smtClean="0">
                <a:solidFill>
                  <a:srgbClr val="4D4D4D"/>
                </a:solidFill>
              </a:rPr>
              <a:t> object</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(3/3)</a:t>
            </a:r>
            <a:endParaRPr lang="en-US" sz="3200" b="1" dirty="0">
              <a:solidFill>
                <a:srgbClr val="000000"/>
              </a:solidFill>
            </a:endParaRPr>
          </a:p>
        </p:txBody>
      </p:sp>
      <p:sp>
        <p:nvSpPr>
          <p:cNvPr id="130051" name="Text Box 2"/>
          <p:cNvSpPr txBox="1">
            <a:spLocks noChangeArrowheads="1"/>
          </p:cNvSpPr>
          <p:nvPr/>
        </p:nvSpPr>
        <p:spPr bwMode="auto">
          <a:xfrm>
            <a:off x="1066800" y="1447800"/>
            <a:ext cx="77946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a:t>
            </a:r>
            <a:r>
              <a:rPr lang="en-US" sz="2200" b="1" dirty="0" err="1" smtClean="0">
                <a:solidFill>
                  <a:srgbClr val="4D4D4D"/>
                </a:solidFill>
              </a:rPr>
              <a:t>HttpServlet</a:t>
            </a:r>
            <a:r>
              <a:rPr lang="en-US" sz="2200" b="1" dirty="0" smtClean="0">
                <a:solidFill>
                  <a:srgbClr val="4D4D4D"/>
                </a:solidFill>
              </a:rPr>
              <a:t> </a:t>
            </a:r>
            <a:r>
              <a:rPr lang="en-US" sz="2200" dirty="0" smtClean="0">
                <a:solidFill>
                  <a:srgbClr val="4D4D4D"/>
                </a:solidFill>
              </a:rPr>
              <a:t>named </a:t>
            </a:r>
            <a:r>
              <a:rPr lang="en-US" sz="2200" b="1" dirty="0" err="1" smtClean="0">
                <a:solidFill>
                  <a:srgbClr val="4D4D4D"/>
                </a:solidFill>
              </a:rPr>
              <a:t>AddCategoryServlet</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Override the </a:t>
            </a:r>
            <a:r>
              <a:rPr lang="en-US" sz="2200" b="1" dirty="0" err="1" smtClean="0">
                <a:solidFill>
                  <a:srgbClr val="4D4D4D"/>
                </a:solidFill>
              </a:rPr>
              <a:t>doPost</a:t>
            </a:r>
            <a:r>
              <a:rPr lang="en-US" sz="2200" b="1" dirty="0" smtClean="0">
                <a:solidFill>
                  <a:srgbClr val="4D4D4D"/>
                </a:solidFill>
              </a:rPr>
              <a:t>()</a:t>
            </a:r>
            <a:r>
              <a:rPr lang="en-US" sz="2200" dirty="0" smtClean="0">
                <a:solidFill>
                  <a:srgbClr val="4D4D4D"/>
                </a:solidFill>
              </a:rPr>
              <a:t> method</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Retrieve the form parameters</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new </a:t>
            </a:r>
            <a:r>
              <a:rPr lang="en-US" sz="2200" b="1" dirty="0" smtClean="0">
                <a:solidFill>
                  <a:srgbClr val="4D4D4D"/>
                </a:solidFill>
              </a:rPr>
              <a:t>Category</a:t>
            </a:r>
            <a:r>
              <a:rPr lang="en-US" sz="2200" dirty="0" smtClean="0">
                <a:solidFill>
                  <a:srgbClr val="4D4D4D"/>
                </a:solidFill>
              </a:rPr>
              <a:t> object</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Set the parameters in the object</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Use an </a:t>
            </a:r>
            <a:r>
              <a:rPr lang="en-US" sz="2200" dirty="0" err="1" smtClean="0">
                <a:solidFill>
                  <a:srgbClr val="4D4D4D"/>
                </a:solidFill>
              </a:rPr>
              <a:t>EntityManager</a:t>
            </a:r>
            <a:r>
              <a:rPr lang="en-US" sz="2200" dirty="0" smtClean="0">
                <a:solidFill>
                  <a:srgbClr val="4D4D4D"/>
                </a:solidFill>
              </a:rPr>
              <a:t> to persist the object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Override the </a:t>
            </a:r>
            <a:r>
              <a:rPr lang="en-US" sz="2200" b="1" dirty="0" smtClean="0">
                <a:solidFill>
                  <a:srgbClr val="4D4D4D"/>
                </a:solidFill>
              </a:rPr>
              <a:t>destroy() </a:t>
            </a:r>
            <a:r>
              <a:rPr lang="en-US" sz="2200" dirty="0" smtClean="0">
                <a:solidFill>
                  <a:srgbClr val="4D4D4D"/>
                </a:solidFill>
              </a:rPr>
              <a:t>method</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Close the </a:t>
            </a:r>
            <a:r>
              <a:rPr lang="en-US" sz="2200" dirty="0" err="1" smtClean="0">
                <a:solidFill>
                  <a:srgbClr val="4D4D4D"/>
                </a:solidFill>
              </a:rPr>
              <a:t>EntityManagerFactory</a:t>
            </a:r>
            <a:r>
              <a:rPr lang="en-US" sz="2200" dirty="0" smtClean="0">
                <a:solidFill>
                  <a:srgbClr val="4D4D4D"/>
                </a:solidFill>
              </a:rPr>
              <a:t> object</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2511176"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JPA – </a:t>
            </a:r>
            <a:r>
              <a:rPr lang="en-US" sz="3600" b="1" dirty="0">
                <a:solidFill>
                  <a:srgbClr val="000000"/>
                </a:solidFill>
              </a:rPr>
              <a:t>advanced functions</a:t>
            </a:r>
          </a:p>
        </p:txBody>
      </p:sp>
      <p:sp>
        <p:nvSpPr>
          <p:cNvPr id="69635" name="Text Box 2"/>
          <p:cNvSpPr txBox="1">
            <a:spLocks noChangeArrowheads="1"/>
          </p:cNvSpPr>
          <p:nvPr/>
        </p:nvSpPr>
        <p:spPr bwMode="auto">
          <a:xfrm>
            <a:off x="2514600"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Entities dependencies, inheritance</a:t>
            </a:r>
          </a:p>
        </p:txBody>
      </p:sp>
      <p:pic>
        <p:nvPicPr>
          <p:cNvPr id="69636"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033463" y="404813"/>
            <a:ext cx="7729537" cy="452437"/>
          </a:xfrm>
        </p:spPr>
        <p:txBody>
          <a:bodyPr/>
          <a:lstStyle/>
          <a:p>
            <a:r>
              <a:rPr lang="en-US" sz="3200"/>
              <a:t>Course topics</a:t>
            </a:r>
          </a:p>
        </p:txBody>
      </p:sp>
      <p:sp>
        <p:nvSpPr>
          <p:cNvPr id="696323" name="Rectangle 3"/>
          <p:cNvSpPr>
            <a:spLocks noGrp="1" noChangeArrowheads="1"/>
          </p:cNvSpPr>
          <p:nvPr>
            <p:ph type="body" sz="half" idx="2"/>
          </p:nvPr>
        </p:nvSpPr>
        <p:spPr>
          <a:xfrm>
            <a:off x="4419600" y="1790712"/>
            <a:ext cx="4343400" cy="4710122"/>
          </a:xfrm>
        </p:spPr>
        <p:txBody>
          <a:bodyPr/>
          <a:lstStyle/>
          <a:p>
            <a:r>
              <a:rPr lang="en-US" sz="2000" b="1" dirty="0" smtClean="0"/>
              <a:t>JPA entity</a:t>
            </a:r>
          </a:p>
          <a:p>
            <a:r>
              <a:rPr lang="en-US" sz="2000" b="1" dirty="0" smtClean="0"/>
              <a:t>JPA – advanced functions</a:t>
            </a:r>
          </a:p>
          <a:p>
            <a:r>
              <a:rPr lang="en-US" sz="2000" b="1" dirty="0" smtClean="0"/>
              <a:t>JPQL</a:t>
            </a:r>
          </a:p>
          <a:p>
            <a:r>
              <a:rPr lang="en-US" sz="2000" b="1" dirty="0" smtClean="0"/>
              <a:t>Good practices</a:t>
            </a:r>
          </a:p>
          <a:p>
            <a:endParaRPr lang="en-US" sz="2000" b="1" dirty="0" smtClean="0"/>
          </a:p>
          <a:p>
            <a:endParaRPr lang="en-US" sz="2000" b="1" dirty="0" smtClean="0"/>
          </a:p>
          <a:p>
            <a:endParaRPr lang="en-US" sz="2000" b="1" dirty="0" smtClean="0"/>
          </a:p>
          <a:p>
            <a:endParaRPr lang="en-US" sz="2000" dirty="0" smtClean="0"/>
          </a:p>
        </p:txBody>
      </p:sp>
      <p:sp>
        <p:nvSpPr>
          <p:cNvPr id="696324" name="Text Box 4"/>
          <p:cNvSpPr txBox="1">
            <a:spLocks noChangeArrowheads="1"/>
          </p:cNvSpPr>
          <p:nvPr/>
        </p:nvSpPr>
        <p:spPr bwMode="auto">
          <a:xfrm>
            <a:off x="1042988" y="1066800"/>
            <a:ext cx="8101012" cy="427038"/>
          </a:xfrm>
          <a:prstGeom prst="rect">
            <a:avLst/>
          </a:prstGeom>
          <a:noFill/>
          <a:ln w="9525">
            <a:noFill/>
            <a:miter lim="800000"/>
            <a:headEnd/>
            <a:tailEnd/>
          </a:ln>
          <a:effectLst/>
        </p:spPr>
        <p:txBody>
          <a:bodyPr>
            <a:spAutoFit/>
          </a:bodyPr>
          <a:lstStyle/>
          <a:p>
            <a:pPr eaLnBrk="1" hangingPunct="1">
              <a:spcBef>
                <a:spcPct val="50000"/>
              </a:spcBef>
            </a:pPr>
            <a:r>
              <a:rPr lang="en-US" sz="2200" dirty="0"/>
              <a:t>Course’s </a:t>
            </a:r>
            <a:r>
              <a:rPr lang="en-US" sz="2200" dirty="0" smtClean="0"/>
              <a:t>plan</a:t>
            </a:r>
            <a:endParaRPr lang="en-US" sz="2200" dirty="0"/>
          </a:p>
        </p:txBody>
      </p:sp>
      <p:pic>
        <p:nvPicPr>
          <p:cNvPr id="696326" name="Picture 6"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p:spPr>
      </p:pic>
      <p:sp>
        <p:nvSpPr>
          <p:cNvPr id="696327" name="Text Box 7"/>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JPA</a:t>
            </a:r>
            <a:endParaRPr lang="en-US" b="1" dirty="0">
              <a:solidFill>
                <a:srgbClr val="000000"/>
              </a:solidFill>
            </a:endParaRPr>
          </a:p>
        </p:txBody>
      </p:sp>
      <p:pic>
        <p:nvPicPr>
          <p:cNvPr id="9" name="Picture 9" descr="plan"/>
          <p:cNvPicPr>
            <a:picLocks noChangeAspect="1" noChangeArrowheads="1"/>
          </p:cNvPicPr>
          <p:nvPr/>
        </p:nvPicPr>
        <p:blipFill>
          <a:blip r:embed="rId5" cstate="print"/>
          <a:srcRect/>
          <a:stretch>
            <a:fillRect/>
          </a:stretch>
        </p:blipFill>
        <p:spPr bwMode="auto">
          <a:xfrm>
            <a:off x="1116013" y="1989138"/>
            <a:ext cx="3251200" cy="3251200"/>
          </a:xfrm>
          <a:prstGeom prst="rect">
            <a:avLst/>
          </a:prstGeom>
          <a:noFill/>
          <a:ln w="9525">
            <a:noFill/>
            <a:miter lim="800000"/>
            <a:headEnd/>
            <a:tailEnd/>
          </a:ln>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Preview</a:t>
            </a:r>
          </a:p>
        </p:txBody>
      </p:sp>
      <p:sp>
        <p:nvSpPr>
          <p:cNvPr id="2" name="Text Box 2"/>
          <p:cNvSpPr txBox="1">
            <a:spLocks noChangeArrowheads="1"/>
          </p:cNvSpPr>
          <p:nvPr/>
        </p:nvSpPr>
        <p:spPr bwMode="auto">
          <a:xfrm>
            <a:off x="1044575" y="1524000"/>
            <a:ext cx="50514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Relationship between </a:t>
            </a:r>
            <a:r>
              <a:rPr lang="en-US" sz="2200" dirty="0" smtClean="0">
                <a:solidFill>
                  <a:srgbClr val="4D4D4D"/>
                </a:solidFill>
              </a:rPr>
              <a:t>Entities</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a:solidFill>
                  <a:srgbClr val="4D4D4D"/>
                </a:solidFill>
              </a:rPr>
              <a:t>OneToOne</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a:solidFill>
                  <a:srgbClr val="4D4D4D"/>
                </a:solidFill>
              </a:rPr>
              <a:t>OneToMany</a:t>
            </a:r>
            <a:r>
              <a:rPr lang="en-US" sz="2200" dirty="0">
                <a:solidFill>
                  <a:srgbClr val="4D4D4D"/>
                </a:solidFill>
              </a:rPr>
              <a:t> and </a:t>
            </a:r>
            <a:r>
              <a:rPr lang="en-US" sz="2200" dirty="0" err="1">
                <a:solidFill>
                  <a:srgbClr val="4D4D4D"/>
                </a:solidFill>
              </a:rPr>
              <a:t>ManyToOne</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a:solidFill>
                  <a:srgbClr val="4D4D4D"/>
                </a:solidFill>
              </a:rPr>
              <a:t>ManyToMany</a:t>
            </a: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Cascading</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Lazy </a:t>
            </a:r>
            <a:r>
              <a:rPr lang="en-US" sz="2200" dirty="0" smtClean="0">
                <a:solidFill>
                  <a:srgbClr val="4D4D4D"/>
                </a:solidFill>
              </a:rPr>
              <a:t>loading</a:t>
            </a:r>
          </a:p>
        </p:txBody>
      </p:sp>
      <p:sp>
        <p:nvSpPr>
          <p:cNvPr id="70659" name="Text Box 3"/>
          <p:cNvSpPr txBox="1">
            <a:spLocks noChangeArrowheads="1"/>
          </p:cNvSpPr>
          <p:nvPr/>
        </p:nvSpPr>
        <p:spPr bwMode="auto">
          <a:xfrm>
            <a:off x="1054100" y="990600"/>
            <a:ext cx="7620000"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This is the contain we'll see</a:t>
            </a:r>
          </a:p>
        </p:txBody>
      </p:sp>
      <p:pic>
        <p:nvPicPr>
          <p:cNvPr id="70661"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70662"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pic>
        <p:nvPicPr>
          <p:cNvPr id="70663" name="Picture 6"/>
          <p:cNvPicPr>
            <a:picLocks noChangeAspect="1" noChangeArrowheads="1"/>
          </p:cNvPicPr>
          <p:nvPr/>
        </p:nvPicPr>
        <p:blipFill>
          <a:blip r:embed="rId4" cstate="print"/>
          <a:srcRect/>
          <a:stretch>
            <a:fillRect/>
          </a:stretch>
        </p:blipFill>
        <p:spPr bwMode="auto">
          <a:xfrm>
            <a:off x="6011863" y="1717675"/>
            <a:ext cx="2757487" cy="3656013"/>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withEffect">
                                  <p:stCondLst>
                                    <p:cond delay="0"/>
                                  </p:stCondLst>
                                  <p:childTnLst>
                                    <p:set>
                                      <p:cBhvr additive="repl">
                                        <p:cTn id="6" dur="1" fill="hold">
                                          <p:stCondLst>
                                            <p:cond delay="0"/>
                                          </p:stCondLst>
                                        </p:cTn>
                                        <p:tgtEl>
                                          <p:spTgt spid="70659"/>
                                        </p:tgtEl>
                                        <p:attrNameLst>
                                          <p:attrName>style.visibility</p:attrName>
                                        </p:attrNameLst>
                                      </p:cBhvr>
                                      <p:to>
                                        <p:strVal val="visible"/>
                                      </p:to>
                                    </p:set>
                                    <p:animEffect transition="in" filter="wipe(left)">
                                      <p:cBhvr additive="repl">
                                        <p:cTn id="7" dur="500"/>
                                        <p:tgtEl>
                                          <p:spTgt spid="70659"/>
                                        </p:tgtEl>
                                      </p:cBhvr>
                                    </p:animEffect>
                                  </p:childTnLst>
                                </p:cTn>
                              </p:par>
                            </p:childTnLst>
                          </p:cTn>
                        </p:par>
                        <p:par>
                          <p:cTn id="8" fill="hold">
                            <p:stCondLst>
                              <p:cond delay="0"/>
                            </p:stCondLst>
                            <p:childTnLst>
                              <p:par>
                                <p:cTn id="9" presetID="10" presetClass="entr" fill="hold" nodeType="afterEffect">
                                  <p:stCondLst>
                                    <p:cond delay="0"/>
                                  </p:stCondLst>
                                  <p:childTnLst>
                                    <p:set>
                                      <p:cBhvr additive="repl">
                                        <p:cTn id="10" dur="1" fill="hold">
                                          <p:stCondLst>
                                            <p:cond delay="0"/>
                                          </p:stCondLst>
                                        </p:cTn>
                                        <p:tgtEl>
                                          <p:spTgt spid="2">
                                            <p:txEl>
                                              <p:pRg st="0" end="0"/>
                                            </p:txEl>
                                          </p:spTgt>
                                        </p:tgtEl>
                                        <p:attrNameLst>
                                          <p:attrName>style.visibility</p:attrName>
                                        </p:attrNameLst>
                                      </p:cBhvr>
                                      <p:to>
                                        <p:strVal val="visible"/>
                                      </p:to>
                                    </p:set>
                                    <p:animEffect transition="in" filter="fade">
                                      <p:cBhvr additive="repl">
                                        <p:cTn id="11" dur="500"/>
                                        <p:tgtEl>
                                          <p:spTgt spid="2">
                                            <p:txEl>
                                              <p:pRg st="0" end="0"/>
                                            </p:txEl>
                                          </p:spTgt>
                                        </p:tgtEl>
                                      </p:cBhvr>
                                    </p:animEffect>
                                  </p:childTnLst>
                                </p:cTn>
                              </p:par>
                            </p:childTnLst>
                          </p:cTn>
                        </p:par>
                        <p:par>
                          <p:cTn id="12" fill="hold">
                            <p:stCondLst>
                              <p:cond delay="0"/>
                            </p:stCondLst>
                            <p:childTnLst>
                              <p:par>
                                <p:cTn id="13" presetID="10" presetClass="entr" fill="hold" nodeType="afterEffect">
                                  <p:stCondLst>
                                    <p:cond delay="0"/>
                                  </p:stCondLst>
                                  <p:childTnLst>
                                    <p:set>
                                      <p:cBhvr additive="repl">
                                        <p:cTn id="14" dur="1" fill="hold">
                                          <p:stCondLst>
                                            <p:cond delay="0"/>
                                          </p:stCondLst>
                                        </p:cTn>
                                        <p:tgtEl>
                                          <p:spTgt spid="2">
                                            <p:txEl>
                                              <p:pRg st="1" end="1"/>
                                            </p:txEl>
                                          </p:spTgt>
                                        </p:tgtEl>
                                        <p:attrNameLst>
                                          <p:attrName>style.visibility</p:attrName>
                                        </p:attrNameLst>
                                      </p:cBhvr>
                                      <p:to>
                                        <p:strVal val="visible"/>
                                      </p:to>
                                    </p:set>
                                    <p:animEffect transition="in" filter="fade">
                                      <p:cBhvr additive="repl">
                                        <p:cTn id="15" dur="500"/>
                                        <p:tgtEl>
                                          <p:spTgt spid="2">
                                            <p:txEl>
                                              <p:pRg st="1" end="1"/>
                                            </p:txEl>
                                          </p:spTgt>
                                        </p:tgtEl>
                                      </p:cBhvr>
                                    </p:animEffect>
                                  </p:childTnLst>
                                </p:cTn>
                              </p:par>
                            </p:childTnLst>
                          </p:cTn>
                        </p:par>
                        <p:par>
                          <p:cTn id="16" fill="hold">
                            <p:stCondLst>
                              <p:cond delay="0"/>
                            </p:stCondLst>
                            <p:childTnLst>
                              <p:par>
                                <p:cTn id="17" presetID="10" presetClass="entr" fill="hold" nodeType="afterEffect">
                                  <p:stCondLst>
                                    <p:cond delay="0"/>
                                  </p:stCondLst>
                                  <p:childTnLst>
                                    <p:set>
                                      <p:cBhvr additive="repl">
                                        <p:cTn id="18" dur="1" fill="hold">
                                          <p:stCondLst>
                                            <p:cond delay="0"/>
                                          </p:stCondLst>
                                        </p:cTn>
                                        <p:tgtEl>
                                          <p:spTgt spid="2">
                                            <p:txEl>
                                              <p:pRg st="2" end="2"/>
                                            </p:txEl>
                                          </p:spTgt>
                                        </p:tgtEl>
                                        <p:attrNameLst>
                                          <p:attrName>style.visibility</p:attrName>
                                        </p:attrNameLst>
                                      </p:cBhvr>
                                      <p:to>
                                        <p:strVal val="visible"/>
                                      </p:to>
                                    </p:set>
                                    <p:animEffect transition="in" filter="fade">
                                      <p:cBhvr additive="repl">
                                        <p:cTn id="19" dur="500"/>
                                        <p:tgtEl>
                                          <p:spTgt spid="2">
                                            <p:txEl>
                                              <p:pRg st="2" end="2"/>
                                            </p:txEl>
                                          </p:spTgt>
                                        </p:tgtEl>
                                      </p:cBhvr>
                                    </p:animEffect>
                                  </p:childTnLst>
                                </p:cTn>
                              </p:par>
                            </p:childTnLst>
                          </p:cTn>
                        </p:par>
                        <p:par>
                          <p:cTn id="20" fill="hold">
                            <p:stCondLst>
                              <p:cond delay="0"/>
                            </p:stCondLst>
                            <p:childTnLst>
                              <p:par>
                                <p:cTn id="21" presetID="10" presetClass="entr" fill="hold" nodeType="afterEffect">
                                  <p:stCondLst>
                                    <p:cond delay="0"/>
                                  </p:stCondLst>
                                  <p:childTnLst>
                                    <p:set>
                                      <p:cBhvr additive="repl">
                                        <p:cTn id="22" dur="1" fill="hold">
                                          <p:stCondLst>
                                            <p:cond delay="0"/>
                                          </p:stCondLst>
                                        </p:cTn>
                                        <p:tgtEl>
                                          <p:spTgt spid="2">
                                            <p:txEl>
                                              <p:pRg st="3" end="3"/>
                                            </p:txEl>
                                          </p:spTgt>
                                        </p:tgtEl>
                                        <p:attrNameLst>
                                          <p:attrName>style.visibility</p:attrName>
                                        </p:attrNameLst>
                                      </p:cBhvr>
                                      <p:to>
                                        <p:strVal val="visible"/>
                                      </p:to>
                                    </p:set>
                                    <p:animEffect transition="in" filter="fade">
                                      <p:cBhvr additive="repl">
                                        <p:cTn id="23" dur="500"/>
                                        <p:tgtEl>
                                          <p:spTgt spid="2">
                                            <p:txEl>
                                              <p:pRg st="3" end="3"/>
                                            </p:txEl>
                                          </p:spTgt>
                                        </p:tgtEl>
                                      </p:cBhvr>
                                    </p:animEffect>
                                  </p:childTnLst>
                                </p:cTn>
                              </p:par>
                            </p:childTnLst>
                          </p:cTn>
                        </p:par>
                        <p:par>
                          <p:cTn id="24" fill="hold">
                            <p:stCondLst>
                              <p:cond delay="0"/>
                            </p:stCondLst>
                            <p:childTnLst>
                              <p:par>
                                <p:cTn id="25" presetID="10" presetClass="entr" fill="hold" nodeType="afterEffect">
                                  <p:stCondLst>
                                    <p:cond delay="0"/>
                                  </p:stCondLst>
                                  <p:childTnLst>
                                    <p:set>
                                      <p:cBhvr additive="repl">
                                        <p:cTn id="26" dur="1" fill="hold">
                                          <p:stCondLst>
                                            <p:cond delay="0"/>
                                          </p:stCondLst>
                                        </p:cTn>
                                        <p:tgtEl>
                                          <p:spTgt spid="2">
                                            <p:txEl>
                                              <p:pRg st="4" end="4"/>
                                            </p:txEl>
                                          </p:spTgt>
                                        </p:tgtEl>
                                        <p:attrNameLst>
                                          <p:attrName>style.visibility</p:attrName>
                                        </p:attrNameLst>
                                      </p:cBhvr>
                                      <p:to>
                                        <p:strVal val="visible"/>
                                      </p:to>
                                    </p:set>
                                    <p:animEffect transition="in" filter="fade">
                                      <p:cBhvr additive="repl">
                                        <p:cTn id="27" dur="500"/>
                                        <p:tgtEl>
                                          <p:spTgt spid="2">
                                            <p:txEl>
                                              <p:pRg st="4" end="4"/>
                                            </p:txEl>
                                          </p:spTgt>
                                        </p:tgtEl>
                                      </p:cBhvr>
                                    </p:animEffect>
                                  </p:childTnLst>
                                </p:cTn>
                              </p:par>
                            </p:childTnLst>
                          </p:cTn>
                        </p:par>
                        <p:par>
                          <p:cTn id="28" fill="hold">
                            <p:stCondLst>
                              <p:cond delay="0"/>
                            </p:stCondLst>
                            <p:childTnLst>
                              <p:par>
                                <p:cTn id="29" presetID="10" presetClass="entr" fill="hold" nodeType="afterEffect">
                                  <p:stCondLst>
                                    <p:cond delay="0"/>
                                  </p:stCondLst>
                                  <p:childTnLst>
                                    <p:set>
                                      <p:cBhvr additive="repl">
                                        <p:cTn id="30" dur="1" fill="hold">
                                          <p:stCondLst>
                                            <p:cond delay="0"/>
                                          </p:stCondLst>
                                        </p:cTn>
                                        <p:tgtEl>
                                          <p:spTgt spid="2">
                                            <p:txEl>
                                              <p:pRg st="5" end="5"/>
                                            </p:txEl>
                                          </p:spTgt>
                                        </p:tgtEl>
                                        <p:attrNameLst>
                                          <p:attrName>style.visibility</p:attrName>
                                        </p:attrNameLst>
                                      </p:cBhvr>
                                      <p:to>
                                        <p:strVal val="visible"/>
                                      </p:to>
                                    </p:set>
                                    <p:animEffect transition="in" filter="fade">
                                      <p:cBhvr additive="repl">
                                        <p:cTn id="3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Relationship between </a:t>
            </a:r>
            <a:r>
              <a:rPr lang="en-US" sz="3200" b="1" dirty="0" smtClean="0">
                <a:solidFill>
                  <a:srgbClr val="000000"/>
                </a:solidFill>
              </a:rPr>
              <a:t>Entities</a:t>
            </a:r>
            <a:endParaRPr lang="en-US" sz="3200" b="1" dirty="0">
              <a:solidFill>
                <a:srgbClr val="000000"/>
              </a:solidFill>
            </a:endParaRPr>
          </a:p>
        </p:txBody>
      </p:sp>
      <p:sp>
        <p:nvSpPr>
          <p:cNvPr id="71683" name="Text Box 2"/>
          <p:cNvSpPr txBox="1">
            <a:spLocks noChangeArrowheads="1"/>
          </p:cNvSpPr>
          <p:nvPr/>
        </p:nvSpPr>
        <p:spPr bwMode="auto">
          <a:xfrm>
            <a:off x="1044575" y="1524000"/>
            <a:ext cx="50514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Entities often have relationships between them :</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One-To-One</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One-To-Many</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Many-To-One</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Many-To-Many</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pic>
        <p:nvPicPr>
          <p:cNvPr id="7168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71685"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71686" name="Picture 5"/>
          <p:cNvPicPr>
            <a:picLocks noChangeAspect="1" noChangeArrowheads="1"/>
          </p:cNvPicPr>
          <p:nvPr/>
        </p:nvPicPr>
        <p:blipFill>
          <a:blip r:embed="rId4" cstate="print"/>
          <a:srcRect/>
          <a:stretch>
            <a:fillRect/>
          </a:stretch>
        </p:blipFill>
        <p:spPr bwMode="auto">
          <a:xfrm>
            <a:off x="1979613" y="4113213"/>
            <a:ext cx="6096000" cy="2744787"/>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Relationship between Entity Beans</a:t>
            </a:r>
          </a:p>
        </p:txBody>
      </p:sp>
      <p:sp>
        <p:nvSpPr>
          <p:cNvPr id="2" name="Text Box 2"/>
          <p:cNvSpPr txBox="1">
            <a:spLocks noChangeArrowheads="1"/>
          </p:cNvSpPr>
          <p:nvPr/>
        </p:nvSpPr>
        <p:spPr bwMode="auto">
          <a:xfrm>
            <a:off x="1044575" y="1524000"/>
            <a:ext cx="7704138" cy="5541963"/>
          </a:xfrm>
          <a:prstGeom prst="rect">
            <a:avLst/>
          </a:prstGeom>
          <a:noFill/>
          <a:ln w="9525">
            <a:noFill/>
            <a:round/>
            <a:headEnd/>
            <a:tailEnd/>
          </a:ln>
        </p:spPr>
        <p:txBody>
          <a:bodyPr>
            <a:prstTxWarp prst="textNoShape">
              <a:avLst/>
            </a:prstTxWarp>
          </a:bodyPr>
          <a:lstStyle/>
          <a:p>
            <a:pPr marL="341313" indent="-341313" eaLnBrk="1" hangingPunct="1">
              <a:spcBef>
                <a:spcPts val="525"/>
              </a:spcBef>
              <a:spcAft>
                <a:spcPts val="788"/>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100" dirty="0">
                <a:solidFill>
                  <a:srgbClr val="4D4D4D"/>
                </a:solidFill>
              </a:rPr>
              <a:t>Relations between entities are described with annotations put on the property or on the getter</a:t>
            </a:r>
          </a:p>
          <a:p>
            <a:pPr marL="858838" lvl="1" indent="-342900" eaLnBrk="1" hangingPunct="1">
              <a:spcBef>
                <a:spcPts val="525"/>
              </a:spcBef>
              <a:spcAft>
                <a:spcPts val="788"/>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100" dirty="0">
                <a:solidFill>
                  <a:srgbClr val="4D4D4D"/>
                </a:solidFill>
              </a:rPr>
              <a:t>Different strategies are available (foreign keys, join tables</a:t>
            </a:r>
            <a:r>
              <a:rPr lang="en-US" sz="2100" dirty="0" smtClean="0">
                <a:solidFill>
                  <a:srgbClr val="4D4D4D"/>
                </a:solidFill>
              </a:rPr>
              <a:t>)</a:t>
            </a:r>
          </a:p>
          <a:p>
            <a:pPr marL="341313" indent="-341313" eaLnBrk="1" hangingPunct="1">
              <a:spcBef>
                <a:spcPts val="525"/>
              </a:spcBef>
              <a:spcAft>
                <a:spcPts val="788"/>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100" dirty="0" smtClean="0">
                <a:solidFill>
                  <a:srgbClr val="4D4D4D"/>
                </a:solidFill>
              </a:rPr>
              <a:t>JPA also </a:t>
            </a:r>
            <a:r>
              <a:rPr lang="en-US" sz="2100" dirty="0">
                <a:solidFill>
                  <a:srgbClr val="4D4D4D"/>
                </a:solidFill>
              </a:rPr>
              <a:t>handles inheritance relationship between entities with annotations</a:t>
            </a:r>
          </a:p>
          <a:p>
            <a:pPr marL="2057400" lvl="4" indent="-228600" eaLnBrk="1" hangingPunct="1">
              <a:spcBef>
                <a:spcPts val="2400"/>
              </a:spcBef>
              <a:spcAft>
                <a:spcPts val="3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9600" dirty="0">
                <a:solidFill>
                  <a:srgbClr val="4D4D4D"/>
                </a:solidFill>
              </a:rPr>
              <a:t>		@</a:t>
            </a:r>
          </a:p>
          <a:p>
            <a:pPr marL="341313" indent="-341313" eaLnBrk="1" hangingPunct="1">
              <a:spcBef>
                <a:spcPts val="525"/>
              </a:spcBef>
              <a:spcAft>
                <a:spcPts val="788"/>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100" dirty="0">
              <a:solidFill>
                <a:srgbClr val="4D4D4D"/>
              </a:solidFill>
            </a:endParaRPr>
          </a:p>
          <a:p>
            <a:pPr marL="858838" lvl="1" indent="-342900" eaLnBrk="1" hangingPunct="1">
              <a:spcBef>
                <a:spcPts val="525"/>
              </a:spcBef>
              <a:spcAft>
                <a:spcPts val="788"/>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100" dirty="0">
              <a:solidFill>
                <a:srgbClr val="4D4D4D"/>
              </a:solidFill>
            </a:endParaRPr>
          </a:p>
        </p:txBody>
      </p:sp>
      <p:pic>
        <p:nvPicPr>
          <p:cNvPr id="7270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72709" name="Rectangle 4"/>
          <p:cNvSpPr>
            <a:spLocks noChangeArrowheads="1"/>
          </p:cNvSpPr>
          <p:nvPr/>
        </p:nvSpPr>
        <p:spPr bwMode="auto">
          <a:xfrm>
            <a:off x="1462088" y="95567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3" name="Picture 6"/>
          <p:cNvPicPr>
            <a:picLocks noChangeAspect="1" noChangeArrowheads="1"/>
          </p:cNvPicPr>
          <p:nvPr/>
        </p:nvPicPr>
        <p:blipFill>
          <a:blip r:embed="rId4" cstate="print"/>
          <a:srcRect/>
          <a:stretch>
            <a:fillRect/>
          </a:stretch>
        </p:blipFill>
        <p:spPr bwMode="auto">
          <a:xfrm>
            <a:off x="7092950" y="4833938"/>
            <a:ext cx="1835150" cy="1835150"/>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accel="50000" decel="50000" fill="hold" nodeType="afterEffect">
                                  <p:stCondLst>
                                    <p:cond delay="0"/>
                                  </p:stCondLst>
                                  <p:childTnLst>
                                    <p:animMotion origin="layout" path="M -0.31649 -0.20139 C -0.31944 -0.21457 -0.31962 -0.22035 -0.32916 -0.22451 C -0.32969 -0.22659 -0.32969 -0.22937 -0.3309 -0.23098 C -0.33351 -0.23445 -0.34028 -0.23931 -0.34028 -0.23908 C -0.3434 -0.23653 -0.3467 -0.23376 -0.34982 -0.23098 C -0.35121 -0.22983 -0.35052 -0.22636 -0.35139 -0.22451 C -0.35226 -0.22289 -0.35364 -0.22174 -0.35469 -0.22035 C -0.35746 -0.20948 -0.35781 -0.19815 -0.3625 -0.18867 C -0.35885 -0.16879 -0.35955 -0.15353 -0.34357 -0.14636 C -0.34201 -0.14775 -0.33976 -0.14844 -0.33871 -0.15052 C -0.33333 -0.16116 -0.34132 -0.15677 -0.33403 -0.16532 C -0.33107 -0.16879 -0.32448 -0.17387 -0.32448 -0.17364 C -0.32344 -0.17596 -0.32257 -0.17827 -0.32135 -0.18012 C -0.32031 -0.18174 -0.31892 -0.18289 -0.31805 -0.18451 C -0.3158 -0.18844 -0.3118 -0.197 -0.3118 -0.19677 C -0.31128 -0.20278 -0.31094 -0.20833 -0.31024 -0.21411 C -0.30989 -0.21688 -0.30868 -0.21966 -0.30868 -0.22243 C -0.30868 -0.22451 -0.30989 -0.21827 -0.31024 -0.21619 C -0.31094 -0.21272 -0.31128 -0.20902 -0.3118 -0.20555 C -0.31406 -0.18752 -0.31111 -0.19538 -0.31649 -0.18451 C -0.31458 -0.16925 -0.31441 -0.15584 -0.30226 -0.15052 C -0.29166 -0.1533 -0.29496 -0.15538 -0.28646 -0.15908 C -0.27864 -0.16879 -0.27743 -0.18359 -0.27535 -0.197 C -0.27639 -0.21688 -0.27378 -0.23468 -0.28958 -0.24139 C -0.29479 -0.24879 -0.31059 -0.25411 -0.31805 -0.25619 C -0.31962 -0.25757 -0.32101 -0.25966 -0.32291 -0.26058 C -0.32708 -0.26266 -0.33559 -0.26474 -0.33559 -0.26451 C -0.33923 -0.26312 -0.34323 -0.26289 -0.3467 -0.26058 C -0.34809 -0.25966 -0.34861 -0.25734 -0.34982 -0.25619 C -0.35121 -0.25503 -0.36007 -0.25226 -0.36094 -0.25203 C -0.36458 -0.2474 -0.36857 -0.24416 -0.37205 -0.23931 C -0.37257 -0.23723 -0.37257 -0.23492 -0.37361 -0.23307 C -0.37587 -0.22914 -0.3816 -0.22243 -0.3816 -0.2222 C -0.38316 -0.21434 -0.38351 -0.20925 -0.38802 -0.20347 C -0.39062 -0.18544 -0.39062 -0.16532 -0.38472 -0.14844 C -0.38073 -0.13665 -0.3809 -0.14359 -0.37691 -0.13572 C -0.37552 -0.13318 -0.37569 -0.12902 -0.37361 -0.1274 C -0.36979 -0.1244 -0.3651 -0.12486 -0.36094 -0.12301 C -0.35781 -0.12162 -0.35139 -0.11885 -0.35139 -0.11861 C -0.34826 -0.12023 -0.34514 -0.12162 -0.34201 -0.12301 C -0.34045 -0.1237 -0.33715 -0.12532 -0.33715 -0.12509 C -0.33403 -0.12463 -0.33055 -0.12486 -0.3276 -0.12301 C -0.32552 -0.12185 -0.325 -0.11792 -0.32291 -0.11677 C -0.31944 -0.11492 -0.31545 -0.11538 -0.3118 -0.11468 C -0.29722 -0.1163 -0.2908 -0.11445 -0.2816 -0.1274 C -0.27899 -0.13781 -0.27882 -0.13156 -0.27361 -0.13781">
                                      <p:cBhvr additive="repl">
                                        <p:cTn id="6" dur="3000" fill="hold"/>
                                        <p:tgtEl>
                                          <p:spTgt spid="3"/>
                                        </p:tgtEl>
                                      </p:cBhvr>
                                    </p:animMotion>
                                  </p:childTnLst>
                                </p:cTn>
                              </p:par>
                            </p:childTnLst>
                          </p:cTn>
                        </p:par>
                        <p:par>
                          <p:cTn id="7" fill="hold">
                            <p:stCondLst>
                              <p:cond delay="0"/>
                            </p:stCondLst>
                            <p:childTnLst>
                              <p:par>
                                <p:cTn id="8" presetID="3" presetClass="entr" presetSubtype="5" fill="hold" nodeType="afterEffect">
                                  <p:stCondLst>
                                    <p:cond delay="0"/>
                                  </p:stCondLst>
                                  <p:childTnLst>
                                    <p:set>
                                      <p:cBhvr additive="repl">
                                        <p:cTn id="9" dur="1" fill="hold">
                                          <p:stCondLst>
                                            <p:cond delay="0"/>
                                          </p:stCondLst>
                                        </p:cTn>
                                        <p:tgtEl>
                                          <p:spTgt spid="2">
                                            <p:txEl>
                                              <p:pRg st="3" end="3"/>
                                            </p:txEl>
                                          </p:spTgt>
                                        </p:tgtEl>
                                        <p:attrNameLst>
                                          <p:attrName>style.visibility</p:attrName>
                                        </p:attrNameLst>
                                      </p:cBhvr>
                                      <p:to>
                                        <p:strVal val="visible"/>
                                      </p:to>
                                    </p:set>
                                    <p:animEffect transition="in" filter="blinds(vertical)">
                                      <p:cBhvr additive="repl">
                                        <p:cTn id="10"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One-To-One</a:t>
            </a:r>
          </a:p>
        </p:txBody>
      </p:sp>
      <p:pic>
        <p:nvPicPr>
          <p:cNvPr id="73731"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73732"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73734" name="Text Box 5"/>
          <p:cNvSpPr txBox="1">
            <a:spLocks noChangeArrowheads="1"/>
          </p:cNvSpPr>
          <p:nvPr/>
        </p:nvSpPr>
        <p:spPr bwMode="auto">
          <a:xfrm>
            <a:off x="1044575" y="1524000"/>
            <a:ext cx="7704138"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a:solidFill>
                  <a:srgbClr val="4D4D4D"/>
                </a:solidFill>
              </a:rPr>
              <a:t>@OneToOne annotation describes a one-to-one relation between two entities.</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There are 3 different strategies :</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a:solidFill>
                  <a:srgbClr val="4D4D4D"/>
                </a:solidFill>
              </a:rPr>
              <a:t>@JoinColumn</a:t>
            </a:r>
          </a:p>
          <a:p>
            <a:pPr marL="1201738" lvl="2" indent="-2286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a:solidFill>
                  <a:srgbClr val="4D4D4D"/>
                </a:solidFill>
              </a:rPr>
              <a:t>a foreign key is used</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a:solidFill>
                  <a:srgbClr val="4D4D4D"/>
                </a:solidFill>
              </a:rPr>
              <a:t>@PrimaryKeyJoinColumn</a:t>
            </a:r>
          </a:p>
          <a:p>
            <a:pPr marL="1201738" lvl="2" indent="-2286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a:solidFill>
                  <a:srgbClr val="4D4D4D"/>
                </a:solidFill>
              </a:rPr>
              <a:t>2 dependent entities have the same primary key</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a:solidFill>
                  <a:srgbClr val="4D4D4D"/>
                </a:solidFill>
              </a:rPr>
              <a:t>@JoinTable</a:t>
            </a:r>
          </a:p>
          <a:p>
            <a:pPr marL="1201738" lvl="2" indent="-2286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a:solidFill>
                  <a:srgbClr val="4D4D4D"/>
                </a:solidFill>
              </a:rPr>
              <a:t>a join table contains primary keys</a:t>
            </a:r>
          </a:p>
        </p:txBody>
      </p:sp>
      <p:pic>
        <p:nvPicPr>
          <p:cNvPr id="73735" name="Picture 6"/>
          <p:cNvPicPr>
            <a:picLocks noChangeAspect="1" noChangeArrowheads="1"/>
          </p:cNvPicPr>
          <p:nvPr/>
        </p:nvPicPr>
        <p:blipFill>
          <a:blip r:embed="rId4" cstate="print"/>
          <a:srcRect/>
          <a:stretch>
            <a:fillRect/>
          </a:stretch>
        </p:blipFill>
        <p:spPr bwMode="auto">
          <a:xfrm>
            <a:off x="7743825" y="5521325"/>
            <a:ext cx="1076325" cy="1076325"/>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One-To-One</a:t>
            </a:r>
          </a:p>
        </p:txBody>
      </p:sp>
      <p:pic>
        <p:nvPicPr>
          <p:cNvPr id="74755"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74756"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4"/>
          <p:cNvSpPr>
            <a:spLocks noChangeArrowheads="1"/>
          </p:cNvSpPr>
          <p:nvPr/>
        </p:nvSpPr>
        <p:spPr bwMode="auto">
          <a:xfrm>
            <a:off x="1511300" y="2133600"/>
            <a:ext cx="6300788" cy="2951163"/>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a:solidFill>
                  <a:srgbClr val="7F0055"/>
                </a:solidFill>
                <a:latin typeface="Courier New" pitchFamily="49" charset="0"/>
                <a:cs typeface="Courier New" pitchFamily="49" charset="0"/>
              </a:rPr>
              <a:t>public class </a:t>
            </a:r>
            <a:r>
              <a:rPr lang="fr-FR">
                <a:solidFill>
                  <a:srgbClr val="000000"/>
                </a:solidFill>
                <a:latin typeface="Courier New" pitchFamily="49" charset="0"/>
                <a:cs typeface="Courier New" pitchFamily="49" charset="0"/>
              </a:rPr>
              <a:t>PetStore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646464"/>
                </a:solidFill>
                <a:latin typeface="Courier New" pitchFamily="49" charset="0"/>
                <a:cs typeface="Courier New" pitchFamily="49" charset="0"/>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646464"/>
                </a:solidFill>
                <a:latin typeface="Courier New" pitchFamily="49" charset="0"/>
                <a:cs typeface="Courier New" pitchFamily="49" charset="0"/>
              </a:rPr>
              <a:t>	@OneToOne</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646464"/>
                </a:solidFill>
                <a:latin typeface="Courier New" pitchFamily="49" charset="0"/>
                <a:cs typeface="Courier New" pitchFamily="49" charset="0"/>
              </a:rPr>
              <a:t>	@JoinColumn</a:t>
            </a:r>
            <a:r>
              <a:rPr lang="fr-FR">
                <a:solidFill>
                  <a:srgbClr val="000000"/>
                </a:solidFill>
                <a:latin typeface="Courier New" pitchFamily="49" charset="0"/>
                <a:cs typeface="Courier New" pitchFamily="49" charset="0"/>
              </a:rPr>
              <a:t>(name=</a:t>
            </a:r>
            <a:r>
              <a:rPr lang="fr-FR" i="1">
                <a:solidFill>
                  <a:srgbClr val="0000C0"/>
                </a:solidFill>
                <a:latin typeface="Courier New" pitchFamily="49" charset="0"/>
                <a:cs typeface="Courier New" pitchFamily="49" charset="0"/>
              </a:rPr>
              <a:t>"address_fk"</a:t>
            </a:r>
            <a:r>
              <a:rPr lang="fr-FR">
                <a:solidFill>
                  <a:srgbClr val="000000"/>
                </a:solidFill>
                <a:latin typeface="Courier New" pitchFamily="49" charset="0"/>
                <a:cs typeface="Courier New" pitchFamily="49" charset="0"/>
              </a:rPr>
              <a:t>)</a:t>
            </a:r>
            <a:r>
              <a:rPr lang="x-none">
                <a:solidFill>
                  <a:srgbClr val="000000"/>
                </a:solidFill>
                <a:latin typeface="Courier New" pitchFamily="49" charset="0"/>
                <a:ea typeface="Arial" charset="0"/>
                <a:cs typeface="Courier New" pitchFamily="49" charset="0"/>
              </a:rPr>
              <a:t>‏</a:t>
            </a:r>
            <a:endParaRPr lang="fr-FR">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a:solidFill>
                  <a:srgbClr val="7F0055"/>
                </a:solidFill>
                <a:latin typeface="Courier New" pitchFamily="49" charset="0"/>
                <a:cs typeface="Courier New" pitchFamily="49" charset="0"/>
              </a:rPr>
              <a:t>	private</a:t>
            </a:r>
            <a:r>
              <a:rPr lang="fr-FR">
                <a:solidFill>
                  <a:srgbClr val="000000"/>
                </a:solidFill>
                <a:latin typeface="Courier New" pitchFamily="49" charset="0"/>
                <a:cs typeface="Courier New" pitchFamily="49" charset="0"/>
              </a:rPr>
              <a:t> Address </a:t>
            </a:r>
            <a:r>
              <a:rPr lang="fr-FR">
                <a:solidFill>
                  <a:srgbClr val="0000C0"/>
                </a:solidFill>
                <a:latin typeface="Courier New" pitchFamily="49" charset="0"/>
                <a:cs typeface="Courier New" pitchFamily="49" charset="0"/>
              </a:rPr>
              <a:t>address</a:t>
            </a:r>
            <a:r>
              <a:rPr lang="fr-FR">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a:t>
            </a:r>
          </a:p>
        </p:txBody>
      </p:sp>
      <p:sp>
        <p:nvSpPr>
          <p:cNvPr id="74759" name="Text Box 6"/>
          <p:cNvSpPr txBox="1">
            <a:spLocks noChangeArrowheads="1"/>
          </p:cNvSpPr>
          <p:nvPr/>
        </p:nvSpPr>
        <p:spPr bwMode="auto">
          <a:xfrm>
            <a:off x="1044575" y="1524000"/>
            <a:ext cx="6983413"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For example, a store entity only has one address :</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In the pet store table, a foreign key is used</a:t>
            </a:r>
          </a:p>
        </p:txBody>
      </p:sp>
      <p:pic>
        <p:nvPicPr>
          <p:cNvPr id="74760" name="Picture 7"/>
          <p:cNvPicPr>
            <a:picLocks noChangeAspect="1" noChangeArrowheads="1"/>
          </p:cNvPicPr>
          <p:nvPr/>
        </p:nvPicPr>
        <p:blipFill>
          <a:blip r:embed="rId4" cstate="print"/>
          <a:srcRect/>
          <a:stretch>
            <a:fillRect/>
          </a:stretch>
        </p:blipFill>
        <p:spPr bwMode="auto">
          <a:xfrm>
            <a:off x="7740650" y="5516563"/>
            <a:ext cx="1147763" cy="1147762"/>
          </a:xfrm>
          <a:prstGeom prst="rect">
            <a:avLst/>
          </a:prstGeom>
          <a:noFill/>
          <a:ln w="9525">
            <a:noFill/>
            <a:round/>
            <a:headEnd/>
            <a:tailEnd/>
          </a:ln>
        </p:spPr>
      </p:pic>
      <p:sp>
        <p:nvSpPr>
          <p:cNvPr id="9"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One-To-Many and Many-To-One</a:t>
            </a:r>
          </a:p>
        </p:txBody>
      </p:sp>
      <p:pic>
        <p:nvPicPr>
          <p:cNvPr id="75779"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75781" name="Text Box 4"/>
          <p:cNvSpPr txBox="1">
            <a:spLocks noChangeArrowheads="1"/>
          </p:cNvSpPr>
          <p:nvPr/>
        </p:nvSpPr>
        <p:spPr bwMode="auto">
          <a:xfrm>
            <a:off x="1044575" y="1524000"/>
            <a:ext cx="6767513" cy="5000625"/>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@OneToMany and @ManyToOne annotation link an entity to a collection of another entity</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Example : </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a person has several bank accounts, and each account has a unique owner</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Represented either by a join table or by a column as a foreign key</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@JoinTable</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@JoinColumn</a:t>
            </a: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pic>
        <p:nvPicPr>
          <p:cNvPr id="75782" name="Picture 5"/>
          <p:cNvPicPr>
            <a:picLocks noChangeAspect="1" noChangeArrowheads="1"/>
          </p:cNvPicPr>
          <p:nvPr/>
        </p:nvPicPr>
        <p:blipFill>
          <a:blip r:embed="rId4" cstate="print"/>
          <a:srcRect/>
          <a:stretch>
            <a:fillRect/>
          </a:stretch>
        </p:blipFill>
        <p:spPr bwMode="auto">
          <a:xfrm>
            <a:off x="7740650" y="5516563"/>
            <a:ext cx="1076325" cy="1076325"/>
          </a:xfrm>
          <a:prstGeom prst="rect">
            <a:avLst/>
          </a:prstGeom>
          <a:noFill/>
          <a:ln w="9525">
            <a:noFill/>
            <a:round/>
            <a:headEnd/>
            <a:tailEnd/>
          </a:ln>
        </p:spPr>
      </p:pic>
      <p:sp>
        <p:nvSpPr>
          <p:cNvPr id="7"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One-To-Many and Many-To-One</a:t>
            </a:r>
          </a:p>
        </p:txBody>
      </p:sp>
      <p:pic>
        <p:nvPicPr>
          <p:cNvPr id="76803"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 name="Rectangle 3"/>
          <p:cNvSpPr>
            <a:spLocks noChangeArrowheads="1"/>
          </p:cNvSpPr>
          <p:nvPr/>
        </p:nvSpPr>
        <p:spPr bwMode="auto">
          <a:xfrm>
            <a:off x="1366838" y="2552700"/>
            <a:ext cx="5797550" cy="8763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646464"/>
                </a:solidFill>
                <a:latin typeface="Courier New" pitchFamily="49" charset="0"/>
                <a:cs typeface="Courier New" pitchFamily="49" charset="0"/>
              </a:rPr>
              <a:t>@OneToMany</a:t>
            </a:r>
            <a:r>
              <a:rPr lang="en-US">
                <a:solidFill>
                  <a:srgbClr val="000000"/>
                </a:solidFill>
                <a:latin typeface="Courier New" pitchFamily="49" charset="0"/>
                <a:cs typeface="Courier New" pitchFamily="49" charset="0"/>
              </a:rPr>
              <a:t>(mappedBy=</a:t>
            </a:r>
            <a:r>
              <a:rPr lang="en-US">
                <a:solidFill>
                  <a:srgbClr val="2A00FF"/>
                </a:solidFill>
                <a:latin typeface="Courier New" pitchFamily="49" charset="0"/>
                <a:cs typeface="Courier New" pitchFamily="49" charset="0"/>
              </a:rPr>
              <a:t>"petStore"</a:t>
            </a:r>
            <a:r>
              <a:rPr lang="en-US">
                <a:solidFill>
                  <a:srgbClr val="000000"/>
                </a:solidFill>
                <a:latin typeface="Courier New" pitchFamily="49" charset="0"/>
                <a:cs typeface="Courier New" pitchFamily="49" charset="0"/>
              </a:rPr>
              <a:t>)</a:t>
            </a:r>
            <a:r>
              <a:rPr lang="x-none">
                <a:solidFill>
                  <a:srgbClr val="000000"/>
                </a:solidFill>
                <a:latin typeface="Courier New" pitchFamily="49" charset="0"/>
                <a:cs typeface="Courier New" pitchFamily="49" charset="0"/>
              </a:rPr>
              <a:t>‏</a:t>
            </a:r>
            <a:endParaRPr lang="en-US">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a:solidFill>
                  <a:srgbClr val="7F0055"/>
                </a:solidFill>
                <a:latin typeface="Courier New" pitchFamily="49" charset="0"/>
                <a:cs typeface="Courier New" pitchFamily="49" charset="0"/>
              </a:rPr>
              <a:t>private</a:t>
            </a:r>
            <a:r>
              <a:rPr lang="en-US">
                <a:solidFill>
                  <a:srgbClr val="4D4D4D"/>
                </a:solidFill>
                <a:latin typeface="Courier New" pitchFamily="49" charset="0"/>
                <a:cs typeface="Courier New" pitchFamily="49" charset="0"/>
              </a:rPr>
              <a:t> Collection&lt;Animal&gt;</a:t>
            </a:r>
            <a:r>
              <a:rPr lang="en-US">
                <a:solidFill>
                  <a:srgbClr val="0000C0"/>
                </a:solidFill>
                <a:latin typeface="Courier New" pitchFamily="49" charset="0"/>
                <a:cs typeface="Courier New" pitchFamily="49" charset="0"/>
              </a:rPr>
              <a:t>animals</a:t>
            </a:r>
            <a:r>
              <a:rPr lang="en-US">
                <a:solidFill>
                  <a:srgbClr val="4D4D4D"/>
                </a:solidFill>
                <a:latin typeface="Courier New" pitchFamily="49" charset="0"/>
                <a:cs typeface="Courier New" pitchFamily="49" charset="0"/>
              </a:rPr>
              <a:t>;</a:t>
            </a:r>
          </a:p>
        </p:txBody>
      </p:sp>
      <p:sp>
        <p:nvSpPr>
          <p:cNvPr id="76804" name="Rectangle 4"/>
          <p:cNvSpPr>
            <a:spLocks noChangeArrowheads="1"/>
          </p:cNvSpPr>
          <p:nvPr/>
        </p:nvSpPr>
        <p:spPr bwMode="auto">
          <a:xfrm>
            <a:off x="1403350" y="4068763"/>
            <a:ext cx="5761038" cy="1304925"/>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646464"/>
                </a:solidFill>
                <a:latin typeface="Courier New" pitchFamily="49" charset="0"/>
                <a:cs typeface="Courier New" pitchFamily="49" charset="0"/>
              </a:rPr>
              <a:t>@ManyToOne</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a:solidFill>
                  <a:srgbClr val="646464"/>
                </a:solidFill>
                <a:latin typeface="Courier New" pitchFamily="49" charset="0"/>
                <a:cs typeface="Courier New" pitchFamily="49" charset="0"/>
              </a:rPr>
              <a:t>@</a:t>
            </a:r>
            <a:r>
              <a:rPr lang="fr-FR">
                <a:solidFill>
                  <a:srgbClr val="646464"/>
                </a:solidFill>
                <a:latin typeface="Courier New" pitchFamily="49" charset="0"/>
                <a:cs typeface="Courier New" pitchFamily="49" charset="0"/>
              </a:rPr>
              <a:t>JoinColumn(</a:t>
            </a:r>
            <a:r>
              <a:rPr lang="fr-FR">
                <a:solidFill>
                  <a:srgbClr val="000000"/>
                </a:solidFill>
                <a:latin typeface="Courier New" pitchFamily="49" charset="0"/>
                <a:cs typeface="Courier New" pitchFamily="49" charset="0"/>
              </a:rPr>
              <a:t>name</a:t>
            </a:r>
            <a:r>
              <a:rPr lang="en-US">
                <a:solidFill>
                  <a:srgbClr val="000000"/>
                </a:solidFill>
                <a:latin typeface="Courier New" pitchFamily="49" charset="0"/>
                <a:cs typeface="Courier New" pitchFamily="49" charset="0"/>
              </a:rPr>
              <a:t>=</a:t>
            </a:r>
            <a:r>
              <a:rPr lang="en-US">
                <a:solidFill>
                  <a:srgbClr val="2A00FF"/>
                </a:solidFill>
                <a:latin typeface="Courier New" pitchFamily="49" charset="0"/>
                <a:cs typeface="Courier New" pitchFamily="49" charset="0"/>
              </a:rPr>
              <a:t>"</a:t>
            </a:r>
            <a:r>
              <a:rPr lang="fr-FR">
                <a:solidFill>
                  <a:srgbClr val="2A00FF"/>
                </a:solidFill>
                <a:latin typeface="Courier New" pitchFamily="49" charset="0"/>
                <a:cs typeface="Courier New" pitchFamily="49" charset="0"/>
              </a:rPr>
              <a:t>store_fk"</a:t>
            </a:r>
            <a:r>
              <a:rPr lang="en-US">
                <a:solidFill>
                  <a:srgbClr val="000000"/>
                </a:solidFill>
                <a:latin typeface="Courier New" pitchFamily="49" charset="0"/>
                <a:cs typeface="Courier New" pitchFamily="49" charset="0"/>
              </a:rPr>
              <a:t>)</a:t>
            </a:r>
            <a:r>
              <a:rPr lang="x-none">
                <a:solidFill>
                  <a:srgbClr val="000000"/>
                </a:solidFill>
                <a:latin typeface="Courier New" pitchFamily="49" charset="0"/>
                <a:cs typeface="Courier New" pitchFamily="49" charset="0"/>
              </a:rPr>
              <a:t>‏</a:t>
            </a:r>
            <a:endParaRPr lang="en-US">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a:solidFill>
                  <a:srgbClr val="7F0055"/>
                </a:solidFill>
                <a:latin typeface="Courier New" pitchFamily="49" charset="0"/>
                <a:cs typeface="Courier New" pitchFamily="49" charset="0"/>
              </a:rPr>
              <a:t>private</a:t>
            </a:r>
            <a:r>
              <a:rPr lang="en-US">
                <a:solidFill>
                  <a:srgbClr val="4D4D4D"/>
                </a:solidFill>
                <a:latin typeface="Courier New" pitchFamily="49" charset="0"/>
                <a:cs typeface="Courier New" pitchFamily="49" charset="0"/>
              </a:rPr>
              <a:t> PetStore </a:t>
            </a:r>
            <a:r>
              <a:rPr lang="en-US">
                <a:solidFill>
                  <a:srgbClr val="0000C0"/>
                </a:solidFill>
                <a:latin typeface="Courier New" pitchFamily="49" charset="0"/>
                <a:cs typeface="Courier New" pitchFamily="49" charset="0"/>
              </a:rPr>
              <a:t>petStore</a:t>
            </a:r>
            <a:r>
              <a:rPr lang="en-US">
                <a:solidFill>
                  <a:srgbClr val="4D4D4D"/>
                </a:solidFill>
                <a:latin typeface="Courier New" pitchFamily="49" charset="0"/>
                <a:cs typeface="Courier New" pitchFamily="49" charset="0"/>
              </a:rPr>
              <a:t>;</a:t>
            </a:r>
          </a:p>
        </p:txBody>
      </p:sp>
      <p:sp>
        <p:nvSpPr>
          <p:cNvPr id="76807" name="Text Box 6"/>
          <p:cNvSpPr txBox="1">
            <a:spLocks noChangeArrowheads="1"/>
          </p:cNvSpPr>
          <p:nvPr/>
        </p:nvSpPr>
        <p:spPr bwMode="auto">
          <a:xfrm>
            <a:off x="1044575" y="1524000"/>
            <a:ext cx="7199313" cy="5014913"/>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Code </a:t>
            </a:r>
            <a:r>
              <a:rPr lang="fr-FR" sz="2200" dirty="0" err="1">
                <a:solidFill>
                  <a:srgbClr val="4D4D4D"/>
                </a:solidFill>
              </a:rPr>
              <a:t>example</a:t>
            </a:r>
            <a:r>
              <a:rPr lang="fr-FR" sz="2200" dirty="0">
                <a:solidFill>
                  <a:srgbClr val="4D4D4D"/>
                </a:solidFill>
              </a:rPr>
              <a:t> </a:t>
            </a:r>
            <a:r>
              <a:rPr lang="fr-FR" sz="2200" dirty="0" err="1">
                <a:solidFill>
                  <a:srgbClr val="4D4D4D"/>
                </a:solidFill>
              </a:rPr>
              <a:t>with</a:t>
            </a:r>
            <a:r>
              <a:rPr lang="fr-FR" sz="2200" dirty="0">
                <a:solidFill>
                  <a:srgbClr val="4D4D4D"/>
                </a:solidFill>
              </a:rPr>
              <a:t> a pet store </a:t>
            </a:r>
            <a:r>
              <a:rPr lang="fr-FR" sz="2200" dirty="0" err="1">
                <a:solidFill>
                  <a:srgbClr val="4D4D4D"/>
                </a:solidFill>
              </a:rPr>
              <a:t>selling</a:t>
            </a:r>
            <a:r>
              <a:rPr lang="fr-FR" sz="2200" dirty="0">
                <a:solidFill>
                  <a:srgbClr val="4D4D4D"/>
                </a:solidFill>
              </a:rPr>
              <a:t> </a:t>
            </a:r>
            <a:r>
              <a:rPr lang="fr-FR" sz="2200" dirty="0" err="1">
                <a:solidFill>
                  <a:srgbClr val="4D4D4D"/>
                </a:solidFill>
              </a:rPr>
              <a:t>many</a:t>
            </a:r>
            <a:r>
              <a:rPr lang="fr-FR" sz="2200" dirty="0">
                <a:solidFill>
                  <a:srgbClr val="4D4D4D"/>
                </a:solidFill>
              </a:rPr>
              <a:t> </a:t>
            </a:r>
            <a:r>
              <a:rPr lang="fr-FR" sz="2200" dirty="0" err="1">
                <a:solidFill>
                  <a:srgbClr val="4D4D4D"/>
                </a:solidFill>
              </a:rPr>
              <a:t>animals</a:t>
            </a:r>
            <a:r>
              <a:rPr lang="en-US" sz="2200" dirty="0">
                <a:solidFill>
                  <a:srgbClr val="4D4D4D"/>
                </a:solidFill>
              </a:rPr>
              <a:t> :</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Store entity</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Animal </a:t>
            </a:r>
            <a:r>
              <a:rPr lang="fr-FR" sz="2200" dirty="0" err="1">
                <a:solidFill>
                  <a:srgbClr val="4D4D4D"/>
                </a:solidFill>
              </a:rPr>
              <a:t>entity</a:t>
            </a: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foreign key column is added in the animal table</a:t>
            </a: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76808" name="Picture 7"/>
          <p:cNvPicPr>
            <a:picLocks noChangeAspect="1" noChangeArrowheads="1"/>
          </p:cNvPicPr>
          <p:nvPr/>
        </p:nvPicPr>
        <p:blipFill>
          <a:blip r:embed="rId4" cstate="print"/>
          <a:srcRect/>
          <a:stretch>
            <a:fillRect/>
          </a:stretch>
        </p:blipFill>
        <p:spPr bwMode="auto">
          <a:xfrm>
            <a:off x="7667625" y="5445125"/>
            <a:ext cx="1303338" cy="1303338"/>
          </a:xfrm>
          <a:prstGeom prst="rect">
            <a:avLst/>
          </a:prstGeom>
          <a:noFill/>
          <a:ln w="9525">
            <a:noFill/>
            <a:round/>
            <a:headEnd/>
            <a:tailEnd/>
          </a:ln>
        </p:spPr>
      </p:pic>
      <p:sp>
        <p:nvSpPr>
          <p:cNvPr id="9"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Many-To-Many</a:t>
            </a:r>
          </a:p>
        </p:txBody>
      </p:sp>
      <p:pic>
        <p:nvPicPr>
          <p:cNvPr id="77827"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77828"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77830" name="Text Box 5"/>
          <p:cNvSpPr txBox="1">
            <a:spLocks noChangeArrowheads="1"/>
          </p:cNvSpPr>
          <p:nvPr/>
        </p:nvSpPr>
        <p:spPr bwMode="auto">
          <a:xfrm>
            <a:off x="1044575" y="1524000"/>
            <a:ext cx="6767513"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a:solidFill>
                  <a:srgbClr val="4D4D4D"/>
                </a:solidFill>
              </a:rPr>
              <a:t>@ManyToMany annotation binds 2 entities with each other</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Example :</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A product could have many categories and a category contains many products</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a:solidFill>
                  <a:srgbClr val="4D4D4D"/>
                </a:solidFill>
              </a:rPr>
              <a:t>@JoinTable is the only option</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858838" lvl="1" indent="-342900" eaLnBrk="1" hangingPunct="1">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pic>
        <p:nvPicPr>
          <p:cNvPr id="77831" name="Picture 6"/>
          <p:cNvPicPr>
            <a:picLocks noChangeAspect="1" noChangeArrowheads="1"/>
          </p:cNvPicPr>
          <p:nvPr/>
        </p:nvPicPr>
        <p:blipFill>
          <a:blip r:embed="rId4" cstate="print"/>
          <a:srcRect/>
          <a:stretch>
            <a:fillRect/>
          </a:stretch>
        </p:blipFill>
        <p:spPr bwMode="auto">
          <a:xfrm>
            <a:off x="7667625" y="5445125"/>
            <a:ext cx="1201738" cy="1219200"/>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6" name="Text Box 7"/>
          <p:cNvSpPr txBox="1">
            <a:spLocks noChangeArrowheads="1"/>
          </p:cNvSpPr>
          <p:nvPr/>
        </p:nvSpPr>
        <p:spPr bwMode="auto">
          <a:xfrm>
            <a:off x="1044575" y="1219200"/>
            <a:ext cx="6767513" cy="5051425"/>
          </a:xfrm>
          <a:prstGeom prst="rect">
            <a:avLst/>
          </a:prstGeom>
          <a:noFill/>
          <a:ln w="9525">
            <a:noFill/>
            <a:round/>
            <a:headEnd/>
            <a:tailEnd/>
          </a:ln>
        </p:spPr>
        <p:txBody>
          <a:bodyPr>
            <a:prstTxWarp prst="textNoShape">
              <a:avLst/>
            </a:prstTxWarp>
          </a:bodyPr>
          <a:lstStyle/>
          <a:p>
            <a:pPr marL="341313" indent="-341313" eaLnBrk="1" hangingPunct="1">
              <a:lnSpc>
                <a:spcPct val="8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How to annote </a:t>
            </a:r>
            <a:r>
              <a:rPr lang="fr-FR" sz="2200" dirty="0" err="1">
                <a:solidFill>
                  <a:srgbClr val="4D4D4D"/>
                </a:solidFill>
              </a:rPr>
              <a:t>your</a:t>
            </a:r>
            <a:r>
              <a:rPr lang="fr-FR" sz="2200" dirty="0">
                <a:solidFill>
                  <a:srgbClr val="4D4D4D"/>
                </a:solidFill>
              </a:rPr>
              <a:t> </a:t>
            </a:r>
            <a:r>
              <a:rPr lang="fr-FR" sz="2200" dirty="0" err="1">
                <a:solidFill>
                  <a:srgbClr val="4D4D4D"/>
                </a:solidFill>
              </a:rPr>
              <a:t>entities</a:t>
            </a:r>
            <a:r>
              <a:rPr lang="fr-FR" sz="2200" dirty="0">
                <a:solidFill>
                  <a:srgbClr val="4D4D4D"/>
                </a:solidFill>
              </a:rPr>
              <a:t> :</a:t>
            </a:r>
          </a:p>
          <a:p>
            <a:pPr marL="858838" lvl="1" indent="-342900" eaLnBrk="1" hangingPunct="1">
              <a:lnSpc>
                <a:spcPct val="8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Store class</a:t>
            </a:r>
          </a:p>
          <a:p>
            <a:pPr marL="341313" indent="-341313" eaLnBrk="1" hangingPunct="1">
              <a:lnSpc>
                <a:spcPct val="8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8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8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858838" lvl="1" indent="-342900" eaLnBrk="1" hangingPunct="1">
              <a:lnSpc>
                <a:spcPct val="8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858838" lvl="1" indent="-342900" eaLnBrk="1" hangingPunct="1">
              <a:lnSpc>
                <a:spcPct val="8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Product class</a:t>
            </a:r>
          </a:p>
          <a:p>
            <a:pPr marL="858838" lvl="1" indent="-342900" eaLnBrk="1" hangingPunct="1">
              <a:lnSpc>
                <a:spcPct val="8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8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8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8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join table represents the relationship between stores and products</a:t>
            </a:r>
          </a:p>
        </p:txBody>
      </p:sp>
      <p:sp>
        <p:nvSpPr>
          <p:cNvPr id="788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Many-To-Many</a:t>
            </a:r>
          </a:p>
        </p:txBody>
      </p:sp>
      <p:pic>
        <p:nvPicPr>
          <p:cNvPr id="78851"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78852"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4"/>
          <p:cNvSpPr>
            <a:spLocks noChangeArrowheads="1"/>
          </p:cNvSpPr>
          <p:nvPr/>
        </p:nvSpPr>
        <p:spPr bwMode="auto">
          <a:xfrm>
            <a:off x="1295400" y="2176463"/>
            <a:ext cx="6372225" cy="13081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ManyToMany</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JoinTable</a:t>
            </a:r>
            <a:r>
              <a:rPr lang="fr-FR" dirty="0">
                <a:solidFill>
                  <a:srgbClr val="000000"/>
                </a:solidFill>
                <a:latin typeface="Courier New" pitchFamily="49" charset="0"/>
                <a:cs typeface="Courier New" pitchFamily="49" charset="0"/>
              </a:rPr>
              <a:t>(</a:t>
            </a:r>
            <a:r>
              <a:rPr lang="fr-FR" dirty="0" err="1">
                <a:solidFill>
                  <a:srgbClr val="000000"/>
                </a:solidFill>
                <a:latin typeface="Courier New" pitchFamily="49" charset="0"/>
                <a:cs typeface="Courier New" pitchFamily="49" charset="0"/>
              </a:rPr>
              <a:t>name</a:t>
            </a:r>
            <a:r>
              <a:rPr lang="fr-FR" dirty="0">
                <a:solidFill>
                  <a:srgbClr val="000000"/>
                </a:solidFill>
                <a:latin typeface="Courier New" pitchFamily="49" charset="0"/>
                <a:cs typeface="Courier New" pitchFamily="49" charset="0"/>
              </a:rPr>
              <a:t>=</a:t>
            </a:r>
            <a:r>
              <a:rPr lang="fr-FR" dirty="0">
                <a:solidFill>
                  <a:srgbClr val="2A00FF"/>
                </a:solidFill>
                <a:latin typeface="Courier New" pitchFamily="49" charset="0"/>
                <a:cs typeface="Courier New" pitchFamily="49" charset="0"/>
              </a:rPr>
              <a:t>"STORE_PRODUCT"</a:t>
            </a:r>
            <a:r>
              <a:rPr lang="fr-FR" dirty="0">
                <a:solidFill>
                  <a:srgbClr val="000000"/>
                </a:solidFill>
                <a:latin typeface="Courier New" pitchFamily="49" charset="0"/>
                <a:cs typeface="Courier New" pitchFamily="49" charset="0"/>
              </a:rPr>
              <a:t>)</a:t>
            </a:r>
            <a:r>
              <a:rPr lang="x-none" dirty="0">
                <a:solidFill>
                  <a:srgbClr val="000000"/>
                </a:solidFill>
                <a:latin typeface="Courier New" pitchFamily="49" charset="0"/>
                <a:ea typeface="Arial"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err="1">
                <a:solidFill>
                  <a:srgbClr val="7F0055"/>
                </a:solidFill>
                <a:latin typeface="Courier New" pitchFamily="49" charset="0"/>
                <a:cs typeface="Courier New" pitchFamily="49" charset="0"/>
              </a:rPr>
              <a:t>private</a:t>
            </a:r>
            <a:r>
              <a:rPr lang="fr-FR" dirty="0">
                <a:solidFill>
                  <a:srgbClr val="000000"/>
                </a:solidFill>
                <a:latin typeface="Courier New" pitchFamily="49" charset="0"/>
                <a:cs typeface="Courier New" pitchFamily="49" charset="0"/>
              </a:rPr>
              <a:t> Collection&lt;Product</a:t>
            </a:r>
            <a:r>
              <a:rPr lang="fr-FR" dirty="0" smtClean="0">
                <a:solidFill>
                  <a:srgbClr val="000000"/>
                </a:solidFill>
                <a:latin typeface="Courier New" pitchFamily="49" charset="0"/>
                <a:cs typeface="Courier New" pitchFamily="49" charset="0"/>
              </a:rPr>
              <a:t>&gt; </a:t>
            </a:r>
            <a:r>
              <a:rPr lang="fr-FR" dirty="0" err="1" smtClean="0">
                <a:solidFill>
                  <a:srgbClr val="0000C0"/>
                </a:solidFill>
                <a:latin typeface="Courier New" pitchFamily="49" charset="0"/>
                <a:cs typeface="Courier New" pitchFamily="49" charset="0"/>
              </a:rPr>
              <a:t>products</a:t>
            </a:r>
            <a:r>
              <a:rPr lang="fr-FR" dirty="0">
                <a:solidFill>
                  <a:srgbClr val="000000"/>
                </a:solidFill>
                <a:latin typeface="Courier New" pitchFamily="49" charset="0"/>
                <a:cs typeface="Courier New" pitchFamily="49" charset="0"/>
              </a:rPr>
              <a:t>;</a:t>
            </a:r>
          </a:p>
        </p:txBody>
      </p:sp>
      <p:sp>
        <p:nvSpPr>
          <p:cNvPr id="78853" name="Rectangle 5"/>
          <p:cNvSpPr>
            <a:spLocks noChangeArrowheads="1"/>
          </p:cNvSpPr>
          <p:nvPr/>
        </p:nvSpPr>
        <p:spPr bwMode="auto">
          <a:xfrm>
            <a:off x="1331913" y="4394200"/>
            <a:ext cx="6335712" cy="8636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ManyToMany</a:t>
            </a:r>
            <a:r>
              <a:rPr lang="fr-FR" dirty="0">
                <a:solidFill>
                  <a:srgbClr val="000000"/>
                </a:solidFill>
                <a:latin typeface="Courier New" pitchFamily="49" charset="0"/>
                <a:cs typeface="Courier New" pitchFamily="49" charset="0"/>
              </a:rPr>
              <a:t>(</a:t>
            </a:r>
            <a:r>
              <a:rPr lang="fr-FR" dirty="0" err="1">
                <a:solidFill>
                  <a:srgbClr val="000000"/>
                </a:solidFill>
                <a:latin typeface="Courier New" pitchFamily="49" charset="0"/>
                <a:cs typeface="Courier New" pitchFamily="49" charset="0"/>
              </a:rPr>
              <a:t>mappedBy</a:t>
            </a:r>
            <a:r>
              <a:rPr lang="fr-FR" dirty="0">
                <a:solidFill>
                  <a:srgbClr val="000000"/>
                </a:solidFill>
                <a:latin typeface="Courier New" pitchFamily="49" charset="0"/>
                <a:cs typeface="Courier New" pitchFamily="49" charset="0"/>
              </a:rPr>
              <a:t>=</a:t>
            </a:r>
            <a:r>
              <a:rPr lang="fr-FR" dirty="0">
                <a:solidFill>
                  <a:srgbClr val="2A00FF"/>
                </a:solidFill>
                <a:latin typeface="Courier New" pitchFamily="49" charset="0"/>
                <a:cs typeface="Courier New" pitchFamily="49" charset="0"/>
              </a:rPr>
              <a:t>"</a:t>
            </a:r>
            <a:r>
              <a:rPr lang="fr-FR" dirty="0" err="1">
                <a:solidFill>
                  <a:srgbClr val="2A00FF"/>
                </a:solidFill>
                <a:latin typeface="Courier New" pitchFamily="49" charset="0"/>
                <a:cs typeface="Courier New" pitchFamily="49" charset="0"/>
              </a:rPr>
              <a:t>products</a:t>
            </a:r>
            <a:r>
              <a:rPr lang="fr-FR" dirty="0">
                <a:solidFill>
                  <a:srgbClr val="2A00FF"/>
                </a:solidFill>
                <a:latin typeface="Courier New" pitchFamily="49" charset="0"/>
                <a:cs typeface="Courier New" pitchFamily="49" charset="0"/>
              </a:rPr>
              <a:t>"</a:t>
            </a:r>
            <a:r>
              <a:rPr lang="fr-FR" dirty="0">
                <a:solidFill>
                  <a:srgbClr val="000000"/>
                </a:solidFill>
                <a:latin typeface="Courier New" pitchFamily="49" charset="0"/>
                <a:cs typeface="Courier New" pitchFamily="49" charset="0"/>
              </a:rPr>
              <a:t>)</a:t>
            </a:r>
            <a:r>
              <a:rPr lang="x-none" dirty="0">
                <a:solidFill>
                  <a:srgbClr val="000000"/>
                </a:solidFill>
                <a:latin typeface="Courier New" pitchFamily="49" charset="0"/>
                <a:ea typeface="Arial"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err="1">
                <a:solidFill>
                  <a:srgbClr val="7F0055"/>
                </a:solidFill>
                <a:latin typeface="Courier New" pitchFamily="49" charset="0"/>
                <a:cs typeface="Courier New" pitchFamily="49" charset="0"/>
              </a:rPr>
              <a:t>private</a:t>
            </a:r>
            <a:r>
              <a:rPr lang="fr-FR" dirty="0">
                <a:solidFill>
                  <a:srgbClr val="000000"/>
                </a:solidFill>
                <a:latin typeface="Courier New" pitchFamily="49" charset="0"/>
                <a:cs typeface="Courier New" pitchFamily="49" charset="0"/>
              </a:rPr>
              <a:t> Collection&lt;</a:t>
            </a:r>
            <a:r>
              <a:rPr lang="fr-FR" dirty="0" err="1">
                <a:solidFill>
                  <a:srgbClr val="000000"/>
                </a:solidFill>
                <a:latin typeface="Courier New" pitchFamily="49" charset="0"/>
                <a:cs typeface="Courier New" pitchFamily="49" charset="0"/>
              </a:rPr>
              <a:t>PetStore</a:t>
            </a:r>
            <a:r>
              <a:rPr lang="fr-FR" dirty="0" smtClean="0">
                <a:solidFill>
                  <a:srgbClr val="000000"/>
                </a:solidFill>
                <a:latin typeface="Courier New" pitchFamily="49" charset="0"/>
                <a:cs typeface="Courier New" pitchFamily="49" charset="0"/>
              </a:rPr>
              <a:t>&gt; </a:t>
            </a:r>
            <a:r>
              <a:rPr lang="fr-FR" dirty="0" smtClean="0">
                <a:solidFill>
                  <a:srgbClr val="0000C0"/>
                </a:solidFill>
                <a:latin typeface="Courier New" pitchFamily="49" charset="0"/>
                <a:cs typeface="Courier New" pitchFamily="49" charset="0"/>
              </a:rPr>
              <a:t>stores</a:t>
            </a:r>
            <a:r>
              <a:rPr lang="fr-FR" dirty="0">
                <a:solidFill>
                  <a:srgbClr val="000000"/>
                </a:solidFill>
                <a:latin typeface="Courier New" pitchFamily="49" charset="0"/>
                <a:cs typeface="Courier New" pitchFamily="49" charset="0"/>
              </a:rPr>
              <a:t>;</a:t>
            </a:r>
          </a:p>
        </p:txBody>
      </p:sp>
      <p:pic>
        <p:nvPicPr>
          <p:cNvPr id="78857" name="Picture 8"/>
          <p:cNvPicPr>
            <a:picLocks noChangeAspect="1" noChangeArrowheads="1"/>
          </p:cNvPicPr>
          <p:nvPr/>
        </p:nvPicPr>
        <p:blipFill>
          <a:blip r:embed="rId4" cstate="print"/>
          <a:srcRect/>
          <a:stretch>
            <a:fillRect/>
          </a:stretch>
        </p:blipFill>
        <p:spPr bwMode="auto">
          <a:xfrm>
            <a:off x="7812088" y="5589588"/>
            <a:ext cx="1147762" cy="1147762"/>
          </a:xfrm>
          <a:prstGeom prst="rect">
            <a:avLst/>
          </a:prstGeom>
          <a:noFill/>
          <a:ln w="9525">
            <a:noFill/>
            <a:round/>
            <a:headEnd/>
            <a:tailEnd/>
          </a:ln>
        </p:spPr>
      </p:pic>
      <p:sp>
        <p:nvSpPr>
          <p:cNvPr id="10"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Cascading</a:t>
            </a:r>
          </a:p>
        </p:txBody>
      </p:sp>
      <p:sp>
        <p:nvSpPr>
          <p:cNvPr id="79875" name="Text Box 2"/>
          <p:cNvSpPr txBox="1">
            <a:spLocks noChangeArrowheads="1"/>
          </p:cNvSpPr>
          <p:nvPr/>
        </p:nvSpPr>
        <p:spPr bwMode="auto">
          <a:xfrm>
            <a:off x="1044575" y="1524000"/>
            <a:ext cx="77184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The </a:t>
            </a:r>
            <a:r>
              <a:rPr lang="fr-FR" sz="2200" dirty="0" smtClean="0">
                <a:solidFill>
                  <a:srgbClr val="4D4D4D"/>
                </a:solidFill>
              </a:rPr>
              <a:t>annotations </a:t>
            </a:r>
            <a:r>
              <a:rPr lang="en-US" sz="2200" dirty="0" smtClean="0">
                <a:solidFill>
                  <a:srgbClr val="4D4D4D"/>
                </a:solidFill>
                <a:latin typeface="Courier New" charset="0"/>
              </a:rPr>
              <a:t>@</a:t>
            </a:r>
            <a:r>
              <a:rPr lang="en-US" sz="2200" dirty="0" err="1">
                <a:solidFill>
                  <a:srgbClr val="4D4D4D"/>
                </a:solidFill>
                <a:latin typeface="Courier New" charset="0"/>
              </a:rPr>
              <a:t>OneToOne</a:t>
            </a:r>
            <a:r>
              <a:rPr lang="fr-FR" sz="2200" dirty="0">
                <a:solidFill>
                  <a:srgbClr val="4D4D4D"/>
                </a:solidFill>
                <a:latin typeface="Times New Roman" charset="0"/>
              </a:rPr>
              <a:t>, </a:t>
            </a:r>
            <a:r>
              <a:rPr lang="en-US" sz="2200" dirty="0">
                <a:solidFill>
                  <a:srgbClr val="4D4D4D"/>
                </a:solidFill>
                <a:latin typeface="Courier New" charset="0"/>
              </a:rPr>
              <a:t>@</a:t>
            </a:r>
            <a:r>
              <a:rPr lang="en-US" sz="2200" dirty="0" err="1">
                <a:solidFill>
                  <a:srgbClr val="4D4D4D"/>
                </a:solidFill>
                <a:latin typeface="Courier New" charset="0"/>
              </a:rPr>
              <a:t>OneToMany</a:t>
            </a:r>
            <a:r>
              <a:rPr lang="fr-FR" sz="2200" dirty="0">
                <a:solidFill>
                  <a:srgbClr val="4D4D4D"/>
                </a:solidFill>
                <a:latin typeface="Times New Roman" charset="0"/>
              </a:rPr>
              <a:t>, </a:t>
            </a:r>
            <a:r>
              <a:rPr lang="en-US" sz="2200" dirty="0">
                <a:solidFill>
                  <a:srgbClr val="4D4D4D"/>
                </a:solidFill>
                <a:latin typeface="Courier New" charset="0"/>
              </a:rPr>
              <a:t>@</a:t>
            </a:r>
            <a:r>
              <a:rPr lang="en-US" sz="2200" dirty="0" err="1" smtClean="0">
                <a:solidFill>
                  <a:srgbClr val="4D4D4D"/>
                </a:solidFill>
                <a:latin typeface="Courier New" charset="0"/>
              </a:rPr>
              <a:t>ManyToOne</a:t>
            </a:r>
            <a:r>
              <a:rPr lang="en-US" sz="2200" dirty="0" smtClean="0">
                <a:solidFill>
                  <a:srgbClr val="4D4D4D"/>
                </a:solidFill>
                <a:latin typeface="Courier New" charset="0"/>
              </a:rPr>
              <a:t> </a:t>
            </a:r>
            <a:r>
              <a:rPr lang="fr-FR" sz="2200" dirty="0" smtClean="0">
                <a:solidFill>
                  <a:srgbClr val="4D4D4D"/>
                </a:solidFill>
              </a:rPr>
              <a:t>and </a:t>
            </a:r>
            <a:r>
              <a:rPr lang="en-US" sz="2200" dirty="0" smtClean="0">
                <a:solidFill>
                  <a:srgbClr val="4D4D4D"/>
                </a:solidFill>
                <a:latin typeface="Courier New" charset="0"/>
              </a:rPr>
              <a:t>@</a:t>
            </a:r>
            <a:r>
              <a:rPr lang="en-US" sz="2200" dirty="0" err="1" smtClean="0">
                <a:solidFill>
                  <a:srgbClr val="4D4D4D"/>
                </a:solidFill>
                <a:latin typeface="Courier New" charset="0"/>
              </a:rPr>
              <a:t>ManyToMany</a:t>
            </a:r>
            <a:r>
              <a:rPr lang="en-US" sz="2200" dirty="0" smtClean="0">
                <a:solidFill>
                  <a:srgbClr val="4D4D4D"/>
                </a:solidFill>
                <a:latin typeface="Courier New" charset="0"/>
              </a:rPr>
              <a:t> </a:t>
            </a:r>
            <a:r>
              <a:rPr lang="fr-FR" sz="2200" dirty="0" err="1" smtClean="0">
                <a:solidFill>
                  <a:srgbClr val="4D4D4D"/>
                </a:solidFill>
              </a:rPr>
              <a:t>possess</a:t>
            </a:r>
            <a:r>
              <a:rPr lang="fr-FR" sz="2200" dirty="0" smtClean="0">
                <a:solidFill>
                  <a:srgbClr val="4D4D4D"/>
                </a:solidFill>
              </a:rPr>
              <a:t> </a:t>
            </a:r>
            <a:r>
              <a:rPr lang="fr-FR" sz="2200" dirty="0">
                <a:solidFill>
                  <a:srgbClr val="4D4D4D"/>
                </a:solidFill>
              </a:rPr>
              <a:t>the cascade </a:t>
            </a:r>
            <a:r>
              <a:rPr lang="fr-FR" sz="2200" dirty="0" err="1">
                <a:solidFill>
                  <a:srgbClr val="4D4D4D"/>
                </a:solidFill>
              </a:rPr>
              <a:t>attribute</a:t>
            </a: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An </a:t>
            </a:r>
            <a:r>
              <a:rPr lang="fr-FR" sz="2200" dirty="0" err="1" smtClean="0">
                <a:solidFill>
                  <a:srgbClr val="4D4D4D"/>
                </a:solidFill>
              </a:rPr>
              <a:t>operation</a:t>
            </a:r>
            <a:r>
              <a:rPr lang="fr-FR" sz="2200" dirty="0" smtClean="0">
                <a:solidFill>
                  <a:srgbClr val="4D4D4D"/>
                </a:solidFill>
              </a:rPr>
              <a:t> </a:t>
            </a:r>
            <a:r>
              <a:rPr lang="fr-FR" sz="2200" dirty="0" err="1" smtClean="0">
                <a:solidFill>
                  <a:srgbClr val="4D4D4D"/>
                </a:solidFill>
              </a:rPr>
              <a:t>applied</a:t>
            </a:r>
            <a:r>
              <a:rPr lang="fr-FR" sz="2200" dirty="0" smtClean="0">
                <a:solidFill>
                  <a:srgbClr val="4D4D4D"/>
                </a:solidFill>
              </a:rPr>
              <a:t> </a:t>
            </a:r>
            <a:r>
              <a:rPr lang="fr-FR" sz="2200" dirty="0">
                <a:solidFill>
                  <a:srgbClr val="4D4D4D"/>
                </a:solidFill>
              </a:rPr>
              <a:t>to an </a:t>
            </a:r>
            <a:r>
              <a:rPr lang="fr-FR" sz="2200" dirty="0" err="1" smtClean="0">
                <a:solidFill>
                  <a:srgbClr val="4D4D4D"/>
                </a:solidFill>
              </a:rPr>
              <a:t>entity</a:t>
            </a:r>
            <a:r>
              <a:rPr lang="fr-FR" sz="2200" dirty="0" smtClean="0">
                <a:solidFill>
                  <a:srgbClr val="4D4D4D"/>
                </a:solidFill>
              </a:rPr>
              <a:t> </a:t>
            </a:r>
            <a:r>
              <a:rPr lang="fr-FR" sz="2200" dirty="0" err="1" smtClean="0">
                <a:solidFill>
                  <a:srgbClr val="4D4D4D"/>
                </a:solidFill>
              </a:rPr>
              <a:t>is</a:t>
            </a:r>
            <a:r>
              <a:rPr lang="fr-FR" sz="2200" dirty="0" smtClean="0">
                <a:solidFill>
                  <a:srgbClr val="4D4D4D"/>
                </a:solidFill>
              </a:rPr>
              <a:t> </a:t>
            </a:r>
            <a:r>
              <a:rPr lang="fr-FR" sz="2200" dirty="0" err="1" smtClean="0">
                <a:solidFill>
                  <a:srgbClr val="4D4D4D"/>
                </a:solidFill>
              </a:rPr>
              <a:t>reflected</a:t>
            </a:r>
            <a:r>
              <a:rPr lang="fr-FR" sz="2200" dirty="0" smtClean="0">
                <a:solidFill>
                  <a:srgbClr val="4D4D4D"/>
                </a:solidFill>
              </a:rPr>
              <a:t> to </a:t>
            </a:r>
            <a:r>
              <a:rPr lang="fr-FR" sz="2200" dirty="0" err="1" smtClean="0">
                <a:solidFill>
                  <a:srgbClr val="4D4D4D"/>
                </a:solidFill>
              </a:rPr>
              <a:t>dependent</a:t>
            </a:r>
            <a:r>
              <a:rPr lang="fr-FR" sz="2200" dirty="0" smtClean="0">
                <a:solidFill>
                  <a:srgbClr val="4D4D4D"/>
                </a:solidFill>
              </a:rPr>
              <a:t> </a:t>
            </a:r>
            <a:r>
              <a:rPr lang="fr-FR" sz="2200" dirty="0" err="1" smtClean="0">
                <a:solidFill>
                  <a:srgbClr val="4D4D4D"/>
                </a:solidFill>
              </a:rPr>
              <a:t>entities</a:t>
            </a:r>
            <a:endParaRPr lang="fr-FR"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err="1" smtClean="0">
                <a:solidFill>
                  <a:srgbClr val="4D4D4D"/>
                </a:solidFill>
              </a:rPr>
              <a:t>Example</a:t>
            </a:r>
            <a:r>
              <a:rPr lang="fr-FR" sz="2200" dirty="0" smtClean="0">
                <a:solidFill>
                  <a:srgbClr val="4D4D4D"/>
                </a:solidFill>
              </a:rPr>
              <a:t> : </a:t>
            </a:r>
            <a:r>
              <a:rPr lang="fr-FR" sz="2200" dirty="0" err="1" smtClean="0">
                <a:solidFill>
                  <a:srgbClr val="4D4D4D"/>
                </a:solidFill>
              </a:rPr>
              <a:t>when</a:t>
            </a:r>
            <a:r>
              <a:rPr lang="fr-FR" sz="2200" dirty="0" smtClean="0">
                <a:solidFill>
                  <a:srgbClr val="4D4D4D"/>
                </a:solidFill>
              </a:rPr>
              <a:t> a user </a:t>
            </a:r>
            <a:r>
              <a:rPr lang="fr-FR" sz="2200" dirty="0" err="1" smtClean="0">
                <a:solidFill>
                  <a:srgbClr val="4D4D4D"/>
                </a:solidFill>
              </a:rPr>
              <a:t>is</a:t>
            </a:r>
            <a:r>
              <a:rPr lang="fr-FR" sz="2200" dirty="0" smtClean="0">
                <a:solidFill>
                  <a:srgbClr val="4D4D4D"/>
                </a:solidFill>
              </a:rPr>
              <a:t> </a:t>
            </a:r>
            <a:r>
              <a:rPr lang="fr-FR" sz="2200" dirty="0" err="1" smtClean="0">
                <a:solidFill>
                  <a:srgbClr val="4D4D4D"/>
                </a:solidFill>
              </a:rPr>
              <a:t>persisted</a:t>
            </a:r>
            <a:r>
              <a:rPr lang="fr-FR" sz="2200" dirty="0" smtClean="0">
                <a:solidFill>
                  <a:srgbClr val="4D4D4D"/>
                </a:solidFill>
              </a:rPr>
              <a:t>, </a:t>
            </a:r>
            <a:r>
              <a:rPr lang="fr-FR" sz="2200" dirty="0" err="1" smtClean="0">
                <a:solidFill>
                  <a:srgbClr val="4D4D4D"/>
                </a:solidFill>
              </a:rPr>
              <a:t>so</a:t>
            </a:r>
            <a:r>
              <a:rPr lang="fr-FR" sz="2200" dirty="0" smtClean="0">
                <a:solidFill>
                  <a:srgbClr val="4D4D4D"/>
                </a:solidFill>
              </a:rPr>
              <a:t> </a:t>
            </a:r>
            <a:r>
              <a:rPr lang="fr-FR" sz="2200" dirty="0" err="1" smtClean="0">
                <a:solidFill>
                  <a:srgbClr val="4D4D4D"/>
                </a:solidFill>
              </a:rPr>
              <a:t>is</a:t>
            </a:r>
            <a:r>
              <a:rPr lang="fr-FR" sz="2200" dirty="0" smtClean="0">
                <a:solidFill>
                  <a:srgbClr val="4D4D4D"/>
                </a:solidFill>
              </a:rPr>
              <a:t> </a:t>
            </a:r>
            <a:r>
              <a:rPr lang="fr-FR" sz="2200" dirty="0" err="1" smtClean="0">
                <a:solidFill>
                  <a:srgbClr val="4D4D4D"/>
                </a:solidFill>
              </a:rPr>
              <a:t>its</a:t>
            </a:r>
            <a:r>
              <a:rPr lang="fr-FR" sz="2200" dirty="0" smtClean="0">
                <a:solidFill>
                  <a:srgbClr val="4D4D4D"/>
                </a:solidFill>
              </a:rPr>
              <a:t> </a:t>
            </a:r>
            <a:r>
              <a:rPr lang="fr-FR" sz="2200" dirty="0" err="1" smtClean="0">
                <a:solidFill>
                  <a:srgbClr val="4D4D4D"/>
                </a:solidFill>
              </a:rPr>
              <a:t>accounts</a:t>
            </a:r>
            <a:r>
              <a:rPr lang="fr-FR" sz="2200" dirty="0" smtClean="0">
                <a:solidFill>
                  <a:srgbClr val="4D4D4D"/>
                </a:solidFill>
              </a:rPr>
              <a: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smtClean="0">
                <a:solidFill>
                  <a:srgbClr val="4D4D4D"/>
                </a:solidFill>
              </a:rPr>
              <a:t>4 </a:t>
            </a:r>
            <a:r>
              <a:rPr lang="fr-FR" sz="2200" dirty="0">
                <a:solidFill>
                  <a:srgbClr val="4D4D4D"/>
                </a:solidFill>
              </a:rPr>
              <a:t>Types</a:t>
            </a:r>
            <a:r>
              <a:rPr lang="fr-FR" sz="2200" dirty="0">
                <a:solidFill>
                  <a:srgbClr val="4D4D4D"/>
                </a:solidFill>
                <a:latin typeface="Times New Roman" charset="0"/>
              </a:rPr>
              <a:t> : </a:t>
            </a:r>
            <a:r>
              <a:rPr lang="en-US" sz="2200" dirty="0">
                <a:solidFill>
                  <a:srgbClr val="4D4D4D"/>
                </a:solidFill>
                <a:latin typeface="Courier New" charset="0"/>
              </a:rPr>
              <a:t>PERSIST , MERGE , REMOVE , REFRESH </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err="1">
                <a:solidFill>
                  <a:srgbClr val="4D4D4D"/>
                </a:solidFill>
                <a:latin typeface="Courier New" charset="0"/>
              </a:rPr>
              <a:t>CascadeType.ALL</a:t>
            </a:r>
            <a:r>
              <a:rPr lang="en-US" sz="2200" dirty="0">
                <a:solidFill>
                  <a:srgbClr val="4D4D4D"/>
                </a:solidFill>
                <a:latin typeface="Courier New" charset="0"/>
              </a:rPr>
              <a:t> </a:t>
            </a:r>
            <a:r>
              <a:rPr lang="en-US" sz="2200" dirty="0">
                <a:solidFill>
                  <a:srgbClr val="4D4D4D"/>
                </a:solidFill>
              </a:rPr>
              <a:t>: </a:t>
            </a:r>
            <a:r>
              <a:rPr lang="en-US" sz="2200" dirty="0" smtClean="0">
                <a:solidFill>
                  <a:srgbClr val="4D4D4D"/>
                </a:solidFill>
              </a:rPr>
              <a:t>4 </a:t>
            </a:r>
            <a:r>
              <a:rPr lang="fr-FR" sz="2200" dirty="0" err="1" smtClean="0">
                <a:solidFill>
                  <a:srgbClr val="4D4D4D"/>
                </a:solidFill>
              </a:rPr>
              <a:t>combined</a:t>
            </a:r>
            <a:endParaRPr lang="fr-FR" sz="2200" dirty="0">
              <a:solidFill>
                <a:srgbClr val="4D4D4D"/>
              </a:solidFill>
            </a:endParaRPr>
          </a:p>
        </p:txBody>
      </p:sp>
      <p:pic>
        <p:nvPicPr>
          <p:cNvPr id="7987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pic>
        <p:nvPicPr>
          <p:cNvPr id="79877" name="Picture 4"/>
          <p:cNvPicPr>
            <a:picLocks noChangeAspect="1" noChangeArrowheads="1"/>
          </p:cNvPicPr>
          <p:nvPr/>
        </p:nvPicPr>
        <p:blipFill>
          <a:blip r:embed="rId4" cstate="print"/>
          <a:srcRect/>
          <a:stretch>
            <a:fillRect/>
          </a:stretch>
        </p:blipFill>
        <p:spPr bwMode="auto">
          <a:xfrm>
            <a:off x="7467600" y="5181600"/>
            <a:ext cx="1504950" cy="1504950"/>
          </a:xfrm>
          <a:prstGeom prst="rect">
            <a:avLst/>
          </a:prstGeom>
          <a:noFill/>
          <a:ln w="9525">
            <a:noFill/>
            <a:round/>
            <a:headEnd/>
            <a:tailEnd/>
          </a:ln>
        </p:spPr>
      </p:pic>
      <p:sp>
        <p:nvSpPr>
          <p:cNvPr id="7"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2428056"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JPA Entity</a:t>
            </a:r>
            <a:endParaRPr lang="en-US" sz="3600" b="1" dirty="0">
              <a:solidFill>
                <a:srgbClr val="000000"/>
              </a:solidFill>
            </a:endParaRPr>
          </a:p>
        </p:txBody>
      </p:sp>
      <p:sp>
        <p:nvSpPr>
          <p:cNvPr id="44035" name="Text Box 2"/>
          <p:cNvSpPr txBox="1">
            <a:spLocks noChangeArrowheads="1"/>
          </p:cNvSpPr>
          <p:nvPr/>
        </p:nvSpPr>
        <p:spPr bwMode="auto">
          <a:xfrm>
            <a:off x="2428056"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 or how to manage a database in a transparent way</a:t>
            </a:r>
          </a:p>
        </p:txBody>
      </p:sp>
      <p:pic>
        <p:nvPicPr>
          <p:cNvPr id="44036"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Cascading</a:t>
            </a:r>
          </a:p>
        </p:txBody>
      </p:sp>
      <p:sp>
        <p:nvSpPr>
          <p:cNvPr id="80899" name="Text Box 2"/>
          <p:cNvSpPr txBox="1">
            <a:spLocks noChangeArrowheads="1"/>
          </p:cNvSpPr>
          <p:nvPr/>
        </p:nvSpPr>
        <p:spPr bwMode="auto">
          <a:xfrm>
            <a:off x="1044575" y="1066800"/>
            <a:ext cx="6840538" cy="507365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The cascade </a:t>
            </a:r>
            <a:r>
              <a:rPr lang="fr-FR" sz="2200" dirty="0" err="1">
                <a:solidFill>
                  <a:srgbClr val="4D4D4D"/>
                </a:solidFill>
              </a:rPr>
              <a:t>attribute</a:t>
            </a:r>
            <a:r>
              <a:rPr lang="fr-FR" sz="2200" dirty="0">
                <a:solidFill>
                  <a:srgbClr val="4D4D4D"/>
                </a:solidFill>
              </a:rPr>
              <a:t> </a:t>
            </a:r>
            <a:r>
              <a:rPr lang="fr-FR" sz="2200" dirty="0" err="1">
                <a:solidFill>
                  <a:srgbClr val="4D4D4D"/>
                </a:solidFill>
              </a:rPr>
              <a:t>is</a:t>
            </a:r>
            <a:r>
              <a:rPr lang="fr-FR" sz="2200" dirty="0">
                <a:solidFill>
                  <a:srgbClr val="4D4D4D"/>
                </a:solidFill>
              </a:rPr>
              <a:t> set </a:t>
            </a:r>
            <a:r>
              <a:rPr lang="fr-FR" sz="2200" dirty="0" err="1">
                <a:solidFill>
                  <a:srgbClr val="4D4D4D"/>
                </a:solidFill>
              </a:rPr>
              <a:t>next</a:t>
            </a:r>
            <a:r>
              <a:rPr lang="fr-FR" sz="2200" dirty="0">
                <a:solidFill>
                  <a:srgbClr val="4D4D4D"/>
                </a:solidFill>
              </a:rPr>
              <a:t> to the annotation</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err="1">
                <a:solidFill>
                  <a:srgbClr val="4D4D4D"/>
                </a:solidFill>
              </a:rPr>
              <a:t>PetStore</a:t>
            </a:r>
            <a:r>
              <a:rPr lang="fr-FR" sz="2200" dirty="0">
                <a:solidFill>
                  <a:srgbClr val="4D4D4D"/>
                </a:solidFill>
              </a:rPr>
              <a:t> </a:t>
            </a:r>
            <a:r>
              <a:rPr lang="fr-FR" sz="2200" dirty="0" err="1">
                <a:solidFill>
                  <a:srgbClr val="4D4D4D"/>
                </a:solidFill>
              </a:rPr>
              <a:t>entity</a:t>
            </a:r>
            <a:r>
              <a:rPr lang="fr-FR" sz="2200" dirty="0">
                <a:solidFill>
                  <a:srgbClr val="4D4D4D"/>
                </a:solidFill>
              </a:rPr>
              <a:t> </a:t>
            </a:r>
            <a:r>
              <a:rPr lang="fr-FR" sz="2200" dirty="0" err="1">
                <a:solidFill>
                  <a:srgbClr val="4D4D4D"/>
                </a:solidFill>
              </a:rPr>
              <a:t>with</a:t>
            </a:r>
            <a:r>
              <a:rPr lang="fr-FR" sz="2200" dirty="0">
                <a:solidFill>
                  <a:srgbClr val="4D4D4D"/>
                </a:solidFill>
              </a:rPr>
              <a:t> an unique </a:t>
            </a:r>
            <a:r>
              <a:rPr lang="fr-FR" sz="2200" dirty="0" err="1">
                <a:solidFill>
                  <a:srgbClr val="4D4D4D"/>
                </a:solidFill>
              </a:rPr>
              <a:t>address</a:t>
            </a: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smtClean="0">
                <a:solidFill>
                  <a:srgbClr val="4D4D4D"/>
                </a:solidFill>
              </a:rPr>
              <a:t>If </a:t>
            </a:r>
            <a:r>
              <a:rPr lang="fr-FR" sz="2200" dirty="0">
                <a:solidFill>
                  <a:srgbClr val="4D4D4D"/>
                </a:solidFill>
              </a:rPr>
              <a:t>the </a:t>
            </a:r>
            <a:r>
              <a:rPr lang="fr-FR" sz="2200" dirty="0" err="1">
                <a:solidFill>
                  <a:srgbClr val="4D4D4D"/>
                </a:solidFill>
              </a:rPr>
              <a:t>address</a:t>
            </a:r>
            <a:r>
              <a:rPr lang="fr-FR" sz="2200" dirty="0">
                <a:solidFill>
                  <a:srgbClr val="4D4D4D"/>
                </a:solidFill>
              </a:rPr>
              <a:t> </a:t>
            </a:r>
            <a:r>
              <a:rPr lang="fr-FR" sz="2200" dirty="0" err="1">
                <a:solidFill>
                  <a:srgbClr val="4D4D4D"/>
                </a:solidFill>
              </a:rPr>
              <a:t>doesn't</a:t>
            </a:r>
            <a:r>
              <a:rPr lang="fr-FR" sz="2200" dirty="0">
                <a:solidFill>
                  <a:srgbClr val="4D4D4D"/>
                </a:solidFill>
              </a:rPr>
              <a:t> </a:t>
            </a:r>
            <a:r>
              <a:rPr lang="fr-FR" sz="2200" dirty="0" err="1">
                <a:solidFill>
                  <a:srgbClr val="4D4D4D"/>
                </a:solidFill>
              </a:rPr>
              <a:t>exist</a:t>
            </a:r>
            <a:r>
              <a:rPr lang="fr-FR" sz="2200" dirty="0">
                <a:solidFill>
                  <a:srgbClr val="4D4D4D"/>
                </a:solidFill>
              </a:rPr>
              <a:t> in </a:t>
            </a:r>
            <a:r>
              <a:rPr lang="fr-FR" sz="2200" dirty="0" err="1">
                <a:solidFill>
                  <a:srgbClr val="4D4D4D"/>
                </a:solidFill>
              </a:rPr>
              <a:t>database</a:t>
            </a:r>
            <a:r>
              <a:rPr lang="fr-FR" sz="2200" dirty="0">
                <a:solidFill>
                  <a:srgbClr val="4D4D4D"/>
                </a:solidFill>
              </a:rPr>
              <a:t>, </a:t>
            </a:r>
            <a:r>
              <a:rPr lang="fr-FR" sz="2200" dirty="0" err="1">
                <a:solidFill>
                  <a:srgbClr val="4D4D4D"/>
                </a:solidFill>
              </a:rPr>
              <a:t>it</a:t>
            </a:r>
            <a:r>
              <a:rPr lang="fr-FR" sz="2200" dirty="0">
                <a:solidFill>
                  <a:srgbClr val="4D4D4D"/>
                </a:solidFill>
              </a:rPr>
              <a:t> </a:t>
            </a:r>
            <a:r>
              <a:rPr lang="fr-FR" sz="2200" dirty="0" err="1">
                <a:solidFill>
                  <a:srgbClr val="4D4D4D"/>
                </a:solidFill>
              </a:rPr>
              <a:t>is</a:t>
            </a:r>
            <a:r>
              <a:rPr lang="fr-FR" sz="2200" dirty="0">
                <a:solidFill>
                  <a:srgbClr val="4D4D4D"/>
                </a:solidFill>
              </a:rPr>
              <a:t> </a:t>
            </a:r>
            <a:r>
              <a:rPr lang="fr-FR" sz="2200" dirty="0" err="1">
                <a:solidFill>
                  <a:srgbClr val="4D4D4D"/>
                </a:solidFill>
              </a:rPr>
              <a:t>persisted</a:t>
            </a:r>
            <a:r>
              <a:rPr lang="fr-FR" sz="2200" dirty="0">
                <a:solidFill>
                  <a:srgbClr val="4D4D4D"/>
                </a:solidFill>
              </a:rPr>
              <a:t> </a:t>
            </a:r>
            <a:r>
              <a:rPr lang="fr-FR" sz="2200" dirty="0" err="1">
                <a:solidFill>
                  <a:srgbClr val="4D4D4D"/>
                </a:solidFill>
              </a:rPr>
              <a:t>at</a:t>
            </a:r>
            <a:r>
              <a:rPr lang="fr-FR" sz="2200" dirty="0">
                <a:solidFill>
                  <a:srgbClr val="4D4D4D"/>
                </a:solidFill>
              </a:rPr>
              <a:t> the </a:t>
            </a:r>
            <a:r>
              <a:rPr lang="fr-FR" sz="2200" dirty="0" err="1">
                <a:solidFill>
                  <a:srgbClr val="4D4D4D"/>
                </a:solidFill>
              </a:rPr>
              <a:t>same</a:t>
            </a:r>
            <a:r>
              <a:rPr lang="fr-FR" sz="2200" dirty="0">
                <a:solidFill>
                  <a:srgbClr val="4D4D4D"/>
                </a:solidFill>
              </a:rPr>
              <a:t> time as the store</a:t>
            </a:r>
          </a:p>
        </p:txBody>
      </p:sp>
      <p:pic>
        <p:nvPicPr>
          <p:cNvPr id="809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pic>
        <p:nvPicPr>
          <p:cNvPr id="80902" name="Picture 5"/>
          <p:cNvPicPr>
            <a:picLocks noChangeAspect="1" noChangeArrowheads="1"/>
          </p:cNvPicPr>
          <p:nvPr/>
        </p:nvPicPr>
        <p:blipFill>
          <a:blip r:embed="rId4" cstate="print"/>
          <a:srcRect/>
          <a:stretch>
            <a:fillRect/>
          </a:stretch>
        </p:blipFill>
        <p:spPr bwMode="auto">
          <a:xfrm>
            <a:off x="7812088" y="5661025"/>
            <a:ext cx="1147762" cy="1147763"/>
          </a:xfrm>
          <a:prstGeom prst="rect">
            <a:avLst/>
          </a:prstGeom>
          <a:noFill/>
          <a:ln w="9525">
            <a:noFill/>
            <a:round/>
            <a:headEnd/>
            <a:tailEnd/>
          </a:ln>
        </p:spPr>
      </p:pic>
      <p:sp>
        <p:nvSpPr>
          <p:cNvPr id="2" name="Rectangle 6"/>
          <p:cNvSpPr>
            <a:spLocks noChangeArrowheads="1"/>
          </p:cNvSpPr>
          <p:nvPr/>
        </p:nvSpPr>
        <p:spPr bwMode="auto">
          <a:xfrm>
            <a:off x="1511300" y="2209800"/>
            <a:ext cx="6156325" cy="30734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7F0055"/>
                </a:solidFill>
                <a:latin typeface="Courier New" pitchFamily="49" charset="0"/>
                <a:cs typeface="Courier New" pitchFamily="49" charset="0"/>
              </a:rPr>
              <a:t>public class </a:t>
            </a:r>
            <a:r>
              <a:rPr lang="fr-FR" dirty="0" err="1">
                <a:solidFill>
                  <a:srgbClr val="000000"/>
                </a:solidFill>
                <a:latin typeface="Courier New" pitchFamily="49" charset="0"/>
                <a:cs typeface="Courier New" pitchFamily="49" charset="0"/>
              </a:rPr>
              <a:t>PetStore</a:t>
            </a:r>
            <a:r>
              <a:rPr lang="fr-FR" dirty="0">
                <a:solidFill>
                  <a:srgbClr val="000000"/>
                </a:solidFill>
                <a:latin typeface="Courier New" pitchFamily="49" charset="0"/>
                <a:cs typeface="Courier New" pitchFamily="49" charset="0"/>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	@</a:t>
            </a:r>
            <a:r>
              <a:rPr lang="fr-FR" dirty="0" err="1">
                <a:solidFill>
                  <a:srgbClr val="646464"/>
                </a:solidFill>
                <a:latin typeface="Courier New" pitchFamily="49" charset="0"/>
                <a:cs typeface="Courier New" pitchFamily="49" charset="0"/>
              </a:rPr>
              <a:t>OneToOne</a:t>
            </a:r>
            <a:r>
              <a:rPr lang="fr-FR" dirty="0">
                <a:solidFill>
                  <a:srgbClr val="000000"/>
                </a:solidFill>
                <a:latin typeface="Courier New" pitchFamily="49" charset="0"/>
                <a:cs typeface="Courier New" pitchFamily="49" charset="0"/>
              </a:rPr>
              <a:t>(cascade=</a:t>
            </a:r>
            <a:r>
              <a:rPr lang="fr-FR" dirty="0" err="1">
                <a:solidFill>
                  <a:srgbClr val="000000"/>
                </a:solidFill>
                <a:latin typeface="Courier New" pitchFamily="49" charset="0"/>
                <a:cs typeface="Courier New" pitchFamily="49" charset="0"/>
              </a:rPr>
              <a:t>CascadeType.</a:t>
            </a:r>
            <a:r>
              <a:rPr lang="fr-FR" i="1" dirty="0" err="1">
                <a:solidFill>
                  <a:srgbClr val="0000C0"/>
                </a:solidFill>
                <a:latin typeface="Courier New" pitchFamily="49" charset="0"/>
                <a:cs typeface="Courier New" pitchFamily="49" charset="0"/>
              </a:rPr>
              <a:t>PERSIST</a:t>
            </a:r>
            <a:r>
              <a:rPr lang="en-US" dirty="0">
                <a:solidFill>
                  <a:srgbClr val="000000"/>
                </a:solidFill>
                <a:latin typeface="Courier New" pitchFamily="49" charset="0"/>
                <a:cs typeface="Courier New" pitchFamily="49" charset="0"/>
              </a:rPr>
              <a:t>)</a:t>
            </a:r>
            <a:r>
              <a:rPr lang="x-none" dirty="0">
                <a:solidFill>
                  <a:srgbClr val="000000"/>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	@</a:t>
            </a:r>
            <a:r>
              <a:rPr lang="fr-FR" dirty="0" err="1">
                <a:solidFill>
                  <a:srgbClr val="646464"/>
                </a:solidFill>
                <a:latin typeface="Courier New" pitchFamily="49" charset="0"/>
                <a:cs typeface="Courier New" pitchFamily="49" charset="0"/>
              </a:rPr>
              <a:t>JoinColumn</a:t>
            </a:r>
            <a:r>
              <a:rPr lang="fr-FR" dirty="0" err="1">
                <a:solidFill>
                  <a:srgbClr val="000000"/>
                </a:solidFill>
                <a:latin typeface="Courier New" pitchFamily="49" charset="0"/>
                <a:cs typeface="Courier New" pitchFamily="49" charset="0"/>
              </a:rPr>
              <a:t>(name</a:t>
            </a:r>
            <a:r>
              <a:rPr lang="fr-FR" dirty="0">
                <a:solidFill>
                  <a:srgbClr val="000000"/>
                </a:solidFill>
                <a:latin typeface="Courier New" pitchFamily="49" charset="0"/>
                <a:cs typeface="Courier New" pitchFamily="49" charset="0"/>
              </a:rPr>
              <a:t>=</a:t>
            </a:r>
            <a:r>
              <a:rPr lang="fr-FR" i="1" dirty="0">
                <a:solidFill>
                  <a:srgbClr val="0000C0"/>
                </a:solidFill>
                <a:latin typeface="Courier New" pitchFamily="49" charset="0"/>
                <a:cs typeface="Courier New" pitchFamily="49" charset="0"/>
              </a:rPr>
              <a:t>"</a:t>
            </a:r>
            <a:r>
              <a:rPr lang="fr-FR" i="1" dirty="0" err="1">
                <a:solidFill>
                  <a:srgbClr val="0000C0"/>
                </a:solidFill>
                <a:latin typeface="Courier New" pitchFamily="49" charset="0"/>
                <a:cs typeface="Courier New" pitchFamily="49" charset="0"/>
              </a:rPr>
              <a:t>address_fk</a:t>
            </a:r>
            <a:r>
              <a:rPr lang="fr-FR" i="1" dirty="0">
                <a:solidFill>
                  <a:srgbClr val="0000C0"/>
                </a:solidFill>
                <a:latin typeface="Courier New" pitchFamily="49" charset="0"/>
                <a:cs typeface="Courier New" pitchFamily="49" charset="0"/>
              </a:rPr>
              <a:t>"</a:t>
            </a:r>
            <a:r>
              <a:rPr lang="fr-FR" dirty="0">
                <a:solidFill>
                  <a:srgbClr val="000000"/>
                </a:solidFill>
                <a:latin typeface="Courier New" pitchFamily="49" charset="0"/>
                <a:cs typeface="Courier New" pitchFamily="49" charset="0"/>
              </a:rPr>
              <a:t>)</a:t>
            </a:r>
            <a:r>
              <a:rPr lang="x-none" dirty="0">
                <a:solidFill>
                  <a:srgbClr val="000000"/>
                </a:solidFill>
                <a:latin typeface="Courier New" pitchFamily="49" charset="0"/>
                <a:ea typeface="Arial" charset="0"/>
                <a:cs typeface="Courier New" pitchFamily="49" charset="0"/>
              </a:rPr>
              <a:t>‏</a:t>
            </a:r>
            <a:endParaRPr lang="fr-FR"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private</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Address</a:t>
            </a:r>
            <a:r>
              <a:rPr lang="fr-FR" dirty="0" smtClean="0">
                <a:solidFill>
                  <a:srgbClr val="000000"/>
                </a:solidFill>
                <a:latin typeface="Courier New" pitchFamily="49" charset="0"/>
                <a:cs typeface="Courier New" pitchFamily="49" charset="0"/>
              </a:rPr>
              <a:t> </a:t>
            </a:r>
            <a:r>
              <a:rPr lang="fr-FR" dirty="0" err="1" smtClean="0">
                <a:solidFill>
                  <a:srgbClr val="0000C0"/>
                </a:solidFill>
                <a:latin typeface="Courier New" pitchFamily="49" charset="0"/>
                <a:cs typeface="Courier New" pitchFamily="49" charset="0"/>
              </a:rPr>
              <a:t>address</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a:t>
            </a:r>
          </a:p>
        </p:txBody>
      </p:sp>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Lazy loading</a:t>
            </a:r>
          </a:p>
        </p:txBody>
      </p:sp>
      <p:sp>
        <p:nvSpPr>
          <p:cNvPr id="81923" name="Text Box 2"/>
          <p:cNvSpPr txBox="1">
            <a:spLocks noChangeArrowheads="1"/>
          </p:cNvSpPr>
          <p:nvPr/>
        </p:nvSpPr>
        <p:spPr bwMode="auto">
          <a:xfrm>
            <a:off x="1044575" y="1524000"/>
            <a:ext cx="77184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The </a:t>
            </a:r>
            <a:r>
              <a:rPr lang="fr-FR" sz="2200" dirty="0" smtClean="0">
                <a:solidFill>
                  <a:srgbClr val="4D4D4D"/>
                </a:solidFill>
              </a:rPr>
              <a:t>annotations </a:t>
            </a:r>
            <a:r>
              <a:rPr lang="en-US" sz="2200" dirty="0" smtClean="0">
                <a:solidFill>
                  <a:srgbClr val="4D4D4D"/>
                </a:solidFill>
                <a:latin typeface="Courier New" charset="0"/>
              </a:rPr>
              <a:t>@</a:t>
            </a:r>
            <a:r>
              <a:rPr lang="en-US" sz="2200" dirty="0" err="1">
                <a:solidFill>
                  <a:srgbClr val="4D4D4D"/>
                </a:solidFill>
                <a:latin typeface="Courier New" charset="0"/>
              </a:rPr>
              <a:t>OneTo</a:t>
            </a:r>
            <a:r>
              <a:rPr lang="fr-FR" sz="2200" dirty="0">
                <a:solidFill>
                  <a:srgbClr val="4D4D4D"/>
                </a:solidFill>
                <a:latin typeface="Courier New" charset="0"/>
              </a:rPr>
              <a:t>One</a:t>
            </a:r>
            <a:r>
              <a:rPr lang="fr-FR" sz="2200" dirty="0">
                <a:solidFill>
                  <a:srgbClr val="4D4D4D"/>
                </a:solidFill>
                <a:latin typeface="Times New Roman" charset="0"/>
              </a:rPr>
              <a:t> , </a:t>
            </a:r>
            <a:r>
              <a:rPr lang="en-US" sz="2200" dirty="0">
                <a:solidFill>
                  <a:srgbClr val="4D4D4D"/>
                </a:solidFill>
                <a:latin typeface="Courier New" charset="0"/>
              </a:rPr>
              <a:t>@</a:t>
            </a:r>
            <a:r>
              <a:rPr lang="en-US" sz="2200" dirty="0" err="1">
                <a:solidFill>
                  <a:srgbClr val="4D4D4D"/>
                </a:solidFill>
                <a:latin typeface="Courier New" charset="0"/>
              </a:rPr>
              <a:t>OneToMany</a:t>
            </a:r>
            <a:r>
              <a:rPr lang="fr-FR" sz="2200" dirty="0">
                <a:solidFill>
                  <a:srgbClr val="4D4D4D"/>
                </a:solidFill>
                <a:latin typeface="Times New Roman" charset="0"/>
              </a:rPr>
              <a:t>, </a:t>
            </a:r>
            <a:r>
              <a:rPr lang="en-US" sz="2200" dirty="0">
                <a:solidFill>
                  <a:srgbClr val="4D4D4D"/>
                </a:solidFill>
                <a:latin typeface="Courier New" charset="0"/>
              </a:rPr>
              <a:t>@</a:t>
            </a:r>
            <a:r>
              <a:rPr lang="en-US" sz="2200" dirty="0" err="1">
                <a:solidFill>
                  <a:srgbClr val="4D4D4D"/>
                </a:solidFill>
                <a:latin typeface="Courier New" charset="0"/>
              </a:rPr>
              <a:t>ManyToOne</a:t>
            </a:r>
            <a:r>
              <a:rPr lang="fr-FR" sz="2200" dirty="0">
                <a:solidFill>
                  <a:srgbClr val="4D4D4D"/>
                </a:solidFill>
                <a:latin typeface="Times New Roman" charset="0"/>
              </a:rPr>
              <a:t> and </a:t>
            </a:r>
            <a:r>
              <a:rPr lang="en-US" sz="2200" dirty="0">
                <a:solidFill>
                  <a:srgbClr val="4D4D4D"/>
                </a:solidFill>
                <a:latin typeface="Courier New" charset="0"/>
              </a:rPr>
              <a:t>@</a:t>
            </a:r>
            <a:r>
              <a:rPr lang="en-US" sz="2200" dirty="0" err="1" smtClean="0">
                <a:solidFill>
                  <a:srgbClr val="4D4D4D"/>
                </a:solidFill>
                <a:latin typeface="Courier New" charset="0"/>
              </a:rPr>
              <a:t>ManyToMany</a:t>
            </a:r>
            <a:r>
              <a:rPr lang="en-US" sz="2200" dirty="0" smtClean="0">
                <a:solidFill>
                  <a:srgbClr val="4D4D4D"/>
                </a:solidFill>
                <a:latin typeface="Courier New" charset="0"/>
              </a:rPr>
              <a:t> </a:t>
            </a:r>
            <a:r>
              <a:rPr lang="fr-FR" sz="2200" dirty="0" err="1" smtClean="0">
                <a:solidFill>
                  <a:srgbClr val="4D4D4D"/>
                </a:solidFill>
              </a:rPr>
              <a:t>possess</a:t>
            </a:r>
            <a:r>
              <a:rPr lang="fr-FR" sz="2200" dirty="0" smtClean="0">
                <a:solidFill>
                  <a:srgbClr val="4D4D4D"/>
                </a:solidFill>
              </a:rPr>
              <a:t> </a:t>
            </a:r>
            <a:r>
              <a:rPr lang="fr-FR" sz="2200" dirty="0">
                <a:solidFill>
                  <a:srgbClr val="4D4D4D"/>
                </a:solidFill>
              </a:rPr>
              <a:t>the </a:t>
            </a:r>
            <a:r>
              <a:rPr lang="fr-FR" sz="2200" dirty="0" err="1">
                <a:solidFill>
                  <a:srgbClr val="4D4D4D"/>
                </a:solidFill>
              </a:rPr>
              <a:t>fetch</a:t>
            </a:r>
            <a:r>
              <a:rPr lang="fr-FR" sz="2200" dirty="0">
                <a:solidFill>
                  <a:srgbClr val="4D4D4D"/>
                </a:solidFill>
              </a:rPr>
              <a:t> </a:t>
            </a:r>
            <a:r>
              <a:rPr lang="fr-FR" sz="2200" dirty="0" err="1">
                <a:solidFill>
                  <a:srgbClr val="4D4D4D"/>
                </a:solidFill>
              </a:rPr>
              <a:t>attribute</a:t>
            </a: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err="1">
                <a:solidFill>
                  <a:srgbClr val="4D4D4D"/>
                </a:solidFill>
              </a:rPr>
              <a:t>When</a:t>
            </a:r>
            <a:r>
              <a:rPr lang="fr-FR" sz="2200" dirty="0">
                <a:solidFill>
                  <a:srgbClr val="4D4D4D"/>
                </a:solidFill>
              </a:rPr>
              <a:t> </a:t>
            </a:r>
            <a:r>
              <a:rPr lang="fr-FR" sz="2200" dirty="0" err="1">
                <a:solidFill>
                  <a:srgbClr val="4D4D4D"/>
                </a:solidFill>
              </a:rPr>
              <a:t>you</a:t>
            </a:r>
            <a:r>
              <a:rPr lang="fr-FR" sz="2200" dirty="0">
                <a:solidFill>
                  <a:srgbClr val="4D4D4D"/>
                </a:solidFill>
              </a:rPr>
              <a:t> </a:t>
            </a:r>
            <a:r>
              <a:rPr lang="fr-FR" sz="2200" dirty="0" err="1">
                <a:solidFill>
                  <a:srgbClr val="4D4D4D"/>
                </a:solidFill>
              </a:rPr>
              <a:t>retrieve</a:t>
            </a:r>
            <a:r>
              <a:rPr lang="fr-FR" sz="2200" dirty="0">
                <a:solidFill>
                  <a:srgbClr val="4D4D4D"/>
                </a:solidFill>
              </a:rPr>
              <a:t> an </a:t>
            </a:r>
            <a:r>
              <a:rPr lang="fr-FR" sz="2200" dirty="0" err="1">
                <a:solidFill>
                  <a:srgbClr val="4D4D4D"/>
                </a:solidFill>
              </a:rPr>
              <a:t>entity</a:t>
            </a:r>
            <a:r>
              <a:rPr lang="fr-FR" sz="2200" dirty="0">
                <a:solidFill>
                  <a:srgbClr val="4D4D4D"/>
                </a:solidFill>
              </a:rPr>
              <a:t>, multi-</a:t>
            </a:r>
            <a:r>
              <a:rPr lang="fr-FR" sz="2200" dirty="0" err="1">
                <a:solidFill>
                  <a:srgbClr val="4D4D4D"/>
                </a:solidFill>
              </a:rPr>
              <a:t>valued</a:t>
            </a:r>
            <a:r>
              <a:rPr lang="fr-FR" sz="2200" dirty="0">
                <a:solidFill>
                  <a:srgbClr val="4D4D4D"/>
                </a:solidFill>
              </a:rPr>
              <a:t> </a:t>
            </a:r>
            <a:r>
              <a:rPr lang="fr-FR" sz="2200" dirty="0" err="1">
                <a:solidFill>
                  <a:srgbClr val="4D4D4D"/>
                </a:solidFill>
              </a:rPr>
              <a:t>properties</a:t>
            </a:r>
            <a:r>
              <a:rPr lang="fr-FR" sz="2200" dirty="0">
                <a:solidFill>
                  <a:srgbClr val="4D4D4D"/>
                </a:solidFill>
              </a:rPr>
              <a:t> are not </a:t>
            </a:r>
            <a:r>
              <a:rPr lang="fr-FR" sz="2200" dirty="0" err="1">
                <a:solidFill>
                  <a:srgbClr val="4D4D4D"/>
                </a:solidFill>
              </a:rPr>
              <a:t>loaded</a:t>
            </a:r>
            <a:r>
              <a:rPr lang="fr-FR" sz="2200" dirty="0">
                <a:solidFill>
                  <a:srgbClr val="4D4D4D"/>
                </a:solidFill>
              </a:rPr>
              <a:t> by default.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err="1">
                <a:solidFill>
                  <a:srgbClr val="4D4D4D"/>
                </a:solidFill>
              </a:rPr>
              <a:t>Example</a:t>
            </a:r>
            <a:r>
              <a:rPr lang="fr-FR" sz="2200" dirty="0">
                <a:solidFill>
                  <a:srgbClr val="4D4D4D"/>
                </a:solidFill>
              </a:rPr>
              <a:t> : </a:t>
            </a:r>
            <a:r>
              <a:rPr lang="fr-FR" sz="2200" dirty="0" err="1">
                <a:solidFill>
                  <a:srgbClr val="4D4D4D"/>
                </a:solidFill>
              </a:rPr>
              <a:t>when</a:t>
            </a:r>
            <a:r>
              <a:rPr lang="fr-FR" sz="2200" dirty="0">
                <a:solidFill>
                  <a:srgbClr val="4D4D4D"/>
                </a:solidFill>
              </a:rPr>
              <a:t> a user </a:t>
            </a:r>
            <a:r>
              <a:rPr lang="fr-FR" sz="2200" dirty="0" err="1">
                <a:solidFill>
                  <a:srgbClr val="4D4D4D"/>
                </a:solidFill>
              </a:rPr>
              <a:t>is</a:t>
            </a:r>
            <a:r>
              <a:rPr lang="fr-FR" sz="2200" dirty="0">
                <a:solidFill>
                  <a:srgbClr val="4D4D4D"/>
                </a:solidFill>
              </a:rPr>
              <a:t> </a:t>
            </a:r>
            <a:r>
              <a:rPr lang="fr-FR" sz="2200" dirty="0" err="1">
                <a:solidFill>
                  <a:srgbClr val="4D4D4D"/>
                </a:solidFill>
              </a:rPr>
              <a:t>loaded</a:t>
            </a:r>
            <a:r>
              <a:rPr lang="fr-FR" sz="2200" dirty="0">
                <a:solidFill>
                  <a:srgbClr val="4D4D4D"/>
                </a:solidFill>
              </a:rPr>
              <a:t>, </a:t>
            </a:r>
            <a:r>
              <a:rPr lang="fr-FR" sz="2200" dirty="0" err="1">
                <a:solidFill>
                  <a:srgbClr val="4D4D4D"/>
                </a:solidFill>
              </a:rPr>
              <a:t>its</a:t>
            </a:r>
            <a:r>
              <a:rPr lang="fr-FR" sz="2200" dirty="0">
                <a:solidFill>
                  <a:srgbClr val="4D4D4D"/>
                </a:solidFill>
              </a:rPr>
              <a:t> </a:t>
            </a:r>
            <a:r>
              <a:rPr lang="fr-FR" sz="2200" dirty="0" err="1">
                <a:solidFill>
                  <a:srgbClr val="4D4D4D"/>
                </a:solidFill>
              </a:rPr>
              <a:t>accounts</a:t>
            </a:r>
            <a:r>
              <a:rPr lang="fr-FR" sz="2200" dirty="0">
                <a:solidFill>
                  <a:srgbClr val="4D4D4D"/>
                </a:solidFill>
              </a:rPr>
              <a:t> are not </a:t>
            </a:r>
            <a:r>
              <a:rPr lang="fr-FR" sz="2200" dirty="0" err="1">
                <a:solidFill>
                  <a:srgbClr val="4D4D4D"/>
                </a:solidFill>
              </a:rPr>
              <a:t>retrieved</a:t>
            </a:r>
            <a:r>
              <a:rPr lang="fr-FR" sz="2200" dirty="0">
                <a:solidFill>
                  <a:srgbClr val="4D4D4D"/>
                </a:solidFill>
              </a:rPr>
              <a: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2 Types</a:t>
            </a:r>
            <a:r>
              <a:rPr lang="fr-FR" sz="2200" dirty="0">
                <a:solidFill>
                  <a:srgbClr val="4D4D4D"/>
                </a:solidFill>
                <a:latin typeface="Times New Roman" charset="0"/>
              </a:rPr>
              <a:t> : </a:t>
            </a:r>
            <a:r>
              <a:rPr lang="fr-FR" sz="2200" dirty="0">
                <a:solidFill>
                  <a:srgbClr val="4D4D4D"/>
                </a:solidFill>
                <a:latin typeface="Courier New" charset="0"/>
              </a:rPr>
              <a:t>LAZY</a:t>
            </a:r>
            <a:r>
              <a:rPr lang="en-US" sz="2200" dirty="0">
                <a:solidFill>
                  <a:srgbClr val="4D4D4D"/>
                </a:solidFill>
                <a:latin typeface="Courier New" charset="0"/>
              </a:rPr>
              <a:t> , </a:t>
            </a:r>
            <a:r>
              <a:rPr lang="fr-FR" sz="2200" dirty="0">
                <a:solidFill>
                  <a:srgbClr val="4D4D4D"/>
                </a:solidFill>
                <a:latin typeface="Courier New" charset="0"/>
              </a:rPr>
              <a:t>EAGER</a:t>
            </a:r>
          </a:p>
        </p:txBody>
      </p:sp>
      <p:pic>
        <p:nvPicPr>
          <p:cNvPr id="8192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pic>
        <p:nvPicPr>
          <p:cNvPr id="81926" name="Picture 5"/>
          <p:cNvPicPr>
            <a:picLocks noChangeAspect="1" noChangeArrowheads="1"/>
          </p:cNvPicPr>
          <p:nvPr/>
        </p:nvPicPr>
        <p:blipFill>
          <a:blip r:embed="rId4" cstate="print"/>
          <a:srcRect/>
          <a:stretch>
            <a:fillRect/>
          </a:stretch>
        </p:blipFill>
        <p:spPr bwMode="auto">
          <a:xfrm>
            <a:off x="7524750" y="5013325"/>
            <a:ext cx="1435100" cy="1703388"/>
          </a:xfrm>
          <a:prstGeom prst="rect">
            <a:avLst/>
          </a:prstGeom>
          <a:noFill/>
          <a:ln w="9525">
            <a:noFill/>
            <a:round/>
            <a:headEnd/>
            <a:tailEnd/>
          </a:ln>
        </p:spPr>
      </p:pic>
      <p:sp>
        <p:nvSpPr>
          <p:cNvPr id="7"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Lazy loading</a:t>
            </a:r>
          </a:p>
        </p:txBody>
      </p:sp>
      <p:sp>
        <p:nvSpPr>
          <p:cNvPr id="82947" name="Text Box 2"/>
          <p:cNvSpPr txBox="1">
            <a:spLocks noChangeArrowheads="1"/>
          </p:cNvSpPr>
          <p:nvPr/>
        </p:nvSpPr>
        <p:spPr bwMode="auto">
          <a:xfrm>
            <a:off x="1044574" y="1219200"/>
            <a:ext cx="7718426" cy="53340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By default, the </a:t>
            </a:r>
            <a:r>
              <a:rPr lang="fr-FR" sz="2200" i="1" dirty="0">
                <a:solidFill>
                  <a:srgbClr val="4D4D4D"/>
                </a:solidFill>
              </a:rPr>
              <a:t>"</a:t>
            </a:r>
            <a:r>
              <a:rPr lang="fr-FR" sz="2200" i="1" dirty="0" err="1">
                <a:solidFill>
                  <a:srgbClr val="4D4D4D"/>
                </a:solidFill>
              </a:rPr>
              <a:t>lazy</a:t>
            </a:r>
            <a:r>
              <a:rPr lang="fr-FR" sz="2200" i="1" dirty="0">
                <a:solidFill>
                  <a:srgbClr val="4D4D4D"/>
                </a:solidFill>
              </a:rPr>
              <a:t>"</a:t>
            </a:r>
            <a:r>
              <a:rPr lang="fr-FR" sz="2200" dirty="0">
                <a:solidFill>
                  <a:srgbClr val="4D4D4D"/>
                </a:solidFill>
              </a:rPr>
              <a:t> mode </a:t>
            </a:r>
            <a:r>
              <a:rPr lang="fr-FR" sz="2200" dirty="0" err="1">
                <a:solidFill>
                  <a:srgbClr val="4D4D4D"/>
                </a:solidFill>
              </a:rPr>
              <a:t>is</a:t>
            </a:r>
            <a:r>
              <a:rPr lang="fr-FR" sz="2200" dirty="0">
                <a:solidFill>
                  <a:srgbClr val="4D4D4D"/>
                </a:solidFill>
              </a:rPr>
              <a:t> </a:t>
            </a:r>
            <a:r>
              <a:rPr lang="fr-FR" sz="2200" dirty="0" err="1" smtClean="0">
                <a:solidFill>
                  <a:srgbClr val="4D4D4D"/>
                </a:solidFill>
              </a:rPr>
              <a:t>applied</a:t>
            </a:r>
            <a:r>
              <a:rPr lang="fr-FR" sz="2200" dirty="0" smtClean="0">
                <a:solidFill>
                  <a:srgbClr val="4D4D4D"/>
                </a:solidFill>
              </a:rPr>
              <a:t> for </a:t>
            </a:r>
            <a:r>
              <a:rPr lang="fr-FR" sz="2200" dirty="0" err="1" smtClean="0">
                <a:solidFill>
                  <a:srgbClr val="4D4D4D"/>
                </a:solidFill>
              </a:rPr>
              <a:t>multi-valued</a:t>
            </a:r>
            <a:r>
              <a:rPr lang="fr-FR" sz="2200" dirty="0" smtClean="0">
                <a:solidFill>
                  <a:srgbClr val="4D4D4D"/>
                </a:solidFill>
              </a:rPr>
              <a:t> </a:t>
            </a:r>
            <a:r>
              <a:rPr lang="fr-FR" sz="2200" dirty="0" err="1" smtClean="0">
                <a:solidFill>
                  <a:srgbClr val="4D4D4D"/>
                </a:solidFill>
              </a:rPr>
              <a:t>properties</a:t>
            </a:r>
            <a:r>
              <a:rPr lang="fr-FR" sz="2200" dirty="0" smtClean="0">
                <a:solidFill>
                  <a:srgbClr val="4D4D4D"/>
                </a:solidFill>
              </a:rPr>
              <a:t> (List, Set, </a:t>
            </a:r>
            <a:r>
              <a:rPr lang="fr-FR" sz="2200" dirty="0" err="1" smtClean="0">
                <a:solidFill>
                  <a:srgbClr val="4D4D4D"/>
                </a:solidFill>
              </a:rPr>
              <a:t>Map</a:t>
            </a:r>
            <a:r>
              <a:rPr lang="fr-FR" sz="2200" dirty="0" smtClean="0">
                <a:solidFill>
                  <a:srgbClr val="4D4D4D"/>
                </a:solidFill>
              </a:rPr>
              <a:t>, …)</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Change </a:t>
            </a:r>
            <a:r>
              <a:rPr lang="fr-FR" sz="2200" dirty="0" err="1">
                <a:solidFill>
                  <a:srgbClr val="4D4D4D"/>
                </a:solidFill>
              </a:rPr>
              <a:t>it</a:t>
            </a:r>
            <a:r>
              <a:rPr lang="fr-FR" sz="2200" dirty="0">
                <a:solidFill>
                  <a:srgbClr val="4D4D4D"/>
                </a:solidFill>
              </a:rPr>
              <a:t> by putting the </a:t>
            </a:r>
            <a:r>
              <a:rPr lang="fr-FR" sz="2200" dirty="0" err="1">
                <a:solidFill>
                  <a:srgbClr val="4D4D4D"/>
                </a:solidFill>
              </a:rPr>
              <a:t>fetch</a:t>
            </a:r>
            <a:r>
              <a:rPr lang="fr-FR" sz="2200" dirty="0">
                <a:solidFill>
                  <a:srgbClr val="4D4D4D"/>
                </a:solidFill>
              </a:rPr>
              <a:t> </a:t>
            </a:r>
            <a:r>
              <a:rPr lang="fr-FR" sz="2200" dirty="0" err="1">
                <a:solidFill>
                  <a:srgbClr val="4D4D4D"/>
                </a:solidFill>
              </a:rPr>
              <a:t>property</a:t>
            </a:r>
            <a:r>
              <a:rPr lang="fr-FR" sz="2200" dirty="0">
                <a:solidFill>
                  <a:srgbClr val="4D4D4D"/>
                </a:solidFill>
              </a:rPr>
              <a:t> to </a:t>
            </a:r>
            <a:r>
              <a:rPr lang="fr-FR" sz="2200" i="1" dirty="0">
                <a:solidFill>
                  <a:srgbClr val="4D4D4D"/>
                </a:solidFill>
              </a:rPr>
              <a:t>"</a:t>
            </a:r>
            <a:r>
              <a:rPr lang="fr-FR" sz="2200" i="1" dirty="0" err="1">
                <a:solidFill>
                  <a:srgbClr val="4D4D4D"/>
                </a:solidFill>
              </a:rPr>
              <a:t>eager</a:t>
            </a:r>
            <a:r>
              <a:rPr lang="fr-FR" sz="2200" i="1" dirty="0">
                <a:solidFill>
                  <a:srgbClr val="4D4D4D"/>
                </a:solidFill>
              </a:rPr>
              <a:t>"</a:t>
            </a:r>
            <a:r>
              <a:rPr lang="fr-FR" sz="2200" dirty="0">
                <a:solidFill>
                  <a:srgbClr val="4D4D4D"/>
                </a:solidFill>
              </a:rPr>
              <a:t> on the annotation</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err="1">
                <a:solidFill>
                  <a:srgbClr val="4D4D4D"/>
                </a:solidFill>
              </a:rPr>
              <a:t>When</a:t>
            </a:r>
            <a:r>
              <a:rPr lang="fr-FR" sz="2200" dirty="0">
                <a:solidFill>
                  <a:srgbClr val="4D4D4D"/>
                </a:solidFill>
              </a:rPr>
              <a:t> a pet store </a:t>
            </a:r>
            <a:r>
              <a:rPr lang="fr-FR" sz="2200" dirty="0" err="1">
                <a:solidFill>
                  <a:srgbClr val="4D4D4D"/>
                </a:solidFill>
              </a:rPr>
              <a:t>is</a:t>
            </a:r>
            <a:r>
              <a:rPr lang="fr-FR" sz="2200" dirty="0">
                <a:solidFill>
                  <a:srgbClr val="4D4D4D"/>
                </a:solidFill>
              </a:rPr>
              <a:t> </a:t>
            </a:r>
            <a:r>
              <a:rPr lang="fr-FR" sz="2200" dirty="0" err="1">
                <a:solidFill>
                  <a:srgbClr val="4D4D4D"/>
                </a:solidFill>
              </a:rPr>
              <a:t>retrieved</a:t>
            </a:r>
            <a:r>
              <a:rPr lang="fr-FR" sz="2200" dirty="0">
                <a:solidFill>
                  <a:srgbClr val="4D4D4D"/>
                </a:solidFill>
              </a:rPr>
              <a:t> </a:t>
            </a:r>
            <a:r>
              <a:rPr lang="fr-FR" sz="2200" dirty="0" err="1">
                <a:solidFill>
                  <a:srgbClr val="4D4D4D"/>
                </a:solidFill>
              </a:rPr>
              <a:t>from</a:t>
            </a:r>
            <a:r>
              <a:rPr lang="fr-FR" sz="2200" dirty="0">
                <a:solidFill>
                  <a:srgbClr val="4D4D4D"/>
                </a:solidFill>
              </a:rPr>
              <a:t> </a:t>
            </a:r>
            <a:r>
              <a:rPr lang="fr-FR" sz="2200" dirty="0" err="1">
                <a:solidFill>
                  <a:srgbClr val="4D4D4D"/>
                </a:solidFill>
              </a:rPr>
              <a:t>database</a:t>
            </a:r>
            <a:r>
              <a:rPr lang="fr-FR" sz="2200" dirty="0">
                <a:solidFill>
                  <a:srgbClr val="4D4D4D"/>
                </a:solidFill>
              </a:rPr>
              <a:t>,</a:t>
            </a:r>
            <a:r>
              <a:rPr lang="fr-FR" sz="2200" dirty="0" smtClean="0">
                <a:solidFill>
                  <a:srgbClr val="4D4D4D"/>
                </a:solidFill>
              </a:rPr>
              <a:t>                   </a:t>
            </a:r>
            <a:r>
              <a:rPr lang="fr-FR" sz="2200" dirty="0" err="1" smtClean="0">
                <a:solidFill>
                  <a:srgbClr val="4D4D4D"/>
                </a:solidFill>
              </a:rPr>
              <a:t>its</a:t>
            </a:r>
            <a:r>
              <a:rPr lang="fr-FR" sz="2200" dirty="0" smtClean="0">
                <a:solidFill>
                  <a:srgbClr val="4D4D4D"/>
                </a:solidFill>
              </a:rPr>
              <a:t> </a:t>
            </a:r>
            <a:r>
              <a:rPr lang="fr-FR" sz="2200" dirty="0">
                <a:solidFill>
                  <a:srgbClr val="4D4D4D"/>
                </a:solidFill>
              </a:rPr>
              <a:t>collection </a:t>
            </a:r>
            <a:r>
              <a:rPr lang="fr-FR" sz="2200" dirty="0" err="1">
                <a:solidFill>
                  <a:srgbClr val="4D4D4D"/>
                </a:solidFill>
              </a:rPr>
              <a:t>is</a:t>
            </a:r>
            <a:r>
              <a:rPr lang="fr-FR" sz="2200" dirty="0">
                <a:solidFill>
                  <a:srgbClr val="4D4D4D"/>
                </a:solidFill>
              </a:rPr>
              <a:t> </a:t>
            </a:r>
            <a:r>
              <a:rPr lang="fr-FR" sz="2200" dirty="0" err="1">
                <a:solidFill>
                  <a:srgbClr val="4D4D4D"/>
                </a:solidFill>
              </a:rPr>
              <a:t>initialized</a:t>
            </a:r>
            <a:endParaRPr lang="fr-FR" sz="2200" dirty="0">
              <a:solidFill>
                <a:srgbClr val="4D4D4D"/>
              </a:solidFill>
            </a:endParaRPr>
          </a:p>
        </p:txBody>
      </p:sp>
      <p:pic>
        <p:nvPicPr>
          <p:cNvPr id="8294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pic>
        <p:nvPicPr>
          <p:cNvPr id="82950" name="Picture 5"/>
          <p:cNvPicPr>
            <a:picLocks noChangeAspect="1" noChangeArrowheads="1"/>
          </p:cNvPicPr>
          <p:nvPr/>
        </p:nvPicPr>
        <p:blipFill>
          <a:blip r:embed="rId4" cstate="print"/>
          <a:srcRect/>
          <a:stretch>
            <a:fillRect/>
          </a:stretch>
        </p:blipFill>
        <p:spPr bwMode="auto">
          <a:xfrm>
            <a:off x="7848600" y="5562600"/>
            <a:ext cx="1147762" cy="1147762"/>
          </a:xfrm>
          <a:prstGeom prst="rect">
            <a:avLst/>
          </a:prstGeom>
          <a:noFill/>
          <a:ln w="9525">
            <a:noFill/>
            <a:round/>
            <a:headEnd/>
            <a:tailEnd/>
          </a:ln>
        </p:spPr>
      </p:pic>
      <p:sp>
        <p:nvSpPr>
          <p:cNvPr id="2" name="Rectangle 6"/>
          <p:cNvSpPr>
            <a:spLocks noChangeArrowheads="1"/>
          </p:cNvSpPr>
          <p:nvPr/>
        </p:nvSpPr>
        <p:spPr bwMode="auto">
          <a:xfrm>
            <a:off x="1476375" y="2819400"/>
            <a:ext cx="6264275" cy="2881312"/>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a:solidFill>
                  <a:srgbClr val="7F0055"/>
                </a:solidFill>
                <a:latin typeface="Courier New" pitchFamily="49" charset="0"/>
                <a:cs typeface="Courier New" pitchFamily="49" charset="0"/>
              </a:rPr>
              <a:t>public class </a:t>
            </a:r>
            <a:r>
              <a:rPr lang="fr-FR" dirty="0" err="1">
                <a:solidFill>
                  <a:srgbClr val="000000"/>
                </a:solidFill>
                <a:latin typeface="Courier New" pitchFamily="49" charset="0"/>
                <a:cs typeface="Courier New" pitchFamily="49" charset="0"/>
              </a:rPr>
              <a:t>PetStore</a:t>
            </a:r>
            <a:r>
              <a:rPr lang="fr-FR" dirty="0">
                <a:solidFill>
                  <a:srgbClr val="000000"/>
                </a:solidFill>
                <a:latin typeface="Courier New" pitchFamily="49" charset="0"/>
                <a:cs typeface="Courier New" pitchFamily="49" charset="0"/>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646464"/>
                </a:solidFill>
                <a:latin typeface="Courier New" pitchFamily="49" charset="0"/>
                <a:cs typeface="Courier New" pitchFamily="49" charset="0"/>
              </a:rPr>
              <a:t>    @</a:t>
            </a:r>
            <a:r>
              <a:rPr lang="en-US" dirty="0" err="1">
                <a:solidFill>
                  <a:srgbClr val="646464"/>
                </a:solidFill>
                <a:latin typeface="Courier New" pitchFamily="49" charset="0"/>
                <a:cs typeface="Courier New" pitchFamily="49" charset="0"/>
              </a:rPr>
              <a:t>OneToMany</a:t>
            </a:r>
            <a:r>
              <a:rPr lang="en-US" dirty="0">
                <a:solidFill>
                  <a:srgbClr val="000000"/>
                </a:solidFill>
                <a:latin typeface="Courier New" pitchFamily="49" charset="0"/>
                <a:cs typeface="Courier New" pitchFamily="49" charset="0"/>
              </a:rPr>
              <a:t>(</a:t>
            </a:r>
            <a:r>
              <a:rPr lang="en-US" dirty="0" err="1">
                <a:solidFill>
                  <a:srgbClr val="000000"/>
                </a:solidFill>
                <a:latin typeface="Courier New" pitchFamily="49" charset="0"/>
                <a:cs typeface="Courier New" pitchFamily="49" charset="0"/>
              </a:rPr>
              <a:t>mappedBy</a:t>
            </a:r>
            <a:r>
              <a:rPr lang="en-US" dirty="0">
                <a:solidFill>
                  <a:srgbClr val="000000"/>
                </a:solidFill>
                <a:latin typeface="Courier New" pitchFamily="49" charset="0"/>
                <a:cs typeface="Courier New" pitchFamily="49" charset="0"/>
              </a:rPr>
              <a:t>=</a:t>
            </a:r>
            <a:r>
              <a:rPr lang="en-US" dirty="0">
                <a:solidFill>
                  <a:srgbClr val="2A00FF"/>
                </a:solidFill>
                <a:latin typeface="Courier New" pitchFamily="49" charset="0"/>
                <a:cs typeface="Courier New" pitchFamily="49" charset="0"/>
              </a:rPr>
              <a:t>"</a:t>
            </a:r>
            <a:r>
              <a:rPr lang="en-US" dirty="0" err="1">
                <a:solidFill>
                  <a:srgbClr val="2A00FF"/>
                </a:solidFill>
                <a:latin typeface="Courier New" pitchFamily="49" charset="0"/>
                <a:cs typeface="Courier New" pitchFamily="49" charset="0"/>
              </a:rPr>
              <a:t>petStore</a:t>
            </a:r>
            <a:r>
              <a:rPr lang="en-US" dirty="0">
                <a:solidFill>
                  <a:srgbClr val="2A00FF"/>
                </a:solidFill>
                <a:latin typeface="Courier New" pitchFamily="49" charset="0"/>
                <a:cs typeface="Courier New" pitchFamily="49" charset="0"/>
              </a:rPr>
              <a:t>"</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fetch</a:t>
            </a:r>
            <a:r>
              <a:rPr lang="fr-FR" dirty="0">
                <a:solidFill>
                  <a:srgbClr val="000000"/>
                </a:solidFill>
                <a:latin typeface="Courier New" pitchFamily="49" charset="0"/>
                <a:cs typeface="Courier New" pitchFamily="49" charset="0"/>
              </a:rPr>
              <a:t>=</a:t>
            </a:r>
            <a:r>
              <a:rPr lang="fr-FR" dirty="0" err="1">
                <a:solidFill>
                  <a:srgbClr val="000000"/>
                </a:solidFill>
                <a:latin typeface="Courier New" pitchFamily="49" charset="0"/>
                <a:cs typeface="Courier New" pitchFamily="49" charset="0"/>
              </a:rPr>
              <a:t>FetchType.</a:t>
            </a:r>
            <a:r>
              <a:rPr lang="fr-FR" i="1" dirty="0" err="1">
                <a:solidFill>
                  <a:srgbClr val="0000C0"/>
                </a:solidFill>
                <a:latin typeface="Courier New" pitchFamily="49" charset="0"/>
                <a:cs typeface="Courier New" pitchFamily="49" charset="0"/>
              </a:rPr>
              <a:t>EAGER</a:t>
            </a:r>
            <a:r>
              <a:rPr lang="en-US" dirty="0">
                <a:solidFill>
                  <a:srgbClr val="000000"/>
                </a:solidFill>
                <a:latin typeface="Courier New" pitchFamily="49" charset="0"/>
                <a:cs typeface="Courier New" pitchFamily="49" charset="0"/>
              </a:rPr>
              <a:t>)</a:t>
            </a:r>
            <a:r>
              <a:rPr lang="x-none" dirty="0">
                <a:solidFill>
                  <a:srgbClr val="000000"/>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pitchFamily="49" charset="0"/>
                <a:cs typeface="Courier New" pitchFamily="49" charset="0"/>
              </a:rPr>
              <a:t>    private</a:t>
            </a:r>
            <a:r>
              <a:rPr lang="en-US" dirty="0" smtClean="0">
                <a:solidFill>
                  <a:srgbClr val="4D4D4D"/>
                </a:solidFill>
                <a:latin typeface="Courier New" pitchFamily="49" charset="0"/>
                <a:cs typeface="Courier New" pitchFamily="49" charset="0"/>
              </a:rPr>
              <a:t> </a:t>
            </a:r>
            <a:r>
              <a:rPr lang="en-US" dirty="0">
                <a:solidFill>
                  <a:srgbClr val="4D4D4D"/>
                </a:solidFill>
                <a:latin typeface="Courier New" pitchFamily="49" charset="0"/>
                <a:cs typeface="Courier New" pitchFamily="49" charset="0"/>
              </a:rPr>
              <a:t>Collection&lt;Animal&gt;</a:t>
            </a:r>
            <a:r>
              <a:rPr lang="en-US" dirty="0">
                <a:solidFill>
                  <a:srgbClr val="0000C0"/>
                </a:solidFill>
                <a:latin typeface="Courier New" pitchFamily="49" charset="0"/>
                <a:cs typeface="Courier New" pitchFamily="49" charset="0"/>
              </a:rPr>
              <a:t>animals</a:t>
            </a:r>
            <a:r>
              <a:rPr lang="en-US" dirty="0">
                <a:solidFill>
                  <a:srgbClr val="4D4D4D"/>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	…</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4D4D4D"/>
                </a:solidFill>
                <a:latin typeface="Courier New" pitchFamily="49" charset="0"/>
                <a:cs typeface="Courier New" pitchFamily="49" charset="0"/>
              </a:rPr>
              <a:t>}</a:t>
            </a:r>
          </a:p>
        </p:txBody>
      </p:sp>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94211"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4D4D4D"/>
                </a:solidFill>
              </a:rPr>
              <a:t>Do you have any questions ?</a:t>
            </a:r>
          </a:p>
        </p:txBody>
      </p:sp>
      <p:pic>
        <p:nvPicPr>
          <p:cNvPr id="7"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wipe(left)">
                                      <p:cBhvr additive="repl">
                                        <p:cTn id="7" dur="500"/>
                                        <p:tgtEl>
                                          <p:spTgt spid="2"/>
                                        </p:tgtEl>
                                      </p:cBhvr>
                                    </p:animEffect>
                                  </p:childTnLst>
                                </p:cTn>
                              </p:par>
                              <p:par>
                                <p:cTn id="8" presetID="3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style.rotation</p:attrName>
                                        </p:attrNameLst>
                                      </p:cBhvr>
                                      <p:tavLst>
                                        <p:tav tm="0">
                                          <p:val>
                                            <p:fltVal val="720"/>
                                          </p:val>
                                        </p:tav>
                                        <p:tav tm="100000">
                                          <p:val>
                                            <p:fltVal val="0"/>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(1/2)</a:t>
            </a:r>
            <a:endParaRPr lang="en-US" sz="3200" b="1" dirty="0">
              <a:solidFill>
                <a:srgbClr val="000000"/>
              </a:solidFill>
            </a:endParaRPr>
          </a:p>
        </p:txBody>
      </p:sp>
      <p:sp>
        <p:nvSpPr>
          <p:cNvPr id="130051" name="Text Box 2"/>
          <p:cNvSpPr txBox="1">
            <a:spLocks noChangeArrowheads="1"/>
          </p:cNvSpPr>
          <p:nvPr/>
        </p:nvSpPr>
        <p:spPr bwMode="auto">
          <a:xfrm>
            <a:off x="990600" y="1143000"/>
            <a:ext cx="8001000"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a:t>
            </a:r>
            <a:r>
              <a:rPr lang="en-US" sz="2200" dirty="0" err="1" smtClean="0">
                <a:solidFill>
                  <a:srgbClr val="4D4D4D"/>
                </a:solidFill>
              </a:rPr>
              <a:t>JavaBean</a:t>
            </a:r>
            <a:r>
              <a:rPr lang="en-US" sz="2200" dirty="0" smtClean="0">
                <a:solidFill>
                  <a:srgbClr val="4D4D4D"/>
                </a:solidFill>
              </a:rPr>
              <a:t> class named </a:t>
            </a:r>
            <a:r>
              <a:rPr lang="en-US" sz="2200" b="1" dirty="0" smtClean="0">
                <a:solidFill>
                  <a:srgbClr val="4D4D4D"/>
                </a:solidFill>
              </a:rPr>
              <a:t>Product</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 the package </a:t>
            </a:r>
            <a:r>
              <a:rPr lang="en-US" sz="2200" b="1" dirty="0" err="1" smtClean="0">
                <a:solidFill>
                  <a:srgbClr val="4D4D4D"/>
                </a:solidFill>
              </a:rPr>
              <a:t>com.supinfo.sun.supcommerce.entity</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the same attributes than </a:t>
            </a:r>
            <a:r>
              <a:rPr lang="en-US" sz="2200" b="1" dirty="0" err="1" smtClean="0">
                <a:solidFill>
                  <a:srgbClr val="4D4D4D"/>
                </a:solidFill>
              </a:rPr>
              <a:t>SupProduct</a:t>
            </a:r>
            <a:r>
              <a:rPr lang="en-US" sz="2200" dirty="0" smtClean="0">
                <a:solidFill>
                  <a:srgbClr val="4D4D4D"/>
                </a:solidFill>
              </a:rPr>
              <a:t> class</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Transform it into a JPA Entity</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The table should be named </a:t>
            </a:r>
            <a:r>
              <a:rPr lang="en-US" sz="2200" b="1" dirty="0" smtClean="0">
                <a:solidFill>
                  <a:srgbClr val="4D4D4D"/>
                </a:solidFill>
              </a:rPr>
              <a:t>products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The </a:t>
            </a:r>
            <a:r>
              <a:rPr lang="en-US" sz="2200" b="1" dirty="0" smtClean="0">
                <a:solidFill>
                  <a:srgbClr val="4D4D4D"/>
                </a:solidFill>
              </a:rPr>
              <a:t>id</a:t>
            </a:r>
            <a:r>
              <a:rPr lang="en-US" sz="2200" dirty="0" smtClean="0">
                <a:solidFill>
                  <a:srgbClr val="4D4D4D"/>
                </a:solidFill>
              </a:rPr>
              <a:t> field must be the primary key of the table</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 a relationship between Product and Category entities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product can only have one category</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category can have several products</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7"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(2/2)</a:t>
            </a:r>
            <a:endParaRPr lang="en-US" sz="3200" b="1" dirty="0">
              <a:solidFill>
                <a:srgbClr val="000000"/>
              </a:solidFill>
            </a:endParaRPr>
          </a:p>
        </p:txBody>
      </p:sp>
      <p:sp>
        <p:nvSpPr>
          <p:cNvPr id="130051" name="Text Box 2"/>
          <p:cNvSpPr txBox="1">
            <a:spLocks noChangeArrowheads="1"/>
          </p:cNvSpPr>
          <p:nvPr/>
        </p:nvSpPr>
        <p:spPr bwMode="auto">
          <a:xfrm>
            <a:off x="990600" y="1143000"/>
            <a:ext cx="8001000"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Update the </a:t>
            </a:r>
            <a:r>
              <a:rPr lang="en-US" sz="2200" b="1" dirty="0" err="1" smtClean="0">
                <a:solidFill>
                  <a:srgbClr val="4D4D4D"/>
                </a:solidFill>
              </a:rPr>
              <a:t>InsertSomeProductServlet</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Replace the </a:t>
            </a:r>
            <a:r>
              <a:rPr lang="en-US" sz="2200" b="1" dirty="0" err="1" smtClean="0">
                <a:solidFill>
                  <a:srgbClr val="4D4D4D"/>
                </a:solidFill>
              </a:rPr>
              <a:t>SupProduct</a:t>
            </a:r>
            <a:r>
              <a:rPr lang="en-US" sz="2200" b="1" dirty="0" smtClean="0">
                <a:solidFill>
                  <a:srgbClr val="4D4D4D"/>
                </a:solidFill>
              </a:rPr>
              <a:t> </a:t>
            </a:r>
            <a:r>
              <a:rPr lang="en-US" sz="2200" dirty="0" smtClean="0">
                <a:solidFill>
                  <a:srgbClr val="4D4D4D"/>
                </a:solidFill>
              </a:rPr>
              <a:t>object by a </a:t>
            </a:r>
            <a:r>
              <a:rPr lang="en-US" sz="2200" b="1" dirty="0" smtClean="0">
                <a:solidFill>
                  <a:srgbClr val="4D4D4D"/>
                </a:solidFill>
              </a:rPr>
              <a:t>Product </a:t>
            </a:r>
            <a:r>
              <a:rPr lang="en-US" sz="2200" dirty="0" smtClean="0">
                <a:solidFill>
                  <a:srgbClr val="4D4D4D"/>
                </a:solidFill>
              </a:rPr>
              <a:t>one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Use </a:t>
            </a:r>
            <a:r>
              <a:rPr lang="en-US" sz="2200" dirty="0" err="1" smtClean="0">
                <a:solidFill>
                  <a:srgbClr val="4D4D4D"/>
                </a:solidFill>
              </a:rPr>
              <a:t>EntityManager</a:t>
            </a:r>
            <a:r>
              <a:rPr lang="en-US" sz="2200" dirty="0" smtClean="0">
                <a:solidFill>
                  <a:srgbClr val="4D4D4D"/>
                </a:solidFill>
              </a:rPr>
              <a:t> instead of </a:t>
            </a:r>
            <a:r>
              <a:rPr lang="en-US" sz="2200" b="1" dirty="0" err="1" smtClean="0">
                <a:solidFill>
                  <a:srgbClr val="4D4D4D"/>
                </a:solidFill>
              </a:rPr>
              <a:t>SupProductDao</a:t>
            </a:r>
            <a:r>
              <a:rPr lang="en-US" sz="2200" dirty="0" smtClean="0">
                <a:solidFill>
                  <a:srgbClr val="4D4D4D"/>
                </a:solidFill>
              </a:rPr>
              <a:t> class</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7"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 </a:t>
            </a:r>
            <a:r>
              <a:rPr lang="en-US" b="1" dirty="0">
                <a:solidFill>
                  <a:srgbClr val="000000"/>
                </a:solidFill>
              </a:rPr>
              <a:t>– advanced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2644080" y="1600200"/>
            <a:ext cx="6237288" cy="22860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smtClean="0">
                <a:solidFill>
                  <a:srgbClr val="000000"/>
                </a:solidFill>
              </a:rPr>
              <a:t>JPQL</a:t>
            </a:r>
            <a:endParaRPr lang="en-US" sz="3600" b="1" dirty="0">
              <a:solidFill>
                <a:srgbClr val="000000"/>
              </a:solidFill>
            </a:endParaRPr>
          </a:p>
        </p:txBody>
      </p:sp>
      <p:sp>
        <p:nvSpPr>
          <p:cNvPr id="96259" name="Text Box 2"/>
          <p:cNvSpPr txBox="1">
            <a:spLocks noChangeArrowheads="1"/>
          </p:cNvSpPr>
          <p:nvPr/>
        </p:nvSpPr>
        <p:spPr bwMode="auto">
          <a:xfrm>
            <a:off x="2644080" y="3962400"/>
            <a:ext cx="6248400" cy="1447800"/>
          </a:xfrm>
          <a:prstGeom prst="rect">
            <a:avLst/>
          </a:prstGeom>
          <a:noFill/>
          <a:ln w="9525">
            <a:noFill/>
            <a:round/>
            <a:headEnd/>
            <a:tailEnd/>
          </a:ln>
        </p:spPr>
        <p:txBody>
          <a:bodyPr>
            <a:prstTxWarp prst="textNoShape">
              <a:avLst/>
            </a:prstTxWarp>
          </a:bodyPr>
          <a:lstStyle/>
          <a:p>
            <a:pPr eaLnBrk="1" hangingPunct="1">
              <a:spcBef>
                <a:spcPts val="550"/>
              </a:spcBef>
              <a:spcAft>
                <a:spcPts val="825"/>
              </a:spcAft>
              <a:buClr>
                <a:srgbClr val="777777"/>
              </a:buClr>
              <a:buFont typeface="Wingding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dirty="0">
                <a:solidFill>
                  <a:srgbClr val="4D4D4D"/>
                </a:solidFill>
              </a:rPr>
              <a:t>The “object-powered” SQL</a:t>
            </a:r>
          </a:p>
        </p:txBody>
      </p:sp>
      <p:pic>
        <p:nvPicPr>
          <p:cNvPr id="96260" name="Picture 3"/>
          <p:cNvPicPr>
            <a:picLocks noChangeAspect="1" noChangeArrowheads="1"/>
          </p:cNvPicPr>
          <p:nvPr/>
        </p:nvPicPr>
        <p:blipFill>
          <a:blip r:embed="rId3" cstate="print"/>
          <a:srcRect/>
          <a:stretch>
            <a:fillRect/>
          </a:stretch>
        </p:blipFill>
        <p:spPr bwMode="auto">
          <a:xfrm>
            <a:off x="914400" y="2057400"/>
            <a:ext cx="1371600" cy="1371600"/>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Preview</a:t>
            </a:r>
          </a:p>
        </p:txBody>
      </p:sp>
      <p:sp>
        <p:nvSpPr>
          <p:cNvPr id="2" name="Text Box 2"/>
          <p:cNvSpPr txBox="1">
            <a:spLocks noChangeArrowheads="1"/>
          </p:cNvSpPr>
          <p:nvPr/>
        </p:nvSpPr>
        <p:spPr bwMode="auto">
          <a:xfrm>
            <a:off x="1044575" y="1524000"/>
            <a:ext cx="50514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Presentation</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How-to</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SELECT request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WHERE clause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DELETE and UPDATE requests</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Queries with parameters</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Aggregation functions</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Named queries</a:t>
            </a:r>
          </a:p>
        </p:txBody>
      </p:sp>
      <p:sp>
        <p:nvSpPr>
          <p:cNvPr id="97283" name="Text Box 3"/>
          <p:cNvSpPr txBox="1">
            <a:spLocks noChangeArrowheads="1"/>
          </p:cNvSpPr>
          <p:nvPr/>
        </p:nvSpPr>
        <p:spPr bwMode="auto">
          <a:xfrm>
            <a:off x="1054100" y="990600"/>
            <a:ext cx="7620000"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These are the points we'll see</a:t>
            </a:r>
          </a:p>
        </p:txBody>
      </p:sp>
      <p:pic>
        <p:nvPicPr>
          <p:cNvPr id="97285"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97286"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JPQL</a:t>
            </a:r>
            <a:endParaRPr lang="en-US" b="1" dirty="0">
              <a:solidFill>
                <a:srgbClr val="000000"/>
              </a:solidFill>
            </a:endParaRPr>
          </a:p>
        </p:txBody>
      </p:sp>
      <p:pic>
        <p:nvPicPr>
          <p:cNvPr id="97287" name="Picture 6"/>
          <p:cNvPicPr>
            <a:picLocks noChangeAspect="1" noChangeArrowheads="1"/>
          </p:cNvPicPr>
          <p:nvPr/>
        </p:nvPicPr>
        <p:blipFill>
          <a:blip r:embed="rId4" cstate="print"/>
          <a:srcRect/>
          <a:stretch>
            <a:fillRect/>
          </a:stretch>
        </p:blipFill>
        <p:spPr bwMode="auto">
          <a:xfrm>
            <a:off x="5810250" y="1557338"/>
            <a:ext cx="2865438" cy="4270375"/>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97283"/>
                                        </p:tgtEl>
                                        <p:attrNameLst>
                                          <p:attrName>style.visibility</p:attrName>
                                        </p:attrNameLst>
                                      </p:cBhvr>
                                      <p:to>
                                        <p:strVal val="visible"/>
                                      </p:to>
                                    </p:set>
                                    <p:animEffect transition="in" filter="wipe(left)">
                                      <p:cBhvr additive="repl">
                                        <p:cTn id="7" dur="500"/>
                                        <p:tgtEl>
                                          <p:spTgt spid="97283"/>
                                        </p:tgtEl>
                                      </p:cBhvr>
                                    </p:animEffect>
                                  </p:childTnLst>
                                </p:cTn>
                              </p:par>
                            </p:childTnLst>
                          </p:cTn>
                        </p:par>
                        <p:par>
                          <p:cTn id="8" fill="hold">
                            <p:stCondLst>
                              <p:cond delay="0"/>
                            </p:stCondLst>
                            <p:childTnLst>
                              <p:par>
                                <p:cTn id="9" presetID="10" presetClass="entr" fill="hold" nodeType="afterEffect">
                                  <p:stCondLst>
                                    <p:cond delay="0"/>
                                  </p:stCondLst>
                                  <p:childTnLst>
                                    <p:set>
                                      <p:cBhvr additive="repl">
                                        <p:cTn id="10" dur="1" fill="hold">
                                          <p:stCondLst>
                                            <p:cond delay="0"/>
                                          </p:stCondLst>
                                        </p:cTn>
                                        <p:tgtEl>
                                          <p:spTgt spid="2">
                                            <p:txEl>
                                              <p:pRg st="0" end="0"/>
                                            </p:txEl>
                                          </p:spTgt>
                                        </p:tgtEl>
                                        <p:attrNameLst>
                                          <p:attrName>style.visibility</p:attrName>
                                        </p:attrNameLst>
                                      </p:cBhvr>
                                      <p:to>
                                        <p:strVal val="visible"/>
                                      </p:to>
                                    </p:set>
                                    <p:animEffect transition="in" filter="fade">
                                      <p:cBhvr additive="repl">
                                        <p:cTn id="11" dur="500"/>
                                        <p:tgtEl>
                                          <p:spTgt spid="2">
                                            <p:txEl>
                                              <p:pRg st="0" end="0"/>
                                            </p:txEl>
                                          </p:spTgt>
                                        </p:tgtEl>
                                      </p:cBhvr>
                                    </p:animEffect>
                                  </p:childTnLst>
                                </p:cTn>
                              </p:par>
                            </p:childTnLst>
                          </p:cTn>
                        </p:par>
                        <p:par>
                          <p:cTn id="12" fill="hold">
                            <p:stCondLst>
                              <p:cond delay="0"/>
                            </p:stCondLst>
                            <p:childTnLst>
                              <p:par>
                                <p:cTn id="13" presetID="10" presetClass="entr" fill="hold" nodeType="afterEffect">
                                  <p:stCondLst>
                                    <p:cond delay="0"/>
                                  </p:stCondLst>
                                  <p:childTnLst>
                                    <p:set>
                                      <p:cBhvr additive="repl">
                                        <p:cTn id="14" dur="1" fill="hold">
                                          <p:stCondLst>
                                            <p:cond delay="0"/>
                                          </p:stCondLst>
                                        </p:cTn>
                                        <p:tgtEl>
                                          <p:spTgt spid="2">
                                            <p:txEl>
                                              <p:pRg st="1" end="1"/>
                                            </p:txEl>
                                          </p:spTgt>
                                        </p:tgtEl>
                                        <p:attrNameLst>
                                          <p:attrName>style.visibility</p:attrName>
                                        </p:attrNameLst>
                                      </p:cBhvr>
                                      <p:to>
                                        <p:strVal val="visible"/>
                                      </p:to>
                                    </p:set>
                                    <p:animEffect transition="in" filter="fade">
                                      <p:cBhvr additive="repl">
                                        <p:cTn id="15" dur="500"/>
                                        <p:tgtEl>
                                          <p:spTgt spid="2">
                                            <p:txEl>
                                              <p:pRg st="1" end="1"/>
                                            </p:txEl>
                                          </p:spTgt>
                                        </p:tgtEl>
                                      </p:cBhvr>
                                    </p:animEffect>
                                  </p:childTnLst>
                                </p:cTn>
                              </p:par>
                            </p:childTnLst>
                          </p:cTn>
                        </p:par>
                        <p:par>
                          <p:cTn id="16" fill="hold">
                            <p:stCondLst>
                              <p:cond delay="0"/>
                            </p:stCondLst>
                            <p:childTnLst>
                              <p:par>
                                <p:cTn id="17" presetID="10" presetClass="entr" fill="hold" nodeType="afterEffect">
                                  <p:stCondLst>
                                    <p:cond delay="0"/>
                                  </p:stCondLst>
                                  <p:childTnLst>
                                    <p:set>
                                      <p:cBhvr additive="repl">
                                        <p:cTn id="18" dur="1" fill="hold">
                                          <p:stCondLst>
                                            <p:cond delay="0"/>
                                          </p:stCondLst>
                                        </p:cTn>
                                        <p:tgtEl>
                                          <p:spTgt spid="2">
                                            <p:txEl>
                                              <p:pRg st="2" end="2"/>
                                            </p:txEl>
                                          </p:spTgt>
                                        </p:tgtEl>
                                        <p:attrNameLst>
                                          <p:attrName>style.visibility</p:attrName>
                                        </p:attrNameLst>
                                      </p:cBhvr>
                                      <p:to>
                                        <p:strVal val="visible"/>
                                      </p:to>
                                    </p:set>
                                    <p:animEffect transition="in" filter="fade">
                                      <p:cBhvr additive="repl">
                                        <p:cTn id="19" dur="500"/>
                                        <p:tgtEl>
                                          <p:spTgt spid="2">
                                            <p:txEl>
                                              <p:pRg st="2" end="2"/>
                                            </p:txEl>
                                          </p:spTgt>
                                        </p:tgtEl>
                                      </p:cBhvr>
                                    </p:animEffect>
                                  </p:childTnLst>
                                </p:cTn>
                              </p:par>
                            </p:childTnLst>
                          </p:cTn>
                        </p:par>
                        <p:par>
                          <p:cTn id="20" fill="hold">
                            <p:stCondLst>
                              <p:cond delay="0"/>
                            </p:stCondLst>
                            <p:childTnLst>
                              <p:par>
                                <p:cTn id="21" presetID="10" presetClass="entr" fill="hold" nodeType="afterEffect">
                                  <p:stCondLst>
                                    <p:cond delay="0"/>
                                  </p:stCondLst>
                                  <p:childTnLst>
                                    <p:set>
                                      <p:cBhvr additive="repl">
                                        <p:cTn id="22" dur="1" fill="hold">
                                          <p:stCondLst>
                                            <p:cond delay="0"/>
                                          </p:stCondLst>
                                        </p:cTn>
                                        <p:tgtEl>
                                          <p:spTgt spid="2">
                                            <p:txEl>
                                              <p:pRg st="3" end="3"/>
                                            </p:txEl>
                                          </p:spTgt>
                                        </p:tgtEl>
                                        <p:attrNameLst>
                                          <p:attrName>style.visibility</p:attrName>
                                        </p:attrNameLst>
                                      </p:cBhvr>
                                      <p:to>
                                        <p:strVal val="visible"/>
                                      </p:to>
                                    </p:set>
                                    <p:animEffect transition="in" filter="fade">
                                      <p:cBhvr additive="repl">
                                        <p:cTn id="23" dur="500"/>
                                        <p:tgtEl>
                                          <p:spTgt spid="2">
                                            <p:txEl>
                                              <p:pRg st="3" end="3"/>
                                            </p:txEl>
                                          </p:spTgt>
                                        </p:tgtEl>
                                      </p:cBhvr>
                                    </p:animEffect>
                                  </p:childTnLst>
                                </p:cTn>
                              </p:par>
                            </p:childTnLst>
                          </p:cTn>
                        </p:par>
                        <p:par>
                          <p:cTn id="24" fill="hold">
                            <p:stCondLst>
                              <p:cond delay="0"/>
                            </p:stCondLst>
                            <p:childTnLst>
                              <p:par>
                                <p:cTn id="25" presetID="10" presetClass="entr" fill="hold" nodeType="afterEffect">
                                  <p:stCondLst>
                                    <p:cond delay="0"/>
                                  </p:stCondLst>
                                  <p:childTnLst>
                                    <p:set>
                                      <p:cBhvr additive="repl">
                                        <p:cTn id="26" dur="1" fill="hold">
                                          <p:stCondLst>
                                            <p:cond delay="0"/>
                                          </p:stCondLst>
                                        </p:cTn>
                                        <p:tgtEl>
                                          <p:spTgt spid="2">
                                            <p:txEl>
                                              <p:pRg st="4" end="4"/>
                                            </p:txEl>
                                          </p:spTgt>
                                        </p:tgtEl>
                                        <p:attrNameLst>
                                          <p:attrName>style.visibility</p:attrName>
                                        </p:attrNameLst>
                                      </p:cBhvr>
                                      <p:to>
                                        <p:strVal val="visible"/>
                                      </p:to>
                                    </p:set>
                                    <p:animEffect transition="in" filter="fade">
                                      <p:cBhvr additive="repl">
                                        <p:cTn id="27" dur="500"/>
                                        <p:tgtEl>
                                          <p:spTgt spid="2">
                                            <p:txEl>
                                              <p:pRg st="4" end="4"/>
                                            </p:txEl>
                                          </p:spTgt>
                                        </p:tgtEl>
                                      </p:cBhvr>
                                    </p:animEffect>
                                  </p:childTnLst>
                                </p:cTn>
                              </p:par>
                            </p:childTnLst>
                          </p:cTn>
                        </p:par>
                        <p:par>
                          <p:cTn id="28" fill="hold">
                            <p:stCondLst>
                              <p:cond delay="0"/>
                            </p:stCondLst>
                            <p:childTnLst>
                              <p:par>
                                <p:cTn id="29" presetID="10" presetClass="entr" fill="hold" nodeType="afterEffect">
                                  <p:stCondLst>
                                    <p:cond delay="0"/>
                                  </p:stCondLst>
                                  <p:childTnLst>
                                    <p:set>
                                      <p:cBhvr additive="repl">
                                        <p:cTn id="30" dur="1" fill="hold">
                                          <p:stCondLst>
                                            <p:cond delay="0"/>
                                          </p:stCondLst>
                                        </p:cTn>
                                        <p:tgtEl>
                                          <p:spTgt spid="2">
                                            <p:txEl>
                                              <p:pRg st="5" end="5"/>
                                            </p:txEl>
                                          </p:spTgt>
                                        </p:tgtEl>
                                        <p:attrNameLst>
                                          <p:attrName>style.visibility</p:attrName>
                                        </p:attrNameLst>
                                      </p:cBhvr>
                                      <p:to>
                                        <p:strVal val="visible"/>
                                      </p:to>
                                    </p:set>
                                    <p:animEffect transition="in" filter="fade">
                                      <p:cBhvr additive="repl">
                                        <p:cTn id="31" dur="500"/>
                                        <p:tgtEl>
                                          <p:spTgt spid="2">
                                            <p:txEl>
                                              <p:pRg st="5" end="5"/>
                                            </p:txEl>
                                          </p:spTgt>
                                        </p:tgtEl>
                                      </p:cBhvr>
                                    </p:animEffect>
                                  </p:childTnLst>
                                </p:cTn>
                              </p:par>
                            </p:childTnLst>
                          </p:cTn>
                        </p:par>
                        <p:par>
                          <p:cTn id="32" fill="hold">
                            <p:stCondLst>
                              <p:cond delay="0"/>
                            </p:stCondLst>
                            <p:childTnLst>
                              <p:par>
                                <p:cTn id="33" presetID="10" presetClass="entr" fill="hold" nodeType="afterEffect">
                                  <p:stCondLst>
                                    <p:cond delay="0"/>
                                  </p:stCondLst>
                                  <p:childTnLst>
                                    <p:set>
                                      <p:cBhvr additive="repl">
                                        <p:cTn id="34" dur="1" fill="hold">
                                          <p:stCondLst>
                                            <p:cond delay="0"/>
                                          </p:stCondLst>
                                        </p:cTn>
                                        <p:tgtEl>
                                          <p:spTgt spid="2">
                                            <p:txEl>
                                              <p:pRg st="6" end="6"/>
                                            </p:txEl>
                                          </p:spTgt>
                                        </p:tgtEl>
                                        <p:attrNameLst>
                                          <p:attrName>style.visibility</p:attrName>
                                        </p:attrNameLst>
                                      </p:cBhvr>
                                      <p:to>
                                        <p:strVal val="visible"/>
                                      </p:to>
                                    </p:set>
                                    <p:animEffect transition="in" filter="fade">
                                      <p:cBhvr additive="repl">
                                        <p:cTn id="35" dur="500"/>
                                        <p:tgtEl>
                                          <p:spTgt spid="2">
                                            <p:txEl>
                                              <p:pRg st="6" end="6"/>
                                            </p:txEl>
                                          </p:spTgt>
                                        </p:tgtEl>
                                      </p:cBhvr>
                                    </p:animEffect>
                                  </p:childTnLst>
                                </p:cTn>
                              </p:par>
                            </p:childTnLst>
                          </p:cTn>
                        </p:par>
                        <p:par>
                          <p:cTn id="36" fill="hold">
                            <p:stCondLst>
                              <p:cond delay="0"/>
                            </p:stCondLst>
                            <p:childTnLst>
                              <p:par>
                                <p:cTn id="37" presetID="10" presetClass="entr" fill="hold" nodeType="afterEffect">
                                  <p:stCondLst>
                                    <p:cond delay="0"/>
                                  </p:stCondLst>
                                  <p:childTnLst>
                                    <p:set>
                                      <p:cBhvr additive="repl">
                                        <p:cTn id="38" dur="1" fill="hold">
                                          <p:stCondLst>
                                            <p:cond delay="0"/>
                                          </p:stCondLst>
                                        </p:cTn>
                                        <p:tgtEl>
                                          <p:spTgt spid="2">
                                            <p:txEl>
                                              <p:pRg st="7" end="7"/>
                                            </p:txEl>
                                          </p:spTgt>
                                        </p:tgtEl>
                                        <p:attrNameLst>
                                          <p:attrName>style.visibility</p:attrName>
                                        </p:attrNameLst>
                                      </p:cBhvr>
                                      <p:to>
                                        <p:strVal val="visible"/>
                                      </p:to>
                                    </p:set>
                                    <p:animEffect transition="in" filter="fade">
                                      <p:cBhvr additive="repl">
                                        <p:cTn id="3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Presentation</a:t>
            </a:r>
          </a:p>
        </p:txBody>
      </p:sp>
      <p:sp>
        <p:nvSpPr>
          <p:cNvPr id="98307" name="Text Box 2"/>
          <p:cNvSpPr txBox="1">
            <a:spLocks noChangeArrowheads="1"/>
          </p:cNvSpPr>
          <p:nvPr/>
        </p:nvSpPr>
        <p:spPr bwMode="auto">
          <a:xfrm>
            <a:off x="1044575" y="1524000"/>
            <a:ext cx="7488238"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Entity Manager handles basic CRUD* operations</a:t>
            </a: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Java Persistence Query Language makes queries against entities stored in a relational database</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It </a:t>
            </a:r>
            <a:r>
              <a:rPr lang="en-US" sz="2200" dirty="0">
                <a:solidFill>
                  <a:srgbClr val="4D4D4D"/>
                </a:solidFill>
              </a:rPr>
              <a:t>looks a lot</a:t>
            </a:r>
            <a:r>
              <a:rPr lang="en-US" sz="2200" dirty="0" smtClean="0">
                <a:solidFill>
                  <a:srgbClr val="4D4D4D"/>
                </a:solidFill>
              </a:rPr>
              <a:t> like </a:t>
            </a:r>
            <a:r>
              <a:rPr lang="en-US" sz="2200" dirty="0">
                <a:solidFill>
                  <a:srgbClr val="4D4D4D"/>
                </a:solidFill>
              </a:rPr>
              <a:t>SQL, many requests are available</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Instead of working on database tables, it manipulates Java objects </a:t>
            </a:r>
            <a:r>
              <a:rPr lang="en-US" sz="2200" dirty="0" smtClean="0">
                <a:solidFill>
                  <a:srgbClr val="4D4D4D"/>
                </a:solidFill>
              </a:rPr>
              <a:t>transparently</a:t>
            </a: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9830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98309"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98310"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pic>
        <p:nvPicPr>
          <p:cNvPr id="98311" name="Picture 6"/>
          <p:cNvPicPr>
            <a:picLocks noChangeAspect="1" noChangeArrowheads="1"/>
          </p:cNvPicPr>
          <p:nvPr/>
        </p:nvPicPr>
        <p:blipFill>
          <a:blip r:embed="rId4" cstate="print"/>
          <a:srcRect/>
          <a:stretch>
            <a:fillRect/>
          </a:stretch>
        </p:blipFill>
        <p:spPr bwMode="auto">
          <a:xfrm>
            <a:off x="7524750" y="5445125"/>
            <a:ext cx="1184275" cy="1077913"/>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Presentation</a:t>
            </a:r>
          </a:p>
        </p:txBody>
      </p:sp>
      <p:sp>
        <p:nvSpPr>
          <p:cNvPr id="99331" name="Text Box 2"/>
          <p:cNvSpPr txBox="1">
            <a:spLocks noChangeArrowheads="1"/>
          </p:cNvSpPr>
          <p:nvPr/>
        </p:nvSpPr>
        <p:spPr bwMode="auto">
          <a:xfrm>
            <a:off x="1044575" y="1524000"/>
            <a:ext cx="7272338" cy="5335588"/>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rgbClr val="4D4D4D"/>
                </a:solidFill>
              </a:rPr>
              <a:t>JPQL </a:t>
            </a:r>
            <a:r>
              <a:rPr lang="en-US" sz="2000" dirty="0">
                <a:solidFill>
                  <a:srgbClr val="4D4D4D"/>
                </a:solidFill>
              </a:rPr>
              <a:t>manipulates the objects through an internal representation in the Entity Beans container</a:t>
            </a:r>
          </a:p>
          <a:p>
            <a:pPr marL="341313" indent="-341313" eaLnBrk="1" hangingPunct="1">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dirty="0">
              <a:solidFill>
                <a:srgbClr val="4D4D4D"/>
              </a:solidFill>
            </a:endParaRPr>
          </a:p>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4D4D4D"/>
                </a:solidFill>
              </a:rPr>
              <a:t>It is called </a:t>
            </a:r>
            <a:r>
              <a:rPr lang="en-US" sz="2000" i="1" dirty="0">
                <a:solidFill>
                  <a:srgbClr val="4D4D4D"/>
                </a:solidFill>
              </a:rPr>
              <a:t>“abstract schema”</a:t>
            </a:r>
          </a:p>
          <a:p>
            <a:pPr marL="858838" lvl="1" indent="-342900" eaLnBrk="1" hangingPunct="1">
              <a:spcBef>
                <a:spcPts val="500"/>
              </a:spcBef>
              <a:spcAft>
                <a:spcPts val="750"/>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000" i="1" dirty="0">
              <a:solidFill>
                <a:srgbClr val="4D4D4D"/>
              </a:solidFill>
            </a:endParaRPr>
          </a:p>
        </p:txBody>
      </p:sp>
      <p:pic>
        <p:nvPicPr>
          <p:cNvPr id="9933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9933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99334"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pic>
        <p:nvPicPr>
          <p:cNvPr id="9" name="Picture 8" descr="Animal PetStore.png"/>
          <p:cNvPicPr>
            <a:picLocks noChangeAspect="1"/>
          </p:cNvPicPr>
          <p:nvPr/>
        </p:nvPicPr>
        <p:blipFill>
          <a:blip r:embed="rId4"/>
          <a:stretch>
            <a:fillRect/>
          </a:stretch>
        </p:blipFill>
        <p:spPr>
          <a:xfrm>
            <a:off x="1143000" y="2362200"/>
            <a:ext cx="7581900" cy="3073401"/>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Preview</a:t>
            </a:r>
          </a:p>
        </p:txBody>
      </p:sp>
      <p:sp>
        <p:nvSpPr>
          <p:cNvPr id="43010" name="Text Box 2"/>
          <p:cNvSpPr txBox="1">
            <a:spLocks noChangeArrowheads="1"/>
          </p:cNvSpPr>
          <p:nvPr/>
        </p:nvSpPr>
        <p:spPr bwMode="auto">
          <a:xfrm>
            <a:off x="1044575" y="1524000"/>
            <a:ext cx="5051425" cy="4676775"/>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Presentation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Relational database</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Entity</a:t>
            </a:r>
            <a:r>
              <a:rPr lang="en-US" sz="2200" dirty="0" smtClean="0">
                <a:solidFill>
                  <a:srgbClr val="4D4D4D"/>
                </a:solidFill>
              </a:rPr>
              <a:t> annotation</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Properties </a:t>
            </a:r>
            <a:r>
              <a:rPr lang="en-US" sz="2200" dirty="0" smtClean="0">
                <a:solidFill>
                  <a:srgbClr val="4D4D4D"/>
                </a:solidFill>
              </a:rPr>
              <a:t>annotations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Persistence Unit</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JDBC driver</a:t>
            </a: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Entity </a:t>
            </a:r>
            <a:r>
              <a:rPr lang="en-US" sz="2200" dirty="0">
                <a:solidFill>
                  <a:srgbClr val="4D4D4D"/>
                </a:solidFill>
              </a:rPr>
              <a:t>Manager</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Entities states</a:t>
            </a:r>
            <a:endParaRPr lang="en-US" sz="2200" dirty="0">
              <a:solidFill>
                <a:srgbClr val="4D4D4D"/>
              </a:solidFill>
            </a:endParaRPr>
          </a:p>
        </p:txBody>
      </p:sp>
      <p:sp>
        <p:nvSpPr>
          <p:cNvPr id="43011" name="Text Box 3"/>
          <p:cNvSpPr txBox="1">
            <a:spLocks noChangeArrowheads="1"/>
          </p:cNvSpPr>
          <p:nvPr/>
        </p:nvSpPr>
        <p:spPr bwMode="auto">
          <a:xfrm>
            <a:off x="1054100" y="990600"/>
            <a:ext cx="7620000" cy="428625"/>
          </a:xfrm>
          <a:prstGeom prst="rect">
            <a:avLst/>
          </a:prstGeom>
          <a:noFill/>
          <a:ln w="9525">
            <a:noFill/>
            <a:round/>
            <a:headEnd/>
            <a:tailEnd/>
          </a:ln>
        </p:spPr>
        <p:txBody>
          <a:bodyPr lIns="90000" tIns="46800" rIns="90000" bIns="46800">
            <a:prstTxWarp prst="textNoShape">
              <a:avLst/>
            </a:prstTxWarp>
            <a:spAutoFit/>
          </a:bodyPr>
          <a:lstStyle/>
          <a:p>
            <a:pPr eaLnBrk="1" hangingPunct="1">
              <a:spcBef>
                <a:spcPts val="13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200">
                <a:solidFill>
                  <a:srgbClr val="4D4D4D"/>
                </a:solidFill>
              </a:rPr>
              <a:t>This is the contain we'll see</a:t>
            </a:r>
          </a:p>
        </p:txBody>
      </p:sp>
      <p:pic>
        <p:nvPicPr>
          <p:cNvPr id="45061" name="Picture 4"/>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45062"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pic>
        <p:nvPicPr>
          <p:cNvPr id="45063" name="Picture 6"/>
          <p:cNvPicPr>
            <a:picLocks noChangeAspect="1" noChangeArrowheads="1"/>
          </p:cNvPicPr>
          <p:nvPr/>
        </p:nvPicPr>
        <p:blipFill>
          <a:blip r:embed="rId4" cstate="print"/>
          <a:srcRect/>
          <a:stretch>
            <a:fillRect/>
          </a:stretch>
        </p:blipFill>
        <p:spPr bwMode="auto">
          <a:xfrm>
            <a:off x="5292725" y="1628775"/>
            <a:ext cx="3278188" cy="4572000"/>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43011"/>
                                        </p:tgtEl>
                                        <p:attrNameLst>
                                          <p:attrName>style.visibility</p:attrName>
                                        </p:attrNameLst>
                                      </p:cBhvr>
                                      <p:to>
                                        <p:strVal val="visible"/>
                                      </p:to>
                                    </p:set>
                                    <p:animEffect transition="in" filter="wipe(left)">
                                      <p:cBhvr additive="repl">
                                        <p:cTn id="7" dur="500"/>
                                        <p:tgtEl>
                                          <p:spTgt spid="43011"/>
                                        </p:tgtEl>
                                      </p:cBhvr>
                                    </p:animEffect>
                                  </p:childTnLst>
                                </p:cTn>
                              </p:par>
                            </p:childTnLst>
                          </p:cTn>
                        </p:par>
                        <p:par>
                          <p:cTn id="8" fill="hold">
                            <p:stCondLst>
                              <p:cond delay="0"/>
                            </p:stCondLst>
                            <p:childTnLst>
                              <p:par>
                                <p:cTn id="9" presetID="10" presetClass="entr" fill="hold" nodeType="afterEffect">
                                  <p:stCondLst>
                                    <p:cond delay="0"/>
                                  </p:stCondLst>
                                  <p:childTnLst>
                                    <p:set>
                                      <p:cBhvr additive="repl">
                                        <p:cTn id="10" dur="1" fill="hold">
                                          <p:stCondLst>
                                            <p:cond delay="0"/>
                                          </p:stCondLst>
                                        </p:cTn>
                                        <p:tgtEl>
                                          <p:spTgt spid="43010">
                                            <p:txEl>
                                              <p:pRg st="0" end="0"/>
                                            </p:txEl>
                                          </p:spTgt>
                                        </p:tgtEl>
                                        <p:attrNameLst>
                                          <p:attrName>style.visibility</p:attrName>
                                        </p:attrNameLst>
                                      </p:cBhvr>
                                      <p:to>
                                        <p:strVal val="visible"/>
                                      </p:to>
                                    </p:set>
                                    <p:animEffect transition="in" filter="fade">
                                      <p:cBhvr additive="repl">
                                        <p:cTn id="11" dur="500"/>
                                        <p:tgtEl>
                                          <p:spTgt spid="43010">
                                            <p:txEl>
                                              <p:pRg st="0" end="0"/>
                                            </p:txEl>
                                          </p:spTgt>
                                        </p:tgtEl>
                                      </p:cBhvr>
                                    </p:animEffect>
                                  </p:childTnLst>
                                </p:cTn>
                              </p:par>
                            </p:childTnLst>
                          </p:cTn>
                        </p:par>
                        <p:par>
                          <p:cTn id="12" fill="hold">
                            <p:stCondLst>
                              <p:cond delay="0"/>
                            </p:stCondLst>
                            <p:childTnLst>
                              <p:par>
                                <p:cTn id="13" presetID="10" presetClass="entr" fill="hold" nodeType="afterEffect">
                                  <p:stCondLst>
                                    <p:cond delay="0"/>
                                  </p:stCondLst>
                                  <p:childTnLst>
                                    <p:set>
                                      <p:cBhvr additive="repl">
                                        <p:cTn id="14" dur="1" fill="hold">
                                          <p:stCondLst>
                                            <p:cond delay="0"/>
                                          </p:stCondLst>
                                        </p:cTn>
                                        <p:tgtEl>
                                          <p:spTgt spid="43010">
                                            <p:txEl>
                                              <p:pRg st="1" end="1"/>
                                            </p:txEl>
                                          </p:spTgt>
                                        </p:tgtEl>
                                        <p:attrNameLst>
                                          <p:attrName>style.visibility</p:attrName>
                                        </p:attrNameLst>
                                      </p:cBhvr>
                                      <p:to>
                                        <p:strVal val="visible"/>
                                      </p:to>
                                    </p:set>
                                    <p:animEffect transition="in" filter="fade">
                                      <p:cBhvr additive="repl">
                                        <p:cTn id="15" dur="500"/>
                                        <p:tgtEl>
                                          <p:spTgt spid="43010">
                                            <p:txEl>
                                              <p:pRg st="1" end="1"/>
                                            </p:txEl>
                                          </p:spTgt>
                                        </p:tgtEl>
                                      </p:cBhvr>
                                    </p:animEffect>
                                  </p:childTnLst>
                                </p:cTn>
                              </p:par>
                            </p:childTnLst>
                          </p:cTn>
                        </p:par>
                        <p:par>
                          <p:cTn id="16" fill="hold">
                            <p:stCondLst>
                              <p:cond delay="0"/>
                            </p:stCondLst>
                            <p:childTnLst>
                              <p:par>
                                <p:cTn id="17" presetID="10" presetClass="entr" fill="hold" nodeType="afterEffect">
                                  <p:stCondLst>
                                    <p:cond delay="0"/>
                                  </p:stCondLst>
                                  <p:childTnLst>
                                    <p:set>
                                      <p:cBhvr additive="repl">
                                        <p:cTn id="18" dur="1" fill="hold">
                                          <p:stCondLst>
                                            <p:cond delay="0"/>
                                          </p:stCondLst>
                                        </p:cTn>
                                        <p:tgtEl>
                                          <p:spTgt spid="43010">
                                            <p:txEl>
                                              <p:pRg st="2" end="2"/>
                                            </p:txEl>
                                          </p:spTgt>
                                        </p:tgtEl>
                                        <p:attrNameLst>
                                          <p:attrName>style.visibility</p:attrName>
                                        </p:attrNameLst>
                                      </p:cBhvr>
                                      <p:to>
                                        <p:strVal val="visible"/>
                                      </p:to>
                                    </p:set>
                                    <p:animEffect transition="in" filter="fade">
                                      <p:cBhvr additive="repl">
                                        <p:cTn id="19" dur="500"/>
                                        <p:tgtEl>
                                          <p:spTgt spid="43010">
                                            <p:txEl>
                                              <p:pRg st="2" end="2"/>
                                            </p:txEl>
                                          </p:spTgt>
                                        </p:tgtEl>
                                      </p:cBhvr>
                                    </p:animEffect>
                                  </p:childTnLst>
                                </p:cTn>
                              </p:par>
                            </p:childTnLst>
                          </p:cTn>
                        </p:par>
                        <p:par>
                          <p:cTn id="20" fill="hold">
                            <p:stCondLst>
                              <p:cond delay="0"/>
                            </p:stCondLst>
                            <p:childTnLst>
                              <p:par>
                                <p:cTn id="21" presetID="10" presetClass="entr" fill="hold" nodeType="afterEffect">
                                  <p:stCondLst>
                                    <p:cond delay="0"/>
                                  </p:stCondLst>
                                  <p:childTnLst>
                                    <p:set>
                                      <p:cBhvr additive="repl">
                                        <p:cTn id="22" dur="1" fill="hold">
                                          <p:stCondLst>
                                            <p:cond delay="0"/>
                                          </p:stCondLst>
                                        </p:cTn>
                                        <p:tgtEl>
                                          <p:spTgt spid="43010">
                                            <p:txEl>
                                              <p:pRg st="3" end="3"/>
                                            </p:txEl>
                                          </p:spTgt>
                                        </p:tgtEl>
                                        <p:attrNameLst>
                                          <p:attrName>style.visibility</p:attrName>
                                        </p:attrNameLst>
                                      </p:cBhvr>
                                      <p:to>
                                        <p:strVal val="visible"/>
                                      </p:to>
                                    </p:set>
                                    <p:animEffect transition="in" filter="fade">
                                      <p:cBhvr additive="repl">
                                        <p:cTn id="23" dur="500"/>
                                        <p:tgtEl>
                                          <p:spTgt spid="43010">
                                            <p:txEl>
                                              <p:pRg st="3" end="3"/>
                                            </p:txEl>
                                          </p:spTgt>
                                        </p:tgtEl>
                                      </p:cBhvr>
                                    </p:animEffect>
                                  </p:childTnLst>
                                </p:cTn>
                              </p:par>
                            </p:childTnLst>
                          </p:cTn>
                        </p:par>
                        <p:par>
                          <p:cTn id="24" fill="hold">
                            <p:stCondLst>
                              <p:cond delay="500"/>
                            </p:stCondLst>
                            <p:childTnLst>
                              <p:par>
                                <p:cTn id="25" presetID="10" presetClass="entr" fill="hold" nodeType="afterEffect">
                                  <p:stCondLst>
                                    <p:cond delay="0"/>
                                  </p:stCondLst>
                                  <p:childTnLst>
                                    <p:set>
                                      <p:cBhvr additive="repl">
                                        <p:cTn id="26" dur="1" fill="hold">
                                          <p:stCondLst>
                                            <p:cond delay="0"/>
                                          </p:stCondLst>
                                        </p:cTn>
                                        <p:tgtEl>
                                          <p:spTgt spid="43010">
                                            <p:txEl>
                                              <p:pRg st="4" end="4"/>
                                            </p:txEl>
                                          </p:spTgt>
                                        </p:tgtEl>
                                        <p:attrNameLst>
                                          <p:attrName>style.visibility</p:attrName>
                                        </p:attrNameLst>
                                      </p:cBhvr>
                                      <p:to>
                                        <p:strVal val="visible"/>
                                      </p:to>
                                    </p:set>
                                    <p:animEffect transition="in" filter="fade">
                                      <p:cBhvr additive="repl">
                                        <p:cTn id="27" dur="500"/>
                                        <p:tgtEl>
                                          <p:spTgt spid="43010">
                                            <p:txEl>
                                              <p:pRg st="4" end="4"/>
                                            </p:txEl>
                                          </p:spTgt>
                                        </p:tgtEl>
                                      </p:cBhvr>
                                    </p:animEffect>
                                  </p:childTnLst>
                                </p:cTn>
                              </p:par>
                            </p:childTnLst>
                          </p:cTn>
                        </p:par>
                        <p:par>
                          <p:cTn id="28" fill="hold">
                            <p:stCondLst>
                              <p:cond delay="1000"/>
                            </p:stCondLst>
                            <p:childTnLst>
                              <p:par>
                                <p:cTn id="29" presetID="10" presetClass="entr" fill="hold" nodeType="afterEffect">
                                  <p:stCondLst>
                                    <p:cond delay="0"/>
                                  </p:stCondLst>
                                  <p:childTnLst>
                                    <p:set>
                                      <p:cBhvr additive="repl">
                                        <p:cTn id="30" dur="1" fill="hold">
                                          <p:stCondLst>
                                            <p:cond delay="0"/>
                                          </p:stCondLst>
                                        </p:cTn>
                                        <p:tgtEl>
                                          <p:spTgt spid="43010">
                                            <p:txEl>
                                              <p:pRg st="5" end="5"/>
                                            </p:txEl>
                                          </p:spTgt>
                                        </p:tgtEl>
                                        <p:attrNameLst>
                                          <p:attrName>style.visibility</p:attrName>
                                        </p:attrNameLst>
                                      </p:cBhvr>
                                      <p:to>
                                        <p:strVal val="visible"/>
                                      </p:to>
                                    </p:set>
                                    <p:animEffect transition="in" filter="fade">
                                      <p:cBhvr additive="repl">
                                        <p:cTn id="31" dur="500"/>
                                        <p:tgtEl>
                                          <p:spTgt spid="43010">
                                            <p:txEl>
                                              <p:pRg st="5" end="5"/>
                                            </p:txEl>
                                          </p:spTgt>
                                        </p:tgtEl>
                                      </p:cBhvr>
                                    </p:animEffect>
                                  </p:childTnLst>
                                </p:cTn>
                              </p:par>
                            </p:childTnLst>
                          </p:cTn>
                        </p:par>
                        <p:par>
                          <p:cTn id="32" fill="hold">
                            <p:stCondLst>
                              <p:cond delay="1500"/>
                            </p:stCondLst>
                            <p:childTnLst>
                              <p:par>
                                <p:cTn id="33" presetID="10" presetClass="entr" fill="hold" nodeType="afterEffect">
                                  <p:stCondLst>
                                    <p:cond delay="0"/>
                                  </p:stCondLst>
                                  <p:childTnLst>
                                    <p:set>
                                      <p:cBhvr additive="repl">
                                        <p:cTn id="34" dur="1" fill="hold">
                                          <p:stCondLst>
                                            <p:cond delay="0"/>
                                          </p:stCondLst>
                                        </p:cTn>
                                        <p:tgtEl>
                                          <p:spTgt spid="43010">
                                            <p:txEl>
                                              <p:pRg st="6" end="6"/>
                                            </p:txEl>
                                          </p:spTgt>
                                        </p:tgtEl>
                                        <p:attrNameLst>
                                          <p:attrName>style.visibility</p:attrName>
                                        </p:attrNameLst>
                                      </p:cBhvr>
                                      <p:to>
                                        <p:strVal val="visible"/>
                                      </p:to>
                                    </p:set>
                                    <p:animEffect transition="in" filter="fade">
                                      <p:cBhvr additive="repl">
                                        <p:cTn id="35" dur="500"/>
                                        <p:tgtEl>
                                          <p:spTgt spid="43010">
                                            <p:txEl>
                                              <p:pRg st="6" end="6"/>
                                            </p:txEl>
                                          </p:spTgt>
                                        </p:tgtEl>
                                      </p:cBhvr>
                                    </p:animEffect>
                                  </p:childTnLst>
                                </p:cTn>
                              </p:par>
                            </p:childTnLst>
                          </p:cTn>
                        </p:par>
                        <p:par>
                          <p:cTn id="36" fill="hold">
                            <p:stCondLst>
                              <p:cond delay="2000"/>
                            </p:stCondLst>
                            <p:childTnLst>
                              <p:par>
                                <p:cTn id="37" presetID="10" presetClass="entr" fill="hold" nodeType="afterEffect">
                                  <p:stCondLst>
                                    <p:cond delay="0"/>
                                  </p:stCondLst>
                                  <p:childTnLst>
                                    <p:set>
                                      <p:cBhvr additive="repl">
                                        <p:cTn id="38" dur="1" fill="hold">
                                          <p:stCondLst>
                                            <p:cond delay="0"/>
                                          </p:stCondLst>
                                        </p:cTn>
                                        <p:tgtEl>
                                          <p:spTgt spid="43010">
                                            <p:txEl>
                                              <p:pRg st="7" end="7"/>
                                            </p:txEl>
                                          </p:spTgt>
                                        </p:tgtEl>
                                        <p:attrNameLst>
                                          <p:attrName>style.visibility</p:attrName>
                                        </p:attrNameLst>
                                      </p:cBhvr>
                                      <p:to>
                                        <p:strVal val="visible"/>
                                      </p:to>
                                    </p:set>
                                    <p:animEffect transition="in" filter="fade">
                                      <p:cBhvr additive="repl">
                                        <p:cTn id="39" dur="500"/>
                                        <p:tgtEl>
                                          <p:spTgt spid="430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How-to</a:t>
            </a:r>
          </a:p>
        </p:txBody>
      </p:sp>
      <p:sp>
        <p:nvSpPr>
          <p:cNvPr id="100355" name="Text Box 2"/>
          <p:cNvSpPr txBox="1">
            <a:spLocks noChangeArrowheads="1"/>
          </p:cNvSpPr>
          <p:nvPr/>
        </p:nvSpPr>
        <p:spPr bwMode="auto">
          <a:xfrm>
            <a:off x="1044575" y="1524000"/>
            <a:ext cx="73374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To write a request, we need :</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An Entity Manager</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a:t>
            </a:r>
            <a:r>
              <a:rPr lang="en-US" sz="2200" dirty="0" smtClean="0">
                <a:solidFill>
                  <a:srgbClr val="4D4D4D"/>
                </a:solidFill>
              </a:rPr>
              <a:t> JPQL </a:t>
            </a:r>
            <a:r>
              <a:rPr lang="en-US" sz="2200" dirty="0">
                <a:solidFill>
                  <a:srgbClr val="4D4D4D"/>
                </a:solidFill>
              </a:rPr>
              <a:t>language</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Query object</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Entity Manager is able to create Query objects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The Query is then executed</a:t>
            </a:r>
          </a:p>
        </p:txBody>
      </p:sp>
      <p:pic>
        <p:nvPicPr>
          <p:cNvPr id="10035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035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100358" name="Picture 5"/>
          <p:cNvPicPr>
            <a:picLocks noChangeAspect="1" noChangeArrowheads="1"/>
          </p:cNvPicPr>
          <p:nvPr/>
        </p:nvPicPr>
        <p:blipFill>
          <a:blip r:embed="rId4" cstate="print"/>
          <a:srcRect/>
          <a:stretch>
            <a:fillRect/>
          </a:stretch>
        </p:blipFill>
        <p:spPr bwMode="auto">
          <a:xfrm>
            <a:off x="7667625" y="4868863"/>
            <a:ext cx="1079500" cy="1727200"/>
          </a:xfrm>
          <a:prstGeom prst="rect">
            <a:avLst/>
          </a:prstGeom>
          <a:noFill/>
          <a:ln w="9525">
            <a:noFill/>
            <a:round/>
            <a:headEnd/>
            <a:tailEnd/>
          </a:ln>
        </p:spPr>
      </p:pic>
      <p:sp>
        <p:nvSpPr>
          <p:cNvPr id="100359"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SELECT request</a:t>
            </a:r>
          </a:p>
        </p:txBody>
      </p:sp>
      <p:sp>
        <p:nvSpPr>
          <p:cNvPr id="101379" name="Text Box 2"/>
          <p:cNvSpPr txBox="1">
            <a:spLocks noChangeArrowheads="1"/>
          </p:cNvSpPr>
          <p:nvPr/>
        </p:nvSpPr>
        <p:spPr bwMode="auto">
          <a:xfrm>
            <a:off x="1044575" y="1524000"/>
            <a:ext cx="7848600"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Reclaims all entries from an entity table</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Obtain an Entity </a:t>
            </a:r>
            <a:r>
              <a:rPr lang="en-US" sz="2200" dirty="0" smtClean="0">
                <a:solidFill>
                  <a:srgbClr val="4D4D4D"/>
                </a:solidFill>
              </a:rPr>
              <a:t>Manager</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Create a Query object and then execute it</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p:txBody>
      </p:sp>
      <p:pic>
        <p:nvPicPr>
          <p:cNvPr id="10138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138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1382" name="Rectangle 6"/>
          <p:cNvSpPr>
            <a:spLocks noChangeArrowheads="1"/>
          </p:cNvSpPr>
          <p:nvPr/>
        </p:nvSpPr>
        <p:spPr bwMode="auto">
          <a:xfrm>
            <a:off x="1143000" y="3505200"/>
            <a:ext cx="7772400" cy="12065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000000"/>
                </a:solidFill>
                <a:latin typeface="Courier New" pitchFamily="49" charset="0"/>
                <a:cs typeface="Courier New" pitchFamily="49" charset="0"/>
              </a:rPr>
              <a:t>Query</a:t>
            </a:r>
            <a:r>
              <a:rPr lang="fr-FR" dirty="0" smtClean="0">
                <a:solidFill>
                  <a:srgbClr val="000000"/>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query</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em.createQuery</a:t>
            </a:r>
            <a:r>
              <a:rPr lang="fr-FR" dirty="0">
                <a:solidFill>
                  <a:srgbClr val="000000"/>
                </a:solidFill>
                <a:latin typeface="Courier New" pitchFamily="49" charset="0"/>
                <a:cs typeface="Courier New" pitchFamily="49" charset="0"/>
              </a:rPr>
              <a:t>(</a:t>
            </a:r>
            <a:r>
              <a:rPr lang="fr-FR" dirty="0">
                <a:solidFill>
                  <a:srgbClr val="2A00FF"/>
                </a:solidFill>
                <a:latin typeface="Courier New" pitchFamily="49" charset="0"/>
                <a:cs typeface="Courier New" pitchFamily="49" charset="0"/>
              </a:rPr>
              <a:t>"SELECT</a:t>
            </a:r>
            <a:r>
              <a:rPr lang="fr-FR" dirty="0" smtClean="0">
                <a:solidFill>
                  <a:srgbClr val="2A00FF"/>
                </a:solidFill>
                <a:latin typeface="Courier New" pitchFamily="49" charset="0"/>
                <a:cs typeface="Courier New" pitchFamily="49" charset="0"/>
              </a:rPr>
              <a:t> c FROM </a:t>
            </a:r>
            <a:r>
              <a:rPr lang="fr-FR" dirty="0">
                <a:solidFill>
                  <a:srgbClr val="2A00FF"/>
                </a:solidFill>
                <a:latin typeface="Courier New" pitchFamily="49" charset="0"/>
                <a:cs typeface="Courier New" pitchFamily="49" charset="0"/>
              </a:rPr>
              <a:t>Cat </a:t>
            </a:r>
            <a:r>
              <a:rPr lang="fr-FR" dirty="0" smtClean="0">
                <a:solidFill>
                  <a:srgbClr val="2A00FF"/>
                </a:solidFill>
                <a:latin typeface="Courier New" pitchFamily="49" charset="0"/>
                <a:cs typeface="Courier New" pitchFamily="49" charset="0"/>
              </a:rPr>
              <a:t>AS c"</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000000"/>
                </a:solidFill>
                <a:latin typeface="Courier New" pitchFamily="49" charset="0"/>
                <a:cs typeface="Courier New" pitchFamily="49" charset="0"/>
              </a:rPr>
              <a:t>List&lt;Cat&gt;</a:t>
            </a:r>
            <a:r>
              <a:rPr lang="fr-FR" dirty="0" err="1">
                <a:solidFill>
                  <a:srgbClr val="000000"/>
                </a:solidFill>
                <a:latin typeface="Courier New" pitchFamily="49" charset="0"/>
                <a:cs typeface="Courier New" pitchFamily="49" charset="0"/>
              </a:rPr>
              <a:t>list</a:t>
            </a:r>
            <a:r>
              <a:rPr lang="fr-FR" dirty="0">
                <a:solidFill>
                  <a:srgbClr val="000000"/>
                </a:solidFill>
                <a:latin typeface="Courier New" pitchFamily="49" charset="0"/>
                <a:cs typeface="Courier New" pitchFamily="49" charset="0"/>
              </a:rPr>
              <a:t> = </a:t>
            </a:r>
            <a:r>
              <a:rPr lang="fr-FR" dirty="0" err="1">
                <a:solidFill>
                  <a:srgbClr val="000000"/>
                </a:solidFill>
                <a:latin typeface="Courier New" pitchFamily="49" charset="0"/>
                <a:cs typeface="Courier New" pitchFamily="49" charset="0"/>
              </a:rPr>
              <a:t>query.getResultList</a:t>
            </a:r>
            <a:r>
              <a:rPr lang="fr-FR" dirty="0">
                <a:solidFill>
                  <a:srgbClr val="000000"/>
                </a:solidFill>
                <a:latin typeface="Courier New" pitchFamily="49" charset="0"/>
                <a:cs typeface="Courier New" pitchFamily="49" charset="0"/>
              </a:rPr>
              <a:t>();</a:t>
            </a:r>
          </a:p>
        </p:txBody>
      </p:sp>
      <p:sp>
        <p:nvSpPr>
          <p:cNvPr id="101384" name="Text Box 7"/>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WHERE clause</a:t>
            </a:r>
          </a:p>
        </p:txBody>
      </p:sp>
      <p:sp>
        <p:nvSpPr>
          <p:cNvPr id="102403" name="Text Box 2"/>
          <p:cNvSpPr txBox="1">
            <a:spLocks noChangeArrowheads="1"/>
          </p:cNvSpPr>
          <p:nvPr/>
        </p:nvSpPr>
        <p:spPr bwMode="auto">
          <a:xfrm>
            <a:off x="1042988" y="1295400"/>
            <a:ext cx="5761037" cy="5300662"/>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Apply conditions on a request</a:t>
            </a:r>
          </a:p>
          <a:p>
            <a:pPr marL="341313" indent="-341313" eaLnBrk="1" hangingPunct="1">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spcBef>
                <a:spcPts val="400"/>
              </a:spcBef>
              <a:spcAft>
                <a:spcPts val="60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solidFill>
                <a:srgbClr val="4D4D4D"/>
              </a:solidFill>
            </a:endParaRPr>
          </a:p>
          <a:p>
            <a:pPr marL="341313" indent="-341313" eaLnBrk="1" hangingPunct="1">
              <a:spcBef>
                <a:spcPts val="400"/>
              </a:spcBef>
              <a:spcAft>
                <a:spcPts val="600"/>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Some functions </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BETWEEN</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LIKE</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IS NULL</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Order results with ORDER BY</a:t>
            </a:r>
          </a:p>
        </p:txBody>
      </p:sp>
      <p:pic>
        <p:nvPicPr>
          <p:cNvPr id="10240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2405"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1371600" y="1814513"/>
            <a:ext cx="6945313" cy="1157287"/>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Query  query = em.createQuery(</a:t>
            </a:r>
            <a:r>
              <a:rPr lang="fr-FR">
                <a:solidFill>
                  <a:srgbClr val="2A00FF"/>
                </a:solidFill>
                <a:latin typeface="Courier New" pitchFamily="49" charset="0"/>
                <a:cs typeface="Courier New" pitchFamily="49" charset="0"/>
              </a:rPr>
              <a:t>SELECT cat FROM Cat AS cat WHERE cat.animalId = 5"</a:t>
            </a:r>
            <a:r>
              <a:rPr lang="fr-FR">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Cat myCat = (Cat)query.getSingleResult ();</a:t>
            </a:r>
          </a:p>
        </p:txBody>
      </p:sp>
      <p:sp>
        <p:nvSpPr>
          <p:cNvPr id="102407"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pic>
        <p:nvPicPr>
          <p:cNvPr id="102408" name="Picture 7"/>
          <p:cNvPicPr>
            <a:picLocks noChangeAspect="1" noChangeArrowheads="1"/>
          </p:cNvPicPr>
          <p:nvPr/>
        </p:nvPicPr>
        <p:blipFill>
          <a:blip r:embed="rId4" cstate="print"/>
          <a:srcRect/>
          <a:stretch>
            <a:fillRect/>
          </a:stretch>
        </p:blipFill>
        <p:spPr bwMode="auto">
          <a:xfrm>
            <a:off x="6877050" y="5451475"/>
            <a:ext cx="2044700" cy="1290638"/>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DELETE and UPDATE requests</a:t>
            </a:r>
          </a:p>
        </p:txBody>
      </p:sp>
      <p:sp>
        <p:nvSpPr>
          <p:cNvPr id="103427" name="Text Box 2"/>
          <p:cNvSpPr txBox="1">
            <a:spLocks noChangeArrowheads="1"/>
          </p:cNvSpPr>
          <p:nvPr/>
        </p:nvSpPr>
        <p:spPr bwMode="auto">
          <a:xfrm>
            <a:off x="1044575" y="1524000"/>
            <a:ext cx="77946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Delete entities using</a:t>
            </a:r>
            <a:r>
              <a:rPr lang="en-US" sz="2200" dirty="0" smtClean="0">
                <a:solidFill>
                  <a:srgbClr val="4D4D4D"/>
                </a:solidFill>
              </a:rPr>
              <a:t> JPQL</a:t>
            </a: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Update an entity</a:t>
            </a:r>
          </a:p>
        </p:txBody>
      </p:sp>
      <p:pic>
        <p:nvPicPr>
          <p:cNvPr id="10342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3429"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1295400" y="2060575"/>
            <a:ext cx="7543800" cy="1368425"/>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Query  query = em.createQuery(</a:t>
            </a:r>
            <a:r>
              <a:rPr lang="fr-FR">
                <a:solidFill>
                  <a:srgbClr val="2A00FF"/>
                </a:solidFill>
                <a:latin typeface="Courier New" pitchFamily="49" charset="0"/>
                <a:cs typeface="Courier New" pitchFamily="49" charset="0"/>
              </a:rPr>
              <a:t>"DELETE FROM Cat AS cat WHERE cat.earLength = 2"</a:t>
            </a:r>
            <a:r>
              <a:rPr lang="fr-FR">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a:solidFill>
                  <a:srgbClr val="7F0055"/>
                </a:solidFill>
                <a:latin typeface="Courier New" pitchFamily="49" charset="0"/>
                <a:cs typeface="Courier New" pitchFamily="49" charset="0"/>
              </a:rPr>
              <a:t>int </a:t>
            </a:r>
            <a:r>
              <a:rPr lang="fr-FR">
                <a:solidFill>
                  <a:srgbClr val="000000"/>
                </a:solidFill>
                <a:latin typeface="Courier New" pitchFamily="49" charset="0"/>
                <a:cs typeface="Courier New" pitchFamily="49" charset="0"/>
              </a:rPr>
              <a:t>nbrDeleted = query.executeUpdate();</a:t>
            </a:r>
          </a:p>
        </p:txBody>
      </p:sp>
      <p:sp>
        <p:nvSpPr>
          <p:cNvPr id="103431"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sp>
        <p:nvSpPr>
          <p:cNvPr id="3" name="Rectangle 7"/>
          <p:cNvSpPr>
            <a:spLocks noChangeArrowheads="1"/>
          </p:cNvSpPr>
          <p:nvPr/>
        </p:nvSpPr>
        <p:spPr bwMode="auto">
          <a:xfrm>
            <a:off x="1349375" y="4565650"/>
            <a:ext cx="7543800" cy="13843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Query  query = em.createQuery(</a:t>
            </a:r>
            <a:r>
              <a:rPr lang="fr-FR">
                <a:solidFill>
                  <a:srgbClr val="2A00FF"/>
                </a:solidFill>
                <a:latin typeface="Courier New" pitchFamily="49" charset="0"/>
                <a:cs typeface="Courier New" pitchFamily="49" charset="0"/>
              </a:rPr>
              <a:t>"UPDATE Cat AS cat SET cat.earLength = 3 WHERE cat.earLength = 4"</a:t>
            </a:r>
            <a:r>
              <a:rPr lang="fr-FR">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a:solidFill>
                  <a:srgbClr val="7F0055"/>
                </a:solidFill>
                <a:latin typeface="Courier New" pitchFamily="49" charset="0"/>
                <a:cs typeface="Courier New" pitchFamily="49" charset="0"/>
              </a:rPr>
              <a:t>int </a:t>
            </a:r>
            <a:r>
              <a:rPr lang="fr-FR">
                <a:solidFill>
                  <a:srgbClr val="000000"/>
                </a:solidFill>
                <a:latin typeface="Courier New" pitchFamily="49" charset="0"/>
                <a:cs typeface="Courier New" pitchFamily="49" charset="0"/>
              </a:rPr>
              <a:t>nbrUpdated = query.executeUpdate();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Queries with parameters</a:t>
            </a:r>
          </a:p>
        </p:txBody>
      </p:sp>
      <p:sp>
        <p:nvSpPr>
          <p:cNvPr id="104451" name="Text Box 2"/>
          <p:cNvSpPr txBox="1">
            <a:spLocks noChangeArrowheads="1"/>
          </p:cNvSpPr>
          <p:nvPr/>
        </p:nvSpPr>
        <p:spPr bwMode="auto">
          <a:xfrm>
            <a:off x="1042988" y="1557338"/>
            <a:ext cx="5257800"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Parameters can be placed in queries</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Numeric parameter</a:t>
            </a: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String parameter</a:t>
            </a: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858838" lvl="1" indent="-342900" eaLnBrk="1" hangingPunct="1">
              <a:lnSpc>
                <a:spcPct val="90000"/>
              </a:lnSpc>
              <a:spcBef>
                <a:spcPts val="550"/>
              </a:spcBef>
              <a:spcAft>
                <a:spcPts val="825"/>
              </a:spcAft>
              <a:buClr>
                <a:srgbClr val="000000"/>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p:txBody>
      </p:sp>
      <p:pic>
        <p:nvPicPr>
          <p:cNvPr id="1044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44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1371600" y="2544763"/>
            <a:ext cx="7543800" cy="16764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Query  query = em.createQuery(</a:t>
            </a:r>
            <a:r>
              <a:rPr lang="fr-FR">
                <a:solidFill>
                  <a:srgbClr val="2A00FF"/>
                </a:solidFill>
                <a:latin typeface="Courier New" pitchFamily="49" charset="0"/>
                <a:cs typeface="Courier New" pitchFamily="49" charset="0"/>
              </a:rPr>
              <a:t>"SELECT cat FROM Cat AS cat WHERE cat.animalId = </a:t>
            </a:r>
            <a:r>
              <a:rPr lang="fr-FR">
                <a:solidFill>
                  <a:srgbClr val="FF0000"/>
                </a:solidFill>
                <a:latin typeface="Courier New" pitchFamily="49" charset="0"/>
                <a:cs typeface="Courier New" pitchFamily="49" charset="0"/>
              </a:rPr>
              <a:t>?1</a:t>
            </a:r>
            <a:r>
              <a:rPr lang="fr-FR">
                <a:solidFill>
                  <a:srgbClr val="2A00FF"/>
                </a:solidFill>
                <a:latin typeface="Courier New" pitchFamily="49" charset="0"/>
                <a:cs typeface="Courier New" pitchFamily="49" charset="0"/>
              </a:rPr>
              <a:t>"</a:t>
            </a:r>
            <a:r>
              <a:rPr lang="fr-FR">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query.setParameter(1, 5);</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Cat myCat = (Cat)query.getSingleResult ();</a:t>
            </a:r>
          </a:p>
        </p:txBody>
      </p:sp>
      <p:sp>
        <p:nvSpPr>
          <p:cNvPr id="104455"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sp>
        <p:nvSpPr>
          <p:cNvPr id="3" name="Rectangle 7"/>
          <p:cNvSpPr>
            <a:spLocks noChangeArrowheads="1"/>
          </p:cNvSpPr>
          <p:nvPr/>
        </p:nvSpPr>
        <p:spPr bwMode="auto">
          <a:xfrm>
            <a:off x="1371600" y="4848225"/>
            <a:ext cx="7543800" cy="16764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Query  query = em.createQuery(</a:t>
            </a:r>
            <a:r>
              <a:rPr lang="fr-FR">
                <a:solidFill>
                  <a:srgbClr val="2A00FF"/>
                </a:solidFill>
                <a:latin typeface="Courier New" pitchFamily="49" charset="0"/>
                <a:cs typeface="Courier New" pitchFamily="49" charset="0"/>
              </a:rPr>
              <a:t>"SELECT cat FROM Cat AS cat WHERE cat.animalId = </a:t>
            </a:r>
            <a:r>
              <a:rPr lang="fr-FR">
                <a:solidFill>
                  <a:srgbClr val="FF0000"/>
                </a:solidFill>
                <a:latin typeface="Courier New" pitchFamily="49" charset="0"/>
                <a:cs typeface="Courier New" pitchFamily="49" charset="0"/>
              </a:rPr>
              <a:t>:id</a:t>
            </a:r>
            <a:r>
              <a:rPr lang="fr-FR">
                <a:solidFill>
                  <a:srgbClr val="2A00FF"/>
                </a:solidFill>
                <a:latin typeface="Courier New" pitchFamily="49" charset="0"/>
                <a:cs typeface="Courier New" pitchFamily="49" charset="0"/>
              </a:rPr>
              <a:t>"</a:t>
            </a:r>
            <a:r>
              <a:rPr lang="fr-FR">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query.setParameter(</a:t>
            </a:r>
            <a:r>
              <a:rPr lang="fr-FR">
                <a:solidFill>
                  <a:srgbClr val="2A00FF"/>
                </a:solidFill>
                <a:latin typeface="Courier New" pitchFamily="49" charset="0"/>
                <a:cs typeface="Courier New" pitchFamily="49" charset="0"/>
              </a:rPr>
              <a:t>"id"</a:t>
            </a:r>
            <a:r>
              <a:rPr lang="fr-FR">
                <a:solidFill>
                  <a:srgbClr val="000000"/>
                </a:solidFill>
                <a:latin typeface="Courier New" pitchFamily="49" charset="0"/>
                <a:cs typeface="Courier New" pitchFamily="49" charset="0"/>
              </a:rPr>
              <a:t>, 5);</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Cat myCat = (Cat)query.getSingleResult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Aggregation functions</a:t>
            </a:r>
          </a:p>
        </p:txBody>
      </p:sp>
      <p:sp>
        <p:nvSpPr>
          <p:cNvPr id="105475" name="Text Box 2"/>
          <p:cNvSpPr txBox="1">
            <a:spLocks noChangeArrowheads="1"/>
          </p:cNvSpPr>
          <p:nvPr/>
        </p:nvSpPr>
        <p:spPr bwMode="auto">
          <a:xfrm>
            <a:off x="1066800" y="1143000"/>
            <a:ext cx="69834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Aggregation functions can be used with the SELECT clause</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MIN</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AVG</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COUNT</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SUM</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Example :</a:t>
            </a:r>
          </a:p>
        </p:txBody>
      </p:sp>
      <p:pic>
        <p:nvPicPr>
          <p:cNvPr id="105476"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5477"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1295400" y="4953000"/>
            <a:ext cx="7543800" cy="16002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000000"/>
                </a:solidFill>
                <a:latin typeface="Courier New" pitchFamily="49" charset="0"/>
                <a:cs typeface="Courier New" pitchFamily="49" charset="0"/>
              </a:rPr>
              <a:t>Query</a:t>
            </a:r>
            <a:r>
              <a:rPr lang="fr-FR" dirty="0" smtClean="0">
                <a:solidFill>
                  <a:srgbClr val="000000"/>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query</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em.createQuery</a:t>
            </a:r>
            <a:r>
              <a:rPr lang="fr-FR" dirty="0">
                <a:solidFill>
                  <a:srgbClr val="000000"/>
                </a:solidFill>
                <a:latin typeface="Courier New" pitchFamily="49" charset="0"/>
                <a:cs typeface="Courier New" pitchFamily="49" charset="0"/>
              </a:rPr>
              <a:t>(</a:t>
            </a:r>
            <a:r>
              <a:rPr lang="fr-FR" dirty="0">
                <a:solidFill>
                  <a:srgbClr val="2A00FF"/>
                </a:solidFill>
                <a:latin typeface="Courier New" pitchFamily="49" charset="0"/>
                <a:cs typeface="Courier New" pitchFamily="49" charset="0"/>
              </a:rPr>
              <a:t>"</a:t>
            </a:r>
            <a:r>
              <a:rPr lang="en-US" dirty="0">
                <a:solidFill>
                  <a:srgbClr val="2A00FF"/>
                </a:solidFill>
                <a:latin typeface="Courier New" pitchFamily="49" charset="0"/>
                <a:cs typeface="Courier New" pitchFamily="49" charset="0"/>
              </a:rPr>
              <a:t>SELECT </a:t>
            </a:r>
            <a:r>
              <a:rPr lang="en-US" dirty="0" err="1">
                <a:solidFill>
                  <a:srgbClr val="2A00FF"/>
                </a:solidFill>
                <a:latin typeface="Courier New" pitchFamily="49" charset="0"/>
                <a:cs typeface="Courier New" pitchFamily="49" charset="0"/>
              </a:rPr>
              <a:t>MAX(cat.earLength</a:t>
            </a:r>
            <a:r>
              <a:rPr lang="en-US" dirty="0">
                <a:solidFill>
                  <a:srgbClr val="2A00FF"/>
                </a:solidFill>
                <a:latin typeface="Courier New" pitchFamily="49" charset="0"/>
                <a:cs typeface="Courier New" pitchFamily="49" charset="0"/>
              </a:rPr>
              <a:t>) FROM Cat AS cat</a:t>
            </a:r>
            <a:r>
              <a:rPr lang="fr-FR" dirty="0">
                <a:solidFill>
                  <a:srgbClr val="2A00FF"/>
                </a:solidFill>
                <a:latin typeface="Courier New" pitchFamily="49" charset="0"/>
                <a:cs typeface="Courier New" pitchFamily="49" charset="0"/>
              </a:rPr>
              <a:t>"</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000000"/>
                </a:solidFill>
                <a:latin typeface="Courier New" pitchFamily="49" charset="0"/>
                <a:cs typeface="Courier New" pitchFamily="49" charset="0"/>
              </a:rPr>
              <a:t>Number</a:t>
            </a:r>
            <a:r>
              <a:rPr lang="fr-FR" dirty="0" smtClean="0">
                <a:solidFill>
                  <a:srgbClr val="000000"/>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maxEarLength</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Number</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query.getSingleResult</a:t>
            </a:r>
            <a:r>
              <a:rPr lang="fr-FR" dirty="0">
                <a:solidFill>
                  <a:srgbClr val="000000"/>
                </a:solidFill>
                <a:latin typeface="Courier New" pitchFamily="49" charset="0"/>
                <a:cs typeface="Courier New" pitchFamily="49" charset="0"/>
              </a:rPr>
              <a:t>();</a:t>
            </a:r>
          </a:p>
        </p:txBody>
      </p:sp>
      <p:sp>
        <p:nvSpPr>
          <p:cNvPr id="105479"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pic>
        <p:nvPicPr>
          <p:cNvPr id="105480" name="Picture 7"/>
          <p:cNvPicPr>
            <a:picLocks noChangeAspect="1" noChangeArrowheads="1"/>
          </p:cNvPicPr>
          <p:nvPr/>
        </p:nvPicPr>
        <p:blipFill>
          <a:blip r:embed="rId4" cstate="print"/>
          <a:srcRect/>
          <a:stretch>
            <a:fillRect/>
          </a:stretch>
        </p:blipFill>
        <p:spPr bwMode="auto">
          <a:xfrm>
            <a:off x="7696200" y="3962400"/>
            <a:ext cx="1123950" cy="857250"/>
          </a:xfrm>
          <a:prstGeom prst="rect">
            <a:avLst/>
          </a:prstGeom>
          <a:noFill/>
          <a:ln w="9525">
            <a:noFill/>
            <a:round/>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Aggregation functions</a:t>
            </a:r>
          </a:p>
        </p:txBody>
      </p:sp>
      <p:sp>
        <p:nvSpPr>
          <p:cNvPr id="106499" name="Text Box 2"/>
          <p:cNvSpPr txBox="1">
            <a:spLocks noChangeArrowheads="1"/>
          </p:cNvSpPr>
          <p:nvPr/>
        </p:nvSpPr>
        <p:spPr bwMode="auto">
          <a:xfrm>
            <a:off x="1044575" y="1524000"/>
            <a:ext cx="69834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special operator allows queries to work trough relationships : </a:t>
            </a:r>
            <a:r>
              <a:rPr lang="en-US" sz="2200" dirty="0" smtClean="0">
                <a:solidFill>
                  <a:srgbClr val="4D4D4D"/>
                </a:solidFill>
              </a:rPr>
              <a:t>IN</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Example :</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4D4D4D"/>
                </a:solidFill>
              </a:rPr>
              <a:t>I </a:t>
            </a:r>
            <a:r>
              <a:rPr lang="fr-FR" sz="2200" dirty="0" err="1">
                <a:solidFill>
                  <a:srgbClr val="4D4D4D"/>
                </a:solidFill>
              </a:rPr>
              <a:t>want</a:t>
            </a:r>
            <a:r>
              <a:rPr lang="fr-FR" sz="2200" dirty="0">
                <a:solidFill>
                  <a:srgbClr val="4D4D4D"/>
                </a:solidFill>
              </a:rPr>
              <a:t> to </a:t>
            </a:r>
            <a:r>
              <a:rPr lang="fr-FR" sz="2200" dirty="0" err="1">
                <a:solidFill>
                  <a:srgbClr val="4D4D4D"/>
                </a:solidFill>
              </a:rPr>
              <a:t>get</a:t>
            </a:r>
            <a:r>
              <a:rPr lang="fr-FR" sz="2200" dirty="0">
                <a:solidFill>
                  <a:srgbClr val="4D4D4D"/>
                </a:solidFill>
              </a:rPr>
              <a:t> stores </a:t>
            </a:r>
            <a:r>
              <a:rPr lang="fr-FR" sz="2200" dirty="0" err="1">
                <a:solidFill>
                  <a:srgbClr val="4D4D4D"/>
                </a:solidFill>
              </a:rPr>
              <a:t>containing</a:t>
            </a:r>
            <a:r>
              <a:rPr lang="fr-FR" sz="2200" dirty="0">
                <a:solidFill>
                  <a:srgbClr val="4D4D4D"/>
                </a:solidFill>
              </a:rPr>
              <a:t> the </a:t>
            </a:r>
            <a:r>
              <a:rPr lang="fr-FR" sz="2200" dirty="0" err="1" smtClean="0">
                <a:solidFill>
                  <a:srgbClr val="4D4D4D"/>
                </a:solidFill>
              </a:rPr>
              <a:t>product</a:t>
            </a:r>
            <a:r>
              <a:rPr lang="fr-FR" sz="2200" dirty="0" smtClean="0">
                <a:solidFill>
                  <a:srgbClr val="4D4D4D"/>
                </a:solidFill>
              </a:rPr>
              <a:t> </a:t>
            </a:r>
            <a:r>
              <a:rPr lang="fr-FR" sz="2200" dirty="0" err="1" smtClean="0">
                <a:solidFill>
                  <a:srgbClr val="4D4D4D"/>
                </a:solidFill>
              </a:rPr>
              <a:t>named</a:t>
            </a:r>
            <a:r>
              <a:rPr lang="fr-FR" sz="2200" dirty="0" smtClean="0">
                <a:solidFill>
                  <a:srgbClr val="4D4D4D"/>
                </a:solidFill>
              </a:rPr>
              <a:t> </a:t>
            </a:r>
            <a:r>
              <a:rPr lang="fr-FR" sz="2200" dirty="0">
                <a:solidFill>
                  <a:srgbClr val="4D4D4D"/>
                </a:solidFill>
              </a:rPr>
              <a:t>« Product »:</a:t>
            </a: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1295400" y="3733800"/>
            <a:ext cx="7543800" cy="16002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err="1" smtClean="0">
                <a:solidFill>
                  <a:srgbClr val="000000"/>
                </a:solidFill>
                <a:latin typeface="Courier New" pitchFamily="49" charset="0"/>
                <a:cs typeface="Courier New" pitchFamily="49" charset="0"/>
              </a:rPr>
              <a:t>Query</a:t>
            </a:r>
            <a:r>
              <a:rPr lang="fr-FR" dirty="0" smtClean="0">
                <a:solidFill>
                  <a:srgbClr val="000000"/>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query</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em.createQuery</a:t>
            </a:r>
            <a:r>
              <a:rPr lang="fr-FR" dirty="0">
                <a:solidFill>
                  <a:srgbClr val="000000"/>
                </a:solidFill>
                <a:latin typeface="Courier New" pitchFamily="49" charset="0"/>
                <a:cs typeface="Courier New" pitchFamily="49" charset="0"/>
              </a:rPr>
              <a:t>(</a:t>
            </a:r>
            <a:r>
              <a:rPr lang="fr-FR" dirty="0">
                <a:solidFill>
                  <a:srgbClr val="2A00FF"/>
                </a:solidFill>
                <a:latin typeface="Courier New" pitchFamily="49" charset="0"/>
                <a:cs typeface="Courier New" pitchFamily="49" charset="0"/>
              </a:rPr>
              <a:t>"SELECT s FROM Store AS s, IN(</a:t>
            </a:r>
            <a:r>
              <a:rPr lang="fr-FR" dirty="0" err="1">
                <a:solidFill>
                  <a:srgbClr val="2A00FF"/>
                </a:solidFill>
                <a:latin typeface="Courier New" pitchFamily="49" charset="0"/>
                <a:cs typeface="Courier New" pitchFamily="49" charset="0"/>
              </a:rPr>
              <a:t>s.products</a:t>
            </a:r>
            <a:r>
              <a:rPr lang="fr-FR" dirty="0">
                <a:solidFill>
                  <a:srgbClr val="2A00FF"/>
                </a:solidFill>
                <a:latin typeface="Courier New" pitchFamily="49" charset="0"/>
                <a:cs typeface="Courier New" pitchFamily="49" charset="0"/>
              </a:rPr>
              <a:t>) AS p WHERE p.name =</a:t>
            </a:r>
            <a:r>
              <a:rPr lang="fr-FR" dirty="0" smtClean="0">
                <a:solidFill>
                  <a:srgbClr val="2A00FF"/>
                </a:solidFill>
                <a:latin typeface="Courier New" pitchFamily="49" charset="0"/>
                <a:cs typeface="Courier New" pitchFamily="49" charset="0"/>
              </a:rPr>
              <a:t> 'Product</a:t>
            </a:r>
            <a:r>
              <a:rPr lang="fr-FR" dirty="0">
                <a:solidFill>
                  <a:srgbClr val="2A00FF"/>
                </a:solidFill>
                <a:latin typeface="Courier New" pitchFamily="49" charset="0"/>
                <a:cs typeface="Courier New" pitchFamily="49" charset="0"/>
              </a:rPr>
              <a:t>'</a:t>
            </a:r>
            <a:r>
              <a:rPr lang="fr-FR" dirty="0" smtClean="0">
                <a:solidFill>
                  <a:srgbClr val="2A00FF"/>
                </a:solidFill>
                <a:latin typeface="Courier New" pitchFamily="49" charset="0"/>
                <a:cs typeface="Courier New" pitchFamily="49" charset="0"/>
              </a:rPr>
              <a:t>"</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000000"/>
                </a:solidFill>
                <a:latin typeface="Courier New" pitchFamily="49" charset="0"/>
                <a:cs typeface="Courier New" pitchFamily="49" charset="0"/>
              </a:rPr>
              <a:t>List&lt;Store&gt; stores </a:t>
            </a:r>
            <a:r>
              <a:rPr lang="fr-FR" dirty="0">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smtClean="0">
                <a:solidFill>
                  <a:srgbClr val="000000"/>
                </a:solidFill>
                <a:latin typeface="Courier New" pitchFamily="49" charset="0"/>
                <a:cs typeface="Courier New" pitchFamily="49" charset="0"/>
              </a:rPr>
              <a:t>			(List&lt;Store&gt;) </a:t>
            </a:r>
            <a:r>
              <a:rPr lang="fr-FR" dirty="0" err="1" smtClean="0">
                <a:solidFill>
                  <a:srgbClr val="000000"/>
                </a:solidFill>
                <a:latin typeface="Courier New" pitchFamily="49" charset="0"/>
                <a:cs typeface="Courier New" pitchFamily="49" charset="0"/>
              </a:rPr>
              <a:t>query.getResultList</a:t>
            </a:r>
            <a:r>
              <a:rPr lang="fr-FR" dirty="0" smtClean="0">
                <a:solidFill>
                  <a:srgbClr val="000000"/>
                </a:solidFill>
                <a:latin typeface="Courier New" pitchFamily="49" charset="0"/>
                <a:cs typeface="Courier New" pitchFamily="49" charset="0"/>
              </a:rPr>
              <a:t>();</a:t>
            </a:r>
            <a:endParaRPr lang="fr-FR" dirty="0">
              <a:solidFill>
                <a:srgbClr val="000000"/>
              </a:solidFill>
              <a:latin typeface="Courier New" pitchFamily="49" charset="0"/>
              <a:cs typeface="Courier New" pitchFamily="49" charset="0"/>
            </a:endParaRPr>
          </a:p>
        </p:txBody>
      </p:sp>
      <p:sp>
        <p:nvSpPr>
          <p:cNvPr id="106503"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Named Queries</a:t>
            </a:r>
          </a:p>
        </p:txBody>
      </p:sp>
      <p:sp>
        <p:nvSpPr>
          <p:cNvPr id="107523" name="Text Box 2"/>
          <p:cNvSpPr txBox="1">
            <a:spLocks noChangeArrowheads="1"/>
          </p:cNvSpPr>
          <p:nvPr/>
        </p:nvSpPr>
        <p:spPr bwMode="auto">
          <a:xfrm>
            <a:off x="1044575" y="1524000"/>
            <a:ext cx="755967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It's possible to declare named queries on the entity class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They're precompiled at deployment</a:t>
            </a:r>
          </a:p>
          <a:p>
            <a:pPr marL="341313" indent="-341313" eaLnBrk="1" hangingPunct="1">
              <a:lnSpc>
                <a:spcPct val="90000"/>
              </a:lnSpc>
              <a:spcBef>
                <a:spcPts val="450"/>
              </a:spcBef>
              <a:spcAft>
                <a:spcPts val="67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341313" indent="-341313" eaLnBrk="1" hangingPunct="1">
              <a:lnSpc>
                <a:spcPct val="90000"/>
              </a:lnSpc>
              <a:spcBef>
                <a:spcPts val="450"/>
              </a:spcBef>
              <a:spcAft>
                <a:spcPts val="67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341313" indent="-341313" eaLnBrk="1" hangingPunct="1">
              <a:lnSpc>
                <a:spcPct val="90000"/>
              </a:lnSpc>
              <a:spcBef>
                <a:spcPts val="450"/>
              </a:spcBef>
              <a:spcAft>
                <a:spcPts val="67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341313" indent="-341313" eaLnBrk="1" hangingPunct="1">
              <a:lnSpc>
                <a:spcPct val="90000"/>
              </a:lnSpc>
              <a:spcBef>
                <a:spcPts val="450"/>
              </a:spcBef>
              <a:spcAft>
                <a:spcPts val="67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solidFill>
                <a:srgbClr val="4D4D4D"/>
              </a:solidFill>
            </a:endParaRPr>
          </a:p>
          <a:p>
            <a:pPr marL="341313" indent="-341313" eaLnBrk="1" hangingPunct="1">
              <a:lnSpc>
                <a:spcPct val="90000"/>
              </a:lnSpc>
              <a:spcBef>
                <a:spcPts val="550"/>
              </a:spcBef>
              <a:spcAft>
                <a:spcPts val="825"/>
              </a:spcAft>
              <a:buClr>
                <a:srgbClr val="777777"/>
              </a:buClr>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How to call them</a:t>
            </a:r>
          </a:p>
        </p:txBody>
      </p:sp>
      <p:pic>
        <p:nvPicPr>
          <p:cNvPr id="10752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2" name="Rectangle 4"/>
          <p:cNvSpPr>
            <a:spLocks noChangeArrowheads="1"/>
          </p:cNvSpPr>
          <p:nvPr/>
        </p:nvSpPr>
        <p:spPr bwMode="auto">
          <a:xfrm>
            <a:off x="1066800" y="2638425"/>
            <a:ext cx="7543800" cy="15113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Entity</a:t>
            </a:r>
            <a:endParaRPr lang="fr-FR" dirty="0">
              <a:solidFill>
                <a:srgbClr val="646464"/>
              </a:solidFill>
              <a:latin typeface="Courier New" pitchFamily="49" charset="0"/>
              <a:cs typeface="Courier New" pitchFamily="49" charset="0"/>
            </a:endParaRP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dirty="0">
                <a:solidFill>
                  <a:srgbClr val="646464"/>
                </a:solidFill>
                <a:latin typeface="Courier New" pitchFamily="49" charset="0"/>
                <a:cs typeface="Courier New" pitchFamily="49" charset="0"/>
              </a:rPr>
              <a:t>@</a:t>
            </a:r>
            <a:r>
              <a:rPr lang="fr-FR" dirty="0" err="1">
                <a:solidFill>
                  <a:srgbClr val="646464"/>
                </a:solidFill>
                <a:latin typeface="Courier New" pitchFamily="49" charset="0"/>
                <a:cs typeface="Courier New" pitchFamily="49" charset="0"/>
              </a:rPr>
              <a:t>NamedQuery(name</a:t>
            </a:r>
            <a:r>
              <a:rPr lang="fr-FR" dirty="0">
                <a:solidFill>
                  <a:srgbClr val="646464"/>
                </a:solidFill>
                <a:latin typeface="Courier New" pitchFamily="49" charset="0"/>
                <a:cs typeface="Courier New" pitchFamily="49" charset="0"/>
              </a:rPr>
              <a:t>=</a:t>
            </a:r>
            <a:r>
              <a:rPr lang="fr-FR" dirty="0">
                <a:solidFill>
                  <a:srgbClr val="2A00FF"/>
                </a:solidFill>
                <a:latin typeface="Courier New" pitchFamily="49" charset="0"/>
                <a:cs typeface="Courier New" pitchFamily="49" charset="0"/>
              </a:rPr>
              <a:t>"</a:t>
            </a:r>
            <a:r>
              <a:rPr lang="fr-FR" dirty="0" err="1">
                <a:solidFill>
                  <a:srgbClr val="2A00FF"/>
                </a:solidFill>
                <a:latin typeface="Courier New" pitchFamily="49" charset="0"/>
                <a:cs typeface="Courier New" pitchFamily="49" charset="0"/>
              </a:rPr>
              <a:t>listBeverages</a:t>
            </a:r>
            <a:r>
              <a:rPr lang="fr-FR" dirty="0">
                <a:solidFill>
                  <a:srgbClr val="2A00FF"/>
                </a:solidFill>
                <a:latin typeface="Courier New" pitchFamily="49" charset="0"/>
                <a:cs typeface="Courier New" pitchFamily="49" charset="0"/>
              </a:rPr>
              <a:t>"</a:t>
            </a:r>
            <a:r>
              <a:rPr lang="fr-FR" dirty="0">
                <a:solidFill>
                  <a:srgbClr val="646464"/>
                </a:solidFill>
                <a:latin typeface="Courier New" pitchFamily="49" charset="0"/>
                <a:cs typeface="Courier New" pitchFamily="49" charset="0"/>
              </a:rPr>
              <a:t>, </a:t>
            </a:r>
            <a:r>
              <a:rPr lang="fr-FR" dirty="0" err="1">
                <a:solidFill>
                  <a:srgbClr val="646464"/>
                </a:solidFill>
                <a:latin typeface="Courier New" pitchFamily="49" charset="0"/>
                <a:cs typeface="Courier New" pitchFamily="49" charset="0"/>
              </a:rPr>
              <a:t>query</a:t>
            </a:r>
            <a:r>
              <a:rPr lang="fr-FR" dirty="0">
                <a:solidFill>
                  <a:srgbClr val="646464"/>
                </a:solidFill>
                <a:latin typeface="Courier New" pitchFamily="49" charset="0"/>
                <a:cs typeface="Courier New" pitchFamily="49" charset="0"/>
              </a:rPr>
              <a:t>=</a:t>
            </a:r>
            <a:r>
              <a:rPr lang="fr-FR" dirty="0">
                <a:solidFill>
                  <a:srgbClr val="2A00FF"/>
                </a:solidFill>
                <a:latin typeface="Courier New" pitchFamily="49" charset="0"/>
                <a:cs typeface="Courier New" pitchFamily="49" charset="0"/>
              </a:rPr>
              <a:t>"SELECT </a:t>
            </a:r>
            <a:r>
              <a:rPr lang="fr-FR" dirty="0" err="1">
                <a:solidFill>
                  <a:srgbClr val="2A00FF"/>
                </a:solidFill>
                <a:latin typeface="Courier New" pitchFamily="49" charset="0"/>
                <a:cs typeface="Courier New" pitchFamily="49" charset="0"/>
              </a:rPr>
              <a:t>beverage</a:t>
            </a:r>
            <a:r>
              <a:rPr lang="fr-FR" dirty="0">
                <a:solidFill>
                  <a:srgbClr val="2A00FF"/>
                </a:solidFill>
                <a:latin typeface="Courier New" pitchFamily="49" charset="0"/>
                <a:cs typeface="Courier New" pitchFamily="49" charset="0"/>
              </a:rPr>
              <a:t> FROM </a:t>
            </a:r>
            <a:r>
              <a:rPr lang="fr-FR" dirty="0" err="1">
                <a:solidFill>
                  <a:srgbClr val="2A00FF"/>
                </a:solidFill>
                <a:latin typeface="Courier New" pitchFamily="49" charset="0"/>
                <a:cs typeface="Courier New" pitchFamily="49" charset="0"/>
              </a:rPr>
              <a:t>Beverage</a:t>
            </a:r>
            <a:r>
              <a:rPr lang="fr-FR" dirty="0">
                <a:solidFill>
                  <a:srgbClr val="2A00FF"/>
                </a:solidFill>
                <a:latin typeface="Courier New" pitchFamily="49" charset="0"/>
                <a:cs typeface="Courier New" pitchFamily="49" charset="0"/>
              </a:rPr>
              <a:t> AS </a:t>
            </a:r>
            <a:r>
              <a:rPr lang="fr-FR" dirty="0" err="1">
                <a:solidFill>
                  <a:srgbClr val="2A00FF"/>
                </a:solidFill>
                <a:latin typeface="Courier New" pitchFamily="49" charset="0"/>
                <a:cs typeface="Courier New" pitchFamily="49" charset="0"/>
              </a:rPr>
              <a:t>beverage</a:t>
            </a:r>
            <a:r>
              <a:rPr lang="fr-FR" dirty="0" smtClean="0">
                <a:solidFill>
                  <a:srgbClr val="2A00FF"/>
                </a:solidFill>
                <a:latin typeface="Courier New" pitchFamily="49" charset="0"/>
                <a:cs typeface="Courier New" pitchFamily="49" charset="0"/>
              </a:rPr>
              <a:t>"</a:t>
            </a:r>
            <a:r>
              <a:rPr lang="fr-FR" dirty="0" smtClean="0">
                <a:solidFill>
                  <a:srgbClr val="646464"/>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dirty="0" smtClean="0">
                <a:solidFill>
                  <a:srgbClr val="7F0055"/>
                </a:solidFill>
                <a:latin typeface="Courier New" pitchFamily="49" charset="0"/>
                <a:cs typeface="Courier New" pitchFamily="49" charset="0"/>
              </a:rPr>
              <a:t>public class </a:t>
            </a:r>
            <a:r>
              <a:rPr lang="fr-FR" dirty="0" err="1" smtClean="0">
                <a:solidFill>
                  <a:srgbClr val="000000"/>
                </a:solidFill>
                <a:latin typeface="Courier New" pitchFamily="49" charset="0"/>
                <a:cs typeface="Courier New" pitchFamily="49" charset="0"/>
              </a:rPr>
              <a:t>Beverage</a:t>
            </a:r>
            <a:r>
              <a:rPr lang="fr-FR" dirty="0" smtClean="0">
                <a:solidFill>
                  <a:srgbClr val="000000"/>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implements</a:t>
            </a:r>
            <a:r>
              <a:rPr lang="fr-FR" b="1" dirty="0" smtClean="0">
                <a:solidFill>
                  <a:srgbClr val="7F0055"/>
                </a:solidFill>
                <a:latin typeface="Courier New" pitchFamily="49" charset="0"/>
                <a:cs typeface="Courier New" pitchFamily="49" charset="0"/>
              </a:rPr>
              <a:t> </a:t>
            </a:r>
            <a:r>
              <a:rPr lang="fr-FR" dirty="0" err="1" smtClean="0">
                <a:solidFill>
                  <a:srgbClr val="000000"/>
                </a:solidFill>
                <a:latin typeface="Courier New" pitchFamily="49" charset="0"/>
                <a:cs typeface="Courier New" pitchFamily="49" charset="0"/>
              </a:rPr>
              <a:t>Serializable</a:t>
            </a:r>
            <a:r>
              <a:rPr lang="fr-FR" dirty="0">
                <a:solidFill>
                  <a:srgbClr val="000000"/>
                </a:solidFill>
                <a:latin typeface="Courier New" pitchFamily="49" charset="0"/>
                <a:cs typeface="Courier New" pitchFamily="49" charset="0"/>
              </a:rPr>
              <a:t>{ … }</a:t>
            </a:r>
          </a:p>
        </p:txBody>
      </p:sp>
      <p:sp>
        <p:nvSpPr>
          <p:cNvPr id="107525" name="Rectangle 5"/>
          <p:cNvSpPr>
            <a:spLocks noChangeArrowheads="1"/>
          </p:cNvSpPr>
          <p:nvPr/>
        </p:nvSpPr>
        <p:spPr bwMode="auto">
          <a:xfrm>
            <a:off x="1066800" y="5084763"/>
            <a:ext cx="7543800" cy="936625"/>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a:solidFill>
                  <a:srgbClr val="000000"/>
                </a:solidFill>
                <a:latin typeface="Courier New" pitchFamily="49" charset="0"/>
                <a:cs typeface="Courier New" pitchFamily="49" charset="0"/>
              </a:rPr>
              <a:t>Query  query = em.createNamedQuery(</a:t>
            </a:r>
            <a:r>
              <a:rPr lang="en-US">
                <a:solidFill>
                  <a:srgbClr val="2A00FF"/>
                </a:solidFill>
                <a:latin typeface="Courier New" pitchFamily="49" charset="0"/>
                <a:cs typeface="Courier New" pitchFamily="49" charset="0"/>
              </a:rPr>
              <a:t>"listBeverages</a:t>
            </a:r>
            <a:r>
              <a:rPr lang="fr-FR">
                <a:solidFill>
                  <a:srgbClr val="2A00FF"/>
                </a:solidFill>
                <a:latin typeface="Courier New" pitchFamily="49" charset="0"/>
                <a:cs typeface="Courier New" pitchFamily="49" charset="0"/>
              </a:rPr>
              <a:t>"</a:t>
            </a:r>
            <a:r>
              <a:rPr lang="fr-FR">
                <a:solidFill>
                  <a:srgbClr val="000000"/>
                </a:solidFill>
                <a:latin typeface="Courier New" pitchFamily="49" charset="0"/>
                <a:cs typeface="Courier New" pitchFamily="49" charset="0"/>
              </a:rPr>
              <a:t>);</a:t>
            </a:r>
          </a:p>
          <a:p>
            <a:pPr marL="341313" indent="-341313" eaLnBrk="1" hangingPunct="1">
              <a:spcBef>
                <a:spcPts val="450"/>
              </a:spcBef>
              <a:spcAft>
                <a:spcPts val="6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b="1">
                <a:solidFill>
                  <a:srgbClr val="000000"/>
                </a:solidFill>
                <a:latin typeface="Courier New" pitchFamily="49" charset="0"/>
                <a:cs typeface="Courier New" pitchFamily="49" charset="0"/>
              </a:rPr>
              <a:t>…</a:t>
            </a:r>
          </a:p>
        </p:txBody>
      </p:sp>
      <p:sp>
        <p:nvSpPr>
          <p:cNvPr id="107527"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200" b="1">
                <a:solidFill>
                  <a:srgbClr val="000000"/>
                </a:solidFill>
              </a:rPr>
              <a:t>Fill in the blanks</a:t>
            </a:r>
          </a:p>
        </p:txBody>
      </p:sp>
      <p:pic>
        <p:nvPicPr>
          <p:cNvPr id="108547"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108548" name="Text Box 3"/>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JPQL</a:t>
            </a:r>
            <a:endParaRPr lang="fr-FR" b="1" dirty="0">
              <a:solidFill>
                <a:srgbClr val="000000"/>
              </a:solidFill>
            </a:endParaRPr>
          </a:p>
        </p:txBody>
      </p:sp>
      <p:sp>
        <p:nvSpPr>
          <p:cNvPr id="108549" name="Rectangle 4"/>
          <p:cNvSpPr>
            <a:spLocks noChangeArrowheads="1"/>
          </p:cNvSpPr>
          <p:nvPr/>
        </p:nvSpPr>
        <p:spPr bwMode="auto">
          <a:xfrm>
            <a:off x="1044575" y="1524000"/>
            <a:ext cx="7920038" cy="4648200"/>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smtClean="0">
                <a:solidFill>
                  <a:srgbClr val="4D4D4D"/>
                </a:solidFill>
              </a:rPr>
              <a:t>JPQL </a:t>
            </a:r>
            <a:r>
              <a:rPr lang="fr-FR" sz="2200" dirty="0" err="1">
                <a:solidFill>
                  <a:srgbClr val="4D4D4D"/>
                </a:solidFill>
              </a:rPr>
              <a:t>is</a:t>
            </a:r>
            <a:r>
              <a:rPr lang="fr-FR" sz="2200" dirty="0">
                <a:solidFill>
                  <a:srgbClr val="4D4D4D"/>
                </a:solidFill>
              </a:rPr>
              <a:t> langage close </a:t>
            </a:r>
            <a:r>
              <a:rPr lang="fr-FR" sz="2200" dirty="0" err="1">
                <a:solidFill>
                  <a:srgbClr val="4D4D4D"/>
                </a:solidFill>
              </a:rPr>
              <a:t>from</a:t>
            </a:r>
            <a:endParaRPr lang="fr-FR" sz="2200" dirty="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4D4D4D"/>
                </a:solidFill>
              </a:rPr>
              <a:t>   ………….</a:t>
            </a: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200" dirty="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4D4D4D"/>
                </a:solidFill>
              </a:rPr>
              <a:t>The </a:t>
            </a:r>
            <a:r>
              <a:rPr lang="fr-FR" sz="2200" dirty="0" err="1">
                <a:solidFill>
                  <a:srgbClr val="4D4D4D"/>
                </a:solidFill>
              </a:rPr>
              <a:t>interest</a:t>
            </a:r>
            <a:r>
              <a:rPr lang="fr-FR" sz="2200" dirty="0">
                <a:solidFill>
                  <a:srgbClr val="4D4D4D"/>
                </a:solidFill>
              </a:rPr>
              <a:t> </a:t>
            </a:r>
            <a:r>
              <a:rPr lang="fr-FR" sz="2200" dirty="0" err="1">
                <a:solidFill>
                  <a:srgbClr val="4D4D4D"/>
                </a:solidFill>
              </a:rPr>
              <a:t>is</a:t>
            </a:r>
            <a:r>
              <a:rPr lang="fr-FR" sz="2200" dirty="0">
                <a:solidFill>
                  <a:srgbClr val="4D4D4D"/>
                </a:solidFill>
              </a:rPr>
              <a:t> to </a:t>
            </a:r>
            <a:r>
              <a:rPr lang="fr-FR" sz="2200" dirty="0" err="1">
                <a:solidFill>
                  <a:srgbClr val="4D4D4D"/>
                </a:solidFill>
              </a:rPr>
              <a:t>manipulate</a:t>
            </a:r>
            <a:r>
              <a:rPr lang="fr-FR" sz="2200" dirty="0">
                <a:solidFill>
                  <a:srgbClr val="4D4D4D"/>
                </a:solidFill>
              </a:rPr>
              <a:t> the </a:t>
            </a:r>
            <a:r>
              <a:rPr lang="fr-FR" sz="2200" dirty="0" err="1">
                <a:solidFill>
                  <a:srgbClr val="4D4D4D"/>
                </a:solidFill>
              </a:rPr>
              <a:t>objects</a:t>
            </a:r>
            <a:r>
              <a:rPr lang="fr-FR" sz="2200" dirty="0">
                <a:solidFill>
                  <a:srgbClr val="4D4D4D"/>
                </a:solidFill>
              </a:rPr>
              <a:t> </a:t>
            </a:r>
            <a:r>
              <a:rPr lang="fr-FR" sz="2200" dirty="0" err="1">
                <a:solidFill>
                  <a:srgbClr val="4D4D4D"/>
                </a:solidFill>
              </a:rPr>
              <a:t>rather</a:t>
            </a:r>
            <a:r>
              <a:rPr lang="fr-FR" sz="2200" dirty="0">
                <a:solidFill>
                  <a:srgbClr val="4D4D4D"/>
                </a:solidFill>
              </a:rPr>
              <a:t> </a:t>
            </a:r>
            <a:r>
              <a:rPr lang="fr-FR" sz="2200" dirty="0" err="1">
                <a:solidFill>
                  <a:srgbClr val="4D4D4D"/>
                </a:solidFill>
              </a:rPr>
              <a:t>than</a:t>
            </a:r>
            <a:r>
              <a:rPr lang="fr-FR" sz="2200" dirty="0">
                <a:solidFill>
                  <a:srgbClr val="4D4D4D"/>
                </a:solidFill>
              </a:rPr>
              <a:t> …………</a:t>
            </a: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200" dirty="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4D4D4D"/>
                </a:solidFill>
              </a:rPr>
              <a:t>The manipulation of </a:t>
            </a:r>
            <a:r>
              <a:rPr lang="fr-FR" sz="2200" dirty="0" err="1">
                <a:solidFill>
                  <a:srgbClr val="4D4D4D"/>
                </a:solidFill>
              </a:rPr>
              <a:t>requests</a:t>
            </a:r>
            <a:r>
              <a:rPr lang="fr-FR" sz="2200" dirty="0">
                <a:solidFill>
                  <a:srgbClr val="4D4D4D"/>
                </a:solidFill>
              </a:rPr>
              <a:t> </a:t>
            </a:r>
            <a:r>
              <a:rPr lang="fr-FR" sz="2200" dirty="0" err="1">
                <a:solidFill>
                  <a:srgbClr val="4D4D4D"/>
                </a:solidFill>
              </a:rPr>
              <a:t>is</a:t>
            </a:r>
            <a:r>
              <a:rPr lang="fr-FR" sz="2200" dirty="0">
                <a:solidFill>
                  <a:srgbClr val="4D4D4D"/>
                </a:solidFill>
              </a:rPr>
              <a:t> </a:t>
            </a:r>
            <a:r>
              <a:rPr lang="fr-FR" sz="2200" dirty="0" err="1">
                <a:solidFill>
                  <a:srgbClr val="4D4D4D"/>
                </a:solidFill>
              </a:rPr>
              <a:t>done</a:t>
            </a:r>
            <a:r>
              <a:rPr lang="fr-FR" sz="2200" dirty="0">
                <a:solidFill>
                  <a:srgbClr val="4D4D4D"/>
                </a:solidFill>
              </a:rPr>
              <a:t> </a:t>
            </a:r>
            <a:r>
              <a:rPr lang="fr-FR" sz="2200" dirty="0" err="1">
                <a:solidFill>
                  <a:srgbClr val="4D4D4D"/>
                </a:solidFill>
              </a:rPr>
              <a:t>with</a:t>
            </a:r>
            <a:r>
              <a:rPr lang="fr-FR" sz="2200" dirty="0">
                <a:solidFill>
                  <a:srgbClr val="4D4D4D"/>
                </a:solidFill>
              </a:rPr>
              <a:t> the class……..</a:t>
            </a: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200" dirty="0">
              <a:solidFill>
                <a:srgbClr val="4D4D4D"/>
              </a:solidFill>
            </a:endParaRPr>
          </a:p>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dirty="0">
                <a:solidFill>
                  <a:srgbClr val="4D4D4D"/>
                </a:solidFill>
              </a:rPr>
              <a:t>The </a:t>
            </a:r>
            <a:r>
              <a:rPr lang="fr-FR" sz="2200" dirty="0" err="1">
                <a:solidFill>
                  <a:srgbClr val="4D4D4D"/>
                </a:solidFill>
              </a:rPr>
              <a:t>majority</a:t>
            </a:r>
            <a:r>
              <a:rPr lang="fr-FR" sz="2200" dirty="0">
                <a:solidFill>
                  <a:srgbClr val="4D4D4D"/>
                </a:solidFill>
              </a:rPr>
              <a:t> of SQL </a:t>
            </a:r>
            <a:r>
              <a:rPr lang="fr-FR" sz="2200" dirty="0" err="1">
                <a:solidFill>
                  <a:srgbClr val="4D4D4D"/>
                </a:solidFill>
              </a:rPr>
              <a:t>functions</a:t>
            </a:r>
            <a:r>
              <a:rPr lang="fr-FR" sz="2200" dirty="0">
                <a:solidFill>
                  <a:srgbClr val="4D4D4D"/>
                </a:solidFill>
              </a:rPr>
              <a:t> are </a:t>
            </a:r>
            <a:r>
              <a:rPr lang="fr-FR" sz="2200" dirty="0" err="1">
                <a:solidFill>
                  <a:srgbClr val="4D4D4D"/>
                </a:solidFill>
              </a:rPr>
              <a:t>still</a:t>
            </a:r>
            <a:r>
              <a:rPr lang="fr-FR" sz="2200" dirty="0">
                <a:solidFill>
                  <a:srgbClr val="4D4D4D"/>
                </a:solidFill>
              </a:rPr>
              <a:t> the </a:t>
            </a:r>
            <a:r>
              <a:rPr lang="fr-FR" sz="2200" dirty="0" err="1">
                <a:solidFill>
                  <a:srgbClr val="4D4D4D"/>
                </a:solidFill>
              </a:rPr>
              <a:t>same</a:t>
            </a:r>
            <a:r>
              <a:rPr lang="fr-FR" sz="2200" dirty="0">
                <a:solidFill>
                  <a:srgbClr val="4D4D4D"/>
                </a:solidFill>
              </a:rPr>
              <a:t>.</a:t>
            </a:r>
          </a:p>
        </p:txBody>
      </p:sp>
      <p:sp>
        <p:nvSpPr>
          <p:cNvPr id="2" name="Rectangle 5"/>
          <p:cNvSpPr>
            <a:spLocks noChangeArrowheads="1"/>
          </p:cNvSpPr>
          <p:nvPr/>
        </p:nvSpPr>
        <p:spPr bwMode="auto">
          <a:xfrm>
            <a:off x="4356100" y="1987550"/>
            <a:ext cx="1512888" cy="433388"/>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CC3300"/>
                </a:solidFill>
              </a:rPr>
              <a:t>SQL</a:t>
            </a:r>
          </a:p>
        </p:txBody>
      </p:sp>
      <p:sp>
        <p:nvSpPr>
          <p:cNvPr id="108550" name="Rectangle 6"/>
          <p:cNvSpPr>
            <a:spLocks noChangeArrowheads="1"/>
          </p:cNvSpPr>
          <p:nvPr/>
        </p:nvSpPr>
        <p:spPr bwMode="auto">
          <a:xfrm>
            <a:off x="7380288" y="2997200"/>
            <a:ext cx="1512887" cy="433388"/>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CC3300"/>
                </a:solidFill>
              </a:rPr>
              <a:t>tables</a:t>
            </a:r>
          </a:p>
        </p:txBody>
      </p:sp>
      <p:sp>
        <p:nvSpPr>
          <p:cNvPr id="108551" name="Rectangle 7"/>
          <p:cNvSpPr>
            <a:spLocks noChangeArrowheads="1"/>
          </p:cNvSpPr>
          <p:nvPr/>
        </p:nvSpPr>
        <p:spPr bwMode="auto">
          <a:xfrm>
            <a:off x="7308850" y="4005263"/>
            <a:ext cx="1835150" cy="431800"/>
          </a:xfrm>
          <a:prstGeom prst="rect">
            <a:avLst/>
          </a:prstGeom>
          <a:noFill/>
          <a:ln w="9525">
            <a:noFill/>
            <a:round/>
            <a:headEnd/>
            <a:tailEnd/>
          </a:ln>
        </p:spPr>
        <p:txBody>
          <a:bodyPr lIns="90000" tIns="46800" rIns="90000" bIns="46800">
            <a:prstTxWarp prst="textNoShape">
              <a:avLst/>
            </a:prstTxWarp>
          </a:bodyPr>
          <a:lstStyle/>
          <a:p>
            <a:pPr marL="341313" indent="-341313" algn="ctr" eaLnBrk="1" hangingPunct="1">
              <a:spcBef>
                <a:spcPts val="550"/>
              </a:spcBef>
              <a:spcAft>
                <a:spcPts val="82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200">
                <a:solidFill>
                  <a:srgbClr val="CC3300"/>
                </a:solidFill>
              </a:rPr>
              <a:t>Query</a:t>
            </a:r>
          </a:p>
        </p:txBody>
      </p:sp>
      <p:pic>
        <p:nvPicPr>
          <p:cNvPr id="108553" name="Picture 8"/>
          <p:cNvPicPr>
            <a:picLocks noChangeAspect="1" noChangeArrowheads="1"/>
          </p:cNvPicPr>
          <p:nvPr/>
        </p:nvPicPr>
        <p:blipFill>
          <a:blip r:embed="rId4" cstate="print"/>
          <a:srcRect/>
          <a:stretch>
            <a:fillRect/>
          </a:stretch>
        </p:blipFill>
        <p:spPr bwMode="auto">
          <a:xfrm>
            <a:off x="8042275" y="5661025"/>
            <a:ext cx="911225" cy="942975"/>
          </a:xfrm>
          <a:prstGeom prst="rect">
            <a:avLst/>
          </a:prstGeom>
          <a:noFill/>
          <a:ln w="9525">
            <a:noFill/>
            <a:round/>
            <a:headEnd/>
            <a:tailEnd/>
          </a:ln>
        </p:spPr>
      </p:pic>
      <p:sp>
        <p:nvSpPr>
          <p:cNvPr id="3" name="Rectangle 9"/>
          <p:cNvSpPr>
            <a:spLocks noChangeArrowheads="1"/>
          </p:cNvSpPr>
          <p:nvPr/>
        </p:nvSpPr>
        <p:spPr bwMode="auto">
          <a:xfrm>
            <a:off x="1908175" y="4795838"/>
            <a:ext cx="6192838" cy="433387"/>
          </a:xfrm>
          <a:prstGeom prst="rect">
            <a:avLst/>
          </a:prstGeom>
          <a:noFill/>
          <a:ln w="9525">
            <a:noFill/>
            <a:round/>
            <a:headEnd/>
            <a:tailEnd/>
          </a:ln>
        </p:spPr>
        <p:txBody>
          <a:bodyPr wrap="none" anchor="ctr">
            <a:prstTxWarp prst="textNoShape">
              <a:avLst/>
            </a:prstTxWarp>
          </a:bodyPr>
          <a:lstStyle/>
          <a:p>
            <a:endParaRPr lang="en-US"/>
          </a:p>
        </p:txBody>
      </p:sp>
    </p:spTree>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checkerboard(across)">
                                      <p:cBhvr additive="repl">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108550"/>
                                        </p:tgtEl>
                                        <p:attrNameLst>
                                          <p:attrName>style.visibility</p:attrName>
                                        </p:attrNameLst>
                                      </p:cBhvr>
                                      <p:to>
                                        <p:strVal val="visible"/>
                                      </p:to>
                                    </p:set>
                                    <p:animEffect transition="in" filter="checkerboard(across)">
                                      <p:cBhvr additive="repl">
                                        <p:cTn id="12" dur="500"/>
                                        <p:tgtEl>
                                          <p:spTgt spid="10855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additive="repl">
                                        <p:cTn id="16" dur="1" fill="hold">
                                          <p:stCondLst>
                                            <p:cond delay="0"/>
                                          </p:stCondLst>
                                        </p:cTn>
                                        <p:tgtEl>
                                          <p:spTgt spid="108551"/>
                                        </p:tgtEl>
                                        <p:attrNameLst>
                                          <p:attrName>style.visibility</p:attrName>
                                        </p:attrNameLst>
                                      </p:cBhvr>
                                      <p:to>
                                        <p:strVal val="visible"/>
                                      </p:to>
                                    </p:set>
                                    <p:animEffect transition="in" filter="checkerboard(across)">
                                      <p:cBhvr additive="repl">
                                        <p:cTn id="17" dur="500"/>
                                        <p:tgtEl>
                                          <p:spTgt spid="10855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nodePh="1">
                                  <p:stCondLst>
                                    <p:cond delay="0"/>
                                  </p:stCondLst>
                                  <p:endCondLst>
                                    <p:cond delay="0"/>
                                    <p:cond evt="begin" delay="0">
                                      <p:tn val="20"/>
                                    </p:cond>
                                  </p:endCondLst>
                                  <p:childTnLst>
                                    <p:set>
                                      <p:cBhvr additive="repl">
                                        <p:cTn id="21" dur="1" fill="hold">
                                          <p:stCondLst>
                                            <p:cond delay="0"/>
                                          </p:stCondLst>
                                        </p:cTn>
                                        <p:tgtEl>
                                          <p:spTgt spid="3"/>
                                        </p:tgtEl>
                                        <p:attrNameLst>
                                          <p:attrName>style.visibility</p:attrName>
                                        </p:attrNameLst>
                                      </p:cBhvr>
                                      <p:to>
                                        <p:strVal val="visible"/>
                                      </p:to>
                                    </p:set>
                                    <p:animEffect transition="in" filter="checkerboard(across)">
                                      <p:cBhvr additive="repl">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1"/>
          <p:cNvSpPr txBox="1">
            <a:spLocks noChangeArrowheads="1"/>
          </p:cNvSpPr>
          <p:nvPr/>
        </p:nvSpPr>
        <p:spPr bwMode="auto">
          <a:xfrm>
            <a:off x="1033463" y="341313"/>
            <a:ext cx="7729537" cy="579437"/>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Stop-and-think</a:t>
            </a:r>
          </a:p>
        </p:txBody>
      </p:sp>
      <p:pic>
        <p:nvPicPr>
          <p:cNvPr id="109571" name="Picture 2"/>
          <p:cNvPicPr>
            <a:picLocks noChangeAspect="1" noChangeArrowheads="1"/>
          </p:cNvPicPr>
          <p:nvPr/>
        </p:nvPicPr>
        <p:blipFill>
          <a:blip r:embed="rId3" cstate="print"/>
          <a:srcRect/>
          <a:stretch>
            <a:fillRect/>
          </a:stretch>
        </p:blipFill>
        <p:spPr bwMode="auto">
          <a:xfrm>
            <a:off x="131763" y="130175"/>
            <a:ext cx="652462" cy="652463"/>
          </a:xfrm>
          <a:prstGeom prst="rect">
            <a:avLst/>
          </a:prstGeom>
          <a:noFill/>
          <a:ln w="9525">
            <a:noFill/>
            <a:round/>
            <a:headEnd/>
            <a:tailEnd/>
          </a:ln>
        </p:spPr>
      </p:pic>
      <p:sp>
        <p:nvSpPr>
          <p:cNvPr id="2" name="Text Box 3"/>
          <p:cNvSpPr txBox="1">
            <a:spLocks noChangeArrowheads="1"/>
          </p:cNvSpPr>
          <p:nvPr/>
        </p:nvSpPr>
        <p:spPr bwMode="auto">
          <a:xfrm>
            <a:off x="1116013" y="1196975"/>
            <a:ext cx="7400925" cy="581025"/>
          </a:xfrm>
          <a:prstGeom prst="rect">
            <a:avLst/>
          </a:prstGeom>
          <a:noFill/>
          <a:ln w="9525">
            <a:noFill/>
            <a:round/>
            <a:headEnd/>
            <a:tailEnd/>
          </a:ln>
        </p:spPr>
        <p:txBody>
          <a:bodyPr lIns="90000" tIns="46800" rIns="90000" bIns="46800">
            <a:prstTxWarp prst="textNoShape">
              <a:avLst/>
            </a:prstTxWarp>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4D4D4D"/>
                </a:solidFill>
              </a:rPr>
              <a:t>Do you have any questions ?</a:t>
            </a:r>
          </a:p>
        </p:txBody>
      </p:sp>
      <p:sp>
        <p:nvSpPr>
          <p:cNvPr id="109573" name="Text Box 4"/>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JPQL</a:t>
            </a:r>
            <a:endParaRPr lang="en-US" b="1" dirty="0">
              <a:solidFill>
                <a:srgbClr val="000000"/>
              </a:solidFill>
            </a:endParaRPr>
          </a:p>
        </p:txBody>
      </p:sp>
      <p:pic>
        <p:nvPicPr>
          <p:cNvPr id="7" name="Picture 6"/>
          <p:cNvPicPr>
            <a:picLocks noChangeAspect="1" noChangeArrowheads="1"/>
          </p:cNvPicPr>
          <p:nvPr/>
        </p:nvPicPr>
        <p:blipFill>
          <a:blip r:embed="rId4" cstate="print"/>
          <a:srcRect/>
          <a:stretch>
            <a:fillRect/>
          </a:stretch>
        </p:blipFill>
        <p:spPr bwMode="auto">
          <a:xfrm>
            <a:off x="2913063" y="2365375"/>
            <a:ext cx="3603625" cy="3255963"/>
          </a:xfrm>
          <a:prstGeom prst="rect">
            <a:avLst/>
          </a:prstGeom>
          <a:noFill/>
          <a:ln w="12700">
            <a:noFill/>
            <a:miter lim="800000"/>
            <a:headEnd type="none" w="sm" len="sm"/>
            <a:tailEnd type="none" w="sm" len="sm"/>
          </a:ln>
          <a:effectLst/>
        </p:spPr>
      </p:pic>
    </p:spTree>
  </p:cSld>
  <p:clrMapOvr>
    <a:masterClrMapping/>
  </p:clrMapOvr>
  <p:transition xmlns:p14="http://schemas.microsoft.com/office/powerpoint/2010/main">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wipe(left)">
                                      <p:cBhvr additive="repl">
                                        <p:cTn id="7" dur="500"/>
                                        <p:tgtEl>
                                          <p:spTgt spid="2"/>
                                        </p:tgtEl>
                                      </p:cBhvr>
                                    </p:animEffect>
                                  </p:childTnLst>
                                </p:cTn>
                              </p:par>
                              <p:par>
                                <p:cTn id="8" presetID="35"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style.rotation</p:attrName>
                                        </p:attrNameLst>
                                      </p:cBhvr>
                                      <p:tavLst>
                                        <p:tav tm="0">
                                          <p:val>
                                            <p:fltVal val="720"/>
                                          </p:val>
                                        </p:tav>
                                        <p:tav tm="100000">
                                          <p:val>
                                            <p:fltVal val="0"/>
                                          </p:val>
                                        </p:tav>
                                      </p:tavLst>
                                    </p:anim>
                                    <p:anim calcmode="lin" valueType="num">
                                      <p:cBhvr>
                                        <p:cTn id="12" dur="1000" fill="hold"/>
                                        <p:tgtEl>
                                          <p:spTgt spid="7"/>
                                        </p:tgtEl>
                                        <p:attrNameLst>
                                          <p:attrName>ppt_h</p:attrName>
                                        </p:attrNameLst>
                                      </p:cBhvr>
                                      <p:tavLst>
                                        <p:tav tm="0">
                                          <p:val>
                                            <p:fltVal val="0"/>
                                          </p:val>
                                        </p:tav>
                                        <p:tav tm="100000">
                                          <p:val>
                                            <p:strVal val="#ppt_h"/>
                                          </p:val>
                                        </p:tav>
                                      </p:tavLst>
                                    </p:anim>
                                    <p:anim calcmode="lin" valueType="num">
                                      <p:cBhvr>
                                        <p:cTn id="13" dur="1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Presentation</a:t>
            </a:r>
          </a:p>
        </p:txBody>
      </p:sp>
      <p:sp>
        <p:nvSpPr>
          <p:cNvPr id="46083" name="Text Box 2"/>
          <p:cNvSpPr txBox="1">
            <a:spLocks noChangeArrowheads="1"/>
          </p:cNvSpPr>
          <p:nvPr/>
        </p:nvSpPr>
        <p:spPr bwMode="auto">
          <a:xfrm>
            <a:off x="1143000" y="1268760"/>
            <a:ext cx="76422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JPA is part of the Java EE platform</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Inspired form Frameworks like Hibernate and JDO</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Relies heavily on annotation feature</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Relationship </a:t>
            </a:r>
            <a:r>
              <a:rPr lang="en-US" sz="2200" dirty="0">
                <a:solidFill>
                  <a:srgbClr val="4D4D4D"/>
                </a:solidFill>
              </a:rPr>
              <a:t>between objects and tables is done automatically</a:t>
            </a:r>
          </a:p>
          <a:p>
            <a:pPr marL="858838" lvl="1" indent="-342900" eaLnBrk="1" hangingPunct="1">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“object-relational” mapping</a:t>
            </a:r>
          </a:p>
        </p:txBody>
      </p:sp>
      <p:pic>
        <p:nvPicPr>
          <p:cNvPr id="46084"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46085"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46086" name="Picture 5"/>
          <p:cNvPicPr>
            <a:picLocks noChangeAspect="1" noChangeArrowheads="1"/>
          </p:cNvPicPr>
          <p:nvPr/>
        </p:nvPicPr>
        <p:blipFill>
          <a:blip r:embed="rId4" cstate="print"/>
          <a:srcRect/>
          <a:stretch>
            <a:fillRect/>
          </a:stretch>
        </p:blipFill>
        <p:spPr bwMode="auto">
          <a:xfrm>
            <a:off x="2133600" y="4581128"/>
            <a:ext cx="5778500" cy="1714500"/>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(1/3)</a:t>
            </a:r>
            <a:endParaRPr lang="en-US" sz="3200" b="1" dirty="0">
              <a:solidFill>
                <a:srgbClr val="000000"/>
              </a:solidFill>
            </a:endParaRPr>
          </a:p>
        </p:txBody>
      </p:sp>
      <p:sp>
        <p:nvSpPr>
          <p:cNvPr id="130051" name="Text Box 2"/>
          <p:cNvSpPr txBox="1">
            <a:spLocks noChangeArrowheads="1"/>
          </p:cNvSpPr>
          <p:nvPr/>
        </p:nvSpPr>
        <p:spPr bwMode="auto">
          <a:xfrm>
            <a:off x="990600" y="1143000"/>
            <a:ext cx="8001000" cy="5410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Replace all your </a:t>
            </a:r>
            <a:r>
              <a:rPr lang="en-US" sz="2200" b="1" dirty="0" err="1" smtClean="0">
                <a:solidFill>
                  <a:srgbClr val="4D4D4D"/>
                </a:solidFill>
              </a:rPr>
              <a:t>SupProduct</a:t>
            </a:r>
            <a:r>
              <a:rPr lang="en-US" sz="2200" b="1" dirty="0" smtClean="0">
                <a:solidFill>
                  <a:srgbClr val="4D4D4D"/>
                </a:solidFill>
              </a:rPr>
              <a:t> </a:t>
            </a:r>
            <a:r>
              <a:rPr lang="en-US" sz="2200" dirty="0" smtClean="0">
                <a:solidFill>
                  <a:srgbClr val="4D4D4D"/>
                </a:solidFill>
              </a:rPr>
              <a:t>objects by </a:t>
            </a:r>
            <a:r>
              <a:rPr lang="en-US" sz="2200" b="1" dirty="0" smtClean="0">
                <a:solidFill>
                  <a:srgbClr val="4D4D4D"/>
                </a:solidFill>
              </a:rPr>
              <a:t>Product </a:t>
            </a:r>
            <a:r>
              <a:rPr lang="en-US" sz="2200" dirty="0" smtClean="0">
                <a:solidFill>
                  <a:srgbClr val="4D4D4D"/>
                </a:solidFill>
              </a:rPr>
              <a:t>ones</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Use </a:t>
            </a:r>
            <a:r>
              <a:rPr lang="en-US" sz="2200" b="1" dirty="0" err="1" smtClean="0">
                <a:solidFill>
                  <a:srgbClr val="4D4D4D"/>
                </a:solidFill>
              </a:rPr>
              <a:t>EntityManager</a:t>
            </a:r>
            <a:r>
              <a:rPr lang="en-US" sz="2200" b="1" dirty="0" smtClean="0">
                <a:solidFill>
                  <a:srgbClr val="4D4D4D"/>
                </a:solidFill>
              </a:rPr>
              <a:t> </a:t>
            </a:r>
            <a:r>
              <a:rPr lang="en-US" sz="2200" dirty="0" smtClean="0">
                <a:solidFill>
                  <a:srgbClr val="4D4D4D"/>
                </a:solidFill>
              </a:rPr>
              <a:t>instead of </a:t>
            </a:r>
            <a:r>
              <a:rPr lang="en-US" sz="2200" b="1" dirty="0" err="1" smtClean="0">
                <a:solidFill>
                  <a:srgbClr val="4D4D4D"/>
                </a:solidFill>
              </a:rPr>
              <a:t>SupProductDao</a:t>
            </a:r>
            <a:r>
              <a:rPr lang="en-US" sz="2200" dirty="0" smtClean="0">
                <a:solidFill>
                  <a:srgbClr val="4D4D4D"/>
                </a:solidFill>
              </a:rPr>
              <a:t> class</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Think to close them!</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4"/>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JPQL</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(2/3)</a:t>
            </a:r>
            <a:endParaRPr lang="en-US" sz="3200" b="1" dirty="0">
              <a:solidFill>
                <a:srgbClr val="000000"/>
              </a:solidFill>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8" name="Text Box 4"/>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JPQL</a:t>
            </a:r>
            <a:endParaRPr lang="en-US" b="1" dirty="0">
              <a:solidFill>
                <a:srgbClr val="000000"/>
              </a:solidFill>
            </a:endParaRPr>
          </a:p>
        </p:txBody>
      </p:sp>
      <p:sp>
        <p:nvSpPr>
          <p:cNvPr id="7" name="Text Box 2"/>
          <p:cNvSpPr txBox="1">
            <a:spLocks noChangeArrowheads="1"/>
          </p:cNvSpPr>
          <p:nvPr/>
        </p:nvSpPr>
        <p:spPr bwMode="auto">
          <a:xfrm>
            <a:off x="990600" y="1447800"/>
            <a:ext cx="8077200"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a:t>
            </a:r>
            <a:r>
              <a:rPr lang="en-US" sz="2200" b="1" dirty="0" err="1" smtClean="0">
                <a:solidFill>
                  <a:srgbClr val="4D4D4D"/>
                </a:solidFill>
              </a:rPr>
              <a:t>HttpServlet</a:t>
            </a:r>
            <a:r>
              <a:rPr lang="en-US" sz="2200" b="1" dirty="0" smtClean="0">
                <a:solidFill>
                  <a:srgbClr val="4D4D4D"/>
                </a:solidFill>
              </a:rPr>
              <a:t> </a:t>
            </a:r>
            <a:r>
              <a:rPr lang="en-US" sz="2200" dirty="0" smtClean="0">
                <a:solidFill>
                  <a:srgbClr val="4D4D4D"/>
                </a:solidFill>
              </a:rPr>
              <a:t>named </a:t>
            </a:r>
            <a:r>
              <a:rPr lang="en-US" sz="2200" b="1" dirty="0" err="1" smtClean="0">
                <a:solidFill>
                  <a:srgbClr val="4D4D4D"/>
                </a:solidFill>
              </a:rPr>
              <a:t>CheaperProductsServlet</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Override the </a:t>
            </a:r>
            <a:r>
              <a:rPr lang="en-US" sz="2200" b="1" dirty="0" err="1" smtClean="0">
                <a:solidFill>
                  <a:srgbClr val="4D4D4D"/>
                </a:solidFill>
              </a:rPr>
              <a:t>doGet</a:t>
            </a:r>
            <a:r>
              <a:rPr lang="en-US" sz="2200" b="1" dirty="0" smtClean="0">
                <a:solidFill>
                  <a:srgbClr val="4D4D4D"/>
                </a:solidFill>
              </a:rPr>
              <a:t>()</a:t>
            </a:r>
            <a:r>
              <a:rPr lang="en-US" sz="2200" dirty="0" smtClean="0">
                <a:solidFill>
                  <a:srgbClr val="4D4D4D"/>
                </a:solidFill>
              </a:rPr>
              <a:t> method</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Retrieve all the products with price &lt; 100</a:t>
            </a:r>
          </a:p>
          <a:p>
            <a:pPr marL="1712913" lvl="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Use </a:t>
            </a:r>
            <a:r>
              <a:rPr lang="en-US" sz="2200" b="1" dirty="0" smtClean="0">
                <a:solidFill>
                  <a:srgbClr val="4D4D4D"/>
                </a:solidFill>
              </a:rPr>
              <a:t>JPQL</a:t>
            </a:r>
            <a:r>
              <a:rPr lang="en-US" sz="2200" dirty="0" smtClean="0">
                <a:solidFill>
                  <a:srgbClr val="4D4D4D"/>
                </a:solidFill>
              </a:rPr>
              <a:t> !</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Add them as request attributes</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Forward the request to </a:t>
            </a:r>
            <a:r>
              <a:rPr lang="en-US" sz="2200" b="1" dirty="0" err="1" smtClean="0">
                <a:solidFill>
                  <a:srgbClr val="4D4D4D"/>
                </a:solidFill>
              </a:rPr>
              <a:t>listProduct.jsp</a:t>
            </a:r>
            <a:endParaRPr lang="en-US" sz="2200" b="1" dirty="0" smtClean="0">
              <a:solidFill>
                <a:srgbClr val="4D4D4D"/>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(3/3)</a:t>
            </a:r>
            <a:endParaRPr lang="en-US" sz="3200" b="1" dirty="0">
              <a:solidFill>
                <a:srgbClr val="000000"/>
              </a:solidFill>
            </a:endParaRPr>
          </a:p>
        </p:txBody>
      </p:sp>
      <p:sp>
        <p:nvSpPr>
          <p:cNvPr id="130051" name="Text Box 2"/>
          <p:cNvSpPr txBox="1">
            <a:spLocks noChangeArrowheads="1"/>
          </p:cNvSpPr>
          <p:nvPr/>
        </p:nvSpPr>
        <p:spPr bwMode="auto">
          <a:xfrm>
            <a:off x="990600" y="914400"/>
            <a:ext cx="8001000" cy="5410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Update the </a:t>
            </a:r>
            <a:r>
              <a:rPr lang="en-US" sz="2200" b="1" dirty="0" err="1" smtClean="0">
                <a:solidFill>
                  <a:srgbClr val="4D4D4D"/>
                </a:solidFill>
              </a:rPr>
              <a:t>AddProductServlet</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 the </a:t>
            </a:r>
            <a:r>
              <a:rPr lang="en-US" sz="2200" b="1" dirty="0" err="1" smtClean="0">
                <a:solidFill>
                  <a:srgbClr val="4D4D4D"/>
                </a:solidFill>
              </a:rPr>
              <a:t>doGet</a:t>
            </a:r>
            <a:r>
              <a:rPr lang="en-US" sz="2200" b="1" dirty="0" smtClean="0">
                <a:solidFill>
                  <a:srgbClr val="4D4D4D"/>
                </a:solidFill>
              </a:rPr>
              <a:t>()</a:t>
            </a:r>
            <a:r>
              <a:rPr lang="en-US" sz="2200" dirty="0" smtClean="0">
                <a:solidFill>
                  <a:srgbClr val="4D4D4D"/>
                </a:solidFill>
              </a:rPr>
              <a:t> method</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Retrieve all categories and put them in request attribute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 the </a:t>
            </a:r>
            <a:r>
              <a:rPr lang="en-US" sz="2200" b="1" dirty="0" err="1" smtClean="0">
                <a:solidFill>
                  <a:srgbClr val="4D4D4D"/>
                </a:solidFill>
              </a:rPr>
              <a:t>doPost</a:t>
            </a:r>
            <a:r>
              <a:rPr lang="en-US" sz="2200" b="1" dirty="0" smtClean="0">
                <a:solidFill>
                  <a:srgbClr val="4D4D4D"/>
                </a:solidFill>
              </a:rPr>
              <a:t>() </a:t>
            </a:r>
            <a:r>
              <a:rPr lang="en-US" sz="2200" dirty="0" smtClean="0">
                <a:solidFill>
                  <a:srgbClr val="4D4D4D"/>
                </a:solidFill>
              </a:rPr>
              <a:t>method</a:t>
            </a:r>
            <a:endParaRPr lang="en-US" sz="2200" b="1" dirty="0" smtClean="0">
              <a:solidFill>
                <a:srgbClr val="4D4D4D"/>
              </a:solidFill>
            </a:endParaRP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Retrieve the category id in request parameters	</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Retrieve with it the category from database</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Set it inside the product object before persist it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Update the </a:t>
            </a:r>
            <a:r>
              <a:rPr lang="en-US" sz="2200" b="1" dirty="0" err="1" smtClean="0">
                <a:solidFill>
                  <a:srgbClr val="4D4D4D"/>
                </a:solidFill>
              </a:rPr>
              <a:t>addProduct.jsp</a:t>
            </a:r>
            <a:r>
              <a:rPr lang="en-US" sz="2200" dirty="0" smtClean="0">
                <a:solidFill>
                  <a:srgbClr val="4D4D4D"/>
                </a:solidFill>
              </a:rPr>
              <a:t> page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Add into the form a select field to choose the category</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Update the </a:t>
            </a:r>
            <a:r>
              <a:rPr lang="en-US" sz="2200" b="1" dirty="0" err="1" smtClean="0">
                <a:solidFill>
                  <a:srgbClr val="4D4D4D"/>
                </a:solidFill>
              </a:rPr>
              <a:t>showProduct.jsp</a:t>
            </a:r>
            <a:r>
              <a:rPr lang="en-US" sz="2200" b="1" dirty="0" smtClean="0">
                <a:solidFill>
                  <a:srgbClr val="4D4D4D"/>
                </a:solidFill>
              </a:rPr>
              <a:t> </a:t>
            </a:r>
            <a:r>
              <a:rPr lang="en-US" sz="2200" dirty="0" smtClean="0">
                <a:solidFill>
                  <a:srgbClr val="4D4D4D"/>
                </a:solidFill>
              </a:rPr>
              <a:t>page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Display the category name of the product</a:t>
            </a: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8" name="Text Box 4"/>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JPQL</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 name="Rectangle 40"/>
          <p:cNvSpPr>
            <a:spLocks noGrp="1" noChangeArrowheads="1"/>
          </p:cNvSpPr>
          <p:nvPr>
            <p:ph type="ctrTitle"/>
          </p:nvPr>
        </p:nvSpPr>
        <p:spPr/>
        <p:txBody>
          <a:bodyPr/>
          <a:lstStyle/>
          <a:p>
            <a:r>
              <a:rPr lang="en-US" dirty="0" smtClean="0"/>
              <a:t>Good Practices</a:t>
            </a:r>
            <a:endParaRPr lang="en-US" dirty="0"/>
          </a:p>
        </p:txBody>
      </p:sp>
      <p:sp>
        <p:nvSpPr>
          <p:cNvPr id="17449" name="Rectangle 41"/>
          <p:cNvSpPr>
            <a:spLocks noGrp="1" noChangeArrowheads="1"/>
          </p:cNvSpPr>
          <p:nvPr>
            <p:ph type="subTitle" idx="1"/>
          </p:nvPr>
        </p:nvSpPr>
        <p:spPr/>
        <p:txBody>
          <a:bodyPr/>
          <a:lstStyle/>
          <a:p>
            <a:r>
              <a:rPr lang="en-US" dirty="0" smtClean="0"/>
              <a:t>DAO &amp; Factory patterns</a:t>
            </a:r>
            <a:endParaRPr lang="en-US" dirty="0"/>
          </a:p>
        </p:txBody>
      </p:sp>
      <p:pic>
        <p:nvPicPr>
          <p:cNvPr id="17450"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p:spPr>
      </p:pic>
      <p:sp>
        <p:nvSpPr>
          <p:cNvPr id="17472" name="Text Box 64"/>
          <p:cNvSpPr txBox="1">
            <a:spLocks noChangeArrowheads="1"/>
          </p:cNvSpPr>
          <p:nvPr/>
        </p:nvSpPr>
        <p:spPr bwMode="auto">
          <a:xfrm>
            <a:off x="179388" y="188913"/>
            <a:ext cx="8172450" cy="366712"/>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Java Persistence API</a:t>
            </a:r>
            <a:endParaRPr lang="en-US" b="1" dirty="0">
              <a:solidFill>
                <a:srgbClr val="000000"/>
              </a:solidFill>
            </a:endParaRPr>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Data Access Object Pattern</a:t>
            </a:r>
            <a:endParaRPr lang="en-US" sz="3200" b="1" dirty="0">
              <a:solidFill>
                <a:srgbClr val="000000"/>
              </a:solidFill>
            </a:endParaRPr>
          </a:p>
        </p:txBody>
      </p:sp>
      <p:sp>
        <p:nvSpPr>
          <p:cNvPr id="106499" name="Text Box 2"/>
          <p:cNvSpPr txBox="1">
            <a:spLocks noChangeArrowheads="1"/>
          </p:cNvSpPr>
          <p:nvPr/>
        </p:nvSpPr>
        <p:spPr bwMode="auto">
          <a:xfrm>
            <a:off x="1093787" y="1219200"/>
            <a:ext cx="7745413" cy="53340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Various methods are available to store information</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Relational database</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Object-oriented database</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Flat files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LDAP</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If your application change to another method</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How to limit impact on the code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How to easily evolve the application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Solution : add an abstract layer to centralize Data Access</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With </a:t>
            </a:r>
            <a:r>
              <a:rPr lang="en-US" sz="2200" b="1" dirty="0" smtClean="0">
                <a:solidFill>
                  <a:srgbClr val="4D4D4D"/>
                </a:solidFill>
              </a:rPr>
              <a:t>Data Access Objects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6503"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Data Access Object Pattern</a:t>
            </a:r>
            <a:endParaRPr lang="en-US" sz="3200" b="1" dirty="0">
              <a:solidFill>
                <a:srgbClr val="000000"/>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6503"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
        <p:nvSpPr>
          <p:cNvPr id="8" name="Text Box 2"/>
          <p:cNvSpPr txBox="1">
            <a:spLocks noChangeArrowheads="1"/>
          </p:cNvSpPr>
          <p:nvPr/>
        </p:nvSpPr>
        <p:spPr bwMode="auto">
          <a:xfrm>
            <a:off x="1093787" y="1219200"/>
            <a:ext cx="7745413" cy="5410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One interface define the necessary data access methods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Several different implementations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200" dirty="0">
              <a:solidFill>
                <a:srgbClr val="4D4D4D"/>
              </a:solidFill>
            </a:endParaRPr>
          </a:p>
        </p:txBody>
      </p:sp>
      <p:pic>
        <p:nvPicPr>
          <p:cNvPr id="10" name="Picture 9" descr="Screen shot 2010-12-17 at 3.55.36 PM.png"/>
          <p:cNvPicPr>
            <a:picLocks noChangeAspect="1"/>
          </p:cNvPicPr>
          <p:nvPr/>
        </p:nvPicPr>
        <p:blipFill>
          <a:blip r:embed="rId4"/>
          <a:srcRect t="4000" b="4000"/>
          <a:stretch>
            <a:fillRect/>
          </a:stretch>
        </p:blipFill>
        <p:spPr>
          <a:xfrm>
            <a:off x="998518" y="2590800"/>
            <a:ext cx="7916882" cy="3505200"/>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Data Access Object Pattern</a:t>
            </a:r>
            <a:endParaRPr lang="en-US" sz="3200" b="1" dirty="0">
              <a:solidFill>
                <a:srgbClr val="000000"/>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6503"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
        <p:nvSpPr>
          <p:cNvPr id="8" name="Text Box 2"/>
          <p:cNvSpPr txBox="1">
            <a:spLocks noChangeArrowheads="1"/>
          </p:cNvSpPr>
          <p:nvPr/>
        </p:nvSpPr>
        <p:spPr bwMode="auto">
          <a:xfrm>
            <a:off x="1093787" y="1295400"/>
            <a:ext cx="7745413" cy="5029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How to delete dependency between other classes and DAO implementations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Use </a:t>
            </a:r>
            <a:r>
              <a:rPr lang="en-US" sz="2200" b="1" dirty="0" smtClean="0"/>
              <a:t>type inference</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Define your variables with the </a:t>
            </a:r>
            <a:r>
              <a:rPr lang="en-US" sz="2200" b="1" dirty="0" smtClean="0"/>
              <a:t>interface type </a:t>
            </a:r>
            <a:r>
              <a:rPr lang="en-US" sz="2200" dirty="0" smtClean="0"/>
              <a:t>instead of the implementation type</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t>Use a </a:t>
            </a:r>
            <a:r>
              <a:rPr lang="en-US" sz="2200" b="1" dirty="0" smtClean="0"/>
              <a:t>factory </a:t>
            </a:r>
            <a:r>
              <a:rPr lang="en-US" sz="2200" dirty="0" smtClean="0"/>
              <a:t>to create DAO object</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Delegate instance creation in a single point</a:t>
            </a:r>
          </a:p>
          <a:p>
            <a:pPr marL="1255713" lvl="2"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When you’ll want to change the implementation to use, just modify the factory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Factory Pattern</a:t>
            </a:r>
            <a:endParaRPr lang="en-US" sz="3200" b="1" dirty="0">
              <a:solidFill>
                <a:srgbClr val="000000"/>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6503"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
        <p:nvSpPr>
          <p:cNvPr id="8" name="Text Box 2"/>
          <p:cNvSpPr txBox="1">
            <a:spLocks noChangeArrowheads="1"/>
          </p:cNvSpPr>
          <p:nvPr/>
        </p:nvSpPr>
        <p:spPr bwMode="auto">
          <a:xfrm>
            <a:off x="1143000" y="1066800"/>
            <a:ext cx="7745413" cy="5029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Delegate instance creation in a single point</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When you’ll want to change the implementation to use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Just modify your factory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p:txBody>
      </p:sp>
      <p:pic>
        <p:nvPicPr>
          <p:cNvPr id="10" name="Picture 9" descr="Screen shot 2010-12-17 at 4.45.42 PM.png"/>
          <p:cNvPicPr>
            <a:picLocks noChangeAspect="1"/>
          </p:cNvPicPr>
          <p:nvPr/>
        </p:nvPicPr>
        <p:blipFill>
          <a:blip r:embed="rId4"/>
          <a:stretch>
            <a:fillRect/>
          </a:stretch>
        </p:blipFill>
        <p:spPr>
          <a:xfrm>
            <a:off x="1143000" y="2743200"/>
            <a:ext cx="7696200" cy="3620955"/>
          </a:xfrm>
          <a:prstGeom prst="rect">
            <a:avLst/>
          </a:prstGeom>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Factory Pattern</a:t>
            </a:r>
            <a:endParaRPr lang="en-US" sz="3200" b="1" dirty="0">
              <a:solidFill>
                <a:srgbClr val="000000"/>
              </a:solidFill>
            </a:endParaRPr>
          </a:p>
        </p:txBody>
      </p:sp>
      <p:sp>
        <p:nvSpPr>
          <p:cNvPr id="106499" name="Text Box 2"/>
          <p:cNvSpPr txBox="1">
            <a:spLocks noChangeArrowheads="1"/>
          </p:cNvSpPr>
          <p:nvPr/>
        </p:nvSpPr>
        <p:spPr bwMode="auto">
          <a:xfrm>
            <a:off x="1093787" y="1143000"/>
            <a:ext cx="69834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solidFill>
                  <a:srgbClr val="4D4D4D"/>
                </a:solidFill>
              </a:rPr>
              <a:t>Example :</a:t>
            </a:r>
            <a:endParaRPr lang="en-GB" sz="2200" dirty="0">
              <a:solidFill>
                <a:srgbClr val="4D4D4D"/>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304800" y="1981200"/>
            <a:ext cx="8610600" cy="39624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pitchFamily="49" charset="0"/>
                <a:cs typeface="Courier New" pitchFamily="49" charset="0"/>
              </a:rPr>
              <a:t>public class</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DaoFactory</a:t>
            </a:r>
            <a:r>
              <a:rPr lang="en-US" dirty="0" smtClean="0">
                <a:solidFill>
                  <a:srgbClr val="000000"/>
                </a:solidFill>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smtClean="0">
              <a:solidFill>
                <a:srgbClr val="000000"/>
              </a:solidFill>
              <a:latin typeface="Courier New" pitchFamily="49" charset="0"/>
              <a:cs typeface="Courier New" pitchFamily="49" charset="0"/>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339933"/>
                </a:solidFill>
                <a:latin typeface="Courier New" pitchFamily="49" charset="0"/>
                <a:cs typeface="Courier New" pitchFamily="49" charset="0"/>
              </a:rPr>
              <a:t>	//Private constructor prevent instantiation</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000000"/>
                </a:solidFill>
                <a:latin typeface="Courier New" pitchFamily="49" charset="0"/>
                <a:cs typeface="Courier New" pitchFamily="49" charset="0"/>
              </a:rPr>
              <a:t>	</a:t>
            </a:r>
            <a:r>
              <a:rPr lang="en-US" b="1" dirty="0" smtClean="0">
                <a:solidFill>
                  <a:srgbClr val="7F0055"/>
                </a:solidFill>
                <a:latin typeface="Courier New" pitchFamily="49" charset="0"/>
                <a:cs typeface="Courier New" pitchFamily="49" charset="0"/>
              </a:rPr>
              <a:t>private </a:t>
            </a:r>
            <a:r>
              <a:rPr lang="en-US" dirty="0" err="1" smtClean="0">
                <a:solidFill>
                  <a:srgbClr val="000000"/>
                </a:solidFill>
                <a:latin typeface="Courier New" pitchFamily="49" charset="0"/>
                <a:cs typeface="Courier New" pitchFamily="49" charset="0"/>
              </a:rPr>
              <a:t>DaoFactory</a:t>
            </a:r>
            <a:r>
              <a:rPr lang="en-US" dirty="0" smtClean="0">
                <a:solidFill>
                  <a:srgbClr val="000000"/>
                </a:solidFill>
                <a:latin typeface="Courier New" pitchFamily="49" charset="0"/>
                <a:cs typeface="Courier New" pitchFamily="49" charset="0"/>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smtClean="0">
              <a:solidFill>
                <a:srgbClr val="000000"/>
              </a:solidFill>
              <a:latin typeface="Courier New" pitchFamily="49" charset="0"/>
              <a:cs typeface="Courier New" pitchFamily="49" charset="0"/>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a:cs typeface="Courier New"/>
              </a:rPr>
              <a:t>	public static</a:t>
            </a:r>
            <a:r>
              <a:rPr lang="en-US" dirty="0" smtClean="0">
                <a:latin typeface="Courier New"/>
                <a:cs typeface="Courier New"/>
              </a:rPr>
              <a:t> </a:t>
            </a:r>
            <a:r>
              <a:rPr lang="en-US" dirty="0" err="1" smtClean="0">
                <a:latin typeface="Courier New"/>
                <a:cs typeface="Courier New"/>
              </a:rPr>
              <a:t>AnimalDao</a:t>
            </a:r>
            <a:r>
              <a:rPr lang="en-US" dirty="0" smtClean="0">
                <a:latin typeface="Courier New"/>
                <a:cs typeface="Courier New"/>
              </a:rPr>
              <a:t> </a:t>
            </a:r>
            <a:r>
              <a:rPr lang="en-US" dirty="0" err="1" smtClean="0">
                <a:latin typeface="Courier New"/>
                <a:cs typeface="Courier New"/>
              </a:rPr>
              <a:t>getAnimalDao</a:t>
            </a:r>
            <a:r>
              <a:rPr lang="en-US" dirty="0" smtClean="0">
                <a:latin typeface="Courier New"/>
                <a:cs typeface="Courier New"/>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a:cs typeface="Courier New"/>
              </a:rPr>
              <a:t>	   </a:t>
            </a:r>
            <a:r>
              <a:rPr lang="en-US" b="1" dirty="0" smtClean="0">
                <a:solidFill>
                  <a:srgbClr val="7F0055"/>
                </a:solidFill>
                <a:latin typeface="Courier New"/>
                <a:cs typeface="Courier New"/>
              </a:rPr>
              <a:t>return new </a:t>
            </a:r>
            <a:r>
              <a:rPr lang="en-US" dirty="0" err="1" smtClean="0">
                <a:latin typeface="Courier New"/>
                <a:cs typeface="Courier New"/>
              </a:rPr>
              <a:t>JpaAnimalDao</a:t>
            </a:r>
            <a:r>
              <a:rPr lang="en-US" dirty="0" smtClean="0">
                <a:latin typeface="Courier New"/>
                <a:cs typeface="Courier New"/>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a:cs typeface="Courier New"/>
              </a:rPr>
              <a:t>			</a:t>
            </a:r>
            <a:r>
              <a:rPr lang="en-US" dirty="0" err="1" smtClean="0">
                <a:latin typeface="Courier New"/>
                <a:cs typeface="Courier New"/>
              </a:rPr>
              <a:t>PersistenceManager.getEntityManagerFactory</a:t>
            </a:r>
            <a:r>
              <a:rPr lang="en-US" dirty="0" smtClean="0">
                <a:latin typeface="Courier New"/>
                <a:cs typeface="Courier New"/>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a:cs typeface="Courier New"/>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smtClean="0">
              <a:solidFill>
                <a:srgbClr val="000000"/>
              </a:solidFill>
              <a:latin typeface="Courier New" pitchFamily="49" charset="0"/>
              <a:cs typeface="Courier New" pitchFamily="49" charset="0"/>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000000"/>
                </a:solidFill>
                <a:latin typeface="Courier New" pitchFamily="49" charset="0"/>
                <a:cs typeface="Courier New" pitchFamily="49" charset="0"/>
              </a:rPr>
              <a:t>}</a:t>
            </a:r>
          </a:p>
        </p:txBody>
      </p:sp>
      <p:sp>
        <p:nvSpPr>
          <p:cNvPr id="8"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err="1" smtClean="0">
                <a:solidFill>
                  <a:srgbClr val="000000"/>
                </a:solidFill>
              </a:rPr>
              <a:t>EntityManagerFactory</a:t>
            </a:r>
            <a:endParaRPr lang="en-US" sz="3200" b="1" dirty="0">
              <a:solidFill>
                <a:srgbClr val="000000"/>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6503"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
        <p:nvSpPr>
          <p:cNvPr id="8" name="Text Box 2"/>
          <p:cNvSpPr txBox="1">
            <a:spLocks noChangeArrowheads="1"/>
          </p:cNvSpPr>
          <p:nvPr/>
        </p:nvSpPr>
        <p:spPr bwMode="auto">
          <a:xfrm>
            <a:off x="1093787" y="1295400"/>
            <a:ext cx="7745413" cy="5029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Instances are expensive-to-create but thread safe…</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How to use only one instance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its own factory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How to destroy it when the web application ends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a:t>
            </a:r>
            <a:r>
              <a:rPr lang="en-US" sz="2200" b="1" dirty="0" err="1" smtClean="0">
                <a:solidFill>
                  <a:srgbClr val="4D4D4D"/>
                </a:solidFill>
              </a:rPr>
              <a:t>ServletContextListener</a:t>
            </a:r>
            <a:r>
              <a:rPr lang="en-US" sz="2200" b="1" dirty="0" smtClean="0">
                <a:solidFill>
                  <a:srgbClr val="4D4D4D"/>
                </a:solidFill>
              </a:rPr>
              <a:t> </a:t>
            </a:r>
            <a:r>
              <a:rPr lang="en-US" sz="2200" dirty="0" smtClean="0">
                <a:solidFill>
                  <a:srgbClr val="4D4D4D"/>
                </a:solidFill>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Presentation</a:t>
            </a:r>
          </a:p>
        </p:txBody>
      </p:sp>
      <p:sp>
        <p:nvSpPr>
          <p:cNvPr id="47107" name="Text Box 2"/>
          <p:cNvSpPr txBox="1">
            <a:spLocks noChangeArrowheads="1"/>
          </p:cNvSpPr>
          <p:nvPr/>
        </p:nvSpPr>
        <p:spPr bwMode="auto">
          <a:xfrm>
            <a:off x="1044575" y="1524000"/>
            <a:ext cx="7704138" cy="4648200"/>
          </a:xfrm>
          <a:prstGeom prst="rect">
            <a:avLst/>
          </a:prstGeom>
          <a:noFill/>
          <a:ln w="9525">
            <a:noFill/>
            <a:round/>
            <a:headEnd/>
            <a:tailEnd/>
          </a:ln>
        </p:spPr>
        <p:txBody>
          <a:bodyPr>
            <a:prstTxWarp prst="textNoShape">
              <a:avLst/>
            </a:prstTxWarp>
          </a:bodyPr>
          <a:lstStyle/>
          <a:p>
            <a:pPr marL="341313" indent="-341313" eaLnBrk="1" hangingPunct="1">
              <a:spcBef>
                <a:spcPts val="500"/>
              </a:spcBef>
              <a:spcAft>
                <a:spcPts val="750"/>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Necessary items:</a:t>
            </a:r>
          </a:p>
          <a:p>
            <a:pPr marL="858838" lvl="1" indent="-342900" eaLnBrk="1" hangingPunct="1">
              <a:spcBef>
                <a:spcPts val="500"/>
              </a:spcBef>
              <a:spcAft>
                <a:spcPts val="750"/>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relational database</a:t>
            </a:r>
          </a:p>
          <a:p>
            <a:pPr marL="858838" lvl="1" indent="-342900" eaLnBrk="1" hangingPunct="1">
              <a:spcBef>
                <a:spcPts val="500"/>
              </a:spcBef>
              <a:spcAft>
                <a:spcPts val="750"/>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JDBC driver as a jar</a:t>
            </a:r>
          </a:p>
          <a:p>
            <a:pPr marL="858838" lvl="1" indent="-342900" eaLnBrk="1" hangingPunct="1">
              <a:spcBef>
                <a:spcPts val="500"/>
              </a:spcBef>
              <a:spcAft>
                <a:spcPts val="750"/>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xml configuration file for database access</a:t>
            </a:r>
          </a:p>
          <a:p>
            <a:pPr marL="858838" lvl="1" indent="-342900" eaLnBrk="1" hangingPunct="1">
              <a:spcBef>
                <a:spcPts val="500"/>
              </a:spcBef>
              <a:spcAft>
                <a:spcPts val="750"/>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a:solidFill>
                  <a:srgbClr val="4D4D4D"/>
                </a:solidFill>
              </a:rPr>
              <a:t>A </a:t>
            </a:r>
            <a:r>
              <a:rPr lang="en-US" sz="2200" dirty="0" err="1">
                <a:solidFill>
                  <a:srgbClr val="4D4D4D"/>
                </a:solidFill>
              </a:rPr>
              <a:t>JavaBean</a:t>
            </a:r>
            <a:r>
              <a:rPr lang="en-US" sz="2200" dirty="0">
                <a:solidFill>
                  <a:srgbClr val="4D4D4D"/>
                </a:solidFill>
              </a:rPr>
              <a:t> class, which will become </a:t>
            </a:r>
            <a:r>
              <a:rPr lang="en-US" sz="2200" dirty="0" smtClean="0">
                <a:solidFill>
                  <a:srgbClr val="4D4D4D"/>
                </a:solidFill>
              </a:rPr>
              <a:t>a JPA </a:t>
            </a:r>
            <a:r>
              <a:rPr lang="en-US" sz="2200" dirty="0">
                <a:solidFill>
                  <a:srgbClr val="4D4D4D"/>
                </a:solidFill>
              </a:rPr>
              <a:t>Entity</a:t>
            </a:r>
            <a:r>
              <a:rPr lang="en-US" sz="2200" dirty="0" smtClean="0">
                <a:solidFill>
                  <a:srgbClr val="4D4D4D"/>
                </a:solidFill>
              </a:rPr>
              <a:t> with </a:t>
            </a:r>
            <a:r>
              <a:rPr lang="en-US" sz="2200" dirty="0">
                <a:solidFill>
                  <a:srgbClr val="4D4D4D"/>
                </a:solidFill>
              </a:rPr>
              <a:t>some annotations</a:t>
            </a:r>
            <a:endParaRPr lang="en-US" sz="2200" dirty="0" smtClean="0">
              <a:solidFill>
                <a:srgbClr val="4D4D4D"/>
              </a:solidFill>
            </a:endParaRPr>
          </a:p>
          <a:p>
            <a:pPr marL="858838" lvl="1" indent="-342900" eaLnBrk="1" hangingPunct="1">
              <a:spcBef>
                <a:spcPts val="500"/>
              </a:spcBef>
              <a:spcAft>
                <a:spcPts val="750"/>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 JPA Entity Manager</a:t>
            </a:r>
            <a:endParaRPr lang="en-US" sz="2200" dirty="0">
              <a:solidFill>
                <a:srgbClr val="4D4D4D"/>
              </a:solidFill>
            </a:endParaRPr>
          </a:p>
        </p:txBody>
      </p:sp>
      <p:pic>
        <p:nvPicPr>
          <p:cNvPr id="47108"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47109"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47111" name="Picture 6"/>
          <p:cNvPicPr>
            <a:picLocks noChangeAspect="1" noChangeArrowheads="1"/>
          </p:cNvPicPr>
          <p:nvPr/>
        </p:nvPicPr>
        <p:blipFill>
          <a:blip r:embed="rId4" cstate="print"/>
          <a:srcRect b="18093"/>
          <a:stretch>
            <a:fillRect/>
          </a:stretch>
        </p:blipFill>
        <p:spPr bwMode="auto">
          <a:xfrm>
            <a:off x="7131050" y="5505450"/>
            <a:ext cx="1905000" cy="1200150"/>
          </a:xfrm>
          <a:prstGeom prst="rect">
            <a:avLst/>
          </a:prstGeom>
          <a:noFill/>
          <a:ln w="9525">
            <a:noFill/>
            <a:round/>
            <a:headEnd/>
            <a:tailEnd/>
          </a:ln>
        </p:spPr>
      </p:pic>
      <p:sp>
        <p:nvSpPr>
          <p:cNvPr id="8"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err="1" smtClean="0">
                <a:solidFill>
                  <a:srgbClr val="000000"/>
                </a:solidFill>
              </a:rPr>
              <a:t>EntityManagerFactory</a:t>
            </a:r>
            <a:endParaRPr lang="en-US" sz="3200" b="1" dirty="0">
              <a:solidFill>
                <a:srgbClr val="000000"/>
              </a:solidFill>
            </a:endParaRPr>
          </a:p>
        </p:txBody>
      </p:sp>
      <p:sp>
        <p:nvSpPr>
          <p:cNvPr id="106499" name="Text Box 2"/>
          <p:cNvSpPr txBox="1">
            <a:spLocks noChangeArrowheads="1"/>
          </p:cNvSpPr>
          <p:nvPr/>
        </p:nvSpPr>
        <p:spPr bwMode="auto">
          <a:xfrm>
            <a:off x="1093787" y="1066800"/>
            <a:ext cx="69834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solidFill>
                  <a:srgbClr val="4D4D4D"/>
                </a:solidFill>
              </a:rPr>
              <a:t>Factory example (1/2) :</a:t>
            </a:r>
            <a:endParaRPr lang="en-GB" sz="2200" dirty="0">
              <a:solidFill>
                <a:srgbClr val="4D4D4D"/>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76200" y="1600200"/>
            <a:ext cx="8915400" cy="51054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pitchFamily="49" charset="0"/>
                <a:cs typeface="Courier New" pitchFamily="49" charset="0"/>
              </a:rPr>
              <a:t>public class</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PersistenceManager</a:t>
            </a:r>
            <a:r>
              <a:rPr lang="en-US" dirty="0" smtClean="0">
                <a:solidFill>
                  <a:srgbClr val="000000"/>
                </a:solidFill>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800000"/>
                </a:solidFill>
                <a:latin typeface="Courier New" pitchFamily="49" charset="0"/>
                <a:cs typeface="Courier New" pitchFamily="49" charset="0"/>
              </a:rPr>
              <a:t>	private static</a:t>
            </a:r>
            <a:r>
              <a:rPr lang="en-US" dirty="0" smtClean="0">
                <a:solidFill>
                  <a:srgbClr val="000000"/>
                </a:solidFill>
                <a:latin typeface="Courier New" pitchFamily="49" charset="0"/>
                <a:cs typeface="Courier New" pitchFamily="49" charset="0"/>
              </a:rPr>
              <a:t> </a:t>
            </a:r>
            <a:r>
              <a:rPr lang="en-US" dirty="0" err="1" smtClean="0">
                <a:solidFill>
                  <a:srgbClr val="000000"/>
                </a:solidFill>
                <a:latin typeface="Courier New" pitchFamily="49" charset="0"/>
                <a:cs typeface="Courier New" pitchFamily="49" charset="0"/>
              </a:rPr>
              <a:t>EntityManagerFactory</a:t>
            </a:r>
            <a:r>
              <a:rPr lang="en-US" dirty="0" smtClean="0">
                <a:solidFill>
                  <a:srgbClr val="000000"/>
                </a:solidFill>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emf</a:t>
            </a:r>
            <a:r>
              <a:rPr lang="en-US" dirty="0" smtClean="0">
                <a:solidFill>
                  <a:srgbClr val="000000"/>
                </a:solidFill>
                <a:latin typeface="Courier New" pitchFamily="49" charset="0"/>
                <a:cs typeface="Courier New" pitchFamily="49" charset="0"/>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smtClean="0">
              <a:solidFill>
                <a:srgbClr val="000000"/>
              </a:solidFill>
              <a:latin typeface="Courier New" pitchFamily="49" charset="0"/>
              <a:cs typeface="Courier New" pitchFamily="49" charset="0"/>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339933"/>
                </a:solidFill>
                <a:latin typeface="Courier New" pitchFamily="49" charset="0"/>
                <a:cs typeface="Courier New" pitchFamily="49" charset="0"/>
              </a:rPr>
              <a:t>	//Private constructor prevent instantiation</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000000"/>
                </a:solidFill>
                <a:latin typeface="Courier New" pitchFamily="49" charset="0"/>
                <a:cs typeface="Courier New" pitchFamily="49" charset="0"/>
              </a:rPr>
              <a:t>	</a:t>
            </a:r>
            <a:r>
              <a:rPr lang="en-US" b="1" dirty="0" smtClean="0">
                <a:solidFill>
                  <a:srgbClr val="7F0055"/>
                </a:solidFill>
                <a:latin typeface="Courier New" pitchFamily="49" charset="0"/>
                <a:cs typeface="Courier New" pitchFamily="49" charset="0"/>
              </a:rPr>
              <a:t>private </a:t>
            </a:r>
            <a:r>
              <a:rPr lang="en-US" dirty="0" err="1" smtClean="0">
                <a:solidFill>
                  <a:srgbClr val="000000"/>
                </a:solidFill>
                <a:latin typeface="Courier New" pitchFamily="49" charset="0"/>
                <a:cs typeface="Courier New" pitchFamily="49" charset="0"/>
              </a:rPr>
              <a:t>PersistenceManager</a:t>
            </a:r>
            <a:r>
              <a:rPr lang="en-US" dirty="0" smtClean="0">
                <a:solidFill>
                  <a:srgbClr val="000000"/>
                </a:solidFill>
                <a:latin typeface="Courier New" pitchFamily="49" charset="0"/>
                <a:cs typeface="Courier New" pitchFamily="49" charset="0"/>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smtClean="0">
              <a:solidFill>
                <a:srgbClr val="000000"/>
              </a:solidFill>
              <a:latin typeface="Courier New" pitchFamily="49" charset="0"/>
              <a:cs typeface="Courier New" pitchFamily="49" charset="0"/>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339933"/>
                </a:solidFill>
                <a:latin typeface="Courier New" pitchFamily="49" charset="0"/>
                <a:cs typeface="Courier New" pitchFamily="49" charset="0"/>
              </a:rPr>
              <a:t>	// Lazy initialization</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a:cs typeface="Courier New"/>
              </a:rPr>
              <a:t>	public static</a:t>
            </a:r>
            <a:r>
              <a:rPr lang="en-US" dirty="0" smtClean="0">
                <a:latin typeface="Courier New"/>
                <a:cs typeface="Courier New"/>
              </a:rPr>
              <a:t> </a:t>
            </a:r>
            <a:r>
              <a:rPr lang="en-US" dirty="0" err="1" smtClean="0">
                <a:latin typeface="Courier New"/>
                <a:cs typeface="Courier New"/>
              </a:rPr>
              <a:t>EntityManagerFactory</a:t>
            </a:r>
            <a:r>
              <a:rPr lang="en-US" dirty="0" smtClean="0">
                <a:latin typeface="Courier New"/>
                <a:cs typeface="Courier New"/>
              </a:rPr>
              <a:t> </a:t>
            </a:r>
            <a:r>
              <a:rPr lang="en-US" dirty="0" err="1" smtClean="0">
                <a:latin typeface="Courier New"/>
                <a:cs typeface="Courier New"/>
              </a:rPr>
              <a:t>getEntityManagerFactory</a:t>
            </a:r>
            <a:r>
              <a:rPr lang="en-US" dirty="0" smtClean="0">
                <a:latin typeface="Courier New"/>
                <a:cs typeface="Courier New"/>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a:cs typeface="Courier New"/>
              </a:rPr>
              <a:t>	   </a:t>
            </a:r>
            <a:r>
              <a:rPr lang="en-US" b="1" dirty="0" err="1" smtClean="0">
                <a:solidFill>
                  <a:srgbClr val="7F0055"/>
                </a:solidFill>
                <a:latin typeface="Courier New"/>
                <a:cs typeface="Courier New"/>
              </a:rPr>
              <a:t>if</a:t>
            </a:r>
            <a:r>
              <a:rPr lang="en-US" dirty="0" err="1" smtClean="0">
                <a:latin typeface="Courier New"/>
                <a:cs typeface="Courier New"/>
              </a:rPr>
              <a:t>(</a:t>
            </a:r>
            <a:r>
              <a:rPr lang="en-US" dirty="0" err="1" smtClean="0">
                <a:solidFill>
                  <a:srgbClr val="0000FF"/>
                </a:solidFill>
                <a:latin typeface="Courier New"/>
                <a:cs typeface="Courier New"/>
              </a:rPr>
              <a:t>emf</a:t>
            </a:r>
            <a:r>
              <a:rPr lang="en-US" dirty="0" smtClean="0">
                <a:solidFill>
                  <a:srgbClr val="0000FF"/>
                </a:solidFill>
                <a:latin typeface="Courier New"/>
                <a:cs typeface="Courier New"/>
              </a:rPr>
              <a:t> </a:t>
            </a:r>
            <a:r>
              <a:rPr lang="en-US" dirty="0" smtClean="0">
                <a:latin typeface="Courier New"/>
                <a:cs typeface="Courier New"/>
              </a:rPr>
              <a:t>== </a:t>
            </a:r>
            <a:r>
              <a:rPr lang="en-US" b="1" dirty="0" smtClean="0">
                <a:solidFill>
                  <a:srgbClr val="7F0055"/>
                </a:solidFill>
                <a:latin typeface="Courier New"/>
                <a:cs typeface="Courier New"/>
              </a:rPr>
              <a:t>null</a:t>
            </a:r>
            <a:r>
              <a:rPr lang="en-US" dirty="0" smtClean="0">
                <a:latin typeface="Courier New"/>
                <a:cs typeface="Courier New"/>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a:cs typeface="Courier New"/>
              </a:rPr>
              <a:t> 	      </a:t>
            </a:r>
            <a:r>
              <a:rPr lang="en-US" dirty="0" err="1" smtClean="0">
                <a:solidFill>
                  <a:srgbClr val="0000FF"/>
                </a:solidFill>
                <a:latin typeface="Courier New"/>
                <a:cs typeface="Courier New"/>
              </a:rPr>
              <a:t>emf</a:t>
            </a:r>
            <a:r>
              <a:rPr lang="en-US" dirty="0" smtClean="0">
                <a:solidFill>
                  <a:srgbClr val="0000FF"/>
                </a:solidFill>
                <a:latin typeface="Courier New"/>
                <a:cs typeface="Courier New"/>
              </a:rPr>
              <a:t> </a:t>
            </a:r>
            <a:r>
              <a:rPr lang="en-US" dirty="0" smtClean="0">
                <a:latin typeface="Courier New"/>
                <a:cs typeface="Courier New"/>
              </a:rPr>
              <a:t>= </a:t>
            </a:r>
            <a:r>
              <a:rPr lang="en-US" dirty="0" err="1" smtClean="0">
                <a:latin typeface="Courier New"/>
                <a:cs typeface="Courier New"/>
              </a:rPr>
              <a:t>Persistence.createEntityManagerFactory(</a:t>
            </a:r>
            <a:r>
              <a:rPr lang="en-US" b="1" dirty="0" err="1" smtClean="0">
                <a:solidFill>
                  <a:srgbClr val="0000FF"/>
                </a:solidFill>
                <a:latin typeface="Courier New"/>
                <a:cs typeface="Courier New"/>
              </a:rPr>
              <a:t>“My</a:t>
            </a:r>
            <a:r>
              <a:rPr lang="en-US" b="1" dirty="0" smtClean="0">
                <a:solidFill>
                  <a:srgbClr val="0000FF"/>
                </a:solidFill>
                <a:latin typeface="Courier New"/>
                <a:cs typeface="Courier New"/>
              </a:rPr>
              <a:t>-PU”</a:t>
            </a:r>
            <a:r>
              <a:rPr lang="en-US" dirty="0" smtClean="0">
                <a:latin typeface="Courier New"/>
                <a:cs typeface="Courier New"/>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a:cs typeface="Courier New"/>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a:cs typeface="Courier New"/>
              </a:rPr>
              <a:t>	   </a:t>
            </a:r>
            <a:r>
              <a:rPr lang="en-US" b="1" dirty="0" smtClean="0">
                <a:solidFill>
                  <a:srgbClr val="7F0055"/>
                </a:solidFill>
                <a:latin typeface="Courier New"/>
                <a:cs typeface="Courier New"/>
              </a:rPr>
              <a:t>return </a:t>
            </a:r>
            <a:r>
              <a:rPr lang="en-US" dirty="0" err="1" smtClean="0">
                <a:solidFill>
                  <a:srgbClr val="0000FF"/>
                </a:solidFill>
                <a:latin typeface="Courier New"/>
                <a:cs typeface="Courier New"/>
              </a:rPr>
              <a:t>emf</a:t>
            </a:r>
            <a:r>
              <a:rPr lang="en-US" dirty="0" smtClean="0">
                <a:latin typeface="Courier New"/>
                <a:cs typeface="Courier New"/>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a:cs typeface="Courier New"/>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000000"/>
                </a:solidFill>
                <a:latin typeface="Courier New"/>
                <a:cs typeface="Courier New"/>
              </a:rPr>
              <a:t>	...</a:t>
            </a:r>
            <a:endParaRPr lang="en-US" dirty="0" smtClean="0">
              <a:solidFill>
                <a:srgbClr val="000000"/>
              </a:solidFill>
              <a:latin typeface="Courier New" pitchFamily="49" charset="0"/>
              <a:cs typeface="Courier New" pitchFamily="49" charset="0"/>
            </a:endParaRPr>
          </a:p>
        </p:txBody>
      </p:sp>
      <p:sp>
        <p:nvSpPr>
          <p:cNvPr id="8"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err="1" smtClean="0">
                <a:solidFill>
                  <a:srgbClr val="000000"/>
                </a:solidFill>
              </a:rPr>
              <a:t>EntityManagerFactory</a:t>
            </a:r>
            <a:endParaRPr lang="en-US" sz="3200" b="1" dirty="0">
              <a:solidFill>
                <a:srgbClr val="000000"/>
              </a:solidFill>
            </a:endParaRPr>
          </a:p>
        </p:txBody>
      </p:sp>
      <p:sp>
        <p:nvSpPr>
          <p:cNvPr id="106499" name="Text Box 2"/>
          <p:cNvSpPr txBox="1">
            <a:spLocks noChangeArrowheads="1"/>
          </p:cNvSpPr>
          <p:nvPr/>
        </p:nvSpPr>
        <p:spPr bwMode="auto">
          <a:xfrm>
            <a:off x="1093787" y="1066800"/>
            <a:ext cx="69834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solidFill>
                  <a:srgbClr val="4D4D4D"/>
                </a:solidFill>
              </a:rPr>
              <a:t>Factory example (2/2) :</a:t>
            </a:r>
            <a:endParaRPr lang="en-GB" sz="2200" dirty="0">
              <a:solidFill>
                <a:srgbClr val="4D4D4D"/>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76200" y="1676400"/>
            <a:ext cx="8915400" cy="25908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a:cs typeface="Courier New"/>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smtClean="0">
              <a:latin typeface="Courier New"/>
              <a:cs typeface="Courier New"/>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800000"/>
                </a:solidFill>
                <a:latin typeface="Courier New"/>
                <a:cs typeface="Courier New"/>
              </a:rPr>
              <a:t>	public static void</a:t>
            </a:r>
            <a:r>
              <a:rPr lang="en-US" dirty="0" smtClean="0">
                <a:solidFill>
                  <a:srgbClr val="800000"/>
                </a:solidFill>
                <a:latin typeface="Courier New"/>
                <a:cs typeface="Courier New"/>
              </a:rPr>
              <a:t> </a:t>
            </a:r>
            <a:r>
              <a:rPr lang="en-US" dirty="0" err="1" smtClean="0">
                <a:latin typeface="Courier New"/>
                <a:cs typeface="Courier New"/>
              </a:rPr>
              <a:t>closeEntityManagerFactory</a:t>
            </a:r>
            <a:r>
              <a:rPr lang="en-US" dirty="0" smtClean="0">
                <a:latin typeface="Courier New"/>
                <a:cs typeface="Courier New"/>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pitchFamily="49" charset="0"/>
                <a:cs typeface="Courier New" pitchFamily="49" charset="0"/>
              </a:rPr>
              <a:t>	   </a:t>
            </a:r>
            <a:r>
              <a:rPr lang="en-US" b="1" dirty="0" err="1" smtClean="0">
                <a:solidFill>
                  <a:srgbClr val="800000"/>
                </a:solidFill>
                <a:latin typeface="Courier New" pitchFamily="49" charset="0"/>
                <a:cs typeface="Courier New" pitchFamily="49" charset="0"/>
              </a:rPr>
              <a:t>if</a:t>
            </a:r>
            <a:r>
              <a:rPr lang="en-US" dirty="0" err="1" smtClean="0">
                <a:latin typeface="Courier New" pitchFamily="49" charset="0"/>
                <a:cs typeface="Courier New" pitchFamily="49" charset="0"/>
              </a:rPr>
              <a:t>(</a:t>
            </a:r>
            <a:r>
              <a:rPr lang="en-US" dirty="0" err="1" smtClean="0">
                <a:solidFill>
                  <a:srgbClr val="0000FF"/>
                </a:solidFill>
                <a:latin typeface="Courier New" pitchFamily="49" charset="0"/>
                <a:cs typeface="Courier New" pitchFamily="49" charset="0"/>
              </a:rPr>
              <a:t>emf</a:t>
            </a:r>
            <a:r>
              <a:rPr lang="en-US" dirty="0" smtClean="0">
                <a:solidFill>
                  <a:srgbClr val="0000FF"/>
                </a:solidFill>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solidFill>
                  <a:srgbClr val="800000"/>
                </a:solidFill>
                <a:latin typeface="Courier New" pitchFamily="49" charset="0"/>
                <a:cs typeface="Courier New" pitchFamily="49" charset="0"/>
              </a:rPr>
              <a:t>null </a:t>
            </a:r>
            <a:r>
              <a:rPr lang="en-US" dirty="0" smtClean="0">
                <a:latin typeface="Courier New" pitchFamily="49" charset="0"/>
                <a:cs typeface="Courier New" pitchFamily="49" charset="0"/>
              </a:rPr>
              <a:t>&amp;&amp; </a:t>
            </a:r>
            <a:r>
              <a:rPr lang="en-US" dirty="0" err="1" smtClean="0">
                <a:solidFill>
                  <a:srgbClr val="0000FF"/>
                </a:solidFill>
                <a:latin typeface="Courier New" pitchFamily="49" charset="0"/>
                <a:cs typeface="Courier New" pitchFamily="49" charset="0"/>
              </a:rPr>
              <a:t>emf</a:t>
            </a:r>
            <a:r>
              <a:rPr lang="en-US" dirty="0" err="1" smtClean="0">
                <a:latin typeface="Courier New" pitchFamily="49" charset="0"/>
                <a:cs typeface="Courier New" pitchFamily="49" charset="0"/>
              </a:rPr>
              <a:t>.isOpen</a:t>
            </a:r>
            <a:r>
              <a:rPr lang="en-US" dirty="0" smtClean="0">
                <a:latin typeface="Courier New" pitchFamily="49" charset="0"/>
                <a:cs typeface="Courier New" pitchFamily="49" charset="0"/>
              </a:rPr>
              <a:t>()) </a:t>
            </a:r>
            <a:r>
              <a:rPr lang="en-US" dirty="0" err="1" smtClean="0">
                <a:solidFill>
                  <a:srgbClr val="0000FF"/>
                </a:solidFill>
                <a:latin typeface="Courier New" pitchFamily="49" charset="0"/>
                <a:cs typeface="Courier New" pitchFamily="49" charset="0"/>
              </a:rPr>
              <a:t>emf</a:t>
            </a:r>
            <a:r>
              <a:rPr lang="en-US" dirty="0" err="1" smtClean="0">
                <a:latin typeface="Courier New" pitchFamily="49" charset="0"/>
                <a:cs typeface="Courier New" pitchFamily="49" charset="0"/>
              </a:rPr>
              <a:t>.close</a:t>
            </a:r>
            <a:r>
              <a:rPr lang="en-US" dirty="0" smtClean="0">
                <a:latin typeface="Courier New" pitchFamily="49" charset="0"/>
                <a:cs typeface="Courier New" pitchFamily="49" charset="0"/>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smtClean="0">
              <a:latin typeface="Courier New" pitchFamily="49" charset="0"/>
              <a:cs typeface="Courier New" pitchFamily="49" charset="0"/>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000000"/>
                </a:solidFill>
                <a:latin typeface="Courier New" pitchFamily="49" charset="0"/>
                <a:cs typeface="Courier New" pitchFamily="49" charset="0"/>
              </a:rPr>
              <a:t>}</a:t>
            </a:r>
          </a:p>
        </p:txBody>
      </p:sp>
      <p:sp>
        <p:nvSpPr>
          <p:cNvPr id="8"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err="1" smtClean="0">
                <a:solidFill>
                  <a:srgbClr val="000000"/>
                </a:solidFill>
              </a:rPr>
              <a:t>EntityManagerFactory</a:t>
            </a:r>
            <a:endParaRPr lang="en-US" sz="3200" b="1" dirty="0">
              <a:solidFill>
                <a:srgbClr val="000000"/>
              </a:solidFill>
            </a:endParaRPr>
          </a:p>
        </p:txBody>
      </p:sp>
      <p:sp>
        <p:nvSpPr>
          <p:cNvPr id="106499" name="Text Box 2"/>
          <p:cNvSpPr txBox="1">
            <a:spLocks noChangeArrowheads="1"/>
          </p:cNvSpPr>
          <p:nvPr/>
        </p:nvSpPr>
        <p:spPr bwMode="auto">
          <a:xfrm>
            <a:off x="1093787" y="1066800"/>
            <a:ext cx="69834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err="1" smtClean="0">
                <a:solidFill>
                  <a:srgbClr val="4D4D4D"/>
                </a:solidFill>
              </a:rPr>
              <a:t>ServletContextListener</a:t>
            </a:r>
            <a:r>
              <a:rPr lang="en-GB" sz="2200" dirty="0" smtClean="0">
                <a:solidFill>
                  <a:srgbClr val="4D4D4D"/>
                </a:solidFill>
              </a:rPr>
              <a:t> example (1/2) :</a:t>
            </a:r>
            <a:endParaRPr lang="en-GB" sz="2200" dirty="0">
              <a:solidFill>
                <a:srgbClr val="4D4D4D"/>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762000" y="1676400"/>
            <a:ext cx="8229600" cy="49530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pitchFamily="49" charset="0"/>
                <a:cs typeface="Courier New" pitchFamily="49" charset="0"/>
              </a:rPr>
              <a:t>public class</a:t>
            </a:r>
            <a:r>
              <a:rPr lang="en-US" dirty="0" smtClean="0">
                <a:solidFill>
                  <a:srgbClr val="4D4D4D"/>
                </a:solidFill>
                <a:latin typeface="Courier New" pitchFamily="49" charset="0"/>
                <a:cs typeface="Courier New" pitchFamily="49" charset="0"/>
              </a:rPr>
              <a:t> </a:t>
            </a:r>
            <a:r>
              <a:rPr lang="en-US" dirty="0" err="1" smtClean="0">
                <a:solidFill>
                  <a:srgbClr val="4D4D4D"/>
                </a:solidFill>
                <a:latin typeface="Courier New" pitchFamily="49" charset="0"/>
                <a:cs typeface="Courier New" pitchFamily="49" charset="0"/>
              </a:rPr>
              <a:t>PersistenceAppListener</a:t>
            </a:r>
            <a:r>
              <a:rPr lang="en-US" dirty="0" smtClean="0">
                <a:solidFill>
                  <a:srgbClr val="4D4D4D"/>
                </a:solidFill>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4D4D4D"/>
                </a:solidFill>
                <a:latin typeface="Courier New" pitchFamily="49" charset="0"/>
                <a:cs typeface="Courier New" pitchFamily="49" charset="0"/>
              </a:rPr>
              <a:t>				</a:t>
            </a:r>
            <a:r>
              <a:rPr lang="en-US" b="1" dirty="0" smtClean="0">
                <a:solidFill>
                  <a:srgbClr val="7F0055"/>
                </a:solidFill>
                <a:latin typeface="Courier New" pitchFamily="49" charset="0"/>
                <a:cs typeface="Courier New" pitchFamily="49" charset="0"/>
              </a:rPr>
              <a:t>implements </a:t>
            </a:r>
            <a:r>
              <a:rPr lang="en-US" dirty="0" err="1" smtClean="0">
                <a:solidFill>
                  <a:srgbClr val="4D4D4D"/>
                </a:solidFill>
                <a:latin typeface="Courier New" pitchFamily="49" charset="0"/>
                <a:cs typeface="Courier New" pitchFamily="49" charset="0"/>
              </a:rPr>
              <a:t>ServletContextListener</a:t>
            </a:r>
            <a:r>
              <a:rPr lang="en-US" dirty="0" smtClean="0">
                <a:solidFill>
                  <a:srgbClr val="4D4D4D"/>
                </a:solidFill>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4D4D4D"/>
                </a:solidFill>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339933"/>
                </a:solidFill>
                <a:latin typeface="Courier New" pitchFamily="49" charset="0"/>
                <a:cs typeface="Courier New" pitchFamily="49" charset="0"/>
              </a:rPr>
              <a:t>	// Call on application initialization</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4D4D4D"/>
                </a:solidFill>
                <a:latin typeface="Courier New" pitchFamily="49" charset="0"/>
                <a:cs typeface="Courier New" pitchFamily="49" charset="0"/>
              </a:rPr>
              <a:t>	</a:t>
            </a:r>
            <a:r>
              <a:rPr lang="en-US" b="1" dirty="0" smtClean="0">
                <a:solidFill>
                  <a:srgbClr val="7F0055"/>
                </a:solidFill>
                <a:latin typeface="Courier New" pitchFamily="49" charset="0"/>
                <a:cs typeface="Courier New" pitchFamily="49" charset="0"/>
              </a:rPr>
              <a:t>public void </a:t>
            </a:r>
            <a:r>
              <a:rPr lang="en-US" dirty="0" err="1" smtClean="0">
                <a:solidFill>
                  <a:srgbClr val="4D4D4D"/>
                </a:solidFill>
                <a:latin typeface="Courier New" pitchFamily="49" charset="0"/>
                <a:cs typeface="Courier New" pitchFamily="49" charset="0"/>
              </a:rPr>
              <a:t>contextInitialized(ServletContextEvent</a:t>
            </a:r>
            <a:r>
              <a:rPr lang="en-US" dirty="0" smtClean="0">
                <a:solidFill>
                  <a:srgbClr val="4D4D4D"/>
                </a:solidFill>
                <a:latin typeface="Courier New" pitchFamily="49" charset="0"/>
                <a:cs typeface="Courier New" pitchFamily="49" charset="0"/>
              </a:rPr>
              <a:t> </a:t>
            </a:r>
            <a:r>
              <a:rPr lang="en-US" dirty="0" err="1" smtClean="0">
                <a:solidFill>
                  <a:srgbClr val="4D4D4D"/>
                </a:solidFill>
                <a:latin typeface="Courier New" pitchFamily="49" charset="0"/>
                <a:cs typeface="Courier New" pitchFamily="49" charset="0"/>
              </a:rPr>
              <a:t>evt</a:t>
            </a:r>
            <a:r>
              <a:rPr lang="en-US" dirty="0" smtClean="0">
                <a:solidFill>
                  <a:srgbClr val="4D4D4D"/>
                </a:solidFill>
                <a:latin typeface="Courier New" pitchFamily="49" charset="0"/>
                <a:cs typeface="Courier New" pitchFamily="49" charset="0"/>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339933"/>
                </a:solidFill>
                <a:latin typeface="Courier New" pitchFamily="49" charset="0"/>
                <a:cs typeface="Courier New" pitchFamily="49" charset="0"/>
              </a:rPr>
              <a:t>	    // Do nothing</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4D4D4D"/>
                </a:solidFill>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4D4D4D"/>
                </a:solidFill>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339933"/>
                </a:solidFill>
                <a:latin typeface="Courier New" pitchFamily="49" charset="0"/>
                <a:cs typeface="Courier New" pitchFamily="49" charset="0"/>
              </a:rPr>
              <a:t>	// Call on application destruction</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pitchFamily="49" charset="0"/>
                <a:cs typeface="Courier New" pitchFamily="49" charset="0"/>
              </a:rPr>
              <a:t>	public void</a:t>
            </a:r>
            <a:r>
              <a:rPr lang="en-US" dirty="0" smtClean="0">
                <a:solidFill>
                  <a:srgbClr val="4D4D4D"/>
                </a:solidFill>
                <a:latin typeface="Courier New" pitchFamily="49" charset="0"/>
                <a:cs typeface="Courier New" pitchFamily="49" charset="0"/>
              </a:rPr>
              <a:t> </a:t>
            </a:r>
            <a:r>
              <a:rPr lang="en-US" dirty="0" err="1" smtClean="0">
                <a:solidFill>
                  <a:srgbClr val="4D4D4D"/>
                </a:solidFill>
                <a:latin typeface="Courier New" pitchFamily="49" charset="0"/>
                <a:cs typeface="Courier New" pitchFamily="49" charset="0"/>
              </a:rPr>
              <a:t>contextDestroyed(ServletContextEvent</a:t>
            </a:r>
            <a:r>
              <a:rPr lang="en-US" dirty="0" smtClean="0">
                <a:solidFill>
                  <a:srgbClr val="4D4D4D"/>
                </a:solidFill>
                <a:latin typeface="Courier New" pitchFamily="49" charset="0"/>
                <a:cs typeface="Courier New" pitchFamily="49" charset="0"/>
              </a:rPr>
              <a:t> </a:t>
            </a:r>
            <a:r>
              <a:rPr lang="en-US" dirty="0" err="1" smtClean="0">
                <a:solidFill>
                  <a:srgbClr val="4D4D4D"/>
                </a:solidFill>
                <a:latin typeface="Courier New" pitchFamily="49" charset="0"/>
                <a:cs typeface="Courier New" pitchFamily="49" charset="0"/>
              </a:rPr>
              <a:t>evt</a:t>
            </a:r>
            <a:r>
              <a:rPr lang="en-US" dirty="0" smtClean="0">
                <a:solidFill>
                  <a:srgbClr val="4D4D4D"/>
                </a:solidFill>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4D4D4D"/>
                </a:solidFill>
                <a:latin typeface="Courier New" pitchFamily="49" charset="0"/>
                <a:cs typeface="Courier New" pitchFamily="49" charset="0"/>
              </a:rPr>
              <a:t>	    </a:t>
            </a:r>
            <a:r>
              <a:rPr lang="en-US" dirty="0" err="1" smtClean="0">
                <a:solidFill>
                  <a:srgbClr val="4D4D4D"/>
                </a:solidFill>
                <a:latin typeface="Courier New" pitchFamily="49" charset="0"/>
                <a:cs typeface="Courier New" pitchFamily="49" charset="0"/>
              </a:rPr>
              <a:t>PersistenceManager.closeEntityManagerFactory</a:t>
            </a:r>
            <a:r>
              <a:rPr lang="en-US" dirty="0" smtClean="0">
                <a:solidFill>
                  <a:srgbClr val="4D4D4D"/>
                </a:solidFill>
                <a:latin typeface="Courier New" pitchFamily="49" charset="0"/>
                <a:cs typeface="Courier New" pitchFamily="49" charset="0"/>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4D4D4D"/>
                </a:solidFill>
                <a:latin typeface="Courier New" pitchFamily="49" charset="0"/>
                <a:cs typeface="Courier New" pitchFamily="49" charset="0"/>
              </a:rPr>
              <a:t>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en-US" dirty="0" smtClean="0">
              <a:solidFill>
                <a:srgbClr val="4D4D4D"/>
              </a:solidFill>
              <a:latin typeface="Courier New" pitchFamily="49" charset="0"/>
              <a:cs typeface="Courier New" pitchFamily="49" charset="0"/>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4D4D4D"/>
                </a:solidFill>
                <a:latin typeface="Courier New" pitchFamily="49" charset="0"/>
                <a:cs typeface="Courier New" pitchFamily="49" charset="0"/>
              </a:rPr>
              <a:t>}</a:t>
            </a:r>
          </a:p>
        </p:txBody>
      </p:sp>
      <p:sp>
        <p:nvSpPr>
          <p:cNvPr id="8"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err="1" smtClean="0">
                <a:solidFill>
                  <a:srgbClr val="000000"/>
                </a:solidFill>
              </a:rPr>
              <a:t>EntityManagerFactory</a:t>
            </a:r>
            <a:endParaRPr lang="en-US" sz="3200" b="1" dirty="0">
              <a:solidFill>
                <a:srgbClr val="000000"/>
              </a:solidFill>
            </a:endParaRPr>
          </a:p>
        </p:txBody>
      </p:sp>
      <p:sp>
        <p:nvSpPr>
          <p:cNvPr id="106499" name="Text Box 2"/>
          <p:cNvSpPr txBox="1">
            <a:spLocks noChangeArrowheads="1"/>
          </p:cNvSpPr>
          <p:nvPr/>
        </p:nvSpPr>
        <p:spPr bwMode="auto">
          <a:xfrm>
            <a:off x="1093787" y="980728"/>
            <a:ext cx="6983413"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err="1" smtClean="0">
                <a:solidFill>
                  <a:srgbClr val="4D4D4D"/>
                </a:solidFill>
              </a:rPr>
              <a:t>ServletContextListener</a:t>
            </a:r>
            <a:r>
              <a:rPr lang="en-GB" sz="2200" dirty="0" smtClean="0">
                <a:solidFill>
                  <a:srgbClr val="4D4D4D"/>
                </a:solidFill>
              </a:rPr>
              <a:t> example (2/2) :</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200" dirty="0" smtClean="0">
                <a:solidFill>
                  <a:srgbClr val="4D4D4D"/>
                </a:solidFill>
              </a:rPr>
              <a:t>Or in Servlet 3.0 :</a:t>
            </a:r>
            <a:endParaRPr lang="en-GB" sz="2200" dirty="0">
              <a:solidFill>
                <a:srgbClr val="4D4D4D"/>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2" name="Rectangle 5"/>
          <p:cNvSpPr>
            <a:spLocks noChangeArrowheads="1"/>
          </p:cNvSpPr>
          <p:nvPr/>
        </p:nvSpPr>
        <p:spPr bwMode="auto">
          <a:xfrm>
            <a:off x="762000" y="1628800"/>
            <a:ext cx="8229600" cy="3276600"/>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pitchFamily="49" charset="0"/>
                <a:cs typeface="Courier New" pitchFamily="49" charset="0"/>
              </a:rPr>
              <a:t>&lt;web-app&gt;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pitchFamily="49" charset="0"/>
                <a:cs typeface="Courier New" pitchFamily="49" charset="0"/>
              </a:rPr>
              <a:t>	...	</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pitchFamily="49" charset="0"/>
                <a:cs typeface="Courier New" pitchFamily="49" charset="0"/>
              </a:rPr>
              <a:t>	</a:t>
            </a:r>
            <a:r>
              <a:rPr lang="en-US" b="1" dirty="0" smtClean="0">
                <a:solidFill>
                  <a:srgbClr val="7F0055"/>
                </a:solidFill>
                <a:latin typeface="Courier New" pitchFamily="49" charset="0"/>
                <a:cs typeface="Courier New" pitchFamily="49" charset="0"/>
              </a:rPr>
              <a:t>&lt;listener&gt;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latin typeface="Courier New" pitchFamily="49" charset="0"/>
                <a:cs typeface="Courier New" pitchFamily="49" charset="0"/>
              </a:rPr>
              <a:t>	   </a:t>
            </a:r>
            <a:r>
              <a:rPr lang="en-US" b="1" dirty="0" smtClean="0">
                <a:solidFill>
                  <a:srgbClr val="7F0055"/>
                </a:solidFill>
                <a:latin typeface="Courier New" pitchFamily="49" charset="0"/>
                <a:cs typeface="Courier New" pitchFamily="49" charset="0"/>
              </a:rPr>
              <a:t>&lt;listener-class&gt;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com.supinfo.myapp.listener.</a:t>
            </a:r>
            <a:r>
              <a:rPr lang="en-US" dirty="0" err="1" smtClean="0">
                <a:solidFill>
                  <a:srgbClr val="4D4D4D"/>
                </a:solidFill>
                <a:latin typeface="Courier New" pitchFamily="49" charset="0"/>
                <a:cs typeface="Courier New" pitchFamily="49" charset="0"/>
              </a:rPr>
              <a:t>PersistenceAppListener</a:t>
            </a:r>
            <a:endParaRPr lang="en-US" dirty="0" smtClean="0">
              <a:latin typeface="Courier New" pitchFamily="49" charset="0"/>
              <a:cs typeface="Courier New" pitchFamily="49" charset="0"/>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latin typeface="Courier New" pitchFamily="49" charset="0"/>
                <a:cs typeface="Courier New" pitchFamily="49" charset="0"/>
              </a:rPr>
              <a:t> 	   </a:t>
            </a:r>
            <a:r>
              <a:rPr lang="en-US" b="1" dirty="0" smtClean="0">
                <a:solidFill>
                  <a:srgbClr val="7F0055"/>
                </a:solidFill>
                <a:latin typeface="Courier New" pitchFamily="49" charset="0"/>
                <a:cs typeface="Courier New" pitchFamily="49" charset="0"/>
              </a:rPr>
              <a:t>&lt;/listener-class&gt;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pitchFamily="49" charset="0"/>
                <a:cs typeface="Courier New" pitchFamily="49" charset="0"/>
              </a:rPr>
              <a:t>	&lt;/listener&gt;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dirty="0" smtClean="0">
                <a:solidFill>
                  <a:srgbClr val="7F0055"/>
                </a:solidFill>
                <a:latin typeface="Courier New" pitchFamily="49" charset="0"/>
                <a:cs typeface="Courier New" pitchFamily="49" charset="0"/>
              </a:rPr>
              <a:t>	</a:t>
            </a:r>
            <a:r>
              <a:rPr lang="en-US" dirty="0" smtClean="0">
                <a:latin typeface="Courier New" pitchFamily="49" charset="0"/>
                <a:cs typeface="Courier New" pitchFamily="49" charset="0"/>
              </a:rPr>
              <a:t>...</a:t>
            </a: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rgbClr val="7F0055"/>
                </a:solidFill>
                <a:latin typeface="Courier New" pitchFamily="49" charset="0"/>
                <a:cs typeface="Courier New" pitchFamily="49" charset="0"/>
              </a:rPr>
              <a:t>&lt;/web-app&gt;</a:t>
            </a:r>
          </a:p>
        </p:txBody>
      </p:sp>
      <p:sp>
        <p:nvSpPr>
          <p:cNvPr id="8"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
        <p:nvSpPr>
          <p:cNvPr id="9" name="Rectangle 5"/>
          <p:cNvSpPr>
            <a:spLocks noChangeArrowheads="1"/>
          </p:cNvSpPr>
          <p:nvPr/>
        </p:nvSpPr>
        <p:spPr bwMode="auto">
          <a:xfrm>
            <a:off x="1043608" y="5805264"/>
            <a:ext cx="7704856" cy="792088"/>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smtClean="0">
                <a:solidFill>
                  <a:schemeClr val="bg2"/>
                </a:solidFill>
                <a:latin typeface="Courier New" pitchFamily="49" charset="0"/>
                <a:cs typeface="Courier New" pitchFamily="49" charset="0"/>
              </a:rPr>
              <a:t>@</a:t>
            </a:r>
            <a:r>
              <a:rPr lang="en-US" b="1" dirty="0" err="1" smtClean="0">
                <a:solidFill>
                  <a:schemeClr val="bg2"/>
                </a:solidFill>
                <a:latin typeface="Courier New" pitchFamily="49" charset="0"/>
                <a:cs typeface="Courier New" pitchFamily="49" charset="0"/>
              </a:rPr>
              <a:t>WebListener</a:t>
            </a:r>
            <a:endParaRPr lang="en-US" b="1" dirty="0" smtClean="0">
              <a:solidFill>
                <a:schemeClr val="bg2"/>
              </a:solidFill>
              <a:latin typeface="Courier New" pitchFamily="49" charset="0"/>
              <a:cs typeface="Courier New" pitchFamily="49" charset="0"/>
            </a:endParaRPr>
          </a:p>
          <a:p>
            <a:pPr marL="341313" indent="-341313" eaLnBrk="1" hangingPunct="1">
              <a:spcBef>
                <a:spcPts val="450"/>
              </a:spcBef>
              <a:spcAft>
                <a:spcPts val="75"/>
              </a:spcAft>
              <a:buClr>
                <a:srgbClr val="777777"/>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US" b="1" dirty="0">
                <a:solidFill>
                  <a:srgbClr val="7F0055"/>
                </a:solidFill>
                <a:latin typeface="Courier New" pitchFamily="49" charset="0"/>
                <a:cs typeface="Courier New" pitchFamily="49" charset="0"/>
              </a:rPr>
              <a:t>public class</a:t>
            </a:r>
            <a:r>
              <a:rPr lang="en-US" dirty="0">
                <a:solidFill>
                  <a:srgbClr val="4D4D4D"/>
                </a:solidFill>
                <a:latin typeface="Courier New" pitchFamily="49" charset="0"/>
                <a:cs typeface="Courier New" pitchFamily="49" charset="0"/>
              </a:rPr>
              <a:t> </a:t>
            </a:r>
            <a:r>
              <a:rPr lang="en-US" dirty="0" err="1">
                <a:solidFill>
                  <a:srgbClr val="4D4D4D"/>
                </a:solidFill>
                <a:latin typeface="Courier New" pitchFamily="49" charset="0"/>
                <a:cs typeface="Courier New" pitchFamily="49" charset="0"/>
              </a:rPr>
              <a:t>PersistenceAppListener</a:t>
            </a:r>
            <a:r>
              <a:rPr lang="en-US" dirty="0">
                <a:solidFill>
                  <a:srgbClr val="4D4D4D"/>
                </a:solidFill>
                <a:latin typeface="Courier New" pitchFamily="49" charset="0"/>
                <a:cs typeface="Courier New" pitchFamily="49" charset="0"/>
              </a:rPr>
              <a:t> </a:t>
            </a:r>
            <a:r>
              <a:rPr lang="en-US" b="1" dirty="0" smtClean="0">
                <a:solidFill>
                  <a:srgbClr val="7F0055"/>
                </a:solidFill>
                <a:latin typeface="Courier New" pitchFamily="49" charset="0"/>
                <a:cs typeface="Courier New" pitchFamily="49" charset="0"/>
              </a:rPr>
              <a:t>implements </a:t>
            </a:r>
            <a:r>
              <a:rPr lang="en-US" dirty="0" smtClean="0">
                <a:solidFill>
                  <a:srgbClr val="4D4D4D"/>
                </a:solidFill>
                <a:latin typeface="Courier New" pitchFamily="49" charset="0"/>
                <a:cs typeface="Courier New" pitchFamily="49" charset="0"/>
              </a:rPr>
              <a:t>... {</a:t>
            </a:r>
            <a:endParaRPr lang="en-US" dirty="0">
              <a:solidFill>
                <a:srgbClr val="4D4D4D"/>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(1/5)</a:t>
            </a:r>
            <a:endParaRPr lang="en-US" sz="3200" b="1" dirty="0">
              <a:solidFill>
                <a:srgbClr val="000000"/>
              </a:solidFill>
            </a:endParaRPr>
          </a:p>
        </p:txBody>
      </p:sp>
      <p:sp>
        <p:nvSpPr>
          <p:cNvPr id="130051" name="Text Box 2"/>
          <p:cNvSpPr txBox="1">
            <a:spLocks noChangeArrowheads="1"/>
          </p:cNvSpPr>
          <p:nvPr/>
        </p:nvSpPr>
        <p:spPr bwMode="auto">
          <a:xfrm>
            <a:off x="990600" y="1295400"/>
            <a:ext cx="8001000" cy="51816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new package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it </a:t>
            </a:r>
            <a:r>
              <a:rPr lang="en-US" sz="2200" b="1" dirty="0" err="1" smtClean="0">
                <a:solidFill>
                  <a:srgbClr val="4D4D4D"/>
                </a:solidFill>
              </a:rPr>
              <a:t>com.supinfo.supcommerce.util</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one class inside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it </a:t>
            </a:r>
            <a:r>
              <a:rPr lang="en-US" sz="2200" b="1" dirty="0" err="1" smtClean="0">
                <a:solidFill>
                  <a:srgbClr val="4D4D4D"/>
                </a:solidFill>
              </a:rPr>
              <a:t>PersistenceManager</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 a static method which return always the same instance of </a:t>
            </a:r>
            <a:r>
              <a:rPr lang="en-US" sz="2200" dirty="0" err="1" smtClean="0">
                <a:solidFill>
                  <a:srgbClr val="4D4D4D"/>
                </a:solidFill>
              </a:rPr>
              <a:t>EntityManagerFactory</a:t>
            </a:r>
            <a:endParaRPr lang="en-US" sz="2200"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 a static method to close this factory instance</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9"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(2/5)</a:t>
            </a:r>
            <a:endParaRPr lang="en-US" sz="3200" b="1" dirty="0">
              <a:solidFill>
                <a:srgbClr val="000000"/>
              </a:solidFill>
            </a:endParaRPr>
          </a:p>
        </p:txBody>
      </p:sp>
      <p:sp>
        <p:nvSpPr>
          <p:cNvPr id="130051" name="Text Box 2"/>
          <p:cNvSpPr txBox="1">
            <a:spLocks noChangeArrowheads="1"/>
          </p:cNvSpPr>
          <p:nvPr/>
        </p:nvSpPr>
        <p:spPr bwMode="auto">
          <a:xfrm>
            <a:off x="990600" y="1143000"/>
            <a:ext cx="8001000" cy="51816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new package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it </a:t>
            </a:r>
            <a:r>
              <a:rPr lang="en-US" sz="2200" b="1" dirty="0" err="1" smtClean="0">
                <a:solidFill>
                  <a:srgbClr val="4D4D4D"/>
                </a:solidFill>
              </a:rPr>
              <a:t>com.supinfo.supcommerce.listener</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one class inside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it </a:t>
            </a:r>
            <a:r>
              <a:rPr lang="en-US" sz="2200" b="1" dirty="0" err="1" smtClean="0">
                <a:solidFill>
                  <a:srgbClr val="4D4D4D"/>
                </a:solidFill>
              </a:rPr>
              <a:t>PersistenceAppListener</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Implements </a:t>
            </a:r>
            <a:r>
              <a:rPr lang="en-US" sz="2200" b="1" dirty="0" err="1" smtClean="0">
                <a:solidFill>
                  <a:srgbClr val="4D4D4D"/>
                </a:solidFill>
              </a:rPr>
              <a:t>ServletContextListener</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 the </a:t>
            </a:r>
            <a:r>
              <a:rPr lang="en-US" sz="2200" b="1" dirty="0" err="1" smtClean="0">
                <a:solidFill>
                  <a:srgbClr val="4D4D4D"/>
                </a:solidFill>
              </a:rPr>
              <a:t>contextDestroyed</a:t>
            </a:r>
            <a:r>
              <a:rPr lang="en-US" sz="2200" b="1" dirty="0" smtClean="0">
                <a:solidFill>
                  <a:srgbClr val="4D4D4D"/>
                </a:solidFill>
              </a:rPr>
              <a:t>(…) </a:t>
            </a:r>
            <a:r>
              <a:rPr lang="en-US" sz="2200" dirty="0" smtClean="0">
                <a:solidFill>
                  <a:srgbClr val="4D4D4D"/>
                </a:solidFill>
              </a:rPr>
              <a:t>method</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Close your </a:t>
            </a:r>
            <a:r>
              <a:rPr lang="en-US" sz="2200" dirty="0" err="1" smtClean="0">
                <a:solidFill>
                  <a:srgbClr val="4D4D4D"/>
                </a:solidFill>
              </a:rPr>
              <a:t>EntityManagerFactory</a:t>
            </a:r>
            <a:r>
              <a:rPr lang="en-US" sz="2200" dirty="0" smtClean="0">
                <a:solidFill>
                  <a:srgbClr val="4D4D4D"/>
                </a:solidFill>
              </a:rPr>
              <a:t> instance</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Declare your new listener in </a:t>
            </a:r>
            <a:r>
              <a:rPr lang="en-US" sz="2200" dirty="0" err="1" smtClean="0">
                <a:solidFill>
                  <a:srgbClr val="4D4D4D"/>
                </a:solidFill>
              </a:rPr>
              <a:t>web.xml</a:t>
            </a:r>
            <a:r>
              <a:rPr lang="en-US" sz="2200" dirty="0" smtClean="0">
                <a:solidFill>
                  <a:srgbClr val="4D4D4D"/>
                </a:solidFill>
              </a:rPr>
              <a:t> file or with the good Servlet 3.0 annotation</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9"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(3/5)</a:t>
            </a:r>
            <a:endParaRPr lang="en-US" sz="3200" b="1" dirty="0">
              <a:solidFill>
                <a:srgbClr val="000000"/>
              </a:solidFill>
            </a:endParaRPr>
          </a:p>
        </p:txBody>
      </p:sp>
      <p:sp>
        <p:nvSpPr>
          <p:cNvPr id="130051" name="Text Box 2"/>
          <p:cNvSpPr txBox="1">
            <a:spLocks noChangeArrowheads="1"/>
          </p:cNvSpPr>
          <p:nvPr/>
        </p:nvSpPr>
        <p:spPr bwMode="auto">
          <a:xfrm>
            <a:off x="990600" y="1295400"/>
            <a:ext cx="8001000" cy="5410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new package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it </a:t>
            </a:r>
            <a:r>
              <a:rPr lang="en-US" sz="2200" b="1" dirty="0" err="1" smtClean="0">
                <a:solidFill>
                  <a:srgbClr val="4D4D4D"/>
                </a:solidFill>
              </a:rPr>
              <a:t>com.supinfo.supcommerce.dao</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two new interfaces inside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the first one </a:t>
            </a:r>
            <a:r>
              <a:rPr lang="en-US" sz="2200" b="1" dirty="0" err="1" smtClean="0">
                <a:solidFill>
                  <a:srgbClr val="4D4D4D"/>
                </a:solidFill>
              </a:rPr>
              <a:t>ProductDao</a:t>
            </a:r>
            <a:endParaRPr lang="en-US" sz="2200" b="1" dirty="0" smtClean="0">
              <a:solidFill>
                <a:srgbClr val="4D4D4D"/>
              </a:solidFill>
            </a:endParaRP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 all the data access methods you need to manage Product entities</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the second one </a:t>
            </a:r>
            <a:r>
              <a:rPr lang="en-US" sz="2200" b="1" dirty="0" err="1" smtClean="0">
                <a:solidFill>
                  <a:srgbClr val="4D4D4D"/>
                </a:solidFill>
              </a:rPr>
              <a:t>CategoryDao</a:t>
            </a:r>
            <a:endParaRPr lang="en-US" sz="2200" dirty="0" smtClean="0">
              <a:solidFill>
                <a:srgbClr val="4D4D4D"/>
              </a:solidFill>
            </a:endParaRP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 all the data access methods you need to manage Category entities</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9"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(4/5)</a:t>
            </a:r>
            <a:endParaRPr lang="en-US" sz="3200" b="1" dirty="0">
              <a:solidFill>
                <a:srgbClr val="000000"/>
              </a:solidFill>
            </a:endParaRPr>
          </a:p>
        </p:txBody>
      </p:sp>
      <p:sp>
        <p:nvSpPr>
          <p:cNvPr id="130051" name="Text Box 2"/>
          <p:cNvSpPr txBox="1">
            <a:spLocks noChangeArrowheads="1"/>
          </p:cNvSpPr>
          <p:nvPr/>
        </p:nvSpPr>
        <p:spPr bwMode="auto">
          <a:xfrm>
            <a:off x="990600" y="990600"/>
            <a:ext cx="8001000" cy="51054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new package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it </a:t>
            </a:r>
            <a:r>
              <a:rPr lang="en-US" sz="2200" b="1" dirty="0" err="1" smtClean="0">
                <a:solidFill>
                  <a:srgbClr val="4D4D4D"/>
                </a:solidFill>
              </a:rPr>
              <a:t>com.supinfo.supcommerce.dao.jpa</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two new classes inside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the first one </a:t>
            </a:r>
            <a:r>
              <a:rPr lang="en-US" sz="2200" b="1" dirty="0" err="1" smtClean="0">
                <a:solidFill>
                  <a:srgbClr val="4D4D4D"/>
                </a:solidFill>
              </a:rPr>
              <a:t>JpaProductDao</a:t>
            </a:r>
            <a:endParaRPr lang="en-US" sz="2200" b="1" dirty="0" smtClean="0">
              <a:solidFill>
                <a:srgbClr val="4D4D4D"/>
              </a:solidFill>
            </a:endParaRP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Implements </a:t>
            </a:r>
            <a:r>
              <a:rPr lang="en-US" sz="2200" b="1" dirty="0" err="1" smtClean="0">
                <a:solidFill>
                  <a:srgbClr val="4D4D4D"/>
                </a:solidFill>
              </a:rPr>
              <a:t>ProductDao</a:t>
            </a:r>
            <a:r>
              <a:rPr lang="en-US" sz="2200" b="1" dirty="0" smtClean="0">
                <a:solidFill>
                  <a:srgbClr val="4D4D4D"/>
                </a:solidFill>
              </a:rPr>
              <a:t> </a:t>
            </a:r>
            <a:r>
              <a:rPr lang="en-US" sz="2200" dirty="0" smtClean="0">
                <a:solidFill>
                  <a:srgbClr val="4D4D4D"/>
                </a:solidFill>
              </a:rPr>
              <a:t>interface</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 a constructor with an </a:t>
            </a:r>
            <a:r>
              <a:rPr lang="en-US" sz="2200" b="1" dirty="0" err="1" smtClean="0">
                <a:solidFill>
                  <a:srgbClr val="4D4D4D"/>
                </a:solidFill>
              </a:rPr>
              <a:t>EntityManagerFactory</a:t>
            </a:r>
            <a:r>
              <a:rPr lang="en-US" sz="2200" b="1" dirty="0" smtClean="0">
                <a:solidFill>
                  <a:srgbClr val="4D4D4D"/>
                </a:solidFill>
              </a:rPr>
              <a:t> </a:t>
            </a:r>
            <a:r>
              <a:rPr lang="en-US" sz="2200" dirty="0" smtClean="0">
                <a:solidFill>
                  <a:srgbClr val="4D4D4D"/>
                </a:solidFill>
              </a:rPr>
              <a:t>parameter</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Name the second one </a:t>
            </a:r>
            <a:r>
              <a:rPr lang="en-US" sz="2200" b="1" dirty="0" err="1" smtClean="0">
                <a:solidFill>
                  <a:srgbClr val="4D4D4D"/>
                </a:solidFill>
              </a:rPr>
              <a:t>JpaCategoryDao</a:t>
            </a:r>
            <a:endParaRPr lang="en-US" sz="2200" dirty="0" smtClean="0">
              <a:solidFill>
                <a:srgbClr val="4D4D4D"/>
              </a:solidFill>
            </a:endParaRP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Implements </a:t>
            </a:r>
            <a:r>
              <a:rPr lang="en-US" sz="2200" b="1" dirty="0" err="1" smtClean="0">
                <a:solidFill>
                  <a:srgbClr val="4D4D4D"/>
                </a:solidFill>
              </a:rPr>
              <a:t>CategoryDao</a:t>
            </a:r>
            <a:r>
              <a:rPr lang="en-US" sz="2200" b="1" dirty="0" smtClean="0">
                <a:solidFill>
                  <a:srgbClr val="4D4D4D"/>
                </a:solidFill>
              </a:rPr>
              <a:t> </a:t>
            </a:r>
            <a:r>
              <a:rPr lang="en-US" sz="2200" dirty="0" smtClean="0">
                <a:solidFill>
                  <a:srgbClr val="4D4D4D"/>
                </a:solidFill>
              </a:rPr>
              <a:t>interface</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 a constructor with an </a:t>
            </a:r>
            <a:r>
              <a:rPr lang="en-US" sz="2200" b="1" dirty="0" err="1" smtClean="0">
                <a:solidFill>
                  <a:srgbClr val="4D4D4D"/>
                </a:solidFill>
              </a:rPr>
              <a:t>EntityManagerFactory</a:t>
            </a:r>
            <a:r>
              <a:rPr lang="en-US" sz="2200" b="1" dirty="0" smtClean="0">
                <a:solidFill>
                  <a:srgbClr val="4D4D4D"/>
                </a:solidFill>
              </a:rPr>
              <a:t> </a:t>
            </a:r>
            <a:r>
              <a:rPr lang="en-US" sz="2200" dirty="0" smtClean="0">
                <a:solidFill>
                  <a:srgbClr val="4D4D4D"/>
                </a:solidFill>
              </a:rPr>
              <a:t>parameter</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b="1" dirty="0" smtClean="0">
              <a:solidFill>
                <a:srgbClr val="4D4D4D"/>
              </a:solidFill>
            </a:endParaRP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9"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Exercises (5/5)</a:t>
            </a:r>
            <a:endParaRPr lang="en-US" sz="3200" b="1" dirty="0">
              <a:solidFill>
                <a:srgbClr val="000000"/>
              </a:solidFill>
            </a:endParaRPr>
          </a:p>
        </p:txBody>
      </p:sp>
      <p:sp>
        <p:nvSpPr>
          <p:cNvPr id="130051" name="Text Box 2"/>
          <p:cNvSpPr txBox="1">
            <a:spLocks noChangeArrowheads="1"/>
          </p:cNvSpPr>
          <p:nvPr/>
        </p:nvSpPr>
        <p:spPr bwMode="auto">
          <a:xfrm>
            <a:off x="990600" y="1066800"/>
            <a:ext cx="8001000" cy="53340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Create a class </a:t>
            </a:r>
            <a:r>
              <a:rPr lang="en-US" sz="2200" b="1" dirty="0" err="1" smtClean="0">
                <a:solidFill>
                  <a:srgbClr val="4D4D4D"/>
                </a:solidFill>
              </a:rPr>
              <a:t>DaoFactory</a:t>
            </a:r>
            <a:endParaRPr lang="en-US" sz="2200" b="1" dirty="0" smtClean="0">
              <a:solidFill>
                <a:srgbClr val="4D4D4D"/>
              </a:solidFill>
            </a:endParaRP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Inside </a:t>
            </a:r>
            <a:r>
              <a:rPr lang="en-US" sz="2200" b="1" dirty="0" err="1" smtClean="0">
                <a:solidFill>
                  <a:srgbClr val="4D4D4D"/>
                </a:solidFill>
              </a:rPr>
              <a:t>com.supinfo.supcommerce.dao</a:t>
            </a:r>
            <a:r>
              <a:rPr lang="en-US" sz="2200" dirty="0" smtClean="0">
                <a:solidFill>
                  <a:srgbClr val="4D4D4D"/>
                </a:solidFill>
              </a:rPr>
              <a:t> package</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 a private constructor</a:t>
            </a:r>
          </a:p>
          <a:p>
            <a:pPr marL="798513" lvl="1"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Define two methods</a:t>
            </a: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One which return a new instance of </a:t>
            </a:r>
            <a:r>
              <a:rPr lang="en-US" sz="2200" dirty="0" err="1" smtClean="0">
                <a:solidFill>
                  <a:srgbClr val="4D4D4D"/>
                </a:solidFill>
              </a:rPr>
              <a:t>ProductDao</a:t>
            </a:r>
            <a:endParaRPr lang="en-US" sz="2200" dirty="0" smtClean="0">
              <a:solidFill>
                <a:srgbClr val="4D4D4D"/>
              </a:solidFill>
            </a:endParaRPr>
          </a:p>
          <a:p>
            <a:pPr marL="1255713" lvl="2"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Another one which return a new instance of </a:t>
            </a:r>
            <a:r>
              <a:rPr lang="en-US" sz="2200" dirty="0" err="1" smtClean="0">
                <a:solidFill>
                  <a:srgbClr val="4D4D4D"/>
                </a:solidFill>
              </a:rPr>
              <a:t>CategoryDao</a:t>
            </a: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Use your DAO instead of </a:t>
            </a:r>
            <a:r>
              <a:rPr lang="en-US" sz="2200" dirty="0" err="1" smtClean="0">
                <a:solidFill>
                  <a:srgbClr val="4D4D4D"/>
                </a:solidFill>
              </a:rPr>
              <a:t>EntityManager</a:t>
            </a:r>
            <a:r>
              <a:rPr lang="en-US" sz="2200" dirty="0" smtClean="0">
                <a:solidFill>
                  <a:srgbClr val="4D4D4D"/>
                </a:solidFill>
              </a:rPr>
              <a:t> in your </a:t>
            </a:r>
            <a:r>
              <a:rPr lang="en-US" sz="2200" dirty="0" err="1" smtClean="0">
                <a:solidFill>
                  <a:srgbClr val="4D4D4D"/>
                </a:solidFill>
              </a:rPr>
              <a:t>Servlets</a:t>
            </a:r>
            <a:r>
              <a:rPr lang="en-US" sz="2200" dirty="0" smtClean="0">
                <a:solidFill>
                  <a:srgbClr val="4D4D4D"/>
                </a:solidFill>
              </a:rPr>
              <a:t> !</a:t>
            </a:r>
          </a:p>
        </p:txBody>
      </p:sp>
      <p:pic>
        <p:nvPicPr>
          <p:cNvPr id="13005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3005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9"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smtClean="0">
                <a:solidFill>
                  <a:srgbClr val="000000"/>
                </a:solidFill>
              </a:rPr>
              <a:t>Summary</a:t>
            </a:r>
            <a:endParaRPr lang="en-US" sz="3200" b="1" dirty="0">
              <a:solidFill>
                <a:srgbClr val="000000"/>
              </a:solidFill>
            </a:endParaRPr>
          </a:p>
        </p:txBody>
      </p:sp>
      <p:pic>
        <p:nvPicPr>
          <p:cNvPr id="106500"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106501"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106503" name="Text Box 6"/>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000000"/>
                </a:solidFill>
              </a:rPr>
              <a:t>Good Practices</a:t>
            </a:r>
            <a:endParaRPr lang="fr-FR" b="1" dirty="0">
              <a:solidFill>
                <a:srgbClr val="000000"/>
              </a:solidFill>
            </a:endParaRPr>
          </a:p>
        </p:txBody>
      </p:sp>
      <p:sp>
        <p:nvSpPr>
          <p:cNvPr id="8" name="Text Box 2"/>
          <p:cNvSpPr txBox="1">
            <a:spLocks noChangeArrowheads="1"/>
          </p:cNvSpPr>
          <p:nvPr/>
        </p:nvSpPr>
        <p:spPr bwMode="auto">
          <a:xfrm>
            <a:off x="1093787" y="1295400"/>
            <a:ext cx="7745413" cy="5029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need to manage transaction manually</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need to create DAO Factories</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need to use a factory to create </a:t>
            </a:r>
            <a:r>
              <a:rPr lang="en-US" sz="2200" dirty="0" err="1" smtClean="0">
                <a:solidFill>
                  <a:srgbClr val="4D4D4D"/>
                </a:solidFill>
              </a:rPr>
              <a:t>EntityManagers</a:t>
            </a: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need to close manually all our </a:t>
            </a:r>
            <a:r>
              <a:rPr lang="en-US" sz="2200" dirty="0" err="1" smtClean="0">
                <a:solidFill>
                  <a:srgbClr val="4D4D4D"/>
                </a:solidFill>
              </a:rPr>
              <a:t>EntityManager</a:t>
            </a:r>
            <a:r>
              <a:rPr lang="en-US" sz="2200" dirty="0" smtClean="0">
                <a:solidFill>
                  <a:srgbClr val="4D4D4D"/>
                </a:solidFill>
              </a:rPr>
              <a:t> instance</a:t>
            </a: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We need to close manually our </a:t>
            </a:r>
            <a:r>
              <a:rPr lang="en-US" sz="2200" dirty="0" err="1" smtClean="0">
                <a:solidFill>
                  <a:srgbClr val="4D4D4D"/>
                </a:solidFill>
              </a:rPr>
              <a:t>EntityManagerFactory</a:t>
            </a:r>
            <a:endParaRPr lang="en-US" sz="2200" dirty="0" smtClean="0">
              <a:solidFill>
                <a:srgbClr val="4D4D4D"/>
              </a:solidFill>
            </a:endParaRP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Preferably during application shutdown</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200" dirty="0" smtClean="0">
              <a:solidFill>
                <a:srgbClr val="4D4D4D"/>
              </a:solidFill>
            </a:endParaRPr>
          </a:p>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Ok, great…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Do you want an easier way to use JPA ?</a:t>
            </a:r>
          </a:p>
          <a:p>
            <a:pPr marL="798513" lvl="1"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dirty="0" smtClean="0">
                <a:solidFill>
                  <a:srgbClr val="4D4D4D"/>
                </a:solidFill>
              </a:rPr>
              <a:t>Use EJB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a:solidFill>
                  <a:srgbClr val="000000"/>
                </a:solidFill>
              </a:rPr>
              <a:t>Relational database</a:t>
            </a:r>
          </a:p>
        </p:txBody>
      </p:sp>
      <p:sp>
        <p:nvSpPr>
          <p:cNvPr id="48131" name="Text Box 2"/>
          <p:cNvSpPr txBox="1">
            <a:spLocks noChangeArrowheads="1"/>
          </p:cNvSpPr>
          <p:nvPr/>
        </p:nvSpPr>
        <p:spPr bwMode="auto">
          <a:xfrm>
            <a:off x="1044575" y="1524000"/>
            <a:ext cx="5051425" cy="4648200"/>
          </a:xfrm>
          <a:prstGeom prst="rect">
            <a:avLst/>
          </a:prstGeom>
          <a:noFill/>
          <a:ln w="9525">
            <a:noFill/>
            <a:round/>
            <a:headEnd/>
            <a:tailEnd/>
          </a:ln>
        </p:spPr>
        <p:txBody>
          <a:bodyPr>
            <a:prstTxWarp prst="textNoShape">
              <a:avLst/>
            </a:prstTxWarp>
          </a:bodyPr>
          <a:lstStyle/>
          <a:p>
            <a:pPr marL="341313" indent="-341313" eaLnBrk="1" hangingPunct="1">
              <a:lnSpc>
                <a:spcPct val="90000"/>
              </a:lnSpc>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The majority of relational databases</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MySQL</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PostGreSQL</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Oracle</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SQL Server</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DB2</a:t>
            </a:r>
          </a:p>
          <a:p>
            <a:pPr marL="858838" lvl="1" indent="-342900" eaLnBrk="1" hangingPunct="1">
              <a:lnSpc>
                <a:spcPct val="90000"/>
              </a:lnSpc>
              <a:spcBef>
                <a:spcPts val="550"/>
              </a:spcBef>
              <a:spcAft>
                <a:spcPts val="825"/>
              </a:spcAft>
              <a:buClr>
                <a:srgbClr val="000000"/>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200">
                <a:solidFill>
                  <a:srgbClr val="4D4D4D"/>
                </a:solidFill>
              </a:rPr>
              <a:t>…</a:t>
            </a:r>
          </a:p>
        </p:txBody>
      </p:sp>
      <p:pic>
        <p:nvPicPr>
          <p:cNvPr id="48132" name="Picture 3"/>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48133" name="Rectangle 4"/>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pic>
        <p:nvPicPr>
          <p:cNvPr id="48134" name="Picture 5"/>
          <p:cNvPicPr>
            <a:picLocks noChangeAspect="1" noChangeArrowheads="1"/>
          </p:cNvPicPr>
          <p:nvPr/>
        </p:nvPicPr>
        <p:blipFill>
          <a:blip r:embed="rId4" cstate="print"/>
          <a:srcRect/>
          <a:stretch>
            <a:fillRect/>
          </a:stretch>
        </p:blipFill>
        <p:spPr bwMode="auto">
          <a:xfrm>
            <a:off x="7162800" y="1219200"/>
            <a:ext cx="1231900" cy="1409700"/>
          </a:xfrm>
          <a:prstGeom prst="rect">
            <a:avLst/>
          </a:prstGeom>
          <a:noFill/>
          <a:ln w="9525">
            <a:noFill/>
            <a:round/>
            <a:headEnd/>
            <a:tailEnd/>
          </a:ln>
        </p:spPr>
      </p:pic>
      <p:pic>
        <p:nvPicPr>
          <p:cNvPr id="48135" name="Picture 6"/>
          <p:cNvPicPr>
            <a:picLocks noChangeAspect="1" noChangeArrowheads="1"/>
          </p:cNvPicPr>
          <p:nvPr/>
        </p:nvPicPr>
        <p:blipFill>
          <a:blip r:embed="rId5" cstate="print"/>
          <a:srcRect/>
          <a:stretch>
            <a:fillRect/>
          </a:stretch>
        </p:blipFill>
        <p:spPr bwMode="auto">
          <a:xfrm>
            <a:off x="6934200" y="2819400"/>
            <a:ext cx="1562100" cy="812800"/>
          </a:xfrm>
          <a:prstGeom prst="rect">
            <a:avLst/>
          </a:prstGeom>
          <a:noFill/>
          <a:ln w="9525">
            <a:noFill/>
            <a:round/>
            <a:headEnd/>
            <a:tailEnd/>
          </a:ln>
        </p:spPr>
      </p:pic>
      <p:pic>
        <p:nvPicPr>
          <p:cNvPr id="48136" name="Picture 7"/>
          <p:cNvPicPr>
            <a:picLocks noChangeAspect="1" noChangeArrowheads="1"/>
          </p:cNvPicPr>
          <p:nvPr/>
        </p:nvPicPr>
        <p:blipFill>
          <a:blip r:embed="rId6" cstate="print"/>
          <a:srcRect/>
          <a:stretch>
            <a:fillRect/>
          </a:stretch>
        </p:blipFill>
        <p:spPr bwMode="auto">
          <a:xfrm>
            <a:off x="7086600" y="3886200"/>
            <a:ext cx="1358900" cy="1054100"/>
          </a:xfrm>
          <a:prstGeom prst="rect">
            <a:avLst/>
          </a:prstGeom>
          <a:noFill/>
          <a:ln w="9525">
            <a:noFill/>
            <a:round/>
            <a:headEnd/>
            <a:tailEnd/>
          </a:ln>
        </p:spPr>
      </p:pic>
      <p:pic>
        <p:nvPicPr>
          <p:cNvPr id="48137" name="Picture 8"/>
          <p:cNvPicPr>
            <a:picLocks noChangeAspect="1" noChangeArrowheads="1"/>
          </p:cNvPicPr>
          <p:nvPr/>
        </p:nvPicPr>
        <p:blipFill>
          <a:blip r:embed="rId7" cstate="print"/>
          <a:srcRect/>
          <a:stretch>
            <a:fillRect/>
          </a:stretch>
        </p:blipFill>
        <p:spPr bwMode="auto">
          <a:xfrm>
            <a:off x="7010400" y="5257800"/>
            <a:ext cx="1524000" cy="508000"/>
          </a:xfrm>
          <a:prstGeom prst="rect">
            <a:avLst/>
          </a:prstGeom>
          <a:noFill/>
          <a:ln w="9525">
            <a:noFill/>
            <a:round/>
            <a:headEnd/>
            <a:tailEnd/>
          </a:ln>
        </p:spPr>
      </p:pic>
      <p:pic>
        <p:nvPicPr>
          <p:cNvPr id="48138" name="Picture 9"/>
          <p:cNvPicPr>
            <a:picLocks noChangeAspect="1" noChangeArrowheads="1"/>
          </p:cNvPicPr>
          <p:nvPr/>
        </p:nvPicPr>
        <p:blipFill>
          <a:blip r:embed="rId8" cstate="print"/>
          <a:srcRect/>
          <a:stretch>
            <a:fillRect/>
          </a:stretch>
        </p:blipFill>
        <p:spPr bwMode="auto">
          <a:xfrm>
            <a:off x="7315200" y="6019800"/>
            <a:ext cx="939800" cy="469900"/>
          </a:xfrm>
          <a:prstGeom prst="rect">
            <a:avLst/>
          </a:prstGeom>
          <a:noFill/>
          <a:ln w="9525">
            <a:noFill/>
            <a:round/>
            <a:headEnd/>
            <a:tailEnd/>
          </a:ln>
        </p:spPr>
      </p:pic>
      <p:sp>
        <p:nvSpPr>
          <p:cNvPr id="12"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6" name="Rectangle 6"/>
          <p:cNvSpPr>
            <a:spLocks noGrp="1" noChangeArrowheads="1"/>
          </p:cNvSpPr>
          <p:nvPr>
            <p:ph type="title"/>
          </p:nvPr>
        </p:nvSpPr>
        <p:spPr>
          <a:xfrm>
            <a:off x="1033463" y="404813"/>
            <a:ext cx="7729537" cy="452437"/>
          </a:xfrm>
        </p:spPr>
        <p:txBody>
          <a:bodyPr/>
          <a:lstStyle/>
          <a:p>
            <a:r>
              <a:rPr lang="en-US" sz="3200"/>
              <a:t>Course summary</a:t>
            </a:r>
          </a:p>
        </p:txBody>
      </p:sp>
      <p:pic>
        <p:nvPicPr>
          <p:cNvPr id="568327" name="Picture 7" descr="badge_summary"/>
          <p:cNvPicPr>
            <a:picLocks noChangeAspect="1" noChangeArrowheads="1"/>
          </p:cNvPicPr>
          <p:nvPr/>
        </p:nvPicPr>
        <p:blipFill>
          <a:blip r:embed="rId4" cstate="print"/>
          <a:srcRect/>
          <a:stretch>
            <a:fillRect/>
          </a:stretch>
        </p:blipFill>
        <p:spPr bwMode="auto">
          <a:xfrm>
            <a:off x="142875" y="131763"/>
            <a:ext cx="652463" cy="652462"/>
          </a:xfrm>
          <a:prstGeom prst="rect">
            <a:avLst/>
          </a:prstGeom>
          <a:noFill/>
        </p:spPr>
      </p:pic>
      <p:sp>
        <p:nvSpPr>
          <p:cNvPr id="568352" name="Text Box 32"/>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smtClean="0">
                <a:solidFill>
                  <a:srgbClr val="000000"/>
                </a:solidFill>
              </a:rPr>
              <a:t>JPA</a:t>
            </a:r>
            <a:endParaRPr lang="en-US" b="1" dirty="0">
              <a:solidFill>
                <a:srgbClr val="000000"/>
              </a:solidFill>
            </a:endParaRPr>
          </a:p>
        </p:txBody>
      </p:sp>
      <p:sp>
        <p:nvSpPr>
          <p:cNvPr id="21" name="AutoShape 2"/>
          <p:cNvSpPr>
            <a:spLocks noChangeArrowheads="1"/>
          </p:cNvSpPr>
          <p:nvPr/>
        </p:nvSpPr>
        <p:spPr bwMode="auto">
          <a:xfrm>
            <a:off x="2495128" y="4198938"/>
            <a:ext cx="2317750" cy="2201862"/>
          </a:xfrm>
          <a:prstGeom prst="foldedCorner">
            <a:avLst>
              <a:gd name="adj" fmla="val 12500"/>
            </a:avLst>
          </a:prstGeom>
          <a:solidFill>
            <a:srgbClr val="D9DEE3"/>
          </a:solidFill>
          <a:ln w="9525">
            <a:noFill/>
            <a:round/>
            <a:headEnd/>
            <a:tailEnd/>
          </a:ln>
          <a:effectLst>
            <a:outerShdw dist="71785" dir="2700000" algn="ctr" rotWithShape="0">
              <a:srgbClr val="C0C0C0"/>
            </a:outerShdw>
          </a:effectLst>
        </p:spPr>
        <p:txBody>
          <a:bodyPr lIns="90000" tIns="18288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Make queries with JPQL</a:t>
            </a:r>
            <a:endParaRPr lang="en-GB" sz="2400" b="1" dirty="0">
              <a:solidFill>
                <a:srgbClr val="000000"/>
              </a:solidFill>
            </a:endParaRPr>
          </a:p>
        </p:txBody>
      </p:sp>
      <p:sp>
        <p:nvSpPr>
          <p:cNvPr id="22" name="AutoShape 3"/>
          <p:cNvSpPr>
            <a:spLocks noChangeArrowheads="1"/>
          </p:cNvSpPr>
          <p:nvPr/>
        </p:nvSpPr>
        <p:spPr bwMode="auto">
          <a:xfrm>
            <a:off x="1243013" y="13081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Define a </a:t>
            </a:r>
            <a:r>
              <a:rPr lang="en-GB" sz="2400" b="1" dirty="0" err="1" smtClean="0">
                <a:solidFill>
                  <a:srgbClr val="000000"/>
                </a:solidFill>
              </a:rPr>
              <a:t>JavaBean</a:t>
            </a:r>
            <a:r>
              <a:rPr lang="en-GB" sz="2400" b="1" dirty="0" smtClean="0">
                <a:solidFill>
                  <a:srgbClr val="000000"/>
                </a:solidFill>
              </a:rPr>
              <a:t> as an Entity</a:t>
            </a:r>
            <a:endParaRPr lang="en-GB" sz="2400" b="1" dirty="0">
              <a:solidFill>
                <a:srgbClr val="000000"/>
              </a:solidFill>
            </a:endParaRPr>
          </a:p>
        </p:txBody>
      </p:sp>
      <p:sp>
        <p:nvSpPr>
          <p:cNvPr id="23" name="AutoShape 6"/>
          <p:cNvSpPr>
            <a:spLocks noChangeArrowheads="1"/>
          </p:cNvSpPr>
          <p:nvPr/>
        </p:nvSpPr>
        <p:spPr bwMode="auto">
          <a:xfrm>
            <a:off x="3910012" y="129540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Use the </a:t>
            </a:r>
            <a:r>
              <a:rPr lang="en-GB" sz="2400" b="1" dirty="0" err="1" smtClean="0">
                <a:solidFill>
                  <a:srgbClr val="000000"/>
                </a:solidFill>
              </a:rPr>
              <a:t>EntityManager</a:t>
            </a:r>
            <a:r>
              <a:rPr lang="en-GB" sz="2400" b="1" dirty="0" smtClean="0">
                <a:solidFill>
                  <a:srgbClr val="000000"/>
                </a:solidFill>
              </a:rPr>
              <a:t> to manage entities</a:t>
            </a:r>
            <a:endParaRPr lang="en-GB" sz="2400" b="1" dirty="0">
              <a:solidFill>
                <a:srgbClr val="000000"/>
              </a:solidFill>
            </a:endParaRPr>
          </a:p>
        </p:txBody>
      </p:sp>
      <p:grpSp>
        <p:nvGrpSpPr>
          <p:cNvPr id="24" name="Group 7"/>
          <p:cNvGrpSpPr>
            <a:grpSpLocks/>
          </p:cNvGrpSpPr>
          <p:nvPr/>
        </p:nvGrpSpPr>
        <p:grpSpPr bwMode="auto">
          <a:xfrm>
            <a:off x="3409528" y="4057650"/>
            <a:ext cx="258763" cy="371475"/>
            <a:chOff x="1296" y="720"/>
            <a:chExt cx="163" cy="234"/>
          </a:xfrm>
        </p:grpSpPr>
        <p:sp>
          <p:nvSpPr>
            <p:cNvPr id="25" name="Line 8"/>
            <p:cNvSpPr>
              <a:spLocks noChangeShapeType="1"/>
            </p:cNvSpPr>
            <p:nvPr/>
          </p:nvSpPr>
          <p:spPr bwMode="auto">
            <a:xfrm flipH="1">
              <a:off x="1295" y="802"/>
              <a:ext cx="95" cy="153"/>
            </a:xfrm>
            <a:prstGeom prst="line">
              <a:avLst/>
            </a:prstGeom>
            <a:noFill/>
            <a:ln w="28440">
              <a:solidFill>
                <a:srgbClr val="B3B3B3"/>
              </a:solidFill>
              <a:miter lim="800000"/>
              <a:headEnd/>
              <a:tailEnd/>
            </a:ln>
          </p:spPr>
          <p:txBody>
            <a:bodyPr/>
            <a:lstStyle/>
            <a:p>
              <a:endParaRPr lang="fr-FR"/>
            </a:p>
          </p:txBody>
        </p:sp>
        <p:sp>
          <p:nvSpPr>
            <p:cNvPr id="26" name="Oval 9"/>
            <p:cNvSpPr>
              <a:spLocks noChangeArrowheads="1"/>
            </p:cNvSpPr>
            <p:nvPr/>
          </p:nvSpPr>
          <p:spPr bwMode="auto">
            <a:xfrm>
              <a:off x="1296" y="720"/>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27" name="Freeform 10"/>
            <p:cNvSpPr>
              <a:spLocks noChangeArrowheads="1"/>
            </p:cNvSpPr>
            <p:nvPr/>
          </p:nvSpPr>
          <p:spPr bwMode="auto">
            <a:xfrm flipH="1">
              <a:off x="1310" y="738"/>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28" name="Group 11"/>
          <p:cNvGrpSpPr>
            <a:grpSpLocks/>
          </p:cNvGrpSpPr>
          <p:nvPr/>
        </p:nvGrpSpPr>
        <p:grpSpPr bwMode="auto">
          <a:xfrm>
            <a:off x="2290763" y="1155700"/>
            <a:ext cx="258762" cy="371475"/>
            <a:chOff x="4275" y="703"/>
            <a:chExt cx="163" cy="234"/>
          </a:xfrm>
        </p:grpSpPr>
        <p:sp>
          <p:nvSpPr>
            <p:cNvPr id="29"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4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grpSp>
        <p:nvGrpSpPr>
          <p:cNvPr id="51" name="Group 19"/>
          <p:cNvGrpSpPr>
            <a:grpSpLocks/>
          </p:cNvGrpSpPr>
          <p:nvPr/>
        </p:nvGrpSpPr>
        <p:grpSpPr bwMode="auto">
          <a:xfrm>
            <a:off x="4900612" y="1143000"/>
            <a:ext cx="258763" cy="371475"/>
            <a:chOff x="1824" y="2592"/>
            <a:chExt cx="163" cy="234"/>
          </a:xfrm>
        </p:grpSpPr>
        <p:sp>
          <p:nvSpPr>
            <p:cNvPr id="52"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53"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54"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9" name="AutoShape 6"/>
          <p:cNvSpPr>
            <a:spLocks noChangeArrowheads="1"/>
          </p:cNvSpPr>
          <p:nvPr/>
        </p:nvSpPr>
        <p:spPr bwMode="auto">
          <a:xfrm>
            <a:off x="5185940" y="4127500"/>
            <a:ext cx="2338388" cy="2349500"/>
          </a:xfrm>
          <a:prstGeom prst="foldedCorner">
            <a:avLst>
              <a:gd name="adj" fmla="val 12500"/>
            </a:avLst>
          </a:prstGeom>
          <a:solidFill>
            <a:srgbClr val="C0C0C0"/>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What is DAO and Factory Pattern</a:t>
            </a:r>
            <a:endParaRPr lang="en-GB" sz="2400" b="1" dirty="0">
              <a:solidFill>
                <a:srgbClr val="000000"/>
              </a:solidFill>
            </a:endParaRPr>
          </a:p>
        </p:txBody>
      </p:sp>
      <p:grpSp>
        <p:nvGrpSpPr>
          <p:cNvPr id="40" name="Group 19"/>
          <p:cNvGrpSpPr>
            <a:grpSpLocks/>
          </p:cNvGrpSpPr>
          <p:nvPr/>
        </p:nvGrpSpPr>
        <p:grpSpPr bwMode="auto">
          <a:xfrm>
            <a:off x="6176540" y="3975100"/>
            <a:ext cx="258763" cy="371475"/>
            <a:chOff x="1824" y="2592"/>
            <a:chExt cx="163" cy="234"/>
          </a:xfrm>
        </p:grpSpPr>
        <p:sp>
          <p:nvSpPr>
            <p:cNvPr id="41" name="Line 20"/>
            <p:cNvSpPr>
              <a:spLocks noChangeShapeType="1"/>
            </p:cNvSpPr>
            <p:nvPr/>
          </p:nvSpPr>
          <p:spPr bwMode="auto">
            <a:xfrm flipH="1">
              <a:off x="1824" y="2674"/>
              <a:ext cx="94" cy="153"/>
            </a:xfrm>
            <a:prstGeom prst="line">
              <a:avLst/>
            </a:prstGeom>
            <a:noFill/>
            <a:ln w="28440">
              <a:solidFill>
                <a:srgbClr val="B3B3B3"/>
              </a:solidFill>
              <a:miter lim="800000"/>
              <a:headEnd/>
              <a:tailEnd/>
            </a:ln>
          </p:spPr>
          <p:txBody>
            <a:bodyPr/>
            <a:lstStyle/>
            <a:p>
              <a:endParaRPr lang="fr-FR"/>
            </a:p>
          </p:txBody>
        </p:sp>
        <p:sp>
          <p:nvSpPr>
            <p:cNvPr id="42" name="Oval 21"/>
            <p:cNvSpPr>
              <a:spLocks noChangeArrowheads="1"/>
            </p:cNvSpPr>
            <p:nvPr/>
          </p:nvSpPr>
          <p:spPr bwMode="auto">
            <a:xfrm>
              <a:off x="1824" y="2592"/>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43" name="Freeform 22"/>
            <p:cNvSpPr>
              <a:spLocks noChangeArrowheads="1"/>
            </p:cNvSpPr>
            <p:nvPr/>
          </p:nvSpPr>
          <p:spPr bwMode="auto">
            <a:xfrm flipH="1">
              <a:off x="1838" y="2610"/>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
        <p:nvSpPr>
          <p:cNvPr id="31" name="AutoShape 3"/>
          <p:cNvSpPr>
            <a:spLocks noChangeArrowheads="1"/>
          </p:cNvSpPr>
          <p:nvPr/>
        </p:nvSpPr>
        <p:spPr bwMode="auto">
          <a:xfrm>
            <a:off x="6577013" y="1308100"/>
            <a:ext cx="2338387" cy="2349500"/>
          </a:xfrm>
          <a:prstGeom prst="foldedCorner">
            <a:avLst>
              <a:gd name="adj" fmla="val 12500"/>
            </a:avLst>
          </a:prstGeom>
          <a:solidFill>
            <a:srgbClr val="BFC7CF"/>
          </a:solidFill>
          <a:ln w="9525">
            <a:noFill/>
            <a:round/>
            <a:headEnd/>
            <a:tailEnd/>
          </a:ln>
          <a:effectLst>
            <a:outerShdw dist="71785" dir="2700000" algn="ctr" rotWithShape="0">
              <a:srgbClr val="C0C0C0"/>
            </a:outerShdw>
          </a:effectLst>
        </p:spPr>
        <p:txBody>
          <a:bodyPr lIns="90000" tIns="46800" rIns="90000" bIns="46800" anchor="ctr"/>
          <a:lstStyle/>
          <a:p>
            <a:pPr algn="ctr">
              <a:lnSpc>
                <a:spcPct val="100000"/>
              </a:lnSpc>
              <a:buClr>
                <a:srgbClr val="000000"/>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2400" b="1" dirty="0" smtClean="0">
                <a:solidFill>
                  <a:srgbClr val="000000"/>
                </a:solidFill>
              </a:rPr>
              <a:t>Define relationship between entities</a:t>
            </a:r>
            <a:endParaRPr lang="en-GB" sz="2400" b="1" dirty="0">
              <a:solidFill>
                <a:srgbClr val="000000"/>
              </a:solidFill>
            </a:endParaRPr>
          </a:p>
        </p:txBody>
      </p:sp>
      <p:grpSp>
        <p:nvGrpSpPr>
          <p:cNvPr id="33" name="Group 11"/>
          <p:cNvGrpSpPr>
            <a:grpSpLocks/>
          </p:cNvGrpSpPr>
          <p:nvPr/>
        </p:nvGrpSpPr>
        <p:grpSpPr bwMode="auto">
          <a:xfrm>
            <a:off x="7624763" y="1155700"/>
            <a:ext cx="258762" cy="371475"/>
            <a:chOff x="4275" y="703"/>
            <a:chExt cx="163" cy="234"/>
          </a:xfrm>
        </p:grpSpPr>
        <p:sp>
          <p:nvSpPr>
            <p:cNvPr id="34" name="Line 12"/>
            <p:cNvSpPr>
              <a:spLocks noChangeShapeType="1"/>
            </p:cNvSpPr>
            <p:nvPr/>
          </p:nvSpPr>
          <p:spPr bwMode="auto">
            <a:xfrm flipH="1">
              <a:off x="4276" y="785"/>
              <a:ext cx="93" cy="153"/>
            </a:xfrm>
            <a:prstGeom prst="line">
              <a:avLst/>
            </a:prstGeom>
            <a:noFill/>
            <a:ln w="28440">
              <a:solidFill>
                <a:srgbClr val="B3B3B3"/>
              </a:solidFill>
              <a:miter lim="800000"/>
              <a:headEnd/>
              <a:tailEnd/>
            </a:ln>
          </p:spPr>
          <p:txBody>
            <a:bodyPr/>
            <a:lstStyle/>
            <a:p>
              <a:endParaRPr lang="fr-FR"/>
            </a:p>
          </p:txBody>
        </p:sp>
        <p:sp>
          <p:nvSpPr>
            <p:cNvPr id="35" name="Oval 13"/>
            <p:cNvSpPr>
              <a:spLocks noChangeArrowheads="1"/>
            </p:cNvSpPr>
            <p:nvPr/>
          </p:nvSpPr>
          <p:spPr bwMode="auto">
            <a:xfrm>
              <a:off x="4275" y="703"/>
              <a:ext cx="164" cy="165"/>
            </a:xfrm>
            <a:prstGeom prst="ellipse">
              <a:avLst/>
            </a:prstGeom>
            <a:solidFill>
              <a:srgbClr val="C0C0C0"/>
            </a:solidFill>
            <a:ln w="6480">
              <a:solidFill>
                <a:srgbClr val="4D4D4D"/>
              </a:solidFill>
              <a:miter lim="800000"/>
              <a:headEnd/>
              <a:tailEnd/>
            </a:ln>
          </p:spPr>
          <p:txBody>
            <a:bodyPr wrap="none" anchor="ctr"/>
            <a:lstStyle/>
            <a:p>
              <a:endParaRPr lang="fr-FR"/>
            </a:p>
          </p:txBody>
        </p:sp>
        <p:sp>
          <p:nvSpPr>
            <p:cNvPr id="36" name="Freeform 14"/>
            <p:cNvSpPr>
              <a:spLocks noChangeArrowheads="1"/>
            </p:cNvSpPr>
            <p:nvPr/>
          </p:nvSpPr>
          <p:spPr bwMode="auto">
            <a:xfrm flipH="1">
              <a:off x="4288" y="721"/>
              <a:ext cx="54" cy="70"/>
            </a:xfrm>
            <a:custGeom>
              <a:avLst/>
              <a:gdLst>
                <a:gd name="T0" fmla="*/ 0 w 54"/>
                <a:gd name="T1" fmla="*/ 2 h 70"/>
                <a:gd name="T2" fmla="*/ 44 w 54"/>
                <a:gd name="T3" fmla="*/ 24 h 70"/>
                <a:gd name="T4" fmla="*/ 38 w 54"/>
                <a:gd name="T5" fmla="*/ 68 h 70"/>
                <a:gd name="T6" fmla="*/ 26 w 54"/>
                <a:gd name="T7" fmla="*/ 37 h 70"/>
                <a:gd name="T8" fmla="*/ 0 w 54"/>
                <a:gd name="T9" fmla="*/ 2 h 70"/>
                <a:gd name="T10" fmla="*/ 0 60000 65536"/>
                <a:gd name="T11" fmla="*/ 0 60000 65536"/>
                <a:gd name="T12" fmla="*/ 0 60000 65536"/>
                <a:gd name="T13" fmla="*/ 0 60000 65536"/>
                <a:gd name="T14" fmla="*/ 0 60000 65536"/>
                <a:gd name="T15" fmla="*/ 0 w 54"/>
                <a:gd name="T16" fmla="*/ 0 h 70"/>
                <a:gd name="T17" fmla="*/ 54 w 54"/>
                <a:gd name="T18" fmla="*/ 70 h 70"/>
              </a:gdLst>
              <a:ahLst/>
              <a:cxnLst>
                <a:cxn ang="T10">
                  <a:pos x="T0" y="T1"/>
                </a:cxn>
                <a:cxn ang="T11">
                  <a:pos x="T2" y="T3"/>
                </a:cxn>
                <a:cxn ang="T12">
                  <a:pos x="T4" y="T5"/>
                </a:cxn>
                <a:cxn ang="T13">
                  <a:pos x="T6" y="T7"/>
                </a:cxn>
                <a:cxn ang="T14">
                  <a:pos x="T8" y="T9"/>
                </a:cxn>
              </a:cxnLst>
              <a:rect l="T15" t="T16" r="T17" b="T18"/>
              <a:pathLst>
                <a:path w="54" h="70">
                  <a:moveTo>
                    <a:pt x="0" y="2"/>
                  </a:moveTo>
                  <a:cubicBezTo>
                    <a:pt x="3" y="0"/>
                    <a:pt x="34" y="7"/>
                    <a:pt x="44" y="24"/>
                  </a:cubicBezTo>
                  <a:cubicBezTo>
                    <a:pt x="54" y="41"/>
                    <a:pt x="41" y="66"/>
                    <a:pt x="38" y="68"/>
                  </a:cubicBezTo>
                  <a:cubicBezTo>
                    <a:pt x="35" y="70"/>
                    <a:pt x="32" y="48"/>
                    <a:pt x="26" y="37"/>
                  </a:cubicBezTo>
                  <a:cubicBezTo>
                    <a:pt x="20" y="26"/>
                    <a:pt x="5" y="9"/>
                    <a:pt x="0" y="2"/>
                  </a:cubicBezTo>
                  <a:close/>
                </a:path>
              </a:pathLst>
            </a:custGeom>
            <a:solidFill>
              <a:srgbClr val="FFFFFF"/>
            </a:solidFill>
            <a:ln w="9525">
              <a:noFill/>
              <a:round/>
              <a:headEnd/>
              <a:tailEnd/>
            </a:ln>
          </p:spPr>
          <p:txBody>
            <a:bodyPr wrap="none" anchor="ctr"/>
            <a:lstStyle/>
            <a:p>
              <a:endParaRPr lang="fr-FR"/>
            </a:p>
          </p:txBody>
        </p:sp>
      </p:grpSp>
    </p:spTree>
    <p:custDataLst>
      <p:tags r:id="rId1"/>
    </p:custDataLst>
  </p:cSld>
  <p:clrMapOvr>
    <a:masterClrMapping/>
  </p:clrMapOvr>
  <p:transition xmlns:p14="http://schemas.microsoft.com/office/powerpoint/2010/main" spd="med">
    <p:wip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p:val>
                                            <p:fltVal val="0"/>
                                          </p:val>
                                        </p:tav>
                                        <p:tav>
                                          <p:val>
                                            <p:strVal val="#ppt_w"/>
                                          </p:val>
                                        </p:tav>
                                      </p:tavLst>
                                    </p:anim>
                                    <p:anim calcmode="lin" valueType="num">
                                      <p:cBhvr>
                                        <p:cTn id="8" dur="500" fill="hold"/>
                                        <p:tgtEl>
                                          <p:spTgt spid="22"/>
                                        </p:tgtEl>
                                        <p:attrNameLst>
                                          <p:attrName>ppt_h</p:attrName>
                                        </p:attrNameLst>
                                      </p:cBhvr>
                                      <p:tavLst>
                                        <p:tav>
                                          <p:val>
                                            <p:fltVal val="0"/>
                                          </p:val>
                                        </p:tav>
                                        <p:tav>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 presetClass="entr" presetSubtype="1"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ppt_x</p:attrName>
                                        </p:attrNameLst>
                                      </p:cBhvr>
                                      <p:tavLst>
                                        <p:tav>
                                          <p:val>
                                            <p:strVal val="#ppt_x"/>
                                          </p:val>
                                        </p:tav>
                                        <p:tav>
                                          <p:val>
                                            <p:strVal val="#ppt_x"/>
                                          </p:val>
                                        </p:tav>
                                      </p:tavLst>
                                    </p:anim>
                                    <p:anim calcmode="lin" valueType="num">
                                      <p:cBhvr>
                                        <p:cTn id="14" dur="500" fill="hold"/>
                                        <p:tgtEl>
                                          <p:spTgt spid="28"/>
                                        </p:tgtEl>
                                        <p:attrNameLst>
                                          <p:attrName>ppt_y</p:attrName>
                                        </p:attrNameLst>
                                      </p:cBhvr>
                                      <p:tavLst>
                                        <p:tav>
                                          <p:val>
                                            <p:strVal val="0-#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p:val>
                                            <p:fltVal val="0"/>
                                          </p:val>
                                        </p:tav>
                                        <p:tav>
                                          <p:val>
                                            <p:strVal val="#ppt_w"/>
                                          </p:val>
                                        </p:tav>
                                      </p:tavLst>
                                    </p:anim>
                                    <p:anim calcmode="lin" valueType="num">
                                      <p:cBhvr>
                                        <p:cTn id="20" dur="500" fill="hold"/>
                                        <p:tgtEl>
                                          <p:spTgt spid="23"/>
                                        </p:tgtEl>
                                        <p:attrNameLst>
                                          <p:attrName>ppt_h</p:attrName>
                                        </p:attrNameLst>
                                      </p:cBhvr>
                                      <p:tavLst>
                                        <p:tav>
                                          <p:val>
                                            <p:fltVal val="0"/>
                                          </p:val>
                                        </p:tav>
                                        <p:tav>
                                          <p:val>
                                            <p:strVal val="#ppt_h"/>
                                          </p:val>
                                        </p:tav>
                                      </p:tavLst>
                                    </p:anim>
                                    <p:animEffect transition="in" filter="fade">
                                      <p:cBhvr>
                                        <p:cTn id="21" dur="500"/>
                                        <p:tgtEl>
                                          <p:spTgt spid="23"/>
                                        </p:tgtEl>
                                      </p:cBhvr>
                                    </p:animEffect>
                                  </p:childTnLst>
                                </p:cTn>
                              </p:par>
                            </p:childTnLst>
                          </p:cTn>
                        </p:par>
                        <p:par>
                          <p:cTn id="22" fill="hold">
                            <p:stCondLst>
                              <p:cond delay="500"/>
                            </p:stCondLst>
                            <p:childTnLst>
                              <p:par>
                                <p:cTn id="23" presetID="2" presetClass="entr" presetSubtype="1"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ppt_x</p:attrName>
                                        </p:attrNameLst>
                                      </p:cBhvr>
                                      <p:tavLst>
                                        <p:tav>
                                          <p:val>
                                            <p:strVal val="#ppt_x"/>
                                          </p:val>
                                        </p:tav>
                                        <p:tav>
                                          <p:val>
                                            <p:strVal val="#ppt_x"/>
                                          </p:val>
                                        </p:tav>
                                      </p:tavLst>
                                    </p:anim>
                                    <p:anim calcmode="lin" valueType="num">
                                      <p:cBhvr>
                                        <p:cTn id="26" dur="500" fill="hold"/>
                                        <p:tgtEl>
                                          <p:spTgt spid="51"/>
                                        </p:tgtEl>
                                        <p:attrNameLst>
                                          <p:attrName>ppt_y</p:attrName>
                                        </p:attrNameLst>
                                      </p:cBhvr>
                                      <p:tavLst>
                                        <p:tav>
                                          <p:val>
                                            <p:strVal val="0-#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p:val>
                                            <p:fltVal val="0"/>
                                          </p:val>
                                        </p:tav>
                                        <p:tav>
                                          <p:val>
                                            <p:strVal val="#ppt_w"/>
                                          </p:val>
                                        </p:tav>
                                      </p:tavLst>
                                    </p:anim>
                                    <p:anim calcmode="lin" valueType="num">
                                      <p:cBhvr>
                                        <p:cTn id="32" dur="500" fill="hold"/>
                                        <p:tgtEl>
                                          <p:spTgt spid="21"/>
                                        </p:tgtEl>
                                        <p:attrNameLst>
                                          <p:attrName>ppt_h</p:attrName>
                                        </p:attrNameLst>
                                      </p:cBhvr>
                                      <p:tavLst>
                                        <p:tav>
                                          <p:val>
                                            <p:fltVal val="0"/>
                                          </p:val>
                                        </p:tav>
                                        <p:tav>
                                          <p:val>
                                            <p:strVal val="#ppt_h"/>
                                          </p:val>
                                        </p:tav>
                                      </p:tavLst>
                                    </p:anim>
                                    <p:animEffect transition="in" filter="fade">
                                      <p:cBhvr>
                                        <p:cTn id="33" dur="500"/>
                                        <p:tgtEl>
                                          <p:spTgt spid="21"/>
                                        </p:tgtEl>
                                      </p:cBhvr>
                                    </p:animEffect>
                                  </p:childTnLst>
                                </p:cTn>
                              </p:par>
                            </p:childTnLst>
                          </p:cTn>
                        </p:par>
                        <p:par>
                          <p:cTn id="34" fill="hold">
                            <p:stCondLst>
                              <p:cond delay="500"/>
                            </p:stCondLst>
                            <p:childTnLst>
                              <p:par>
                                <p:cTn id="35" presetID="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p:val>
                                            <p:strVal val="#ppt_x"/>
                                          </p:val>
                                        </p:tav>
                                        <p:tav>
                                          <p:val>
                                            <p:strVal val="#ppt_x"/>
                                          </p:val>
                                        </p:tav>
                                      </p:tavLst>
                                    </p:anim>
                                    <p:anim calcmode="lin" valueType="num">
                                      <p:cBhvr>
                                        <p:cTn id="38" dur="500" fill="hold"/>
                                        <p:tgtEl>
                                          <p:spTgt spid="24"/>
                                        </p:tgtEl>
                                        <p:attrNameLst>
                                          <p:attrName>ppt_y</p:attrName>
                                        </p:attrNameLst>
                                      </p:cBhvr>
                                      <p:tavLst>
                                        <p:tav>
                                          <p:val>
                                            <p:strVal val="0-#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fill="hold"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p:val>
                                            <p:fltVal val="0"/>
                                          </p:val>
                                        </p:tav>
                                        <p:tav>
                                          <p:val>
                                            <p:strVal val="#ppt_w"/>
                                          </p:val>
                                        </p:tav>
                                      </p:tavLst>
                                    </p:anim>
                                    <p:anim calcmode="lin" valueType="num">
                                      <p:cBhvr>
                                        <p:cTn id="44" dur="500" fill="hold"/>
                                        <p:tgtEl>
                                          <p:spTgt spid="39"/>
                                        </p:tgtEl>
                                        <p:attrNameLst>
                                          <p:attrName>ppt_h</p:attrName>
                                        </p:attrNameLst>
                                      </p:cBhvr>
                                      <p:tavLst>
                                        <p:tav>
                                          <p:val>
                                            <p:fltVal val="0"/>
                                          </p:val>
                                        </p:tav>
                                        <p:tav>
                                          <p:val>
                                            <p:strVal val="#ppt_h"/>
                                          </p:val>
                                        </p:tav>
                                      </p:tavLst>
                                    </p:anim>
                                    <p:animEffect transition="in" filter="fade">
                                      <p:cBhvr>
                                        <p:cTn id="45" dur="500"/>
                                        <p:tgtEl>
                                          <p:spTgt spid="39"/>
                                        </p:tgtEl>
                                      </p:cBhvr>
                                    </p:animEffect>
                                  </p:childTnLst>
                                </p:cTn>
                              </p:par>
                            </p:childTnLst>
                          </p:cTn>
                        </p:par>
                        <p:par>
                          <p:cTn id="46" fill="hold">
                            <p:stCondLst>
                              <p:cond delay="500"/>
                            </p:stCondLst>
                            <p:childTnLst>
                              <p:par>
                                <p:cTn id="47" presetID="2" presetClass="entr" presetSubtype="1"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ppt_x</p:attrName>
                                        </p:attrNameLst>
                                      </p:cBhvr>
                                      <p:tavLst>
                                        <p:tav>
                                          <p:val>
                                            <p:strVal val="#ppt_x"/>
                                          </p:val>
                                        </p:tav>
                                        <p:tav>
                                          <p:val>
                                            <p:strVal val="#ppt_x"/>
                                          </p:val>
                                        </p:tav>
                                      </p:tavLst>
                                    </p:anim>
                                    <p:anim calcmode="lin" valueType="num">
                                      <p:cBhvr>
                                        <p:cTn id="50" dur="500" fill="hold"/>
                                        <p:tgtEl>
                                          <p:spTgt spid="40"/>
                                        </p:tgtEl>
                                        <p:attrNameLst>
                                          <p:attrName>ppt_y</p:attrName>
                                        </p:attrNameLst>
                                      </p:cBhvr>
                                      <p:tavLst>
                                        <p:tav>
                                          <p:val>
                                            <p:strVal val="0-#ppt_h/2"/>
                                          </p:val>
                                        </p:tav>
                                        <p:tav>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p:val>
                                            <p:fltVal val="0"/>
                                          </p:val>
                                        </p:tav>
                                        <p:tav>
                                          <p:val>
                                            <p:strVal val="#ppt_w"/>
                                          </p:val>
                                        </p:tav>
                                      </p:tavLst>
                                    </p:anim>
                                    <p:anim calcmode="lin" valueType="num">
                                      <p:cBhvr>
                                        <p:cTn id="56" dur="500" fill="hold"/>
                                        <p:tgtEl>
                                          <p:spTgt spid="31"/>
                                        </p:tgtEl>
                                        <p:attrNameLst>
                                          <p:attrName>ppt_h</p:attrName>
                                        </p:attrNameLst>
                                      </p:cBhvr>
                                      <p:tavLst>
                                        <p:tav>
                                          <p:val>
                                            <p:fltVal val="0"/>
                                          </p:val>
                                        </p:tav>
                                        <p:tav>
                                          <p:val>
                                            <p:strVal val="#ppt_h"/>
                                          </p:val>
                                        </p:tav>
                                      </p:tavLst>
                                    </p:anim>
                                    <p:animEffect transition="in" filter="fade">
                                      <p:cBhvr>
                                        <p:cTn id="57" dur="500"/>
                                        <p:tgtEl>
                                          <p:spTgt spid="31"/>
                                        </p:tgtEl>
                                      </p:cBhvr>
                                    </p:animEffect>
                                  </p:childTnLst>
                                </p:cTn>
                              </p:par>
                            </p:childTnLst>
                          </p:cTn>
                        </p:par>
                        <p:par>
                          <p:cTn id="58" fill="hold">
                            <p:stCondLst>
                              <p:cond delay="500"/>
                            </p:stCondLst>
                            <p:childTnLst>
                              <p:par>
                                <p:cTn id="59" presetID="2" presetClass="entr" presetSubtype="1"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p:cTn id="61" dur="500" fill="hold"/>
                                        <p:tgtEl>
                                          <p:spTgt spid="33"/>
                                        </p:tgtEl>
                                        <p:attrNameLst>
                                          <p:attrName>ppt_x</p:attrName>
                                        </p:attrNameLst>
                                      </p:cBhvr>
                                      <p:tavLst>
                                        <p:tav>
                                          <p:val>
                                            <p:strVal val="#ppt_x"/>
                                          </p:val>
                                        </p:tav>
                                        <p:tav>
                                          <p:val>
                                            <p:strVal val="#ppt_x"/>
                                          </p:val>
                                        </p:tav>
                                      </p:tavLst>
                                    </p:anim>
                                    <p:anim calcmode="lin" valueType="num">
                                      <p:cBhvr>
                                        <p:cTn id="62" dur="500" fill="hold"/>
                                        <p:tgtEl>
                                          <p:spTgt spid="33"/>
                                        </p:tgtEl>
                                        <p:attrNameLst>
                                          <p:attrName>ppt_y</p:attrName>
                                        </p:attrNameLst>
                                      </p:cBhvr>
                                      <p:tavLst>
                                        <p:tav>
                                          <p:val>
                                            <p:strVal val="0-#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9"/>
          <p:cNvSpPr>
            <a:spLocks noChangeArrowheads="1"/>
          </p:cNvSpPr>
          <p:nvPr/>
        </p:nvSpPr>
        <p:spPr bwMode="auto">
          <a:xfrm>
            <a:off x="1033463" y="404813"/>
            <a:ext cx="7729537" cy="452437"/>
          </a:xfrm>
          <a:prstGeom prst="rect">
            <a:avLst/>
          </a:prstGeom>
          <a:noFill/>
          <a:ln w="9525">
            <a:noFill/>
            <a:miter lim="800000"/>
            <a:headEnd/>
            <a:tailEnd/>
          </a:ln>
        </p:spPr>
        <p:txBody>
          <a:bodyPr anchor="ctr">
            <a:prstTxWarp prst="textNoShape">
              <a:avLst/>
            </a:prstTxWarp>
          </a:bodyPr>
          <a:lstStyle/>
          <a:p>
            <a:pPr eaLnBrk="1" hangingPunct="1"/>
            <a:r>
              <a:rPr lang="en-US" sz="3200" b="1">
                <a:solidFill>
                  <a:srgbClr val="000000"/>
                </a:solidFill>
              </a:rPr>
              <a:t>For more</a:t>
            </a:r>
          </a:p>
        </p:txBody>
      </p:sp>
      <p:sp>
        <p:nvSpPr>
          <p:cNvPr id="810005" name="Text Box 21"/>
          <p:cNvSpPr txBox="1">
            <a:spLocks noChangeArrowheads="1"/>
          </p:cNvSpPr>
          <p:nvPr/>
        </p:nvSpPr>
        <p:spPr bwMode="auto">
          <a:xfrm>
            <a:off x="1119188" y="1484313"/>
            <a:ext cx="7643812" cy="457200"/>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spcBef>
                <a:spcPct val="50000"/>
              </a:spcBef>
            </a:pPr>
            <a:r>
              <a:rPr lang="en-US" sz="2000" b="1">
                <a:solidFill>
                  <a:schemeClr val="bg1"/>
                </a:solidFill>
              </a:rPr>
              <a:t>Publications</a:t>
            </a:r>
          </a:p>
        </p:txBody>
      </p:sp>
      <p:sp>
        <p:nvSpPr>
          <p:cNvPr id="810006" name="Text Box 22"/>
          <p:cNvSpPr txBox="1">
            <a:spLocks noChangeArrowheads="1"/>
          </p:cNvSpPr>
          <p:nvPr/>
        </p:nvSpPr>
        <p:spPr bwMode="auto">
          <a:xfrm>
            <a:off x="1128713" y="4953000"/>
            <a:ext cx="7634287" cy="457200"/>
          </a:xfrm>
          <a:prstGeom prst="rect">
            <a:avLst/>
          </a:prstGeom>
          <a:solidFill>
            <a:schemeClr val="tx1">
              <a:alpha val="67058"/>
            </a:schemeClr>
          </a:solidFill>
          <a:ln w="38100">
            <a:noFill/>
            <a:miter lim="800000"/>
            <a:headEnd type="none" w="sm" len="sm"/>
            <a:tailEnd type="none" w="sm" len="sm"/>
          </a:ln>
        </p:spPr>
        <p:txBody>
          <a:bodyPr anchor="ctr">
            <a:prstTxWarp prst="textNoShape">
              <a:avLst/>
            </a:prstTxWarp>
          </a:bodyPr>
          <a:lstStyle/>
          <a:p>
            <a:pPr algn="ctr">
              <a:spcBef>
                <a:spcPct val="50000"/>
              </a:spcBef>
            </a:pPr>
            <a:r>
              <a:rPr lang="en-US" sz="2000" b="1" dirty="0">
                <a:solidFill>
                  <a:schemeClr val="bg1"/>
                </a:solidFill>
              </a:rPr>
              <a:t>Web sites</a:t>
            </a:r>
          </a:p>
        </p:txBody>
      </p:sp>
      <p:sp>
        <p:nvSpPr>
          <p:cNvPr id="810007" name="Rectangle 23"/>
          <p:cNvSpPr>
            <a:spLocks noChangeArrowheads="1"/>
          </p:cNvSpPr>
          <p:nvPr/>
        </p:nvSpPr>
        <p:spPr bwMode="auto">
          <a:xfrm>
            <a:off x="914400" y="5486400"/>
            <a:ext cx="8357577" cy="1200329"/>
          </a:xfrm>
          <a:prstGeom prst="rect">
            <a:avLst/>
          </a:prstGeom>
          <a:noFill/>
          <a:ln w="12700">
            <a:noFill/>
            <a:miter lim="800000"/>
            <a:headEnd/>
            <a:tailEnd/>
          </a:ln>
        </p:spPr>
        <p:txBody>
          <a:bodyPr wrap="none">
            <a:prstTxWarp prst="textNoShape">
              <a:avLst/>
            </a:prstTxWarp>
            <a:spAutoFit/>
          </a:bodyPr>
          <a:lstStyle/>
          <a:p>
            <a:pPr>
              <a:spcBef>
                <a:spcPct val="50000"/>
              </a:spcBef>
            </a:pPr>
            <a:r>
              <a:rPr lang="en-US" u="sng" dirty="0" smtClean="0">
                <a:solidFill>
                  <a:srgbClr val="4D4D4D"/>
                </a:solidFill>
              </a:rPr>
              <a:t>http://java.sun.com/developer/technicalArticles/J2SE/Desktop/persistenceapi/</a:t>
            </a:r>
          </a:p>
          <a:p>
            <a:pPr>
              <a:spcBef>
                <a:spcPct val="50000"/>
              </a:spcBef>
            </a:pPr>
            <a:r>
              <a:rPr lang="en-US" u="sng" dirty="0" smtClean="0">
                <a:solidFill>
                  <a:srgbClr val="4D4D4D"/>
                </a:solidFill>
                <a:hlinkClick r:id="rId4"/>
              </a:rPr>
              <a:t>http://java.sun.com/blueprints/corej2eepatterns/Patterns/DataAccessObject.html</a:t>
            </a:r>
            <a:endParaRPr lang="en-US" u="sng" dirty="0" smtClean="0">
              <a:solidFill>
                <a:srgbClr val="4D4D4D"/>
              </a:solidFill>
            </a:endParaRPr>
          </a:p>
          <a:p>
            <a:pPr>
              <a:spcBef>
                <a:spcPct val="50000"/>
              </a:spcBef>
            </a:pPr>
            <a:r>
              <a:rPr lang="en-US" u="sng" dirty="0" smtClean="0">
                <a:solidFill>
                  <a:srgbClr val="4D4D4D"/>
                </a:solidFill>
                <a:hlinkClick r:id="rId5"/>
              </a:rPr>
              <a:t>http://javanotepad.blogspot.com/2007/05/jpa-entitymanagerfactory-in-web.html</a:t>
            </a:r>
            <a:endParaRPr lang="en-US" u="sng" dirty="0" smtClean="0">
              <a:solidFill>
                <a:srgbClr val="4D4D4D"/>
              </a:solidFill>
            </a:endParaRPr>
          </a:p>
        </p:txBody>
      </p:sp>
      <p:sp>
        <p:nvSpPr>
          <p:cNvPr id="35848" name="Text Box 25"/>
          <p:cNvSpPr txBox="1">
            <a:spLocks noChangeArrowheads="1"/>
          </p:cNvSpPr>
          <p:nvPr/>
        </p:nvSpPr>
        <p:spPr bwMode="auto">
          <a:xfrm>
            <a:off x="6300788" y="2560638"/>
            <a:ext cx="184150" cy="457200"/>
          </a:xfrm>
          <a:prstGeom prst="rect">
            <a:avLst/>
          </a:prstGeom>
          <a:noFill/>
          <a:ln w="12700">
            <a:noFill/>
            <a:miter lim="800000"/>
            <a:headEnd/>
            <a:tailEnd/>
          </a:ln>
        </p:spPr>
        <p:txBody>
          <a:bodyPr wrap="none">
            <a:prstTxWarp prst="textNoShape">
              <a:avLst/>
            </a:prstTxWarp>
            <a:spAutoFit/>
          </a:bodyPr>
          <a:lstStyle/>
          <a:p>
            <a:pPr algn="ctr">
              <a:spcBef>
                <a:spcPct val="50000"/>
              </a:spcBef>
            </a:pPr>
            <a:endParaRPr lang="fr-FR" sz="2400">
              <a:solidFill>
                <a:srgbClr val="4D4D4D"/>
              </a:solidFill>
            </a:endParaRPr>
          </a:p>
        </p:txBody>
      </p:sp>
      <p:sp>
        <p:nvSpPr>
          <p:cNvPr id="810011" name="Text Box 27"/>
          <p:cNvSpPr txBox="1">
            <a:spLocks noChangeArrowheads="1"/>
          </p:cNvSpPr>
          <p:nvPr/>
        </p:nvSpPr>
        <p:spPr bwMode="auto">
          <a:xfrm>
            <a:off x="1044575" y="965200"/>
            <a:ext cx="7642225" cy="427038"/>
          </a:xfrm>
          <a:prstGeom prst="rect">
            <a:avLst/>
          </a:prstGeom>
          <a:noFill/>
          <a:ln w="12700">
            <a:noFill/>
            <a:miter lim="800000"/>
            <a:headEnd type="none" w="sm" len="sm"/>
            <a:tailEnd type="none" w="sm" len="sm"/>
          </a:ln>
        </p:spPr>
        <p:txBody>
          <a:bodyPr>
            <a:prstTxWarp prst="textNoShape">
              <a:avLst/>
            </a:prstTxWarp>
            <a:spAutoFit/>
          </a:bodyPr>
          <a:lstStyle/>
          <a:p>
            <a:r>
              <a:rPr lang="en-US" sz="2200"/>
              <a:t>If you want to go into these subjects more deeply, …</a:t>
            </a:r>
          </a:p>
        </p:txBody>
      </p:sp>
      <p:sp>
        <p:nvSpPr>
          <p:cNvPr id="810013" name="Rectangle 29">
            <a:hlinkClick r:id="rId6"/>
          </p:cNvPr>
          <p:cNvSpPr>
            <a:spLocks noChangeArrowheads="1"/>
          </p:cNvSpPr>
          <p:nvPr/>
        </p:nvSpPr>
        <p:spPr bwMode="auto">
          <a:xfrm>
            <a:off x="1066800" y="2209800"/>
            <a:ext cx="5181600" cy="2123658"/>
          </a:xfrm>
          <a:prstGeom prst="rect">
            <a:avLst/>
          </a:prstGeom>
          <a:noFill/>
          <a:ln w="12700">
            <a:noFill/>
            <a:miter lim="800000"/>
            <a:headEnd/>
            <a:tailEnd/>
          </a:ln>
        </p:spPr>
        <p:txBody>
          <a:bodyPr wrap="square">
            <a:prstTxWarp prst="textNoShape">
              <a:avLst/>
            </a:prstTxWarp>
            <a:spAutoFit/>
          </a:bodyPr>
          <a:lstStyle/>
          <a:p>
            <a:pPr algn="ctr">
              <a:spcBef>
                <a:spcPct val="50000"/>
              </a:spcBef>
            </a:pPr>
            <a:r>
              <a:rPr lang="en-US" sz="2400" b="1" dirty="0" smtClean="0"/>
              <a:t>Java Persistence et Hibernate</a:t>
            </a:r>
          </a:p>
          <a:p>
            <a:pPr algn="ctr">
              <a:spcBef>
                <a:spcPct val="50000"/>
              </a:spcBef>
            </a:pPr>
            <a:r>
              <a:rPr lang="en-US" i="1" dirty="0" smtClean="0"/>
              <a:t>Anthony Patricio</a:t>
            </a:r>
          </a:p>
          <a:p>
            <a:pPr algn="ctr">
              <a:spcBef>
                <a:spcPct val="50000"/>
              </a:spcBef>
            </a:pPr>
            <a:endParaRPr lang="en-US" dirty="0" smtClean="0"/>
          </a:p>
          <a:p>
            <a:pPr algn="ctr">
              <a:spcBef>
                <a:spcPct val="50000"/>
              </a:spcBef>
            </a:pPr>
            <a:endParaRPr lang="en-US" dirty="0" smtClean="0"/>
          </a:p>
          <a:p>
            <a:pPr algn="ctr">
              <a:spcBef>
                <a:spcPct val="50000"/>
              </a:spcBef>
            </a:pPr>
            <a:r>
              <a:rPr lang="en-US" dirty="0" smtClean="0"/>
              <a:t>Available on http://</a:t>
            </a:r>
            <a:r>
              <a:rPr lang="en-US" dirty="0" err="1" smtClean="0"/>
              <a:t>librairies.supinfo.com</a:t>
            </a:r>
            <a:endParaRPr lang="en-US" dirty="0" smtClean="0"/>
          </a:p>
        </p:txBody>
      </p:sp>
      <p:pic>
        <p:nvPicPr>
          <p:cNvPr id="35853" name="Picture 30" descr="badge_reference_2"/>
          <p:cNvPicPr>
            <a:picLocks noChangeAspect="1" noChangeArrowheads="1"/>
          </p:cNvPicPr>
          <p:nvPr/>
        </p:nvPicPr>
        <p:blipFill>
          <a:blip r:embed="rId7"/>
          <a:srcRect/>
          <a:stretch>
            <a:fillRect/>
          </a:stretch>
        </p:blipFill>
        <p:spPr bwMode="auto">
          <a:xfrm>
            <a:off x="131763" y="130175"/>
            <a:ext cx="652462" cy="652463"/>
          </a:xfrm>
          <a:prstGeom prst="rect">
            <a:avLst/>
          </a:prstGeom>
          <a:noFill/>
          <a:ln w="9525">
            <a:noFill/>
            <a:miter lim="800000"/>
            <a:headEnd/>
            <a:tailEnd/>
          </a:ln>
        </p:spPr>
      </p:pic>
      <p:sp>
        <p:nvSpPr>
          <p:cNvPr id="35854" name="Text Box 31"/>
          <p:cNvSpPr txBox="1">
            <a:spLocks noChangeArrowheads="1"/>
          </p:cNvSpPr>
          <p:nvPr/>
        </p:nvSpPr>
        <p:spPr bwMode="auto">
          <a:xfrm>
            <a:off x="971550" y="0"/>
            <a:ext cx="8172450" cy="366713"/>
          </a:xfrm>
          <a:prstGeom prst="rect">
            <a:avLst/>
          </a:prstGeom>
          <a:noFill/>
          <a:ln w="12700">
            <a:noFill/>
            <a:miter lim="800000"/>
            <a:headEnd/>
            <a:tailEnd/>
          </a:ln>
        </p:spPr>
        <p:txBody>
          <a:bodyPr>
            <a:prstTxWarp prst="textNoShape">
              <a:avLst/>
            </a:prstTxWarp>
            <a:spAutoFit/>
          </a:bodyPr>
          <a:lstStyle/>
          <a:p>
            <a:pPr>
              <a:spcBef>
                <a:spcPct val="50000"/>
              </a:spcBef>
            </a:pPr>
            <a:r>
              <a:rPr lang="en-US" b="1" dirty="0" smtClean="0">
                <a:solidFill>
                  <a:srgbClr val="000000"/>
                </a:solidFill>
              </a:rPr>
              <a:t>JPA</a:t>
            </a:r>
            <a:endParaRPr lang="en-US" b="1" dirty="0">
              <a:solidFill>
                <a:srgbClr val="000000"/>
              </a:solidFill>
            </a:endParaRPr>
          </a:p>
        </p:txBody>
      </p:sp>
      <p:pic>
        <p:nvPicPr>
          <p:cNvPr id="871426" name="Picture 2"/>
          <p:cNvPicPr>
            <a:picLocks noChangeAspect="1" noChangeArrowheads="1"/>
          </p:cNvPicPr>
          <p:nvPr/>
        </p:nvPicPr>
        <p:blipFill>
          <a:blip r:embed="rId8"/>
          <a:srcRect/>
          <a:stretch>
            <a:fillRect/>
          </a:stretch>
        </p:blipFill>
        <p:spPr bwMode="auto">
          <a:xfrm>
            <a:off x="6400800" y="2015938"/>
            <a:ext cx="1981200" cy="2403662"/>
          </a:xfrm>
          <a:prstGeom prst="rect">
            <a:avLst/>
          </a:prstGeom>
          <a:noFill/>
          <a:ln w="3175" cmpd="sng">
            <a:solidFill>
              <a:schemeClr val="tx1"/>
            </a:solidFill>
            <a:miter lim="800000"/>
            <a:headEnd/>
            <a:tailEnd/>
          </a:ln>
          <a:effectLst>
            <a:outerShdw blurRad="50800" dist="38100" dir="2700000">
              <a:srgbClr val="000000">
                <a:alpha val="43000"/>
              </a:srgbClr>
            </a:outerShdw>
          </a:effectLst>
        </p:spPr>
      </p:pic>
      <p:sp>
        <p:nvSpPr>
          <p:cNvPr id="13" name="TextBox 12"/>
          <p:cNvSpPr txBox="1"/>
          <p:nvPr/>
        </p:nvSpPr>
        <p:spPr>
          <a:xfrm>
            <a:off x="932039" y="4459069"/>
            <a:ext cx="8135761" cy="646331"/>
          </a:xfrm>
          <a:prstGeom prst="rect">
            <a:avLst/>
          </a:prstGeom>
          <a:noFill/>
        </p:spPr>
        <p:txBody>
          <a:bodyPr wrap="square" rtlCol="0">
            <a:spAutoFit/>
          </a:bodyPr>
          <a:lstStyle/>
          <a:p>
            <a:r>
              <a:rPr lang="en-US" dirty="0" smtClean="0"/>
              <a:t>http://</a:t>
            </a:r>
            <a:r>
              <a:rPr lang="en-US" dirty="0" err="1" smtClean="0"/>
              <a:t>library.supinfo.com/BookDetails.aspx?type</a:t>
            </a:r>
            <a:r>
              <a:rPr lang="en-US" dirty="0" smtClean="0"/>
              <a:t>=</a:t>
            </a:r>
            <a:r>
              <a:rPr lang="en-US" dirty="0" err="1" smtClean="0"/>
              <a:t>cyberlibris&amp;docid</a:t>
            </a:r>
            <a:r>
              <a:rPr lang="en-US" dirty="0" smtClean="0"/>
              <a:t>=40001058</a:t>
            </a:r>
          </a:p>
          <a:p>
            <a:endParaRPr lang="en-US" dirty="0"/>
          </a:p>
        </p:txBody>
      </p:sp>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0011"/>
                                        </p:tgtEl>
                                        <p:attrNameLst>
                                          <p:attrName>style.visibility</p:attrName>
                                        </p:attrNameLst>
                                      </p:cBhvr>
                                      <p:to>
                                        <p:strVal val="visible"/>
                                      </p:to>
                                    </p:set>
                                    <p:animEffect transition="in" filter="fade">
                                      <p:cBhvr>
                                        <p:cTn id="7" dur="500"/>
                                        <p:tgtEl>
                                          <p:spTgt spid="8100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810005"/>
                                        </p:tgtEl>
                                        <p:attrNameLst>
                                          <p:attrName>style.visibility</p:attrName>
                                        </p:attrNameLst>
                                      </p:cBhvr>
                                      <p:to>
                                        <p:strVal val="visible"/>
                                      </p:to>
                                    </p:set>
                                    <p:animEffect transition="in" filter="barn(outVertical)">
                                      <p:cBhvr>
                                        <p:cTn id="12" dur="500"/>
                                        <p:tgtEl>
                                          <p:spTgt spid="81000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10013"/>
                                        </p:tgtEl>
                                        <p:attrNameLst>
                                          <p:attrName>style.visibility</p:attrName>
                                        </p:attrNameLst>
                                      </p:cBhvr>
                                      <p:to>
                                        <p:strVal val="visible"/>
                                      </p:to>
                                    </p:set>
                                    <p:animEffect transition="in" filter="fade">
                                      <p:cBhvr>
                                        <p:cTn id="16" dur="500"/>
                                        <p:tgtEl>
                                          <p:spTgt spid="81001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Horizont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810006"/>
                                        </p:tgtEl>
                                        <p:attrNameLst>
                                          <p:attrName>style.visibility</p:attrName>
                                        </p:attrNameLst>
                                      </p:cBhvr>
                                      <p:to>
                                        <p:strVal val="visible"/>
                                      </p:to>
                                    </p:set>
                                    <p:animEffect transition="in" filter="barn(outVertical)">
                                      <p:cBhvr>
                                        <p:cTn id="26" dur="500"/>
                                        <p:tgtEl>
                                          <p:spTgt spid="810006"/>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810007"/>
                                        </p:tgtEl>
                                        <p:attrNameLst>
                                          <p:attrName>style.visibility</p:attrName>
                                        </p:attrNameLst>
                                      </p:cBhvr>
                                      <p:to>
                                        <p:strVal val="visible"/>
                                      </p:to>
                                    </p:set>
                                    <p:animEffect transition="in" filter="fade">
                                      <p:cBhvr>
                                        <p:cTn id="30" dur="500"/>
                                        <p:tgtEl>
                                          <p:spTgt spid="810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0005" grpId="0" animBg="1" autoUpdateAnimBg="0"/>
      <p:bldP spid="810006" grpId="0" animBg="1" autoUpdateAnimBg="0"/>
      <p:bldP spid="810007" grpId="0"/>
      <p:bldP spid="810011" grpId="0" autoUpdateAnimBg="0"/>
      <p:bldP spid="810013" grpId="0"/>
      <p:bldP spid="1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1033463" y="404813"/>
            <a:ext cx="7729537" cy="452437"/>
          </a:xfrm>
        </p:spPr>
        <p:txBody>
          <a:bodyPr/>
          <a:lstStyle/>
          <a:p>
            <a:r>
              <a:rPr lang="fr-FR" sz="3200"/>
              <a:t>The end</a:t>
            </a:r>
          </a:p>
        </p:txBody>
      </p:sp>
      <p:pic>
        <p:nvPicPr>
          <p:cNvPr id="698372" name="Picture 4" descr="SurLaRouteduProgres"/>
          <p:cNvPicPr>
            <a:picLocks noChangeAspect="1" noChangeArrowheads="1"/>
          </p:cNvPicPr>
          <p:nvPr/>
        </p:nvPicPr>
        <p:blipFill>
          <a:blip r:embed="rId4" cstate="print"/>
          <a:srcRect/>
          <a:stretch>
            <a:fillRect/>
          </a:stretch>
        </p:blipFill>
        <p:spPr bwMode="auto">
          <a:xfrm>
            <a:off x="1331913" y="1341438"/>
            <a:ext cx="6438900" cy="4292600"/>
          </a:xfrm>
          <a:prstGeom prst="rect">
            <a:avLst/>
          </a:prstGeom>
          <a:noFill/>
        </p:spPr>
      </p:pic>
      <p:sp>
        <p:nvSpPr>
          <p:cNvPr id="698374" name="Text Box 6"/>
          <p:cNvSpPr txBox="1">
            <a:spLocks noChangeArrowheads="1"/>
          </p:cNvSpPr>
          <p:nvPr/>
        </p:nvSpPr>
        <p:spPr bwMode="auto">
          <a:xfrm>
            <a:off x="971550" y="0"/>
            <a:ext cx="8172450" cy="366713"/>
          </a:xfrm>
          <a:prstGeom prst="rect">
            <a:avLst/>
          </a:prstGeom>
          <a:noFill/>
          <a:ln w="12700" algn="ctr">
            <a:noFill/>
            <a:miter lim="800000"/>
            <a:headEnd/>
            <a:tailEnd/>
          </a:ln>
          <a:effectLst/>
        </p:spPr>
        <p:txBody>
          <a:bodyPr>
            <a:spAutoFit/>
          </a:bodyPr>
          <a:lstStyle/>
          <a:p>
            <a:pPr>
              <a:spcBef>
                <a:spcPct val="50000"/>
              </a:spcBef>
            </a:pPr>
            <a:r>
              <a:rPr lang="en-US" b="1" dirty="0" err="1" smtClean="0">
                <a:solidFill>
                  <a:srgbClr val="000000"/>
                </a:solidFill>
              </a:rPr>
              <a:t>Servlets</a:t>
            </a:r>
            <a:endParaRPr lang="en-US" b="1" dirty="0">
              <a:solidFill>
                <a:srgbClr val="000000"/>
              </a:solidFill>
            </a:endParaRPr>
          </a:p>
        </p:txBody>
      </p:sp>
      <p:pic>
        <p:nvPicPr>
          <p:cNvPr id="698375" name="Picture 7" descr="logo-SUPINFO-blanc-fond-tra"/>
          <p:cNvPicPr>
            <a:picLocks noChangeAspect="1" noChangeArrowheads="1"/>
          </p:cNvPicPr>
          <p:nvPr/>
        </p:nvPicPr>
        <p:blipFill>
          <a:blip r:embed="rId5" cstate="print"/>
          <a:srcRect/>
          <a:stretch>
            <a:fillRect/>
          </a:stretch>
        </p:blipFill>
        <p:spPr bwMode="auto">
          <a:xfrm>
            <a:off x="2987675" y="4652963"/>
            <a:ext cx="3001963" cy="755650"/>
          </a:xfrm>
          <a:prstGeom prst="rect">
            <a:avLst/>
          </a:prstGeom>
          <a:noFill/>
        </p:spPr>
      </p:pic>
      <p:sp>
        <p:nvSpPr>
          <p:cNvPr id="8" name="Rectangle 3"/>
          <p:cNvSpPr txBox="1">
            <a:spLocks noChangeArrowheads="1"/>
          </p:cNvSpPr>
          <p:nvPr/>
        </p:nvSpPr>
        <p:spPr bwMode="auto">
          <a:xfrm>
            <a:off x="1143000" y="5715000"/>
            <a:ext cx="7286625" cy="1000125"/>
          </a:xfrm>
          <a:prstGeom prst="rect">
            <a:avLst/>
          </a:prstGeom>
          <a:noFill/>
          <a:ln w="9525">
            <a:noFill/>
            <a:miter lim="800000"/>
            <a:headEnd/>
            <a:tailEnd/>
          </a:ln>
        </p:spPr>
        <p:txBody>
          <a:bodyPr/>
          <a:lstStyle/>
          <a:p>
            <a:pPr marL="342900" indent="-342900" algn="l">
              <a:lnSpc>
                <a:spcPct val="90000"/>
              </a:lnSpc>
              <a:spcAft>
                <a:spcPts val="600"/>
              </a:spcAft>
              <a:buClr>
                <a:schemeClr val="hlink"/>
              </a:buClr>
              <a:buFont typeface="Wingdings" pitchFamily="-108" charset="2"/>
              <a:buChar char="n"/>
            </a:pPr>
            <a:endParaRPr lang="en-US" b="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971550" y="214313"/>
            <a:ext cx="7729538" cy="838200"/>
          </a:xfrm>
          <a:prstGeom prst="rect">
            <a:avLst/>
          </a:prstGeom>
          <a:noFill/>
          <a:ln w="9525">
            <a:noFill/>
            <a:round/>
            <a:headEnd/>
            <a:tailEnd/>
          </a:ln>
        </p:spPr>
        <p:txBody>
          <a:bodyPr anchor="ctr">
            <a:prstTxWarp prst="textNoShape">
              <a:avLst/>
            </a:prstTxWarp>
          </a:bodyPr>
          <a:lstStyle/>
          <a:p>
            <a:pPr eaLnBrk="1" hangingPunct="1">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dirty="0">
                <a:solidFill>
                  <a:srgbClr val="000000"/>
                </a:solidFill>
              </a:rPr>
              <a:t>Entity</a:t>
            </a:r>
            <a:r>
              <a:rPr lang="en-US" sz="3200" b="1" dirty="0" smtClean="0">
                <a:solidFill>
                  <a:srgbClr val="000000"/>
                </a:solidFill>
              </a:rPr>
              <a:t> annotation</a:t>
            </a:r>
            <a:endParaRPr lang="en-US" sz="3200" b="1" dirty="0">
              <a:solidFill>
                <a:srgbClr val="000000"/>
              </a:solidFill>
            </a:endParaRPr>
          </a:p>
        </p:txBody>
      </p:sp>
      <p:pic>
        <p:nvPicPr>
          <p:cNvPr id="49155" name="Picture 2"/>
          <p:cNvPicPr>
            <a:picLocks noChangeAspect="1" noChangeArrowheads="1"/>
          </p:cNvPicPr>
          <p:nvPr/>
        </p:nvPicPr>
        <p:blipFill>
          <a:blip r:embed="rId3" cstate="print"/>
          <a:srcRect/>
          <a:stretch>
            <a:fillRect/>
          </a:stretch>
        </p:blipFill>
        <p:spPr bwMode="auto">
          <a:xfrm>
            <a:off x="130175" y="119063"/>
            <a:ext cx="652463" cy="652462"/>
          </a:xfrm>
          <a:prstGeom prst="rect">
            <a:avLst/>
          </a:prstGeom>
          <a:noFill/>
          <a:ln w="9525">
            <a:noFill/>
            <a:round/>
            <a:headEnd/>
            <a:tailEnd/>
          </a:ln>
        </p:spPr>
      </p:pic>
      <p:sp>
        <p:nvSpPr>
          <p:cNvPr id="49156" name="Rectangle 3"/>
          <p:cNvSpPr>
            <a:spLocks noChangeArrowheads="1"/>
          </p:cNvSpPr>
          <p:nvPr/>
        </p:nvSpPr>
        <p:spPr bwMode="auto">
          <a:xfrm>
            <a:off x="1462088" y="923925"/>
            <a:ext cx="184150" cy="457200"/>
          </a:xfrm>
          <a:prstGeom prst="rect">
            <a:avLst/>
          </a:prstGeom>
          <a:noFill/>
          <a:ln w="9525">
            <a:noFill/>
            <a:round/>
            <a:headEnd/>
            <a:tailEnd/>
          </a:ln>
        </p:spPr>
        <p:txBody>
          <a:bodyPr wrap="none" anchor="ctr">
            <a:prstTxWarp prst="textNoShape">
              <a:avLst/>
            </a:prstTxWarp>
          </a:bodyPr>
          <a:lstStyle/>
          <a:p>
            <a:endParaRPr lang="en-US"/>
          </a:p>
        </p:txBody>
      </p:sp>
      <p:sp>
        <p:nvSpPr>
          <p:cNvPr id="47108" name="Rectangle 4"/>
          <p:cNvSpPr>
            <a:spLocks noChangeArrowheads="1"/>
          </p:cNvSpPr>
          <p:nvPr/>
        </p:nvSpPr>
        <p:spPr bwMode="auto">
          <a:xfrm>
            <a:off x="1547813" y="2493963"/>
            <a:ext cx="6605587" cy="2916237"/>
          </a:xfrm>
          <a:prstGeom prst="rect">
            <a:avLst/>
          </a:prstGeom>
          <a:solidFill>
            <a:srgbClr val="D3D7DB"/>
          </a:solidFill>
          <a:ln w="9360">
            <a:solidFill>
              <a:srgbClr val="4D4D4D"/>
            </a:solidFill>
            <a:miter lim="800000"/>
            <a:headEnd/>
            <a:tailEnd/>
          </a:ln>
          <a:effectLst>
            <a:outerShdw dist="63640" dir="2700000" algn="ctr" rotWithShape="0">
              <a:srgbClr val="969696"/>
            </a:outerShdw>
          </a:effectLst>
        </p:spPr>
        <p:txBody>
          <a:bodyPr lIns="90000" tIns="46800" rIns="90000" bIns="46800">
            <a:prstTxWarp prst="textNoShape">
              <a:avLst/>
            </a:prstTxWarp>
          </a:bodyPr>
          <a:lstStyle/>
          <a:p>
            <a:pPr>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smtClean="0">
                <a:solidFill>
                  <a:srgbClr val="7F0055"/>
                </a:solidFill>
                <a:latin typeface="Courier New" pitchFamily="49" charset="0"/>
                <a:cs typeface="Courier New" pitchFamily="49" charset="0"/>
              </a:rPr>
              <a:t>public class</a:t>
            </a:r>
            <a:r>
              <a:rPr lang="fr-FR" dirty="0" smtClean="0">
                <a:solidFill>
                  <a:srgbClr val="000000"/>
                </a:solidFill>
                <a:latin typeface="Courier New" pitchFamily="49" charset="0"/>
                <a:cs typeface="Courier New" pitchFamily="49" charset="0"/>
              </a:rPr>
              <a:t> </a:t>
            </a:r>
            <a:r>
              <a:rPr lang="fr-FR" dirty="0">
                <a:solidFill>
                  <a:srgbClr val="000000"/>
                </a:solidFill>
                <a:latin typeface="Courier New" pitchFamily="49" charset="0"/>
                <a:cs typeface="Courier New" pitchFamily="49" charset="0"/>
              </a:rPr>
              <a:t>Contact </a:t>
            </a:r>
            <a:r>
              <a:rPr lang="fr-FR" b="1" dirty="0" err="1">
                <a:solidFill>
                  <a:srgbClr val="7F0055"/>
                </a:solidFill>
                <a:latin typeface="Courier New" pitchFamily="49" charset="0"/>
                <a:cs typeface="Courier New" pitchFamily="49" charset="0"/>
              </a:rPr>
              <a:t>implements</a:t>
            </a:r>
            <a:r>
              <a:rPr lang="fr-FR" b="1" dirty="0">
                <a:solidFill>
                  <a:srgbClr val="7F0055"/>
                </a:solidFill>
                <a:latin typeface="Courier New" pitchFamily="49" charset="0"/>
                <a:cs typeface="Courier New" pitchFamily="49" charset="0"/>
              </a:rPr>
              <a:t> </a:t>
            </a:r>
            <a:r>
              <a:rPr lang="fr-FR" dirty="0" err="1">
                <a:solidFill>
                  <a:srgbClr val="000000"/>
                </a:solidFill>
                <a:latin typeface="Courier New" pitchFamily="49" charset="0"/>
                <a:cs typeface="Courier New" pitchFamily="49" charset="0"/>
              </a:rPr>
              <a:t>Serializable</a:t>
            </a:r>
            <a:r>
              <a:rPr lang="fr-FR" dirty="0">
                <a:solidFill>
                  <a:srgbClr val="000000"/>
                </a:solidFill>
                <a:latin typeface="Courier New" pitchFamily="49" charset="0"/>
                <a:cs typeface="Courier New" pitchFamily="49" charset="0"/>
              </a:rPr>
              <a:t> {</a:t>
            </a: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dirty="0">
              <a:solidFill>
                <a:srgbClr val="3F7F5F"/>
              </a:solidFill>
              <a:latin typeface="Courier New" pitchFamily="49" charset="0"/>
              <a:cs typeface="Courier New" pitchFamily="49" charset="0"/>
            </a:endParaRP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dirty="0">
                <a:solidFill>
                  <a:srgbClr val="3F7F5F"/>
                </a:solidFill>
                <a:latin typeface="Courier New" pitchFamily="49" charset="0"/>
                <a:cs typeface="Courier New" pitchFamily="49" charset="0"/>
              </a:rPr>
              <a:t>// </a:t>
            </a:r>
            <a:r>
              <a:rPr lang="fr-FR" dirty="0" err="1">
                <a:solidFill>
                  <a:srgbClr val="3F7F5F"/>
                </a:solidFill>
                <a:latin typeface="Courier New" pitchFamily="49" charset="0"/>
                <a:cs typeface="Courier New" pitchFamily="49" charset="0"/>
              </a:rPr>
              <a:t>my</a:t>
            </a:r>
            <a:r>
              <a:rPr lang="fr-FR" dirty="0">
                <a:solidFill>
                  <a:srgbClr val="3F7F5F"/>
                </a:solidFill>
                <a:latin typeface="Courier New" pitchFamily="49" charset="0"/>
                <a:cs typeface="Courier New" pitchFamily="49" charset="0"/>
              </a:rPr>
              <a:t> </a:t>
            </a:r>
            <a:r>
              <a:rPr lang="fr-FR" dirty="0" err="1">
                <a:solidFill>
                  <a:srgbClr val="3F7F5F"/>
                </a:solidFill>
                <a:latin typeface="Courier New" pitchFamily="49" charset="0"/>
                <a:cs typeface="Courier New" pitchFamily="49" charset="0"/>
              </a:rPr>
              <a:t>properties</a:t>
            </a:r>
            <a:endParaRPr lang="fr-FR" dirty="0">
              <a:solidFill>
                <a:srgbClr val="3F7F5F"/>
              </a:solidFill>
              <a:latin typeface="Courier New" pitchFamily="49" charset="0"/>
              <a:cs typeface="Courier New" pitchFamily="49" charset="0"/>
            </a:endParaRP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err="1" smtClean="0">
                <a:solidFill>
                  <a:srgbClr val="7F0055"/>
                </a:solidFill>
                <a:latin typeface="Courier New" pitchFamily="49" charset="0"/>
                <a:cs typeface="Courier New" pitchFamily="49" charset="0"/>
              </a:rPr>
              <a:t>private</a:t>
            </a:r>
            <a:r>
              <a:rPr lang="fr-FR" b="1" dirty="0" smtClean="0">
                <a:solidFill>
                  <a:srgbClr val="7F0055"/>
                </a:solidFill>
                <a:latin typeface="Courier New" pitchFamily="49" charset="0"/>
                <a:cs typeface="Courier New" pitchFamily="49" charset="0"/>
              </a:rPr>
              <a:t> </a:t>
            </a:r>
            <a:r>
              <a:rPr lang="fr-FR" b="1" dirty="0" err="1" smtClean="0">
                <a:solidFill>
                  <a:srgbClr val="7F0055"/>
                </a:solidFill>
                <a:latin typeface="Courier New" pitchFamily="49" charset="0"/>
                <a:cs typeface="Courier New" pitchFamily="49" charset="0"/>
              </a:rPr>
              <a:t>int</a:t>
            </a:r>
            <a:r>
              <a:rPr lang="fr-FR" b="1" dirty="0" smtClean="0">
                <a:solidFill>
                  <a:srgbClr val="7F0055"/>
                </a:solidFill>
                <a:latin typeface="Courier New" pitchFamily="49" charset="0"/>
                <a:cs typeface="Courier New" pitchFamily="49" charset="0"/>
              </a:rPr>
              <a:t> </a:t>
            </a:r>
            <a:r>
              <a:rPr lang="fr-FR" dirty="0" smtClean="0">
                <a:solidFill>
                  <a:srgbClr val="0000C0"/>
                </a:solidFill>
                <a:latin typeface="Courier New" pitchFamily="49" charset="0"/>
                <a:cs typeface="Courier New" pitchFamily="49" charset="0"/>
              </a:rPr>
              <a:t>id</a:t>
            </a:r>
            <a:r>
              <a:rPr lang="fr-FR" dirty="0">
                <a:solidFill>
                  <a:srgbClr val="000000"/>
                </a:solidFill>
                <a:latin typeface="Courier New" pitchFamily="49" charset="0"/>
                <a:cs typeface="Courier New" pitchFamily="49" charset="0"/>
              </a:rPr>
              <a:t>;</a:t>
            </a: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err="1">
                <a:solidFill>
                  <a:srgbClr val="7F0055"/>
                </a:solidFill>
                <a:latin typeface="Courier New" pitchFamily="49" charset="0"/>
                <a:cs typeface="Courier New" pitchFamily="49" charset="0"/>
              </a:rPr>
              <a:t>private</a:t>
            </a:r>
            <a:r>
              <a:rPr lang="fr-FR" dirty="0">
                <a:solidFill>
                  <a:srgbClr val="000000"/>
                </a:solidFill>
                <a:latin typeface="Courier New" pitchFamily="49" charset="0"/>
                <a:cs typeface="Courier New" pitchFamily="49" charset="0"/>
              </a:rPr>
              <a:t> String </a:t>
            </a:r>
            <a:r>
              <a:rPr lang="fr-FR" dirty="0" err="1">
                <a:solidFill>
                  <a:srgbClr val="0000C0"/>
                </a:solidFill>
                <a:latin typeface="Courier New" pitchFamily="49" charset="0"/>
                <a:cs typeface="Courier New" pitchFamily="49" charset="0"/>
              </a:rPr>
              <a:t>name</a:t>
            </a:r>
            <a:r>
              <a:rPr lang="fr-FR" dirty="0">
                <a:solidFill>
                  <a:srgbClr val="000000"/>
                </a:solidFill>
                <a:latin typeface="Courier New" pitchFamily="49" charset="0"/>
                <a:cs typeface="Courier New" pitchFamily="49" charset="0"/>
              </a:rPr>
              <a:t>;</a:t>
            </a:r>
          </a:p>
          <a:p>
            <a:pPr lvl="1">
              <a:buClr>
                <a:srgbClr val="7F0055"/>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dirty="0" err="1">
                <a:solidFill>
                  <a:srgbClr val="7F0055"/>
                </a:solidFill>
                <a:latin typeface="Courier New" pitchFamily="49" charset="0"/>
                <a:cs typeface="Courier New" pitchFamily="49" charset="0"/>
              </a:rPr>
              <a:t>private</a:t>
            </a:r>
            <a:r>
              <a:rPr lang="fr-FR" dirty="0">
                <a:solidFill>
                  <a:srgbClr val="000000"/>
                </a:solidFill>
                <a:latin typeface="Courier New" pitchFamily="49" charset="0"/>
                <a:cs typeface="Courier New" pitchFamily="49" charset="0"/>
              </a:rPr>
              <a:t> String </a:t>
            </a:r>
            <a:r>
              <a:rPr lang="fr-FR" dirty="0" err="1">
                <a:solidFill>
                  <a:srgbClr val="0000C0"/>
                </a:solidFill>
                <a:latin typeface="Courier New" pitchFamily="49" charset="0"/>
                <a:cs typeface="Courier New" pitchFamily="49" charset="0"/>
              </a:rPr>
              <a:t>firstname</a:t>
            </a:r>
            <a:r>
              <a:rPr lang="fr-FR" dirty="0">
                <a:solidFill>
                  <a:srgbClr val="000000"/>
                </a:solidFill>
                <a:latin typeface="Courier New" pitchFamily="49" charset="0"/>
                <a:cs typeface="Courier New" pitchFamily="49" charset="0"/>
              </a:rPr>
              <a:t>;</a:t>
            </a: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dirty="0">
              <a:solidFill>
                <a:srgbClr val="3F7F5F"/>
              </a:solidFill>
              <a:latin typeface="Courier New" pitchFamily="49" charset="0"/>
              <a:cs typeface="Courier New" pitchFamily="49" charset="0"/>
            </a:endParaRPr>
          </a:p>
          <a:p>
            <a:pPr lvl="1">
              <a:buClr>
                <a:srgbClr val="3F7F5F"/>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dirty="0">
                <a:solidFill>
                  <a:srgbClr val="3F7F5F"/>
                </a:solidFill>
                <a:latin typeface="Courier New" pitchFamily="49" charset="0"/>
                <a:cs typeface="Courier New" pitchFamily="49" charset="0"/>
              </a:rPr>
              <a:t>// ... setters and getters ...</a:t>
            </a:r>
          </a:p>
          <a:p>
            <a:pPr>
              <a:buClr>
                <a:srgbClr val="000000"/>
              </a:buClr>
              <a:buFont typeface="Monaco"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dirty="0">
                <a:solidFill>
                  <a:srgbClr val="000000"/>
                </a:solidFill>
                <a:latin typeface="Courier New" pitchFamily="49" charset="0"/>
                <a:cs typeface="Courier New" pitchFamily="49" charset="0"/>
              </a:rPr>
              <a:t>}</a:t>
            </a:r>
          </a:p>
        </p:txBody>
      </p:sp>
      <p:sp>
        <p:nvSpPr>
          <p:cNvPr id="49159" name="Text Box 6"/>
          <p:cNvSpPr txBox="1">
            <a:spLocks noChangeArrowheads="1"/>
          </p:cNvSpPr>
          <p:nvPr/>
        </p:nvSpPr>
        <p:spPr bwMode="auto">
          <a:xfrm>
            <a:off x="1044575" y="1524000"/>
            <a:ext cx="7718425" cy="4648200"/>
          </a:xfrm>
          <a:prstGeom prst="rect">
            <a:avLst/>
          </a:prstGeom>
          <a:noFill/>
          <a:ln w="9525">
            <a:noFill/>
            <a:round/>
            <a:headEnd/>
            <a:tailEnd/>
          </a:ln>
        </p:spPr>
        <p:txBody>
          <a:bodyPr>
            <a:prstTxWarp prst="textNoShape">
              <a:avLst/>
            </a:prstTxWarp>
          </a:bodyPr>
          <a:lstStyle/>
          <a:p>
            <a:pPr marL="341313" indent="-341313" eaLnBrk="1" hangingPunct="1">
              <a:spcBef>
                <a:spcPts val="550"/>
              </a:spcBef>
              <a:spcAft>
                <a:spcPts val="825"/>
              </a:spcAft>
              <a:buClr>
                <a:srgbClr val="777777"/>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smtClean="0">
                <a:solidFill>
                  <a:srgbClr val="4D4D4D"/>
                </a:solidFill>
              </a:rPr>
              <a:t>A JPA </a:t>
            </a:r>
            <a:r>
              <a:rPr lang="fr-FR" sz="2200" dirty="0" err="1">
                <a:solidFill>
                  <a:srgbClr val="4D4D4D"/>
                </a:solidFill>
              </a:rPr>
              <a:t>Entity</a:t>
            </a:r>
            <a:r>
              <a:rPr lang="fr-FR" sz="2200" dirty="0" smtClean="0">
                <a:solidFill>
                  <a:srgbClr val="4D4D4D"/>
                </a:solidFill>
              </a:rPr>
              <a:t> </a:t>
            </a:r>
            <a:r>
              <a:rPr lang="fr-FR" sz="2200" dirty="0" err="1" smtClean="0">
                <a:solidFill>
                  <a:srgbClr val="4D4D4D"/>
                </a:solidFill>
              </a:rPr>
              <a:t>is</a:t>
            </a:r>
            <a:r>
              <a:rPr lang="fr-FR" sz="2200" dirty="0" smtClean="0">
                <a:solidFill>
                  <a:srgbClr val="4D4D4D"/>
                </a:solidFill>
              </a:rPr>
              <a:t> </a:t>
            </a:r>
            <a:r>
              <a:rPr lang="fr-FR" sz="2200" dirty="0" err="1">
                <a:solidFill>
                  <a:srgbClr val="4D4D4D"/>
                </a:solidFill>
              </a:rPr>
              <a:t>just</a:t>
            </a:r>
            <a:r>
              <a:rPr lang="fr-FR" sz="2200" dirty="0">
                <a:solidFill>
                  <a:srgbClr val="4D4D4D"/>
                </a:solidFill>
              </a:rPr>
              <a:t> a POJO </a:t>
            </a:r>
            <a:r>
              <a:rPr lang="fr-FR" sz="2200" dirty="0" err="1">
                <a:solidFill>
                  <a:srgbClr val="4D4D4D"/>
                </a:solidFill>
              </a:rPr>
              <a:t>with</a:t>
            </a:r>
            <a:r>
              <a:rPr lang="fr-FR" sz="2200" dirty="0">
                <a:solidFill>
                  <a:srgbClr val="4D4D4D"/>
                </a:solidFill>
              </a:rPr>
              <a:t> </a:t>
            </a:r>
            <a:r>
              <a:rPr lang="fr-FR" sz="2200" dirty="0" err="1">
                <a:solidFill>
                  <a:srgbClr val="4D4D4D"/>
                </a:solidFill>
              </a:rPr>
              <a:t>private</a:t>
            </a:r>
            <a:r>
              <a:rPr lang="fr-FR" sz="2200" dirty="0">
                <a:solidFill>
                  <a:srgbClr val="4D4D4D"/>
                </a:solidFill>
              </a:rPr>
              <a:t> </a:t>
            </a:r>
            <a:r>
              <a:rPr lang="fr-FR" sz="2200" dirty="0" err="1">
                <a:solidFill>
                  <a:srgbClr val="4D4D4D"/>
                </a:solidFill>
              </a:rPr>
              <a:t>properties</a:t>
            </a:r>
            <a:r>
              <a:rPr lang="fr-FR" sz="2200" dirty="0">
                <a:solidFill>
                  <a:srgbClr val="4D4D4D"/>
                </a:solidFill>
              </a:rPr>
              <a:t>, getters and setters, default </a:t>
            </a:r>
            <a:r>
              <a:rPr lang="fr-FR" sz="2200" dirty="0" err="1">
                <a:solidFill>
                  <a:srgbClr val="4D4D4D"/>
                </a:solidFill>
              </a:rPr>
              <a:t>constructor</a:t>
            </a:r>
            <a:r>
              <a:rPr lang="fr-FR" sz="2200" dirty="0">
                <a:solidFill>
                  <a:srgbClr val="4D4D4D"/>
                </a:solidFill>
              </a:rPr>
              <a:t> :</a:t>
            </a:r>
          </a:p>
        </p:txBody>
      </p:sp>
      <p:pic>
        <p:nvPicPr>
          <p:cNvPr id="49160" name="Picture 7"/>
          <p:cNvPicPr>
            <a:picLocks noChangeAspect="1" noChangeArrowheads="1"/>
          </p:cNvPicPr>
          <p:nvPr/>
        </p:nvPicPr>
        <p:blipFill>
          <a:blip r:embed="rId4" cstate="print"/>
          <a:srcRect/>
          <a:stretch>
            <a:fillRect/>
          </a:stretch>
        </p:blipFill>
        <p:spPr bwMode="auto">
          <a:xfrm>
            <a:off x="7451725" y="5208588"/>
            <a:ext cx="1604963" cy="1604962"/>
          </a:xfrm>
          <a:prstGeom prst="rect">
            <a:avLst/>
          </a:prstGeom>
          <a:noFill/>
          <a:ln w="9525">
            <a:noFill/>
            <a:round/>
            <a:headEnd/>
            <a:tailEnd/>
          </a:ln>
        </p:spPr>
      </p:pic>
      <p:sp>
        <p:nvSpPr>
          <p:cNvPr id="9" name="Text Box 5"/>
          <p:cNvSpPr txBox="1">
            <a:spLocks noChangeArrowheads="1"/>
          </p:cNvSpPr>
          <p:nvPr/>
        </p:nvSpPr>
        <p:spPr bwMode="auto">
          <a:xfrm>
            <a:off x="971550" y="0"/>
            <a:ext cx="8172450" cy="368300"/>
          </a:xfrm>
          <a:prstGeom prst="rect">
            <a:avLst/>
          </a:prstGeom>
          <a:noFill/>
          <a:ln w="9525">
            <a:noFill/>
            <a:round/>
            <a:headEnd/>
            <a:tailEnd/>
          </a:ln>
        </p:spPr>
        <p:txBody>
          <a:bodyPr lIns="90000" tIns="46800" rIns="90000" bIns="46800">
            <a:prstTxWarp prst="textNoShape">
              <a:avLst/>
            </a:prstTxWarp>
            <a:spAutoFit/>
          </a:bodyPr>
          <a:lstStyle/>
          <a:p>
            <a:pPr>
              <a:spcBef>
                <a:spcPts val="1125"/>
              </a:spcBef>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smtClean="0">
                <a:solidFill>
                  <a:srgbClr val="000000"/>
                </a:solidFill>
              </a:rPr>
              <a:t>JPA Entity</a:t>
            </a:r>
            <a:endParaRPr lang="en-US" b="1" dirty="0">
              <a:solidFill>
                <a:srgbClr val="000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ARTICULATE_VIEW_MODE" val="0"/>
  <p:tag name="ELAPSEDTIME" val="11,556"/>
  <p:tag name="AUDIO_ID" val="296"/>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6806</Words>
  <Application>Microsoft Macintosh PowerPoint</Application>
  <PresentationFormat>On-screen Show (4:3)</PresentationFormat>
  <Paragraphs>1470</Paragraphs>
  <Slides>82</Slides>
  <Notes>82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84" baseType="lpstr">
      <vt:lpstr>Rapid E-Learning Course Template</vt:lpstr>
      <vt:lpstr>CorelDRAW</vt:lpstr>
      <vt:lpstr>Java Persistence API</vt:lpstr>
      <vt:lpstr>Course objectives</vt:lpstr>
      <vt:lpstr>Course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summary</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21</cp:revision>
  <dcterms:created xsi:type="dcterms:W3CDTF">2010-12-17T10:07:16Z</dcterms:created>
  <dcterms:modified xsi:type="dcterms:W3CDTF">2012-08-30T21:17:47Z</dcterms:modified>
  <cp:category>SUPINFO PowerPoint Templates</cp:category>
</cp:coreProperties>
</file>