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42.xml" ContentType="application/vnd.openxmlformats-officedocument.presentationml.tags+xml"/>
  <Override PartName="/ppt/notesSlides/notesSlide44.xml" ContentType="application/vnd.openxmlformats-officedocument.presentationml.notesSlide+xml"/>
  <Override PartName="/ppt/tags/tag43.xml" ContentType="application/vnd.openxmlformats-officedocument.presentationml.tags+xml"/>
  <Override PartName="/ppt/notesSlides/notesSlide45.xml" ContentType="application/vnd.openxmlformats-officedocument.presentationml.notesSlide+xml"/>
  <Override PartName="/ppt/tags/tag44.xml" ContentType="application/vnd.openxmlformats-officedocument.presentationml.tags+xml"/>
  <Override PartName="/ppt/notesSlides/notesSlide46.xml" ContentType="application/vnd.openxmlformats-officedocument.presentationml.notesSlide+xml"/>
  <Override PartName="/ppt/tags/tag45.xml" ContentType="application/vnd.openxmlformats-officedocument.presentationml.tags+xml"/>
  <Override PartName="/ppt/notesSlides/notesSlide47.xml" ContentType="application/vnd.openxmlformats-officedocument.presentationml.notesSlide+xml"/>
  <Override PartName="/ppt/tags/tag46.xml" ContentType="application/vnd.openxmlformats-officedocument.presentationml.tags+xml"/>
  <Override PartName="/ppt/notesSlides/notesSlide48.xml" ContentType="application/vnd.openxmlformats-officedocument.presentationml.notesSlide+xml"/>
  <Override PartName="/ppt/tags/tag47.xml" ContentType="application/vnd.openxmlformats-officedocument.presentationml.tags+xml"/>
  <Override PartName="/ppt/notesSlides/notesSlide49.xml" ContentType="application/vnd.openxmlformats-officedocument.presentationml.notesSlide+xml"/>
  <Override PartName="/ppt/tags/tag48.xml" ContentType="application/vnd.openxmlformats-officedocument.presentationml.tags+xml"/>
  <Override PartName="/ppt/notesSlides/notesSlide50.xml" ContentType="application/vnd.openxmlformats-officedocument.presentationml.notesSlide+xml"/>
  <Override PartName="/ppt/tags/tag49.xml" ContentType="application/vnd.openxmlformats-officedocument.presentationml.tags+xml"/>
  <Override PartName="/ppt/notesSlides/notesSlide51.xml" ContentType="application/vnd.openxmlformats-officedocument.presentationml.notesSlide+xml"/>
  <Override PartName="/ppt/tags/tag50.xml" ContentType="application/vnd.openxmlformats-officedocument.presentationml.tags+xml"/>
  <Override PartName="/ppt/notesSlides/notesSlide52.xml" ContentType="application/vnd.openxmlformats-officedocument.presentationml.notesSlide+xml"/>
  <Override PartName="/ppt/tags/tag51.xml" ContentType="application/vnd.openxmlformats-officedocument.presentationml.tags+xml"/>
  <Override PartName="/ppt/notesSlides/notesSlide53.xml" ContentType="application/vnd.openxmlformats-officedocument.presentationml.notesSlide+xml"/>
  <Override PartName="/ppt/tags/tag52.xml" ContentType="application/vnd.openxmlformats-officedocument.presentationml.tags+xml"/>
  <Override PartName="/ppt/notesSlides/notesSlide54.xml" ContentType="application/vnd.openxmlformats-officedocument.presentationml.notesSlide+xml"/>
  <Override PartName="/ppt/tags/tag53.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54.xml" ContentType="application/vnd.openxmlformats-officedocument.presentationml.tags+xml"/>
  <Override PartName="/ppt/notesSlides/notesSlide58.xml" ContentType="application/vnd.openxmlformats-officedocument.presentationml.notesSlide+xml"/>
  <Override PartName="/ppt/tags/tag55.xml" ContentType="application/vnd.openxmlformats-officedocument.presentationml.tags+xml"/>
  <Override PartName="/ppt/notesSlides/notesSlide59.xml" ContentType="application/vnd.openxmlformats-officedocument.presentationml.notesSlide+xml"/>
  <Override PartName="/ppt/tags/tag56.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62"/>
  </p:notesMasterIdLst>
  <p:handoutMasterIdLst>
    <p:handoutMasterId r:id="rId63"/>
  </p:handoutMasterIdLst>
  <p:sldIdLst>
    <p:sldId id="261" r:id="rId2"/>
    <p:sldId id="262" r:id="rId3"/>
    <p:sldId id="295" r:id="rId4"/>
    <p:sldId id="259" r:id="rId5"/>
    <p:sldId id="612" r:id="rId6"/>
    <p:sldId id="614" r:id="rId7"/>
    <p:sldId id="615" r:id="rId8"/>
    <p:sldId id="616" r:id="rId9"/>
    <p:sldId id="619" r:id="rId10"/>
    <p:sldId id="620" r:id="rId11"/>
    <p:sldId id="622" r:id="rId12"/>
    <p:sldId id="621" r:id="rId13"/>
    <p:sldId id="617" r:id="rId14"/>
    <p:sldId id="618" r:id="rId15"/>
    <p:sldId id="623" r:id="rId16"/>
    <p:sldId id="625" r:id="rId17"/>
    <p:sldId id="626" r:id="rId18"/>
    <p:sldId id="628" r:id="rId19"/>
    <p:sldId id="629" r:id="rId20"/>
    <p:sldId id="630" r:id="rId21"/>
    <p:sldId id="637" r:id="rId22"/>
    <p:sldId id="632" r:id="rId23"/>
    <p:sldId id="631" r:id="rId24"/>
    <p:sldId id="633" r:id="rId25"/>
    <p:sldId id="634" r:id="rId26"/>
    <p:sldId id="635" r:id="rId27"/>
    <p:sldId id="636" r:id="rId28"/>
    <p:sldId id="566" r:id="rId29"/>
    <p:sldId id="662" r:id="rId30"/>
    <p:sldId id="638" r:id="rId31"/>
    <p:sldId id="639" r:id="rId32"/>
    <p:sldId id="640" r:id="rId33"/>
    <p:sldId id="663" r:id="rId34"/>
    <p:sldId id="641" r:id="rId35"/>
    <p:sldId id="643" r:id="rId36"/>
    <p:sldId id="642" r:id="rId37"/>
    <p:sldId id="644" r:id="rId38"/>
    <p:sldId id="645" r:id="rId39"/>
    <p:sldId id="646" r:id="rId40"/>
    <p:sldId id="647" r:id="rId41"/>
    <p:sldId id="648" r:id="rId42"/>
    <p:sldId id="661" r:id="rId43"/>
    <p:sldId id="664" r:id="rId44"/>
    <p:sldId id="649" r:id="rId45"/>
    <p:sldId id="650" r:id="rId46"/>
    <p:sldId id="651" r:id="rId47"/>
    <p:sldId id="652" r:id="rId48"/>
    <p:sldId id="653" r:id="rId49"/>
    <p:sldId id="654" r:id="rId50"/>
    <p:sldId id="655" r:id="rId51"/>
    <p:sldId id="656" r:id="rId52"/>
    <p:sldId id="657" r:id="rId53"/>
    <p:sldId id="658" r:id="rId54"/>
    <p:sldId id="659" r:id="rId55"/>
    <p:sldId id="660" r:id="rId56"/>
    <p:sldId id="665" r:id="rId57"/>
    <p:sldId id="666" r:id="rId58"/>
    <p:sldId id="523" r:id="rId59"/>
    <p:sldId id="611" r:id="rId60"/>
    <p:sldId id="296" r:id="rId61"/>
  </p:sldIdLst>
  <p:sldSz cx="9144000" cy="6858000" type="screen4x3"/>
  <p:notesSz cx="6881813" cy="9296400"/>
  <p:custDataLst>
    <p:tags r:id="rId65"/>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333"/>
    <a:srgbClr val="13672E"/>
    <a:srgbClr val="AC4020"/>
    <a:srgbClr val="0000FF"/>
    <a:srgbClr val="339933"/>
    <a:srgbClr val="7F0055"/>
    <a:srgbClr val="479B8F"/>
    <a:srgbClr val="00FFCC"/>
    <a:srgbClr val="99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93226" autoAdjust="0"/>
  </p:normalViewPr>
  <p:slideViewPr>
    <p:cSldViewPr>
      <p:cViewPr varScale="1">
        <p:scale>
          <a:sx n="40" d="100"/>
          <a:sy n="40" d="100"/>
        </p:scale>
        <p:origin x="-112" y="-1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Lst>
  </p:outlineViewPr>
  <p:notesTextViewPr>
    <p:cViewPr>
      <p:scale>
        <a:sx n="100" d="100"/>
        <a:sy n="100" d="100"/>
      </p:scale>
      <p:origin x="0" y="308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tags" Target="tags/tag1.xml"/><Relationship Id="rId66" Type="http://schemas.openxmlformats.org/officeDocument/2006/relationships/commentAuthors" Target="commentAuthor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46" Type="http://schemas.openxmlformats.org/officeDocument/2006/relationships/slide" Target="slides/slide52.xml"/><Relationship Id="rId47" Type="http://schemas.openxmlformats.org/officeDocument/2006/relationships/slide" Target="slides/slide53.xml"/><Relationship Id="rId48" Type="http://schemas.openxmlformats.org/officeDocument/2006/relationships/slide" Target="slides/slide54.xml"/><Relationship Id="rId49" Type="http://schemas.openxmlformats.org/officeDocument/2006/relationships/slide" Target="slides/slide60.xml"/><Relationship Id="rId20" Type="http://schemas.openxmlformats.org/officeDocument/2006/relationships/slide" Target="slides/slide21.xml"/><Relationship Id="rId21" Type="http://schemas.openxmlformats.org/officeDocument/2006/relationships/slide" Target="slides/slide22.xml"/><Relationship Id="rId22" Type="http://schemas.openxmlformats.org/officeDocument/2006/relationships/slide" Target="slides/slide23.xml"/><Relationship Id="rId23" Type="http://schemas.openxmlformats.org/officeDocument/2006/relationships/slide" Target="slides/slide24.xml"/><Relationship Id="rId24" Type="http://schemas.openxmlformats.org/officeDocument/2006/relationships/slide" Target="slides/slide25.xml"/><Relationship Id="rId25" Type="http://schemas.openxmlformats.org/officeDocument/2006/relationships/slide" Target="slides/slide26.xml"/><Relationship Id="rId26" Type="http://schemas.openxmlformats.org/officeDocument/2006/relationships/slide" Target="slides/slide27.xml"/><Relationship Id="rId27" Type="http://schemas.openxmlformats.org/officeDocument/2006/relationships/slide" Target="slides/slide30.xml"/><Relationship Id="rId28" Type="http://schemas.openxmlformats.org/officeDocument/2006/relationships/slide" Target="slides/slide31.xml"/><Relationship Id="rId29" Type="http://schemas.openxmlformats.org/officeDocument/2006/relationships/slide" Target="slides/slide32.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30" Type="http://schemas.openxmlformats.org/officeDocument/2006/relationships/slide" Target="slides/slide33.xml"/><Relationship Id="rId31" Type="http://schemas.openxmlformats.org/officeDocument/2006/relationships/slide" Target="slides/slide34.xml"/><Relationship Id="rId32" Type="http://schemas.openxmlformats.org/officeDocument/2006/relationships/slide" Target="slides/slide35.xml"/><Relationship Id="rId9" Type="http://schemas.openxmlformats.org/officeDocument/2006/relationships/slide" Target="slides/slide9.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33" Type="http://schemas.openxmlformats.org/officeDocument/2006/relationships/slide" Target="slides/slide36.xml"/><Relationship Id="rId34" Type="http://schemas.openxmlformats.org/officeDocument/2006/relationships/slide" Target="slides/slide37.xml"/><Relationship Id="rId35" Type="http://schemas.openxmlformats.org/officeDocument/2006/relationships/slide" Target="slides/slide38.xml"/><Relationship Id="rId36" Type="http://schemas.openxmlformats.org/officeDocument/2006/relationships/slide" Target="slides/slide39.xml"/><Relationship Id="rId10" Type="http://schemas.openxmlformats.org/officeDocument/2006/relationships/slide" Target="slides/slide10.xml"/><Relationship Id="rId11" Type="http://schemas.openxmlformats.org/officeDocument/2006/relationships/slide" Target="slides/slide11.xml"/><Relationship Id="rId12" Type="http://schemas.openxmlformats.org/officeDocument/2006/relationships/slide" Target="slides/slide12.xml"/><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6.xml"/><Relationship Id="rId16" Type="http://schemas.openxmlformats.org/officeDocument/2006/relationships/slide" Target="slides/slide17.xml"/><Relationship Id="rId17" Type="http://schemas.openxmlformats.org/officeDocument/2006/relationships/slide" Target="slides/slide18.xml"/><Relationship Id="rId18" Type="http://schemas.openxmlformats.org/officeDocument/2006/relationships/slide" Target="slides/slide19.xml"/><Relationship Id="rId19" Type="http://schemas.openxmlformats.org/officeDocument/2006/relationships/slide" Target="slides/slide20.xml"/><Relationship Id="rId37" Type="http://schemas.openxmlformats.org/officeDocument/2006/relationships/slide" Target="slides/slide40.xml"/><Relationship Id="rId38" Type="http://schemas.openxmlformats.org/officeDocument/2006/relationships/slide" Target="slides/slide44.xml"/><Relationship Id="rId39" Type="http://schemas.openxmlformats.org/officeDocument/2006/relationships/slide" Target="slides/slide45.xml"/><Relationship Id="rId40" Type="http://schemas.openxmlformats.org/officeDocument/2006/relationships/slide" Target="slides/slide46.xml"/><Relationship Id="rId41" Type="http://schemas.openxmlformats.org/officeDocument/2006/relationships/slide" Target="slides/slide47.xml"/><Relationship Id="rId42" Type="http://schemas.openxmlformats.org/officeDocument/2006/relationships/slide" Target="slides/slide48.xml"/><Relationship Id="rId43" Type="http://schemas.openxmlformats.org/officeDocument/2006/relationships/slide" Target="slides/slide49.xml"/><Relationship Id="rId44" Type="http://schemas.openxmlformats.org/officeDocument/2006/relationships/slide" Target="slides/slide50.xml"/><Relationship Id="rId4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402242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96536933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13</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14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BTS: Bug Tracking System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608AD0A3-9D0F-4E6F-9A7C-A224B3D8F22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49566AC1-71A5-435C-A0BF-A23BA93B3985}" type="slidenum">
              <a:rPr lang="en-US"/>
              <a:pPr/>
              <a:t>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The</a:t>
            </a:r>
            <a:r>
              <a:rPr lang="en-US" baseline="0" dirty="0" smtClean="0"/>
              <a:t> response of a POST request can contain a body but in that example we prefer use the 201 status code with a Location header with the new resource URI.</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28</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29</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9B86CBA2-0BD8-4FF5-A58C-37A7F72E5640}"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51FB2A4-74DC-4BF8-BBCF-6F651B6AF297}" type="slidenum">
              <a:rPr lang="en-US"/>
              <a:pPr/>
              <a:t>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30</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a:t>
            </a:r>
            <a:r>
              <a:rPr lang="en-US" dirty="0" err="1" smtClean="0"/>
              <a:t>init-param</a:t>
            </a:r>
            <a:r>
              <a:rPr lang="en-US" baseline="0" dirty="0" smtClean="0"/>
              <a:t> </a:t>
            </a:r>
            <a:r>
              <a:rPr lang="en-US" sz="1200" b="1" dirty="0" err="1" smtClean="0">
                <a:latin typeface="Courier"/>
                <a:cs typeface="Courier"/>
              </a:rPr>
              <a:t>com.sun.jersey.config.property.packages</a:t>
            </a:r>
            <a:r>
              <a:rPr lang="en-US" dirty="0" smtClean="0"/>
              <a:t> define the package containing your</a:t>
            </a:r>
            <a:r>
              <a:rPr lang="en-US" baseline="0" dirty="0" smtClean="0"/>
              <a:t> JAX-RS Resource classes.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servlet-mapping define for which </a:t>
            </a:r>
            <a:r>
              <a:rPr lang="en-US" baseline="0" dirty="0" err="1" smtClean="0"/>
              <a:t>url</a:t>
            </a:r>
            <a:r>
              <a:rPr lang="en-US" baseline="0" dirty="0" smtClean="0"/>
              <a:t> pattern Jersey have to do something.</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We’ll see JAXB classes later…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41</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42</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42</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43</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43</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The HTTP protocol (</a:t>
            </a:r>
            <a:r>
              <a:rPr lang="en-US" dirty="0" err="1" smtClean="0"/>
              <a:t>HyperText</a:t>
            </a:r>
            <a:r>
              <a:rPr lang="en-US" dirty="0" smtClean="0"/>
              <a:t> Transfer Protocol), is a communication protocol client/server created for the Web. HTTP is use to transmit resources between clients (the Web browser) and the HTTP server (or Web server).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55</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56</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56</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57</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57</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58</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[Title of the course]</a:t>
            </a:r>
          </a:p>
        </p:txBody>
      </p:sp>
      <p:sp>
        <p:nvSpPr>
          <p:cNvPr id="71683" name="Rectangle 3"/>
          <p:cNvSpPr>
            <a:spLocks noGrp="1" noChangeArrowheads="1"/>
          </p:cNvSpPr>
          <p:nvPr>
            <p:ph type="dt" sz="quarter" idx="1"/>
          </p:nvPr>
        </p:nvSpPr>
        <p:spPr>
          <a:noFill/>
        </p:spPr>
        <p:txBody>
          <a:bodyPr/>
          <a:lstStyle/>
          <a:p>
            <a:fld id="{40A41F86-DF57-9B46-BD73-89423DE1AF91}" type="datetime5">
              <a:rPr lang="en-US"/>
              <a:pPr/>
              <a:t>30-Aug-12</a:t>
            </a:fld>
            <a:endParaRPr lang="en-US"/>
          </a:p>
        </p:txBody>
      </p:sp>
      <p:sp>
        <p:nvSpPr>
          <p:cNvPr id="716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1685" name="Rectangle 7"/>
          <p:cNvSpPr>
            <a:spLocks noGrp="1" noChangeArrowheads="1"/>
          </p:cNvSpPr>
          <p:nvPr>
            <p:ph type="sldNum" sz="quarter" idx="5"/>
          </p:nvPr>
        </p:nvSpPr>
        <p:spPr>
          <a:noFill/>
        </p:spPr>
        <p:txBody>
          <a:bodyPr/>
          <a:lstStyle/>
          <a:p>
            <a:fld id="{F8937806-48CC-F04D-8BB5-99D37F9CABE9}" type="slidenum">
              <a:rPr lang="en-US"/>
              <a:pPr/>
              <a:t>59</a:t>
            </a:fld>
            <a:endParaRPr lang="en-US"/>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xfrm>
            <a:off x="993775" y="4416425"/>
            <a:ext cx="5200650" cy="4183063"/>
          </a:xfrm>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60</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8152"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a:t>Cliquez pour modifier le style du titre</a:t>
            </a:r>
          </a:p>
        </p:txBody>
      </p:sp>
      <p:sp>
        <p:nvSpPr>
          <p:cNvPr id="3" name="Espace réservé du texte 2"/>
          <p:cNvSpPr>
            <a:spLocks noGrp="1"/>
          </p:cNvSpPr>
          <p:nvPr>
            <p:ph type="body" idx="1"/>
          </p:nvPr>
        </p:nvSpPr>
        <p:spPr/>
        <p:txBody>
          <a:bodyPr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p:cNvSpPr>
            <a:spLocks noGrp="1" noChangeArrowheads="1"/>
          </p:cNvSpPr>
          <p:nvPr>
            <p:ph type="ftr" sz="quarter" idx="10"/>
          </p:nvPr>
        </p:nvSpPr>
        <p:spPr/>
        <p:txBody>
          <a:bodyPr/>
          <a:lstStyle>
            <a:lvl1pPr>
              <a:defRPr/>
            </a:lvl1pPr>
          </a:lstStyle>
          <a:p>
            <a:pPr>
              <a:defRPr/>
            </a:pPr>
            <a:r>
              <a:rPr lang="en-US"/>
              <a:t>Copyright © 2004-2005 NameOfTheOrganization.  All rights reserved.</a:t>
            </a:r>
            <a:endParaRPr lang="fr-FR"/>
          </a:p>
        </p:txBody>
      </p:sp>
    </p:spTree>
    <p:extLst>
      <p:ext uri="{BB962C8B-B14F-4D97-AF65-F5344CB8AC3E}">
        <p14:creationId xmlns:p14="http://schemas.microsoft.com/office/powerpoint/2010/main" val="126373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vmlDrawing" Target="../drawings/vmlDrawing1.vml"/><Relationship Id="rId16" Type="http://schemas.openxmlformats.org/officeDocument/2006/relationships/oleObject" Target="../embeddings/oleObject1.bin"/><Relationship Id="rId1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7130" name="CorelDRAW" r:id="rId16" imgW="723900" imgH="673100" progId="">
                  <p:embed/>
                </p:oleObj>
              </mc:Choice>
              <mc:Fallback>
                <p:oleObj name="CorelDRAW" r:id="rId16" imgW="723900" imgH="6731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9.png"/><Relationship Id="rId1" Type="http://schemas.openxmlformats.org/officeDocument/2006/relationships/tags" Target="../tags/tag11.xml"/><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9.png"/><Relationship Id="rId5" Type="http://schemas.openxmlformats.org/officeDocument/2006/relationships/image" Target="../media/image11.jpeg"/><Relationship Id="rId1" Type="http://schemas.openxmlformats.org/officeDocument/2006/relationships/tags" Target="../tags/tag12.xml"/><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9.png"/><Relationship Id="rId5" Type="http://schemas.openxmlformats.org/officeDocument/2006/relationships/image" Target="../media/image12.png"/><Relationship Id="rId1" Type="http://schemas.openxmlformats.org/officeDocument/2006/relationships/tags" Target="../tags/tag13.xml"/><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9.png"/><Relationship Id="rId1" Type="http://schemas.openxmlformats.org/officeDocument/2006/relationships/tags" Target="../tags/tag16.xml"/><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9.png"/><Relationship Id="rId1" Type="http://schemas.openxmlformats.org/officeDocument/2006/relationships/tags" Target="../tags/tag17.xml"/><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9.png"/><Relationship Id="rId1" Type="http://schemas.openxmlformats.org/officeDocument/2006/relationships/tags" Target="../tags/tag18.xml"/><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9.png"/><Relationship Id="rId1" Type="http://schemas.openxmlformats.org/officeDocument/2006/relationships/tags" Target="../tags/tag19.xml"/><Relationship Id="rId2"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hyperlink" Target="http://restful-example.appspot.com/" TargetMode="External"/><Relationship Id="rId5" Type="http://schemas.openxmlformats.org/officeDocument/2006/relationships/image" Target="../media/image9.png"/><Relationship Id="rId6" Type="http://schemas.openxmlformats.org/officeDocument/2006/relationships/image" Target="../media/image16.png"/><Relationship Id="rId1" Type="http://schemas.openxmlformats.org/officeDocument/2006/relationships/tags" Target="../tags/tag20.xml"/><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9.png"/><Relationship Id="rId1" Type="http://schemas.openxmlformats.org/officeDocument/2006/relationships/tags" Target="../tags/tag21.xml"/><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9.png"/><Relationship Id="rId5" Type="http://schemas.openxmlformats.org/officeDocument/2006/relationships/image" Target="../media/image17.jpeg"/><Relationship Id="rId1" Type="http://schemas.openxmlformats.org/officeDocument/2006/relationships/tags" Target="../tags/tag22.xml"/><Relationship Id="rId2"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9.png"/><Relationship Id="rId5" Type="http://schemas.openxmlformats.org/officeDocument/2006/relationships/image" Target="../media/image18.png"/><Relationship Id="rId1" Type="http://schemas.openxmlformats.org/officeDocument/2006/relationships/tags" Target="../tags/tag23.xml"/><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9.png"/><Relationship Id="rId1" Type="http://schemas.openxmlformats.org/officeDocument/2006/relationships/tags" Target="../tags/tag24.xml"/><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9.png"/><Relationship Id="rId5" Type="http://schemas.openxmlformats.org/officeDocument/2006/relationships/image" Target="../media/image19.png"/><Relationship Id="rId1" Type="http://schemas.openxmlformats.org/officeDocument/2006/relationships/tags" Target="../tags/tag25.xml"/><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9.png"/><Relationship Id="rId1" Type="http://schemas.openxmlformats.org/officeDocument/2006/relationships/tags" Target="../tags/tag26.xml"/><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9.png"/><Relationship Id="rId5" Type="http://schemas.openxmlformats.org/officeDocument/2006/relationships/image" Target="../media/image20.png"/><Relationship Id="rId1" Type="http://schemas.openxmlformats.org/officeDocument/2006/relationships/tags" Target="../tags/tag27.xml"/><Relationship Id="rId2"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9.png"/><Relationship Id="rId5" Type="http://schemas.openxmlformats.org/officeDocument/2006/relationships/image" Target="../media/image21.png"/><Relationship Id="rId1" Type="http://schemas.openxmlformats.org/officeDocument/2006/relationships/tags" Target="../tags/tag28.xml"/><Relationship Id="rId2"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29.xml"/><Relationship Id="rId2"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restful-example.appspot.com/" TargetMode="External"/><Relationship Id="rId4" Type="http://schemas.openxmlformats.org/officeDocument/2006/relationships/image" Target="../media/image9.png"/><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3.png"/><Relationship Id="rId1" Type="http://schemas.openxmlformats.org/officeDocument/2006/relationships/tags" Target="../tags/tag30.xml"/><Relationship Id="rId2"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hyperlink" Target="http://jersey.dev.java.net" TargetMode="External"/><Relationship Id="rId5" Type="http://schemas.openxmlformats.org/officeDocument/2006/relationships/image" Target="../media/image9.png"/><Relationship Id="rId1" Type="http://schemas.openxmlformats.org/officeDocument/2006/relationships/tags" Target="../tags/tag31.xml"/><Relationship Id="rId2"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9.png"/><Relationship Id="rId5" Type="http://schemas.openxmlformats.org/officeDocument/2006/relationships/image" Target="../media/image22.png"/><Relationship Id="rId1" Type="http://schemas.openxmlformats.org/officeDocument/2006/relationships/tags" Target="../tags/tag32.xml"/><Relationship Id="rId2"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9.png"/><Relationship Id="rId1" Type="http://schemas.openxmlformats.org/officeDocument/2006/relationships/tags" Target="../tags/tag33.xml"/><Relationship Id="rId2"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9.png"/><Relationship Id="rId1" Type="http://schemas.openxmlformats.org/officeDocument/2006/relationships/tags" Target="../tags/tag34.xml"/><Relationship Id="rId2"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9.png"/><Relationship Id="rId1" Type="http://schemas.openxmlformats.org/officeDocument/2006/relationships/tags" Target="../tags/tag35.xml"/><Relationship Id="rId2"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9.png"/><Relationship Id="rId1" Type="http://schemas.openxmlformats.org/officeDocument/2006/relationships/tags" Target="../tags/tag36.xml"/><Relationship Id="rId2"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9.png"/><Relationship Id="rId1" Type="http://schemas.openxmlformats.org/officeDocument/2006/relationships/tags" Target="../tags/tag37.xml"/><Relationship Id="rId2"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9.png"/><Relationship Id="rId1" Type="http://schemas.openxmlformats.org/officeDocument/2006/relationships/tags" Target="../tags/tag38.xml"/><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9.png"/><Relationship Id="rId1" Type="http://schemas.openxmlformats.org/officeDocument/2006/relationships/tags" Target="../tags/tag39.xml"/><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9.png"/><Relationship Id="rId1" Type="http://schemas.openxmlformats.org/officeDocument/2006/relationships/tags" Target="../tags/tag40.xml"/><Relationship Id="rId2"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41.xml"/><Relationship Id="rId2"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3.png"/><Relationship Id="rId1" Type="http://schemas.openxmlformats.org/officeDocument/2006/relationships/tags" Target="../tags/tag42.xml"/><Relationship Id="rId2"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image" Target="../media/image9.png"/><Relationship Id="rId1" Type="http://schemas.openxmlformats.org/officeDocument/2006/relationships/tags" Target="../tags/tag43.xml"/><Relationship Id="rId2"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image" Target="../media/image9.png"/><Relationship Id="rId5" Type="http://schemas.openxmlformats.org/officeDocument/2006/relationships/image" Target="../media/image23.png"/><Relationship Id="rId1" Type="http://schemas.openxmlformats.org/officeDocument/2006/relationships/tags" Target="../tags/tag44.xml"/><Relationship Id="rId2"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9.png"/><Relationship Id="rId1" Type="http://schemas.openxmlformats.org/officeDocument/2006/relationships/tags" Target="../tags/tag45.xml"/><Relationship Id="rId2"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9.png"/><Relationship Id="rId5" Type="http://schemas.openxmlformats.org/officeDocument/2006/relationships/image" Target="../media/image24.png"/><Relationship Id="rId1" Type="http://schemas.openxmlformats.org/officeDocument/2006/relationships/tags" Target="../tags/tag46.xml"/><Relationship Id="rId2"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9.png"/><Relationship Id="rId1" Type="http://schemas.openxmlformats.org/officeDocument/2006/relationships/tags" Target="../tags/tag47.xml"/><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6.xml"/><Relationship Id="rId2"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9.png"/><Relationship Id="rId1" Type="http://schemas.openxmlformats.org/officeDocument/2006/relationships/tags" Target="../tags/tag48.xml"/><Relationship Id="rId2"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9.png"/><Relationship Id="rId1" Type="http://schemas.openxmlformats.org/officeDocument/2006/relationships/tags" Target="../tags/tag49.xml"/><Relationship Id="rId2"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9.png"/><Relationship Id="rId1" Type="http://schemas.openxmlformats.org/officeDocument/2006/relationships/tags" Target="../tags/tag50.xml"/><Relationship Id="rId2"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9.png"/><Relationship Id="rId1" Type="http://schemas.openxmlformats.org/officeDocument/2006/relationships/tags" Target="../tags/tag51.xml"/><Relationship Id="rId2"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9.png"/><Relationship Id="rId1" Type="http://schemas.openxmlformats.org/officeDocument/2006/relationships/tags" Target="../tags/tag52.xml"/><Relationship Id="rId2"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53.x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25.png"/><Relationship Id="rId1" Type="http://schemas.openxmlformats.org/officeDocument/2006/relationships/tags" Target="../tags/tag54.x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hyperlink" Target="http://jersey.java.net/" TargetMode="External"/><Relationship Id="rId5" Type="http://schemas.openxmlformats.org/officeDocument/2006/relationships/hyperlink" Target="http://www.touilleur-express.fr/2008/04/25/jsr-311-jax-rs-rest-une-histoire-de-restaurant/" TargetMode="External"/><Relationship Id="rId6" Type="http://schemas.openxmlformats.org/officeDocument/2006/relationships/hyperlink" Target="http://www.onlinelearningconference.com/" TargetMode="External"/><Relationship Id="rId7" Type="http://schemas.openxmlformats.org/officeDocument/2006/relationships/image" Target="../media/image26.png"/><Relationship Id="rId8" Type="http://schemas.openxmlformats.org/officeDocument/2006/relationships/hyperlink" Target="http://restful-example.appspot.com/" TargetMode="External"/><Relationship Id="rId9" Type="http://schemas.openxmlformats.org/officeDocument/2006/relationships/image" Target="../media/image27.png"/><Relationship Id="rId1" Type="http://schemas.openxmlformats.org/officeDocument/2006/relationships/tags" Target="../tags/tag55.x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png"/><Relationship Id="rId1" Type="http://schemas.openxmlformats.org/officeDocument/2006/relationships/tags" Target="../tags/tag7.xml"/><Relationship Id="rId2"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image" Target="../media/image28.jpeg"/><Relationship Id="rId5" Type="http://schemas.openxmlformats.org/officeDocument/2006/relationships/image" Target="../media/image29.png"/><Relationship Id="rId1" Type="http://schemas.openxmlformats.org/officeDocument/2006/relationships/tags" Target="../tags/tag5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png"/><Relationship Id="rId1" Type="http://schemas.openxmlformats.org/officeDocument/2006/relationships/tags" Target="../tags/tag8.xml"/><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png"/><Relationship Id="rId1" Type="http://schemas.openxmlformats.org/officeDocument/2006/relationships/tags" Target="../tags/tag9.xml"/><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9.png"/><Relationship Id="rId1" Type="http://schemas.openxmlformats.org/officeDocument/2006/relationships/tags" Target="../tags/tag10.xml"/><Relationship Id="rId2"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r>
              <a:rPr lang="en-US" sz="2400" dirty="0" err="1" smtClean="0"/>
              <a:t>RESTful</a:t>
            </a:r>
            <a:r>
              <a:rPr lang="en-US" sz="2400" dirty="0" smtClean="0"/>
              <a:t> Web Services</a:t>
            </a:r>
            <a:endParaRPr lang="en-US" sz="1400" dirty="0"/>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7893"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smtClean="0"/>
              <a:t>JAX-RS</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pic>
        <p:nvPicPr>
          <p:cNvPr id="27700" name="Picture 52" descr="C:\Users\Thierry\Desktop\1265022830_network-server.png"/>
          <p:cNvPicPr>
            <a:picLocks noChangeAspect="1" noChangeArrowheads="1"/>
          </p:cNvPicPr>
          <p:nvPr/>
        </p:nvPicPr>
        <p:blipFill>
          <a:blip r:embed="rId10" cstate="print"/>
          <a:srcRect/>
          <a:stretch>
            <a:fillRect/>
          </a:stretch>
        </p:blipFill>
        <p:spPr bwMode="auto">
          <a:xfrm>
            <a:off x="6572264" y="3071811"/>
            <a:ext cx="2071702" cy="2071701"/>
          </a:xfrm>
          <a:prstGeom prst="rect">
            <a:avLst/>
          </a:prstGeom>
          <a:noFill/>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Response Status Codes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Status codes are divided into five classes :</a:t>
            </a:r>
          </a:p>
          <a:p>
            <a:pPr lvl="1"/>
            <a:endParaRPr lang="en-US" dirty="0" smtClean="0"/>
          </a:p>
          <a:p>
            <a:pPr lvl="1"/>
            <a:r>
              <a:rPr lang="en-US" dirty="0" smtClean="0"/>
              <a:t>3xx : Redirection</a:t>
            </a:r>
          </a:p>
          <a:p>
            <a:pPr lvl="2"/>
            <a:r>
              <a:rPr lang="en-US" dirty="0" smtClean="0"/>
              <a:t>Indicates </a:t>
            </a:r>
            <a:r>
              <a:rPr lang="en-US" dirty="0"/>
              <a:t>that further action needs to be taken by the user agent in order to </a:t>
            </a:r>
            <a:r>
              <a:rPr lang="en-US" dirty="0" smtClean="0"/>
              <a:t>fulfill </a:t>
            </a:r>
            <a:r>
              <a:rPr lang="en-US" dirty="0"/>
              <a:t>the </a:t>
            </a:r>
            <a:r>
              <a:rPr lang="en-US" dirty="0" smtClean="0"/>
              <a:t>request</a:t>
            </a:r>
          </a:p>
          <a:p>
            <a:pPr lvl="2"/>
            <a:r>
              <a:rPr lang="en-US" dirty="0" smtClean="0"/>
              <a:t>Example : </a:t>
            </a:r>
          </a:p>
          <a:p>
            <a:pPr lvl="3"/>
            <a:r>
              <a:rPr lang="en-US" dirty="0" smtClean="0"/>
              <a:t>301 Moved Permanently</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3803140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Response Status Codes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Status codes are divided into five classes :</a:t>
            </a:r>
          </a:p>
          <a:p>
            <a:pPr defTabSz="914400" eaLnBrk="1" hangingPunct="1"/>
            <a:endParaRPr lang="en-US" dirty="0" smtClean="0"/>
          </a:p>
          <a:p>
            <a:pPr lvl="1"/>
            <a:r>
              <a:rPr lang="en-US" dirty="0" smtClean="0"/>
              <a:t>4xx : Client Error</a:t>
            </a:r>
          </a:p>
          <a:p>
            <a:pPr lvl="2"/>
            <a:r>
              <a:rPr lang="en-US" dirty="0" smtClean="0"/>
              <a:t>Intended </a:t>
            </a:r>
            <a:r>
              <a:rPr lang="en-US" dirty="0"/>
              <a:t>for cases in which the client seems to have </a:t>
            </a:r>
            <a:r>
              <a:rPr lang="en-US" dirty="0" smtClean="0"/>
              <a:t>erred</a:t>
            </a:r>
          </a:p>
          <a:p>
            <a:pPr lvl="2"/>
            <a:r>
              <a:rPr lang="en-US" dirty="0" smtClean="0"/>
              <a:t>Examples :</a:t>
            </a:r>
          </a:p>
          <a:p>
            <a:pPr lvl="3"/>
            <a:r>
              <a:rPr lang="en-US" dirty="0" smtClean="0"/>
              <a:t>403 Forbidden</a:t>
            </a:r>
          </a:p>
          <a:p>
            <a:pPr lvl="3"/>
            <a:r>
              <a:rPr lang="en-US" dirty="0" smtClean="0"/>
              <a:t>404 Not Found</a:t>
            </a:r>
          </a:p>
          <a:p>
            <a:pPr lvl="3"/>
            <a:r>
              <a:rPr lang="en-US" dirty="0" smtClean="0"/>
              <a:t>405 Method Not Allowed</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pic>
        <p:nvPicPr>
          <p:cNvPr id="6" name="Picture 5" descr="6508023523_34d095963a_o.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8184" y="4509120"/>
            <a:ext cx="2790310" cy="2232248"/>
          </a:xfrm>
          <a:prstGeom prst="rect">
            <a:avLst/>
          </a:prstGeom>
        </p:spPr>
      </p:pic>
    </p:spTree>
    <p:custDataLst>
      <p:tags r:id="rId1"/>
    </p:custDataLst>
    <p:extLst>
      <p:ext uri="{BB962C8B-B14F-4D97-AF65-F5344CB8AC3E}">
        <p14:creationId xmlns:p14="http://schemas.microsoft.com/office/powerpoint/2010/main" val="33350302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6" end="6"/>
                                            </p:txEl>
                                          </p:spTgt>
                                        </p:tgtEl>
                                        <p:attrNameLst>
                                          <p:attrName>style.visibility</p:attrName>
                                        </p:attrNameLst>
                                      </p:cBhvr>
                                      <p:to>
                                        <p:strVal val="visible"/>
                                      </p:to>
                                    </p:set>
                                    <p:animEffect transition="in" filter="fade">
                                      <p:cBhvr>
                                        <p:cTn id="22" dur="500"/>
                                        <p:tgtEl>
                                          <p:spTgt spid="3483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7" end="7"/>
                                            </p:txEl>
                                          </p:spTgt>
                                        </p:tgtEl>
                                        <p:attrNameLst>
                                          <p:attrName>style.visibility</p:attrName>
                                        </p:attrNameLst>
                                      </p:cBhvr>
                                      <p:to>
                                        <p:strVal val="visible"/>
                                      </p:to>
                                    </p:set>
                                    <p:animEffect transition="in" filter="fade">
                                      <p:cBhvr>
                                        <p:cTn id="25"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Response Status Codes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Status codes are divided into five classes :</a:t>
            </a:r>
          </a:p>
          <a:p>
            <a:pPr lvl="1"/>
            <a:endParaRPr lang="en-US" dirty="0" smtClean="0"/>
          </a:p>
          <a:p>
            <a:pPr lvl="1"/>
            <a:r>
              <a:rPr lang="en-US" dirty="0" smtClean="0"/>
              <a:t>5xx : Server Error</a:t>
            </a:r>
          </a:p>
          <a:p>
            <a:pPr lvl="2"/>
            <a:r>
              <a:rPr lang="en-US" dirty="0" smtClean="0"/>
              <a:t>Indicate the </a:t>
            </a:r>
            <a:r>
              <a:rPr lang="en-US" dirty="0"/>
              <a:t>server is aware that it has encountered an error or is otherwise incapable of performing the </a:t>
            </a:r>
            <a:r>
              <a:rPr lang="en-US" dirty="0" smtClean="0"/>
              <a:t>request</a:t>
            </a:r>
          </a:p>
          <a:p>
            <a:pPr lvl="2"/>
            <a:r>
              <a:rPr lang="en-US" dirty="0" smtClean="0"/>
              <a:t>Examples :</a:t>
            </a:r>
          </a:p>
          <a:p>
            <a:pPr lvl="3"/>
            <a:r>
              <a:rPr lang="en-US" dirty="0" smtClean="0"/>
              <a:t>500 Internal Server Error</a:t>
            </a:r>
          </a:p>
          <a:p>
            <a:pPr lvl="3"/>
            <a:r>
              <a:rPr lang="en-US" dirty="0" smtClean="0"/>
              <a:t>501 Not Implemented</a:t>
            </a:r>
          </a:p>
          <a:p>
            <a:pPr lvl="3"/>
            <a:r>
              <a:rPr lang="en-US" dirty="0" smtClean="0"/>
              <a:t>502 Bad Gateway</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6226411" y="4493299"/>
            <a:ext cx="2810085" cy="2248069"/>
          </a:xfrm>
          <a:prstGeom prst="rect">
            <a:avLst/>
          </a:prstGeom>
        </p:spPr>
      </p:pic>
    </p:spTree>
    <p:custDataLst>
      <p:tags r:id="rId1"/>
    </p:custDataLst>
    <p:extLst>
      <p:ext uri="{BB962C8B-B14F-4D97-AF65-F5344CB8AC3E}">
        <p14:creationId xmlns:p14="http://schemas.microsoft.com/office/powerpoint/2010/main" val="20232902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6" end="6"/>
                                            </p:txEl>
                                          </p:spTgt>
                                        </p:tgtEl>
                                        <p:attrNameLst>
                                          <p:attrName>style.visibility</p:attrName>
                                        </p:attrNameLst>
                                      </p:cBhvr>
                                      <p:to>
                                        <p:strVal val="visible"/>
                                      </p:to>
                                    </p:set>
                                    <p:animEffect transition="in" filter="fade">
                                      <p:cBhvr>
                                        <p:cTn id="22" dur="500"/>
                                        <p:tgtEl>
                                          <p:spTgt spid="3483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7" end="7"/>
                                            </p:txEl>
                                          </p:spTgt>
                                        </p:tgtEl>
                                        <p:attrNameLst>
                                          <p:attrName>style.visibility</p:attrName>
                                        </p:attrNameLst>
                                      </p:cBhvr>
                                      <p:to>
                                        <p:strVal val="visible"/>
                                      </p:to>
                                    </p:set>
                                    <p:animEffect transition="in" filter="fade">
                                      <p:cBhvr>
                                        <p:cTn id="25"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350165434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err="1" smtClean="0"/>
              <a:t>RESTful</a:t>
            </a:r>
            <a:r>
              <a:rPr lang="en-US" dirty="0" smtClean="0"/>
              <a:t> Architectures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JAX-RS</a:t>
            </a:r>
            <a:endParaRPr lang="en-US" b="1" dirty="0">
              <a:solidFill>
                <a:srgbClr val="000000"/>
              </a:solidFill>
            </a:endParaRPr>
          </a:p>
        </p:txBody>
      </p:sp>
    </p:spTree>
    <p:custDataLst>
      <p:tags r:id="rId1"/>
    </p:custDataLst>
    <p:extLst>
      <p:ext uri="{BB962C8B-B14F-4D97-AF65-F5344CB8AC3E}">
        <p14:creationId xmlns:p14="http://schemas.microsoft.com/office/powerpoint/2010/main" val="11492188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What is REST ?</a:t>
            </a:r>
            <a:endParaRPr lang="fr-FR" dirty="0" smtClean="0"/>
          </a:p>
        </p:txBody>
      </p:sp>
      <p:sp>
        <p:nvSpPr>
          <p:cNvPr id="34830" name="Forme 34829"/>
          <p:cNvSpPr>
            <a:spLocks noGrp="1" noChangeArrowheads="1"/>
          </p:cNvSpPr>
          <p:nvPr>
            <p:ph type="body" idx="1"/>
          </p:nvPr>
        </p:nvSpPr>
        <p:spPr>
          <a:xfrm>
            <a:off x="990600" y="1157064"/>
            <a:ext cx="8001000" cy="4648200"/>
          </a:xfrm>
        </p:spPr>
        <p:txBody>
          <a:bodyPr/>
          <a:lstStyle/>
          <a:p>
            <a:pPr defTabSz="914400" eaLnBrk="1" hangingPunct="1"/>
            <a:r>
              <a:rPr lang="en-US" dirty="0" smtClean="0"/>
              <a:t>The term comes from Roy Fielding’s doctoral dissertation</a:t>
            </a:r>
          </a:p>
          <a:p>
            <a:pPr lvl="1"/>
            <a:r>
              <a:rPr lang="en-US" b="1" dirty="0" err="1" smtClean="0"/>
              <a:t>RE</a:t>
            </a:r>
            <a:r>
              <a:rPr lang="en-US" dirty="0" err="1" smtClean="0"/>
              <a:t>presentational</a:t>
            </a:r>
            <a:r>
              <a:rPr lang="en-US" dirty="0" smtClean="0"/>
              <a:t> </a:t>
            </a:r>
            <a:r>
              <a:rPr lang="en-US" b="1" dirty="0" smtClean="0"/>
              <a:t>S</a:t>
            </a:r>
            <a:r>
              <a:rPr lang="en-US" dirty="0" smtClean="0"/>
              <a:t>tate </a:t>
            </a:r>
            <a:r>
              <a:rPr lang="en-US" b="1" dirty="0" smtClean="0"/>
              <a:t>T</a:t>
            </a:r>
            <a:r>
              <a:rPr lang="en-US" dirty="0" smtClean="0"/>
              <a:t>ransfer</a:t>
            </a:r>
          </a:p>
          <a:p>
            <a:endParaRPr lang="en-US" dirty="0" smtClean="0"/>
          </a:p>
          <a:p>
            <a:r>
              <a:rPr lang="en-US" dirty="0" smtClean="0"/>
              <a:t>He defines a </a:t>
            </a:r>
            <a:r>
              <a:rPr lang="en-US" dirty="0" err="1" smtClean="0"/>
              <a:t>RESTful</a:t>
            </a:r>
            <a:r>
              <a:rPr lang="en-US" dirty="0" smtClean="0"/>
              <a:t> system with the following constraints :</a:t>
            </a:r>
          </a:p>
          <a:p>
            <a:pPr lvl="1"/>
            <a:r>
              <a:rPr lang="en-US" dirty="0" smtClean="0"/>
              <a:t>It must be a client-server system</a:t>
            </a:r>
          </a:p>
          <a:p>
            <a:pPr lvl="1"/>
            <a:r>
              <a:rPr lang="en-US" dirty="0" smtClean="0"/>
              <a:t>It has to be stateless</a:t>
            </a:r>
          </a:p>
          <a:p>
            <a:pPr lvl="1"/>
            <a:r>
              <a:rPr lang="en-US" dirty="0" smtClean="0"/>
              <a:t>It has to support a caching system</a:t>
            </a:r>
          </a:p>
          <a:p>
            <a:pPr lvl="1"/>
            <a:r>
              <a:rPr lang="en-US" dirty="0" smtClean="0"/>
              <a:t>It has to be uniformly accessible</a:t>
            </a:r>
          </a:p>
          <a:p>
            <a:pPr lvl="1"/>
            <a:r>
              <a:rPr lang="en-US" dirty="0" smtClean="0"/>
              <a:t>It has to be layered (support scalability)</a:t>
            </a:r>
          </a:p>
          <a:p>
            <a:endParaRPr lang="en-US" dirty="0" smtClean="0"/>
          </a:p>
          <a:p>
            <a:r>
              <a:rPr lang="en-US" dirty="0" smtClean="0"/>
              <a:t>The static web is </a:t>
            </a:r>
            <a:r>
              <a:rPr lang="en-US" dirty="0" err="1" smtClean="0"/>
              <a:t>RESTful</a:t>
            </a:r>
            <a:r>
              <a:rPr lang="en-US" dirty="0" smtClean="0"/>
              <a:t> by default, not the dynamic one</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Tree>
    <p:custDataLst>
      <p:tags r:id="rId1"/>
    </p:custDataLst>
    <p:extLst>
      <p:ext uri="{BB962C8B-B14F-4D97-AF65-F5344CB8AC3E}">
        <p14:creationId xmlns:p14="http://schemas.microsoft.com/office/powerpoint/2010/main" val="13878502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30">
                                            <p:txEl>
                                              <p:pRg st="7" end="7"/>
                                            </p:txEl>
                                          </p:spTgt>
                                        </p:tgtEl>
                                        <p:attrNameLst>
                                          <p:attrName>style.visibility</p:attrName>
                                        </p:attrNameLst>
                                      </p:cBhvr>
                                      <p:to>
                                        <p:strVal val="visible"/>
                                      </p:to>
                                    </p:set>
                                    <p:animEffect transition="in" filter="fade">
                                      <p:cBhvr>
                                        <p:cTn id="27" dur="500"/>
                                        <p:tgtEl>
                                          <p:spTgt spid="34830">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30">
                                            <p:txEl>
                                              <p:pRg st="8" end="8"/>
                                            </p:txEl>
                                          </p:spTgt>
                                        </p:tgtEl>
                                        <p:attrNameLst>
                                          <p:attrName>style.visibility</p:attrName>
                                        </p:attrNameLst>
                                      </p:cBhvr>
                                      <p:to>
                                        <p:strVal val="visible"/>
                                      </p:to>
                                    </p:set>
                                    <p:animEffect transition="in" filter="fade">
                                      <p:cBhvr>
                                        <p:cTn id="30" dur="500"/>
                                        <p:tgtEl>
                                          <p:spTgt spid="34830">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30">
                                            <p:txEl>
                                              <p:pRg st="10" end="10"/>
                                            </p:txEl>
                                          </p:spTgt>
                                        </p:tgtEl>
                                        <p:attrNameLst>
                                          <p:attrName>style.visibility</p:attrName>
                                        </p:attrNameLst>
                                      </p:cBhvr>
                                      <p:to>
                                        <p:strVal val="visible"/>
                                      </p:to>
                                    </p:set>
                                    <p:animEffect transition="in" filter="fade">
                                      <p:cBhvr>
                                        <p:cTn id="35" dur="500"/>
                                        <p:tgtEl>
                                          <p:spTgt spid="348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Resources</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A </a:t>
            </a:r>
            <a:r>
              <a:rPr lang="en-US" dirty="0" err="1" smtClean="0"/>
              <a:t>RESTful</a:t>
            </a:r>
            <a:r>
              <a:rPr lang="en-US" dirty="0" smtClean="0"/>
              <a:t> resources is anything that is addressable over the Web</a:t>
            </a:r>
          </a:p>
          <a:p>
            <a:pPr defTabSz="914400" eaLnBrk="1" hangingPunct="1"/>
            <a:endParaRPr lang="en-US" dirty="0" smtClean="0"/>
          </a:p>
          <a:p>
            <a:pPr defTabSz="914400" eaLnBrk="1" hangingPunct="1"/>
            <a:r>
              <a:rPr lang="en-US" dirty="0" smtClean="0"/>
              <a:t>Resource examples are :</a:t>
            </a:r>
          </a:p>
          <a:p>
            <a:pPr lvl="1"/>
            <a:r>
              <a:rPr lang="en-US" dirty="0" smtClean="0"/>
              <a:t>The temperature in Paris at 8:00 PM</a:t>
            </a:r>
          </a:p>
          <a:p>
            <a:pPr lvl="1"/>
            <a:r>
              <a:rPr lang="en-US" dirty="0" smtClean="0"/>
              <a:t>A blog post</a:t>
            </a:r>
          </a:p>
          <a:p>
            <a:pPr lvl="1"/>
            <a:r>
              <a:rPr lang="en-US" dirty="0" smtClean="0"/>
              <a:t>A list of Bug Reports inside a BTS</a:t>
            </a:r>
          </a:p>
          <a:p>
            <a:pPr lvl="1"/>
            <a:r>
              <a:rPr lang="en-US" dirty="0" smtClean="0"/>
              <a:t>A search result in Google</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Tree>
    <p:custDataLst>
      <p:tags r:id="rId1"/>
    </p:custDataLst>
    <p:extLst>
      <p:ext uri="{BB962C8B-B14F-4D97-AF65-F5344CB8AC3E}">
        <p14:creationId xmlns:p14="http://schemas.microsoft.com/office/powerpoint/2010/main" val="33884069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2" end="2"/>
                                            </p:txEl>
                                          </p:spTgt>
                                        </p:tgtEl>
                                        <p:attrNameLst>
                                          <p:attrName>style.visibility</p:attrName>
                                        </p:attrNameLst>
                                      </p:cBhvr>
                                      <p:to>
                                        <p:strVal val="visible"/>
                                      </p:to>
                                    </p:set>
                                    <p:animEffect transition="in" filter="fade">
                                      <p:cBhvr>
                                        <p:cTn id="12" dur="500"/>
                                        <p:tgtEl>
                                          <p:spTgt spid="3483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Representation</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A Representation </a:t>
            </a:r>
            <a:r>
              <a:rPr lang="en-US" dirty="0"/>
              <a:t>is typically a document that captures the current or intended state of a </a:t>
            </a:r>
            <a:r>
              <a:rPr lang="en-US" dirty="0" smtClean="0"/>
              <a:t>resource</a:t>
            </a:r>
          </a:p>
          <a:p>
            <a:pPr defTabSz="914400" eaLnBrk="1" hangingPunct="1"/>
            <a:r>
              <a:rPr lang="en-US" dirty="0" smtClean="0"/>
              <a:t>It’s what is sent back and forth between clients and servers</a:t>
            </a:r>
          </a:p>
          <a:p>
            <a:pPr defTabSz="914400" eaLnBrk="1" hangingPunct="1"/>
            <a:r>
              <a:rPr lang="en-US" dirty="0" smtClean="0"/>
              <a:t>Can take various form such as :</a:t>
            </a:r>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r>
              <a:rPr lang="en-US" dirty="0" smtClean="0"/>
              <a:t>One resource can have more than one representation</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
        <p:nvSpPr>
          <p:cNvPr id="6" name="Forme 34829"/>
          <p:cNvSpPr txBox="1">
            <a:spLocks noChangeArrowheads="1"/>
          </p:cNvSpPr>
          <p:nvPr/>
        </p:nvSpPr>
        <p:spPr bwMode="auto">
          <a:xfrm>
            <a:off x="1035496" y="3140968"/>
            <a:ext cx="8001000" cy="1440160"/>
          </a:xfrm>
          <a:prstGeom prst="rect">
            <a:avLst/>
          </a:prstGeom>
          <a:noFill/>
          <a:ln w="9525">
            <a:noFill/>
            <a:miter lim="800000"/>
            <a:headEnd/>
            <a:tailEnd/>
          </a:ln>
          <a:effectLst/>
        </p:spPr>
        <p:txBody>
          <a:bodyPr vert="horz" wrap="square" lIns="91440" tIns="45720" rIns="91440" bIns="45720" numCol="2" rtlCol="0" anchor="t" anchorCtr="0" compatLnSpc="1">
            <a:prstTxWarp prst="textNoShape">
              <a:avLst/>
            </a:prstTxWarp>
          </a:bodyPr>
          <a:lst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a:lstStyle>
          <a:p>
            <a:pPr lvl="1"/>
            <a:r>
              <a:rPr lang="en-US" dirty="0" smtClean="0"/>
              <a:t>HTML Document</a:t>
            </a:r>
          </a:p>
          <a:p>
            <a:pPr lvl="1"/>
            <a:r>
              <a:rPr lang="en-US" dirty="0" smtClean="0"/>
              <a:t>Plain Text</a:t>
            </a:r>
          </a:p>
          <a:p>
            <a:pPr lvl="1"/>
            <a:r>
              <a:rPr lang="en-US" dirty="0"/>
              <a:t>XML </a:t>
            </a:r>
            <a:r>
              <a:rPr lang="en-US" dirty="0" smtClean="0"/>
              <a:t>Stream</a:t>
            </a:r>
          </a:p>
          <a:p>
            <a:pPr lvl="1"/>
            <a:r>
              <a:rPr lang="en-US" dirty="0" smtClean="0"/>
              <a:t>JSON Stream</a:t>
            </a:r>
          </a:p>
          <a:p>
            <a:pPr lvl="1"/>
            <a:r>
              <a:rPr lang="en-US" dirty="0" smtClean="0"/>
              <a:t>…</a:t>
            </a:r>
          </a:p>
        </p:txBody>
      </p:sp>
    </p:spTree>
    <p:custDataLst>
      <p:tags r:id="rId1"/>
    </p:custDataLst>
    <p:extLst>
      <p:ext uri="{BB962C8B-B14F-4D97-AF65-F5344CB8AC3E}">
        <p14:creationId xmlns:p14="http://schemas.microsoft.com/office/powerpoint/2010/main" val="36755007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8" end="8"/>
                                            </p:txEl>
                                          </p:spTgt>
                                        </p:tgtEl>
                                        <p:attrNameLst>
                                          <p:attrName>style.visibility</p:attrName>
                                        </p:attrNameLst>
                                      </p:cBhvr>
                                      <p:to>
                                        <p:strVal val="visible"/>
                                      </p:to>
                                    </p:set>
                                    <p:animEffect transition="in" filter="fade">
                                      <p:cBhvr>
                                        <p:cTn id="22" dur="500"/>
                                        <p:tgtEl>
                                          <p:spTgt spid="3483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500"/>
                                        <p:tgtEl>
                                          <p:spTgt spid="6">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RESTful</a:t>
            </a:r>
            <a:r>
              <a:rPr lang="en-US" sz="3200" dirty="0" smtClean="0"/>
              <a:t> Web Services</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Also called </a:t>
            </a:r>
            <a:r>
              <a:rPr lang="en-US" dirty="0" err="1" smtClean="0"/>
              <a:t>RESTful</a:t>
            </a:r>
            <a:r>
              <a:rPr lang="en-US" dirty="0" smtClean="0"/>
              <a:t> web API, it’s a simple web service implemented using HTTP and the principles of REST</a:t>
            </a:r>
          </a:p>
          <a:p>
            <a:pPr defTabSz="914400" eaLnBrk="1" hangingPunct="1"/>
            <a:r>
              <a:rPr lang="en-US" dirty="0" smtClean="0"/>
              <a:t>The URI of a resource is a hyperlink</a:t>
            </a:r>
          </a:p>
          <a:p>
            <a:pPr defTabSz="914400" eaLnBrk="1" hangingPunct="1"/>
            <a:r>
              <a:rPr lang="en-US" dirty="0" smtClean="0"/>
              <a:t>The HTTP protocol provides methods on which we can map CRUD operations</a:t>
            </a:r>
          </a:p>
          <a:p>
            <a:pPr lvl="1"/>
            <a:r>
              <a:rPr lang="en-US" dirty="0" smtClean="0"/>
              <a:t>And </a:t>
            </a:r>
            <a:r>
              <a:rPr lang="en-US" dirty="0"/>
              <a:t>so </a:t>
            </a:r>
            <a:r>
              <a:rPr lang="en-US" dirty="0" smtClean="0"/>
              <a:t>apply different actions with the </a:t>
            </a:r>
            <a:r>
              <a:rPr lang="en-US" dirty="0"/>
              <a:t>same </a:t>
            </a:r>
            <a:r>
              <a:rPr lang="en-US" dirty="0" smtClean="0"/>
              <a:t>URI !</a:t>
            </a:r>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61536524"/>
              </p:ext>
            </p:extLst>
          </p:nvPr>
        </p:nvGraphicFramePr>
        <p:xfrm>
          <a:off x="1835696" y="4221088"/>
          <a:ext cx="6096000" cy="1854200"/>
        </p:xfrm>
        <a:graphic>
          <a:graphicData uri="http://schemas.openxmlformats.org/drawingml/2006/table">
            <a:tbl>
              <a:tblPr firstRow="1" bandRow="1">
                <a:tableStyleId>{10A1B5D5-9B99-4C35-A422-299274C87663}</a:tableStyleId>
              </a:tblPr>
              <a:tblGrid>
                <a:gridCol w="3048000"/>
                <a:gridCol w="3048000"/>
              </a:tblGrid>
              <a:tr h="370840">
                <a:tc>
                  <a:txBody>
                    <a:bodyPr/>
                    <a:lstStyle/>
                    <a:p>
                      <a:r>
                        <a:rPr lang="en-US" dirty="0" smtClean="0"/>
                        <a:t>Data action</a:t>
                      </a:r>
                      <a:endParaRPr lang="en-US" dirty="0"/>
                    </a:p>
                  </a:txBody>
                  <a:tcPr/>
                </a:tc>
                <a:tc>
                  <a:txBody>
                    <a:bodyPr/>
                    <a:lstStyle/>
                    <a:p>
                      <a:r>
                        <a:rPr lang="en-US" dirty="0" smtClean="0"/>
                        <a:t>HTTP protocol equivalent</a:t>
                      </a:r>
                      <a:endParaRPr lang="en-US" dirty="0"/>
                    </a:p>
                  </a:txBody>
                  <a:tcPr/>
                </a:tc>
              </a:tr>
              <a:tr h="370840">
                <a:tc>
                  <a:txBody>
                    <a:bodyPr/>
                    <a:lstStyle/>
                    <a:p>
                      <a:r>
                        <a:rPr lang="en-US" dirty="0" smtClean="0"/>
                        <a:t>CREATE</a:t>
                      </a:r>
                    </a:p>
                  </a:txBody>
                  <a:tcPr/>
                </a:tc>
                <a:tc>
                  <a:txBody>
                    <a:bodyPr/>
                    <a:lstStyle/>
                    <a:p>
                      <a:r>
                        <a:rPr lang="en-US" dirty="0" smtClean="0"/>
                        <a:t>POST</a:t>
                      </a:r>
                      <a:endParaRPr lang="en-US" dirty="0"/>
                    </a:p>
                  </a:txBody>
                  <a:tcPr/>
                </a:tc>
              </a:tr>
              <a:tr h="370840">
                <a:tc>
                  <a:txBody>
                    <a:bodyPr/>
                    <a:lstStyle/>
                    <a:p>
                      <a:r>
                        <a:rPr lang="en-US" dirty="0" smtClean="0"/>
                        <a:t>RETRIEVE</a:t>
                      </a:r>
                      <a:endParaRPr lang="en-US" dirty="0"/>
                    </a:p>
                  </a:txBody>
                  <a:tcPr/>
                </a:tc>
                <a:tc>
                  <a:txBody>
                    <a:bodyPr/>
                    <a:lstStyle/>
                    <a:p>
                      <a:r>
                        <a:rPr lang="en-US" dirty="0" smtClean="0"/>
                        <a:t>GET</a:t>
                      </a:r>
                      <a:endParaRPr lang="en-US" dirty="0"/>
                    </a:p>
                  </a:txBody>
                  <a:tcPr/>
                </a:tc>
              </a:tr>
              <a:tr h="370840">
                <a:tc>
                  <a:txBody>
                    <a:bodyPr/>
                    <a:lstStyle/>
                    <a:p>
                      <a:r>
                        <a:rPr lang="en-US" dirty="0" smtClean="0"/>
                        <a:t>UPDATE</a:t>
                      </a:r>
                      <a:endParaRPr lang="en-US" dirty="0"/>
                    </a:p>
                  </a:txBody>
                  <a:tcPr/>
                </a:tc>
                <a:tc>
                  <a:txBody>
                    <a:bodyPr/>
                    <a:lstStyle/>
                    <a:p>
                      <a:r>
                        <a:rPr lang="en-US" dirty="0" smtClean="0"/>
                        <a:t>PUT</a:t>
                      </a:r>
                      <a:endParaRPr lang="en-US" dirty="0"/>
                    </a:p>
                  </a:txBody>
                  <a:tcPr/>
                </a:tc>
              </a:tr>
              <a:tr h="370840">
                <a:tc>
                  <a:txBody>
                    <a:bodyPr/>
                    <a:lstStyle/>
                    <a:p>
                      <a:r>
                        <a:rPr lang="en-US" dirty="0" smtClean="0"/>
                        <a:t>DELETE</a:t>
                      </a:r>
                      <a:endParaRPr lang="en-US" dirty="0"/>
                    </a:p>
                  </a:txBody>
                  <a:tcPr/>
                </a:tc>
                <a:tc>
                  <a:txBody>
                    <a:bodyPr/>
                    <a:lstStyle/>
                    <a:p>
                      <a:r>
                        <a:rPr lang="en-US" dirty="0" smtClean="0"/>
                        <a:t>DELETE</a:t>
                      </a:r>
                      <a:endParaRPr lang="en-US" dirty="0"/>
                    </a:p>
                  </a:txBody>
                  <a:tcPr/>
                </a:tc>
              </a:tr>
            </a:tbl>
          </a:graphicData>
        </a:graphic>
      </p:graphicFrame>
    </p:spTree>
    <p:custDataLst>
      <p:tags r:id="rId1"/>
    </p:custDataLst>
    <p:extLst>
      <p:ext uri="{BB962C8B-B14F-4D97-AF65-F5344CB8AC3E}">
        <p14:creationId xmlns:p14="http://schemas.microsoft.com/office/powerpoint/2010/main" val="36847591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30">
                                            <p:txEl>
                                              <p:pRg st="3" end="3"/>
                                            </p:txEl>
                                          </p:spTgt>
                                        </p:tgtEl>
                                        <p:attrNameLst>
                                          <p:attrName>style.visibility</p:attrName>
                                        </p:attrNameLst>
                                      </p:cBhvr>
                                      <p:to>
                                        <p:strVal val="visible"/>
                                      </p:to>
                                    </p:set>
                                    <p:animEffect transition="in" filter="fade">
                                      <p:cBhvr>
                                        <p:cTn id="20"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A simple </a:t>
            </a:r>
            <a:r>
              <a:rPr lang="en-US" sz="3200" dirty="0" err="1" smtClean="0"/>
              <a:t>RESTful</a:t>
            </a:r>
            <a:r>
              <a:rPr lang="en-US" sz="3200" dirty="0" smtClean="0"/>
              <a:t> example</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Example of </a:t>
            </a:r>
            <a:r>
              <a:rPr lang="en-US" dirty="0" err="1" smtClean="0"/>
              <a:t>RESTful</a:t>
            </a:r>
            <a:r>
              <a:rPr lang="en-US" dirty="0" smtClean="0"/>
              <a:t> Web Services with JAX-RS are available at the following URL :</a:t>
            </a:r>
          </a:p>
          <a:p>
            <a:pPr lvl="1"/>
            <a:r>
              <a:rPr lang="en-US" dirty="0">
                <a:hlinkClick r:id="rId4"/>
              </a:rPr>
              <a:t>http://restful-example.appspot.com</a:t>
            </a:r>
            <a:r>
              <a:rPr lang="en-US" dirty="0" smtClean="0">
                <a:hlinkClick r:id="rId4"/>
              </a:rPr>
              <a:t>/</a:t>
            </a:r>
            <a:endParaRPr lang="en-US" dirty="0" smtClean="0"/>
          </a:p>
          <a:p>
            <a:r>
              <a:rPr lang="en-US" dirty="0" smtClean="0"/>
              <a:t>It provides CRUD operations on a student list</a:t>
            </a:r>
          </a:p>
          <a:p>
            <a:endParaRPr lang="en-US" dirty="0" smtClean="0"/>
          </a:p>
          <a:p>
            <a:r>
              <a:rPr lang="en-US" dirty="0" smtClean="0"/>
              <a:t>We’ll use them as example in the course</a:t>
            </a:r>
          </a:p>
        </p:txBody>
      </p:sp>
      <p:pic>
        <p:nvPicPr>
          <p:cNvPr id="18436" name="Rectangle 25602"/>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pic>
        <p:nvPicPr>
          <p:cNvPr id="3" name="Picture 2" descr="Screen Shot 2011-08-17 at 11.54.12 .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7784" y="4509120"/>
            <a:ext cx="4800600" cy="1397000"/>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34638470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830">
                                            <p:txEl>
                                              <p:pRg st="4" end="4"/>
                                            </p:txEl>
                                          </p:spTgt>
                                        </p:tgtEl>
                                        <p:attrNameLst>
                                          <p:attrName>style.visibility</p:attrName>
                                        </p:attrNameLst>
                                      </p:cBhvr>
                                      <p:to>
                                        <p:strVal val="visible"/>
                                      </p:to>
                                    </p:set>
                                    <p:animEffect transition="in" filter="fade">
                                      <p:cBhvr>
                                        <p:cTn id="20"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a:xfrm>
            <a:off x="1033463" y="404813"/>
            <a:ext cx="7729537" cy="452437"/>
          </a:xfrm>
        </p:spPr>
        <p:txBody>
          <a:bodyPr/>
          <a:lstStyle/>
          <a:p>
            <a:r>
              <a:rPr lang="en-US" sz="3200"/>
              <a:t>Course objectives</a:t>
            </a:r>
          </a:p>
        </p:txBody>
      </p:sp>
      <p:sp>
        <p:nvSpPr>
          <p:cNvPr id="30730" name="Rectangle 10"/>
          <p:cNvSpPr>
            <a:spLocks noGrp="1" noChangeArrowheads="1"/>
          </p:cNvSpPr>
          <p:nvPr>
            <p:ph type="body" sz="half" idx="2"/>
          </p:nvPr>
        </p:nvSpPr>
        <p:spPr>
          <a:xfrm>
            <a:off x="4419600" y="1676400"/>
            <a:ext cx="4343400" cy="4648200"/>
          </a:xfrm>
        </p:spPr>
        <p:txBody>
          <a:bodyPr/>
          <a:lstStyle/>
          <a:p>
            <a:r>
              <a:rPr lang="en-US" sz="2000" b="1" dirty="0"/>
              <a:t>D</a:t>
            </a:r>
            <a:r>
              <a:rPr lang="en-US" sz="2000" b="1" dirty="0" smtClean="0"/>
              <a:t>esign </a:t>
            </a:r>
            <a:r>
              <a:rPr lang="en-US" sz="2000" dirty="0" err="1" smtClean="0"/>
              <a:t>RESTful</a:t>
            </a:r>
            <a:r>
              <a:rPr lang="en-US" sz="2000" dirty="0" smtClean="0"/>
              <a:t> Web Services</a:t>
            </a:r>
            <a:endParaRPr lang="en-US" sz="2000" dirty="0"/>
          </a:p>
          <a:p>
            <a:r>
              <a:rPr lang="en-US" sz="2000" b="1" dirty="0"/>
              <a:t>U</a:t>
            </a:r>
            <a:r>
              <a:rPr lang="en-US" sz="2000" b="1" dirty="0" smtClean="0"/>
              <a:t>se </a:t>
            </a:r>
            <a:r>
              <a:rPr lang="en-US" sz="2000" dirty="0" smtClean="0"/>
              <a:t>JAX-RS API</a:t>
            </a:r>
            <a:endParaRPr lang="en-US" sz="2000" b="1" dirty="0"/>
          </a:p>
        </p:txBody>
      </p:sp>
      <p:sp>
        <p:nvSpPr>
          <p:cNvPr id="30727" name="Text Box 7"/>
          <p:cNvSpPr txBox="1">
            <a:spLocks noChangeArrowheads="1"/>
          </p:cNvSpPr>
          <p:nvPr/>
        </p:nvSpPr>
        <p:spPr bwMode="auto">
          <a:xfrm>
            <a:off x="1042988" y="10668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By completing this course, you </a:t>
            </a:r>
            <a:r>
              <a:rPr lang="en-US" sz="2200" dirty="0" smtClean="0"/>
              <a:t>will be able to:</a:t>
            </a:r>
            <a:endParaRPr lang="en-US" sz="2200" dirty="0"/>
          </a:p>
        </p:txBody>
      </p:sp>
      <p:pic>
        <p:nvPicPr>
          <p:cNvPr id="3073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30769" name="Text Box 4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JAX-RS</a:t>
            </a:r>
            <a:endParaRPr lang="en-US" b="1" dirty="0">
              <a:solidFill>
                <a:srgbClr val="000000"/>
              </a:solidFill>
            </a:endParaRPr>
          </a:p>
        </p:txBody>
      </p:sp>
      <p:pic>
        <p:nvPicPr>
          <p:cNvPr id="8" name="Picture 10" descr="cible"/>
          <p:cNvPicPr>
            <a:picLocks noChangeAspect="1" noChangeArrowheads="1"/>
          </p:cNvPicPr>
          <p:nvPr/>
        </p:nvPicPr>
        <p:blipFill>
          <a:blip r:embed="rId5" cstate="print"/>
          <a:srcRect/>
          <a:stretch>
            <a:fillRect/>
          </a:stretch>
        </p:blipFill>
        <p:spPr bwMode="auto">
          <a:xfrm>
            <a:off x="103346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GET / Retrieve</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The method GET is used to RETRIEVE resources</a:t>
            </a:r>
          </a:p>
          <a:p>
            <a:pPr defTabSz="914400" eaLnBrk="1" hangingPunct="1"/>
            <a:r>
              <a:rPr lang="en-US" dirty="0" smtClean="0"/>
              <a:t>For instance, a GET request to the URI </a:t>
            </a:r>
            <a:r>
              <a:rPr lang="en-US" i="1" dirty="0" smtClean="0"/>
              <a:t>/students </a:t>
            </a:r>
            <a:r>
              <a:rPr lang="en-US" dirty="0" smtClean="0"/>
              <a:t>return all the students :</a:t>
            </a:r>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
        <p:nvSpPr>
          <p:cNvPr id="6" name="ZoneTexte 7"/>
          <p:cNvSpPr txBox="1"/>
          <p:nvPr/>
        </p:nvSpPr>
        <p:spPr>
          <a:xfrm>
            <a:off x="1276672" y="2708920"/>
            <a:ext cx="7543800" cy="3785652"/>
          </a:xfrm>
          <a:prstGeom prst="rect">
            <a:avLst/>
          </a:prstGeom>
          <a:solidFill>
            <a:schemeClr val="accent2"/>
          </a:solidFill>
          <a:ln>
            <a:solidFill>
              <a:schemeClr val="tx1"/>
            </a:solidFill>
          </a:ln>
        </p:spPr>
        <p:txBody>
          <a:bodyPr wrap="square" rtlCol="0">
            <a:spAutoFit/>
          </a:bodyPr>
          <a:lstStyle/>
          <a:p>
            <a:r>
              <a:rPr lang="en-US" sz="1600" dirty="0">
                <a:solidFill>
                  <a:srgbClr val="660066"/>
                </a:solidFill>
                <a:latin typeface="Courier"/>
                <a:cs typeface="Courier"/>
              </a:rPr>
              <a:t>&lt;students</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count</a:t>
            </a:r>
            <a:r>
              <a:rPr lang="en-US" sz="1600" dirty="0" smtClean="0">
                <a:solidFill>
                  <a:srgbClr val="660066"/>
                </a:solidFill>
                <a:latin typeface="Courier"/>
                <a:cs typeface="Courier"/>
              </a:rPr>
              <a:t>&gt;</a:t>
            </a:r>
            <a:r>
              <a:rPr lang="en-US" sz="1600" dirty="0" smtClean="0">
                <a:latin typeface="Courier"/>
                <a:cs typeface="Courier"/>
              </a:rPr>
              <a:t>2</a:t>
            </a:r>
            <a:r>
              <a:rPr lang="en-US" sz="1600" dirty="0" smtClean="0">
                <a:solidFill>
                  <a:srgbClr val="660066"/>
                </a:solidFill>
                <a:latin typeface="Courier"/>
                <a:cs typeface="Courier"/>
              </a:rPr>
              <a:t>&lt;/count&gt;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a:solidFill>
                  <a:srgbClr val="660066"/>
                </a:solidFill>
                <a:latin typeface="Courier"/>
                <a:cs typeface="Courier"/>
              </a:rPr>
              <a:t>&gt;</a:t>
            </a:r>
            <a:r>
              <a:rPr lang="en-US" sz="1600" dirty="0">
                <a:solidFill>
                  <a:srgbClr val="4D4D4D"/>
                </a:solidFill>
                <a:latin typeface="Courier"/>
                <a:cs typeface="Courier"/>
              </a:rPr>
              <a:t>5287-09-15T22:00:13.524Z</a:t>
            </a:r>
            <a:r>
              <a:rPr lang="en-US" sz="1600" dirty="0">
                <a:solidFill>
                  <a:srgbClr val="660066"/>
                </a:solidFill>
                <a:latin typeface="Courier"/>
                <a:cs typeface="Courier"/>
              </a:rPr>
              <a:t>&lt;/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a:solidFill>
                  <a:srgbClr val="660066"/>
                </a:solidFill>
                <a:latin typeface="Courier"/>
                <a:cs typeface="Courier"/>
              </a:rPr>
              <a:t>&gt;</a:t>
            </a:r>
            <a:r>
              <a:rPr lang="en-US" sz="1600" dirty="0">
                <a:solidFill>
                  <a:srgbClr val="4D4D4D"/>
                </a:solidFill>
                <a:latin typeface="Courier"/>
                <a:cs typeface="Courier"/>
              </a:rPr>
              <a:t>Jack</a:t>
            </a:r>
            <a:r>
              <a:rPr lang="en-US" sz="1600" dirty="0">
                <a:solidFill>
                  <a:srgbClr val="660066"/>
                </a:solidFill>
                <a:latin typeface="Courier"/>
                <a:cs typeface="Courier"/>
              </a:rPr>
              <a:t>&lt;/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a:solidFill>
                  <a:srgbClr val="660066"/>
                </a:solidFill>
                <a:latin typeface="Courier"/>
                <a:cs typeface="Courier"/>
              </a:rPr>
              <a:t>&gt;</a:t>
            </a:r>
            <a:r>
              <a:rPr lang="en-US" sz="1600" dirty="0">
                <a:solidFill>
                  <a:srgbClr val="4D4D4D"/>
                </a:solidFill>
                <a:latin typeface="Courier"/>
                <a:cs typeface="Courier"/>
              </a:rPr>
              <a:t>59253</a:t>
            </a:r>
            <a:r>
              <a:rPr lang="en-US" sz="1600" dirty="0">
                <a:solidFill>
                  <a:srgbClr val="660066"/>
                </a:solidFill>
                <a:latin typeface="Courier"/>
                <a:cs typeface="Courier"/>
              </a:rPr>
              <a:t>&lt;/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a:solidFill>
                  <a:srgbClr val="660066"/>
                </a:solidFill>
                <a:latin typeface="Courier"/>
                <a:cs typeface="Courier"/>
              </a:rPr>
              <a:t>&gt;</a:t>
            </a:r>
            <a:r>
              <a:rPr lang="en-US" sz="1600" dirty="0" err="1">
                <a:solidFill>
                  <a:srgbClr val="4D4D4D"/>
                </a:solidFill>
                <a:latin typeface="Courier"/>
                <a:cs typeface="Courier"/>
              </a:rPr>
              <a:t>Harkness</a:t>
            </a:r>
            <a:r>
              <a:rPr lang="en-US" sz="1600" dirty="0">
                <a:solidFill>
                  <a:srgbClr val="660066"/>
                </a:solidFill>
                <a:latin typeface="Courier"/>
                <a:cs typeface="Courier"/>
              </a:rPr>
              <a:t>&lt;/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a:solidFill>
                  <a:srgbClr val="660066"/>
                </a:solidFill>
                <a:latin typeface="Courier"/>
                <a:cs typeface="Courier"/>
              </a:rPr>
              <a:t>&gt;</a:t>
            </a:r>
            <a:r>
              <a:rPr lang="en-US" sz="1600" dirty="0">
                <a:solidFill>
                  <a:srgbClr val="4D4D4D"/>
                </a:solidFill>
                <a:latin typeface="Courier"/>
                <a:cs typeface="Courier"/>
              </a:rPr>
              <a:t>1997-08-12T22:00:13.524Z</a:t>
            </a:r>
            <a:r>
              <a:rPr lang="en-US" sz="1600" dirty="0">
                <a:solidFill>
                  <a:srgbClr val="660066"/>
                </a:solidFill>
                <a:latin typeface="Courier"/>
                <a:cs typeface="Courier"/>
              </a:rPr>
              <a:t>&lt;/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a:solidFill>
                  <a:srgbClr val="660066"/>
                </a:solidFill>
                <a:latin typeface="Courier"/>
                <a:cs typeface="Courier"/>
              </a:rPr>
              <a:t>&gt;</a:t>
            </a:r>
            <a:r>
              <a:rPr lang="en-US" sz="1600" dirty="0">
                <a:solidFill>
                  <a:srgbClr val="4D4D4D"/>
                </a:solidFill>
                <a:latin typeface="Courier"/>
                <a:cs typeface="Courier"/>
              </a:rPr>
              <a:t>Eric</a:t>
            </a:r>
            <a:r>
              <a:rPr lang="en-US" sz="1600" dirty="0">
                <a:solidFill>
                  <a:srgbClr val="660066"/>
                </a:solidFill>
                <a:latin typeface="Courier"/>
                <a:cs typeface="Courier"/>
              </a:rPr>
              <a:t>&lt;/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a:solidFill>
                  <a:srgbClr val="660066"/>
                </a:solidFill>
                <a:latin typeface="Courier"/>
                <a:cs typeface="Courier"/>
              </a:rPr>
              <a:t>&gt;</a:t>
            </a:r>
            <a:r>
              <a:rPr lang="en-US" sz="1600" dirty="0">
                <a:solidFill>
                  <a:srgbClr val="4D4D4D"/>
                </a:solidFill>
                <a:latin typeface="Courier"/>
                <a:cs typeface="Courier"/>
              </a:rPr>
              <a:t>64543</a:t>
            </a:r>
            <a:r>
              <a:rPr lang="en-US" sz="1600" dirty="0">
                <a:solidFill>
                  <a:srgbClr val="660066"/>
                </a:solidFill>
                <a:latin typeface="Courier"/>
                <a:cs typeface="Courier"/>
              </a:rPr>
              <a:t>&lt;/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a:solidFill>
                  <a:srgbClr val="660066"/>
                </a:solidFill>
                <a:latin typeface="Courier"/>
                <a:cs typeface="Courier"/>
              </a:rPr>
              <a:t>&gt;</a:t>
            </a:r>
            <a:r>
              <a:rPr lang="en-US" sz="1600" dirty="0" err="1">
                <a:solidFill>
                  <a:srgbClr val="4D4D4D"/>
                </a:solidFill>
                <a:latin typeface="Courier"/>
                <a:cs typeface="Courier"/>
              </a:rPr>
              <a:t>Cartman</a:t>
            </a:r>
            <a:r>
              <a:rPr lang="en-US" sz="1600" dirty="0">
                <a:solidFill>
                  <a:srgbClr val="660066"/>
                </a:solidFill>
                <a:latin typeface="Courier"/>
                <a:cs typeface="Courier"/>
              </a:rPr>
              <a:t>&lt;/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/students&gt;</a:t>
            </a:r>
            <a:endParaRPr lang="fr-FR" sz="1600" dirty="0" smtClean="0">
              <a:solidFill>
                <a:srgbClr val="660066"/>
              </a:solidFill>
              <a:latin typeface="Courier"/>
              <a:cs typeface="Courier"/>
            </a:endParaRPr>
          </a:p>
        </p:txBody>
      </p:sp>
    </p:spTree>
    <p:custDataLst>
      <p:tags r:id="rId1"/>
    </p:custDataLst>
    <p:extLst>
      <p:ext uri="{BB962C8B-B14F-4D97-AF65-F5344CB8AC3E}">
        <p14:creationId xmlns:p14="http://schemas.microsoft.com/office/powerpoint/2010/main" val="32969638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GET / Retrieve</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And a GET request to the URI </a:t>
            </a:r>
            <a:r>
              <a:rPr lang="en-US" i="1" dirty="0" smtClean="0"/>
              <a:t>/students/59253 </a:t>
            </a:r>
            <a:r>
              <a:rPr lang="en-US" dirty="0" smtClean="0"/>
              <a:t>returns Jack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
        <p:nvSpPr>
          <p:cNvPr id="6" name="ZoneTexte 7"/>
          <p:cNvSpPr txBox="1"/>
          <p:nvPr/>
        </p:nvSpPr>
        <p:spPr>
          <a:xfrm>
            <a:off x="1276672" y="2708920"/>
            <a:ext cx="7543800" cy="1569660"/>
          </a:xfrm>
          <a:prstGeom prst="rect">
            <a:avLst/>
          </a:prstGeom>
          <a:solidFill>
            <a:schemeClr val="accent2"/>
          </a:solidFill>
          <a:ln>
            <a:solidFill>
              <a:schemeClr val="tx1"/>
            </a:solidFill>
          </a:ln>
        </p:spPr>
        <p:txBody>
          <a:bodyPr wrap="square" rtlCol="0">
            <a:spAutoFit/>
          </a:bodyPr>
          <a:lstStyle/>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a:solidFill>
                  <a:srgbClr val="660066"/>
                </a:solidFill>
                <a:latin typeface="Courier"/>
                <a:cs typeface="Courier"/>
              </a:rPr>
              <a:t>&gt;</a:t>
            </a:r>
            <a:r>
              <a:rPr lang="en-US" sz="1600" dirty="0">
                <a:solidFill>
                  <a:srgbClr val="4D4D4D"/>
                </a:solidFill>
                <a:latin typeface="Courier"/>
                <a:cs typeface="Courier"/>
              </a:rPr>
              <a:t>5287-09-15T22:00:13.524Z</a:t>
            </a:r>
            <a:r>
              <a:rPr lang="en-US" sz="1600" dirty="0">
                <a:solidFill>
                  <a:srgbClr val="660066"/>
                </a:solidFill>
                <a:latin typeface="Courier"/>
                <a:cs typeface="Courier"/>
              </a:rPr>
              <a:t>&lt;/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a:solidFill>
                  <a:srgbClr val="660066"/>
                </a:solidFill>
                <a:latin typeface="Courier"/>
                <a:cs typeface="Courier"/>
              </a:rPr>
              <a:t>&gt;</a:t>
            </a:r>
            <a:r>
              <a:rPr lang="en-US" sz="1600" dirty="0">
                <a:solidFill>
                  <a:srgbClr val="4D4D4D"/>
                </a:solidFill>
                <a:latin typeface="Courier"/>
                <a:cs typeface="Courier"/>
              </a:rPr>
              <a:t>Jack</a:t>
            </a:r>
            <a:r>
              <a:rPr lang="en-US" sz="1600" dirty="0">
                <a:solidFill>
                  <a:srgbClr val="660066"/>
                </a:solidFill>
                <a:latin typeface="Courier"/>
                <a:cs typeface="Courier"/>
              </a:rPr>
              <a:t>&lt;/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a:solidFill>
                  <a:srgbClr val="660066"/>
                </a:solidFill>
                <a:latin typeface="Courier"/>
                <a:cs typeface="Courier"/>
              </a:rPr>
              <a:t>&gt;</a:t>
            </a:r>
            <a:r>
              <a:rPr lang="en-US" sz="1600" dirty="0">
                <a:solidFill>
                  <a:srgbClr val="4D4D4D"/>
                </a:solidFill>
                <a:latin typeface="Courier"/>
                <a:cs typeface="Courier"/>
              </a:rPr>
              <a:t>59253</a:t>
            </a:r>
            <a:r>
              <a:rPr lang="en-US" sz="1600" dirty="0">
                <a:solidFill>
                  <a:srgbClr val="660066"/>
                </a:solidFill>
                <a:latin typeface="Courier"/>
                <a:cs typeface="Courier"/>
              </a:rPr>
              <a:t>&lt;/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a:solidFill>
                  <a:srgbClr val="660066"/>
                </a:solidFill>
                <a:latin typeface="Courier"/>
                <a:cs typeface="Courier"/>
              </a:rPr>
              <a:t>&gt;</a:t>
            </a:r>
            <a:r>
              <a:rPr lang="en-US" sz="1600" dirty="0" err="1">
                <a:solidFill>
                  <a:srgbClr val="4D4D4D"/>
                </a:solidFill>
                <a:latin typeface="Courier"/>
                <a:cs typeface="Courier"/>
              </a:rPr>
              <a:t>Harkness</a:t>
            </a:r>
            <a:r>
              <a:rPr lang="en-US" sz="1600" dirty="0">
                <a:solidFill>
                  <a:srgbClr val="660066"/>
                </a:solidFill>
                <a:latin typeface="Courier"/>
                <a:cs typeface="Courier"/>
              </a:rPr>
              <a:t>&lt;/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p:txBody>
      </p:sp>
      <p:pic>
        <p:nvPicPr>
          <p:cNvPr id="4" name="Picture 3" descr="5768-cameleonhelp-Echangeinternet.jpe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5589240"/>
            <a:ext cx="936395" cy="936395"/>
          </a:xfrm>
          <a:prstGeom prst="rect">
            <a:avLst/>
          </a:prstGeom>
        </p:spPr>
      </p:pic>
    </p:spTree>
    <p:custDataLst>
      <p:tags r:id="rId1"/>
    </p:custDataLst>
    <p:extLst>
      <p:ext uri="{BB962C8B-B14F-4D97-AF65-F5344CB8AC3E}">
        <p14:creationId xmlns:p14="http://schemas.microsoft.com/office/powerpoint/2010/main" val="27513019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GET / Retrieve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
        <p:nvSpPr>
          <p:cNvPr id="8" name="Forme 34829"/>
          <p:cNvSpPr>
            <a:spLocks noGrp="1" noChangeArrowheads="1"/>
          </p:cNvSpPr>
          <p:nvPr>
            <p:ph type="body" idx="1"/>
          </p:nvPr>
        </p:nvSpPr>
        <p:spPr>
          <a:xfrm>
            <a:off x="990600" y="1052736"/>
            <a:ext cx="8001000" cy="4648200"/>
          </a:xfrm>
        </p:spPr>
        <p:txBody>
          <a:bodyPr/>
          <a:lstStyle/>
          <a:p>
            <a:pPr defTabSz="914400" eaLnBrk="1" hangingPunct="1"/>
            <a:r>
              <a:rPr lang="en-US" dirty="0" smtClean="0"/>
              <a:t>Let’s have a look at the request details :</a:t>
            </a:r>
          </a:p>
          <a:p>
            <a:pPr defTabSz="914400" eaLnBrk="1" hangingPunct="1"/>
            <a:endParaRPr lang="en-US" dirty="0" smtClean="0"/>
          </a:p>
        </p:txBody>
      </p:sp>
      <p:pic>
        <p:nvPicPr>
          <p:cNvPr id="10" name="Picture 9" descr="Screen Shot 2011-08-17 at 15.40.15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5696" y="1556792"/>
            <a:ext cx="6309450" cy="5157192"/>
          </a:xfrm>
          <a:prstGeom prst="rect">
            <a:avLst/>
          </a:prstGeom>
          <a:ln>
            <a:solidFill>
              <a:schemeClr val="tx1"/>
            </a:solidFill>
          </a:ln>
        </p:spPr>
      </p:pic>
    </p:spTree>
    <p:custDataLst>
      <p:tags r:id="rId1"/>
    </p:custDataLst>
    <p:extLst>
      <p:ext uri="{BB962C8B-B14F-4D97-AF65-F5344CB8AC3E}">
        <p14:creationId xmlns:p14="http://schemas.microsoft.com/office/powerpoint/2010/main" val="13423969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POST / Create</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The method POST is used to CREATE resources</a:t>
            </a:r>
          </a:p>
          <a:p>
            <a:pPr defTabSz="914400" eaLnBrk="1" hangingPunct="1"/>
            <a:r>
              <a:rPr lang="en-US" dirty="0" smtClean="0"/>
              <a:t>For instance, assume Joe doesn’t exist in our list and we want to add him :</a:t>
            </a:r>
          </a:p>
          <a:p>
            <a:pPr lvl="1"/>
            <a:r>
              <a:rPr lang="en-US" dirty="0" smtClean="0"/>
              <a:t>A Joe XML representation looks like this :</a:t>
            </a:r>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
        <p:nvSpPr>
          <p:cNvPr id="6" name="ZoneTexte 7"/>
          <p:cNvSpPr txBox="1"/>
          <p:nvPr/>
        </p:nvSpPr>
        <p:spPr>
          <a:xfrm>
            <a:off x="1276672" y="3371508"/>
            <a:ext cx="7543800" cy="1569660"/>
          </a:xfrm>
          <a:prstGeom prst="rect">
            <a:avLst/>
          </a:prstGeom>
          <a:solidFill>
            <a:schemeClr val="accent2"/>
          </a:solidFill>
          <a:ln>
            <a:solidFill>
              <a:schemeClr val="tx1"/>
            </a:solidFill>
          </a:ln>
        </p:spPr>
        <p:txBody>
          <a:bodyPr wrap="square" rtlCol="0">
            <a:spAutoFit/>
          </a:bodyPr>
          <a:lstStyle/>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r>
              <a:rPr lang="en-US" sz="1600" dirty="0">
                <a:solidFill>
                  <a:srgbClr val="4D4D4D"/>
                </a:solidFill>
                <a:latin typeface="Courier"/>
                <a:cs typeface="Courier"/>
              </a:rPr>
              <a:t>1946-06-28T22:00:13.524Z</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Joe</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r>
              <a:rPr lang="en-US" sz="1600" dirty="0">
                <a:solidFill>
                  <a:srgbClr val="4D4D4D"/>
                </a:solidFill>
                <a:latin typeface="Courier"/>
                <a:cs typeface="Courier"/>
              </a:rPr>
              <a:t>65442</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Dalton</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smtClean="0">
                <a:solidFill>
                  <a:srgbClr val="660066"/>
                </a:solidFill>
                <a:latin typeface="Courier"/>
                <a:cs typeface="Courier"/>
              </a:rPr>
              <a:t>student</a:t>
            </a:r>
            <a:r>
              <a:rPr lang="en-US" sz="1600" dirty="0">
                <a:solidFill>
                  <a:srgbClr val="660066"/>
                </a:solidFill>
                <a:latin typeface="Courier"/>
                <a:cs typeface="Courier"/>
              </a:rPr>
              <a:t>&gt;</a:t>
            </a:r>
            <a:endParaRPr lang="en-US" sz="1600" dirty="0" smtClean="0">
              <a:solidFill>
                <a:srgbClr val="660066"/>
              </a:solidFill>
              <a:latin typeface="Courier"/>
              <a:cs typeface="Courier"/>
            </a:endParaRPr>
          </a:p>
        </p:txBody>
      </p:sp>
    </p:spTree>
    <p:custDataLst>
      <p:tags r:id="rId1"/>
    </p:custDataLst>
    <p:extLst>
      <p:ext uri="{BB962C8B-B14F-4D97-AF65-F5344CB8AC3E}">
        <p14:creationId xmlns:p14="http://schemas.microsoft.com/office/powerpoint/2010/main" val="23228008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POST / Create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
        <p:nvSpPr>
          <p:cNvPr id="8" name="Forme 34829"/>
          <p:cNvSpPr>
            <a:spLocks noGrp="1" noChangeArrowheads="1"/>
          </p:cNvSpPr>
          <p:nvPr>
            <p:ph type="body" idx="1"/>
          </p:nvPr>
        </p:nvSpPr>
        <p:spPr>
          <a:xfrm>
            <a:off x="990600" y="1052736"/>
            <a:ext cx="8001000" cy="4648200"/>
          </a:xfrm>
        </p:spPr>
        <p:txBody>
          <a:bodyPr/>
          <a:lstStyle/>
          <a:p>
            <a:pPr defTabSz="914400" eaLnBrk="1" hangingPunct="1"/>
            <a:r>
              <a:rPr lang="en-US" dirty="0" smtClean="0"/>
              <a:t>Let’s have a look at the request details :</a:t>
            </a:r>
          </a:p>
          <a:p>
            <a:pPr defTabSz="914400" eaLnBrk="1" hangingPunct="1"/>
            <a:endParaRPr lang="en-US" dirty="0" smtClean="0"/>
          </a:p>
        </p:txBody>
      </p:sp>
      <p:pic>
        <p:nvPicPr>
          <p:cNvPr id="7" name="Picture 6" descr="Screen Shot 2011-08-17 at 15.59.36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496" y="1574246"/>
            <a:ext cx="6175896" cy="5095114"/>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23973802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PUT / Update</a:t>
            </a:r>
            <a:endParaRPr lang="fr-FR" dirty="0" smtClean="0"/>
          </a:p>
        </p:txBody>
      </p:sp>
      <p:sp>
        <p:nvSpPr>
          <p:cNvPr id="34830" name="Forme 34829"/>
          <p:cNvSpPr>
            <a:spLocks noGrp="1" noChangeArrowheads="1"/>
          </p:cNvSpPr>
          <p:nvPr>
            <p:ph type="body" idx="1"/>
          </p:nvPr>
        </p:nvSpPr>
        <p:spPr>
          <a:xfrm>
            <a:off x="990600" y="1085056"/>
            <a:ext cx="8001000" cy="4648200"/>
          </a:xfrm>
        </p:spPr>
        <p:txBody>
          <a:bodyPr/>
          <a:lstStyle/>
          <a:p>
            <a:pPr defTabSz="914400" eaLnBrk="1" hangingPunct="1"/>
            <a:r>
              <a:rPr lang="en-US" dirty="0" smtClean="0"/>
              <a:t>The method PUT is used to UPDATE resources</a:t>
            </a:r>
          </a:p>
          <a:p>
            <a:pPr defTabSz="914400" eaLnBrk="1" hangingPunct="1"/>
            <a:r>
              <a:rPr lang="en-US" dirty="0" smtClean="0"/>
              <a:t>For instance, assume Joe representation is currently like that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r>
              <a:rPr lang="en-US" dirty="0" smtClean="0"/>
              <a:t>We want update him to be like this :</a:t>
            </a:r>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
        <p:nvSpPr>
          <p:cNvPr id="6" name="ZoneTexte 7"/>
          <p:cNvSpPr txBox="1"/>
          <p:nvPr/>
        </p:nvSpPr>
        <p:spPr>
          <a:xfrm>
            <a:off x="1276672" y="2492896"/>
            <a:ext cx="7543800" cy="1569660"/>
          </a:xfrm>
          <a:prstGeom prst="rect">
            <a:avLst/>
          </a:prstGeom>
          <a:solidFill>
            <a:schemeClr val="accent2"/>
          </a:solidFill>
          <a:ln>
            <a:solidFill>
              <a:schemeClr val="tx1"/>
            </a:solidFill>
          </a:ln>
        </p:spPr>
        <p:txBody>
          <a:bodyPr wrap="square" rtlCol="0">
            <a:spAutoFit/>
          </a:bodyPr>
          <a:lstStyle/>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r>
              <a:rPr lang="en-US" sz="1600" dirty="0">
                <a:solidFill>
                  <a:srgbClr val="4D4D4D"/>
                </a:solidFill>
                <a:latin typeface="Courier"/>
                <a:cs typeface="Courier"/>
              </a:rPr>
              <a:t>1946-06-28T22:00:13.524Z</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Joe</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r>
              <a:rPr lang="en-US" sz="1600" dirty="0">
                <a:solidFill>
                  <a:srgbClr val="4D4D4D"/>
                </a:solidFill>
                <a:latin typeface="Courier"/>
                <a:cs typeface="Courier"/>
              </a:rPr>
              <a:t>65442</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Dalton</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smtClean="0">
                <a:solidFill>
                  <a:srgbClr val="660066"/>
                </a:solidFill>
                <a:latin typeface="Courier"/>
                <a:cs typeface="Courier"/>
              </a:rPr>
              <a:t>student</a:t>
            </a:r>
            <a:r>
              <a:rPr lang="en-US" sz="1600" dirty="0">
                <a:solidFill>
                  <a:srgbClr val="660066"/>
                </a:solidFill>
                <a:latin typeface="Courier"/>
                <a:cs typeface="Courier"/>
              </a:rPr>
              <a:t>&gt;</a:t>
            </a:r>
            <a:endParaRPr lang="en-US" sz="1600" dirty="0" smtClean="0">
              <a:solidFill>
                <a:srgbClr val="660066"/>
              </a:solidFill>
              <a:latin typeface="Courier"/>
              <a:cs typeface="Courier"/>
            </a:endParaRPr>
          </a:p>
        </p:txBody>
      </p:sp>
      <p:sp>
        <p:nvSpPr>
          <p:cNvPr id="7" name="ZoneTexte 7"/>
          <p:cNvSpPr txBox="1"/>
          <p:nvPr/>
        </p:nvSpPr>
        <p:spPr>
          <a:xfrm>
            <a:off x="1276672" y="4955684"/>
            <a:ext cx="7543800" cy="1569660"/>
          </a:xfrm>
          <a:prstGeom prst="rect">
            <a:avLst/>
          </a:prstGeom>
          <a:solidFill>
            <a:schemeClr val="accent2"/>
          </a:solidFill>
          <a:ln>
            <a:solidFill>
              <a:schemeClr val="tx1"/>
            </a:solidFill>
          </a:ln>
        </p:spPr>
        <p:txBody>
          <a:bodyPr wrap="square" rtlCol="0">
            <a:spAutoFit/>
          </a:bodyPr>
          <a:lstStyle/>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r>
              <a:rPr lang="en-US" sz="1600" dirty="0">
                <a:solidFill>
                  <a:srgbClr val="4D4D4D"/>
                </a:solidFill>
                <a:latin typeface="Courier"/>
                <a:cs typeface="Courier"/>
              </a:rPr>
              <a:t>1946-06-28T22:00:13.524Z</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r>
              <a:rPr lang="en-US" sz="1600" dirty="0" err="1">
                <a:solidFill>
                  <a:srgbClr val="FF0000"/>
                </a:solidFill>
                <a:latin typeface="Courier"/>
                <a:cs typeface="Courier"/>
              </a:rPr>
              <a:t>Joeffrey</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r>
              <a:rPr lang="en-US" sz="1600" dirty="0">
                <a:solidFill>
                  <a:srgbClr val="4D4D4D"/>
                </a:solidFill>
                <a:latin typeface="Courier"/>
                <a:cs typeface="Courier"/>
              </a:rPr>
              <a:t>65442</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Dalton</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smtClean="0">
                <a:solidFill>
                  <a:srgbClr val="660066"/>
                </a:solidFill>
                <a:latin typeface="Courier"/>
                <a:cs typeface="Courier"/>
              </a:rPr>
              <a:t>student</a:t>
            </a:r>
            <a:r>
              <a:rPr lang="en-US" sz="1600" dirty="0">
                <a:solidFill>
                  <a:srgbClr val="660066"/>
                </a:solidFill>
                <a:latin typeface="Courier"/>
                <a:cs typeface="Courier"/>
              </a:rPr>
              <a:t>&gt;</a:t>
            </a:r>
            <a:endParaRPr lang="en-US" sz="1600" dirty="0" smtClean="0">
              <a:solidFill>
                <a:srgbClr val="660066"/>
              </a:solidFill>
              <a:latin typeface="Courier"/>
              <a:cs typeface="Courier"/>
            </a:endParaRPr>
          </a:p>
        </p:txBody>
      </p:sp>
    </p:spTree>
    <p:custDataLst>
      <p:tags r:id="rId1"/>
    </p:custDataLst>
    <p:extLst>
      <p:ext uri="{BB962C8B-B14F-4D97-AF65-F5344CB8AC3E}">
        <p14:creationId xmlns:p14="http://schemas.microsoft.com/office/powerpoint/2010/main" val="28562100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6" end="6"/>
                                            </p:txEl>
                                          </p:spTgt>
                                        </p:tgtEl>
                                        <p:attrNameLst>
                                          <p:attrName>style.visibility</p:attrName>
                                        </p:attrNameLst>
                                      </p:cBhvr>
                                      <p:to>
                                        <p:strVal val="visible"/>
                                      </p:to>
                                    </p:set>
                                    <p:animEffect transition="in" filter="fade">
                                      <p:cBhvr>
                                        <p:cTn id="17"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PUT / Update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
        <p:nvSpPr>
          <p:cNvPr id="8" name="Forme 34829"/>
          <p:cNvSpPr>
            <a:spLocks noGrp="1" noChangeArrowheads="1"/>
          </p:cNvSpPr>
          <p:nvPr>
            <p:ph type="body" idx="1"/>
          </p:nvPr>
        </p:nvSpPr>
        <p:spPr>
          <a:xfrm>
            <a:off x="990600" y="1052736"/>
            <a:ext cx="8001000" cy="4648200"/>
          </a:xfrm>
        </p:spPr>
        <p:txBody>
          <a:bodyPr/>
          <a:lstStyle/>
          <a:p>
            <a:pPr defTabSz="914400" eaLnBrk="1" hangingPunct="1"/>
            <a:r>
              <a:rPr lang="en-US" dirty="0" smtClean="0"/>
              <a:t>Let’s have a look at the request details :</a:t>
            </a:r>
          </a:p>
          <a:p>
            <a:pPr defTabSz="914400" eaLnBrk="1" hangingPunct="1"/>
            <a:endParaRPr lang="en-US" dirty="0" smtClean="0"/>
          </a:p>
        </p:txBody>
      </p:sp>
      <p:pic>
        <p:nvPicPr>
          <p:cNvPr id="2" name="Picture 1" descr="Screen Shot 2011-08-17 at 16.13.55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4400" y="1556792"/>
            <a:ext cx="6348000" cy="5184576"/>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11157079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DELETE / Delete</a:t>
            </a:r>
            <a:endParaRPr lang="fr-FR" dirty="0" smtClean="0"/>
          </a:p>
        </p:txBody>
      </p:sp>
      <p:sp>
        <p:nvSpPr>
          <p:cNvPr id="34830" name="Forme 34829"/>
          <p:cNvSpPr>
            <a:spLocks noGrp="1" noChangeArrowheads="1"/>
          </p:cNvSpPr>
          <p:nvPr>
            <p:ph type="body" idx="1"/>
          </p:nvPr>
        </p:nvSpPr>
        <p:spPr>
          <a:xfrm>
            <a:off x="990600" y="1085056"/>
            <a:ext cx="8001000" cy="4648200"/>
          </a:xfrm>
        </p:spPr>
        <p:txBody>
          <a:bodyPr/>
          <a:lstStyle/>
          <a:p>
            <a:pPr defTabSz="914400" eaLnBrk="1" hangingPunct="1"/>
            <a:r>
              <a:rPr lang="en-US" dirty="0" smtClean="0"/>
              <a:t>The method DELETE is used to DELETE resources</a:t>
            </a:r>
          </a:p>
          <a:p>
            <a:r>
              <a:rPr lang="en-US" dirty="0"/>
              <a:t>Let’s have a look at the request details :</a:t>
            </a:r>
          </a:p>
          <a:p>
            <a:pPr marL="0" indent="0" defTabSz="914400" eaLnBrk="1" hangingPunct="1">
              <a:buNone/>
            </a:pPr>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pic>
        <p:nvPicPr>
          <p:cNvPr id="2" name="Picture 1" descr="Screen Shot 2011-08-17 at 16.24.42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688" y="2348880"/>
            <a:ext cx="6264696" cy="3859500"/>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11981684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spTree>
    <p:custDataLst>
      <p:tags r:id="rId1"/>
    </p:custData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Demonstration</a:t>
            </a:r>
            <a:endParaRPr lang="en-US" sz="3200" b="1" dirty="0">
              <a:solidFill>
                <a:srgbClr val="000000"/>
              </a:solidFill>
            </a:endParaRPr>
          </a:p>
        </p:txBody>
      </p:sp>
      <p:sp>
        <p:nvSpPr>
          <p:cNvPr id="130051" name="Text Box 2"/>
          <p:cNvSpPr txBox="1">
            <a:spLocks noChangeArrowheads="1"/>
          </p:cNvSpPr>
          <p:nvPr/>
        </p:nvSpPr>
        <p:spPr bwMode="auto">
          <a:xfrm>
            <a:off x="1044575" y="1547192"/>
            <a:ext cx="7794625" cy="469012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Let’s see if the </a:t>
            </a:r>
            <a:r>
              <a:rPr lang="en-US" sz="2200" dirty="0" err="1" smtClean="0">
                <a:solidFill>
                  <a:srgbClr val="4D4D4D"/>
                </a:solidFill>
              </a:rPr>
              <a:t>RESTful</a:t>
            </a:r>
            <a:r>
              <a:rPr lang="en-US" sz="2200" dirty="0" smtClean="0">
                <a:solidFill>
                  <a:srgbClr val="4D4D4D"/>
                </a:solidFill>
              </a:rPr>
              <a:t> Web Services </a:t>
            </a:r>
            <a:r>
              <a:rPr lang="en-US" sz="2200" dirty="0">
                <a:solidFill>
                  <a:srgbClr val="4D4D4D"/>
                </a:solidFill>
              </a:rPr>
              <a:t>of </a:t>
            </a:r>
            <a:r>
              <a:rPr lang="en-US" sz="2200" dirty="0">
                <a:solidFill>
                  <a:srgbClr val="4D4D4D"/>
                </a:solidFill>
                <a:hlinkClick r:id="rId3"/>
              </a:rPr>
              <a:t>http://restful-example.appspot.com</a:t>
            </a:r>
            <a:r>
              <a:rPr lang="en-US" sz="2200" dirty="0" smtClean="0">
                <a:solidFill>
                  <a:srgbClr val="4D4D4D"/>
                </a:solidFill>
                <a:hlinkClick r:id="rId3"/>
              </a:rPr>
              <a:t>/</a:t>
            </a:r>
            <a:r>
              <a:rPr lang="en-US" sz="2200" dirty="0" smtClean="0">
                <a:solidFill>
                  <a:srgbClr val="4D4D4D"/>
                </a:solidFill>
              </a:rPr>
              <a:t> work well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p:txBody>
      </p:sp>
      <p:pic>
        <p:nvPicPr>
          <p:cNvPr id="130052" name="Picture 3"/>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pic>
        <p:nvPicPr>
          <p:cNvPr id="2" name="Picture 1" descr="Screen Shot 2011-08-17 at 11.54.12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005064"/>
            <a:ext cx="4800600" cy="1397000"/>
          </a:xfrm>
          <a:prstGeom prst="rect">
            <a:avLst/>
          </a:prstGeom>
          <a:ln w="3175" cmpd="sng">
            <a:solidFill>
              <a:schemeClr val="tx1"/>
            </a:solidFill>
          </a:ln>
        </p:spPr>
      </p:pic>
    </p:spTree>
    <p:extLst>
      <p:ext uri="{BB962C8B-B14F-4D97-AF65-F5344CB8AC3E}">
        <p14:creationId xmlns:p14="http://schemas.microsoft.com/office/powerpoint/2010/main" val="31080694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033463" y="404813"/>
            <a:ext cx="7729537" cy="452437"/>
          </a:xfrm>
        </p:spPr>
        <p:txBody>
          <a:bodyPr/>
          <a:lstStyle/>
          <a:p>
            <a:r>
              <a:rPr lang="en-US" sz="3200"/>
              <a:t>Course topics</a:t>
            </a:r>
          </a:p>
        </p:txBody>
      </p:sp>
      <p:sp>
        <p:nvSpPr>
          <p:cNvPr id="696323" name="Rectangle 3"/>
          <p:cNvSpPr>
            <a:spLocks noGrp="1" noChangeArrowheads="1"/>
          </p:cNvSpPr>
          <p:nvPr>
            <p:ph type="body" sz="half" idx="2"/>
          </p:nvPr>
        </p:nvSpPr>
        <p:spPr>
          <a:xfrm>
            <a:off x="4419600" y="1790712"/>
            <a:ext cx="4343400" cy="4710122"/>
          </a:xfrm>
        </p:spPr>
        <p:txBody>
          <a:bodyPr/>
          <a:lstStyle/>
          <a:p>
            <a:r>
              <a:rPr lang="en-US" sz="2000" b="1" dirty="0" smtClean="0"/>
              <a:t>HTTP reminders</a:t>
            </a:r>
          </a:p>
          <a:p>
            <a:r>
              <a:rPr lang="en-US" sz="2000" b="1" dirty="0" err="1" smtClean="0"/>
              <a:t>RESTful</a:t>
            </a:r>
            <a:r>
              <a:rPr lang="en-US" sz="2000" b="1" dirty="0" smtClean="0"/>
              <a:t> Architectures</a:t>
            </a:r>
          </a:p>
          <a:p>
            <a:r>
              <a:rPr lang="en-US" sz="2000" b="1" dirty="0" smtClean="0"/>
              <a:t>The JAX-RS API</a:t>
            </a:r>
          </a:p>
          <a:p>
            <a:r>
              <a:rPr lang="en-US" sz="2000" b="1" dirty="0" smtClean="0"/>
              <a:t>JAX-RS with JAXB</a:t>
            </a:r>
            <a:endParaRPr lang="en-US" sz="2000" b="1" dirty="0"/>
          </a:p>
        </p:txBody>
      </p:sp>
      <p:sp>
        <p:nvSpPr>
          <p:cNvPr id="696324" name="Text Box 4"/>
          <p:cNvSpPr txBox="1">
            <a:spLocks noChangeArrowheads="1"/>
          </p:cNvSpPr>
          <p:nvPr/>
        </p:nvSpPr>
        <p:spPr bwMode="auto">
          <a:xfrm>
            <a:off x="1042988" y="1066800"/>
            <a:ext cx="8101012"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Course’s </a:t>
            </a:r>
            <a:r>
              <a:rPr lang="en-US" sz="2200" dirty="0" smtClean="0"/>
              <a:t>plan</a:t>
            </a:r>
            <a:endParaRPr lang="en-US" sz="2200" dirty="0"/>
          </a:p>
        </p:txBody>
      </p:sp>
      <p:pic>
        <p:nvPicPr>
          <p:cNvPr id="696326" name="Picture 6"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696327" name="Text Box 7"/>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JAX-RS</a:t>
            </a:r>
            <a:endParaRPr lang="en-US" b="1" dirty="0">
              <a:solidFill>
                <a:srgbClr val="000000"/>
              </a:solidFill>
            </a:endParaRPr>
          </a:p>
        </p:txBody>
      </p:sp>
      <p:pic>
        <p:nvPicPr>
          <p:cNvPr id="9" name="Picture 9" descr="plan"/>
          <p:cNvPicPr>
            <a:picLocks noChangeAspect="1" noChangeArrowheads="1"/>
          </p:cNvPicPr>
          <p:nvPr/>
        </p:nvPicPr>
        <p:blipFill>
          <a:blip r:embed="rId5" cstate="print"/>
          <a:srcRect/>
          <a:stretch>
            <a:fillRect/>
          </a:stretch>
        </p:blipFill>
        <p:spPr bwMode="auto">
          <a:xfrm>
            <a:off x="111601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JAX-RS API</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JAX-RS</a:t>
            </a:r>
            <a:endParaRPr lang="en-US" b="1" dirty="0">
              <a:solidFill>
                <a:srgbClr val="000000"/>
              </a:solidFill>
            </a:endParaRPr>
          </a:p>
        </p:txBody>
      </p:sp>
    </p:spTree>
    <p:custDataLst>
      <p:tags r:id="rId1"/>
    </p:custDataLst>
    <p:extLst>
      <p:ext uri="{BB962C8B-B14F-4D97-AF65-F5344CB8AC3E}">
        <p14:creationId xmlns:p14="http://schemas.microsoft.com/office/powerpoint/2010/main" val="39307368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smtClean="0"/>
              <a:t>JAX-RS is one of the Java EE specifications</a:t>
            </a:r>
          </a:p>
          <a:p>
            <a:pPr lvl="1"/>
            <a:r>
              <a:rPr lang="en-US" dirty="0" smtClean="0"/>
              <a:t>A dedicated API to design REST Web Services !</a:t>
            </a:r>
          </a:p>
          <a:p>
            <a:endParaRPr lang="en-US" dirty="0" smtClean="0"/>
          </a:p>
          <a:p>
            <a:r>
              <a:rPr lang="en-US" dirty="0" smtClean="0"/>
              <a:t>As all Java EE specifications, more than one implementations are available :</a:t>
            </a:r>
          </a:p>
          <a:p>
            <a:pPr lvl="1"/>
            <a:r>
              <a:rPr lang="en-US" dirty="0" smtClean="0"/>
              <a:t>Apache CXF</a:t>
            </a:r>
            <a:r>
              <a:rPr lang="en-US" dirty="0"/>
              <a:t>, an open source Web </a:t>
            </a:r>
            <a:r>
              <a:rPr lang="en-US" dirty="0" smtClean="0"/>
              <a:t>Service framework</a:t>
            </a:r>
          </a:p>
          <a:p>
            <a:pPr lvl="1"/>
            <a:r>
              <a:rPr lang="en-US" dirty="0"/>
              <a:t>Jersey, the reference implementation from Sun /</a:t>
            </a:r>
            <a:r>
              <a:rPr lang="en-US" dirty="0" smtClean="0"/>
              <a:t> Oracle</a:t>
            </a:r>
          </a:p>
          <a:p>
            <a:pPr lvl="1"/>
            <a:r>
              <a:rPr lang="en-US" dirty="0" err="1" smtClean="0"/>
              <a:t>RESTEasy</a:t>
            </a:r>
            <a:r>
              <a:rPr lang="en-US" dirty="0"/>
              <a:t>, </a:t>
            </a:r>
            <a:r>
              <a:rPr lang="en-US" dirty="0" err="1"/>
              <a:t>JBoss's</a:t>
            </a:r>
            <a:r>
              <a:rPr lang="en-US" dirty="0"/>
              <a:t> </a:t>
            </a:r>
            <a:r>
              <a:rPr lang="en-US" dirty="0" smtClean="0"/>
              <a:t>implementation</a:t>
            </a:r>
          </a:p>
          <a:p>
            <a:pPr lvl="1"/>
            <a:endParaRPr lang="en-US" dirty="0"/>
          </a:p>
          <a:p>
            <a:r>
              <a:rPr lang="en-US" dirty="0" smtClean="0"/>
              <a:t>For this course, we’ll use Jersey !</a:t>
            </a:r>
          </a:p>
          <a:p>
            <a:pPr lvl="1"/>
            <a:r>
              <a:rPr lang="en-US" dirty="0" smtClean="0"/>
              <a:t>Libraries are available here : </a:t>
            </a:r>
            <a:r>
              <a:rPr lang="en-US" dirty="0" smtClean="0">
                <a:hlinkClick r:id="rId4"/>
              </a:rPr>
              <a:t>http://jersey.dev.java.net</a:t>
            </a:r>
            <a:endParaRPr lang="en-US" dirty="0" smtClean="0"/>
          </a:p>
        </p:txBody>
      </p:sp>
      <p:pic>
        <p:nvPicPr>
          <p:cNvPr id="18436" name="Rectangle 25602"/>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spTree>
    <p:custDataLst>
      <p:tags r:id="rId1"/>
    </p:custDataLst>
    <p:extLst>
      <p:ext uri="{BB962C8B-B14F-4D97-AF65-F5344CB8AC3E}">
        <p14:creationId xmlns:p14="http://schemas.microsoft.com/office/powerpoint/2010/main" val="29171560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830">
                                            <p:txEl>
                                              <p:pRg st="8" end="8"/>
                                            </p:txEl>
                                          </p:spTgt>
                                        </p:tgtEl>
                                        <p:attrNameLst>
                                          <p:attrName>style.visibility</p:attrName>
                                        </p:attrNameLst>
                                      </p:cBhvr>
                                      <p:to>
                                        <p:strVal val="visible"/>
                                      </p:to>
                                    </p:set>
                                    <p:animEffect transition="in" filter="fade">
                                      <p:cBhvr>
                                        <p:cTn id="29" dur="500"/>
                                        <p:tgtEl>
                                          <p:spTgt spid="34830">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830">
                                            <p:txEl>
                                              <p:pRg st="9" end="9"/>
                                            </p:txEl>
                                          </p:spTgt>
                                        </p:tgtEl>
                                        <p:attrNameLst>
                                          <p:attrName>style.visibility</p:attrName>
                                        </p:attrNameLst>
                                      </p:cBhvr>
                                      <p:to>
                                        <p:strVal val="visible"/>
                                      </p:to>
                                    </p:set>
                                    <p:animEffect transition="in" filter="fade">
                                      <p:cBhvr>
                                        <p:cTn id="32"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smtClean="0"/>
              <a:t>JAX-RS API objective is to make </a:t>
            </a:r>
            <a:r>
              <a:rPr lang="en-US" dirty="0" err="1" smtClean="0"/>
              <a:t>RESTful</a:t>
            </a:r>
            <a:r>
              <a:rPr lang="en-US" dirty="0" smtClean="0"/>
              <a:t> Web Service development very easy</a:t>
            </a:r>
            <a:r>
              <a:rPr lang="en-US" dirty="0"/>
              <a:t> </a:t>
            </a:r>
            <a:r>
              <a:rPr lang="en-US" dirty="0" smtClean="0"/>
              <a:t>:</a:t>
            </a:r>
          </a:p>
          <a:p>
            <a:pPr lvl="1"/>
            <a:r>
              <a:rPr lang="en-US" dirty="0" smtClean="0"/>
              <a:t>Just need to develop POJO (Plain Old Java Object)…</a:t>
            </a:r>
          </a:p>
          <a:p>
            <a:pPr lvl="1"/>
            <a:r>
              <a:rPr lang="en-US" dirty="0"/>
              <a:t>… enhanced by </a:t>
            </a:r>
            <a:r>
              <a:rPr lang="en-US" dirty="0" smtClean="0"/>
              <a:t>annotations !</a:t>
            </a:r>
          </a:p>
          <a:p>
            <a:pPr lvl="1"/>
            <a:endParaRPr lang="en-US" dirty="0"/>
          </a:p>
          <a:p>
            <a:r>
              <a:rPr lang="en-US" dirty="0" smtClean="0"/>
              <a:t>No need to handle HTTP request at low level</a:t>
            </a:r>
          </a:p>
          <a:p>
            <a:r>
              <a:rPr lang="en-US" dirty="0" smtClean="0"/>
              <a:t>Just concentrate on the business rules !</a:t>
            </a:r>
          </a:p>
          <a:p>
            <a:endParaRPr lang="en-US" dirty="0" smtClean="0"/>
          </a:p>
          <a:p>
            <a:endParaRPr lang="en-US" dirty="0"/>
          </a:p>
          <a:p>
            <a:r>
              <a:rPr lang="en-US" dirty="0" smtClean="0"/>
              <a:t>We’re going to see the main annotations JAX-RS provides…</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8100392" y="5949280"/>
            <a:ext cx="812800" cy="660400"/>
          </a:xfrm>
          <a:prstGeom prst="rect">
            <a:avLst/>
          </a:prstGeom>
        </p:spPr>
      </p:pic>
    </p:spTree>
    <p:custDataLst>
      <p:tags r:id="rId1"/>
    </p:custDataLst>
    <p:extLst>
      <p:ext uri="{BB962C8B-B14F-4D97-AF65-F5344CB8AC3E}">
        <p14:creationId xmlns:p14="http://schemas.microsoft.com/office/powerpoint/2010/main" val="203203693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830">
                                            <p:txEl>
                                              <p:pRg st="5" end="5"/>
                                            </p:txEl>
                                          </p:spTgt>
                                        </p:tgtEl>
                                        <p:attrNameLst>
                                          <p:attrName>style.visibility</p:attrName>
                                        </p:attrNameLst>
                                      </p:cBhvr>
                                      <p:to>
                                        <p:strVal val="visible"/>
                                      </p:to>
                                    </p:set>
                                    <p:animEffect transition="in" filter="fade">
                                      <p:cBhvr>
                                        <p:cTn id="23" dur="500"/>
                                        <p:tgtEl>
                                          <p:spTgt spid="34830">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830">
                                            <p:txEl>
                                              <p:pRg st="8" end="8"/>
                                            </p:txEl>
                                          </p:spTgt>
                                        </p:tgtEl>
                                        <p:attrNameLst>
                                          <p:attrName>style.visibility</p:attrName>
                                        </p:attrNameLst>
                                      </p:cBhvr>
                                      <p:to>
                                        <p:strVal val="visible"/>
                                      </p:to>
                                    </p:set>
                                    <p:animEffect transition="in" filter="fade">
                                      <p:cBhvr>
                                        <p:cTn id="28"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Installation</a:t>
            </a:r>
            <a:endParaRPr lang="fr-FR" dirty="0" smtClean="0"/>
          </a:p>
        </p:txBody>
      </p:sp>
      <p:sp>
        <p:nvSpPr>
          <p:cNvPr id="34830" name="Forme 34829"/>
          <p:cNvSpPr>
            <a:spLocks noGrp="1" noChangeArrowheads="1"/>
          </p:cNvSpPr>
          <p:nvPr>
            <p:ph type="body" idx="1"/>
          </p:nvPr>
        </p:nvSpPr>
        <p:spPr>
          <a:xfrm>
            <a:off x="990600" y="980728"/>
            <a:ext cx="8001000" cy="5368280"/>
          </a:xfrm>
        </p:spPr>
        <p:txBody>
          <a:bodyPr/>
          <a:lstStyle/>
          <a:p>
            <a:pPr defTabSz="914400" eaLnBrk="1" hangingPunct="1"/>
            <a:r>
              <a:rPr lang="en-US" dirty="0" smtClean="0"/>
              <a:t>To use Jersey, you have to :</a:t>
            </a:r>
          </a:p>
          <a:p>
            <a:pPr lvl="1"/>
            <a:r>
              <a:rPr lang="en-US" dirty="0"/>
              <a:t>I</a:t>
            </a:r>
            <a:r>
              <a:rPr lang="en-US" dirty="0" smtClean="0"/>
              <a:t>nclude libraries in your project</a:t>
            </a:r>
          </a:p>
          <a:p>
            <a:pPr lvl="1"/>
            <a:r>
              <a:rPr lang="en-US" dirty="0" smtClean="0"/>
              <a:t>Define the Jersey Servlet in the Deployment Descriptor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sp>
        <p:nvSpPr>
          <p:cNvPr id="7" name="ZoneTexte 7"/>
          <p:cNvSpPr txBox="1"/>
          <p:nvPr/>
        </p:nvSpPr>
        <p:spPr>
          <a:xfrm>
            <a:off x="755576" y="2492896"/>
            <a:ext cx="8280920" cy="4278094"/>
          </a:xfrm>
          <a:prstGeom prst="rect">
            <a:avLst/>
          </a:prstGeom>
          <a:solidFill>
            <a:schemeClr val="accent2"/>
          </a:solidFill>
          <a:ln>
            <a:solidFill>
              <a:schemeClr val="tx1"/>
            </a:solidFill>
          </a:ln>
        </p:spPr>
        <p:txBody>
          <a:bodyPr wrap="square" rtlCol="0">
            <a:spAutoFit/>
          </a:bodyPr>
          <a:lstStyle/>
          <a:p>
            <a:r>
              <a:rPr lang="en-US" sz="1600" dirty="0">
                <a:solidFill>
                  <a:srgbClr val="479B8F"/>
                </a:solidFill>
                <a:latin typeface="Courier"/>
                <a:cs typeface="Courier"/>
              </a:rPr>
              <a:t>&lt;servlet&gt;</a:t>
            </a:r>
          </a:p>
          <a:p>
            <a:r>
              <a:rPr lang="en-US" sz="1600" dirty="0" smtClean="0">
                <a:solidFill>
                  <a:srgbClr val="479B8F"/>
                </a:solidFill>
                <a:latin typeface="Courier"/>
                <a:cs typeface="Courier"/>
              </a:rPr>
              <a:t>    &lt;</a:t>
            </a:r>
            <a:r>
              <a:rPr lang="en-US" sz="1600" dirty="0">
                <a:solidFill>
                  <a:srgbClr val="479B8F"/>
                </a:solidFill>
                <a:latin typeface="Courier"/>
                <a:cs typeface="Courier"/>
              </a:rPr>
              <a:t>servlet-name&gt;</a:t>
            </a:r>
            <a:r>
              <a:rPr lang="en-US" sz="1600" dirty="0">
                <a:latin typeface="Courier"/>
                <a:cs typeface="Courier"/>
              </a:rPr>
              <a:t>Jersey Web Application</a:t>
            </a:r>
            <a:r>
              <a:rPr lang="en-US" sz="1600" dirty="0">
                <a:solidFill>
                  <a:srgbClr val="479B8F"/>
                </a:solidFill>
                <a:latin typeface="Courier"/>
                <a:cs typeface="Courier"/>
              </a:rPr>
              <a:t>&lt;/servlet-name&gt;</a:t>
            </a:r>
          </a:p>
          <a:p>
            <a:r>
              <a:rPr lang="en-US" sz="1600" dirty="0" smtClean="0">
                <a:solidFill>
                  <a:srgbClr val="479B8F"/>
                </a:solidFill>
                <a:latin typeface="Courier"/>
                <a:cs typeface="Courier"/>
              </a:rPr>
              <a:t>    &lt;</a:t>
            </a:r>
            <a:r>
              <a:rPr lang="en-US" sz="1600" dirty="0">
                <a:solidFill>
                  <a:srgbClr val="479B8F"/>
                </a:solidFill>
                <a:latin typeface="Courier"/>
                <a:cs typeface="Courier"/>
              </a:rPr>
              <a:t>servlet-class</a:t>
            </a:r>
            <a:r>
              <a:rPr lang="en-US" sz="1600" dirty="0" smtClean="0">
                <a:solidFill>
                  <a:srgbClr val="479B8F"/>
                </a:solidFill>
                <a:latin typeface="Courier"/>
                <a:cs typeface="Courier"/>
              </a:rPr>
              <a:t>&gt;</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com.sun.jersey.spi.container.servlet.ServletContainer</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smtClean="0">
                <a:solidFill>
                  <a:srgbClr val="479B8F"/>
                </a:solidFill>
                <a:latin typeface="Courier"/>
                <a:cs typeface="Courier"/>
              </a:rPr>
              <a:t>&lt;</a:t>
            </a:r>
            <a:r>
              <a:rPr lang="en-US" sz="1600" dirty="0">
                <a:solidFill>
                  <a:srgbClr val="479B8F"/>
                </a:solidFill>
                <a:latin typeface="Courier"/>
                <a:cs typeface="Courier"/>
              </a:rPr>
              <a:t>/servlet-class&gt;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init-param</a:t>
            </a:r>
            <a:r>
              <a:rPr lang="en-US" sz="1600" dirty="0">
                <a:solidFill>
                  <a:srgbClr val="479B8F"/>
                </a:solidFill>
                <a:latin typeface="Courier"/>
                <a:cs typeface="Courier"/>
              </a:rPr>
              <a:t>&gt;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param</a:t>
            </a:r>
            <a:r>
              <a:rPr lang="en-US" sz="1600" dirty="0">
                <a:solidFill>
                  <a:srgbClr val="479B8F"/>
                </a:solidFill>
                <a:latin typeface="Courier"/>
                <a:cs typeface="Courier"/>
              </a:rPr>
              <a:t>-name</a:t>
            </a:r>
            <a:r>
              <a:rPr lang="en-US" sz="1600" dirty="0" smtClean="0">
                <a:solidFill>
                  <a:srgbClr val="479B8F"/>
                </a:solidFill>
                <a:latin typeface="Courier"/>
                <a:cs typeface="Courier"/>
              </a:rPr>
              <a:t>&gt;</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com.sun.jersey.config.property.packages</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smtClean="0">
                <a:solidFill>
                  <a:srgbClr val="479B8F"/>
                </a:solidFill>
                <a:latin typeface="Courier"/>
                <a:cs typeface="Courier"/>
              </a:rPr>
              <a:t> &lt;</a:t>
            </a:r>
            <a:r>
              <a:rPr lang="en-US" sz="1600" dirty="0">
                <a:solidFill>
                  <a:srgbClr val="479B8F"/>
                </a:solidFill>
                <a:latin typeface="Courier"/>
                <a:cs typeface="Courier"/>
              </a:rPr>
              <a:t>/</a:t>
            </a:r>
            <a:r>
              <a:rPr lang="en-US" sz="1600" dirty="0" err="1">
                <a:solidFill>
                  <a:srgbClr val="479B8F"/>
                </a:solidFill>
                <a:latin typeface="Courier"/>
                <a:cs typeface="Courier"/>
              </a:rPr>
              <a:t>param</a:t>
            </a:r>
            <a:r>
              <a:rPr lang="en-US" sz="1600" dirty="0">
                <a:solidFill>
                  <a:srgbClr val="479B8F"/>
                </a:solidFill>
                <a:latin typeface="Courier"/>
                <a:cs typeface="Courier"/>
              </a:rPr>
              <a:t>-name&gt;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param</a:t>
            </a:r>
            <a:r>
              <a:rPr lang="en-US" sz="1600" dirty="0">
                <a:solidFill>
                  <a:srgbClr val="479B8F"/>
                </a:solidFill>
                <a:latin typeface="Courier"/>
                <a:cs typeface="Courier"/>
              </a:rPr>
              <a:t>-value&gt;</a:t>
            </a:r>
            <a:r>
              <a:rPr lang="en-US" sz="1600" dirty="0" err="1">
                <a:latin typeface="Courier"/>
                <a:cs typeface="Courier"/>
              </a:rPr>
              <a:t>com.supinfo.restfulexample.rest</a:t>
            </a:r>
            <a:r>
              <a:rPr lang="en-US" sz="1600" dirty="0">
                <a:solidFill>
                  <a:srgbClr val="479B8F"/>
                </a:solidFill>
                <a:latin typeface="Courier"/>
                <a:cs typeface="Courier"/>
              </a:rPr>
              <a:t>&lt;/</a:t>
            </a:r>
            <a:r>
              <a:rPr lang="en-US" sz="1600" dirty="0" err="1">
                <a:solidFill>
                  <a:srgbClr val="479B8F"/>
                </a:solidFill>
                <a:latin typeface="Courier"/>
                <a:cs typeface="Courier"/>
              </a:rPr>
              <a:t>param</a:t>
            </a:r>
            <a:r>
              <a:rPr lang="en-US" sz="1600" dirty="0">
                <a:solidFill>
                  <a:srgbClr val="479B8F"/>
                </a:solidFill>
                <a:latin typeface="Courier"/>
                <a:cs typeface="Courier"/>
              </a:rPr>
              <a:t>-value&gt;</a:t>
            </a:r>
          </a:p>
          <a:p>
            <a:r>
              <a:rPr lang="en-US" sz="1600" dirty="0" smtClean="0">
                <a:solidFill>
                  <a:srgbClr val="479B8F"/>
                </a:solidFill>
                <a:latin typeface="Courier"/>
                <a:cs typeface="Courier"/>
              </a:rPr>
              <a:t>    &lt;</a:t>
            </a:r>
            <a:r>
              <a:rPr lang="en-US" sz="1600" dirty="0">
                <a:solidFill>
                  <a:srgbClr val="479B8F"/>
                </a:solidFill>
                <a:latin typeface="Courier"/>
                <a:cs typeface="Courier"/>
              </a:rPr>
              <a:t>/</a:t>
            </a:r>
            <a:r>
              <a:rPr lang="en-US" sz="1600" dirty="0" err="1">
                <a:solidFill>
                  <a:srgbClr val="479B8F"/>
                </a:solidFill>
                <a:latin typeface="Courier"/>
                <a:cs typeface="Courier"/>
              </a:rPr>
              <a:t>init-param</a:t>
            </a:r>
            <a:r>
              <a:rPr lang="en-US" sz="1600" dirty="0">
                <a:solidFill>
                  <a:srgbClr val="479B8F"/>
                </a:solidFill>
                <a:latin typeface="Courier"/>
                <a:cs typeface="Courier"/>
              </a:rPr>
              <a:t>&gt;</a:t>
            </a:r>
          </a:p>
          <a:p>
            <a:r>
              <a:rPr lang="en-US" sz="1600" dirty="0" smtClean="0">
                <a:solidFill>
                  <a:srgbClr val="479B8F"/>
                </a:solidFill>
                <a:latin typeface="Courier"/>
                <a:cs typeface="Courier"/>
              </a:rPr>
              <a:t>&lt;</a:t>
            </a:r>
            <a:r>
              <a:rPr lang="en-US" sz="1600" dirty="0">
                <a:solidFill>
                  <a:srgbClr val="479B8F"/>
                </a:solidFill>
                <a:latin typeface="Courier"/>
                <a:cs typeface="Courier"/>
              </a:rPr>
              <a:t>/servlet&gt;</a:t>
            </a:r>
          </a:p>
          <a:p>
            <a:r>
              <a:rPr lang="en-US" sz="1600" dirty="0">
                <a:latin typeface="Courier"/>
                <a:cs typeface="Courier"/>
              </a:rPr>
              <a:t>	</a:t>
            </a:r>
          </a:p>
          <a:p>
            <a:r>
              <a:rPr lang="en-US" sz="1600" dirty="0" smtClean="0">
                <a:solidFill>
                  <a:srgbClr val="479B8F"/>
                </a:solidFill>
                <a:latin typeface="Courier"/>
                <a:cs typeface="Courier"/>
              </a:rPr>
              <a:t>&lt;</a:t>
            </a:r>
            <a:r>
              <a:rPr lang="en-US" sz="1600" dirty="0">
                <a:solidFill>
                  <a:srgbClr val="479B8F"/>
                </a:solidFill>
                <a:latin typeface="Courier"/>
                <a:cs typeface="Courier"/>
              </a:rPr>
              <a:t>servlet-mapping&gt;</a:t>
            </a:r>
          </a:p>
          <a:p>
            <a:r>
              <a:rPr lang="en-US" sz="1600" dirty="0" smtClean="0">
                <a:solidFill>
                  <a:srgbClr val="479B8F"/>
                </a:solidFill>
                <a:latin typeface="Courier"/>
                <a:cs typeface="Courier"/>
              </a:rPr>
              <a:t>    &lt;</a:t>
            </a:r>
            <a:r>
              <a:rPr lang="en-US" sz="1600" dirty="0">
                <a:solidFill>
                  <a:srgbClr val="479B8F"/>
                </a:solidFill>
                <a:latin typeface="Courier"/>
                <a:cs typeface="Courier"/>
              </a:rPr>
              <a:t>servlet-name&gt;</a:t>
            </a:r>
            <a:r>
              <a:rPr lang="en-US" sz="1600" dirty="0">
                <a:latin typeface="Courier"/>
                <a:cs typeface="Courier"/>
              </a:rPr>
              <a:t>Jersey Web Application</a:t>
            </a:r>
            <a:r>
              <a:rPr lang="en-US" sz="1600" dirty="0">
                <a:solidFill>
                  <a:srgbClr val="479B8F"/>
                </a:solidFill>
                <a:latin typeface="Courier"/>
                <a:cs typeface="Courier"/>
              </a:rPr>
              <a:t>&lt;/servlet-name&gt;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url</a:t>
            </a:r>
            <a:r>
              <a:rPr lang="en-US" sz="1600" dirty="0">
                <a:solidFill>
                  <a:srgbClr val="479B8F"/>
                </a:solidFill>
                <a:latin typeface="Courier"/>
                <a:cs typeface="Courier"/>
              </a:rPr>
              <a:t>-pattern&gt;</a:t>
            </a:r>
            <a:r>
              <a:rPr lang="en-US" sz="1600" dirty="0" smtClean="0">
                <a:latin typeface="Courier"/>
                <a:cs typeface="Courier"/>
              </a:rPr>
              <a:t>/resources/*</a:t>
            </a:r>
            <a:r>
              <a:rPr lang="en-US" sz="1600" dirty="0" smtClean="0">
                <a:solidFill>
                  <a:srgbClr val="479B8F"/>
                </a:solidFill>
                <a:latin typeface="Courier"/>
                <a:cs typeface="Courier"/>
              </a:rPr>
              <a:t>&lt;</a:t>
            </a:r>
            <a:r>
              <a:rPr lang="en-US" sz="1600" dirty="0">
                <a:solidFill>
                  <a:srgbClr val="479B8F"/>
                </a:solidFill>
                <a:latin typeface="Courier"/>
                <a:cs typeface="Courier"/>
              </a:rPr>
              <a:t>/</a:t>
            </a:r>
            <a:r>
              <a:rPr lang="en-US" sz="1600" dirty="0" err="1">
                <a:solidFill>
                  <a:srgbClr val="479B8F"/>
                </a:solidFill>
                <a:latin typeface="Courier"/>
                <a:cs typeface="Courier"/>
              </a:rPr>
              <a:t>url</a:t>
            </a:r>
            <a:r>
              <a:rPr lang="en-US" sz="1600" dirty="0">
                <a:solidFill>
                  <a:srgbClr val="479B8F"/>
                </a:solidFill>
                <a:latin typeface="Courier"/>
                <a:cs typeface="Courier"/>
              </a:rPr>
              <a:t>-pattern&gt;</a:t>
            </a:r>
          </a:p>
          <a:p>
            <a:r>
              <a:rPr lang="en-US" sz="1600" dirty="0" smtClean="0">
                <a:solidFill>
                  <a:srgbClr val="479B8F"/>
                </a:solidFill>
                <a:latin typeface="Courier"/>
                <a:cs typeface="Courier"/>
              </a:rPr>
              <a:t>&lt;</a:t>
            </a:r>
            <a:r>
              <a:rPr lang="en-US" sz="1600" dirty="0">
                <a:solidFill>
                  <a:srgbClr val="479B8F"/>
                </a:solidFill>
                <a:latin typeface="Courier"/>
                <a:cs typeface="Courier"/>
              </a:rPr>
              <a:t>/servlet-mapping&gt;</a:t>
            </a:r>
          </a:p>
        </p:txBody>
      </p:sp>
    </p:spTree>
    <p:custDataLst>
      <p:tags r:id="rId1"/>
    </p:custDataLst>
    <p:extLst>
      <p:ext uri="{BB962C8B-B14F-4D97-AF65-F5344CB8AC3E}">
        <p14:creationId xmlns:p14="http://schemas.microsoft.com/office/powerpoint/2010/main" val="22839093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Resource URI</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dirty="0" smtClean="0"/>
              <a:t>A JAX-RS resource is a Java class with the </a:t>
            </a:r>
            <a:r>
              <a:rPr lang="en-US" i="1" dirty="0" smtClean="0"/>
              <a:t>@Path </a:t>
            </a:r>
            <a:r>
              <a:rPr lang="en-US" dirty="0" smtClean="0"/>
              <a:t>annotation to define his URI</a:t>
            </a:r>
          </a:p>
          <a:p>
            <a:pPr defTabSz="914400" eaLnBrk="1" hangingPunct="1"/>
            <a:r>
              <a:rPr lang="en-US" dirty="0" smtClean="0"/>
              <a:t>Example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r>
              <a:rPr lang="en-US" dirty="0" smtClean="0"/>
              <a:t>This annotation can also be used to define variables in URIs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r>
              <a:rPr lang="en-US" dirty="0" smtClean="0"/>
              <a:t>We’ll see later how to retrieve the value of those variables</a:t>
            </a:r>
          </a:p>
          <a:p>
            <a:pPr defTabSz="914400" eaLnBrk="1" hangingPunct="1"/>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sp>
        <p:nvSpPr>
          <p:cNvPr id="6" name="ZoneTexte 7"/>
          <p:cNvSpPr txBox="1"/>
          <p:nvPr/>
        </p:nvSpPr>
        <p:spPr>
          <a:xfrm>
            <a:off x="1276672" y="2547100"/>
            <a:ext cx="7543800" cy="1077218"/>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StudentsResource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sp>
        <p:nvSpPr>
          <p:cNvPr id="7" name="ZoneTexte 7"/>
          <p:cNvSpPr txBox="1"/>
          <p:nvPr/>
        </p:nvSpPr>
        <p:spPr>
          <a:xfrm>
            <a:off x="1276672" y="4839742"/>
            <a:ext cx="7543800" cy="1077218"/>
          </a:xfrm>
          <a:prstGeom prst="rect">
            <a:avLst/>
          </a:prstGeom>
          <a:solidFill>
            <a:schemeClr val="accent2"/>
          </a:solidFill>
          <a:ln>
            <a:solidFill>
              <a:schemeClr val="tx1"/>
            </a:solidFill>
          </a:ln>
        </p:spPr>
        <p:txBody>
          <a:bodyPr wrap="square" rtlCol="0">
            <a:spAutoFit/>
          </a:bodyPr>
          <a:lstStyle/>
          <a:p>
            <a:r>
              <a:rPr lang="en-US" sz="1600" dirty="0" smtClean="0">
                <a:solidFill>
                  <a:srgbClr val="4D4D4D"/>
                </a:solidFill>
                <a:latin typeface="Courier"/>
                <a:cs typeface="Courier"/>
              </a:rPr>
              <a:t>@Path</a:t>
            </a:r>
            <a:r>
              <a:rPr lang="en-US" sz="1600" dirty="0" smtClean="0">
                <a:latin typeface="Courier"/>
                <a:cs typeface="Courier"/>
              </a:rPr>
              <a:t>(</a:t>
            </a:r>
            <a:r>
              <a:rPr lang="en-US" sz="1600" dirty="0" smtClean="0">
                <a:solidFill>
                  <a:srgbClr val="0000FF"/>
                </a:solidFill>
                <a:latin typeface="Courier"/>
                <a:cs typeface="Courier"/>
              </a:rPr>
              <a:t>"/students/{</a:t>
            </a:r>
            <a:r>
              <a:rPr lang="en-US" sz="1600" dirty="0" err="1" smtClean="0">
                <a:solidFill>
                  <a:srgbClr val="0000FF"/>
                </a:solidFill>
                <a:latin typeface="Courier"/>
                <a:cs typeface="Courier"/>
              </a:rPr>
              <a:t>idBooster</a:t>
            </a:r>
            <a:r>
              <a:rPr lang="en-US" sz="1600" dirty="0" smtClean="0">
                <a:solidFill>
                  <a:srgbClr val="0000FF"/>
                </a:solidFill>
                <a:latin typeface="Courier"/>
                <a:cs typeface="Courier"/>
              </a:rPr>
              <a:t>}"</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StudentsResource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7856596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5" end="5"/>
                                            </p:txEl>
                                          </p:spTgt>
                                        </p:tgtEl>
                                        <p:attrNameLst>
                                          <p:attrName>style.visibility</p:attrName>
                                        </p:attrNameLst>
                                      </p:cBhvr>
                                      <p:to>
                                        <p:strVal val="visible"/>
                                      </p:to>
                                    </p:set>
                                    <p:animEffect transition="in" filter="fade">
                                      <p:cBhvr>
                                        <p:cTn id="17" dur="500"/>
                                        <p:tgtEl>
                                          <p:spTgt spid="3483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9" end="9"/>
                                            </p:txEl>
                                          </p:spTgt>
                                        </p:tgtEl>
                                        <p:attrNameLst>
                                          <p:attrName>style.visibility</p:attrName>
                                        </p:attrNameLst>
                                      </p:cBhvr>
                                      <p:to>
                                        <p:strVal val="visible"/>
                                      </p:to>
                                    </p:set>
                                    <p:animEffect transition="in" filter="fade">
                                      <p:cBhvr>
                                        <p:cTn id="22"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HTTP methods</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dirty="0" smtClean="0"/>
              <a:t>To determine which Java method to call in function of the HTTP method request, JAX-RS provide four annotations :</a:t>
            </a:r>
          </a:p>
          <a:p>
            <a:pPr lvl="1"/>
            <a:r>
              <a:rPr lang="en-US" dirty="0" smtClean="0"/>
              <a:t>@GET</a:t>
            </a:r>
          </a:p>
          <a:p>
            <a:pPr lvl="1"/>
            <a:r>
              <a:rPr lang="en-US" dirty="0" smtClean="0"/>
              <a:t>@POST</a:t>
            </a:r>
          </a:p>
          <a:p>
            <a:pPr lvl="1"/>
            <a:r>
              <a:rPr lang="en-US" dirty="0" smtClean="0"/>
              <a:t>@PUT</a:t>
            </a:r>
          </a:p>
          <a:p>
            <a:pPr lvl="1"/>
            <a:r>
              <a:rPr lang="en-US" dirty="0" smtClean="0"/>
              <a:t>@DELETE</a:t>
            </a:r>
          </a:p>
          <a:p>
            <a:pPr defTabSz="914400" eaLnBrk="1" hangingPunct="1"/>
            <a:r>
              <a:rPr lang="en-US" dirty="0" smtClean="0"/>
              <a:t>Example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sp>
        <p:nvSpPr>
          <p:cNvPr id="8" name="ZoneTexte 7"/>
          <p:cNvSpPr txBox="1"/>
          <p:nvPr/>
        </p:nvSpPr>
        <p:spPr>
          <a:xfrm>
            <a:off x="1276672" y="4433044"/>
            <a:ext cx="7543800" cy="2308324"/>
          </a:xfrm>
          <a:prstGeom prst="rect">
            <a:avLst/>
          </a:prstGeom>
          <a:solidFill>
            <a:schemeClr val="accent2"/>
          </a:solidFill>
          <a:ln>
            <a:solidFill>
              <a:schemeClr val="tx1"/>
            </a:solidFill>
          </a:ln>
        </p:spPr>
        <p:txBody>
          <a:bodyPr wrap="square" rtlCol="0">
            <a:spAutoFit/>
          </a:bodyPr>
          <a:lstStyle/>
          <a:p>
            <a:r>
              <a:rPr lang="en-US" sz="1600" dirty="0" smtClean="0">
                <a:solidFill>
                  <a:srgbClr val="4D4D4D"/>
                </a:solidFill>
                <a:latin typeface="Courier"/>
                <a:cs typeface="Courier"/>
              </a:rPr>
              <a:t>@Path</a:t>
            </a:r>
            <a:r>
              <a:rPr lang="en-US" sz="1600" dirty="0" smtClean="0">
                <a:latin typeface="Courier"/>
                <a:cs typeface="Courier"/>
              </a:rPr>
              <a:t>(</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StudentsResource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@GET</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4D4D4D"/>
                </a:solidFill>
                <a:latin typeface="Courier"/>
                <a:cs typeface="Courier"/>
              </a:rPr>
              <a:t> </a:t>
            </a:r>
            <a:r>
              <a:rPr lang="en-US" sz="1600" dirty="0" err="1" smtClean="0">
                <a:latin typeface="Courier"/>
                <a:cs typeface="Courier"/>
              </a:rPr>
              <a:t>handleGetRequest</a:t>
            </a:r>
            <a:r>
              <a:rPr lang="en-US" sz="1600" dirty="0" smtClean="0">
                <a:latin typeface="Courier"/>
                <a:cs typeface="Courier"/>
              </a:rPr>
              <a:t>() { ... }</a:t>
            </a:r>
          </a:p>
          <a:p>
            <a:endParaRPr lang="en-US" sz="1600" dirty="0">
              <a:latin typeface="Courier"/>
              <a:cs typeface="Courier"/>
            </a:endParaRPr>
          </a:p>
          <a:p>
            <a:r>
              <a:rPr lang="en-US" sz="1600" dirty="0" smtClean="0">
                <a:latin typeface="Courier"/>
                <a:cs typeface="Courier"/>
              </a:rPr>
              <a:t>    @POST</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4D4D4D"/>
                </a:solidFill>
                <a:latin typeface="Courier"/>
                <a:cs typeface="Courier"/>
              </a:rPr>
              <a:t> </a:t>
            </a:r>
            <a:r>
              <a:rPr lang="en-US" sz="1600" dirty="0" err="1" smtClean="0">
                <a:latin typeface="Courier"/>
                <a:cs typeface="Courier"/>
              </a:rPr>
              <a:t>handlePostRequest</a:t>
            </a:r>
            <a:r>
              <a:rPr lang="en-US" sz="1600" dirty="0" smtClean="0">
                <a:latin typeface="Courier"/>
                <a:cs typeface="Courier"/>
              </a:rPr>
              <a:t>(String payload) { ... }</a:t>
            </a: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3132626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830">
                                            <p:txEl>
                                              <p:pRg st="5" end="5"/>
                                            </p:txEl>
                                          </p:spTgt>
                                        </p:tgtEl>
                                        <p:attrNameLst>
                                          <p:attrName>style.visibility</p:attrName>
                                        </p:attrNameLst>
                                      </p:cBhvr>
                                      <p:to>
                                        <p:strVal val="visible"/>
                                      </p:to>
                                    </p:set>
                                    <p:animEffect transition="in" filter="fade">
                                      <p:cBhvr>
                                        <p:cTn id="24" dur="500"/>
                                        <p:tgtEl>
                                          <p:spTgt spid="348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HTTP methods</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dirty="0" smtClean="0"/>
              <a:t>POST and PUT methods handler can have a payload parameter representing the request’s body data</a:t>
            </a:r>
          </a:p>
          <a:p>
            <a:pPr defTabSz="914400" eaLnBrk="1" hangingPunct="1"/>
            <a:r>
              <a:rPr lang="en-US" dirty="0" smtClean="0"/>
              <a:t>Payloads can have several types in function of the Content-Type request header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5660819"/>
              </p:ext>
            </p:extLst>
          </p:nvPr>
        </p:nvGraphicFramePr>
        <p:xfrm>
          <a:off x="1259632" y="2996952"/>
          <a:ext cx="7560840" cy="3134360"/>
        </p:xfrm>
        <a:graphic>
          <a:graphicData uri="http://schemas.openxmlformats.org/drawingml/2006/table">
            <a:tbl>
              <a:tblPr firstRow="1" bandRow="1">
                <a:tableStyleId>{10A1B5D5-9B99-4C35-A422-299274C87663}</a:tableStyleId>
              </a:tblPr>
              <a:tblGrid>
                <a:gridCol w="3600400"/>
                <a:gridCol w="3960440"/>
              </a:tblGrid>
              <a:tr h="370840">
                <a:tc>
                  <a:txBody>
                    <a:bodyPr/>
                    <a:lstStyle/>
                    <a:p>
                      <a:pPr algn="ctr"/>
                      <a:r>
                        <a:rPr lang="en-US" dirty="0" smtClean="0"/>
                        <a:t>Java Type</a:t>
                      </a:r>
                      <a:endParaRPr lang="en-US" dirty="0"/>
                    </a:p>
                  </a:txBody>
                  <a:tcPr/>
                </a:tc>
                <a:tc>
                  <a:txBody>
                    <a:bodyPr/>
                    <a:lstStyle/>
                    <a:p>
                      <a:pPr algn="ctr"/>
                      <a:r>
                        <a:rPr lang="en-US" dirty="0" smtClean="0"/>
                        <a:t>Content Type Supported</a:t>
                      </a:r>
                      <a:endParaRPr lang="en-US" dirty="0"/>
                    </a:p>
                  </a:txBody>
                  <a:tcPr/>
                </a:tc>
              </a:tr>
              <a:tr h="370840">
                <a:tc>
                  <a:txBody>
                    <a:bodyPr/>
                    <a:lstStyle/>
                    <a:p>
                      <a:r>
                        <a:rPr lang="en-US" dirty="0" err="1" smtClean="0"/>
                        <a:t>java.lang.String</a:t>
                      </a:r>
                      <a:endParaRPr lang="en-US" dirty="0"/>
                    </a:p>
                  </a:txBody>
                  <a:tcPr anchor="ctr"/>
                </a:tc>
                <a:tc>
                  <a:txBody>
                    <a:bodyPr/>
                    <a:lstStyle/>
                    <a:p>
                      <a:r>
                        <a:rPr lang="en-US" dirty="0" smtClean="0"/>
                        <a:t>*/*</a:t>
                      </a:r>
                      <a:endParaRPr lang="en-US" dirty="0"/>
                    </a:p>
                  </a:txBody>
                  <a:tcPr anchor="ctr"/>
                </a:tc>
              </a:tr>
              <a:tr h="370840">
                <a:tc>
                  <a:txBody>
                    <a:bodyPr/>
                    <a:lstStyle/>
                    <a:p>
                      <a:r>
                        <a:rPr lang="en-US" dirty="0" smtClean="0"/>
                        <a:t>byte[]</a:t>
                      </a:r>
                      <a:endParaRPr lang="en-US" dirty="0"/>
                    </a:p>
                  </a:txBody>
                  <a:tcPr anchor="ctr"/>
                </a:tc>
                <a:tc>
                  <a:txBody>
                    <a:bodyPr/>
                    <a:lstStyle/>
                    <a:p>
                      <a:r>
                        <a:rPr lang="en-US" dirty="0" smtClean="0"/>
                        <a:t>*/*</a:t>
                      </a:r>
                      <a:endParaRPr lang="en-US" dirty="0"/>
                    </a:p>
                  </a:txBody>
                  <a:tcPr anchor="ctr"/>
                </a:tc>
              </a:tr>
              <a:tr h="370840">
                <a:tc>
                  <a:txBody>
                    <a:bodyPr/>
                    <a:lstStyle/>
                    <a:p>
                      <a:r>
                        <a:rPr lang="en-US" dirty="0" err="1" smtClean="0"/>
                        <a:t>java.io.InputStream</a:t>
                      </a:r>
                      <a:endParaRPr lang="en-US" dirty="0"/>
                    </a:p>
                  </a:txBody>
                  <a:tcPr anchor="ctr"/>
                </a:tc>
                <a:tc>
                  <a:txBody>
                    <a:bodyPr/>
                    <a:lstStyle/>
                    <a:p>
                      <a:r>
                        <a:rPr lang="en-US" dirty="0" smtClean="0"/>
                        <a:t>*/*</a:t>
                      </a:r>
                      <a:endParaRPr lang="en-US" dirty="0"/>
                    </a:p>
                  </a:txBody>
                  <a:tcPr anchor="ctr"/>
                </a:tc>
              </a:tr>
              <a:tr h="370840">
                <a:tc>
                  <a:txBody>
                    <a:bodyPr/>
                    <a:lstStyle/>
                    <a:p>
                      <a:r>
                        <a:rPr lang="en-US" dirty="0" err="1" smtClean="0"/>
                        <a:t>java.io.Reader</a:t>
                      </a:r>
                      <a:endParaRPr lang="en-US" dirty="0"/>
                    </a:p>
                  </a:txBody>
                  <a:tcPr anchor="ctr"/>
                </a:tc>
                <a:tc>
                  <a:txBody>
                    <a:bodyPr/>
                    <a:lstStyle/>
                    <a:p>
                      <a:r>
                        <a:rPr lang="en-US" dirty="0" smtClean="0"/>
                        <a:t>*/*</a:t>
                      </a:r>
                      <a:endParaRPr lang="en-US" dirty="0"/>
                    </a:p>
                  </a:txBody>
                  <a:tcPr anchor="ctr"/>
                </a:tc>
              </a:tr>
              <a:tr h="370840">
                <a:tc>
                  <a:txBody>
                    <a:bodyPr/>
                    <a:lstStyle/>
                    <a:p>
                      <a:r>
                        <a:rPr lang="en-US" dirty="0" err="1" smtClean="0"/>
                        <a:t>javax.ws.rs.core</a:t>
                      </a:r>
                      <a:r>
                        <a:rPr lang="en-US" dirty="0" smtClean="0"/>
                        <a:t>.</a:t>
                      </a:r>
                    </a:p>
                    <a:p>
                      <a:r>
                        <a:rPr lang="en-US" dirty="0" err="1" smtClean="0"/>
                        <a:t>MultivaluedMap</a:t>
                      </a:r>
                      <a:r>
                        <a:rPr lang="en-US" dirty="0" smtClean="0"/>
                        <a:t>&lt;String, String&gt;</a:t>
                      </a:r>
                      <a:endParaRPr lang="en-US" dirty="0"/>
                    </a:p>
                  </a:txBody>
                  <a:tcPr anchor="ctr"/>
                </a:tc>
                <a:tc>
                  <a:txBody>
                    <a:bodyPr/>
                    <a:lstStyle/>
                    <a:p>
                      <a:r>
                        <a:rPr lang="en-US" dirty="0" smtClean="0"/>
                        <a:t>application/x-www-form-</a:t>
                      </a:r>
                      <a:r>
                        <a:rPr lang="en-US" dirty="0" err="1" smtClean="0"/>
                        <a:t>urlencoded</a:t>
                      </a:r>
                      <a:endParaRPr lang="en-US" dirty="0"/>
                    </a:p>
                  </a:txBody>
                  <a:tcPr anchor="ctr"/>
                </a:tc>
              </a:tr>
              <a:tr h="370840">
                <a:tc>
                  <a:txBody>
                    <a:bodyPr/>
                    <a:lstStyle/>
                    <a:p>
                      <a:r>
                        <a:rPr lang="en-US" dirty="0" smtClean="0"/>
                        <a:t>JAXB classes</a:t>
                      </a:r>
                      <a:endParaRPr lang="en-US" dirty="0"/>
                    </a:p>
                  </a:txBody>
                  <a:tcPr anchor="ctr"/>
                </a:tc>
                <a:tc>
                  <a:txBody>
                    <a:bodyPr/>
                    <a:lstStyle/>
                    <a:p>
                      <a:r>
                        <a:rPr lang="en-US" dirty="0" smtClean="0"/>
                        <a:t>text/xml, application/xml, </a:t>
                      </a:r>
                    </a:p>
                    <a:p>
                      <a:r>
                        <a:rPr lang="en-US" dirty="0" smtClean="0"/>
                        <a:t>application/</a:t>
                      </a:r>
                      <a:r>
                        <a:rPr lang="en-US" dirty="0" err="1" smtClean="0"/>
                        <a:t>json</a:t>
                      </a:r>
                      <a:endParaRPr lang="en-US" dirty="0"/>
                    </a:p>
                  </a:txBody>
                  <a:tcPr anchor="ctr"/>
                </a:tc>
              </a:tr>
            </a:tbl>
          </a:graphicData>
        </a:graphic>
      </p:graphicFrame>
    </p:spTree>
    <p:custDataLst>
      <p:tags r:id="rId1"/>
    </p:custDataLst>
    <p:extLst>
      <p:ext uri="{BB962C8B-B14F-4D97-AF65-F5344CB8AC3E}">
        <p14:creationId xmlns:p14="http://schemas.microsoft.com/office/powerpoint/2010/main" val="38652225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Relative paths in methods</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dirty="0" smtClean="0"/>
              <a:t>In </a:t>
            </a:r>
            <a:r>
              <a:rPr lang="en-US" dirty="0"/>
              <a:t>some cases it may be useful to define two Java methods associated with two different URI in </a:t>
            </a:r>
            <a:r>
              <a:rPr lang="en-US" dirty="0" smtClean="0"/>
              <a:t>a same class</a:t>
            </a:r>
          </a:p>
          <a:p>
            <a:pPr defTabSz="914400" eaLnBrk="1" hangingPunct="1"/>
            <a:r>
              <a:rPr lang="en-US" dirty="0" smtClean="0"/>
              <a:t>You can do that declaring </a:t>
            </a:r>
            <a:r>
              <a:rPr lang="en-US" i="1" dirty="0" smtClean="0"/>
              <a:t>@Path</a:t>
            </a:r>
            <a:r>
              <a:rPr lang="en-US" dirty="0" smtClean="0"/>
              <a:t> annotation on a method !</a:t>
            </a:r>
          </a:p>
          <a:p>
            <a:pPr defTabSz="914400" eaLnBrk="1" hangingPunct="1"/>
            <a:r>
              <a:rPr lang="en-US" dirty="0" smtClean="0"/>
              <a:t>Example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marL="517525" lvl="1" indent="0">
              <a:buNone/>
            </a:pPr>
            <a:endParaRPr lang="en-US" dirty="0" smtClean="0"/>
          </a:p>
          <a:p>
            <a:pPr lvl="1"/>
            <a:r>
              <a:rPr lang="en-US" dirty="0" smtClean="0"/>
              <a:t>In that case, a GET request on </a:t>
            </a:r>
            <a:r>
              <a:rPr lang="en-US" i="1" dirty="0" smtClean="0"/>
              <a:t>/students/search/Jack</a:t>
            </a:r>
            <a:r>
              <a:rPr lang="en-US" dirty="0" smtClean="0"/>
              <a:t> will execute the </a:t>
            </a:r>
            <a:r>
              <a:rPr lang="en-US" i="1" dirty="0" err="1" smtClean="0"/>
              <a:t>searchStudent</a:t>
            </a:r>
            <a:r>
              <a:rPr lang="en-US" i="1" dirty="0" smtClean="0"/>
              <a:t>()</a:t>
            </a:r>
            <a:r>
              <a:rPr lang="en-US" dirty="0" smtClean="0"/>
              <a:t> method</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sp>
        <p:nvSpPr>
          <p:cNvPr id="8" name="ZoneTexte 7"/>
          <p:cNvSpPr txBox="1"/>
          <p:nvPr/>
        </p:nvSpPr>
        <p:spPr>
          <a:xfrm>
            <a:off x="1276672" y="2920876"/>
            <a:ext cx="7543800" cy="2308324"/>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StudentsResource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@GET</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getStudentList</a:t>
            </a:r>
            <a:r>
              <a:rPr lang="en-US" sz="1600" dirty="0" smtClean="0">
                <a:latin typeface="Courier"/>
                <a:cs typeface="Courier"/>
              </a:rPr>
              <a:t>() { ... }</a:t>
            </a:r>
          </a:p>
          <a:p>
            <a:endParaRPr lang="en-US" sz="1600" dirty="0">
              <a:latin typeface="Courier"/>
              <a:cs typeface="Courier"/>
            </a:endParaRPr>
          </a:p>
          <a:p>
            <a:r>
              <a:rPr lang="en-US" sz="1600" dirty="0" smtClean="0">
                <a:latin typeface="Courier"/>
                <a:cs typeface="Courier"/>
              </a:rPr>
              <a:t>    @GET @Path(</a:t>
            </a:r>
            <a:r>
              <a:rPr lang="en-US" sz="1600" dirty="0" smtClean="0">
                <a:solidFill>
                  <a:srgbClr val="0000FF"/>
                </a:solidFill>
                <a:latin typeface="Courier"/>
                <a:cs typeface="Courier"/>
              </a:rPr>
              <a:t>"/search/{query}"</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searchStudent</a:t>
            </a:r>
            <a:r>
              <a:rPr lang="en-US" sz="1600" dirty="0" smtClean="0">
                <a:latin typeface="Courier"/>
                <a:cs typeface="Courier"/>
              </a:rPr>
              <a:t>() { ... }</a:t>
            </a: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20800618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30">
                                            <p:txEl>
                                              <p:pRg st="8" end="8"/>
                                            </p:txEl>
                                          </p:spTgt>
                                        </p:tgtEl>
                                        <p:attrNameLst>
                                          <p:attrName>style.visibility</p:attrName>
                                        </p:attrNameLst>
                                      </p:cBhvr>
                                      <p:to>
                                        <p:strVal val="visible"/>
                                      </p:to>
                                    </p:set>
                                    <p:animEffect transition="in" filter="fade">
                                      <p:cBhvr>
                                        <p:cTn id="20"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URI variables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defTabSz="914400" eaLnBrk="1" hangingPunct="1"/>
            <a:r>
              <a:rPr lang="en-US" dirty="0" smtClean="0"/>
              <a:t>We saw how to define variables with </a:t>
            </a:r>
            <a:r>
              <a:rPr lang="en-US" i="1" dirty="0" smtClean="0"/>
              <a:t>@Path </a:t>
            </a:r>
            <a:r>
              <a:rPr lang="en-US" dirty="0" smtClean="0"/>
              <a:t>annotation in previous slides…</a:t>
            </a:r>
          </a:p>
          <a:p>
            <a:pPr lvl="1"/>
            <a:r>
              <a:rPr lang="en-US" dirty="0" smtClean="0"/>
              <a:t>… but no how to retrieve them inside a Java method</a:t>
            </a:r>
          </a:p>
          <a:p>
            <a:r>
              <a:rPr lang="en-US" dirty="0" smtClean="0"/>
              <a:t>To do that, JAX-RS define a </a:t>
            </a:r>
            <a:r>
              <a:rPr lang="en-US" i="1" dirty="0" smtClean="0"/>
              <a:t>@</a:t>
            </a:r>
            <a:r>
              <a:rPr lang="en-US" i="1" dirty="0" err="1" smtClean="0"/>
              <a:t>PathParam</a:t>
            </a:r>
            <a:r>
              <a:rPr lang="en-US" i="1" dirty="0" smtClean="0"/>
              <a:t> </a:t>
            </a:r>
            <a:r>
              <a:rPr lang="en-US" dirty="0" smtClean="0"/>
              <a:t>annotation</a:t>
            </a:r>
          </a:p>
          <a:p>
            <a:r>
              <a:rPr lang="en-US" dirty="0" smtClean="0"/>
              <a:t>You can use it as follow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sp>
        <p:nvSpPr>
          <p:cNvPr id="7" name="ZoneTexte 7"/>
          <p:cNvSpPr txBox="1"/>
          <p:nvPr/>
        </p:nvSpPr>
        <p:spPr>
          <a:xfrm>
            <a:off x="1276672" y="3856980"/>
            <a:ext cx="7543800" cy="2308324"/>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@GET @Path(</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idBooster</a:t>
            </a:r>
            <a:r>
              <a:rPr lang="en-US" sz="1600" dirty="0" smtClean="0">
                <a:solidFill>
                  <a:srgbClr val="0000FF"/>
                </a:solidFill>
                <a:latin typeface="Courier"/>
                <a:cs typeface="Courier"/>
              </a:rPr>
              <a:t>}"</a:t>
            </a:r>
            <a:r>
              <a:rPr lang="en-US" sz="1600" dirty="0" smtClean="0">
                <a:latin typeface="Courier"/>
                <a:cs typeface="Courier"/>
              </a:rPr>
              <a:t>)</a:t>
            </a:r>
          </a:p>
          <a:p>
            <a:r>
              <a:rPr lang="en-US" sz="1600" b="1" dirty="0" smtClean="0">
                <a:solidFill>
                  <a:srgbClr val="660066"/>
                </a:solidFill>
                <a:latin typeface="Courier"/>
                <a:cs typeface="Courier"/>
              </a:rPr>
              <a:t>public </a:t>
            </a:r>
            <a:r>
              <a:rPr lang="en-US" sz="1600" dirty="0" smtClean="0">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getStudent</a:t>
            </a:r>
            <a:r>
              <a:rPr lang="en-US" sz="1600" dirty="0" smtClean="0">
                <a:latin typeface="Courier"/>
                <a:cs typeface="Courier"/>
              </a:rPr>
              <a:t>(@</a:t>
            </a:r>
            <a:r>
              <a:rPr lang="en-US" sz="1600" dirty="0" err="1" smtClean="0">
                <a:latin typeface="Courier"/>
                <a:cs typeface="Courier"/>
              </a:rPr>
              <a:t>PathParam</a:t>
            </a:r>
            <a:r>
              <a:rPr lang="en-US" sz="1600" dirty="0" smtClean="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idBooster</a:t>
            </a:r>
            <a:r>
              <a:rPr lang="en-US" sz="1600" dirty="0" smtClean="0">
                <a:solidFill>
                  <a:srgbClr val="0000FF"/>
                </a:solidFill>
                <a:latin typeface="Courier"/>
                <a:cs typeface="Courier"/>
              </a:rPr>
              <a:t>"</a:t>
            </a:r>
            <a:r>
              <a:rPr lang="en-US" sz="1600" dirty="0" smtClean="0">
                <a:latin typeface="Courier"/>
                <a:cs typeface="Courier"/>
              </a:rPr>
              <a:t>) Long id)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p>
          <a:p>
            <a:endParaRPr lang="en-US" sz="1600" dirty="0">
              <a:latin typeface="Courier"/>
              <a:cs typeface="Courier"/>
            </a:endParaRPr>
          </a:p>
          <a:p>
            <a:r>
              <a:rPr lang="en-US" sz="1600" dirty="0" smtClean="0">
                <a:latin typeface="Courier"/>
                <a:cs typeface="Courier"/>
              </a:rPr>
              <a:t>@GET @Path(</a:t>
            </a:r>
            <a:r>
              <a:rPr lang="en-US" sz="1600" dirty="0" smtClean="0">
                <a:solidFill>
                  <a:srgbClr val="0000FF"/>
                </a:solidFill>
                <a:latin typeface="Courier"/>
                <a:cs typeface="Courier"/>
              </a:rPr>
              <a:t>"/search/{query}"</a:t>
            </a:r>
            <a:r>
              <a:rPr lang="en-US" sz="1600" dirty="0" smtClean="0">
                <a:latin typeface="Courier"/>
                <a:cs typeface="Courier"/>
              </a:rPr>
              <a:t>)</a:t>
            </a:r>
          </a:p>
          <a:p>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4D4D4D"/>
                </a:solidFill>
                <a:latin typeface="Courier"/>
                <a:cs typeface="Courier"/>
              </a:rPr>
              <a:t> </a:t>
            </a:r>
            <a:r>
              <a:rPr lang="en-US" sz="1600" dirty="0" err="1" smtClean="0">
                <a:latin typeface="Courier"/>
                <a:cs typeface="Courier"/>
              </a:rPr>
              <a:t>searchStudent</a:t>
            </a:r>
            <a:r>
              <a:rPr lang="en-US" sz="1600" dirty="0" smtClean="0">
                <a:latin typeface="Courier"/>
                <a:cs typeface="Courier"/>
              </a:rPr>
              <a:t>(@</a:t>
            </a:r>
            <a:r>
              <a:rPr lang="en-US" sz="1600" dirty="0" err="1" smtClean="0">
                <a:latin typeface="Courier"/>
                <a:cs typeface="Courier"/>
              </a:rPr>
              <a:t>PathParam</a:t>
            </a:r>
            <a:r>
              <a:rPr lang="en-US" sz="1600" dirty="0" smtClean="0">
                <a:latin typeface="Courier"/>
                <a:cs typeface="Courier"/>
              </a:rPr>
              <a:t>(</a:t>
            </a:r>
            <a:r>
              <a:rPr lang="en-US" sz="1600" dirty="0" smtClean="0">
                <a:solidFill>
                  <a:srgbClr val="0000FF"/>
                </a:solidFill>
                <a:latin typeface="Courier"/>
                <a:cs typeface="Courier"/>
              </a:rPr>
              <a:t>"query"</a:t>
            </a:r>
            <a:r>
              <a:rPr lang="en-US" sz="1600" dirty="0" smtClean="0">
                <a:latin typeface="Courier"/>
                <a:cs typeface="Courier"/>
              </a:rPr>
              <a:t>) String q) {</a:t>
            </a:r>
          </a:p>
          <a:p>
            <a:r>
              <a:rPr lang="en-US" sz="1600" dirty="0">
                <a:latin typeface="Courier"/>
                <a:cs typeface="Courier"/>
              </a:rPr>
              <a:t>    </a:t>
            </a:r>
            <a:r>
              <a:rPr lang="en-US" sz="1600" dirty="0" smtClean="0">
                <a:latin typeface="Courier"/>
                <a:cs typeface="Courier"/>
              </a:rPr>
              <a:t>...</a:t>
            </a:r>
          </a:p>
          <a:p>
            <a:r>
              <a:rPr lang="en-US" sz="1600" dirty="0" smtClean="0">
                <a:latin typeface="Courier"/>
                <a:cs typeface="Courier"/>
              </a:rPr>
              <a:t>}</a:t>
            </a:r>
          </a:p>
        </p:txBody>
      </p:sp>
    </p:spTree>
    <p:custDataLst>
      <p:tags r:id="rId1"/>
    </p:custDataLst>
    <p:extLst>
      <p:ext uri="{BB962C8B-B14F-4D97-AF65-F5344CB8AC3E}">
        <p14:creationId xmlns:p14="http://schemas.microsoft.com/office/powerpoint/2010/main" val="12968778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830">
                                            <p:txEl>
                                              <p:pRg st="3" end="3"/>
                                            </p:txEl>
                                          </p:spTgt>
                                        </p:tgtEl>
                                        <p:attrNameLst>
                                          <p:attrName>style.visibility</p:attrName>
                                        </p:attrNameLst>
                                      </p:cBhvr>
                                      <p:to>
                                        <p:strVal val="visible"/>
                                      </p:to>
                                    </p:set>
                                    <p:animEffect transition="in" filter="fade">
                                      <p:cBhvr>
                                        <p:cTn id="20"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Input formats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defTabSz="914400" eaLnBrk="1" hangingPunct="1"/>
            <a:r>
              <a:rPr lang="en-US" dirty="0" smtClean="0"/>
              <a:t>We can define which method to call in function of the </a:t>
            </a:r>
            <a:r>
              <a:rPr lang="en-US" i="1" dirty="0" smtClean="0"/>
              <a:t>Content-Type </a:t>
            </a:r>
            <a:r>
              <a:rPr lang="en-US" dirty="0" smtClean="0"/>
              <a:t>HTTP header of the client request thanks to :</a:t>
            </a:r>
          </a:p>
          <a:p>
            <a:pPr lvl="1"/>
            <a:r>
              <a:rPr lang="en-US" i="1" dirty="0" smtClean="0"/>
              <a:t>@Consumes </a:t>
            </a:r>
            <a:r>
              <a:rPr lang="en-US" dirty="0" smtClean="0"/>
              <a:t>annotation</a:t>
            </a:r>
          </a:p>
          <a:p>
            <a:endParaRPr lang="en-US" dirty="0" smtClean="0"/>
          </a:p>
          <a:p>
            <a:r>
              <a:rPr lang="en-US" dirty="0" smtClean="0"/>
              <a:t>Example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sp>
        <p:nvSpPr>
          <p:cNvPr id="8" name="ZoneTexte 7"/>
          <p:cNvSpPr txBox="1"/>
          <p:nvPr/>
        </p:nvSpPr>
        <p:spPr>
          <a:xfrm>
            <a:off x="1276672" y="3717032"/>
            <a:ext cx="7543800" cy="2554545"/>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@POST @Consumes(</a:t>
            </a:r>
            <a:r>
              <a:rPr lang="en-US" sz="1600" dirty="0" err="1" smtClean="0">
                <a:latin typeface="Courier"/>
                <a:cs typeface="Courier"/>
              </a:rPr>
              <a:t>MediaType.</a:t>
            </a:r>
            <a:r>
              <a:rPr lang="en-US" sz="1600" dirty="0" err="1" smtClean="0">
                <a:solidFill>
                  <a:srgbClr val="000090"/>
                </a:solidFill>
                <a:latin typeface="Courier"/>
                <a:cs typeface="Courier"/>
              </a:rPr>
              <a:t>APPLICATION_XML</a:t>
            </a:r>
            <a:r>
              <a:rPr lang="en-US" sz="1600" dirty="0">
                <a:latin typeface="Courier"/>
                <a:cs typeface="Courier"/>
              </a:rPr>
              <a:t>)</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addXmlStudent</a:t>
            </a:r>
            <a:r>
              <a:rPr lang="en-US" sz="1600" dirty="0" smtClean="0">
                <a:latin typeface="Courier"/>
                <a:cs typeface="Courier"/>
              </a:rPr>
              <a:t>(String payload) { ... }</a:t>
            </a:r>
          </a:p>
          <a:p>
            <a:endParaRPr lang="en-US" sz="1600" dirty="0">
              <a:latin typeface="Courier"/>
              <a:cs typeface="Courier"/>
            </a:endParaRPr>
          </a:p>
          <a:p>
            <a:r>
              <a:rPr lang="en-US" sz="1600" dirty="0">
                <a:latin typeface="Courier"/>
                <a:cs typeface="Courier"/>
              </a:rPr>
              <a:t> </a:t>
            </a:r>
            <a:r>
              <a:rPr lang="en-US" sz="1600" dirty="0" smtClean="0">
                <a:latin typeface="Courier"/>
                <a:cs typeface="Courier"/>
              </a:rPr>
              <a:t>   @POST </a:t>
            </a:r>
            <a:r>
              <a:rPr lang="en-US" sz="1600" dirty="0">
                <a:latin typeface="Courier"/>
                <a:cs typeface="Courier"/>
              </a:rPr>
              <a:t>@Consumes(</a:t>
            </a:r>
            <a:r>
              <a:rPr lang="en-US" sz="1600" dirty="0" err="1" smtClean="0">
                <a:latin typeface="Courier"/>
                <a:cs typeface="Courier"/>
              </a:rPr>
              <a:t>MediaType.</a:t>
            </a:r>
            <a:r>
              <a:rPr lang="en-US" sz="1600" dirty="0" err="1" smtClean="0">
                <a:solidFill>
                  <a:srgbClr val="000090"/>
                </a:solidFill>
                <a:latin typeface="Courier"/>
                <a:cs typeface="Courier"/>
              </a:rPr>
              <a:t>APPLICATION_JSON</a:t>
            </a:r>
            <a:r>
              <a:rPr lang="en-US" sz="1600" dirty="0" smtClean="0">
                <a:latin typeface="Courier"/>
                <a:cs typeface="Courier"/>
              </a:rPr>
              <a:t>)</a:t>
            </a:r>
            <a:endParaRPr lang="en-US" sz="1600" dirty="0">
              <a:latin typeface="Courier"/>
              <a:cs typeface="Courier"/>
            </a:endParaRPr>
          </a:p>
          <a:p>
            <a:r>
              <a:rPr lang="en-US" sz="1600" dirty="0">
                <a:latin typeface="Courier"/>
                <a:cs typeface="Courier"/>
              </a:rPr>
              <a:t>    </a:t>
            </a:r>
            <a:r>
              <a:rPr lang="en-US" sz="1600" b="1" dirty="0">
                <a:solidFill>
                  <a:srgbClr val="660066"/>
                </a:solidFill>
                <a:latin typeface="Courier"/>
                <a:cs typeface="Courier"/>
              </a:rPr>
              <a:t>public </a:t>
            </a:r>
            <a:r>
              <a:rPr lang="en-US" sz="1600" dirty="0">
                <a:solidFill>
                  <a:srgbClr val="4D4D4D"/>
                </a:solidFill>
                <a:latin typeface="Courier"/>
                <a:cs typeface="Courier"/>
              </a:rPr>
              <a:t>String</a:t>
            </a:r>
            <a:r>
              <a:rPr lang="en-US" sz="1600" b="1" dirty="0">
                <a:solidFill>
                  <a:srgbClr val="660066"/>
                </a:solidFill>
                <a:latin typeface="Courier"/>
                <a:cs typeface="Courier"/>
              </a:rPr>
              <a:t> </a:t>
            </a:r>
            <a:r>
              <a:rPr lang="en-US" sz="1600" dirty="0" err="1" smtClean="0">
                <a:latin typeface="Courier"/>
                <a:cs typeface="Courier"/>
              </a:rPr>
              <a:t>addJsonStudent</a:t>
            </a:r>
            <a:r>
              <a:rPr lang="en-US" sz="1600" dirty="0" smtClean="0">
                <a:latin typeface="Courier"/>
                <a:cs typeface="Courier"/>
              </a:rPr>
              <a:t>(</a:t>
            </a:r>
            <a:r>
              <a:rPr lang="en-US" sz="1600" dirty="0">
                <a:latin typeface="Courier"/>
                <a:cs typeface="Courier"/>
              </a:rPr>
              <a:t>String payload) { ... }</a:t>
            </a:r>
            <a:endParaRPr lang="en-US" sz="1600" dirty="0" smtClean="0">
              <a:latin typeface="Courier"/>
              <a:cs typeface="Courier"/>
            </a:endParaRPr>
          </a:p>
          <a:p>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37027409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HTTP Reminders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JAX-RS</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Output formats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defTabSz="914400" eaLnBrk="1" hangingPunct="1"/>
            <a:r>
              <a:rPr lang="en-US" dirty="0" smtClean="0"/>
              <a:t>We can define which method to call in function of the </a:t>
            </a:r>
            <a:r>
              <a:rPr lang="en-US" i="1" dirty="0" smtClean="0"/>
              <a:t>Accept</a:t>
            </a:r>
            <a:r>
              <a:rPr lang="en-US" dirty="0" smtClean="0"/>
              <a:t> HTTP header of the client request thanks to :</a:t>
            </a:r>
          </a:p>
          <a:p>
            <a:pPr lvl="1"/>
            <a:r>
              <a:rPr lang="en-US" i="1" dirty="0" smtClean="0"/>
              <a:t>@Produces </a:t>
            </a:r>
            <a:r>
              <a:rPr lang="en-US" dirty="0" smtClean="0"/>
              <a:t>annotation</a:t>
            </a:r>
          </a:p>
          <a:p>
            <a:endParaRPr lang="en-US" dirty="0" smtClean="0"/>
          </a:p>
          <a:p>
            <a:r>
              <a:rPr lang="en-US" dirty="0" smtClean="0"/>
              <a:t>Example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smtClean="0">
                <a:solidFill>
                  <a:srgbClr val="000000"/>
                </a:solidFill>
              </a:rPr>
              <a:t>JAX-RS API</a:t>
            </a:r>
            <a:endParaRPr lang="fr-FR" dirty="0">
              <a:solidFill>
                <a:srgbClr val="000000"/>
              </a:solidFill>
            </a:endParaRPr>
          </a:p>
        </p:txBody>
      </p:sp>
      <p:sp>
        <p:nvSpPr>
          <p:cNvPr id="8" name="ZoneTexte 7"/>
          <p:cNvSpPr txBox="1"/>
          <p:nvPr/>
        </p:nvSpPr>
        <p:spPr>
          <a:xfrm>
            <a:off x="1276672" y="3717032"/>
            <a:ext cx="7543800" cy="2554545"/>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@GET @Produces(</a:t>
            </a:r>
            <a:r>
              <a:rPr lang="en-US" sz="1600" dirty="0" err="1" smtClean="0">
                <a:latin typeface="Courier"/>
                <a:cs typeface="Courier"/>
              </a:rPr>
              <a:t>MediaType.</a:t>
            </a:r>
            <a:r>
              <a:rPr lang="en-US" sz="1600" dirty="0" err="1" smtClean="0">
                <a:solidFill>
                  <a:srgbClr val="000090"/>
                </a:solidFill>
                <a:latin typeface="Courier"/>
                <a:cs typeface="Courier"/>
              </a:rPr>
              <a:t>APPLICATION_XML</a:t>
            </a:r>
            <a:r>
              <a:rPr lang="en-US" sz="1600" dirty="0">
                <a:latin typeface="Courier"/>
                <a:cs typeface="Courier"/>
              </a:rPr>
              <a:t>)</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getStudentAsXml</a:t>
            </a:r>
            <a:r>
              <a:rPr lang="en-US" sz="1600" dirty="0" smtClean="0">
                <a:latin typeface="Courier"/>
                <a:cs typeface="Courier"/>
              </a:rPr>
              <a:t>() { ... }</a:t>
            </a:r>
          </a:p>
          <a:p>
            <a:endParaRPr lang="en-US" sz="1600" dirty="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a:latin typeface="Courier"/>
                <a:cs typeface="Courier"/>
              </a:rPr>
              <a:t>GET </a:t>
            </a:r>
            <a:r>
              <a:rPr lang="en-US" sz="1600" dirty="0" smtClean="0">
                <a:latin typeface="Courier"/>
                <a:cs typeface="Courier"/>
              </a:rPr>
              <a:t>@Produces(</a:t>
            </a:r>
            <a:r>
              <a:rPr lang="en-US" sz="1600" dirty="0" err="1" smtClean="0">
                <a:latin typeface="Courier"/>
                <a:cs typeface="Courier"/>
              </a:rPr>
              <a:t>MediaType.</a:t>
            </a:r>
            <a:r>
              <a:rPr lang="en-US" sz="1600" dirty="0" err="1" smtClean="0">
                <a:solidFill>
                  <a:srgbClr val="000090"/>
                </a:solidFill>
                <a:latin typeface="Courier"/>
                <a:cs typeface="Courier"/>
              </a:rPr>
              <a:t>APPLICATION_JSON</a:t>
            </a:r>
            <a:r>
              <a:rPr lang="en-US" sz="1600" dirty="0" smtClean="0">
                <a:latin typeface="Courier"/>
                <a:cs typeface="Courier"/>
              </a:rPr>
              <a:t>)</a:t>
            </a:r>
            <a:endParaRPr lang="en-US" sz="1600" dirty="0">
              <a:latin typeface="Courier"/>
              <a:cs typeface="Courier"/>
            </a:endParaRPr>
          </a:p>
          <a:p>
            <a:r>
              <a:rPr lang="en-US" sz="1600" dirty="0">
                <a:latin typeface="Courier"/>
                <a:cs typeface="Courier"/>
              </a:rPr>
              <a:t>    </a:t>
            </a:r>
            <a:r>
              <a:rPr lang="en-US" sz="1600" b="1" dirty="0">
                <a:solidFill>
                  <a:srgbClr val="660066"/>
                </a:solidFill>
                <a:latin typeface="Courier"/>
                <a:cs typeface="Courier"/>
              </a:rPr>
              <a:t>public </a:t>
            </a:r>
            <a:r>
              <a:rPr lang="en-US" sz="1600" dirty="0">
                <a:solidFill>
                  <a:srgbClr val="4D4D4D"/>
                </a:solidFill>
                <a:latin typeface="Courier"/>
                <a:cs typeface="Courier"/>
              </a:rPr>
              <a:t>String</a:t>
            </a:r>
            <a:r>
              <a:rPr lang="en-US" sz="1600" b="1" dirty="0">
                <a:solidFill>
                  <a:srgbClr val="660066"/>
                </a:solidFill>
                <a:latin typeface="Courier"/>
                <a:cs typeface="Courier"/>
              </a:rPr>
              <a:t> </a:t>
            </a:r>
            <a:r>
              <a:rPr lang="en-US" sz="1600" dirty="0" err="1" smtClean="0">
                <a:latin typeface="Courier"/>
                <a:cs typeface="Courier"/>
              </a:rPr>
              <a:t>getStudentAsJson</a:t>
            </a:r>
            <a:r>
              <a:rPr lang="en-US" sz="1600" dirty="0" smtClean="0">
                <a:latin typeface="Courier"/>
                <a:cs typeface="Courier"/>
              </a:rPr>
              <a:t>() </a:t>
            </a:r>
            <a:r>
              <a:rPr lang="en-US" sz="1600" dirty="0">
                <a:latin typeface="Courier"/>
                <a:cs typeface="Courier"/>
              </a:rPr>
              <a:t>{ ... }</a:t>
            </a:r>
            <a:endParaRPr lang="en-US" sz="1600" dirty="0" smtClean="0">
              <a:latin typeface="Courier"/>
              <a:cs typeface="Courier"/>
            </a:endParaRPr>
          </a:p>
          <a:p>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219747223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JAX-RS API</a:t>
            </a:r>
            <a:endParaRPr lang="fr-FR" dirty="0">
              <a:solidFill>
                <a:srgbClr val="000000"/>
              </a:solidFill>
            </a:endParaRPr>
          </a:p>
        </p:txBody>
      </p:sp>
    </p:spTree>
    <p:custDataLst>
      <p:tags r:id="rId1"/>
    </p:custDataLst>
    <p:extLst>
      <p:ext uri="{BB962C8B-B14F-4D97-AF65-F5344CB8AC3E}">
        <p14:creationId xmlns:p14="http://schemas.microsoft.com/office/powerpoint/2010/main" val="149672639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(1/2)</a:t>
            </a:r>
            <a:endParaRPr lang="en-US" sz="3200" b="1" dirty="0">
              <a:solidFill>
                <a:srgbClr val="000000"/>
              </a:solidFill>
            </a:endParaRPr>
          </a:p>
        </p:txBody>
      </p:sp>
      <p:sp>
        <p:nvSpPr>
          <p:cNvPr id="130051" name="Text Box 2"/>
          <p:cNvSpPr txBox="1">
            <a:spLocks noChangeArrowheads="1"/>
          </p:cNvSpPr>
          <p:nvPr/>
        </p:nvSpPr>
        <p:spPr bwMode="auto">
          <a:xfrm>
            <a:off x="1044575" y="1115144"/>
            <a:ext cx="7794625" cy="5410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package </a:t>
            </a:r>
            <a:r>
              <a:rPr lang="en-US" sz="2200" b="1" dirty="0" err="1" smtClean="0">
                <a:solidFill>
                  <a:srgbClr val="4D4D4D"/>
                </a:solidFill>
              </a:rPr>
              <a:t>com.supinfo.supcommerce.rest</a:t>
            </a:r>
            <a:endParaRPr lang="en-US" sz="2200" b="1"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class </a:t>
            </a:r>
            <a:r>
              <a:rPr lang="en-US" sz="2200" b="1" dirty="0" err="1" smtClean="0">
                <a:solidFill>
                  <a:srgbClr val="4D4D4D"/>
                </a:solidFill>
              </a:rPr>
              <a:t>ProductResource</a:t>
            </a:r>
            <a:r>
              <a:rPr lang="en-US" sz="2200" dirty="0" smtClean="0">
                <a:solidFill>
                  <a:srgbClr val="4D4D4D"/>
                </a:solidFill>
              </a:rPr>
              <a:t> with the following methods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getAllProductsInXml</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getAllProductsInJson</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getProductInXml</a:t>
            </a:r>
            <a:r>
              <a:rPr lang="en-US" sz="2200" dirty="0" smtClean="0">
                <a:solidFill>
                  <a:srgbClr val="4D4D4D"/>
                </a:solidFill>
              </a:rPr>
              <a:t>(Long </a:t>
            </a:r>
            <a:r>
              <a:rPr lang="en-US" sz="2200" dirty="0" err="1" smtClean="0">
                <a:solidFill>
                  <a:srgbClr val="4D4D4D"/>
                </a:solidFill>
              </a:rPr>
              <a:t>productId</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getProductInJson</a:t>
            </a:r>
            <a:r>
              <a:rPr lang="en-US" sz="2200" dirty="0" smtClean="0">
                <a:solidFill>
                  <a:srgbClr val="4D4D4D"/>
                </a:solidFill>
              </a:rPr>
              <a:t>(</a:t>
            </a:r>
            <a:r>
              <a:rPr lang="en-US" sz="2200" dirty="0">
                <a:solidFill>
                  <a:srgbClr val="4D4D4D"/>
                </a:solidFill>
              </a:rPr>
              <a:t>Long </a:t>
            </a:r>
            <a:r>
              <a:rPr lang="en-US" sz="2200" dirty="0" err="1">
                <a:solidFill>
                  <a:srgbClr val="4D4D4D"/>
                </a:solidFill>
              </a:rPr>
              <a:t>productId</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smtClean="0">
                <a:solidFill>
                  <a:srgbClr val="4D4D4D"/>
                </a:solidFill>
              </a:rPr>
              <a:t>removeProduct</a:t>
            </a:r>
            <a:r>
              <a:rPr lang="en-US" sz="2200" dirty="0" smtClean="0">
                <a:solidFill>
                  <a:srgbClr val="4D4D4D"/>
                </a:solidFill>
              </a:rPr>
              <a:t>(Long </a:t>
            </a:r>
            <a:r>
              <a:rPr lang="en-US" sz="2200" dirty="0" err="1" smtClean="0">
                <a:solidFill>
                  <a:srgbClr val="4D4D4D"/>
                </a:solidFill>
              </a:rPr>
              <a:t>productId</a:t>
            </a:r>
            <a:r>
              <a:rPr lang="en-US" sz="2200" dirty="0" smtClean="0">
                <a:solidFill>
                  <a:srgbClr val="4D4D4D"/>
                </a:solidFill>
              </a:rPr>
              <a: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Add the correct annotations to make this methods </a:t>
            </a:r>
            <a:r>
              <a:rPr lang="en-US" sz="2200" dirty="0" err="1" smtClean="0">
                <a:solidFill>
                  <a:srgbClr val="4D4D4D"/>
                </a:solidFill>
              </a:rPr>
              <a:t>RESTful</a:t>
            </a:r>
            <a:r>
              <a:rPr lang="en-US" sz="2200" dirty="0" smtClean="0">
                <a:solidFill>
                  <a:srgbClr val="4D4D4D"/>
                </a:solidFill>
              </a:rPr>
              <a:t> Web Services using JAX-RS !</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JAX-RS API</a:t>
            </a:r>
            <a:endParaRPr lang="fr-FR" dirty="0">
              <a:solidFill>
                <a:srgbClr val="000000"/>
              </a:solidFill>
            </a:endParaRPr>
          </a:p>
        </p:txBody>
      </p:sp>
    </p:spTree>
    <p:extLst>
      <p:ext uri="{BB962C8B-B14F-4D97-AF65-F5344CB8AC3E}">
        <p14:creationId xmlns:p14="http://schemas.microsoft.com/office/powerpoint/2010/main" val="38710935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a:t>
            </a:r>
            <a:r>
              <a:rPr lang="en-US" sz="3200" b="1" dirty="0">
                <a:solidFill>
                  <a:srgbClr val="000000"/>
                </a:solidFill>
              </a:rPr>
              <a:t>2</a:t>
            </a:r>
            <a:r>
              <a:rPr lang="en-US" sz="3200" b="1" dirty="0" smtClean="0">
                <a:solidFill>
                  <a:srgbClr val="000000"/>
                </a:solidFill>
              </a:rPr>
              <a:t>/2)</a:t>
            </a:r>
            <a:endParaRPr lang="en-US" sz="3200" b="1" dirty="0">
              <a:solidFill>
                <a:srgbClr val="000000"/>
              </a:solidFill>
            </a:endParaRPr>
          </a:p>
        </p:txBody>
      </p:sp>
      <p:sp>
        <p:nvSpPr>
          <p:cNvPr id="130051" name="Text Box 2"/>
          <p:cNvSpPr txBox="1">
            <a:spLocks noChangeArrowheads="1"/>
          </p:cNvSpPr>
          <p:nvPr/>
        </p:nvSpPr>
        <p:spPr bwMode="auto">
          <a:xfrm>
            <a:off x="1044575" y="1043136"/>
            <a:ext cx="7794625" cy="5410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 XML representation have to be like this :</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eaLnBrk="1" hangingPunct="1">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And the JSON representation have to be like that :</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JAX-RS API</a:t>
            </a:r>
            <a:endParaRPr lang="fr-FR" dirty="0">
              <a:solidFill>
                <a:srgbClr val="000000"/>
              </a:solidFill>
            </a:endParaRPr>
          </a:p>
        </p:txBody>
      </p:sp>
      <p:sp>
        <p:nvSpPr>
          <p:cNvPr id="7" name="ZoneTexte 7"/>
          <p:cNvSpPr txBox="1"/>
          <p:nvPr/>
        </p:nvSpPr>
        <p:spPr>
          <a:xfrm>
            <a:off x="1276672" y="1636346"/>
            <a:ext cx="7543800" cy="2308324"/>
          </a:xfrm>
          <a:prstGeom prst="rect">
            <a:avLst/>
          </a:prstGeom>
          <a:solidFill>
            <a:schemeClr val="accent2"/>
          </a:solidFill>
          <a:ln>
            <a:solidFill>
              <a:schemeClr val="tx1"/>
            </a:solidFill>
          </a:ln>
        </p:spPr>
        <p:txBody>
          <a:bodyPr wrap="square" rtlCol="0">
            <a:spAutoFit/>
          </a:bodyPr>
          <a:lstStyle/>
          <a:p>
            <a:r>
              <a:rPr lang="en-US" sz="1600" dirty="0">
                <a:solidFill>
                  <a:srgbClr val="479B8F"/>
                </a:solidFill>
                <a:latin typeface="Courier"/>
                <a:cs typeface="Courier"/>
              </a:rPr>
              <a:t>&lt;products</a:t>
            </a:r>
            <a:r>
              <a:rPr lang="en-US" sz="1600" dirty="0" smtClean="0">
                <a:solidFill>
                  <a:srgbClr val="479B8F"/>
                </a:solidFill>
                <a:latin typeface="Courier"/>
                <a:cs typeface="Courier"/>
              </a:rPr>
              <a:t>&gt;</a:t>
            </a:r>
          </a:p>
          <a:p>
            <a:r>
              <a:rPr lang="en-US" sz="1600" dirty="0">
                <a:solidFill>
                  <a:srgbClr val="479B8F"/>
                </a:solidFill>
                <a:latin typeface="Courier"/>
                <a:cs typeface="Courier"/>
              </a:rPr>
              <a:t> </a:t>
            </a:r>
            <a:r>
              <a:rPr lang="en-US" sz="1600" dirty="0" smtClean="0">
                <a:solidFill>
                  <a:srgbClr val="479B8F"/>
                </a:solidFill>
                <a:latin typeface="Courier"/>
                <a:cs typeface="Courier"/>
              </a:rPr>
              <a:t>   &lt;</a:t>
            </a:r>
            <a:r>
              <a:rPr lang="en-US" sz="1600" dirty="0">
                <a:solidFill>
                  <a:srgbClr val="479B8F"/>
                </a:solidFill>
                <a:latin typeface="Courier"/>
                <a:cs typeface="Courier"/>
              </a:rPr>
              <a:t>product</a:t>
            </a:r>
            <a:r>
              <a:rPr lang="en-US" sz="1600" dirty="0" smtClean="0">
                <a:solidFill>
                  <a:srgbClr val="479B8F"/>
                </a:solidFill>
                <a:latin typeface="Courier"/>
                <a:cs typeface="Courier"/>
              </a:rPr>
              <a:t>&gt;</a:t>
            </a:r>
          </a:p>
          <a:p>
            <a:r>
              <a:rPr lang="en-US" sz="1600" dirty="0">
                <a:solidFill>
                  <a:srgbClr val="479B8F"/>
                </a:solidFill>
                <a:latin typeface="Courier"/>
                <a:cs typeface="Courier"/>
              </a:rPr>
              <a:t> </a:t>
            </a:r>
            <a:r>
              <a:rPr lang="en-US" sz="1600" dirty="0" smtClean="0">
                <a:solidFill>
                  <a:srgbClr val="479B8F"/>
                </a:solidFill>
                <a:latin typeface="Courier"/>
                <a:cs typeface="Courier"/>
              </a:rPr>
              <a:t>       &lt;</a:t>
            </a:r>
            <a:r>
              <a:rPr lang="en-US" sz="1600" dirty="0">
                <a:solidFill>
                  <a:srgbClr val="479B8F"/>
                </a:solidFill>
                <a:latin typeface="Courier"/>
                <a:cs typeface="Courier"/>
              </a:rPr>
              <a:t>id&gt;</a:t>
            </a:r>
            <a:r>
              <a:rPr lang="en-US" sz="1600" dirty="0">
                <a:latin typeface="Courier"/>
                <a:cs typeface="Courier"/>
              </a:rPr>
              <a:t>12</a:t>
            </a:r>
            <a:r>
              <a:rPr lang="en-US" sz="1600" dirty="0">
                <a:solidFill>
                  <a:srgbClr val="479B8F"/>
                </a:solidFill>
                <a:latin typeface="Courier"/>
                <a:cs typeface="Courier"/>
              </a:rPr>
              <a:t>&lt;/id</a:t>
            </a:r>
            <a:r>
              <a:rPr lang="en-US" sz="1600" dirty="0" smtClean="0">
                <a:solidFill>
                  <a:srgbClr val="479B8F"/>
                </a:solidFill>
                <a:latin typeface="Courier"/>
                <a:cs typeface="Courier"/>
              </a:rPr>
              <a:t>&gt;</a:t>
            </a:r>
          </a:p>
          <a:p>
            <a:r>
              <a:rPr lang="en-US" sz="1600" dirty="0">
                <a:solidFill>
                  <a:srgbClr val="479B8F"/>
                </a:solidFill>
                <a:latin typeface="Courier"/>
                <a:cs typeface="Courier"/>
              </a:rPr>
              <a:t> </a:t>
            </a:r>
            <a:r>
              <a:rPr lang="en-US" sz="1600" dirty="0" smtClean="0">
                <a:solidFill>
                  <a:srgbClr val="479B8F"/>
                </a:solidFill>
                <a:latin typeface="Courier"/>
                <a:cs typeface="Courier"/>
              </a:rPr>
              <a:t>       &lt;</a:t>
            </a:r>
            <a:r>
              <a:rPr lang="en-US" sz="1600" dirty="0">
                <a:solidFill>
                  <a:srgbClr val="479B8F"/>
                </a:solidFill>
                <a:latin typeface="Courier"/>
                <a:cs typeface="Courier"/>
              </a:rPr>
              <a:t>name</a:t>
            </a:r>
            <a:r>
              <a:rPr lang="en-US" sz="1600" dirty="0" smtClean="0">
                <a:solidFill>
                  <a:srgbClr val="479B8F"/>
                </a:solidFill>
                <a:latin typeface="Courier"/>
                <a:cs typeface="Courier"/>
              </a:rPr>
              <a:t>&gt;</a:t>
            </a:r>
            <a:r>
              <a:rPr lang="en-US" sz="1600" dirty="0" smtClean="0">
                <a:latin typeface="Courier"/>
                <a:cs typeface="Courier"/>
              </a:rPr>
              <a:t>Product1</a:t>
            </a:r>
            <a:r>
              <a:rPr lang="en-US" sz="1600" dirty="0" smtClean="0">
                <a:solidFill>
                  <a:srgbClr val="479B8F"/>
                </a:solidFill>
                <a:latin typeface="Courier"/>
                <a:cs typeface="Courier"/>
              </a:rPr>
              <a:t>&lt;/name&gt;</a:t>
            </a:r>
          </a:p>
          <a:p>
            <a:r>
              <a:rPr lang="en-US" sz="1600" dirty="0" smtClean="0">
                <a:solidFill>
                  <a:srgbClr val="479B8F"/>
                </a:solidFill>
                <a:latin typeface="Courier"/>
                <a:cs typeface="Courier"/>
              </a:rPr>
              <a:t>        &lt;</a:t>
            </a:r>
            <a:r>
              <a:rPr lang="en-US" sz="1600" dirty="0">
                <a:solidFill>
                  <a:srgbClr val="479B8F"/>
                </a:solidFill>
                <a:latin typeface="Courier"/>
                <a:cs typeface="Courier"/>
              </a:rPr>
              <a:t>description</a:t>
            </a:r>
            <a:r>
              <a:rPr lang="en-US" sz="1600" dirty="0" smtClean="0">
                <a:solidFill>
                  <a:srgbClr val="479B8F"/>
                </a:solidFill>
                <a:latin typeface="Courier"/>
                <a:cs typeface="Courier"/>
              </a:rPr>
              <a:t>&gt;</a:t>
            </a:r>
            <a:r>
              <a:rPr lang="en-US" sz="1600" dirty="0" smtClean="0">
                <a:latin typeface="Courier"/>
                <a:cs typeface="Courier"/>
              </a:rPr>
              <a:t>Description1</a:t>
            </a:r>
            <a:r>
              <a:rPr lang="en-US" sz="1600" dirty="0" smtClean="0">
                <a:solidFill>
                  <a:srgbClr val="479B8F"/>
                </a:solidFill>
                <a:latin typeface="Courier"/>
                <a:cs typeface="Courier"/>
              </a:rPr>
              <a:t>&lt;</a:t>
            </a:r>
            <a:r>
              <a:rPr lang="en-US" sz="1600" dirty="0">
                <a:solidFill>
                  <a:srgbClr val="479B8F"/>
                </a:solidFill>
                <a:latin typeface="Courier"/>
                <a:cs typeface="Courier"/>
              </a:rPr>
              <a:t>/description</a:t>
            </a:r>
            <a:r>
              <a:rPr lang="en-US" sz="1600" dirty="0" smtClean="0">
                <a:solidFill>
                  <a:srgbClr val="479B8F"/>
                </a:solidFill>
                <a:latin typeface="Courier"/>
                <a:cs typeface="Courier"/>
              </a:rPr>
              <a:t>&gt;</a:t>
            </a:r>
          </a:p>
          <a:p>
            <a:r>
              <a:rPr lang="en-US" sz="1600" dirty="0" smtClean="0">
                <a:solidFill>
                  <a:srgbClr val="479B8F"/>
                </a:solidFill>
                <a:latin typeface="Courier"/>
                <a:cs typeface="Courier"/>
              </a:rPr>
              <a:t>        &lt;</a:t>
            </a:r>
            <a:r>
              <a:rPr lang="en-US" sz="1600" dirty="0">
                <a:solidFill>
                  <a:srgbClr val="479B8F"/>
                </a:solidFill>
                <a:latin typeface="Courier"/>
                <a:cs typeface="Courier"/>
              </a:rPr>
              <a:t>price&gt;</a:t>
            </a:r>
            <a:r>
              <a:rPr lang="en-US" sz="1600" dirty="0">
                <a:latin typeface="Courier"/>
                <a:cs typeface="Courier"/>
              </a:rPr>
              <a:t>123.00</a:t>
            </a:r>
            <a:r>
              <a:rPr lang="en-US" sz="1600" dirty="0">
                <a:solidFill>
                  <a:srgbClr val="479B8F"/>
                </a:solidFill>
                <a:latin typeface="Courier"/>
                <a:cs typeface="Courier"/>
              </a:rPr>
              <a:t>&lt;/price</a:t>
            </a:r>
            <a:r>
              <a:rPr lang="en-US" sz="1600" dirty="0" smtClean="0">
                <a:solidFill>
                  <a:srgbClr val="479B8F"/>
                </a:solidFill>
                <a:latin typeface="Courier"/>
                <a:cs typeface="Courier"/>
              </a:rPr>
              <a:t>&gt;</a:t>
            </a:r>
          </a:p>
          <a:p>
            <a:r>
              <a:rPr lang="en-US" sz="1600" dirty="0">
                <a:solidFill>
                  <a:srgbClr val="479B8F"/>
                </a:solidFill>
                <a:latin typeface="Courier"/>
                <a:cs typeface="Courier"/>
              </a:rPr>
              <a:t> </a:t>
            </a:r>
            <a:r>
              <a:rPr lang="en-US" sz="1600" dirty="0" smtClean="0">
                <a:solidFill>
                  <a:srgbClr val="479B8F"/>
                </a:solidFill>
                <a:latin typeface="Courier"/>
                <a:cs typeface="Courier"/>
              </a:rPr>
              <a:t>   &lt;</a:t>
            </a:r>
            <a:r>
              <a:rPr lang="en-US" sz="1600" dirty="0">
                <a:solidFill>
                  <a:srgbClr val="479B8F"/>
                </a:solidFill>
                <a:latin typeface="Courier"/>
                <a:cs typeface="Courier"/>
              </a:rPr>
              <a:t>/product</a:t>
            </a:r>
            <a:r>
              <a:rPr lang="en-US" sz="1600" dirty="0" smtClean="0">
                <a:solidFill>
                  <a:srgbClr val="479B8F"/>
                </a:solidFill>
                <a:latin typeface="Courier"/>
                <a:cs typeface="Courier"/>
              </a:rPr>
              <a:t>&gt;</a:t>
            </a:r>
          </a:p>
          <a:p>
            <a:r>
              <a:rPr lang="en-US" sz="1600" dirty="0" smtClean="0">
                <a:latin typeface="Courier"/>
                <a:cs typeface="Courier"/>
              </a:rPr>
              <a:t>    ...</a:t>
            </a:r>
          </a:p>
          <a:p>
            <a:r>
              <a:rPr lang="en-US" sz="1600" dirty="0" smtClean="0">
                <a:solidFill>
                  <a:srgbClr val="479B8F"/>
                </a:solidFill>
                <a:latin typeface="Courier"/>
                <a:cs typeface="Courier"/>
              </a:rPr>
              <a:t>&lt;</a:t>
            </a:r>
            <a:r>
              <a:rPr lang="en-US" sz="1600" dirty="0">
                <a:solidFill>
                  <a:srgbClr val="479B8F"/>
                </a:solidFill>
                <a:latin typeface="Courier"/>
                <a:cs typeface="Courier"/>
              </a:rPr>
              <a:t>/products&gt;</a:t>
            </a:r>
          </a:p>
        </p:txBody>
      </p:sp>
      <p:sp>
        <p:nvSpPr>
          <p:cNvPr id="9" name="ZoneTexte 7"/>
          <p:cNvSpPr txBox="1"/>
          <p:nvPr/>
        </p:nvSpPr>
        <p:spPr>
          <a:xfrm>
            <a:off x="1259632" y="4653136"/>
            <a:ext cx="7543800" cy="2062103"/>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a:solidFill>
                  <a:srgbClr val="0000FF"/>
                </a:solidFill>
                <a:latin typeface="Courier"/>
                <a:cs typeface="Courier"/>
              </a:rPr>
              <a:t>"products"</a:t>
            </a:r>
            <a:r>
              <a:rPr lang="en-US" sz="1600" dirty="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        </a:t>
            </a:r>
            <a:r>
              <a:rPr lang="en-US" sz="1600" dirty="0" smtClean="0">
                <a:solidFill>
                  <a:srgbClr val="0000FF"/>
                </a:solidFill>
                <a:latin typeface="Courier"/>
                <a:cs typeface="Courier"/>
              </a:rPr>
              <a:t>"</a:t>
            </a:r>
            <a:r>
              <a:rPr lang="en-US" sz="1600" dirty="0">
                <a:solidFill>
                  <a:srgbClr val="0000FF"/>
                </a:solidFill>
                <a:latin typeface="Courier"/>
                <a:cs typeface="Courier"/>
              </a:rPr>
              <a:t>id"</a:t>
            </a:r>
            <a:r>
              <a:rPr lang="en-US" sz="1600" dirty="0">
                <a:latin typeface="Courier"/>
                <a:cs typeface="Courier"/>
              </a:rPr>
              <a:t>:</a:t>
            </a:r>
            <a:r>
              <a:rPr lang="en-US" sz="1600" dirty="0">
                <a:solidFill>
                  <a:srgbClr val="0000FF"/>
                </a:solidFill>
                <a:latin typeface="Courier"/>
                <a:cs typeface="Courier"/>
              </a:rPr>
              <a:t>"12"</a:t>
            </a:r>
            <a:r>
              <a:rPr lang="en-US" sz="1600" dirty="0" smtClean="0">
                <a:latin typeface="Courier"/>
                <a:cs typeface="Courier"/>
              </a:rPr>
              <a:t>,</a:t>
            </a:r>
          </a:p>
          <a:p>
            <a:r>
              <a:rPr lang="en-US" sz="1600" dirty="0" smtClean="0">
                <a:latin typeface="Courier"/>
                <a:cs typeface="Courier"/>
              </a:rPr>
              <a:t>        </a:t>
            </a:r>
            <a:r>
              <a:rPr lang="en-US" sz="1600" dirty="0" smtClean="0">
                <a:solidFill>
                  <a:srgbClr val="0000FF"/>
                </a:solidFill>
                <a:latin typeface="Courier"/>
                <a:cs typeface="Courier"/>
              </a:rPr>
              <a:t>"name"</a:t>
            </a:r>
            <a:r>
              <a:rPr lang="en-US" sz="1600" dirty="0" smtClean="0">
                <a:latin typeface="Courier"/>
                <a:cs typeface="Courier"/>
              </a:rPr>
              <a:t>:</a:t>
            </a:r>
            <a:r>
              <a:rPr lang="en-US" sz="1600" dirty="0" smtClean="0">
                <a:solidFill>
                  <a:srgbClr val="0000FF"/>
                </a:solidFill>
                <a:latin typeface="Courier"/>
                <a:cs typeface="Courier"/>
              </a:rPr>
              <a:t>"Product1"</a:t>
            </a:r>
            <a:r>
              <a:rPr lang="en-US" sz="1600" dirty="0" smtClean="0">
                <a:latin typeface="Courier"/>
                <a:cs typeface="Courier"/>
              </a:rPr>
              <a:t>,</a:t>
            </a:r>
          </a:p>
          <a:p>
            <a:r>
              <a:rPr lang="en-US" sz="1600" dirty="0" smtClean="0">
                <a:latin typeface="Courier"/>
                <a:cs typeface="Courier"/>
              </a:rPr>
              <a:t>        </a:t>
            </a:r>
            <a:r>
              <a:rPr lang="en-US" sz="1600" dirty="0" smtClean="0">
                <a:solidFill>
                  <a:srgbClr val="0000FF"/>
                </a:solidFill>
                <a:latin typeface="Courier"/>
                <a:cs typeface="Courier"/>
              </a:rPr>
              <a:t>"description"</a:t>
            </a:r>
            <a:r>
              <a:rPr lang="en-US" sz="1600" dirty="0" smtClean="0">
                <a:latin typeface="Courier"/>
                <a:cs typeface="Courier"/>
              </a:rPr>
              <a:t>:</a:t>
            </a:r>
            <a:r>
              <a:rPr lang="en-US" sz="1600" dirty="0" smtClean="0">
                <a:solidFill>
                  <a:srgbClr val="0000FF"/>
                </a:solidFill>
                <a:latin typeface="Courier"/>
                <a:cs typeface="Courier"/>
              </a:rPr>
              <a:t>"Description1"</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dirty="0" smtClean="0">
                <a:solidFill>
                  <a:srgbClr val="0000FF"/>
                </a:solidFill>
                <a:latin typeface="Courier"/>
                <a:cs typeface="Courier"/>
              </a:rPr>
              <a:t>"</a:t>
            </a:r>
            <a:r>
              <a:rPr lang="en-US" sz="1600" dirty="0">
                <a:solidFill>
                  <a:srgbClr val="0000FF"/>
                </a:solidFill>
                <a:latin typeface="Courier"/>
                <a:cs typeface="Courier"/>
              </a:rPr>
              <a:t>price"</a:t>
            </a:r>
            <a:r>
              <a:rPr lang="en-US" sz="1600" dirty="0">
                <a:latin typeface="Courier"/>
                <a:cs typeface="Courier"/>
              </a:rPr>
              <a:t>:</a:t>
            </a:r>
            <a:r>
              <a:rPr lang="en-US" sz="1600" dirty="0">
                <a:solidFill>
                  <a:srgbClr val="0000FF"/>
                </a:solidFill>
                <a:latin typeface="Courier"/>
                <a:cs typeface="Courier"/>
              </a:rPr>
              <a:t>"</a:t>
            </a:r>
            <a:r>
              <a:rPr lang="en-US" sz="1600" dirty="0" smtClean="0">
                <a:solidFill>
                  <a:srgbClr val="0000FF"/>
                </a:solidFill>
                <a:latin typeface="Courier"/>
                <a:cs typeface="Courier"/>
              </a:rPr>
              <a:t>123.00"</a:t>
            </a:r>
          </a:p>
          <a:p>
            <a:r>
              <a:rPr lang="en-US" sz="1600" dirty="0">
                <a:latin typeface="Courier"/>
                <a:cs typeface="Courier"/>
              </a:rPr>
              <a:t> </a:t>
            </a:r>
            <a:r>
              <a:rPr lang="en-US" sz="1600" dirty="0" smtClean="0">
                <a:latin typeface="Courier"/>
                <a:cs typeface="Courier"/>
              </a:rPr>
              <a:t>   }, {...} </a:t>
            </a:r>
          </a:p>
          <a:p>
            <a:r>
              <a:rPr lang="en-US" sz="1600" dirty="0" smtClean="0">
                <a:latin typeface="Courier"/>
                <a:cs typeface="Courier"/>
              </a:rPr>
              <a:t>]}</a:t>
            </a:r>
            <a:endParaRPr lang="en-US" sz="1600" dirty="0">
              <a:latin typeface="Courier"/>
              <a:cs typeface="Courier"/>
            </a:endParaRPr>
          </a:p>
        </p:txBody>
      </p:sp>
    </p:spTree>
    <p:extLst>
      <p:ext uri="{BB962C8B-B14F-4D97-AF65-F5344CB8AC3E}">
        <p14:creationId xmlns:p14="http://schemas.microsoft.com/office/powerpoint/2010/main" val="41366627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JAX-RS with JAXB</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JAX-RS</a:t>
            </a:r>
            <a:endParaRPr lang="en-US" b="1" dirty="0">
              <a:solidFill>
                <a:srgbClr val="000000"/>
              </a:solidFill>
            </a:endParaRPr>
          </a:p>
        </p:txBody>
      </p:sp>
    </p:spTree>
    <p:custDataLst>
      <p:tags r:id="rId1"/>
    </p:custDataLst>
    <p:extLst>
      <p:ext uri="{BB962C8B-B14F-4D97-AF65-F5344CB8AC3E}">
        <p14:creationId xmlns:p14="http://schemas.microsoft.com/office/powerpoint/2010/main" val="28097006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smtClean="0"/>
              <a:t>JAXB </a:t>
            </a:r>
            <a:r>
              <a:rPr lang="en-US" dirty="0"/>
              <a:t>for </a:t>
            </a:r>
            <a:r>
              <a:rPr lang="en-US" b="1" dirty="0"/>
              <a:t>J</a:t>
            </a:r>
            <a:r>
              <a:rPr lang="en-US" dirty="0"/>
              <a:t>ava </a:t>
            </a:r>
            <a:r>
              <a:rPr lang="en-US" b="1" dirty="0"/>
              <a:t>A</a:t>
            </a:r>
            <a:r>
              <a:rPr lang="en-US" dirty="0"/>
              <a:t>rchitecture for </a:t>
            </a:r>
            <a:r>
              <a:rPr lang="en-US" b="1" dirty="0" smtClean="0"/>
              <a:t>X</a:t>
            </a:r>
            <a:r>
              <a:rPr lang="en-US" dirty="0" smtClean="0"/>
              <a:t>ML </a:t>
            </a:r>
            <a:r>
              <a:rPr lang="en-US" b="1" dirty="0" smtClean="0"/>
              <a:t>B</a:t>
            </a:r>
            <a:r>
              <a:rPr lang="en-US" dirty="0" smtClean="0"/>
              <a:t>inding</a:t>
            </a:r>
          </a:p>
          <a:p>
            <a:pPr defTabSz="914400" eaLnBrk="1" hangingPunct="1"/>
            <a:r>
              <a:rPr lang="en-US" dirty="0" smtClean="0"/>
              <a:t>Allow to map Java classes to XML representations</a:t>
            </a:r>
          </a:p>
          <a:p>
            <a:pPr defTabSz="914400" eaLnBrk="1" hangingPunct="1"/>
            <a:r>
              <a:rPr lang="en-US" dirty="0" smtClean="0"/>
              <a:t>Two main features are :</a:t>
            </a:r>
          </a:p>
          <a:p>
            <a:pPr lvl="1"/>
            <a:r>
              <a:rPr lang="en-US" dirty="0" smtClean="0"/>
              <a:t>Marshal Java objects into XML</a:t>
            </a:r>
          </a:p>
          <a:p>
            <a:pPr lvl="1"/>
            <a:r>
              <a:rPr lang="en-US" dirty="0" err="1" smtClean="0"/>
              <a:t>Unmarshal</a:t>
            </a:r>
            <a:r>
              <a:rPr lang="en-US" dirty="0" smtClean="0"/>
              <a:t> XML into Java objects</a:t>
            </a:r>
          </a:p>
          <a:p>
            <a:endParaRPr lang="en-US" dirty="0" smtClean="0"/>
          </a:p>
          <a:p>
            <a:r>
              <a:rPr lang="en-US" dirty="0" smtClean="0"/>
              <a:t>Very useful for Web Services !</a:t>
            </a:r>
          </a:p>
          <a:p>
            <a:endParaRPr lang="en-US" dirty="0" smtClean="0"/>
          </a:p>
          <a:p>
            <a:r>
              <a:rPr lang="en-US" dirty="0" smtClean="0"/>
              <a:t>This course isn’t about all the JAXB features</a:t>
            </a:r>
          </a:p>
          <a:p>
            <a:pPr lvl="1"/>
            <a:r>
              <a:rPr lang="en-US" dirty="0" smtClean="0"/>
              <a:t>We’re going to see only one part in order to make REST Web Services development easier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Tree>
    <p:custDataLst>
      <p:tags r:id="rId1"/>
    </p:custDataLst>
    <p:extLst>
      <p:ext uri="{BB962C8B-B14F-4D97-AF65-F5344CB8AC3E}">
        <p14:creationId xmlns:p14="http://schemas.microsoft.com/office/powerpoint/2010/main" val="14246800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30">
                                            <p:txEl>
                                              <p:pRg st="3" end="3"/>
                                            </p:txEl>
                                          </p:spTgt>
                                        </p:tgtEl>
                                        <p:attrNameLst>
                                          <p:attrName>style.visibility</p:attrName>
                                        </p:attrNameLst>
                                      </p:cBhvr>
                                      <p:to>
                                        <p:strVal val="visible"/>
                                      </p:to>
                                    </p:set>
                                    <p:animEffect transition="in" filter="fade">
                                      <p:cBhvr>
                                        <p:cTn id="20" dur="500"/>
                                        <p:tgtEl>
                                          <p:spTgt spid="34830">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830">
                                            <p:txEl>
                                              <p:pRg st="4" end="4"/>
                                            </p:txEl>
                                          </p:spTgt>
                                        </p:tgtEl>
                                        <p:attrNameLst>
                                          <p:attrName>style.visibility</p:attrName>
                                        </p:attrNameLst>
                                      </p:cBhvr>
                                      <p:to>
                                        <p:strVal val="visible"/>
                                      </p:to>
                                    </p:set>
                                    <p:animEffect transition="in" filter="fade">
                                      <p:cBhvr>
                                        <p:cTn id="23" dur="500"/>
                                        <p:tgtEl>
                                          <p:spTgt spid="3483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830">
                                            <p:txEl>
                                              <p:pRg st="6" end="6"/>
                                            </p:txEl>
                                          </p:spTgt>
                                        </p:tgtEl>
                                        <p:attrNameLst>
                                          <p:attrName>style.visibility</p:attrName>
                                        </p:attrNameLst>
                                      </p:cBhvr>
                                      <p:to>
                                        <p:strVal val="visible"/>
                                      </p:to>
                                    </p:set>
                                    <p:animEffect transition="in" filter="fade">
                                      <p:cBhvr>
                                        <p:cTn id="28" dur="500"/>
                                        <p:tgtEl>
                                          <p:spTgt spid="3483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830">
                                            <p:txEl>
                                              <p:pRg st="8" end="8"/>
                                            </p:txEl>
                                          </p:spTgt>
                                        </p:tgtEl>
                                        <p:attrNameLst>
                                          <p:attrName>style.visibility</p:attrName>
                                        </p:attrNameLst>
                                      </p:cBhvr>
                                      <p:to>
                                        <p:strVal val="visible"/>
                                      </p:to>
                                    </p:set>
                                    <p:animEffect transition="in" filter="fade">
                                      <p:cBhvr>
                                        <p:cTn id="33" dur="500"/>
                                        <p:tgtEl>
                                          <p:spTgt spid="34830">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830">
                                            <p:txEl>
                                              <p:pRg st="9" end="9"/>
                                            </p:txEl>
                                          </p:spTgt>
                                        </p:tgtEl>
                                        <p:attrNameLst>
                                          <p:attrName>style.visibility</p:attrName>
                                        </p:attrNameLst>
                                      </p:cBhvr>
                                      <p:to>
                                        <p:strVal val="visible"/>
                                      </p:to>
                                    </p:set>
                                    <p:animEffect transition="in" filter="fade">
                                      <p:cBhvr>
                                        <p:cTn id="36"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JAX-RS and JAXB support</a:t>
            </a:r>
            <a:endParaRPr lang="fr-FR" dirty="0" smtClean="0"/>
          </a:p>
        </p:txBody>
      </p:sp>
      <p:sp>
        <p:nvSpPr>
          <p:cNvPr id="34830" name="Forme 34829"/>
          <p:cNvSpPr>
            <a:spLocks noGrp="1" noChangeArrowheads="1"/>
          </p:cNvSpPr>
          <p:nvPr>
            <p:ph type="body" idx="1"/>
          </p:nvPr>
        </p:nvSpPr>
        <p:spPr>
          <a:xfrm>
            <a:off x="990600" y="1013048"/>
            <a:ext cx="8001000" cy="5368280"/>
          </a:xfrm>
        </p:spPr>
        <p:txBody>
          <a:bodyPr/>
          <a:lstStyle/>
          <a:p>
            <a:r>
              <a:rPr lang="en-US" dirty="0" smtClean="0"/>
              <a:t>Jersey provides a very helpful integration of JAXB including the following features :</a:t>
            </a:r>
          </a:p>
          <a:p>
            <a:pPr lvl="1"/>
            <a:r>
              <a:rPr lang="en-US" dirty="0" smtClean="0"/>
              <a:t>Serialize Java objects as JSON document</a:t>
            </a:r>
          </a:p>
          <a:p>
            <a:pPr lvl="1"/>
            <a:r>
              <a:rPr lang="en-US" dirty="0" err="1" smtClean="0"/>
              <a:t>Unserialize</a:t>
            </a:r>
            <a:r>
              <a:rPr lang="en-US" dirty="0" smtClean="0"/>
              <a:t> JSON document into Java objects</a:t>
            </a:r>
          </a:p>
          <a:p>
            <a:pPr lvl="1"/>
            <a:r>
              <a:rPr lang="en-US" dirty="0" smtClean="0"/>
              <a:t>Automatic </a:t>
            </a:r>
            <a:r>
              <a:rPr lang="en-US" dirty="0" err="1" smtClean="0"/>
              <a:t>Unserialization</a:t>
            </a:r>
            <a:r>
              <a:rPr lang="en-US" dirty="0" smtClean="0"/>
              <a:t> of resource method payloads</a:t>
            </a:r>
          </a:p>
          <a:p>
            <a:pPr lvl="2"/>
            <a:r>
              <a:rPr lang="en-US" dirty="0" smtClean="0"/>
              <a:t>No more need to define one method by consume type !</a:t>
            </a:r>
          </a:p>
          <a:p>
            <a:pPr lvl="1"/>
            <a:r>
              <a:rPr lang="en-US" dirty="0"/>
              <a:t>Automatic Serialization of resource method </a:t>
            </a:r>
            <a:r>
              <a:rPr lang="en-US" dirty="0" smtClean="0"/>
              <a:t>results</a:t>
            </a:r>
          </a:p>
          <a:p>
            <a:pPr lvl="2"/>
            <a:r>
              <a:rPr lang="en-US" dirty="0" smtClean="0"/>
              <a:t>No more need to define one method by produce type !</a:t>
            </a:r>
            <a:endParaRPr lang="en-US" dirty="0"/>
          </a:p>
          <a:p>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7668344" y="5152956"/>
            <a:ext cx="1151632" cy="1456476"/>
          </a:xfrm>
          <a:prstGeom prst="rect">
            <a:avLst/>
          </a:prstGeom>
        </p:spPr>
      </p:pic>
    </p:spTree>
    <p:custDataLst>
      <p:tags r:id="rId1"/>
    </p:custDataLst>
    <p:extLst>
      <p:ext uri="{BB962C8B-B14F-4D97-AF65-F5344CB8AC3E}">
        <p14:creationId xmlns:p14="http://schemas.microsoft.com/office/powerpoint/2010/main" val="1122957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6" end="6"/>
                                            </p:txEl>
                                          </p:spTgt>
                                        </p:tgtEl>
                                        <p:attrNameLst>
                                          <p:attrName>style.visibility</p:attrName>
                                        </p:attrNameLst>
                                      </p:cBhvr>
                                      <p:to>
                                        <p:strVal val="visible"/>
                                      </p:to>
                                    </p:set>
                                    <p:animEffect transition="in" filter="fade">
                                      <p:cBhvr>
                                        <p:cTn id="25"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JAX-RS and JAXB support</a:t>
            </a:r>
            <a:endParaRPr lang="fr-FR" dirty="0" smtClean="0"/>
          </a:p>
        </p:txBody>
      </p:sp>
      <p:sp>
        <p:nvSpPr>
          <p:cNvPr id="34830" name="Forme 34829"/>
          <p:cNvSpPr>
            <a:spLocks noGrp="1" noChangeArrowheads="1"/>
          </p:cNvSpPr>
          <p:nvPr>
            <p:ph type="body" idx="1"/>
          </p:nvPr>
        </p:nvSpPr>
        <p:spPr>
          <a:xfrm>
            <a:off x="990600" y="1229072"/>
            <a:ext cx="8001000" cy="5368280"/>
          </a:xfrm>
        </p:spPr>
        <p:txBody>
          <a:bodyPr/>
          <a:lstStyle/>
          <a:p>
            <a:r>
              <a:rPr lang="en-US" dirty="0" smtClean="0"/>
              <a:t>Example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6" name="ZoneTexte 7"/>
          <p:cNvSpPr txBox="1"/>
          <p:nvPr/>
        </p:nvSpPr>
        <p:spPr>
          <a:xfrm>
            <a:off x="1044624" y="1844824"/>
            <a:ext cx="7919864" cy="4278094"/>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@GET @Path(</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idBooster</a:t>
            </a:r>
            <a:r>
              <a:rPr lang="en-US" sz="1600" dirty="0" smtClean="0">
                <a:solidFill>
                  <a:srgbClr val="0000FF"/>
                </a:solidFill>
                <a:latin typeface="Courier"/>
                <a:cs typeface="Courier"/>
              </a:rPr>
              <a:t>}"</a:t>
            </a:r>
            <a:r>
              <a:rPr lang="en-US" sz="1600" dirty="0" smtClean="0">
                <a:latin typeface="Courier"/>
                <a:cs typeface="Courier"/>
              </a:rPr>
              <a:t>)</a:t>
            </a:r>
          </a:p>
          <a:p>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Student </a:t>
            </a:r>
            <a:r>
              <a:rPr lang="en-US" sz="1600" dirty="0" err="1" smtClean="0">
                <a:latin typeface="Courier"/>
                <a:cs typeface="Courier"/>
              </a:rPr>
              <a:t>getStudent</a:t>
            </a:r>
            <a:r>
              <a:rPr lang="en-US" sz="1600" dirty="0" smtClean="0">
                <a:latin typeface="Courier"/>
                <a:cs typeface="Courier"/>
              </a:rPr>
              <a:t>(@</a:t>
            </a:r>
            <a:r>
              <a:rPr lang="en-US" sz="1600" dirty="0" err="1" smtClean="0">
                <a:latin typeface="Courier"/>
                <a:cs typeface="Courier"/>
              </a:rPr>
              <a:t>PathParm</a:t>
            </a:r>
            <a:r>
              <a:rPr lang="en-US" sz="1600" dirty="0" smtClean="0">
                <a:latin typeface="Courier"/>
                <a:cs typeface="Courier"/>
              </a:rPr>
              <a:t>("</a:t>
            </a:r>
            <a:r>
              <a:rPr lang="en-US" sz="1600" dirty="0" err="1" smtClean="0">
                <a:latin typeface="Courier"/>
                <a:cs typeface="Courier"/>
              </a:rPr>
              <a:t>idBooster</a:t>
            </a:r>
            <a:r>
              <a:rPr lang="en-US" sz="1600" dirty="0" smtClean="0">
                <a:latin typeface="Courier"/>
                <a:cs typeface="Courier"/>
              </a:rPr>
              <a:t>") Long id) {</a:t>
            </a:r>
          </a:p>
          <a:p>
            <a:r>
              <a:rPr lang="en-US" sz="1600" dirty="0">
                <a:latin typeface="Courier"/>
                <a:cs typeface="Courier"/>
              </a:rPr>
              <a:t> </a:t>
            </a:r>
            <a:r>
              <a:rPr lang="en-US" sz="1600" dirty="0" smtClean="0">
                <a:latin typeface="Courier"/>
                <a:cs typeface="Courier"/>
              </a:rPr>
              <a:t>     Student student = ... ; </a:t>
            </a:r>
            <a:r>
              <a:rPr lang="en-US" sz="1600" dirty="0" smtClean="0">
                <a:solidFill>
                  <a:srgbClr val="008000"/>
                </a:solidFill>
                <a:latin typeface="Courier"/>
                <a:cs typeface="Courier"/>
              </a:rPr>
              <a:t>//Retrieve Student in DB</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return</a:t>
            </a:r>
            <a:r>
              <a:rPr lang="en-US" sz="1600" dirty="0" smtClean="0">
                <a:latin typeface="Courier"/>
                <a:cs typeface="Courier"/>
              </a:rPr>
              <a:t> student;</a:t>
            </a:r>
          </a:p>
          <a:p>
            <a:r>
              <a:rPr lang="en-US" sz="1600" dirty="0" smtClean="0">
                <a:latin typeface="Courier"/>
                <a:cs typeface="Courier"/>
              </a:rPr>
              <a:t>   }</a:t>
            </a:r>
          </a:p>
          <a:p>
            <a:endParaRPr lang="en-US" sz="1600" dirty="0">
              <a:latin typeface="Courier"/>
              <a:cs typeface="Courier"/>
            </a:endParaRPr>
          </a:p>
          <a:p>
            <a:r>
              <a:rPr lang="en-US" sz="1600" dirty="0">
                <a:latin typeface="Courier"/>
                <a:cs typeface="Courier"/>
              </a:rPr>
              <a:t> </a:t>
            </a:r>
            <a:r>
              <a:rPr lang="en-US" sz="1600" dirty="0" smtClean="0">
                <a:latin typeface="Courier"/>
                <a:cs typeface="Courier"/>
              </a:rPr>
              <a:t>  @POST</a:t>
            </a:r>
          </a:p>
          <a:p>
            <a:r>
              <a:rPr lang="en-US" sz="1600" b="1" dirty="0">
                <a:solidFill>
                  <a:srgbClr val="660066"/>
                </a:solidFill>
                <a:latin typeface="Courier"/>
                <a:cs typeface="Courier"/>
              </a:rPr>
              <a:t> </a:t>
            </a:r>
            <a:r>
              <a:rPr lang="en-US" sz="1600" b="1" dirty="0" smtClean="0">
                <a:solidFill>
                  <a:srgbClr val="660066"/>
                </a:solidFill>
                <a:latin typeface="Courier"/>
                <a:cs typeface="Courier"/>
              </a:rPr>
              <a:t>  public </a:t>
            </a:r>
            <a:r>
              <a:rPr lang="en-US" sz="1600" dirty="0" smtClean="0">
                <a:solidFill>
                  <a:srgbClr val="4D4D4D"/>
                </a:solidFill>
                <a:latin typeface="Courier"/>
                <a:cs typeface="Courier"/>
              </a:rPr>
              <a:t>Response </a:t>
            </a:r>
            <a:r>
              <a:rPr lang="en-US" sz="1600" dirty="0" err="1" smtClean="0">
                <a:latin typeface="Courier"/>
                <a:cs typeface="Courier"/>
              </a:rPr>
              <a:t>addStudent</a:t>
            </a:r>
            <a:r>
              <a:rPr lang="en-US" sz="1600" dirty="0" smtClean="0">
                <a:latin typeface="Courier"/>
                <a:cs typeface="Courier"/>
              </a:rPr>
              <a:t>(Student student) {</a:t>
            </a:r>
          </a:p>
          <a:p>
            <a:r>
              <a:rPr lang="en-US" sz="1600" dirty="0" smtClean="0">
                <a:latin typeface="Courier"/>
                <a:cs typeface="Courier"/>
              </a:rPr>
              <a:t>      ... ; </a:t>
            </a:r>
            <a:r>
              <a:rPr lang="en-US" sz="1600" dirty="0" smtClean="0">
                <a:solidFill>
                  <a:srgbClr val="008000"/>
                </a:solidFill>
                <a:latin typeface="Courier"/>
                <a:cs typeface="Courier"/>
              </a:rPr>
              <a:t>//Add the student in DB</a:t>
            </a:r>
          </a:p>
          <a:p>
            <a:r>
              <a:rPr lang="en-US" sz="1600" dirty="0">
                <a:solidFill>
                  <a:srgbClr val="008000"/>
                </a:solidFill>
                <a:latin typeface="Courier"/>
                <a:cs typeface="Courier"/>
              </a:rPr>
              <a:t> </a:t>
            </a:r>
            <a:r>
              <a:rPr lang="en-US" sz="1600" dirty="0" smtClean="0">
                <a:solidFill>
                  <a:srgbClr val="008000"/>
                </a:solidFill>
                <a:latin typeface="Courier"/>
                <a:cs typeface="Courier"/>
              </a:rPr>
              <a:t>     </a:t>
            </a:r>
            <a:r>
              <a:rPr lang="en-US" sz="1600" dirty="0" smtClean="0">
                <a:solidFill>
                  <a:srgbClr val="4D4D4D"/>
                </a:solidFill>
                <a:latin typeface="Courier"/>
                <a:cs typeface="Courier"/>
              </a:rPr>
              <a:t>String </a:t>
            </a:r>
            <a:r>
              <a:rPr lang="en-US" sz="1600" dirty="0" err="1" smtClean="0">
                <a:solidFill>
                  <a:srgbClr val="4D4D4D"/>
                </a:solidFill>
                <a:latin typeface="Courier"/>
                <a:cs typeface="Courier"/>
              </a:rPr>
              <a:t>studentUri</a:t>
            </a:r>
            <a:r>
              <a:rPr lang="en-US" sz="1600" dirty="0" smtClean="0">
                <a:solidFill>
                  <a:srgbClr val="4D4D4D"/>
                </a:solidFill>
                <a:latin typeface="Courier"/>
                <a:cs typeface="Courier"/>
              </a:rPr>
              <a:t> = </a:t>
            </a:r>
            <a:r>
              <a:rPr lang="en-US" sz="1600" dirty="0" smtClean="0">
                <a:solidFill>
                  <a:srgbClr val="0000FF"/>
                </a:solidFill>
                <a:latin typeface="Courier"/>
                <a:cs typeface="Courier"/>
              </a:rPr>
              <a:t>"/" </a:t>
            </a:r>
            <a:r>
              <a:rPr lang="en-US" sz="1600" dirty="0" smtClean="0">
                <a:solidFill>
                  <a:srgbClr val="4D4D4D"/>
                </a:solidFill>
                <a:latin typeface="Courier"/>
                <a:cs typeface="Courier"/>
              </a:rPr>
              <a:t>+ </a:t>
            </a:r>
            <a:r>
              <a:rPr lang="en-US" sz="1600" dirty="0" err="1" smtClean="0">
                <a:solidFill>
                  <a:srgbClr val="4D4D4D"/>
                </a:solidFill>
                <a:latin typeface="Courier"/>
                <a:cs typeface="Courier"/>
              </a:rPr>
              <a:t>student.getIdBooster</a:t>
            </a:r>
            <a:r>
              <a:rPr lang="en-US" sz="1600" dirty="0" smtClean="0">
                <a:solidFill>
                  <a:srgbClr val="4D4D4D"/>
                </a:solidFill>
                <a:latin typeface="Courier"/>
                <a:cs typeface="Courier"/>
              </a:rPr>
              <a:t>();</a:t>
            </a:r>
          </a:p>
          <a:p>
            <a:r>
              <a:rPr lang="en-US" sz="1600" dirty="0">
                <a:solidFill>
                  <a:srgbClr val="008000"/>
                </a:solidFill>
                <a:latin typeface="Courier"/>
                <a:cs typeface="Courier"/>
              </a:rPr>
              <a:t> </a:t>
            </a:r>
            <a:r>
              <a:rPr lang="en-US" sz="1600" dirty="0" smtClean="0">
                <a:solidFill>
                  <a:srgbClr val="008000"/>
                </a:solidFill>
                <a:latin typeface="Courier"/>
                <a:cs typeface="Courier"/>
              </a:rPr>
              <a:t>     </a:t>
            </a:r>
            <a:r>
              <a:rPr lang="en-US" sz="1600" b="1" dirty="0" smtClean="0">
                <a:solidFill>
                  <a:srgbClr val="660066"/>
                </a:solidFill>
                <a:latin typeface="Courier"/>
                <a:cs typeface="Courier"/>
              </a:rPr>
              <a:t>return</a:t>
            </a:r>
            <a:r>
              <a:rPr lang="en-US" sz="1600" dirty="0" smtClean="0">
                <a:latin typeface="Courier"/>
                <a:cs typeface="Courier"/>
              </a:rPr>
              <a:t> </a:t>
            </a:r>
            <a:r>
              <a:rPr lang="en-US" sz="1600" dirty="0" err="1" smtClean="0">
                <a:latin typeface="Courier"/>
                <a:cs typeface="Courier"/>
              </a:rPr>
              <a:t>Response.created</a:t>
            </a:r>
            <a:r>
              <a:rPr lang="en-US" sz="1600" dirty="0" smtClean="0">
                <a:latin typeface="Courier"/>
                <a:cs typeface="Courier"/>
              </a:rPr>
              <a:t>(</a:t>
            </a:r>
            <a:r>
              <a:rPr lang="en-US" sz="1600" dirty="0" err="1" smtClean="0">
                <a:latin typeface="Courier"/>
                <a:cs typeface="Courier"/>
              </a:rPr>
              <a:t>URI.create</a:t>
            </a:r>
            <a:r>
              <a:rPr lang="en-US" sz="1600" dirty="0" smtClean="0">
                <a:latin typeface="Courier"/>
                <a:cs typeface="Courier"/>
              </a:rPr>
              <a:t>(</a:t>
            </a:r>
            <a:r>
              <a:rPr lang="en-US" sz="1600" dirty="0" err="1" smtClean="0">
                <a:latin typeface="Courier"/>
                <a:cs typeface="Courier"/>
              </a:rPr>
              <a:t>studentUri</a:t>
            </a:r>
            <a:r>
              <a:rPr lang="en-US" sz="1600" dirty="0" smtClean="0">
                <a:latin typeface="Courier"/>
                <a:cs typeface="Courier"/>
              </a:rPr>
              <a:t>)).build();</a:t>
            </a:r>
          </a:p>
          <a:p>
            <a:r>
              <a:rPr lang="en-US" sz="1600" dirty="0" smtClean="0">
                <a:latin typeface="Courier"/>
                <a:cs typeface="Courier"/>
              </a:rPr>
              <a:t>   }</a:t>
            </a:r>
          </a:p>
          <a:p>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64431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Annotations</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smtClean="0"/>
              <a:t>Since JAXB2, you can map a Java class just with annotations ! (yeah, annotations again…)</a:t>
            </a:r>
          </a:p>
          <a:p>
            <a:pPr defTabSz="914400" eaLnBrk="1" hangingPunct="1"/>
            <a:r>
              <a:rPr lang="en-US" dirty="0" smtClean="0"/>
              <a:t>We’re going to see the main ones :</a:t>
            </a:r>
          </a:p>
          <a:p>
            <a:pPr lvl="1"/>
            <a:r>
              <a:rPr lang="en-US" dirty="0" smtClean="0"/>
              <a:t>@</a:t>
            </a:r>
            <a:r>
              <a:rPr lang="en-US" dirty="0" err="1" smtClean="0"/>
              <a:t>XmlRootElement</a:t>
            </a:r>
            <a:endParaRPr lang="en-US" dirty="0" smtClean="0"/>
          </a:p>
          <a:p>
            <a:pPr lvl="1"/>
            <a:r>
              <a:rPr lang="en-US" dirty="0" smtClean="0"/>
              <a:t>@</a:t>
            </a:r>
            <a:r>
              <a:rPr lang="en-US" dirty="0" err="1" smtClean="0"/>
              <a:t>XmlElement</a:t>
            </a:r>
            <a:endParaRPr lang="en-US" dirty="0" smtClean="0"/>
          </a:p>
          <a:p>
            <a:pPr lvl="1"/>
            <a:r>
              <a:rPr lang="en-US" dirty="0" smtClean="0"/>
              <a:t>@</a:t>
            </a:r>
            <a:r>
              <a:rPr lang="en-US" dirty="0" err="1" smtClean="0"/>
              <a:t>XmlAttribute</a:t>
            </a:r>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pic>
        <p:nvPicPr>
          <p:cNvPr id="3" name="Picture 2"/>
          <p:cNvPicPr>
            <a:picLocks noChangeAspect="1"/>
          </p:cNvPicPr>
          <p:nvPr/>
        </p:nvPicPr>
        <p:blipFill>
          <a:blip r:embed="rId5"/>
          <a:stretch>
            <a:fillRect/>
          </a:stretch>
        </p:blipFill>
        <p:spPr>
          <a:xfrm>
            <a:off x="8095926" y="5229200"/>
            <a:ext cx="719853" cy="763044"/>
          </a:xfrm>
          <a:prstGeom prst="rect">
            <a:avLst/>
          </a:prstGeom>
        </p:spPr>
      </p:pic>
      <p:sp>
        <p:nvSpPr>
          <p:cNvPr id="4" name="TextBox 3"/>
          <p:cNvSpPr txBox="1"/>
          <p:nvPr/>
        </p:nvSpPr>
        <p:spPr>
          <a:xfrm>
            <a:off x="7884368" y="5593295"/>
            <a:ext cx="941283" cy="1015663"/>
          </a:xfrm>
          <a:prstGeom prst="rect">
            <a:avLst/>
          </a:prstGeom>
          <a:noFill/>
        </p:spPr>
        <p:txBody>
          <a:bodyPr wrap="none" rtlCol="0">
            <a:spAutoFit/>
          </a:bodyPr>
          <a:lstStyle/>
          <a:p>
            <a:r>
              <a:rPr lang="en-US" sz="6000" b="1" dirty="0" smtClean="0"/>
              <a:t>@</a:t>
            </a:r>
            <a:endParaRPr lang="en-US" sz="6000" b="1" dirty="0"/>
          </a:p>
        </p:txBody>
      </p:sp>
    </p:spTree>
    <p:custDataLst>
      <p:tags r:id="rId1"/>
    </p:custDataLst>
    <p:extLst>
      <p:ext uri="{BB962C8B-B14F-4D97-AF65-F5344CB8AC3E}">
        <p14:creationId xmlns:p14="http://schemas.microsoft.com/office/powerpoint/2010/main" val="146107833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3" end="3"/>
                                            </p:txEl>
                                          </p:spTgt>
                                        </p:tgtEl>
                                        <p:attrNameLst>
                                          <p:attrName>style.visibility</p:attrName>
                                        </p:attrNameLst>
                                      </p:cBhvr>
                                      <p:to>
                                        <p:strVal val="visible"/>
                                      </p:to>
                                    </p:set>
                                    <p:animEffect transition="in" filter="fade">
                                      <p:cBhvr>
                                        <p:cTn id="18" dur="500"/>
                                        <p:tgtEl>
                                          <p:spTgt spid="3483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4" end="4"/>
                                            </p:txEl>
                                          </p:spTgt>
                                        </p:tgtEl>
                                        <p:attrNameLst>
                                          <p:attrName>style.visibility</p:attrName>
                                        </p:attrNameLst>
                                      </p:cBhvr>
                                      <p:to>
                                        <p:strVal val="visible"/>
                                      </p:to>
                                    </p:set>
                                    <p:animEffect transition="in" filter="fade">
                                      <p:cBhvr>
                                        <p:cTn id="21"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XmlRootElement</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a:t>Maps a class or an </a:t>
            </a:r>
            <a:r>
              <a:rPr lang="en-US" dirty="0" err="1"/>
              <a:t>enum</a:t>
            </a:r>
            <a:r>
              <a:rPr lang="en-US" dirty="0"/>
              <a:t> type to an </a:t>
            </a:r>
            <a:r>
              <a:rPr lang="en-US" dirty="0" smtClean="0"/>
              <a:t>XML top-level element</a:t>
            </a:r>
          </a:p>
          <a:p>
            <a:pPr defTabSz="914400" eaLnBrk="1" hangingPunct="1"/>
            <a:r>
              <a:rPr lang="en-US" dirty="0" smtClean="0"/>
              <a:t>By default the name of the XML element is the same than the class name </a:t>
            </a:r>
          </a:p>
          <a:p>
            <a:pPr lvl="1"/>
            <a:r>
              <a:rPr lang="en-US" dirty="0"/>
              <a:t>B</a:t>
            </a:r>
            <a:r>
              <a:rPr lang="en-US" dirty="0" smtClean="0"/>
              <a:t>ut you can change it thanks to the </a:t>
            </a:r>
            <a:r>
              <a:rPr lang="en-US" i="1" dirty="0" smtClean="0"/>
              <a:t>name </a:t>
            </a:r>
            <a:r>
              <a:rPr lang="en-US" dirty="0" smtClean="0"/>
              <a:t>attribute of the annotation</a:t>
            </a:r>
            <a:endParaRPr lang="en-US" i="1" dirty="0"/>
          </a:p>
          <a:p>
            <a:endParaRPr lang="en-US" dirty="0" smtClean="0"/>
          </a:p>
          <a:p>
            <a:r>
              <a:rPr lang="en-US" dirty="0" smtClean="0"/>
              <a:t>Example :</a:t>
            </a:r>
          </a:p>
          <a:p>
            <a:pPr defTabSz="914400" eaLnBrk="1" hangingPunct="1"/>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8" name="ZoneTexte 7"/>
          <p:cNvSpPr txBox="1"/>
          <p:nvPr/>
        </p:nvSpPr>
        <p:spPr>
          <a:xfrm>
            <a:off x="1187624" y="4509120"/>
            <a:ext cx="7631832" cy="1077218"/>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err="1">
                <a:latin typeface="Courier"/>
                <a:cs typeface="Courier"/>
              </a:rPr>
              <a:t>XmlRootElement</a:t>
            </a:r>
            <a:r>
              <a:rPr lang="en-US" sz="1600" dirty="0" smtClean="0">
                <a:latin typeface="Courier"/>
                <a:cs typeface="Courier"/>
              </a:rPr>
              <a:t>(name</a:t>
            </a:r>
            <a:r>
              <a:rPr lang="en-US" sz="1600" dirty="0">
                <a:latin typeface="Courier"/>
                <a:cs typeface="Courier"/>
              </a:rPr>
              <a:t>=</a:t>
            </a:r>
            <a:r>
              <a:rPr lang="en-US" sz="1600" dirty="0">
                <a:solidFill>
                  <a:srgbClr val="0000FF"/>
                </a:solidFill>
                <a:latin typeface="Courier"/>
                <a:cs typeface="Courier"/>
              </a:rPr>
              <a:t>"</a:t>
            </a:r>
            <a:r>
              <a:rPr lang="en-US" sz="1600" dirty="0" smtClean="0">
                <a:solidFill>
                  <a:srgbClr val="0000FF"/>
                </a:solidFill>
                <a:latin typeface="Courier"/>
                <a:cs typeface="Courier"/>
              </a:rPr>
              <a:t>doc"</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smtClean="0">
                <a:latin typeface="Courier"/>
                <a:cs typeface="Courier"/>
              </a:rPr>
              <a:t>Document {</a:t>
            </a:r>
          </a:p>
          <a:p>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2894005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The </a:t>
            </a:r>
            <a:r>
              <a:rPr lang="en-US" sz="3200" dirty="0"/>
              <a:t>P</a:t>
            </a:r>
            <a:r>
              <a:rPr lang="en-US" sz="3200" dirty="0" smtClean="0"/>
              <a:t>rotocol</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pPr defTabSz="914400" eaLnBrk="1" hangingPunct="1"/>
            <a:r>
              <a:rPr lang="en-US" b="1" dirty="0" err="1" smtClean="0"/>
              <a:t>H</a:t>
            </a:r>
            <a:r>
              <a:rPr lang="en-US" dirty="0" err="1" smtClean="0"/>
              <a:t>yper</a:t>
            </a:r>
            <a:r>
              <a:rPr lang="en-US" b="1" dirty="0" err="1" smtClean="0"/>
              <a:t>T</a:t>
            </a:r>
            <a:r>
              <a:rPr lang="en-US" dirty="0" err="1" smtClean="0"/>
              <a:t>ext</a:t>
            </a:r>
            <a:r>
              <a:rPr lang="en-US" dirty="0" smtClean="0"/>
              <a:t> </a:t>
            </a:r>
            <a:r>
              <a:rPr lang="en-US" b="1" dirty="0" smtClean="0"/>
              <a:t>T</a:t>
            </a:r>
            <a:r>
              <a:rPr lang="en-US" dirty="0" smtClean="0"/>
              <a:t>ransfer </a:t>
            </a:r>
            <a:r>
              <a:rPr lang="en-US" b="1" dirty="0" smtClean="0"/>
              <a:t>P</a:t>
            </a:r>
            <a:r>
              <a:rPr lang="en-US" dirty="0" smtClean="0"/>
              <a:t>rotocol</a:t>
            </a:r>
            <a:endParaRPr lang="fr-FR" dirty="0" smtClean="0"/>
          </a:p>
          <a:p>
            <a:pPr defTabSz="914400" eaLnBrk="1" hangingPunct="1"/>
            <a:r>
              <a:rPr lang="en-US" dirty="0" smtClean="0"/>
              <a:t>Communications protocol developed for the Web</a:t>
            </a:r>
          </a:p>
          <a:p>
            <a:pPr defTabSz="914400" eaLnBrk="1" hangingPunct="1"/>
            <a:r>
              <a:rPr lang="en-US" dirty="0" smtClean="0"/>
              <a:t>Request/Response protocol </a:t>
            </a:r>
          </a:p>
          <a:p>
            <a:pPr defTabSz="914400" eaLnBrk="1" hangingPunct="1"/>
            <a:r>
              <a:rPr lang="en-US" dirty="0" smtClean="0"/>
              <a:t>Data transfer between a browser and a Web server</a:t>
            </a:r>
          </a:p>
          <a:p>
            <a:pPr defTabSz="914400" eaLnBrk="1" hangingPunct="1"/>
            <a:r>
              <a:rPr lang="en-US" dirty="0" smtClean="0"/>
              <a:t>Stateless</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pic>
        <p:nvPicPr>
          <p:cNvPr id="18439" name="Rectangle 25605"/>
          <p:cNvPicPr>
            <a:picLocks noChangeAspect="1" noChangeArrowheads="1"/>
          </p:cNvPicPr>
          <p:nvPr/>
        </p:nvPicPr>
        <p:blipFill>
          <a:blip r:embed="rId5" cstate="print"/>
          <a:srcRect/>
          <a:stretch>
            <a:fillRect/>
          </a:stretch>
        </p:blipFill>
        <p:spPr bwMode="auto">
          <a:xfrm>
            <a:off x="5912628" y="4653136"/>
            <a:ext cx="2907844" cy="1872208"/>
          </a:xfrm>
          <a:prstGeom prst="rect">
            <a:avLst/>
          </a:prstGeom>
          <a:noFill/>
          <a:ln w="3175" cmpd="sng">
            <a:solidFill>
              <a:schemeClr val="tx1"/>
            </a:solidFill>
            <a:miter lim="800000"/>
            <a:headEnd/>
            <a:tailEnd/>
          </a:ln>
        </p:spPr>
      </p:pic>
    </p:spTree>
    <p:custDataLst>
      <p:tags r:id="rId1"/>
    </p:custDataLst>
    <p:extLst>
      <p:ext uri="{BB962C8B-B14F-4D97-AF65-F5344CB8AC3E}">
        <p14:creationId xmlns:p14="http://schemas.microsoft.com/office/powerpoint/2010/main" val="22976417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3" end="3"/>
                                            </p:txEl>
                                          </p:spTgt>
                                        </p:tgtEl>
                                        <p:attrNameLst>
                                          <p:attrName>style.visibility</p:attrName>
                                        </p:attrNameLst>
                                      </p:cBhvr>
                                      <p:to>
                                        <p:strVal val="visible"/>
                                      </p:to>
                                    </p:set>
                                    <p:animEffect transition="in" filter="fade">
                                      <p:cBhvr>
                                        <p:cTn id="22" dur="500"/>
                                        <p:tgtEl>
                                          <p:spTgt spid="348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30">
                                            <p:txEl>
                                              <p:pRg st="4" end="4"/>
                                            </p:txEl>
                                          </p:spTgt>
                                        </p:tgtEl>
                                        <p:attrNameLst>
                                          <p:attrName>style.visibility</p:attrName>
                                        </p:attrNameLst>
                                      </p:cBhvr>
                                      <p:to>
                                        <p:strVal val="visible"/>
                                      </p:to>
                                    </p:set>
                                    <p:animEffect transition="in" filter="fade">
                                      <p:cBhvr>
                                        <p:cTn id="27"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XmlElement</a:t>
            </a:r>
            <a:endParaRPr lang="fr-FR" dirty="0" smtClean="0"/>
          </a:p>
        </p:txBody>
      </p:sp>
      <p:sp>
        <p:nvSpPr>
          <p:cNvPr id="34830" name="Forme 34829"/>
          <p:cNvSpPr>
            <a:spLocks noGrp="1" noChangeArrowheads="1"/>
          </p:cNvSpPr>
          <p:nvPr>
            <p:ph type="body" idx="1"/>
          </p:nvPr>
        </p:nvSpPr>
        <p:spPr>
          <a:xfrm>
            <a:off x="990600" y="1085056"/>
            <a:ext cx="8001000" cy="5368280"/>
          </a:xfrm>
        </p:spPr>
        <p:txBody>
          <a:bodyPr/>
          <a:lstStyle/>
          <a:p>
            <a:pPr defTabSz="914400" eaLnBrk="1" hangingPunct="1"/>
            <a:r>
              <a:rPr lang="en-US" dirty="0"/>
              <a:t>Maps a JavaBean property to </a:t>
            </a:r>
            <a:r>
              <a:rPr lang="en-US" dirty="0" smtClean="0"/>
              <a:t>an </a:t>
            </a:r>
            <a:r>
              <a:rPr lang="en-US" dirty="0"/>
              <a:t>XML element derived from property </a:t>
            </a:r>
            <a:r>
              <a:rPr lang="en-US" dirty="0" smtClean="0"/>
              <a:t>name</a:t>
            </a:r>
          </a:p>
          <a:p>
            <a:pPr defTabSz="914400" eaLnBrk="1" hangingPunct="1"/>
            <a:r>
              <a:rPr lang="en-US" dirty="0" smtClean="0"/>
              <a:t>This annotation is </a:t>
            </a:r>
            <a:r>
              <a:rPr lang="en-US" dirty="0" err="1" smtClean="0"/>
              <a:t>optionnal</a:t>
            </a:r>
            <a:endParaRPr lang="en-US" dirty="0" smtClean="0"/>
          </a:p>
          <a:p>
            <a:pPr defTabSz="914400" eaLnBrk="1" hangingPunct="1"/>
            <a:r>
              <a:rPr lang="en-US" dirty="0" smtClean="0"/>
              <a:t>Three annotation attributes are available :</a:t>
            </a:r>
          </a:p>
          <a:p>
            <a:pPr lvl="1"/>
            <a:r>
              <a:rPr lang="en-US" i="1" dirty="0" smtClean="0"/>
              <a:t>name</a:t>
            </a:r>
            <a:r>
              <a:rPr lang="en-US" dirty="0" smtClean="0"/>
              <a:t> : the name of the XML element</a:t>
            </a:r>
          </a:p>
          <a:p>
            <a:pPr lvl="1"/>
            <a:r>
              <a:rPr lang="en-US" i="1" dirty="0" smtClean="0"/>
              <a:t>required </a:t>
            </a:r>
            <a:r>
              <a:rPr lang="en-US" dirty="0" smtClean="0"/>
              <a:t>:</a:t>
            </a:r>
            <a:r>
              <a:rPr lang="en-US" i="1" dirty="0" smtClean="0"/>
              <a:t> </a:t>
            </a:r>
            <a:r>
              <a:rPr lang="en-US" dirty="0" smtClean="0"/>
              <a:t>specify if the element is optional or </a:t>
            </a:r>
            <a:r>
              <a:rPr lang="en-US" dirty="0" err="1" smtClean="0"/>
              <a:t>nillable</a:t>
            </a:r>
            <a:endParaRPr lang="en-US" dirty="0" smtClean="0"/>
          </a:p>
          <a:p>
            <a:pPr lvl="1"/>
            <a:r>
              <a:rPr lang="en-US" i="1" dirty="0" err="1" smtClean="0"/>
              <a:t>defaultValue</a:t>
            </a:r>
            <a:r>
              <a:rPr lang="en-US" dirty="0" smtClean="0"/>
              <a:t> : default value of this element</a:t>
            </a:r>
          </a:p>
          <a:p>
            <a:endParaRPr lang="en-US" i="1" dirty="0"/>
          </a:p>
          <a:p>
            <a:r>
              <a:rPr lang="en-US" dirty="0" smtClean="0"/>
              <a:t>Example :</a:t>
            </a:r>
          </a:p>
          <a:p>
            <a:pPr defTabSz="914400" eaLnBrk="1" hangingPunct="1"/>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8" name="ZoneTexte 7"/>
          <p:cNvSpPr txBox="1"/>
          <p:nvPr/>
        </p:nvSpPr>
        <p:spPr>
          <a:xfrm>
            <a:off x="1187624" y="5589240"/>
            <a:ext cx="7631832" cy="584776"/>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err="1">
                <a:latin typeface="Courier"/>
                <a:cs typeface="Courier"/>
              </a:rPr>
              <a:t>XmlElement</a:t>
            </a:r>
            <a:r>
              <a:rPr lang="en-US" sz="1600" dirty="0">
                <a:latin typeface="Courier"/>
                <a:cs typeface="Courier"/>
              </a:rPr>
              <a:t>(name = </a:t>
            </a:r>
            <a:r>
              <a:rPr lang="en-US" sz="1600" dirty="0" smtClean="0">
                <a:solidFill>
                  <a:srgbClr val="0000FF"/>
                </a:solidFill>
                <a:latin typeface="Courier"/>
                <a:cs typeface="Courier"/>
              </a:rPr>
              <a:t>”first-name"</a:t>
            </a:r>
            <a:r>
              <a:rPr lang="en-US" sz="1600" dirty="0">
                <a:latin typeface="Courier"/>
                <a:cs typeface="Courier"/>
              </a:rPr>
              <a:t>, required = </a:t>
            </a:r>
            <a:r>
              <a:rPr lang="en-US" sz="1600" b="1" dirty="0">
                <a:solidFill>
                  <a:srgbClr val="660066"/>
                </a:solidFill>
                <a:latin typeface="Courier"/>
                <a:cs typeface="Courier"/>
              </a:rPr>
              <a:t>true</a:t>
            </a:r>
            <a:r>
              <a:rPr lang="en-US" sz="1600" dirty="0" smtClean="0">
                <a:latin typeface="Courier"/>
                <a:cs typeface="Courier"/>
              </a:rPr>
              <a:t>)</a:t>
            </a:r>
          </a:p>
          <a:p>
            <a:r>
              <a:rPr lang="en-US" sz="1600" b="1" dirty="0" smtClean="0">
                <a:solidFill>
                  <a:srgbClr val="660066"/>
                </a:solidFill>
                <a:latin typeface="Courier"/>
                <a:cs typeface="Courier"/>
              </a:rPr>
              <a:t>private </a:t>
            </a:r>
            <a:r>
              <a:rPr lang="en-US" sz="1600" dirty="0" smtClean="0">
                <a:latin typeface="Courier"/>
                <a:cs typeface="Courier"/>
              </a:rPr>
              <a:t>String </a:t>
            </a:r>
            <a:r>
              <a:rPr lang="en-US" sz="1600" dirty="0" err="1" smtClean="0">
                <a:latin typeface="Courier"/>
                <a:cs typeface="Courier"/>
              </a:rPr>
              <a:t>firstName</a:t>
            </a:r>
            <a:r>
              <a:rPr lang="en-US" sz="1600" dirty="0" smtClean="0">
                <a:latin typeface="Courier"/>
                <a:cs typeface="Courier"/>
              </a:rPr>
              <a:t>;</a:t>
            </a:r>
          </a:p>
        </p:txBody>
      </p:sp>
    </p:spTree>
    <p:custDataLst>
      <p:tags r:id="rId1"/>
    </p:custDataLst>
    <p:extLst>
      <p:ext uri="{BB962C8B-B14F-4D97-AF65-F5344CB8AC3E}">
        <p14:creationId xmlns:p14="http://schemas.microsoft.com/office/powerpoint/2010/main" val="24848713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XmlAttribute</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defTabSz="914400" eaLnBrk="1" hangingPunct="1"/>
            <a:r>
              <a:rPr lang="en-US" dirty="0"/>
              <a:t>Maps a JavaBean property to </a:t>
            </a:r>
            <a:r>
              <a:rPr lang="en-US" dirty="0" smtClean="0"/>
              <a:t>an </a:t>
            </a:r>
            <a:r>
              <a:rPr lang="en-US" dirty="0"/>
              <a:t>XML </a:t>
            </a:r>
            <a:r>
              <a:rPr lang="en-US" dirty="0" smtClean="0"/>
              <a:t>attribute</a:t>
            </a:r>
          </a:p>
          <a:p>
            <a:pPr defTabSz="914400" eaLnBrk="1" hangingPunct="1"/>
            <a:r>
              <a:rPr lang="en-US" dirty="0" smtClean="0"/>
              <a:t>Two annotation attributes are available :</a:t>
            </a:r>
          </a:p>
          <a:p>
            <a:pPr lvl="1"/>
            <a:r>
              <a:rPr lang="en-US" i="1" dirty="0" smtClean="0"/>
              <a:t>name</a:t>
            </a:r>
            <a:r>
              <a:rPr lang="en-US" dirty="0" smtClean="0"/>
              <a:t> : the name of the XML element</a:t>
            </a:r>
          </a:p>
          <a:p>
            <a:pPr lvl="1"/>
            <a:r>
              <a:rPr lang="en-US" i="1" dirty="0" smtClean="0"/>
              <a:t>required </a:t>
            </a:r>
            <a:r>
              <a:rPr lang="en-US" dirty="0" smtClean="0"/>
              <a:t>:</a:t>
            </a:r>
            <a:r>
              <a:rPr lang="en-US" i="1" dirty="0" smtClean="0"/>
              <a:t> </a:t>
            </a:r>
            <a:r>
              <a:rPr lang="en-US" dirty="0" smtClean="0"/>
              <a:t>specify if the element is optional or </a:t>
            </a:r>
            <a:r>
              <a:rPr lang="en-US" dirty="0" err="1" smtClean="0"/>
              <a:t>nillable</a:t>
            </a:r>
            <a:endParaRPr lang="en-US" dirty="0" smtClean="0"/>
          </a:p>
          <a:p>
            <a:endParaRPr lang="en-US" i="1" dirty="0" smtClean="0"/>
          </a:p>
          <a:p>
            <a:endParaRPr lang="en-US" i="1" dirty="0"/>
          </a:p>
          <a:p>
            <a:r>
              <a:rPr lang="en-US" dirty="0" smtClean="0"/>
              <a:t>Example :</a:t>
            </a:r>
          </a:p>
          <a:p>
            <a:pPr defTabSz="914400" eaLnBrk="1" hangingPunct="1"/>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8" name="ZoneTexte 7"/>
          <p:cNvSpPr txBox="1"/>
          <p:nvPr/>
        </p:nvSpPr>
        <p:spPr>
          <a:xfrm>
            <a:off x="1187624" y="5229200"/>
            <a:ext cx="7631832" cy="584776"/>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a:t>
            </a:r>
            <a:r>
              <a:rPr lang="en-US" sz="1600" dirty="0" err="1" smtClean="0">
                <a:latin typeface="Courier"/>
                <a:cs typeface="Courier"/>
              </a:rPr>
              <a:t>XmlAttribute</a:t>
            </a:r>
            <a:endParaRPr lang="en-US" sz="1600" dirty="0" smtClean="0">
              <a:latin typeface="Courier"/>
              <a:cs typeface="Courier"/>
            </a:endParaRPr>
          </a:p>
          <a:p>
            <a:r>
              <a:rPr lang="en-US" sz="1600" b="1" dirty="0" smtClean="0">
                <a:solidFill>
                  <a:srgbClr val="660066"/>
                </a:solidFill>
                <a:latin typeface="Courier"/>
                <a:cs typeface="Courier"/>
              </a:rPr>
              <a:t>private </a:t>
            </a:r>
            <a:r>
              <a:rPr lang="en-US" sz="1600" b="1" dirty="0" err="1" smtClean="0">
                <a:solidFill>
                  <a:srgbClr val="660066"/>
                </a:solidFill>
                <a:latin typeface="Courier"/>
                <a:cs typeface="Courier"/>
              </a:rPr>
              <a:t>int</a:t>
            </a:r>
            <a:r>
              <a:rPr lang="en-US" sz="1600" dirty="0" smtClean="0">
                <a:latin typeface="Courier"/>
                <a:cs typeface="Courier"/>
              </a:rPr>
              <a:t> score;</a:t>
            </a:r>
          </a:p>
        </p:txBody>
      </p:sp>
    </p:spTree>
    <p:custDataLst>
      <p:tags r:id="rId1"/>
    </p:custDataLst>
    <p:extLst>
      <p:ext uri="{BB962C8B-B14F-4D97-AF65-F5344CB8AC3E}">
        <p14:creationId xmlns:p14="http://schemas.microsoft.com/office/powerpoint/2010/main" val="41498528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Examples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marL="0" indent="0" defTabSz="914400" eaLnBrk="1" hangingPunct="1">
              <a:buNone/>
            </a:pPr>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7" name="ZoneTexte 7"/>
          <p:cNvSpPr txBox="1"/>
          <p:nvPr/>
        </p:nvSpPr>
        <p:spPr>
          <a:xfrm>
            <a:off x="611560" y="1030084"/>
            <a:ext cx="8352928" cy="2308324"/>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err="1">
                <a:latin typeface="Courier"/>
                <a:cs typeface="Courier"/>
              </a:rPr>
              <a:t>XmlRootElement</a:t>
            </a:r>
            <a:endParaRPr lang="en-US" sz="1600" dirty="0">
              <a:latin typeface="Courier"/>
              <a:cs typeface="Courier"/>
            </a:endParaRPr>
          </a:p>
          <a:p>
            <a:r>
              <a:rPr lang="en-US" sz="1600" b="1" dirty="0">
                <a:solidFill>
                  <a:srgbClr val="660066"/>
                </a:solidFill>
                <a:latin typeface="Courier"/>
                <a:cs typeface="Courier"/>
              </a:rPr>
              <a:t>public class</a:t>
            </a:r>
            <a:r>
              <a:rPr lang="en-US" sz="1600" dirty="0">
                <a:latin typeface="Courier"/>
                <a:cs typeface="Courier"/>
              </a:rPr>
              <a:t> User {</a:t>
            </a:r>
          </a:p>
          <a:p>
            <a:endParaRPr lang="en-US" sz="1600" dirty="0">
              <a:latin typeface="Courier"/>
              <a:cs typeface="Courier"/>
            </a:endParaRPr>
          </a:p>
          <a:p>
            <a:r>
              <a:rPr lang="en-US" sz="1600" dirty="0">
                <a:latin typeface="Courier"/>
                <a:cs typeface="Courier"/>
              </a:rPr>
              <a:t>    </a:t>
            </a:r>
            <a:r>
              <a:rPr lang="en-US" sz="1600" b="1" dirty="0">
                <a:solidFill>
                  <a:srgbClr val="660066"/>
                </a:solidFill>
                <a:latin typeface="Courier"/>
                <a:cs typeface="Courier"/>
              </a:rPr>
              <a:t>private</a:t>
            </a:r>
            <a:r>
              <a:rPr lang="en-US" sz="1600" dirty="0">
                <a:solidFill>
                  <a:srgbClr val="660066"/>
                </a:solidFill>
                <a:latin typeface="Courier"/>
                <a:cs typeface="Courier"/>
              </a:rPr>
              <a:t> </a:t>
            </a:r>
            <a:r>
              <a:rPr lang="en-US" sz="1600" dirty="0">
                <a:latin typeface="Courier"/>
                <a:cs typeface="Courier"/>
              </a:rPr>
              <a:t>String username;</a:t>
            </a:r>
          </a:p>
          <a:p>
            <a:r>
              <a:rPr lang="en-US" sz="1600" dirty="0">
                <a:latin typeface="Courier"/>
                <a:cs typeface="Courier"/>
              </a:rPr>
              <a:t>    </a:t>
            </a:r>
            <a:r>
              <a:rPr lang="en-US" sz="1600" b="1" dirty="0">
                <a:solidFill>
                  <a:srgbClr val="660066"/>
                </a:solidFill>
                <a:latin typeface="Courier"/>
                <a:cs typeface="Courier"/>
              </a:rPr>
              <a:t>private</a:t>
            </a:r>
            <a:r>
              <a:rPr lang="en-US" sz="1600" dirty="0">
                <a:solidFill>
                  <a:srgbClr val="660066"/>
                </a:solidFill>
                <a:latin typeface="Courier"/>
                <a:cs typeface="Courier"/>
              </a:rPr>
              <a:t> </a:t>
            </a:r>
            <a:r>
              <a:rPr lang="en-US" sz="1600" dirty="0">
                <a:latin typeface="Courier"/>
                <a:cs typeface="Courier"/>
              </a:rPr>
              <a:t>String </a:t>
            </a:r>
            <a:r>
              <a:rPr lang="en-US" sz="1600" dirty="0" err="1">
                <a:latin typeface="Courier"/>
                <a:cs typeface="Courier"/>
              </a:rPr>
              <a:t>firstName</a:t>
            </a:r>
            <a:r>
              <a:rPr lang="en-US" sz="1600" dirty="0">
                <a:latin typeface="Courier"/>
                <a:cs typeface="Courier"/>
              </a:rPr>
              <a:t>;</a:t>
            </a:r>
          </a:p>
          <a:p>
            <a:r>
              <a:rPr lang="en-US" sz="1600" dirty="0">
                <a:latin typeface="Courier"/>
                <a:cs typeface="Courier"/>
              </a:rPr>
              <a:t>    </a:t>
            </a:r>
            <a:r>
              <a:rPr lang="en-US" sz="1600" b="1" dirty="0">
                <a:solidFill>
                  <a:srgbClr val="660066"/>
                </a:solidFill>
                <a:latin typeface="Courier"/>
                <a:cs typeface="Courier"/>
              </a:rPr>
              <a:t>private</a:t>
            </a:r>
            <a:r>
              <a:rPr lang="en-US" sz="1600" dirty="0">
                <a:solidFill>
                  <a:srgbClr val="660066"/>
                </a:solidFill>
                <a:latin typeface="Courier"/>
                <a:cs typeface="Courier"/>
              </a:rPr>
              <a:t> </a:t>
            </a:r>
            <a:r>
              <a:rPr lang="en-US" sz="1600" dirty="0">
                <a:latin typeface="Courier"/>
                <a:cs typeface="Courier"/>
              </a:rPr>
              <a:t>String </a:t>
            </a:r>
            <a:r>
              <a:rPr lang="en-US" sz="1600" dirty="0" err="1">
                <a:latin typeface="Courier"/>
                <a:cs typeface="Courier"/>
              </a:rPr>
              <a:t>lastName</a:t>
            </a:r>
            <a:r>
              <a:rPr lang="en-US" sz="1600" dirty="0">
                <a:latin typeface="Courier"/>
                <a:cs typeface="Courier"/>
              </a:rPr>
              <a:t>;</a:t>
            </a:r>
          </a:p>
          <a:p>
            <a:endParaRPr lang="en-US" sz="1600" dirty="0">
              <a:latin typeface="Courier"/>
              <a:cs typeface="Courier"/>
            </a:endParaRPr>
          </a:p>
          <a:p>
            <a:r>
              <a:rPr lang="en-US" sz="1600" dirty="0">
                <a:solidFill>
                  <a:srgbClr val="008000"/>
                </a:solidFill>
                <a:latin typeface="Courier"/>
                <a:cs typeface="Courier"/>
              </a:rPr>
              <a:t>    // Getters and </a:t>
            </a:r>
            <a:r>
              <a:rPr lang="en-US" sz="1600" dirty="0" smtClean="0">
                <a:solidFill>
                  <a:srgbClr val="008000"/>
                </a:solidFill>
                <a:latin typeface="Courier"/>
                <a:cs typeface="Courier"/>
              </a:rPr>
              <a:t>Setters</a:t>
            </a:r>
            <a:endParaRPr lang="en-US" sz="1600" dirty="0">
              <a:latin typeface="Courier"/>
              <a:cs typeface="Courier"/>
            </a:endParaRPr>
          </a:p>
          <a:p>
            <a:r>
              <a:rPr lang="en-US" sz="1600" dirty="0">
                <a:latin typeface="Courier"/>
                <a:cs typeface="Courier"/>
              </a:rPr>
              <a:t>}</a:t>
            </a:r>
          </a:p>
        </p:txBody>
      </p:sp>
      <p:sp>
        <p:nvSpPr>
          <p:cNvPr id="9" name="ZoneTexte 7"/>
          <p:cNvSpPr txBox="1"/>
          <p:nvPr/>
        </p:nvSpPr>
        <p:spPr>
          <a:xfrm>
            <a:off x="611560" y="3861048"/>
            <a:ext cx="8352928" cy="2800766"/>
          </a:xfrm>
          <a:prstGeom prst="rect">
            <a:avLst/>
          </a:prstGeom>
          <a:solidFill>
            <a:schemeClr val="accent2"/>
          </a:solidFill>
          <a:ln>
            <a:solidFill>
              <a:schemeClr val="tx1"/>
            </a:solidFill>
          </a:ln>
        </p:spPr>
        <p:txBody>
          <a:bodyPr wrap="square" rtlCol="0">
            <a:spAutoFit/>
          </a:bodyPr>
          <a:lstStyle/>
          <a:p>
            <a:r>
              <a:rPr lang="en-US" sz="1600" dirty="0">
                <a:solidFill>
                  <a:srgbClr val="479B8F"/>
                </a:solidFill>
                <a:latin typeface="Courier"/>
                <a:cs typeface="Courier"/>
              </a:rPr>
              <a:t>&lt;?xml </a:t>
            </a:r>
            <a:r>
              <a:rPr lang="en-US" sz="1600" dirty="0">
                <a:solidFill>
                  <a:srgbClr val="660066"/>
                </a:solidFill>
                <a:latin typeface="Courier"/>
                <a:cs typeface="Courier"/>
              </a:rPr>
              <a:t>version</a:t>
            </a:r>
            <a:r>
              <a:rPr lang="en-US" sz="1600" dirty="0">
                <a:latin typeface="Courier"/>
                <a:cs typeface="Courier"/>
              </a:rPr>
              <a:t>=</a:t>
            </a:r>
            <a:r>
              <a:rPr lang="en-US" sz="1600" dirty="0">
                <a:solidFill>
                  <a:srgbClr val="0000FF"/>
                </a:solidFill>
                <a:latin typeface="Courier"/>
                <a:cs typeface="Courier"/>
              </a:rPr>
              <a:t>"1.0" </a:t>
            </a:r>
            <a:r>
              <a:rPr lang="en-US" sz="1600" dirty="0">
                <a:solidFill>
                  <a:srgbClr val="660066"/>
                </a:solidFill>
                <a:latin typeface="Courier"/>
                <a:cs typeface="Courier"/>
              </a:rPr>
              <a:t>encoding</a:t>
            </a:r>
            <a:r>
              <a:rPr lang="en-US" sz="1600" dirty="0">
                <a:latin typeface="Courier"/>
                <a:cs typeface="Courier"/>
              </a:rPr>
              <a:t>=</a:t>
            </a:r>
            <a:r>
              <a:rPr lang="en-US" sz="1600" dirty="0">
                <a:solidFill>
                  <a:srgbClr val="0000FF"/>
                </a:solidFill>
                <a:latin typeface="Courier"/>
                <a:cs typeface="Courier"/>
              </a:rPr>
              <a:t>"UTF-8" </a:t>
            </a:r>
            <a:r>
              <a:rPr lang="en-US" sz="1600" dirty="0">
                <a:solidFill>
                  <a:srgbClr val="660066"/>
                </a:solidFill>
                <a:latin typeface="Courier"/>
                <a:cs typeface="Courier"/>
              </a:rPr>
              <a:t>standalone</a:t>
            </a:r>
            <a:r>
              <a:rPr lang="en-US" sz="1600" dirty="0">
                <a:latin typeface="Courier"/>
                <a:cs typeface="Courier"/>
              </a:rPr>
              <a:t>=</a:t>
            </a:r>
            <a:r>
              <a:rPr lang="en-US" sz="1600" dirty="0">
                <a:solidFill>
                  <a:srgbClr val="0000FF"/>
                </a:solidFill>
                <a:latin typeface="Courier"/>
                <a:cs typeface="Courier"/>
              </a:rPr>
              <a:t>"yes"</a:t>
            </a:r>
            <a:r>
              <a:rPr lang="en-US" sz="1600" dirty="0">
                <a:solidFill>
                  <a:srgbClr val="479B8F"/>
                </a:solidFill>
                <a:latin typeface="Courier"/>
                <a:cs typeface="Courier"/>
              </a:rPr>
              <a:t>?&gt;</a:t>
            </a:r>
          </a:p>
          <a:p>
            <a:r>
              <a:rPr lang="en-US" sz="1600" dirty="0">
                <a:solidFill>
                  <a:srgbClr val="479B8F"/>
                </a:solidFill>
                <a:latin typeface="Courier"/>
                <a:cs typeface="Courier"/>
              </a:rPr>
              <a:t>&lt;</a:t>
            </a:r>
            <a:r>
              <a:rPr lang="en-US" sz="1600" dirty="0" err="1">
                <a:solidFill>
                  <a:srgbClr val="479B8F"/>
                </a:solidFill>
                <a:latin typeface="Courier"/>
                <a:cs typeface="Courier"/>
              </a:rPr>
              <a:t>xs:schema</a:t>
            </a:r>
            <a:r>
              <a:rPr lang="en-US" sz="1600" dirty="0">
                <a:solidFill>
                  <a:srgbClr val="479B8F"/>
                </a:solidFill>
                <a:latin typeface="Courier"/>
                <a:cs typeface="Courier"/>
              </a:rPr>
              <a:t> </a:t>
            </a:r>
            <a:r>
              <a:rPr lang="en-US" sz="1600" dirty="0">
                <a:solidFill>
                  <a:srgbClr val="660066"/>
                </a:solidFill>
                <a:latin typeface="Courier"/>
                <a:cs typeface="Courier"/>
              </a:rPr>
              <a:t>version</a:t>
            </a:r>
            <a:r>
              <a:rPr lang="en-US" sz="1600" dirty="0">
                <a:latin typeface="Courier"/>
                <a:cs typeface="Courier"/>
              </a:rPr>
              <a:t>=</a:t>
            </a:r>
            <a:r>
              <a:rPr lang="en-US" sz="1600" dirty="0">
                <a:solidFill>
                  <a:srgbClr val="0000FF"/>
                </a:solidFill>
                <a:latin typeface="Courier"/>
                <a:cs typeface="Courier"/>
              </a:rPr>
              <a:t>"1.0"</a:t>
            </a:r>
            <a:r>
              <a:rPr lang="en-US" sz="1600" dirty="0">
                <a:latin typeface="Courier"/>
                <a:cs typeface="Courier"/>
              </a:rPr>
              <a:t> </a:t>
            </a:r>
            <a:r>
              <a:rPr lang="en-US" sz="1600" dirty="0" err="1">
                <a:solidFill>
                  <a:srgbClr val="660066"/>
                </a:solidFill>
                <a:latin typeface="Courier"/>
                <a:cs typeface="Courier"/>
              </a:rPr>
              <a:t>xmlns:xs</a:t>
            </a:r>
            <a:r>
              <a:rPr lang="en-US" sz="1600" dirty="0" smtClean="0">
                <a:latin typeface="Courier"/>
                <a:cs typeface="Courier"/>
              </a:rPr>
              <a:t>=</a:t>
            </a:r>
            <a:r>
              <a:rPr lang="en-US" sz="1600" dirty="0" smtClean="0">
                <a:solidFill>
                  <a:srgbClr val="0000FF"/>
                </a:solidFill>
                <a:latin typeface="Courier"/>
                <a:cs typeface="Courier"/>
              </a:rPr>
              <a:t>"..."</a:t>
            </a:r>
            <a:r>
              <a:rPr lang="en-US" sz="1600" dirty="0" smtClean="0">
                <a:latin typeface="Courier"/>
                <a:cs typeface="Courier"/>
              </a:rPr>
              <a:t>&gt;</a:t>
            </a:r>
            <a:endParaRPr lang="en-US" sz="1600" dirty="0">
              <a:latin typeface="Courier"/>
              <a:cs typeface="Courier"/>
            </a:endParaRPr>
          </a:p>
          <a:p>
            <a:r>
              <a:rPr lang="en-US" sz="1600" dirty="0">
                <a:latin typeface="Courier"/>
                <a:cs typeface="Courier"/>
              </a:rPr>
              <a:t>  </a:t>
            </a:r>
            <a:r>
              <a:rPr lang="en-US" sz="1600" dirty="0">
                <a:solidFill>
                  <a:srgbClr val="479B8F"/>
                </a:solidFill>
                <a:latin typeface="Courier"/>
                <a:cs typeface="Courier"/>
              </a:rPr>
              <a:t>&lt;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"user" </a:t>
            </a:r>
            <a:r>
              <a:rPr lang="en-US" sz="1600" dirty="0">
                <a:solidFill>
                  <a:srgbClr val="660066"/>
                </a:solidFill>
                <a:latin typeface="Courier"/>
                <a:cs typeface="Courier"/>
              </a:rPr>
              <a:t>type</a:t>
            </a:r>
            <a:r>
              <a:rPr lang="en-US" sz="1600" dirty="0">
                <a:latin typeface="Courier"/>
                <a:cs typeface="Courier"/>
              </a:rPr>
              <a:t>=</a:t>
            </a:r>
            <a:r>
              <a:rPr lang="en-US" sz="1600" dirty="0">
                <a:solidFill>
                  <a:srgbClr val="0000FF"/>
                </a:solidFill>
                <a:latin typeface="Courier"/>
                <a:cs typeface="Courier"/>
              </a:rPr>
              <a:t>"user"</a:t>
            </a:r>
            <a:r>
              <a:rPr lang="en-US" sz="1600" dirty="0">
                <a:latin typeface="Courier"/>
                <a:cs typeface="Courier"/>
              </a:rPr>
              <a:t>/</a:t>
            </a:r>
            <a:r>
              <a:rPr lang="en-US" sz="1600" dirty="0" smtClean="0">
                <a:latin typeface="Courier"/>
                <a:cs typeface="Courier"/>
              </a:rPr>
              <a:t>&gt;</a:t>
            </a:r>
            <a:endParaRPr lang="en-US" sz="1600" dirty="0">
              <a:latin typeface="Courier"/>
              <a:cs typeface="Courier"/>
            </a:endParaRPr>
          </a:p>
          <a:p>
            <a:r>
              <a:rPr lang="en-US" sz="1600" dirty="0">
                <a:latin typeface="Courier"/>
                <a:cs typeface="Courier"/>
              </a:rPr>
              <a:t>  </a:t>
            </a:r>
            <a:r>
              <a:rPr lang="en-US" sz="1600" dirty="0">
                <a:solidFill>
                  <a:srgbClr val="479B8F"/>
                </a:solidFill>
                <a:latin typeface="Courier"/>
                <a:cs typeface="Courier"/>
              </a:rPr>
              <a:t>&lt;</a:t>
            </a:r>
            <a:r>
              <a:rPr lang="en-US" sz="1600" dirty="0" err="1">
                <a:solidFill>
                  <a:srgbClr val="479B8F"/>
                </a:solidFill>
                <a:latin typeface="Courier"/>
                <a:cs typeface="Courier"/>
              </a:rPr>
              <a:t>xs:complexType</a:t>
            </a:r>
            <a:r>
              <a:rPr lang="en-US" sz="1600" dirty="0">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"user"</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xs:sequence</a:t>
            </a:r>
            <a:r>
              <a:rPr lang="en-US" sz="1600" dirty="0">
                <a:solidFill>
                  <a:srgbClr val="479B8F"/>
                </a:solidFill>
                <a:latin typeface="Courier"/>
                <a:cs typeface="Courier"/>
              </a:rPr>
              <a:t>&gt;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firstName</a:t>
            </a:r>
            <a:r>
              <a:rPr lang="en-US" sz="1600" dirty="0">
                <a:solidFill>
                  <a:srgbClr val="0000FF"/>
                </a:solidFill>
                <a:latin typeface="Courier"/>
                <a:cs typeface="Courier"/>
              </a:rPr>
              <a:t>"</a:t>
            </a:r>
            <a:r>
              <a:rPr lang="en-US" sz="1600" dirty="0">
                <a:latin typeface="Courier"/>
                <a:cs typeface="Courier"/>
              </a:rPr>
              <a:t> </a:t>
            </a:r>
            <a:r>
              <a:rPr lang="en-US" sz="1600" dirty="0">
                <a:solidFill>
                  <a:srgbClr val="660066"/>
                </a:solidFill>
                <a:latin typeface="Courier"/>
                <a:cs typeface="Courier"/>
              </a:rPr>
              <a:t>type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 </a:t>
            </a:r>
            <a:r>
              <a:rPr lang="en-US" sz="1600" dirty="0" err="1">
                <a:solidFill>
                  <a:srgbClr val="660066"/>
                </a:solidFill>
                <a:latin typeface="Courier"/>
                <a:cs typeface="Courier"/>
              </a:rPr>
              <a:t>minOccurs</a:t>
            </a:r>
            <a:r>
              <a:rPr lang="en-US" sz="1600" dirty="0">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lastName</a:t>
            </a:r>
            <a:r>
              <a:rPr lang="en-US" sz="1600" dirty="0">
                <a:solidFill>
                  <a:srgbClr val="0000FF"/>
                </a:solidFill>
                <a:latin typeface="Courier"/>
                <a:cs typeface="Courier"/>
              </a:rPr>
              <a:t>" </a:t>
            </a:r>
            <a:r>
              <a:rPr lang="en-US" sz="1600" dirty="0">
                <a:solidFill>
                  <a:srgbClr val="660066"/>
                </a:solidFill>
                <a:latin typeface="Courier"/>
                <a:cs typeface="Courier"/>
              </a:rPr>
              <a:t>type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 </a:t>
            </a:r>
            <a:r>
              <a:rPr lang="en-US" sz="1600" dirty="0" err="1">
                <a:solidFill>
                  <a:srgbClr val="660066"/>
                </a:solidFill>
                <a:latin typeface="Courier"/>
                <a:cs typeface="Courier"/>
              </a:rPr>
              <a:t>minOccurs</a:t>
            </a:r>
            <a:r>
              <a:rPr lang="en-US" sz="1600" dirty="0">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latin typeface="Courier"/>
                <a:cs typeface="Courier"/>
              </a:rPr>
              <a:t>      </a:t>
            </a:r>
            <a:r>
              <a:rPr lang="en-US" sz="1600" dirty="0">
                <a:solidFill>
                  <a:srgbClr val="479B8F"/>
                </a:solidFill>
                <a:latin typeface="Courier"/>
                <a:cs typeface="Courier"/>
              </a:rPr>
              <a:t>&lt;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"username" </a:t>
            </a:r>
            <a:r>
              <a:rPr lang="en-US" sz="1600" dirty="0">
                <a:solidFill>
                  <a:srgbClr val="660066"/>
                </a:solidFill>
                <a:latin typeface="Courier"/>
                <a:cs typeface="Courier"/>
              </a:rPr>
              <a:t>type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a:t>
            </a:r>
            <a:r>
              <a:rPr lang="en-US" sz="1600" dirty="0">
                <a:latin typeface="Courier"/>
                <a:cs typeface="Courier"/>
              </a:rPr>
              <a:t> </a:t>
            </a:r>
            <a:r>
              <a:rPr lang="en-US" sz="1600" dirty="0" err="1">
                <a:solidFill>
                  <a:srgbClr val="660066"/>
                </a:solidFill>
                <a:latin typeface="Courier"/>
                <a:cs typeface="Courier"/>
              </a:rPr>
              <a:t>minOccurs</a:t>
            </a:r>
            <a:r>
              <a:rPr lang="en-US" sz="1600" dirty="0">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xs:sequence</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xs:complexType</a:t>
            </a:r>
            <a:r>
              <a:rPr lang="en-US" sz="1600" dirty="0">
                <a:solidFill>
                  <a:srgbClr val="479B8F"/>
                </a:solidFill>
                <a:latin typeface="Courier"/>
                <a:cs typeface="Courier"/>
              </a:rPr>
              <a:t>&gt;</a:t>
            </a:r>
          </a:p>
          <a:p>
            <a:r>
              <a:rPr lang="en-US" sz="1600" dirty="0">
                <a:solidFill>
                  <a:srgbClr val="479B8F"/>
                </a:solidFill>
                <a:latin typeface="Courier"/>
                <a:cs typeface="Courier"/>
              </a:rPr>
              <a:t>&lt;/</a:t>
            </a:r>
            <a:r>
              <a:rPr lang="en-US" sz="1600" dirty="0" err="1">
                <a:solidFill>
                  <a:srgbClr val="479B8F"/>
                </a:solidFill>
                <a:latin typeface="Courier"/>
                <a:cs typeface="Courier"/>
              </a:rPr>
              <a:t>xs:schema</a:t>
            </a:r>
            <a:r>
              <a:rPr lang="en-US" sz="1600" dirty="0">
                <a:solidFill>
                  <a:srgbClr val="479B8F"/>
                </a:solidFill>
                <a:latin typeface="Courier"/>
                <a:cs typeface="Courier"/>
              </a:rPr>
              <a:t>&gt;</a:t>
            </a:r>
          </a:p>
        </p:txBody>
      </p:sp>
      <p:sp>
        <p:nvSpPr>
          <p:cNvPr id="2" name="Down Arrow 1"/>
          <p:cNvSpPr/>
          <p:nvPr/>
        </p:nvSpPr>
        <p:spPr bwMode="auto">
          <a:xfrm>
            <a:off x="3707904" y="3356992"/>
            <a:ext cx="2016224" cy="504056"/>
          </a:xfrm>
          <a:prstGeom prst="down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41933440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Examples</a:t>
            </a:r>
            <a:endParaRPr lang="fr-FR" dirty="0" smtClean="0"/>
          </a:p>
        </p:txBody>
      </p:sp>
      <p:sp>
        <p:nvSpPr>
          <p:cNvPr id="34830" name="Forme 34829"/>
          <p:cNvSpPr>
            <a:spLocks noGrp="1" noChangeArrowheads="1"/>
          </p:cNvSpPr>
          <p:nvPr>
            <p:ph type="body" idx="1"/>
          </p:nvPr>
        </p:nvSpPr>
        <p:spPr>
          <a:xfrm>
            <a:off x="990600" y="1301080"/>
            <a:ext cx="8001000" cy="5368280"/>
          </a:xfrm>
        </p:spPr>
        <p:txBody>
          <a:bodyPr/>
          <a:lstStyle/>
          <a:p>
            <a:pPr marL="0" indent="0" defTabSz="914400" eaLnBrk="1" hangingPunct="1">
              <a:buNone/>
            </a:pPr>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7" name="ZoneTexte 7"/>
          <p:cNvSpPr txBox="1"/>
          <p:nvPr/>
        </p:nvSpPr>
        <p:spPr>
          <a:xfrm>
            <a:off x="1331640" y="1301080"/>
            <a:ext cx="7272808" cy="4031873"/>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err="1">
                <a:latin typeface="Courier"/>
                <a:cs typeface="Courier"/>
              </a:rPr>
              <a:t>XmlRootElement</a:t>
            </a:r>
            <a:endParaRPr lang="en-US" sz="1600" dirty="0">
              <a:latin typeface="Courier"/>
              <a:cs typeface="Courier"/>
            </a:endParaRPr>
          </a:p>
          <a:p>
            <a:r>
              <a:rPr lang="en-US" sz="1600" b="1" dirty="0">
                <a:solidFill>
                  <a:srgbClr val="660066"/>
                </a:solidFill>
                <a:latin typeface="Courier"/>
                <a:cs typeface="Courier"/>
              </a:rPr>
              <a:t>public class</a:t>
            </a:r>
            <a:r>
              <a:rPr lang="en-US" sz="1600" dirty="0">
                <a:latin typeface="Courier"/>
                <a:cs typeface="Courier"/>
              </a:rPr>
              <a:t> User {</a:t>
            </a:r>
          </a:p>
          <a:p>
            <a:endParaRPr lang="en-US" sz="1600" dirty="0" smtClean="0">
              <a:latin typeface="Courier"/>
              <a:cs typeface="Courier"/>
            </a:endParaRPr>
          </a:p>
          <a:p>
            <a:r>
              <a:rPr lang="en-US" sz="1600" dirty="0">
                <a:solidFill>
                  <a:srgbClr val="008000"/>
                </a:solidFill>
                <a:latin typeface="Courier"/>
                <a:cs typeface="Courier"/>
              </a:rPr>
              <a:t> </a:t>
            </a:r>
            <a:r>
              <a:rPr lang="en-US" sz="1600" dirty="0" smtClean="0">
                <a:solidFill>
                  <a:srgbClr val="008000"/>
                </a:solidFill>
                <a:latin typeface="Courier"/>
                <a:cs typeface="Courier"/>
              </a:rPr>
              <a:t>   // Attributes</a:t>
            </a:r>
          </a:p>
          <a:p>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a:latin typeface="Courier"/>
                <a:cs typeface="Courier"/>
              </a:rPr>
              <a:t>XmlAttribute</a:t>
            </a:r>
            <a:r>
              <a:rPr lang="en-US" sz="1600" dirty="0">
                <a:latin typeface="Courier"/>
                <a:cs typeface="Courier"/>
              </a:rPr>
              <a:t>(name=</a:t>
            </a:r>
            <a:r>
              <a:rPr lang="en-US" sz="1600" dirty="0">
                <a:solidFill>
                  <a:srgbClr val="0000FF"/>
                </a:solidFill>
                <a:latin typeface="Courier"/>
                <a:cs typeface="Courier"/>
              </a:rPr>
              <a:t>"id-booster"</a:t>
            </a:r>
            <a:r>
              <a:rPr lang="en-US" sz="1600" dirty="0">
                <a:latin typeface="Courier"/>
                <a:cs typeface="Courier"/>
              </a:rPr>
              <a:t>)</a:t>
            </a:r>
          </a:p>
          <a:p>
            <a:r>
              <a:rPr lang="en-US" sz="1600" dirty="0" smtClean="0">
                <a:latin typeface="Courier"/>
                <a:cs typeface="Courier"/>
              </a:rPr>
              <a:t>    </a:t>
            </a:r>
            <a:r>
              <a:rPr lang="en-US" sz="1600" b="1" dirty="0" smtClean="0">
                <a:solidFill>
                  <a:srgbClr val="660066"/>
                </a:solidFill>
                <a:latin typeface="Courier"/>
                <a:cs typeface="Courier"/>
              </a:rPr>
              <a:t>public</a:t>
            </a:r>
            <a:r>
              <a:rPr lang="en-US" sz="1600" dirty="0" smtClean="0">
                <a:solidFill>
                  <a:srgbClr val="660066"/>
                </a:solidFill>
                <a:latin typeface="Courier"/>
                <a:cs typeface="Courier"/>
              </a:rPr>
              <a:t> </a:t>
            </a:r>
            <a:r>
              <a:rPr lang="en-US" sz="1600" dirty="0">
                <a:latin typeface="Courier"/>
                <a:cs typeface="Courier"/>
              </a:rPr>
              <a:t>Long </a:t>
            </a:r>
            <a:r>
              <a:rPr lang="en-US" sz="1600" dirty="0" err="1">
                <a:latin typeface="Courier"/>
                <a:cs typeface="Courier"/>
              </a:rPr>
              <a:t>getIdBooster</a:t>
            </a:r>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return</a:t>
            </a:r>
            <a:r>
              <a:rPr lang="en-US" sz="1600" dirty="0" smtClean="0">
                <a:solidFill>
                  <a:srgbClr val="660066"/>
                </a:solidFill>
                <a:latin typeface="Courier"/>
                <a:cs typeface="Courier"/>
              </a:rPr>
              <a:t> </a:t>
            </a:r>
            <a:r>
              <a:rPr lang="en-US" sz="1600" dirty="0" err="1">
                <a:latin typeface="Courier"/>
                <a:cs typeface="Courier"/>
              </a:rPr>
              <a:t>idBooster</a:t>
            </a:r>
            <a:r>
              <a:rPr lang="en-US" sz="1600" dirty="0" smtClean="0">
                <a:latin typeface="Courier"/>
                <a:cs typeface="Courier"/>
              </a:rPr>
              <a:t>; }</a:t>
            </a:r>
            <a:endParaRPr lang="en-US" sz="1600" dirty="0">
              <a:latin typeface="Courier"/>
              <a:cs typeface="Courier"/>
            </a:endParaRPr>
          </a:p>
          <a:p>
            <a:r>
              <a:rPr lang="en-US" sz="1600" dirty="0">
                <a:latin typeface="Courier"/>
                <a:cs typeface="Courier"/>
              </a:rPr>
              <a:t>	</a:t>
            </a:r>
          </a:p>
          <a:p>
            <a:r>
              <a:rPr lang="en-US" sz="1600" dirty="0" smtClean="0">
                <a:latin typeface="Courier"/>
                <a:cs typeface="Courier"/>
              </a:rPr>
              <a:t>    @</a:t>
            </a:r>
            <a:r>
              <a:rPr lang="en-US" sz="1600" dirty="0" err="1">
                <a:latin typeface="Courier"/>
                <a:cs typeface="Courier"/>
              </a:rPr>
              <a:t>XmlElement</a:t>
            </a:r>
            <a:r>
              <a:rPr lang="en-US" sz="1600" dirty="0">
                <a:latin typeface="Courier"/>
                <a:cs typeface="Courier"/>
              </a:rPr>
              <a:t>(name=</a:t>
            </a:r>
            <a:r>
              <a:rPr lang="en-US" sz="1600" dirty="0">
                <a:solidFill>
                  <a:srgbClr val="0000FF"/>
                </a:solidFill>
                <a:latin typeface="Courier"/>
                <a:cs typeface="Courier"/>
              </a:rPr>
              <a:t>"first-name"</a:t>
            </a:r>
            <a:r>
              <a:rPr lang="en-US" sz="1600" dirty="0">
                <a:latin typeface="Courier"/>
                <a:cs typeface="Courier"/>
              </a:rPr>
              <a:t>)</a:t>
            </a:r>
          </a:p>
          <a:p>
            <a:r>
              <a:rPr lang="en-US" sz="1600" dirty="0" smtClean="0">
                <a:latin typeface="Courier"/>
                <a:cs typeface="Courier"/>
              </a:rPr>
              <a:t>    </a:t>
            </a:r>
            <a:r>
              <a:rPr lang="en-US" sz="1600" b="1" dirty="0" smtClean="0">
                <a:solidFill>
                  <a:srgbClr val="660066"/>
                </a:solidFill>
                <a:latin typeface="Courier"/>
                <a:cs typeface="Courier"/>
              </a:rPr>
              <a:t>public</a:t>
            </a:r>
            <a:r>
              <a:rPr lang="en-US" sz="1600" dirty="0" smtClean="0">
                <a:solidFill>
                  <a:srgbClr val="660066"/>
                </a:solidFill>
                <a:latin typeface="Courier"/>
                <a:cs typeface="Courier"/>
              </a:rPr>
              <a:t> </a:t>
            </a:r>
            <a:r>
              <a:rPr lang="en-US" sz="1600" dirty="0">
                <a:latin typeface="Courier"/>
                <a:cs typeface="Courier"/>
              </a:rPr>
              <a:t>String </a:t>
            </a:r>
            <a:r>
              <a:rPr lang="en-US" sz="1600" dirty="0" err="1">
                <a:latin typeface="Courier"/>
                <a:cs typeface="Courier"/>
              </a:rPr>
              <a:t>getFirstName</a:t>
            </a:r>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return</a:t>
            </a:r>
            <a:r>
              <a:rPr lang="en-US" sz="1600" dirty="0" smtClean="0">
                <a:solidFill>
                  <a:srgbClr val="660066"/>
                </a:solidFill>
                <a:latin typeface="Courier"/>
                <a:cs typeface="Courier"/>
              </a:rPr>
              <a:t> </a:t>
            </a:r>
            <a:r>
              <a:rPr lang="en-US" sz="1600" dirty="0" err="1">
                <a:latin typeface="Courier"/>
                <a:cs typeface="Courier"/>
              </a:rPr>
              <a:t>firstName</a:t>
            </a:r>
            <a:r>
              <a:rPr lang="en-US" sz="1600" dirty="0" smtClean="0">
                <a:latin typeface="Courier"/>
                <a:cs typeface="Courier"/>
              </a:rPr>
              <a:t>; }</a:t>
            </a:r>
            <a:endParaRPr lang="en-US" sz="1600" dirty="0">
              <a:latin typeface="Courier"/>
              <a:cs typeface="Courier"/>
            </a:endParaRPr>
          </a:p>
          <a:p>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a:latin typeface="Courier"/>
                <a:cs typeface="Courier"/>
              </a:rPr>
              <a:t>XmlElement</a:t>
            </a:r>
            <a:r>
              <a:rPr lang="en-US" sz="1600" dirty="0">
                <a:latin typeface="Courier"/>
                <a:cs typeface="Courier"/>
              </a:rPr>
              <a:t>(name=</a:t>
            </a:r>
            <a:r>
              <a:rPr lang="en-US" sz="1600" dirty="0">
                <a:solidFill>
                  <a:srgbClr val="0000FF"/>
                </a:solidFill>
                <a:latin typeface="Courier"/>
                <a:cs typeface="Courier"/>
              </a:rPr>
              <a:t>"last-name"</a:t>
            </a:r>
            <a:r>
              <a:rPr lang="en-US" sz="1600" dirty="0">
                <a:latin typeface="Courier"/>
                <a:cs typeface="Courier"/>
              </a:rPr>
              <a:t>)</a:t>
            </a:r>
          </a:p>
          <a:p>
            <a:r>
              <a:rPr lang="en-US" sz="1600" dirty="0" smtClean="0">
                <a:latin typeface="Courier"/>
                <a:cs typeface="Courier"/>
              </a:rPr>
              <a:t>    </a:t>
            </a:r>
            <a:r>
              <a:rPr lang="en-US" sz="1600" b="1" dirty="0" smtClean="0">
                <a:solidFill>
                  <a:srgbClr val="660066"/>
                </a:solidFill>
                <a:latin typeface="Courier"/>
                <a:cs typeface="Courier"/>
              </a:rPr>
              <a:t>public </a:t>
            </a:r>
            <a:r>
              <a:rPr lang="en-US" sz="1600" dirty="0">
                <a:latin typeface="Courier"/>
                <a:cs typeface="Courier"/>
              </a:rPr>
              <a:t>String </a:t>
            </a:r>
            <a:r>
              <a:rPr lang="en-US" sz="1600" dirty="0" err="1">
                <a:latin typeface="Courier"/>
                <a:cs typeface="Courier"/>
              </a:rPr>
              <a:t>getLastName</a:t>
            </a:r>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return</a:t>
            </a:r>
            <a:r>
              <a:rPr lang="en-US" sz="1600" dirty="0" smtClean="0">
                <a:solidFill>
                  <a:srgbClr val="660066"/>
                </a:solidFill>
                <a:latin typeface="Courier"/>
                <a:cs typeface="Courier"/>
              </a:rPr>
              <a:t> </a:t>
            </a:r>
            <a:r>
              <a:rPr lang="en-US" sz="1600" dirty="0" err="1">
                <a:latin typeface="Courier"/>
                <a:cs typeface="Courier"/>
              </a:rPr>
              <a:t>lastName</a:t>
            </a:r>
            <a:r>
              <a:rPr lang="en-US" sz="1600" dirty="0" smtClean="0">
                <a:latin typeface="Courier"/>
                <a:cs typeface="Courier"/>
              </a:rPr>
              <a:t>; }</a:t>
            </a:r>
            <a:endParaRPr lang="en-US" sz="1600" dirty="0">
              <a:latin typeface="Courier"/>
              <a:cs typeface="Courier"/>
            </a:endParaRPr>
          </a:p>
          <a:p>
            <a:endParaRPr lang="en-US" sz="1600" dirty="0" smtClean="0">
              <a:latin typeface="Courier"/>
              <a:cs typeface="Courier"/>
            </a:endParaRPr>
          </a:p>
          <a:p>
            <a:r>
              <a:rPr lang="en-US" sz="1600" dirty="0" smtClean="0">
                <a:solidFill>
                  <a:srgbClr val="008000"/>
                </a:solidFill>
                <a:latin typeface="Courier"/>
                <a:cs typeface="Courier"/>
              </a:rPr>
              <a:t>    </a:t>
            </a:r>
            <a:r>
              <a:rPr lang="en-US" sz="1600" dirty="0">
                <a:solidFill>
                  <a:srgbClr val="008000"/>
                </a:solidFill>
                <a:latin typeface="Courier"/>
                <a:cs typeface="Courier"/>
              </a:rPr>
              <a:t>// </a:t>
            </a:r>
            <a:r>
              <a:rPr lang="en-US" sz="1600" dirty="0" smtClean="0">
                <a:solidFill>
                  <a:srgbClr val="008000"/>
                </a:solidFill>
                <a:latin typeface="Courier"/>
                <a:cs typeface="Courier"/>
              </a:rPr>
              <a:t>Setters</a:t>
            </a:r>
            <a:endParaRPr lang="en-US" sz="1600" dirty="0">
              <a:solidFill>
                <a:srgbClr val="008000"/>
              </a:solidFill>
              <a:latin typeface="Courier"/>
              <a:cs typeface="Courier"/>
            </a:endParaRPr>
          </a:p>
          <a:p>
            <a:r>
              <a:rPr lang="en-US" sz="1600" dirty="0">
                <a:latin typeface="Courier"/>
                <a:cs typeface="Courier"/>
              </a:rPr>
              <a:t>}</a:t>
            </a:r>
          </a:p>
        </p:txBody>
      </p:sp>
      <p:sp>
        <p:nvSpPr>
          <p:cNvPr id="3" name="Bent-Up Arrow 2"/>
          <p:cNvSpPr/>
          <p:nvPr/>
        </p:nvSpPr>
        <p:spPr bwMode="auto">
          <a:xfrm rot="5400000">
            <a:off x="7056276" y="5369532"/>
            <a:ext cx="1188132" cy="1260140"/>
          </a:xfrm>
          <a:prstGeom prst="bentUpArrow">
            <a:avLst>
              <a:gd name="adj1" fmla="val 35235"/>
              <a:gd name="adj2" fmla="val 33528"/>
              <a:gd name="adj3" fmla="val 2613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15842935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Examples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marL="0" indent="0" defTabSz="914400" eaLnBrk="1" hangingPunct="1">
              <a:buNone/>
            </a:pPr>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9" name="ZoneTexte 7"/>
          <p:cNvSpPr txBox="1"/>
          <p:nvPr/>
        </p:nvSpPr>
        <p:spPr>
          <a:xfrm>
            <a:off x="395536" y="2204864"/>
            <a:ext cx="8532440" cy="2800766"/>
          </a:xfrm>
          <a:prstGeom prst="rect">
            <a:avLst/>
          </a:prstGeom>
          <a:solidFill>
            <a:schemeClr val="accent2"/>
          </a:solidFill>
          <a:ln>
            <a:solidFill>
              <a:schemeClr val="tx1"/>
            </a:solidFill>
          </a:ln>
        </p:spPr>
        <p:txBody>
          <a:bodyPr wrap="square" rtlCol="0">
            <a:spAutoFit/>
          </a:bodyPr>
          <a:lstStyle/>
          <a:p>
            <a:r>
              <a:rPr lang="en-US" sz="1600" dirty="0">
                <a:solidFill>
                  <a:srgbClr val="479B8F"/>
                </a:solidFill>
                <a:latin typeface="Courier"/>
                <a:cs typeface="Courier"/>
              </a:rPr>
              <a:t>&lt;?xml</a:t>
            </a:r>
            <a:r>
              <a:rPr lang="en-US" sz="1600" dirty="0">
                <a:solidFill>
                  <a:srgbClr val="4D4D4D"/>
                </a:solidFill>
                <a:latin typeface="Courier"/>
                <a:cs typeface="Courier"/>
              </a:rPr>
              <a:t> </a:t>
            </a:r>
            <a:r>
              <a:rPr lang="en-US" sz="1600" dirty="0">
                <a:solidFill>
                  <a:srgbClr val="660066"/>
                </a:solidFill>
                <a:latin typeface="Courier"/>
                <a:cs typeface="Courier"/>
              </a:rPr>
              <a:t>version</a:t>
            </a:r>
            <a:r>
              <a:rPr lang="en-US" sz="1600" dirty="0">
                <a:solidFill>
                  <a:srgbClr val="4D4D4D"/>
                </a:solidFill>
                <a:latin typeface="Courier"/>
                <a:cs typeface="Courier"/>
              </a:rPr>
              <a:t>=</a:t>
            </a:r>
            <a:r>
              <a:rPr lang="en-US" sz="1600" dirty="0">
                <a:solidFill>
                  <a:srgbClr val="0000FF"/>
                </a:solidFill>
                <a:latin typeface="Courier"/>
                <a:cs typeface="Courier"/>
              </a:rPr>
              <a:t>"1.0"</a:t>
            </a:r>
            <a:r>
              <a:rPr lang="en-US" sz="1600" dirty="0">
                <a:solidFill>
                  <a:srgbClr val="4D4D4D"/>
                </a:solidFill>
                <a:latin typeface="Courier"/>
                <a:cs typeface="Courier"/>
              </a:rPr>
              <a:t> </a:t>
            </a:r>
            <a:r>
              <a:rPr lang="en-US" sz="1600" dirty="0">
                <a:solidFill>
                  <a:srgbClr val="660066"/>
                </a:solidFill>
                <a:latin typeface="Courier"/>
                <a:cs typeface="Courier"/>
              </a:rPr>
              <a:t>encoding</a:t>
            </a:r>
            <a:r>
              <a:rPr lang="en-US" sz="1600" dirty="0">
                <a:solidFill>
                  <a:srgbClr val="4D4D4D"/>
                </a:solidFill>
                <a:latin typeface="Courier"/>
                <a:cs typeface="Courier"/>
              </a:rPr>
              <a:t>=</a:t>
            </a:r>
            <a:r>
              <a:rPr lang="en-US" sz="1600" dirty="0">
                <a:solidFill>
                  <a:srgbClr val="0000FF"/>
                </a:solidFill>
                <a:latin typeface="Courier"/>
                <a:cs typeface="Courier"/>
              </a:rPr>
              <a:t>"UTF-8"</a:t>
            </a:r>
            <a:r>
              <a:rPr lang="en-US" sz="1600" dirty="0">
                <a:solidFill>
                  <a:srgbClr val="4D4D4D"/>
                </a:solidFill>
                <a:latin typeface="Courier"/>
                <a:cs typeface="Courier"/>
              </a:rPr>
              <a:t> </a:t>
            </a:r>
            <a:r>
              <a:rPr lang="en-US" sz="1600" dirty="0">
                <a:solidFill>
                  <a:srgbClr val="660066"/>
                </a:solidFill>
                <a:latin typeface="Courier"/>
                <a:cs typeface="Courier"/>
              </a:rPr>
              <a:t>standalone</a:t>
            </a:r>
            <a:r>
              <a:rPr lang="en-US" sz="1600" dirty="0">
                <a:solidFill>
                  <a:srgbClr val="4D4D4D"/>
                </a:solidFill>
                <a:latin typeface="Courier"/>
                <a:cs typeface="Courier"/>
              </a:rPr>
              <a:t>=</a:t>
            </a:r>
            <a:r>
              <a:rPr lang="en-US" sz="1600" dirty="0">
                <a:solidFill>
                  <a:srgbClr val="0000FF"/>
                </a:solidFill>
                <a:latin typeface="Courier"/>
                <a:cs typeface="Courier"/>
              </a:rPr>
              <a:t>"yes"</a:t>
            </a:r>
            <a:r>
              <a:rPr lang="en-US" sz="1600" dirty="0">
                <a:solidFill>
                  <a:srgbClr val="479B8F"/>
                </a:solidFill>
                <a:latin typeface="Courier"/>
                <a:cs typeface="Courier"/>
              </a:rPr>
              <a:t>?&gt;</a:t>
            </a:r>
          </a:p>
          <a:p>
            <a:r>
              <a:rPr lang="en-US" sz="1600" dirty="0">
                <a:solidFill>
                  <a:srgbClr val="479B8F"/>
                </a:solidFill>
                <a:latin typeface="Courier"/>
                <a:cs typeface="Courier"/>
              </a:rPr>
              <a:t>&lt;</a:t>
            </a:r>
            <a:r>
              <a:rPr lang="en-US" sz="1600" dirty="0" err="1">
                <a:solidFill>
                  <a:srgbClr val="479B8F"/>
                </a:solidFill>
                <a:latin typeface="Courier"/>
                <a:cs typeface="Courier"/>
              </a:rPr>
              <a:t>xs:schema</a:t>
            </a:r>
            <a:r>
              <a:rPr lang="en-US" sz="1600" dirty="0">
                <a:solidFill>
                  <a:srgbClr val="479B8F"/>
                </a:solidFill>
                <a:latin typeface="Courier"/>
                <a:cs typeface="Courier"/>
              </a:rPr>
              <a:t> </a:t>
            </a:r>
            <a:r>
              <a:rPr lang="en-US" sz="1600" dirty="0">
                <a:solidFill>
                  <a:srgbClr val="660066"/>
                </a:solidFill>
                <a:latin typeface="Courier"/>
                <a:cs typeface="Courier"/>
              </a:rPr>
              <a:t>version</a:t>
            </a:r>
            <a:r>
              <a:rPr lang="en-US" sz="1600" dirty="0">
                <a:solidFill>
                  <a:srgbClr val="4D4D4D"/>
                </a:solidFill>
                <a:latin typeface="Courier"/>
                <a:cs typeface="Courier"/>
              </a:rPr>
              <a:t>=</a:t>
            </a:r>
            <a:r>
              <a:rPr lang="en-US" sz="1600" dirty="0">
                <a:solidFill>
                  <a:srgbClr val="0000FF"/>
                </a:solidFill>
                <a:latin typeface="Courier"/>
                <a:cs typeface="Courier"/>
              </a:rPr>
              <a:t>"1.0"</a:t>
            </a:r>
            <a:r>
              <a:rPr lang="en-US" sz="1600" dirty="0">
                <a:solidFill>
                  <a:srgbClr val="4D4D4D"/>
                </a:solidFill>
                <a:latin typeface="Courier"/>
                <a:cs typeface="Courier"/>
              </a:rPr>
              <a:t> </a:t>
            </a:r>
            <a:r>
              <a:rPr lang="en-US" sz="1600" dirty="0" err="1">
                <a:solidFill>
                  <a:srgbClr val="660066"/>
                </a:solidFill>
                <a:latin typeface="Courier"/>
                <a:cs typeface="Courier"/>
              </a:rPr>
              <a:t>xmlns:xs</a:t>
            </a:r>
            <a:r>
              <a:rPr lang="en-US" sz="1600" dirty="0" smtClean="0">
                <a:solidFill>
                  <a:srgbClr val="4D4D4D"/>
                </a:solidFill>
                <a:latin typeface="Courier"/>
                <a:cs typeface="Courier"/>
              </a:rPr>
              <a:t>=</a:t>
            </a:r>
            <a:r>
              <a:rPr lang="en-US" sz="1600" dirty="0" smtClean="0">
                <a:solidFill>
                  <a:srgbClr val="0000FF"/>
                </a:solidFill>
                <a:latin typeface="Courier"/>
                <a:cs typeface="Courier"/>
              </a:rPr>
              <a:t>"..."</a:t>
            </a:r>
            <a:r>
              <a:rPr lang="en-US" sz="1600" dirty="0" smtClean="0">
                <a:solidFill>
                  <a:srgbClr val="479B8F"/>
                </a:solidFill>
                <a:latin typeface="Courier"/>
                <a:cs typeface="Courier"/>
              </a:rPr>
              <a:t>&gt;</a:t>
            </a:r>
            <a:endParaRPr lang="en-US" sz="1600" dirty="0">
              <a:solidFill>
                <a:srgbClr val="479B8F"/>
              </a:solidFill>
              <a:latin typeface="Courier"/>
              <a:cs typeface="Courier"/>
            </a:endParaRPr>
          </a:p>
          <a:p>
            <a:r>
              <a:rPr lang="en-US" sz="1600" dirty="0">
                <a:solidFill>
                  <a:srgbClr val="479B8F"/>
                </a:solidFill>
                <a:latin typeface="Courier"/>
                <a:cs typeface="Courier"/>
              </a:rPr>
              <a:t>  &lt;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"user"</a:t>
            </a:r>
            <a:r>
              <a:rPr lang="en-US" sz="1600" dirty="0">
                <a:solidFill>
                  <a:srgbClr val="4D4D4D"/>
                </a:solidFill>
                <a:latin typeface="Courier"/>
                <a:cs typeface="Courier"/>
              </a:rPr>
              <a:t> </a:t>
            </a:r>
            <a:r>
              <a:rPr lang="en-US" sz="1600" dirty="0">
                <a:solidFill>
                  <a:srgbClr val="660066"/>
                </a:solidFill>
                <a:latin typeface="Courier"/>
                <a:cs typeface="Courier"/>
              </a:rPr>
              <a:t>type</a:t>
            </a:r>
            <a:r>
              <a:rPr lang="en-US" sz="1600" dirty="0">
                <a:solidFill>
                  <a:srgbClr val="4D4D4D"/>
                </a:solidFill>
                <a:latin typeface="Courier"/>
                <a:cs typeface="Courier"/>
              </a:rPr>
              <a:t>=</a:t>
            </a:r>
            <a:r>
              <a:rPr lang="en-US" sz="1600" dirty="0">
                <a:solidFill>
                  <a:srgbClr val="0000FF"/>
                </a:solidFill>
                <a:latin typeface="Courier"/>
                <a:cs typeface="Courier"/>
              </a:rPr>
              <a:t>"user"</a:t>
            </a:r>
            <a:r>
              <a:rPr lang="en-US" sz="1600" dirty="0">
                <a:solidFill>
                  <a:srgbClr val="479B8F"/>
                </a:solidFill>
                <a:latin typeface="Courier"/>
                <a:cs typeface="Courier"/>
              </a:rPr>
              <a:t>/</a:t>
            </a:r>
            <a:r>
              <a:rPr lang="en-US" sz="1600" dirty="0" smtClean="0">
                <a:solidFill>
                  <a:srgbClr val="479B8F"/>
                </a:solidFill>
                <a:latin typeface="Courier"/>
                <a:cs typeface="Courier"/>
              </a:rPr>
              <a:t>&gt;</a:t>
            </a:r>
            <a:endParaRPr lang="en-US" sz="1600" dirty="0">
              <a:solidFill>
                <a:srgbClr val="479B8F"/>
              </a:solidFill>
              <a:latin typeface="Courier"/>
              <a:cs typeface="Courier"/>
            </a:endParaRPr>
          </a:p>
          <a:p>
            <a:r>
              <a:rPr lang="en-US" sz="1600" dirty="0">
                <a:solidFill>
                  <a:srgbClr val="479B8F"/>
                </a:solidFill>
                <a:latin typeface="Courier"/>
                <a:cs typeface="Courier"/>
              </a:rPr>
              <a:t>  &lt;</a:t>
            </a:r>
            <a:r>
              <a:rPr lang="en-US" sz="1600" dirty="0" err="1">
                <a:solidFill>
                  <a:srgbClr val="479B8F"/>
                </a:solidFill>
                <a:latin typeface="Courier"/>
                <a:cs typeface="Courier"/>
              </a:rPr>
              <a:t>xs:complexType</a:t>
            </a:r>
            <a:r>
              <a:rPr lang="en-US" sz="1600" dirty="0">
                <a:solidFill>
                  <a:srgbClr val="4D4D4D"/>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"user"</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xs:sequence</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"first-name" </a:t>
            </a:r>
            <a:r>
              <a:rPr lang="en-US" sz="1600" dirty="0">
                <a:solidFill>
                  <a:srgbClr val="660066"/>
                </a:solidFill>
                <a:latin typeface="Courier"/>
                <a:cs typeface="Courier"/>
              </a:rPr>
              <a:t>type</a:t>
            </a:r>
            <a:r>
              <a:rPr lang="en-US" sz="1600" dirty="0">
                <a:solidFill>
                  <a:srgbClr val="4D4D4D"/>
                </a:solidFill>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a:t>
            </a:r>
            <a:r>
              <a:rPr lang="en-US" sz="1600" dirty="0">
                <a:solidFill>
                  <a:srgbClr val="4D4D4D"/>
                </a:solidFill>
                <a:latin typeface="Courier"/>
                <a:cs typeface="Courier"/>
              </a:rPr>
              <a:t> </a:t>
            </a:r>
            <a:r>
              <a:rPr lang="en-US" sz="1600" dirty="0" err="1">
                <a:solidFill>
                  <a:srgbClr val="660066"/>
                </a:solidFill>
                <a:latin typeface="Courier"/>
                <a:cs typeface="Courier"/>
              </a:rPr>
              <a:t>minOccurs</a:t>
            </a:r>
            <a:r>
              <a:rPr lang="en-US" sz="1600" dirty="0">
                <a:solidFill>
                  <a:srgbClr val="4D4D4D"/>
                </a:solidFill>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solidFill>
                  <a:srgbClr val="4D4D4D"/>
                </a:solidFill>
                <a:latin typeface="Courier"/>
                <a:cs typeface="Courier"/>
              </a:rPr>
              <a:t>      </a:t>
            </a:r>
            <a:r>
              <a:rPr lang="en-US" sz="1600" dirty="0">
                <a:solidFill>
                  <a:srgbClr val="479B8F"/>
                </a:solidFill>
                <a:latin typeface="Courier"/>
                <a:cs typeface="Courier"/>
              </a:rPr>
              <a:t>&lt;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"last-name"</a:t>
            </a:r>
            <a:r>
              <a:rPr lang="en-US" sz="1600" dirty="0">
                <a:solidFill>
                  <a:srgbClr val="4D4D4D"/>
                </a:solidFill>
                <a:latin typeface="Courier"/>
                <a:cs typeface="Courier"/>
              </a:rPr>
              <a:t> </a:t>
            </a:r>
            <a:r>
              <a:rPr lang="en-US" sz="1600" dirty="0">
                <a:solidFill>
                  <a:srgbClr val="660066"/>
                </a:solidFill>
                <a:latin typeface="Courier"/>
                <a:cs typeface="Courier"/>
              </a:rPr>
              <a:t>type</a:t>
            </a:r>
            <a:r>
              <a:rPr lang="en-US" sz="1600" dirty="0">
                <a:solidFill>
                  <a:srgbClr val="4D4D4D"/>
                </a:solidFill>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 </a:t>
            </a:r>
            <a:r>
              <a:rPr lang="en-US" sz="1600" dirty="0" err="1">
                <a:solidFill>
                  <a:srgbClr val="660066"/>
                </a:solidFill>
                <a:latin typeface="Courier"/>
                <a:cs typeface="Courier"/>
              </a:rPr>
              <a:t>minOccurs</a:t>
            </a:r>
            <a:r>
              <a:rPr lang="en-US" sz="1600" dirty="0">
                <a:solidFill>
                  <a:srgbClr val="4D4D4D"/>
                </a:solidFill>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xs:sequence</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xs:attribute</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"id-booster"</a:t>
            </a:r>
            <a:r>
              <a:rPr lang="en-US" sz="1600" dirty="0">
                <a:solidFill>
                  <a:srgbClr val="4D4D4D"/>
                </a:solidFill>
                <a:latin typeface="Courier"/>
                <a:cs typeface="Courier"/>
              </a:rPr>
              <a:t> </a:t>
            </a:r>
            <a:r>
              <a:rPr lang="en-US" sz="1600" dirty="0">
                <a:solidFill>
                  <a:srgbClr val="660066"/>
                </a:solidFill>
                <a:latin typeface="Courier"/>
                <a:cs typeface="Courier"/>
              </a:rPr>
              <a:t>type</a:t>
            </a:r>
            <a:r>
              <a:rPr lang="en-US" sz="1600" dirty="0">
                <a:solidFill>
                  <a:srgbClr val="4D4D4D"/>
                </a:solidFill>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xs:long</a:t>
            </a:r>
            <a:r>
              <a:rPr lang="en-US" sz="1600" dirty="0">
                <a:solidFill>
                  <a:srgbClr val="0000FF"/>
                </a:solidFill>
                <a:latin typeface="Courier"/>
                <a:cs typeface="Courier"/>
              </a:rPr>
              <a:t>"</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xs:complexType</a:t>
            </a:r>
            <a:r>
              <a:rPr lang="en-US" sz="1600" dirty="0">
                <a:solidFill>
                  <a:srgbClr val="479B8F"/>
                </a:solidFill>
                <a:latin typeface="Courier"/>
                <a:cs typeface="Courier"/>
              </a:rPr>
              <a:t>&gt;</a:t>
            </a:r>
          </a:p>
          <a:p>
            <a:r>
              <a:rPr lang="en-US" sz="1600" dirty="0">
                <a:solidFill>
                  <a:srgbClr val="479B8F"/>
                </a:solidFill>
                <a:latin typeface="Courier"/>
                <a:cs typeface="Courier"/>
              </a:rPr>
              <a:t>&lt;/</a:t>
            </a:r>
            <a:r>
              <a:rPr lang="en-US" sz="1600" dirty="0" err="1">
                <a:solidFill>
                  <a:srgbClr val="479B8F"/>
                </a:solidFill>
                <a:latin typeface="Courier"/>
                <a:cs typeface="Courier"/>
              </a:rPr>
              <a:t>xs:schema</a:t>
            </a:r>
            <a:r>
              <a:rPr lang="en-US" sz="1600" dirty="0">
                <a:solidFill>
                  <a:srgbClr val="479B8F"/>
                </a:solidFill>
                <a:latin typeface="Courier"/>
                <a:cs typeface="Courier"/>
              </a:rPr>
              <a:t>&gt;</a:t>
            </a:r>
          </a:p>
        </p:txBody>
      </p:sp>
    </p:spTree>
    <p:custDataLst>
      <p:tags r:id="rId1"/>
    </p:custDataLst>
    <p:extLst>
      <p:ext uri="{BB962C8B-B14F-4D97-AF65-F5344CB8AC3E}">
        <p14:creationId xmlns:p14="http://schemas.microsoft.com/office/powerpoint/2010/main" val="22628180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Tree>
    <p:custDataLst>
      <p:tags r:id="rId1"/>
    </p:custDataLst>
    <p:extLst>
      <p:ext uri="{BB962C8B-B14F-4D97-AF65-F5344CB8AC3E}">
        <p14:creationId xmlns:p14="http://schemas.microsoft.com/office/powerpoint/2010/main" val="300204216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(1/2)</a:t>
            </a:r>
            <a:endParaRPr lang="en-US" sz="3200" b="1" dirty="0">
              <a:solidFill>
                <a:srgbClr val="000000"/>
              </a:solidFill>
            </a:endParaRPr>
          </a:p>
        </p:txBody>
      </p:sp>
      <p:sp>
        <p:nvSpPr>
          <p:cNvPr id="130051" name="Text Box 2"/>
          <p:cNvSpPr txBox="1">
            <a:spLocks noChangeArrowheads="1"/>
          </p:cNvSpPr>
          <p:nvPr/>
        </p:nvSpPr>
        <p:spPr bwMode="auto">
          <a:xfrm>
            <a:off x="1044575" y="1196752"/>
            <a:ext cx="7794625" cy="5410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Add the JAXB libraries to your application</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Update your entities with the JAXB annotations you need</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Refactor your web service methods to use JAXB !</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pic>
        <p:nvPicPr>
          <p:cNvPr id="10" name="Picture 9"/>
          <p:cNvPicPr>
            <a:picLocks noChangeAspect="1"/>
          </p:cNvPicPr>
          <p:nvPr/>
        </p:nvPicPr>
        <p:blipFill>
          <a:blip r:embed="rId4"/>
          <a:stretch>
            <a:fillRect/>
          </a:stretch>
        </p:blipFill>
        <p:spPr>
          <a:xfrm>
            <a:off x="7668344" y="5152956"/>
            <a:ext cx="1151632" cy="1456476"/>
          </a:xfrm>
          <a:prstGeom prst="rect">
            <a:avLst/>
          </a:prstGeom>
        </p:spPr>
      </p:pic>
    </p:spTree>
    <p:extLst>
      <p:ext uri="{BB962C8B-B14F-4D97-AF65-F5344CB8AC3E}">
        <p14:creationId xmlns:p14="http://schemas.microsoft.com/office/powerpoint/2010/main" val="4027549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(2/2)</a:t>
            </a:r>
            <a:endParaRPr lang="en-US" sz="3200" b="1" dirty="0">
              <a:solidFill>
                <a:srgbClr val="000000"/>
              </a:solidFill>
            </a:endParaRPr>
          </a:p>
        </p:txBody>
      </p:sp>
      <p:sp>
        <p:nvSpPr>
          <p:cNvPr id="130051" name="Text Box 2"/>
          <p:cNvSpPr txBox="1">
            <a:spLocks noChangeArrowheads="1"/>
          </p:cNvSpPr>
          <p:nvPr/>
        </p:nvSpPr>
        <p:spPr bwMode="auto">
          <a:xfrm>
            <a:off x="1044575" y="1196752"/>
            <a:ext cx="7794625" cy="5410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Create a new class </a:t>
            </a:r>
            <a:r>
              <a:rPr lang="en-US" sz="2200" b="1" dirty="0" err="1">
                <a:solidFill>
                  <a:srgbClr val="4D4D4D"/>
                </a:solidFill>
              </a:rPr>
              <a:t>CategoryResource</a:t>
            </a:r>
            <a:r>
              <a:rPr lang="en-US" sz="2200" dirty="0">
                <a:solidFill>
                  <a:srgbClr val="4D4D4D"/>
                </a:solidFill>
              </a:rPr>
              <a:t> with the following methods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a:solidFill>
                  <a:srgbClr val="4D4D4D"/>
                </a:solidFill>
              </a:rPr>
              <a:t>addCategory</a:t>
            </a:r>
            <a:r>
              <a:rPr lang="en-US" sz="2200" dirty="0">
                <a:solidFill>
                  <a:srgbClr val="4D4D4D"/>
                </a:solidFill>
              </a:rPr>
              <a:t>(Category category)</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a:solidFill>
                  <a:srgbClr val="4D4D4D"/>
                </a:solidFill>
              </a:rPr>
              <a:t>getCategory</a:t>
            </a:r>
            <a:r>
              <a:rPr lang="en-US" sz="2200" dirty="0">
                <a:solidFill>
                  <a:srgbClr val="4D4D4D"/>
                </a:solidFill>
              </a:rPr>
              <a:t>(Long </a:t>
            </a:r>
            <a:r>
              <a:rPr lang="en-US" sz="2200" dirty="0" err="1">
                <a:solidFill>
                  <a:srgbClr val="4D4D4D"/>
                </a:solidFill>
              </a:rPr>
              <a:t>categoryId</a:t>
            </a:r>
            <a:r>
              <a:rPr lang="en-US" sz="2200" dirty="0">
                <a:solidFill>
                  <a:srgbClr val="4D4D4D"/>
                </a:solidFill>
              </a:rPr>
              <a:t>)</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Must </a:t>
            </a:r>
            <a:r>
              <a:rPr lang="en-US" sz="2200" dirty="0" smtClean="0">
                <a:solidFill>
                  <a:srgbClr val="4D4D4D"/>
                </a:solidFill>
              </a:rPr>
              <a:t>return </a:t>
            </a:r>
            <a:r>
              <a:rPr lang="en-US" sz="2200" dirty="0">
                <a:solidFill>
                  <a:srgbClr val="4D4D4D"/>
                </a:solidFill>
              </a:rPr>
              <a:t>the category with all its products</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a:solidFill>
                  <a:srgbClr val="4D4D4D"/>
                </a:solidFill>
              </a:rPr>
              <a:t>updateCategory</a:t>
            </a:r>
            <a:r>
              <a:rPr lang="en-US" sz="2200" dirty="0">
                <a:solidFill>
                  <a:srgbClr val="4D4D4D"/>
                </a:solidFill>
              </a:rPr>
              <a:t>(Category category)</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Add the correct annotations to make this methods </a:t>
            </a:r>
            <a:r>
              <a:rPr lang="en-US" sz="2200" dirty="0" err="1">
                <a:solidFill>
                  <a:srgbClr val="4D4D4D"/>
                </a:solidFill>
              </a:rPr>
              <a:t>RESTful</a:t>
            </a:r>
            <a:r>
              <a:rPr lang="en-US" sz="2200" dirty="0">
                <a:solidFill>
                  <a:srgbClr val="4D4D4D"/>
                </a:solidFill>
              </a:rPr>
              <a:t> Web Services using JAX-RS !</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Tree>
    <p:extLst>
      <p:ext uri="{BB962C8B-B14F-4D97-AF65-F5344CB8AC3E}">
        <p14:creationId xmlns:p14="http://schemas.microsoft.com/office/powerpoint/2010/main" val="7871139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JAX-RS</a:t>
            </a:r>
          </a:p>
        </p:txBody>
      </p:sp>
      <p:sp>
        <p:nvSpPr>
          <p:cNvPr id="21" name="AutoShape 2"/>
          <p:cNvSpPr>
            <a:spLocks noChangeArrowheads="1"/>
          </p:cNvSpPr>
          <p:nvPr/>
        </p:nvSpPr>
        <p:spPr bwMode="auto">
          <a:xfrm>
            <a:off x="2771800" y="4077072"/>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JAX-RS API</a:t>
            </a:r>
          </a:p>
        </p:txBody>
      </p:sp>
      <p:sp>
        <p:nvSpPr>
          <p:cNvPr id="22" name="AutoShape 3"/>
          <p:cNvSpPr>
            <a:spLocks noChangeArrowheads="1"/>
          </p:cNvSpPr>
          <p:nvPr/>
        </p:nvSpPr>
        <p:spPr bwMode="auto">
          <a:xfrm>
            <a:off x="1143000" y="12192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err="1" smtClean="0">
                <a:solidFill>
                  <a:srgbClr val="000000"/>
                </a:solidFill>
              </a:rPr>
              <a:t>RESTful</a:t>
            </a:r>
            <a:r>
              <a:rPr lang="en-GB" sz="2400" b="1" dirty="0" smtClean="0">
                <a:solidFill>
                  <a:srgbClr val="000000"/>
                </a:solidFill>
              </a:rPr>
              <a:t> Architecture</a:t>
            </a:r>
            <a:endParaRPr lang="en-GB" sz="2400" b="1" dirty="0">
              <a:solidFill>
                <a:srgbClr val="000000"/>
              </a:solidFill>
            </a:endParaRPr>
          </a:p>
        </p:txBody>
      </p:sp>
      <p:sp>
        <p:nvSpPr>
          <p:cNvPr id="23" name="AutoShape 6"/>
          <p:cNvSpPr>
            <a:spLocks noChangeArrowheads="1"/>
          </p:cNvSpPr>
          <p:nvPr/>
        </p:nvSpPr>
        <p:spPr bwMode="auto">
          <a:xfrm>
            <a:off x="6084168" y="4031828"/>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Use JAXB with JAX-RS</a:t>
            </a:r>
            <a:endParaRPr lang="en-GB" sz="2400" b="1" dirty="0">
              <a:solidFill>
                <a:srgbClr val="000000"/>
              </a:solidFill>
            </a:endParaRPr>
          </a:p>
        </p:txBody>
      </p:sp>
      <p:grpSp>
        <p:nvGrpSpPr>
          <p:cNvPr id="24" name="Group 7"/>
          <p:cNvGrpSpPr>
            <a:grpSpLocks/>
          </p:cNvGrpSpPr>
          <p:nvPr/>
        </p:nvGrpSpPr>
        <p:grpSpPr bwMode="auto">
          <a:xfrm>
            <a:off x="3686200" y="3935784"/>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28" name="Group 11"/>
          <p:cNvGrpSpPr>
            <a:grpSpLocks/>
          </p:cNvGrpSpPr>
          <p:nvPr/>
        </p:nvGrpSpPr>
        <p:grpSpPr bwMode="auto">
          <a:xfrm>
            <a:off x="2133600" y="10668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51" name="Group 19"/>
          <p:cNvGrpSpPr>
            <a:grpSpLocks/>
          </p:cNvGrpSpPr>
          <p:nvPr/>
        </p:nvGrpSpPr>
        <p:grpSpPr bwMode="auto">
          <a:xfrm>
            <a:off x="7074768" y="3879428"/>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4" name="AutoShape 6"/>
          <p:cNvSpPr>
            <a:spLocks noChangeArrowheads="1"/>
          </p:cNvSpPr>
          <p:nvPr/>
        </p:nvSpPr>
        <p:spPr bwMode="auto">
          <a:xfrm>
            <a:off x="4465860" y="126876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REST over HTTP</a:t>
            </a:r>
          </a:p>
        </p:txBody>
      </p:sp>
      <p:grpSp>
        <p:nvGrpSpPr>
          <p:cNvPr id="35" name="Group 19"/>
          <p:cNvGrpSpPr>
            <a:grpSpLocks/>
          </p:cNvGrpSpPr>
          <p:nvPr/>
        </p:nvGrpSpPr>
        <p:grpSpPr bwMode="auto">
          <a:xfrm>
            <a:off x="5456460" y="1116360"/>
            <a:ext cx="258763" cy="371475"/>
            <a:chOff x="1824" y="2592"/>
            <a:chExt cx="163" cy="234"/>
          </a:xfrm>
        </p:grpSpPr>
        <p:sp>
          <p:nvSpPr>
            <p:cNvPr id="36"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7"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8"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ppt_x</p:attrName>
                                        </p:attrNameLst>
                                      </p:cBhvr>
                                      <p:tavLst>
                                        <p:tav>
                                          <p:val>
                                            <p:strVal val="#ppt_x"/>
                                          </p:val>
                                        </p:tav>
                                        <p:tav>
                                          <p:val>
                                            <p:strVal val="#ppt_x"/>
                                          </p:val>
                                        </p:tav>
                                      </p:tavLst>
                                    </p:anim>
                                    <p:anim calcmode="lin" valueType="num">
                                      <p:cBhvr>
                                        <p:cTn id="26" dur="500" fill="hold"/>
                                        <p:tgtEl>
                                          <p:spTgt spid="51"/>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p:val>
                                            <p:strVal val="#ppt_x"/>
                                          </p:val>
                                        </p:tav>
                                        <p:tav>
                                          <p:val>
                                            <p:strVal val="#ppt_x"/>
                                          </p:val>
                                        </p:tav>
                                      </p:tavLst>
                                    </p:anim>
                                    <p:anim calcmode="lin" valueType="num">
                                      <p:cBhvr>
                                        <p:cTn id="38" dur="500" fill="hold"/>
                                        <p:tgtEl>
                                          <p:spTgt spid="24"/>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p:val>
                                            <p:fltVal val="0"/>
                                          </p:val>
                                        </p:tav>
                                        <p:tav>
                                          <p:val>
                                            <p:strVal val="#ppt_w"/>
                                          </p:val>
                                        </p:tav>
                                      </p:tavLst>
                                    </p:anim>
                                    <p:anim calcmode="lin" valueType="num">
                                      <p:cBhvr>
                                        <p:cTn id="44" dur="500" fill="hold"/>
                                        <p:tgtEl>
                                          <p:spTgt spid="34"/>
                                        </p:tgtEl>
                                        <p:attrNameLst>
                                          <p:attrName>ppt_h</p:attrName>
                                        </p:attrNameLst>
                                      </p:cBhvr>
                                      <p:tavLst>
                                        <p:tav>
                                          <p:val>
                                            <p:fltVal val="0"/>
                                          </p:val>
                                        </p:tav>
                                        <p:tav>
                                          <p:val>
                                            <p:strVal val="#ppt_h"/>
                                          </p:val>
                                        </p:tav>
                                      </p:tavLst>
                                    </p:anim>
                                    <p:animEffect transition="in" filter="fade">
                                      <p:cBhvr>
                                        <p:cTn id="45" dur="500"/>
                                        <p:tgtEl>
                                          <p:spTgt spid="34"/>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ppt_x</p:attrName>
                                        </p:attrNameLst>
                                      </p:cBhvr>
                                      <p:tavLst>
                                        <p:tav>
                                          <p:val>
                                            <p:strVal val="#ppt_x"/>
                                          </p:val>
                                        </p:tav>
                                        <p:tav>
                                          <p:val>
                                            <p:strVal val="#ppt_x"/>
                                          </p:val>
                                        </p:tav>
                                      </p:tavLst>
                                    </p:anim>
                                    <p:anim calcmode="lin" valueType="num">
                                      <p:cBhvr>
                                        <p:cTn id="50" dur="500" fill="hold"/>
                                        <p:tgtEl>
                                          <p:spTgt spid="35"/>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9"/>
          <p:cNvSpPr>
            <a:spLocks noChangeArrowheads="1"/>
          </p:cNvSpPr>
          <p:nvPr/>
        </p:nvSpPr>
        <p:spPr bwMode="auto">
          <a:xfrm>
            <a:off x="1033463" y="404813"/>
            <a:ext cx="7729537" cy="452437"/>
          </a:xfrm>
          <a:prstGeom prst="rect">
            <a:avLst/>
          </a:prstGeom>
          <a:noFill/>
          <a:ln w="9525">
            <a:noFill/>
            <a:miter lim="800000"/>
            <a:headEnd/>
            <a:tailEnd/>
          </a:ln>
        </p:spPr>
        <p:txBody>
          <a:bodyPr anchor="ctr">
            <a:prstTxWarp prst="textNoShape">
              <a:avLst/>
            </a:prstTxWarp>
          </a:bodyPr>
          <a:lstStyle/>
          <a:p>
            <a:pPr eaLnBrk="1" hangingPunct="1"/>
            <a:r>
              <a:rPr lang="en-US" sz="3200" b="1" dirty="0">
                <a:solidFill>
                  <a:srgbClr val="000000"/>
                </a:solidFill>
              </a:rPr>
              <a:t>For </a:t>
            </a:r>
            <a:r>
              <a:rPr lang="en-US" sz="3200" b="1" dirty="0" smtClean="0">
                <a:solidFill>
                  <a:srgbClr val="000000"/>
                </a:solidFill>
              </a:rPr>
              <a:t>more</a:t>
            </a:r>
            <a:endParaRPr lang="en-US" sz="3200" b="1" dirty="0">
              <a:solidFill>
                <a:srgbClr val="000000"/>
              </a:solidFill>
            </a:endParaRPr>
          </a:p>
        </p:txBody>
      </p:sp>
      <p:sp>
        <p:nvSpPr>
          <p:cNvPr id="810005" name="Text Box 21"/>
          <p:cNvSpPr txBox="1">
            <a:spLocks noChangeArrowheads="1"/>
          </p:cNvSpPr>
          <p:nvPr/>
        </p:nvSpPr>
        <p:spPr bwMode="auto">
          <a:xfrm>
            <a:off x="1119188" y="1712913"/>
            <a:ext cx="7643812" cy="457200"/>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en-US" sz="2000" b="1">
                <a:solidFill>
                  <a:schemeClr val="bg1"/>
                </a:solidFill>
              </a:rPr>
              <a:t>Publications</a:t>
            </a:r>
          </a:p>
        </p:txBody>
      </p:sp>
      <p:sp>
        <p:nvSpPr>
          <p:cNvPr id="810006" name="Text Box 22"/>
          <p:cNvSpPr txBox="1">
            <a:spLocks noChangeArrowheads="1"/>
          </p:cNvSpPr>
          <p:nvPr/>
        </p:nvSpPr>
        <p:spPr bwMode="auto">
          <a:xfrm>
            <a:off x="1128713" y="5105400"/>
            <a:ext cx="7634287" cy="457200"/>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en-US" sz="2000" b="1" dirty="0">
                <a:solidFill>
                  <a:schemeClr val="bg1"/>
                </a:solidFill>
              </a:rPr>
              <a:t>Web sites</a:t>
            </a:r>
          </a:p>
        </p:txBody>
      </p:sp>
      <p:sp>
        <p:nvSpPr>
          <p:cNvPr id="810007" name="Rectangle 23"/>
          <p:cNvSpPr>
            <a:spLocks noChangeArrowheads="1"/>
          </p:cNvSpPr>
          <p:nvPr/>
        </p:nvSpPr>
        <p:spPr bwMode="auto">
          <a:xfrm>
            <a:off x="791423" y="5740514"/>
            <a:ext cx="8533105" cy="784830"/>
          </a:xfrm>
          <a:prstGeom prst="rect">
            <a:avLst/>
          </a:prstGeom>
          <a:noFill/>
          <a:ln w="12700">
            <a:noFill/>
            <a:miter lim="800000"/>
            <a:headEnd/>
            <a:tailEnd/>
          </a:ln>
        </p:spPr>
        <p:txBody>
          <a:bodyPr wrap="none">
            <a:prstTxWarp prst="textNoShape">
              <a:avLst/>
            </a:prstTxWarp>
            <a:spAutoFit/>
          </a:bodyPr>
          <a:lstStyle/>
          <a:p>
            <a:pPr>
              <a:spcBef>
                <a:spcPct val="50000"/>
              </a:spcBef>
            </a:pPr>
            <a:r>
              <a:rPr lang="en-US" u="sng" dirty="0">
                <a:solidFill>
                  <a:srgbClr val="4D4D4D"/>
                </a:solidFill>
                <a:hlinkClick r:id="rId4"/>
              </a:rPr>
              <a:t>http://jersey.java.net</a:t>
            </a:r>
            <a:r>
              <a:rPr lang="en-US" u="sng" dirty="0" smtClean="0">
                <a:solidFill>
                  <a:srgbClr val="4D4D4D"/>
                </a:solidFill>
                <a:hlinkClick r:id="rId4"/>
              </a:rPr>
              <a:t>/</a:t>
            </a:r>
            <a:endParaRPr lang="en-US" u="sng" dirty="0" smtClean="0">
              <a:solidFill>
                <a:srgbClr val="4D4D4D"/>
              </a:solidFill>
            </a:endParaRPr>
          </a:p>
          <a:p>
            <a:pPr>
              <a:spcBef>
                <a:spcPct val="50000"/>
              </a:spcBef>
            </a:pPr>
            <a:r>
              <a:rPr lang="en-US" u="sng" dirty="0" smtClean="0">
                <a:solidFill>
                  <a:srgbClr val="4D4D4D"/>
                </a:solidFill>
                <a:hlinkClick r:id="rId5"/>
              </a:rPr>
              <a:t>www.touilleur-express.fr/2008/04/25/jsr-311-jax-rs-rest-une-histoire-de-restaurant/</a:t>
            </a:r>
            <a:endParaRPr lang="en-US" u="sng" dirty="0" smtClean="0">
              <a:solidFill>
                <a:srgbClr val="4D4D4D"/>
              </a:solidFill>
            </a:endParaRPr>
          </a:p>
        </p:txBody>
      </p:sp>
      <p:sp>
        <p:nvSpPr>
          <p:cNvPr id="35848" name="Text Box 25"/>
          <p:cNvSpPr txBox="1">
            <a:spLocks noChangeArrowheads="1"/>
          </p:cNvSpPr>
          <p:nvPr/>
        </p:nvSpPr>
        <p:spPr bwMode="auto">
          <a:xfrm>
            <a:off x="6300788" y="2789238"/>
            <a:ext cx="184150" cy="457200"/>
          </a:xfrm>
          <a:prstGeom prst="rect">
            <a:avLst/>
          </a:prstGeom>
          <a:noFill/>
          <a:ln w="12700">
            <a:noFill/>
            <a:miter lim="800000"/>
            <a:headEnd/>
            <a:tailEnd/>
          </a:ln>
        </p:spPr>
        <p:txBody>
          <a:bodyPr wrap="none">
            <a:prstTxWarp prst="textNoShape">
              <a:avLst/>
            </a:prstTxWarp>
            <a:spAutoFit/>
          </a:bodyPr>
          <a:lstStyle/>
          <a:p>
            <a:pPr algn="ctr">
              <a:spcBef>
                <a:spcPct val="50000"/>
              </a:spcBef>
            </a:pPr>
            <a:endParaRPr lang="fr-FR" sz="2400">
              <a:solidFill>
                <a:srgbClr val="4D4D4D"/>
              </a:solidFill>
            </a:endParaRPr>
          </a:p>
        </p:txBody>
      </p:sp>
      <p:sp>
        <p:nvSpPr>
          <p:cNvPr id="810011" name="Text Box 27"/>
          <p:cNvSpPr txBox="1">
            <a:spLocks noChangeArrowheads="1"/>
          </p:cNvSpPr>
          <p:nvPr/>
        </p:nvSpPr>
        <p:spPr bwMode="auto">
          <a:xfrm>
            <a:off x="1044575" y="965200"/>
            <a:ext cx="7642225" cy="427038"/>
          </a:xfrm>
          <a:prstGeom prst="rect">
            <a:avLst/>
          </a:prstGeom>
          <a:noFill/>
          <a:ln w="12700">
            <a:noFill/>
            <a:miter lim="800000"/>
            <a:headEnd type="none" w="sm" len="sm"/>
            <a:tailEnd type="none" w="sm" len="sm"/>
          </a:ln>
        </p:spPr>
        <p:txBody>
          <a:bodyPr>
            <a:prstTxWarp prst="textNoShape">
              <a:avLst/>
            </a:prstTxWarp>
            <a:spAutoFit/>
          </a:bodyPr>
          <a:lstStyle/>
          <a:p>
            <a:r>
              <a:rPr lang="en-US" sz="2200"/>
              <a:t>If you want to go into these subjects more deeply, …</a:t>
            </a:r>
          </a:p>
        </p:txBody>
      </p:sp>
      <p:sp>
        <p:nvSpPr>
          <p:cNvPr id="810013" name="Rectangle 29">
            <a:hlinkClick r:id="rId6"/>
          </p:cNvPr>
          <p:cNvSpPr>
            <a:spLocks noChangeArrowheads="1"/>
          </p:cNvSpPr>
          <p:nvPr/>
        </p:nvSpPr>
        <p:spPr bwMode="auto">
          <a:xfrm>
            <a:off x="1066800" y="2133600"/>
            <a:ext cx="5181600" cy="2816156"/>
          </a:xfrm>
          <a:prstGeom prst="rect">
            <a:avLst/>
          </a:prstGeom>
          <a:noFill/>
          <a:ln w="12700">
            <a:noFill/>
            <a:miter lim="800000"/>
            <a:headEnd/>
            <a:tailEnd/>
          </a:ln>
        </p:spPr>
        <p:txBody>
          <a:bodyPr wrap="square">
            <a:prstTxWarp prst="textNoShape">
              <a:avLst/>
            </a:prstTxWarp>
            <a:spAutoFit/>
          </a:bodyPr>
          <a:lstStyle/>
          <a:p>
            <a:pPr algn="ctr">
              <a:spcBef>
                <a:spcPct val="50000"/>
              </a:spcBef>
            </a:pPr>
            <a:r>
              <a:rPr lang="en-US" sz="2400" b="1" dirty="0" err="1" smtClean="0"/>
              <a:t>RESTful</a:t>
            </a:r>
            <a:r>
              <a:rPr lang="en-US" sz="2400" b="1" dirty="0" smtClean="0"/>
              <a:t> Java Web Services</a:t>
            </a:r>
            <a:endParaRPr lang="en-US" b="1" dirty="0" smtClean="0"/>
          </a:p>
          <a:p>
            <a:pPr algn="ctr">
              <a:spcBef>
                <a:spcPct val="50000"/>
              </a:spcBef>
            </a:pPr>
            <a:r>
              <a:rPr lang="en-US" b="1" dirty="0" smtClean="0"/>
              <a:t>Master core REST concepts and create </a:t>
            </a:r>
            <a:r>
              <a:rPr lang="en-US" b="1" dirty="0" err="1" smtClean="0"/>
              <a:t>RESTful</a:t>
            </a:r>
            <a:r>
              <a:rPr lang="en-US" b="1" dirty="0" smtClean="0"/>
              <a:t> web services in Java</a:t>
            </a:r>
          </a:p>
          <a:p>
            <a:pPr algn="ctr">
              <a:spcBef>
                <a:spcPct val="50000"/>
              </a:spcBef>
            </a:pPr>
            <a:endParaRPr lang="en-US" i="1" dirty="0" smtClean="0"/>
          </a:p>
          <a:p>
            <a:pPr algn="ctr">
              <a:spcBef>
                <a:spcPct val="50000"/>
              </a:spcBef>
            </a:pPr>
            <a:r>
              <a:rPr lang="en-US" i="1" dirty="0" smtClean="0"/>
              <a:t>Jose SANDOVAL</a:t>
            </a:r>
            <a:endParaRPr lang="en-US" dirty="0" smtClean="0"/>
          </a:p>
          <a:p>
            <a:pPr algn="ctr">
              <a:spcBef>
                <a:spcPct val="50000"/>
              </a:spcBef>
            </a:pPr>
            <a:endParaRPr lang="en-US" dirty="0"/>
          </a:p>
          <a:p>
            <a:pPr algn="ctr">
              <a:spcBef>
                <a:spcPct val="50000"/>
              </a:spcBef>
            </a:pPr>
            <a:r>
              <a:rPr lang="en-US" dirty="0" smtClean="0"/>
              <a:t>PACKT Editions</a:t>
            </a:r>
          </a:p>
        </p:txBody>
      </p:sp>
      <p:pic>
        <p:nvPicPr>
          <p:cNvPr id="35853" name="Picture 30" descr="badge_reference_2"/>
          <p:cNvPicPr>
            <a:picLocks noChangeAspect="1" noChangeArrowheads="1"/>
          </p:cNvPicPr>
          <p:nvPr/>
        </p:nvPicPr>
        <p:blipFill>
          <a:blip r:embed="rId7"/>
          <a:srcRect/>
          <a:stretch>
            <a:fillRect/>
          </a:stretch>
        </p:blipFill>
        <p:spPr bwMode="auto">
          <a:xfrm>
            <a:off x="131763" y="130175"/>
            <a:ext cx="652462" cy="652463"/>
          </a:xfrm>
          <a:prstGeom prst="rect">
            <a:avLst/>
          </a:prstGeom>
          <a:noFill/>
          <a:ln w="9525">
            <a:noFill/>
            <a:miter lim="800000"/>
            <a:headEnd/>
            <a:tailEnd/>
          </a:ln>
        </p:spPr>
      </p:pic>
      <p:sp>
        <p:nvSpPr>
          <p:cNvPr id="35854" name="Text Box 31"/>
          <p:cNvSpPr txBox="1">
            <a:spLocks noChangeArrowheads="1"/>
          </p:cNvSpPr>
          <p:nvPr/>
        </p:nvSpPr>
        <p:spPr bwMode="auto">
          <a:xfrm>
            <a:off x="971550" y="0"/>
            <a:ext cx="8172450" cy="369332"/>
          </a:xfrm>
          <a:prstGeom prst="rect">
            <a:avLst/>
          </a:prstGeom>
          <a:noFill/>
          <a:ln w="12700">
            <a:noFill/>
            <a:miter lim="800000"/>
            <a:headEnd/>
            <a:tailEnd/>
          </a:ln>
        </p:spPr>
        <p:txBody>
          <a:bodyPr>
            <a:prstTxWarp prst="textNoShape">
              <a:avLst/>
            </a:prstTxWarp>
            <a:spAutoFit/>
          </a:bodyPr>
          <a:lstStyle/>
          <a:p>
            <a:pPr>
              <a:spcBef>
                <a:spcPct val="50000"/>
              </a:spcBef>
            </a:pPr>
            <a:r>
              <a:rPr lang="en-US" b="1" dirty="0">
                <a:solidFill>
                  <a:srgbClr val="000000"/>
                </a:solidFill>
              </a:rPr>
              <a:t>JAX-RS</a:t>
            </a:r>
          </a:p>
        </p:txBody>
      </p:sp>
      <p:sp>
        <p:nvSpPr>
          <p:cNvPr id="2" name="TextBox 1"/>
          <p:cNvSpPr txBox="1"/>
          <p:nvPr/>
        </p:nvSpPr>
        <p:spPr>
          <a:xfrm>
            <a:off x="5379471" y="5736833"/>
            <a:ext cx="3801041" cy="646331"/>
          </a:xfrm>
          <a:prstGeom prst="rect">
            <a:avLst/>
          </a:prstGeom>
          <a:noFill/>
        </p:spPr>
        <p:txBody>
          <a:bodyPr wrap="none" rtlCol="0">
            <a:spAutoFit/>
          </a:bodyPr>
          <a:lstStyle/>
          <a:p>
            <a:r>
              <a:rPr lang="en-US" u="sng" dirty="0">
                <a:solidFill>
                  <a:srgbClr val="4D4D4D"/>
                </a:solidFill>
                <a:hlinkClick r:id="rId8"/>
              </a:rPr>
              <a:t>http://restful-</a:t>
            </a:r>
            <a:r>
              <a:rPr lang="en-US" u="sng" dirty="0" err="1">
                <a:solidFill>
                  <a:srgbClr val="4D4D4D"/>
                </a:solidFill>
                <a:hlinkClick r:id="rId8"/>
              </a:rPr>
              <a:t>example.appspot.com</a:t>
            </a:r>
            <a:r>
              <a:rPr lang="en-US" u="sng" dirty="0">
                <a:solidFill>
                  <a:srgbClr val="4D4D4D"/>
                </a:solidFill>
                <a:hlinkClick r:id="rId8"/>
              </a:rPr>
              <a:t>/</a:t>
            </a:r>
            <a:endParaRPr lang="en-US" u="sng" dirty="0">
              <a:solidFill>
                <a:srgbClr val="4D4D4D"/>
              </a:solidFill>
            </a:endParaRPr>
          </a:p>
          <a:p>
            <a:endParaRPr lang="en-US" dirty="0"/>
          </a:p>
        </p:txBody>
      </p:sp>
      <p:pic>
        <p:nvPicPr>
          <p:cNvPr id="3" name="Picture 2"/>
          <p:cNvPicPr>
            <a:picLocks noChangeAspect="1"/>
          </p:cNvPicPr>
          <p:nvPr/>
        </p:nvPicPr>
        <p:blipFill>
          <a:blip r:embed="rId9"/>
          <a:stretch>
            <a:fillRect/>
          </a:stretch>
        </p:blipFill>
        <p:spPr>
          <a:xfrm>
            <a:off x="6493796" y="2290436"/>
            <a:ext cx="2110652" cy="2722740"/>
          </a:xfrm>
          <a:prstGeom prst="rect">
            <a:avLst/>
          </a:prstGeom>
          <a:ln w="3175" cmpd="sng">
            <a:solidFill>
              <a:schemeClr val="tx1"/>
            </a:solidFill>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0011"/>
                                        </p:tgtEl>
                                        <p:attrNameLst>
                                          <p:attrName>style.visibility</p:attrName>
                                        </p:attrNameLst>
                                      </p:cBhvr>
                                      <p:to>
                                        <p:strVal val="visible"/>
                                      </p:to>
                                    </p:set>
                                    <p:animEffect transition="in" filter="fade">
                                      <p:cBhvr>
                                        <p:cTn id="7" dur="500"/>
                                        <p:tgtEl>
                                          <p:spTgt spid="8100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10005"/>
                                        </p:tgtEl>
                                        <p:attrNameLst>
                                          <p:attrName>style.visibility</p:attrName>
                                        </p:attrNameLst>
                                      </p:cBhvr>
                                      <p:to>
                                        <p:strVal val="visible"/>
                                      </p:to>
                                    </p:set>
                                    <p:animEffect transition="in" filter="barn(outVertical)">
                                      <p:cBhvr>
                                        <p:cTn id="12" dur="500"/>
                                        <p:tgtEl>
                                          <p:spTgt spid="81000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10013"/>
                                        </p:tgtEl>
                                        <p:attrNameLst>
                                          <p:attrName>style.visibility</p:attrName>
                                        </p:attrNameLst>
                                      </p:cBhvr>
                                      <p:to>
                                        <p:strVal val="visible"/>
                                      </p:to>
                                    </p:set>
                                    <p:animEffect transition="in" filter="fade">
                                      <p:cBhvr>
                                        <p:cTn id="16" dur="500"/>
                                        <p:tgtEl>
                                          <p:spTgt spid="81001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810006"/>
                                        </p:tgtEl>
                                        <p:attrNameLst>
                                          <p:attrName>style.visibility</p:attrName>
                                        </p:attrNameLst>
                                      </p:cBhvr>
                                      <p:to>
                                        <p:strVal val="visible"/>
                                      </p:to>
                                    </p:set>
                                    <p:animEffect transition="in" filter="barn(outVertical)">
                                      <p:cBhvr>
                                        <p:cTn id="21" dur="500"/>
                                        <p:tgtEl>
                                          <p:spTgt spid="81000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10007"/>
                                        </p:tgtEl>
                                        <p:attrNameLst>
                                          <p:attrName>style.visibility</p:attrName>
                                        </p:attrNameLst>
                                      </p:cBhvr>
                                      <p:to>
                                        <p:strVal val="visible"/>
                                      </p:to>
                                    </p:set>
                                    <p:animEffect transition="in" filter="fade">
                                      <p:cBhvr>
                                        <p:cTn id="25" dur="500"/>
                                        <p:tgtEl>
                                          <p:spTgt spid="810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005" grpId="0" animBg="1" autoUpdateAnimBg="0"/>
      <p:bldP spid="810006" grpId="0" animBg="1" autoUpdateAnimBg="0"/>
      <p:bldP spid="810007" grpId="0"/>
      <p:bldP spid="810011" grpId="0" autoUpdateAnimBg="0"/>
      <p:bldP spid="8100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Request Message</a:t>
            </a:r>
            <a:endParaRPr lang="fr-FR" dirty="0" smtClean="0"/>
          </a:p>
        </p:txBody>
      </p:sp>
      <p:sp>
        <p:nvSpPr>
          <p:cNvPr id="34830" name="Forme 34829"/>
          <p:cNvSpPr>
            <a:spLocks noGrp="1" noChangeArrowheads="1"/>
          </p:cNvSpPr>
          <p:nvPr>
            <p:ph type="body" idx="1"/>
          </p:nvPr>
        </p:nvSpPr>
        <p:spPr>
          <a:xfrm>
            <a:off x="1258639" y="1295400"/>
            <a:ext cx="7489825" cy="4648200"/>
          </a:xfrm>
        </p:spPr>
        <p:txBody>
          <a:bodyPr/>
          <a:lstStyle/>
          <a:p>
            <a:pPr defTabSz="914400" eaLnBrk="1" hangingPunct="1"/>
            <a:r>
              <a:rPr lang="en-US" dirty="0" smtClean="0"/>
              <a:t>Composed of :</a:t>
            </a:r>
          </a:p>
          <a:p>
            <a:pPr lvl="1" defTabSz="914400" eaLnBrk="1" hangingPunct="1"/>
            <a:r>
              <a:rPr lang="en-US" dirty="0" smtClean="0"/>
              <a:t>A </a:t>
            </a:r>
            <a:r>
              <a:rPr lang="en-US" dirty="0" smtClean="0">
                <a:solidFill>
                  <a:srgbClr val="0000FF"/>
                </a:solidFill>
              </a:rPr>
              <a:t>request line</a:t>
            </a:r>
            <a:r>
              <a:rPr lang="en-US" dirty="0" smtClean="0"/>
              <a:t> composed of :</a:t>
            </a:r>
          </a:p>
          <a:p>
            <a:pPr lvl="2" defTabSz="914400" eaLnBrk="1" hangingPunct="1"/>
            <a:r>
              <a:rPr lang="en-US" dirty="0" smtClean="0"/>
              <a:t>The request method used</a:t>
            </a:r>
          </a:p>
          <a:p>
            <a:pPr lvl="2" defTabSz="914400" eaLnBrk="1" hangingPunct="1"/>
            <a:r>
              <a:rPr lang="en-US" dirty="0" smtClean="0"/>
              <a:t>The resource URI</a:t>
            </a:r>
          </a:p>
          <a:p>
            <a:pPr lvl="2" defTabSz="914400" eaLnBrk="1" hangingPunct="1"/>
            <a:r>
              <a:rPr lang="en-US" dirty="0" smtClean="0"/>
              <a:t>The protocol and the version used</a:t>
            </a:r>
          </a:p>
          <a:p>
            <a:pPr lvl="1" defTabSz="914400" eaLnBrk="1" hangingPunct="1"/>
            <a:r>
              <a:rPr lang="en-US" dirty="0" smtClean="0">
                <a:solidFill>
                  <a:srgbClr val="008000"/>
                </a:solidFill>
              </a:rPr>
              <a:t>Headers</a:t>
            </a:r>
          </a:p>
          <a:p>
            <a:pPr lvl="1" defTabSz="914400" eaLnBrk="1" hangingPunct="1"/>
            <a:r>
              <a:rPr lang="en-US" dirty="0" smtClean="0"/>
              <a:t>An empty line</a:t>
            </a:r>
          </a:p>
          <a:p>
            <a:pPr lvl="1" defTabSz="914400" eaLnBrk="1" hangingPunct="1"/>
            <a:r>
              <a:rPr lang="en-US" dirty="0" smtClean="0"/>
              <a:t>An optional </a:t>
            </a:r>
            <a:r>
              <a:rPr lang="en-US" dirty="0" smtClean="0">
                <a:solidFill>
                  <a:srgbClr val="FF6600"/>
                </a:solidFill>
              </a:rPr>
              <a:t>message body</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30071490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6" end="6"/>
                                            </p:txEl>
                                          </p:spTgt>
                                        </p:tgtEl>
                                        <p:attrNameLst>
                                          <p:attrName>style.visibility</p:attrName>
                                        </p:attrNameLst>
                                      </p:cBhvr>
                                      <p:to>
                                        <p:strVal val="visible"/>
                                      </p:to>
                                    </p:set>
                                    <p:animEffect transition="in" filter="fade">
                                      <p:cBhvr>
                                        <p:cTn id="25" dur="500"/>
                                        <p:tgtEl>
                                          <p:spTgt spid="34830">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30">
                                            <p:txEl>
                                              <p:pRg st="7" end="7"/>
                                            </p:txEl>
                                          </p:spTgt>
                                        </p:tgtEl>
                                        <p:attrNameLst>
                                          <p:attrName>style.visibility</p:attrName>
                                        </p:attrNameLst>
                                      </p:cBhvr>
                                      <p:to>
                                        <p:strVal val="visible"/>
                                      </p:to>
                                    </p:set>
                                    <p:animEffect transition="in" filter="fade">
                                      <p:cBhvr>
                                        <p:cTn id="28"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2" y="1341438"/>
            <a:ext cx="7235799" cy="4823866"/>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JAX-RS</a:t>
            </a: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3370237" y="4977606"/>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Request Message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
        <p:nvSpPr>
          <p:cNvPr id="8" name="Rectangle 3"/>
          <p:cNvSpPr txBox="1">
            <a:spLocks noChangeArrowheads="1"/>
          </p:cNvSpPr>
          <p:nvPr/>
        </p:nvSpPr>
        <p:spPr bwMode="auto">
          <a:xfrm>
            <a:off x="1066800" y="1752600"/>
            <a:ext cx="7772400" cy="4038600"/>
          </a:xfrm>
          <a:prstGeom prst="rect">
            <a:avLst/>
          </a:prstGeom>
          <a:solidFill>
            <a:schemeClr val="accent6">
              <a:lumMod val="20000"/>
              <a:lumOff val="80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i="1" dirty="0" smtClean="0">
                <a:latin typeface="Courier"/>
                <a:cs typeface="Courier"/>
              </a:rPr>
              <a:t>POST /en/html/</a:t>
            </a:r>
            <a:r>
              <a:rPr lang="en-US" i="1" dirty="0" err="1" smtClean="0">
                <a:latin typeface="Courier"/>
                <a:cs typeface="Courier"/>
              </a:rPr>
              <a:t>index.html</a:t>
            </a:r>
            <a:r>
              <a:rPr lang="en-US" i="1" dirty="0" smtClean="0">
                <a:latin typeface="Courier"/>
                <a:cs typeface="Courier"/>
              </a:rPr>
              <a:t> HTTP/1.1</a:t>
            </a:r>
          </a:p>
          <a:p>
            <a:pPr lvl="1" defTabSz="914400" eaLnBrk="1" hangingPunct="1">
              <a:buNone/>
            </a:pPr>
            <a:r>
              <a:rPr lang="en-US" i="1" dirty="0" smtClean="0">
                <a:latin typeface="Courier"/>
                <a:cs typeface="Courier"/>
              </a:rPr>
              <a:t>Host: </a:t>
            </a:r>
            <a:r>
              <a:rPr lang="en-US" i="1" dirty="0" err="1" smtClean="0">
                <a:latin typeface="Courier"/>
                <a:cs typeface="Courier"/>
              </a:rPr>
              <a:t>www.website.com</a:t>
            </a:r>
            <a:endParaRPr lang="en-US" i="1" dirty="0" smtClean="0">
              <a:latin typeface="Courier"/>
              <a:cs typeface="Courier"/>
            </a:endParaRPr>
          </a:p>
          <a:p>
            <a:pPr lvl="1" defTabSz="914400" eaLnBrk="1" hangingPunct="1">
              <a:buNone/>
            </a:pPr>
            <a:r>
              <a:rPr lang="en-US" i="1" dirty="0" smtClean="0">
                <a:latin typeface="Courier"/>
                <a:cs typeface="Courier"/>
              </a:rPr>
              <a:t>User-Agent: Mozilla/5.0 (</a:t>
            </a:r>
            <a:r>
              <a:rPr lang="en-US" i="1" dirty="0" err="1" smtClean="0">
                <a:latin typeface="Courier"/>
                <a:cs typeface="Courier"/>
              </a:rPr>
              <a:t>Windows;en</a:t>
            </a:r>
            <a:r>
              <a:rPr lang="en-US" i="1" dirty="0" smtClean="0">
                <a:latin typeface="Courier"/>
                <a:cs typeface="Courier"/>
              </a:rPr>
              <a:t>-GB; rv:1.8.0.11)</a:t>
            </a:r>
          </a:p>
          <a:p>
            <a:pPr lvl="1" defTabSz="914400" eaLnBrk="1" hangingPunct="1">
              <a:buNone/>
            </a:pPr>
            <a:r>
              <a:rPr lang="en-US" i="1" dirty="0" smtClean="0">
                <a:latin typeface="Courier"/>
                <a:cs typeface="Courier"/>
              </a:rPr>
              <a:t>Accept: text/</a:t>
            </a:r>
            <a:r>
              <a:rPr lang="en-US" i="1" dirty="0" err="1" smtClean="0">
                <a:latin typeface="Courier"/>
                <a:cs typeface="Courier"/>
              </a:rPr>
              <a:t>xml,text/html;q</a:t>
            </a:r>
            <a:r>
              <a:rPr lang="en-US" i="1" dirty="0" smtClean="0">
                <a:latin typeface="Courier"/>
                <a:cs typeface="Courier"/>
              </a:rPr>
              <a:t>=0.9,text/plain;q=0.8,image/png,*/*;</a:t>
            </a:r>
            <a:r>
              <a:rPr lang="en-US" i="1" dirty="0" err="1" smtClean="0">
                <a:latin typeface="Courier"/>
                <a:cs typeface="Courier"/>
              </a:rPr>
              <a:t>q</a:t>
            </a:r>
            <a:r>
              <a:rPr lang="en-US" i="1" dirty="0" smtClean="0">
                <a:latin typeface="Courier"/>
                <a:cs typeface="Courier"/>
              </a:rPr>
              <a:t>=0.5</a:t>
            </a:r>
          </a:p>
          <a:p>
            <a:pPr lvl="1" defTabSz="914400" eaLnBrk="1" hangingPunct="1">
              <a:buNone/>
            </a:pPr>
            <a:r>
              <a:rPr lang="en-US" i="1" dirty="0" smtClean="0">
                <a:latin typeface="Courier"/>
                <a:cs typeface="Courier"/>
              </a:rPr>
              <a:t>Accept-Language: en-</a:t>
            </a:r>
            <a:r>
              <a:rPr lang="en-US" i="1" dirty="0" err="1" smtClean="0">
                <a:latin typeface="Courier"/>
                <a:cs typeface="Courier"/>
              </a:rPr>
              <a:t>gb,en;q</a:t>
            </a:r>
            <a:r>
              <a:rPr lang="en-US" i="1" dirty="0" smtClean="0">
                <a:latin typeface="Courier"/>
                <a:cs typeface="Courier"/>
              </a:rPr>
              <a:t>=0.5</a:t>
            </a:r>
          </a:p>
          <a:p>
            <a:pPr lvl="1" defTabSz="914400" eaLnBrk="1" hangingPunct="1">
              <a:buNone/>
            </a:pPr>
            <a:r>
              <a:rPr lang="en-US" i="1" dirty="0" smtClean="0">
                <a:latin typeface="Courier"/>
                <a:cs typeface="Courier"/>
              </a:rPr>
              <a:t>Accept-Encoding: </a:t>
            </a:r>
            <a:r>
              <a:rPr lang="en-US" i="1" dirty="0" err="1" smtClean="0">
                <a:latin typeface="Courier"/>
                <a:cs typeface="Courier"/>
              </a:rPr>
              <a:t>gzip,deflate</a:t>
            </a:r>
            <a:endParaRPr lang="en-US" i="1" dirty="0" smtClean="0">
              <a:latin typeface="Courier"/>
              <a:cs typeface="Courier"/>
            </a:endParaRPr>
          </a:p>
          <a:p>
            <a:pPr lvl="1" defTabSz="914400" eaLnBrk="1" hangingPunct="1">
              <a:buNone/>
            </a:pPr>
            <a:r>
              <a:rPr lang="en-US" i="1" dirty="0" smtClean="0">
                <a:latin typeface="Courier"/>
                <a:cs typeface="Courier"/>
              </a:rPr>
              <a:t>Accept-</a:t>
            </a:r>
            <a:r>
              <a:rPr lang="en-US" i="1" dirty="0" err="1" smtClean="0">
                <a:latin typeface="Courier"/>
                <a:cs typeface="Courier"/>
              </a:rPr>
              <a:t>Charset</a:t>
            </a:r>
            <a:r>
              <a:rPr lang="en-US" i="1" dirty="0" smtClean="0">
                <a:latin typeface="Courier"/>
                <a:cs typeface="Courier"/>
              </a:rPr>
              <a:t>: ISO-8859-1,utf-8;q=0.7,*;</a:t>
            </a:r>
            <a:r>
              <a:rPr lang="en-US" i="1" dirty="0" err="1" smtClean="0">
                <a:latin typeface="Courier"/>
                <a:cs typeface="Courier"/>
              </a:rPr>
              <a:t>q</a:t>
            </a:r>
            <a:r>
              <a:rPr lang="en-US" i="1" dirty="0" smtClean="0">
                <a:latin typeface="Courier"/>
                <a:cs typeface="Courier"/>
              </a:rPr>
              <a:t>=0.7</a:t>
            </a:r>
          </a:p>
          <a:p>
            <a:pPr lvl="1" defTabSz="914400" eaLnBrk="1" hangingPunct="1">
              <a:buNone/>
            </a:pPr>
            <a:r>
              <a:rPr lang="en-US" i="1" dirty="0" smtClean="0">
                <a:latin typeface="Courier"/>
                <a:cs typeface="Courier"/>
              </a:rPr>
              <a:t>Keep-Alive: 300</a:t>
            </a:r>
          </a:p>
          <a:p>
            <a:pPr lvl="1" defTabSz="914400" eaLnBrk="1" hangingPunct="1">
              <a:buNone/>
            </a:pPr>
            <a:r>
              <a:rPr lang="en-US" i="1" dirty="0" smtClean="0">
                <a:latin typeface="Courier"/>
                <a:cs typeface="Courier"/>
              </a:rPr>
              <a:t>Connection: keep-alive</a:t>
            </a:r>
          </a:p>
          <a:p>
            <a:pPr lvl="1" defTabSz="914400" eaLnBrk="1" hangingPunct="1">
              <a:buNone/>
            </a:pPr>
            <a:r>
              <a:rPr lang="en-US" i="1" dirty="0" smtClean="0">
                <a:latin typeface="Courier"/>
                <a:cs typeface="Courier"/>
              </a:rPr>
              <a:t>Content-Type: </a:t>
            </a:r>
            <a:r>
              <a:rPr lang="en-US" i="1" dirty="0" err="1" smtClean="0">
                <a:latin typeface="Courier"/>
                <a:cs typeface="Courier"/>
              </a:rPr>
              <a:t>application/x-www-form-urlencoded</a:t>
            </a:r>
            <a:endParaRPr lang="en-US" i="1" dirty="0" smtClean="0">
              <a:latin typeface="Courier"/>
              <a:cs typeface="Courier"/>
            </a:endParaRPr>
          </a:p>
          <a:p>
            <a:pPr lvl="1" defTabSz="914400" eaLnBrk="1" hangingPunct="1">
              <a:buNone/>
            </a:pPr>
            <a:r>
              <a:rPr lang="en-US" i="1" dirty="0" smtClean="0">
                <a:latin typeface="Courier"/>
                <a:cs typeface="Courier"/>
              </a:rPr>
              <a:t>Content-Length: 39</a:t>
            </a:r>
          </a:p>
          <a:p>
            <a:pPr lvl="1" defTabSz="914400" eaLnBrk="1" hangingPunct="1">
              <a:buNone/>
            </a:pPr>
            <a:endParaRPr lang="en-US" i="1" dirty="0" smtClean="0">
              <a:latin typeface="Courier"/>
              <a:cs typeface="Courier"/>
            </a:endParaRPr>
          </a:p>
          <a:p>
            <a:pPr lvl="1" defTabSz="914400" eaLnBrk="1" hangingPunct="1">
              <a:buNone/>
            </a:pPr>
            <a:r>
              <a:rPr lang="en-US" i="1" dirty="0" smtClean="0">
                <a:latin typeface="Courier"/>
                <a:cs typeface="Courier"/>
              </a:rPr>
              <a:t>name=</a:t>
            </a:r>
            <a:r>
              <a:rPr lang="en-US" i="1" dirty="0" err="1" smtClean="0">
                <a:latin typeface="Courier"/>
                <a:cs typeface="Courier"/>
              </a:rPr>
              <a:t>MyName&amp;male</a:t>
            </a:r>
            <a:r>
              <a:rPr lang="en-US" i="1" dirty="0" smtClean="0">
                <a:latin typeface="Courier"/>
                <a:cs typeface="Courier"/>
              </a:rPr>
              <a:t>=yes</a:t>
            </a:r>
          </a:p>
        </p:txBody>
      </p:sp>
      <p:sp>
        <p:nvSpPr>
          <p:cNvPr id="12" name="Frame 11"/>
          <p:cNvSpPr/>
          <p:nvPr/>
        </p:nvSpPr>
        <p:spPr bwMode="auto">
          <a:xfrm>
            <a:off x="1447800" y="1752600"/>
            <a:ext cx="4953000" cy="381000"/>
          </a:xfrm>
          <a:prstGeom prst="frame">
            <a:avLst/>
          </a:prstGeom>
          <a:solidFill>
            <a:srgbClr val="3366FF"/>
          </a:solidFill>
          <a:ln w="12700" cap="flat" cmpd="sng" algn="ctr">
            <a:solidFill>
              <a:schemeClr val="tx1"/>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Arial"/>
            </a:endParaRPr>
          </a:p>
        </p:txBody>
      </p:sp>
      <p:sp>
        <p:nvSpPr>
          <p:cNvPr id="13" name="Frame 12"/>
          <p:cNvSpPr/>
          <p:nvPr/>
        </p:nvSpPr>
        <p:spPr bwMode="auto">
          <a:xfrm>
            <a:off x="1447800" y="2133600"/>
            <a:ext cx="7315200" cy="3124200"/>
          </a:xfrm>
          <a:prstGeom prst="frame">
            <a:avLst>
              <a:gd name="adj1" fmla="val 1931"/>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Arial"/>
            </a:endParaRPr>
          </a:p>
        </p:txBody>
      </p:sp>
      <p:sp>
        <p:nvSpPr>
          <p:cNvPr id="14" name="Frame 13"/>
          <p:cNvSpPr/>
          <p:nvPr/>
        </p:nvSpPr>
        <p:spPr bwMode="auto">
          <a:xfrm>
            <a:off x="1447800" y="5334000"/>
            <a:ext cx="4953000" cy="381000"/>
          </a:xfrm>
          <a:prstGeom prst="frame">
            <a:avLst/>
          </a:prstGeom>
          <a:solidFill>
            <a:srgbClr val="FF6600"/>
          </a:solidFill>
          <a:ln w="12700" cap="flat" cmpd="sng" algn="ctr">
            <a:solidFill>
              <a:schemeClr val="tx1"/>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Arial"/>
            </a:endParaRPr>
          </a:p>
        </p:txBody>
      </p:sp>
    </p:spTree>
    <p:custDataLst>
      <p:tags r:id="rId1"/>
    </p:custDataLst>
    <p:extLst>
      <p:ext uri="{BB962C8B-B14F-4D97-AF65-F5344CB8AC3E}">
        <p14:creationId xmlns:p14="http://schemas.microsoft.com/office/powerpoint/2010/main" val="1035112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Request Methods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HTTP defines nine methods (or verbs) :</a:t>
            </a:r>
          </a:p>
          <a:p>
            <a:pPr defTabSz="914400" eaLnBrk="1" hangingPunct="1"/>
            <a:endParaRPr lang="en-US" dirty="0" smtClean="0"/>
          </a:p>
          <a:p>
            <a:pPr lvl="1" defTabSz="914400" eaLnBrk="1" hangingPunct="1"/>
            <a:r>
              <a:rPr lang="en-US" b="1" dirty="0" smtClean="0"/>
              <a:t>GET </a:t>
            </a:r>
            <a:r>
              <a:rPr lang="en-US" dirty="0" smtClean="0"/>
              <a:t>: Request a representation of the resource</a:t>
            </a:r>
          </a:p>
          <a:p>
            <a:pPr lvl="1" defTabSz="914400" eaLnBrk="1" hangingPunct="1"/>
            <a:r>
              <a:rPr lang="en-US" b="1" dirty="0" smtClean="0"/>
              <a:t>POST </a:t>
            </a:r>
            <a:r>
              <a:rPr lang="en-US" dirty="0" smtClean="0"/>
              <a:t>: Submit data to be processed to the identified resource</a:t>
            </a:r>
          </a:p>
          <a:p>
            <a:pPr lvl="2" defTabSz="914400" eaLnBrk="1" hangingPunct="1"/>
            <a:r>
              <a:rPr lang="en-US" dirty="0" smtClean="0"/>
              <a:t>This may result in the creation of a new resource</a:t>
            </a:r>
          </a:p>
          <a:p>
            <a:pPr lvl="1" defTabSz="914400" eaLnBrk="1" hangingPunct="1"/>
            <a:r>
              <a:rPr lang="en-US" b="1" dirty="0" smtClean="0"/>
              <a:t>PUT </a:t>
            </a:r>
            <a:r>
              <a:rPr lang="en-US" dirty="0" smtClean="0"/>
              <a:t>: Uploads a representation of the specified resource</a:t>
            </a:r>
          </a:p>
          <a:p>
            <a:pPr lvl="1" defTabSz="914400" eaLnBrk="1" hangingPunct="1"/>
            <a:r>
              <a:rPr lang="en-US" b="1" dirty="0" smtClean="0"/>
              <a:t>DELETE </a:t>
            </a:r>
            <a:r>
              <a:rPr lang="en-US" dirty="0" smtClean="0"/>
              <a:t>: Deletes the specified resource</a:t>
            </a:r>
          </a:p>
          <a:p>
            <a:pPr lvl="1" defTabSz="914400" eaLnBrk="1" hangingPunct="1"/>
            <a:r>
              <a:rPr lang="en-US" dirty="0" smtClean="0"/>
              <a:t>…</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1156691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6" end="6"/>
                                            </p:txEl>
                                          </p:spTgt>
                                        </p:tgtEl>
                                        <p:attrNameLst>
                                          <p:attrName>style.visibility</p:attrName>
                                        </p:attrNameLst>
                                      </p:cBhvr>
                                      <p:to>
                                        <p:strVal val="visible"/>
                                      </p:to>
                                    </p:set>
                                    <p:animEffect transition="in" filter="fade">
                                      <p:cBhvr>
                                        <p:cTn id="22" dur="500"/>
                                        <p:tgtEl>
                                          <p:spTgt spid="3483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7" end="7"/>
                                            </p:txEl>
                                          </p:spTgt>
                                        </p:tgtEl>
                                        <p:attrNameLst>
                                          <p:attrName>style.visibility</p:attrName>
                                        </p:attrNameLst>
                                      </p:cBhvr>
                                      <p:to>
                                        <p:strVal val="visible"/>
                                      </p:to>
                                    </p:set>
                                    <p:animEffect transition="in" filter="fade">
                                      <p:cBhvr>
                                        <p:cTn id="25"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Response Status Codes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Status codes are divided into five classes :</a:t>
            </a:r>
          </a:p>
          <a:p>
            <a:pPr defTabSz="914400" eaLnBrk="1" hangingPunct="1"/>
            <a:endParaRPr lang="en-US" dirty="0" smtClean="0"/>
          </a:p>
          <a:p>
            <a:pPr lvl="1"/>
            <a:r>
              <a:rPr lang="en-US" dirty="0" smtClean="0"/>
              <a:t>1xx : Informational</a:t>
            </a:r>
          </a:p>
          <a:p>
            <a:pPr lvl="2"/>
            <a:r>
              <a:rPr lang="en-US" dirty="0" smtClean="0"/>
              <a:t>Indicates </a:t>
            </a:r>
            <a:r>
              <a:rPr lang="en-US" dirty="0"/>
              <a:t>a provisional </a:t>
            </a:r>
            <a:r>
              <a:rPr lang="en-US" dirty="0" smtClean="0"/>
              <a:t>response</a:t>
            </a:r>
          </a:p>
          <a:p>
            <a:pPr lvl="2"/>
            <a:endParaRPr lang="en-US" dirty="0" smtClean="0"/>
          </a:p>
          <a:p>
            <a:pPr lvl="1"/>
            <a:r>
              <a:rPr lang="en-US" dirty="0" smtClean="0"/>
              <a:t>2xx : Success</a:t>
            </a:r>
          </a:p>
          <a:p>
            <a:pPr lvl="2"/>
            <a:r>
              <a:rPr lang="en-US" dirty="0" smtClean="0"/>
              <a:t>Indicates </a:t>
            </a:r>
            <a:r>
              <a:rPr lang="en-US" dirty="0"/>
              <a:t>the </a:t>
            </a:r>
            <a:r>
              <a:rPr lang="en-US" dirty="0" smtClean="0"/>
              <a:t>request was </a:t>
            </a:r>
            <a:r>
              <a:rPr lang="en-US" dirty="0"/>
              <a:t>received, understood, accepted and processed </a:t>
            </a:r>
            <a:r>
              <a:rPr lang="en-US" dirty="0" smtClean="0"/>
              <a:t>successfully</a:t>
            </a:r>
          </a:p>
          <a:p>
            <a:pPr lvl="2"/>
            <a:r>
              <a:rPr lang="en-US" dirty="0" smtClean="0"/>
              <a:t>Examples :</a:t>
            </a:r>
          </a:p>
          <a:p>
            <a:pPr lvl="3"/>
            <a:r>
              <a:rPr lang="en-US" dirty="0" smtClean="0"/>
              <a:t>200 OK</a:t>
            </a:r>
          </a:p>
          <a:p>
            <a:pPr lvl="3"/>
            <a:r>
              <a:rPr lang="en-US" dirty="0" smtClean="0"/>
              <a:t>201 Created</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22014367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5" end="5"/>
                                            </p:txEl>
                                          </p:spTgt>
                                        </p:tgtEl>
                                        <p:attrNameLst>
                                          <p:attrName>style.visibility</p:attrName>
                                        </p:attrNameLst>
                                      </p:cBhvr>
                                      <p:to>
                                        <p:strVal val="visible"/>
                                      </p:to>
                                    </p:set>
                                    <p:animEffect transition="in" filter="fade">
                                      <p:cBhvr>
                                        <p:cTn id="16" dur="500"/>
                                        <p:tgtEl>
                                          <p:spTgt spid="34830">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6" end="6"/>
                                            </p:txEl>
                                          </p:spTgt>
                                        </p:tgtEl>
                                        <p:attrNameLst>
                                          <p:attrName>style.visibility</p:attrName>
                                        </p:attrNameLst>
                                      </p:cBhvr>
                                      <p:to>
                                        <p:strVal val="visible"/>
                                      </p:to>
                                    </p:set>
                                    <p:animEffect transition="in" filter="fade">
                                      <p:cBhvr>
                                        <p:cTn id="19" dur="500"/>
                                        <p:tgtEl>
                                          <p:spTgt spid="34830">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7" end="7"/>
                                            </p:txEl>
                                          </p:spTgt>
                                        </p:tgtEl>
                                        <p:attrNameLst>
                                          <p:attrName>style.visibility</p:attrName>
                                        </p:attrNameLst>
                                      </p:cBhvr>
                                      <p:to>
                                        <p:strVal val="visible"/>
                                      </p:to>
                                    </p:set>
                                    <p:animEffect transition="in" filter="fade">
                                      <p:cBhvr>
                                        <p:cTn id="22" dur="500"/>
                                        <p:tgtEl>
                                          <p:spTgt spid="34830">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8" end="8"/>
                                            </p:txEl>
                                          </p:spTgt>
                                        </p:tgtEl>
                                        <p:attrNameLst>
                                          <p:attrName>style.visibility</p:attrName>
                                        </p:attrNameLst>
                                      </p:cBhvr>
                                      <p:to>
                                        <p:strVal val="visible"/>
                                      </p:to>
                                    </p:set>
                                    <p:animEffect transition="in" filter="fade">
                                      <p:cBhvr>
                                        <p:cTn id="25" dur="500"/>
                                        <p:tgtEl>
                                          <p:spTgt spid="34830">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30">
                                            <p:txEl>
                                              <p:pRg st="9" end="9"/>
                                            </p:txEl>
                                          </p:spTgt>
                                        </p:tgtEl>
                                        <p:attrNameLst>
                                          <p:attrName>style.visibility</p:attrName>
                                        </p:attrNameLst>
                                      </p:cBhvr>
                                      <p:to>
                                        <p:strVal val="visible"/>
                                      </p:to>
                                    </p:set>
                                    <p:animEffect transition="in" filter="fade">
                                      <p:cBhvr>
                                        <p:cTn id="28"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6.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4970</Words>
  <Application>Microsoft Macintosh PowerPoint</Application>
  <PresentationFormat>On-screen Show (4:3)</PresentationFormat>
  <Paragraphs>921</Paragraphs>
  <Slides>60</Slides>
  <Notes>60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Rapid E-Learning Course Template</vt:lpstr>
      <vt:lpstr>CorelDRAW</vt:lpstr>
      <vt:lpstr>JAX-RS</vt:lpstr>
      <vt:lpstr>Course objectives</vt:lpstr>
      <vt:lpstr>Course topics</vt:lpstr>
      <vt:lpstr>HTTP Reminders</vt:lpstr>
      <vt:lpstr>The Protocol</vt:lpstr>
      <vt:lpstr>Request Message</vt:lpstr>
      <vt:lpstr>Request Message</vt:lpstr>
      <vt:lpstr>Request Methods</vt:lpstr>
      <vt:lpstr>Response Status Codes</vt:lpstr>
      <vt:lpstr>Response Status Codes</vt:lpstr>
      <vt:lpstr>Response Status Codes</vt:lpstr>
      <vt:lpstr>Response Status Codes</vt:lpstr>
      <vt:lpstr>Stop-and-think</vt:lpstr>
      <vt:lpstr>RESTful Architectures</vt:lpstr>
      <vt:lpstr>What is REST ?</vt:lpstr>
      <vt:lpstr>Resources</vt:lpstr>
      <vt:lpstr>Representation</vt:lpstr>
      <vt:lpstr>RESTful Web Services</vt:lpstr>
      <vt:lpstr>A simple RESTful example</vt:lpstr>
      <vt:lpstr>GET / Retrieve</vt:lpstr>
      <vt:lpstr>GET / Retrieve</vt:lpstr>
      <vt:lpstr>GET / Retrieve</vt:lpstr>
      <vt:lpstr>POST / Create</vt:lpstr>
      <vt:lpstr>POST / Create</vt:lpstr>
      <vt:lpstr>PUT / Update</vt:lpstr>
      <vt:lpstr>PUT / Update</vt:lpstr>
      <vt:lpstr>DELETE / Delete</vt:lpstr>
      <vt:lpstr>Stop-and-think</vt:lpstr>
      <vt:lpstr>PowerPoint Presentation</vt:lpstr>
      <vt:lpstr>JAX-RS API</vt:lpstr>
      <vt:lpstr>Presentation</vt:lpstr>
      <vt:lpstr>Presentation</vt:lpstr>
      <vt:lpstr>Installation</vt:lpstr>
      <vt:lpstr>Resource URI</vt:lpstr>
      <vt:lpstr>HTTP methods</vt:lpstr>
      <vt:lpstr>HTTP methods</vt:lpstr>
      <vt:lpstr>Relative paths in methods</vt:lpstr>
      <vt:lpstr>URI variables</vt:lpstr>
      <vt:lpstr>Input formats</vt:lpstr>
      <vt:lpstr>Output formats</vt:lpstr>
      <vt:lpstr>Stop-and-think</vt:lpstr>
      <vt:lpstr>PowerPoint Presentation</vt:lpstr>
      <vt:lpstr>PowerPoint Presentation</vt:lpstr>
      <vt:lpstr>JAX-RS with JAXB</vt:lpstr>
      <vt:lpstr>Presentation</vt:lpstr>
      <vt:lpstr>JAX-RS and JAXB support</vt:lpstr>
      <vt:lpstr>JAX-RS and JAXB support</vt:lpstr>
      <vt:lpstr>Annotations</vt:lpstr>
      <vt:lpstr>XmlRootElement</vt:lpstr>
      <vt:lpstr>XmlElement</vt:lpstr>
      <vt:lpstr>XmlAttribute</vt:lpstr>
      <vt:lpstr>Examples</vt:lpstr>
      <vt:lpstr>Examples</vt:lpstr>
      <vt:lpstr>Examples</vt:lpstr>
      <vt:lpstr>Stop-and-think</vt:lpstr>
      <vt:lpstr>PowerPoint Presentation</vt:lpstr>
      <vt:lpstr>PowerPoint Presentation</vt:lpstr>
      <vt:lpstr>Course summary</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2010-12-22T19:11:00Z</dcterms:created>
  <dcterms:modified xsi:type="dcterms:W3CDTF">2012-08-30T21:17:57Z</dcterms:modified>
  <cp:category>SUPINFO PowerPoint Templates</cp:category>
</cp:coreProperties>
</file>