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50"/>
  </p:notesMasterIdLst>
  <p:handoutMasterIdLst>
    <p:handoutMasterId r:id="rId51"/>
  </p:handoutMasterIdLst>
  <p:sldIdLst>
    <p:sldId id="444" r:id="rId2"/>
    <p:sldId id="485" r:id="rId3"/>
    <p:sldId id="486" r:id="rId4"/>
    <p:sldId id="705" r:id="rId5"/>
    <p:sldId id="713" r:id="rId6"/>
    <p:sldId id="814" r:id="rId7"/>
    <p:sldId id="807" r:id="rId8"/>
    <p:sldId id="805" r:id="rId9"/>
    <p:sldId id="809" r:id="rId10"/>
    <p:sldId id="810" r:id="rId11"/>
    <p:sldId id="812" r:id="rId12"/>
    <p:sldId id="811" r:id="rId13"/>
    <p:sldId id="826" r:id="rId14"/>
    <p:sldId id="813" r:id="rId15"/>
    <p:sldId id="817" r:id="rId16"/>
    <p:sldId id="799" r:id="rId17"/>
    <p:sldId id="815" r:id="rId18"/>
    <p:sldId id="816" r:id="rId19"/>
    <p:sldId id="818" r:id="rId20"/>
    <p:sldId id="820" r:id="rId21"/>
    <p:sldId id="821" r:id="rId22"/>
    <p:sldId id="822" r:id="rId23"/>
    <p:sldId id="823" r:id="rId24"/>
    <p:sldId id="824" r:id="rId25"/>
    <p:sldId id="825" r:id="rId26"/>
    <p:sldId id="819" r:id="rId27"/>
    <p:sldId id="827" r:id="rId28"/>
    <p:sldId id="829" r:id="rId29"/>
    <p:sldId id="830" r:id="rId30"/>
    <p:sldId id="831" r:id="rId31"/>
    <p:sldId id="832" r:id="rId32"/>
    <p:sldId id="833" r:id="rId33"/>
    <p:sldId id="828" r:id="rId34"/>
    <p:sldId id="834" r:id="rId35"/>
    <p:sldId id="835" r:id="rId36"/>
    <p:sldId id="836" r:id="rId37"/>
    <p:sldId id="837" r:id="rId38"/>
    <p:sldId id="838" r:id="rId39"/>
    <p:sldId id="842" r:id="rId40"/>
    <p:sldId id="843" r:id="rId41"/>
    <p:sldId id="845" r:id="rId42"/>
    <p:sldId id="846" r:id="rId43"/>
    <p:sldId id="847" r:id="rId44"/>
    <p:sldId id="844" r:id="rId45"/>
    <p:sldId id="839" r:id="rId46"/>
    <p:sldId id="841" r:id="rId47"/>
    <p:sldId id="840" r:id="rId48"/>
    <p:sldId id="603" r:id="rId49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0" autoAdjust="0"/>
    <p:restoredTop sz="88115" autoAdjust="0"/>
  </p:normalViewPr>
  <p:slideViewPr>
    <p:cSldViewPr>
      <p:cViewPr>
        <p:scale>
          <a:sx n="90" d="100"/>
          <a:sy n="90" d="100"/>
        </p:scale>
        <p:origin x="-2376" y="-96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dailyjs.com</a:t>
            </a:r>
            <a:r>
              <a:rPr lang="en-US" dirty="0" smtClean="0"/>
              <a:t>/2010/08/10/</a:t>
            </a:r>
            <a:r>
              <a:rPr lang="en-US" dirty="0" err="1" smtClean="0"/>
              <a:t>ryan</a:t>
            </a:r>
            <a:r>
              <a:rPr lang="en-US" dirty="0" smtClean="0"/>
              <a:t>-</a:t>
            </a:r>
            <a:r>
              <a:rPr lang="en-US" dirty="0" err="1" smtClean="0"/>
              <a:t>dahl</a:t>
            </a:r>
            <a:r>
              <a:rPr lang="en-US" dirty="0" smtClean="0"/>
              <a:t>-interview/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npmjs.org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2013-02-27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2013-02-27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2013-02-27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lize/WebSocket-Node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fr.slideshare.net/adriengueret/introduction-to-nodejs-16790822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err="1" smtClean="0">
                <a:latin typeface="Myriad Pro"/>
                <a:ea typeface="MS PGothic" charset="0"/>
                <a:cs typeface="Myriad Pro"/>
              </a:rPr>
              <a:t>Node.js</a:t>
            </a:r>
            <a:endParaRPr lang="en-US" sz="3200" dirty="0" smtClean="0">
              <a:latin typeface="Myriad Pro"/>
              <a:ea typeface="MS PGothic" charset="0"/>
              <a:cs typeface="Myriad Pro"/>
            </a:endParaRP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event-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driven, 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non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-blocking I/O model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 descr="Screen Shot 2013-02-19 at 3.04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85492"/>
            <a:ext cx="34925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look at the the following version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that example, only the second instruction will wait the first one to finish</a:t>
            </a:r>
          </a:p>
          <a:p>
            <a:pPr lvl="1"/>
            <a:r>
              <a:rPr lang="en-US" dirty="0" smtClean="0"/>
              <a:t>The second instruction is called callback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827584" y="1921396"/>
            <a:ext cx="748883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Retrieve all the articles from a Database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When complete, display them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 something else…</a:t>
            </a:r>
          </a:p>
        </p:txBody>
      </p:sp>
    </p:spTree>
    <p:extLst>
      <p:ext uri="{BB962C8B-B14F-4D97-AF65-F5344CB8AC3E}">
        <p14:creationId xmlns:p14="http://schemas.microsoft.com/office/powerpoint/2010/main" val="325256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non-blocking model is better ?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ight Arrow 1"/>
          <p:cNvSpPr/>
          <p:nvPr/>
        </p:nvSpPr>
        <p:spPr>
          <a:xfrm>
            <a:off x="1691680" y="2281436"/>
            <a:ext cx="7200800" cy="2808312"/>
          </a:xfrm>
          <a:prstGeom prst="rightArrow">
            <a:avLst>
              <a:gd name="adj1" fmla="val 50000"/>
              <a:gd name="adj2" fmla="val 262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1"/>
            <a:endCxn id="2" idx="3"/>
          </p:cNvCxnSpPr>
          <p:nvPr/>
        </p:nvCxnSpPr>
        <p:spPr>
          <a:xfrm>
            <a:off x="1691680" y="3685592"/>
            <a:ext cx="7200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321754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65612"/>
            <a:ext cx="153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Non-blocking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5172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1176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7180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3184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9188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5192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196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7200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3204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9208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5212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2160" y="3505572"/>
            <a:ext cx="0" cy="9361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7220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3224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9228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52320" y="3001516"/>
            <a:ext cx="0" cy="8640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12360" y="3505572"/>
            <a:ext cx="0" cy="3600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91680" y="3145532"/>
            <a:ext cx="180020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 1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1691680" y="4009628"/>
            <a:ext cx="180020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</a:rPr>
              <a:t>Instruction 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32040" y="3145532"/>
            <a:ext cx="1080120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012160" y="3145532"/>
            <a:ext cx="144016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3491880" y="4009628"/>
            <a:ext cx="1440160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3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4932040" y="4009628"/>
            <a:ext cx="1080120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Instr</a:t>
            </a:r>
            <a:r>
              <a:rPr lang="en-US" sz="1600" dirty="0" smtClean="0"/>
              <a:t> 2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491880" y="3145532"/>
            <a:ext cx="1440160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Wait…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91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Node.js</a:t>
            </a:r>
            <a:r>
              <a:rPr lang="en-US" sz="2800" dirty="0" smtClean="0"/>
              <a:t> libraries are designed to be non-blocking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But some blocking version are available too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827584" y="1777380"/>
            <a:ext cx="7488832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fs.readFile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(‘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myFile.csv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’,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(err, contents)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(contents);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Do something else…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</p:txBody>
      </p:sp>
      <p:sp>
        <p:nvSpPr>
          <p:cNvPr id="7" name="Rectangle à coins arrondis 4"/>
          <p:cNvSpPr/>
          <p:nvPr/>
        </p:nvSpPr>
        <p:spPr>
          <a:xfrm>
            <a:off x="827584" y="3793604"/>
            <a:ext cx="7488832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contents =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fs.readFileSync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(‘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myFile.csv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’);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(contents);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Do something else…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0817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“JavaScript </a:t>
            </a:r>
            <a:r>
              <a:rPr lang="en-US" sz="2800" i="1" dirty="0"/>
              <a:t>has certain characteristics that make it very different than other dynamic languages, namely that it has no concept of threads. Its model of concurrency is completely based around </a:t>
            </a:r>
            <a:r>
              <a:rPr lang="en-US" sz="2800" b="1" i="1" dirty="0"/>
              <a:t>events</a:t>
            </a:r>
            <a:r>
              <a:rPr lang="en-US" sz="2800" i="1" dirty="0" smtClean="0"/>
              <a:t>.”</a:t>
            </a:r>
          </a:p>
          <a:p>
            <a:pPr marL="0" indent="0" algn="ctr">
              <a:buNone/>
            </a:pPr>
            <a:endParaRPr lang="en-US" sz="2800" i="1" dirty="0" smtClean="0"/>
          </a:p>
          <a:p>
            <a:pPr marL="0" indent="0" algn="ctr">
              <a:buNone/>
            </a:pPr>
            <a:r>
              <a:rPr lang="en-US" i="1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Ryan Dahl, creator of </a:t>
            </a:r>
            <a:r>
              <a:rPr lang="en-US" dirty="0" err="1" smtClean="0"/>
              <a:t>Node.js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Why JavaScript ?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41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implements </a:t>
            </a:r>
            <a:r>
              <a:rPr lang="en-US" dirty="0" err="1" smtClean="0"/>
              <a:t>CommonJS</a:t>
            </a:r>
            <a:r>
              <a:rPr lang="en-US" dirty="0" smtClean="0"/>
              <a:t> specification</a:t>
            </a:r>
          </a:p>
          <a:p>
            <a:endParaRPr lang="en-US" dirty="0"/>
          </a:p>
          <a:p>
            <a:r>
              <a:rPr lang="en-US" dirty="0" smtClean="0"/>
              <a:t>Libraries are just </a:t>
            </a:r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  <a:endParaRPr lang="en-US" dirty="0"/>
          </a:p>
          <a:p>
            <a:pPr lvl="1"/>
            <a:r>
              <a:rPr lang="en-US" dirty="0" smtClean="0"/>
              <a:t>And you already know 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to use them</a:t>
            </a:r>
          </a:p>
          <a:p>
            <a:pPr lvl="2"/>
            <a:r>
              <a:rPr lang="en-US" dirty="0" smtClean="0"/>
              <a:t>How to create your owns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CommonJS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26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Framework</a:t>
            </a:r>
          </a:p>
          <a:p>
            <a:pPr lvl="1"/>
            <a:r>
              <a:rPr lang="en-US" dirty="0" smtClean="0"/>
              <a:t>Don’t compare it to Rails, </a:t>
            </a:r>
            <a:r>
              <a:rPr lang="en-US" dirty="0" err="1" smtClean="0"/>
              <a:t>Django</a:t>
            </a:r>
            <a:r>
              <a:rPr lang="en-US" dirty="0" smtClean="0"/>
              <a:t> or other</a:t>
            </a:r>
          </a:p>
          <a:p>
            <a:pPr lvl="1"/>
            <a:r>
              <a:rPr lang="en-US" dirty="0" smtClean="0"/>
              <a:t>Node is very low level</a:t>
            </a:r>
          </a:p>
          <a:p>
            <a:pPr lvl="1"/>
            <a:endParaRPr lang="en-US" dirty="0"/>
          </a:p>
          <a:p>
            <a:r>
              <a:rPr lang="en-US" dirty="0" smtClean="0"/>
              <a:t>Multi-threaded</a:t>
            </a:r>
          </a:p>
          <a:p>
            <a:pPr lvl="1"/>
            <a:r>
              <a:rPr lang="en-US" dirty="0" smtClean="0"/>
              <a:t>Think of it as a single threaded server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Node.js</a:t>
            </a:r>
            <a:r>
              <a:rPr lang="en-US" sz="3600" b="1" dirty="0" smtClean="0">
                <a:latin typeface="+mj-lt"/>
                <a:cs typeface="ＭＳ Ｐゴシック" charset="0"/>
              </a:rPr>
              <a:t> is not…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73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6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 Server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860032" y="2497460"/>
            <a:ext cx="3888432" cy="20882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5844"/>
            <a:ext cx="26924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009628"/>
            <a:ext cx="1363350" cy="11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an HTTP Server, </a:t>
            </a:r>
            <a:r>
              <a:rPr lang="en-US" dirty="0" err="1" smtClean="0"/>
              <a:t>Node.js</a:t>
            </a:r>
            <a:r>
              <a:rPr lang="en-US" dirty="0" smtClean="0"/>
              <a:t> provides the </a:t>
            </a:r>
            <a:r>
              <a:rPr lang="en-US" i="1" dirty="0" smtClean="0"/>
              <a:t>HTTP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HTTP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467544" y="2497460"/>
            <a:ext cx="8208912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http = require('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http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res)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res.writeHead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200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{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Content-Type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text/plain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world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res.end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}).listen(</a:t>
            </a:r>
            <a:r>
              <a:rPr lang="en-GB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Server running 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on port 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1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HTTP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3-02-19 at 6.16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66" y="913284"/>
            <a:ext cx="6748606" cy="2750922"/>
          </a:xfrm>
          <a:prstGeom prst="rect">
            <a:avLst/>
          </a:prstGeom>
        </p:spPr>
      </p:pic>
      <p:pic>
        <p:nvPicPr>
          <p:cNvPr id="9" name="Picture 8" descr="Screen Shot 2013-02-19 at 6.16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52" y="1659638"/>
            <a:ext cx="6156176" cy="42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r>
              <a:rPr lang="en-US" dirty="0" smtClean="0"/>
              <a:t>TODO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Node.js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http.createServer</a:t>
            </a:r>
            <a:r>
              <a:rPr lang="en-US" i="1" dirty="0"/>
              <a:t>([</a:t>
            </a:r>
            <a:r>
              <a:rPr lang="en-US" i="1" dirty="0" err="1"/>
              <a:t>requestListener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Create a new web server object</a:t>
            </a:r>
          </a:p>
          <a:p>
            <a:pPr lvl="1"/>
            <a:r>
              <a:rPr lang="en-US" dirty="0" smtClean="0"/>
              <a:t>The function passed in argument handle client requests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0063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created internally by a HTTP server</a:t>
            </a:r>
          </a:p>
          <a:p>
            <a:r>
              <a:rPr lang="en-US" dirty="0" smtClean="0"/>
              <a:t>Represent a client request</a:t>
            </a:r>
          </a:p>
          <a:p>
            <a:r>
              <a:rPr lang="en-US" dirty="0" smtClean="0"/>
              <a:t>Passed as the first argument to a </a:t>
            </a:r>
            <a:r>
              <a:rPr lang="en-US" i="1" dirty="0" smtClean="0"/>
              <a:t>request listener</a:t>
            </a:r>
          </a:p>
          <a:p>
            <a:endParaRPr lang="en-US" i="1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22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467544" y="1201316"/>
            <a:ext cx="82089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// Request URL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string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(e.g. '/</a:t>
            </a:r>
            <a:r>
              <a:rPr lang="en-GB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status?name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</a:t>
            </a:r>
            <a:r>
              <a:rPr lang="en-GB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ryan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</a:t>
            </a:r>
            <a:endParaRPr lang="en-GB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request.url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The request method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(e.g. '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GET')</a:t>
            </a:r>
          </a:p>
          <a:p>
            <a:pPr eaLnBrk="1" hangingPunct="1"/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request.method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/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Request headers looking like follow:</a:t>
            </a:r>
          </a:p>
          <a:p>
            <a:pPr eaLnBrk="1" hangingPunct="1"/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</a:t>
            </a:r>
            <a:r>
              <a:rPr lang="tr-TR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user-agent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': '</a:t>
            </a:r>
            <a:r>
              <a:rPr lang="tr-TR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curl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7.22.0', </a:t>
            </a:r>
          </a:p>
          <a:p>
            <a:pPr eaLnBrk="1" hangingPunct="1"/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</a:t>
            </a:r>
            <a:r>
              <a:rPr lang="tr-TR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host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'127.0.0.1:8000', </a:t>
            </a:r>
            <a:endParaRPr lang="tr-TR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/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 </a:t>
            </a:r>
            <a:r>
              <a:rPr lang="tr-TR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accept</a:t>
            </a:r>
            <a:r>
              <a:rPr lang="tr-TR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: '*/*' </a:t>
            </a:r>
            <a:r>
              <a:rPr lang="tr-TR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endParaRPr lang="en-GB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/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request.headers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3033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467544" y="1273324"/>
            <a:ext cx="8208912" cy="37444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request.method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POST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requestBody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'';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data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(data)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requestBody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 data;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}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request.on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()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requestBody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  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 with request body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</a:t>
            </a:r>
            <a:r>
              <a:rPr lang="en-US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}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1283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created internally by a HTTP server</a:t>
            </a:r>
          </a:p>
          <a:p>
            <a:r>
              <a:rPr lang="en-US" dirty="0" smtClean="0"/>
              <a:t>Represent a response that will be send to a client</a:t>
            </a:r>
          </a:p>
          <a:p>
            <a:r>
              <a:rPr lang="en-US" dirty="0" smtClean="0"/>
              <a:t>Passed as the 2</a:t>
            </a:r>
            <a:r>
              <a:rPr lang="en-US" baseline="30000" dirty="0" smtClean="0"/>
              <a:t>nd</a:t>
            </a:r>
            <a:r>
              <a:rPr lang="en-US" dirty="0" smtClean="0"/>
              <a:t> argument to a </a:t>
            </a:r>
            <a:r>
              <a:rPr lang="en-US" i="1" dirty="0" smtClean="0"/>
              <a:t>request listener</a:t>
            </a:r>
          </a:p>
          <a:p>
            <a:endParaRPr lang="en-US" i="1" dirty="0"/>
          </a:p>
          <a:p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http.ServerResponse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</a:t>
            </a:r>
            <a:r>
              <a:rPr lang="en-GB" b="1" dirty="0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0989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http.ServerResponse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179512" y="1201316"/>
            <a:ext cx="8784976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http.createServer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(request, response)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// Specify HTTP status code and HTTP headers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response.writeHead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200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{'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Content-Type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text/plain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'});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// Sends a chunk of the response body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Hello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Signals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to the server that all of </a:t>
            </a:r>
            <a:endParaRPr lang="en-GB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// the 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 headers and body have been sent</a:t>
            </a:r>
            <a:endParaRPr lang="en-GB" b="1" dirty="0" smtClean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response.end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 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world!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944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70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TCP Server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860032" y="2497460"/>
            <a:ext cx="3888432" cy="20882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05844"/>
            <a:ext cx="26924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7620"/>
            <a:ext cx="1346296" cy="104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TCP Server, </a:t>
            </a:r>
            <a:r>
              <a:rPr lang="en-US" dirty="0" err="1" smtClean="0"/>
              <a:t>Node.js</a:t>
            </a:r>
            <a:r>
              <a:rPr lang="en-US" dirty="0" smtClean="0"/>
              <a:t> provides the </a:t>
            </a:r>
            <a:r>
              <a:rPr lang="en-US" i="1" dirty="0" smtClean="0"/>
              <a:t>Net </a:t>
            </a:r>
            <a:r>
              <a:rPr lang="en-US" dirty="0" smtClean="0"/>
              <a:t>module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467544" y="2209428"/>
            <a:ext cx="8208912" cy="3024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net = require('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net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server =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(socket)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Client disconnected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});</a:t>
            </a: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Echo server\r\n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socket.pipe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(socket);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server.listen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281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Net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3-02-20 at 2.06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3284"/>
            <a:ext cx="6732240" cy="2347019"/>
          </a:xfrm>
          <a:prstGeom prst="rect">
            <a:avLst/>
          </a:prstGeom>
        </p:spPr>
      </p:pic>
      <p:pic>
        <p:nvPicPr>
          <p:cNvPr id="3" name="Picture 2" descr="Screen Shot 2013-02-20 at 2.06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54676"/>
            <a:ext cx="7884368" cy="40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0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TODO</a:t>
            </a:r>
          </a:p>
          <a:p>
            <a:pPr lvl="1"/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  <a:cs typeface="ＭＳ Ｐゴシック" charset="0"/>
              </a:rPr>
              <a:t>Node.js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net.createServer</a:t>
            </a:r>
            <a:r>
              <a:rPr lang="en-US" i="1" dirty="0"/>
              <a:t>([</a:t>
            </a:r>
            <a:r>
              <a:rPr lang="en-US" i="1" dirty="0" err="1"/>
              <a:t>requestListener</a:t>
            </a:r>
            <a:r>
              <a:rPr lang="en-US" i="1" dirty="0"/>
              <a:t>]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Create a new TCP server object</a:t>
            </a:r>
          </a:p>
          <a:p>
            <a:pPr lvl="1"/>
            <a:r>
              <a:rPr lang="en-US" dirty="0" smtClean="0"/>
              <a:t>The function passed in argument handle new socket connections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net.Server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467544" y="3649588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(socket)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718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representing a TCP socket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</a:t>
            </a:r>
            <a:r>
              <a:rPr lang="en-US" dirty="0"/>
              <a:t>created by the user and used as a </a:t>
            </a:r>
            <a:r>
              <a:rPr lang="en-US" dirty="0" smtClean="0"/>
              <a:t>client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net.Socket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467544" y="1993404"/>
            <a:ext cx="820891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net.createServer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...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754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latin typeface="+mj-lt"/>
                <a:cs typeface="ＭＳ Ｐゴシック" charset="0"/>
              </a:rPr>
              <a:t>n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et.Socket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à coins arrondis 4"/>
          <p:cNvSpPr/>
          <p:nvPr/>
        </p:nvSpPr>
        <p:spPr>
          <a:xfrm>
            <a:off x="216024" y="1129308"/>
            <a:ext cx="8676456" cy="4032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socket =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net.createConnection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GB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1337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'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localhost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Event ‘data’ handler</a:t>
            </a:r>
            <a:endParaRPr lang="en-GB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data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(data); });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Event ‘end’ handler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 </a:t>
            </a: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 }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Sends data on the socket</a:t>
            </a:r>
            <a:endParaRPr lang="en-GB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socket.write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 smtClean="0">
                <a:solidFill>
                  <a:srgbClr val="00B050"/>
                </a:solidFill>
                <a:latin typeface="Courier New" pitchFamily="1" charset="0"/>
              </a:rPr>
              <a:t>Message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en-GB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 Half-closes the </a:t>
            </a:r>
            <a:r>
              <a:rPr lang="en-GB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socket.end</a:t>
            </a: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4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387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86783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Implementing a </a:t>
            </a:r>
            <a:br>
              <a:rPr lang="en-US" dirty="0" smtClean="0"/>
            </a:br>
            <a:r>
              <a:rPr lang="en-US" dirty="0" smtClean="0"/>
              <a:t>web socket Server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37420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932040" y="2145060"/>
            <a:ext cx="3888432" cy="208823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353444"/>
            <a:ext cx="269240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79" b="100000" l="9685" r="89831">
                        <a14:backgroundMark x1="27845" y1="5655" x2="27845" y2="5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5879" y="3433564"/>
            <a:ext cx="1908121" cy="15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npm</a:t>
            </a:r>
            <a:r>
              <a:rPr lang="en-US" dirty="0"/>
              <a:t> is a package manager for </a:t>
            </a:r>
            <a:r>
              <a:rPr lang="en-US" dirty="0" err="1"/>
              <a:t>Node.js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dependencies for an </a:t>
            </a:r>
            <a:r>
              <a:rPr lang="en-US" dirty="0" smtClean="0"/>
              <a:t>application</a:t>
            </a:r>
          </a:p>
          <a:p>
            <a:endParaRPr lang="en-US" b="1" dirty="0" smtClean="0"/>
          </a:p>
          <a:p>
            <a:r>
              <a:rPr lang="en-US" dirty="0" smtClean="0"/>
              <a:t>Deployed and </a:t>
            </a:r>
            <a:r>
              <a:rPr lang="en-US" dirty="0"/>
              <a:t>installed automatically with </a:t>
            </a:r>
            <a:r>
              <a:rPr lang="en-US" dirty="0" smtClean="0"/>
              <a:t>node environment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Node Packaged Modules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45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>
                <a:latin typeface="+mj-lt"/>
                <a:cs typeface="ＭＳ Ｐゴシック" charset="0"/>
              </a:rPr>
              <a:t>Node Packaged Modules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3-02-21 at 5.28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070"/>
            <a:ext cx="8928992" cy="42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5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course, we </a:t>
            </a:r>
            <a:r>
              <a:rPr lang="en-US" dirty="0" err="1" smtClean="0"/>
              <a:t>gonna</a:t>
            </a:r>
            <a:r>
              <a:rPr lang="en-US" dirty="0" smtClean="0"/>
              <a:t> install and use the following module 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https://github.com/Worlize/WebSocket-</a:t>
            </a:r>
            <a:r>
              <a:rPr lang="en-US" sz="2800" dirty="0" smtClean="0">
                <a:hlinkClick r:id="rId3"/>
              </a:rPr>
              <a:t>Node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It’s a </a:t>
            </a:r>
            <a:r>
              <a:rPr lang="en-US" dirty="0">
                <a:solidFill>
                  <a:prstClr val="black"/>
                </a:solidFill>
              </a:rPr>
              <a:t>pure JavaScript implementation of the </a:t>
            </a:r>
            <a:r>
              <a:rPr lang="en-US" dirty="0" err="1">
                <a:solidFill>
                  <a:prstClr val="black"/>
                </a:solidFill>
              </a:rPr>
              <a:t>WebSocket</a:t>
            </a:r>
            <a:r>
              <a:rPr lang="en-US" dirty="0">
                <a:solidFill>
                  <a:prstClr val="black"/>
                </a:solidFill>
              </a:rPr>
              <a:t> protocol</a:t>
            </a:r>
          </a:p>
          <a:p>
            <a:pPr marL="0" indent="0" algn="ctr">
              <a:buNone/>
            </a:pPr>
            <a:endParaRPr lang="en-US" sz="280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A 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WebSocket</a:t>
            </a:r>
            <a:r>
              <a:rPr lang="en-US" sz="3600" b="1" dirty="0" smtClean="0">
                <a:latin typeface="+mj-lt"/>
                <a:cs typeface="ＭＳ Ｐゴシック" charset="0"/>
              </a:rPr>
              <a:t> module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3-02-21 at 5.41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4513684"/>
            <a:ext cx="671887" cy="6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already know how to use </a:t>
            </a:r>
            <a:r>
              <a:rPr lang="en-US" dirty="0" err="1" smtClean="0"/>
              <a:t>WebSocket</a:t>
            </a:r>
            <a:r>
              <a:rPr lang="en-US" dirty="0" smtClean="0"/>
              <a:t> from client-side</a:t>
            </a:r>
          </a:p>
          <a:p>
            <a:endParaRPr lang="en-US" sz="2800" dirty="0"/>
          </a:p>
          <a:p>
            <a:r>
              <a:rPr lang="en-US" dirty="0" smtClean="0"/>
              <a:t>Create a simple Chat application with </a:t>
            </a:r>
            <a:r>
              <a:rPr lang="en-US" dirty="0" err="1" smtClean="0"/>
              <a:t>Node.js</a:t>
            </a:r>
            <a:r>
              <a:rPr lang="en-US" dirty="0" smtClean="0"/>
              <a:t> and the module we’ve just seen in the previous slide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267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968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" y="-1"/>
            <a:ext cx="5049151" cy="37544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this node ?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86783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37420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5" name="Picture 4" descr="Screen Shot 2013-02-27 at 3.56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001516"/>
            <a:ext cx="4801220" cy="14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6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Socket.IO</a:t>
            </a:r>
            <a:r>
              <a:rPr lang="en-US" dirty="0" smtClean="0"/>
              <a:t> </a:t>
            </a:r>
            <a:r>
              <a:rPr lang="en-US" dirty="0"/>
              <a:t>aims to make </a:t>
            </a:r>
            <a:r>
              <a:rPr lang="en-US" dirty="0" err="1"/>
              <a:t>realtime</a:t>
            </a:r>
            <a:r>
              <a:rPr lang="en-US" dirty="0"/>
              <a:t> apps possible in every browser and mobile </a:t>
            </a:r>
            <a:r>
              <a:rPr lang="en-US" dirty="0" smtClean="0"/>
              <a:t>device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Blur </a:t>
            </a:r>
            <a:r>
              <a:rPr lang="en-US" dirty="0"/>
              <a:t>the differences between the different transport </a:t>
            </a:r>
            <a:r>
              <a:rPr lang="en-US" dirty="0" smtClean="0"/>
              <a:t>mechanisms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What is 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Socket.IO</a:t>
            </a:r>
            <a:r>
              <a:rPr lang="en-US" sz="3600" b="1" dirty="0" smtClean="0">
                <a:latin typeface="+mj-lt"/>
                <a:cs typeface="ＭＳ Ｐゴシック" charset="0"/>
              </a:rPr>
              <a:t> ?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150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unique API for </a:t>
            </a:r>
            <a:r>
              <a:rPr lang="en-US" dirty="0" err="1" smtClean="0"/>
              <a:t>realtime</a:t>
            </a:r>
            <a:r>
              <a:rPr lang="en-US" dirty="0" smtClean="0"/>
              <a:t> applications using in function of the browser compatibility 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protocol </a:t>
            </a:r>
          </a:p>
          <a:p>
            <a:pPr lvl="1"/>
            <a:r>
              <a:rPr lang="en-US" dirty="0" smtClean="0"/>
              <a:t>Adobe </a:t>
            </a:r>
            <a:r>
              <a:rPr lang="en-US" dirty="0"/>
              <a:t>Flash </a:t>
            </a:r>
            <a:r>
              <a:rPr lang="en-US" dirty="0" smtClean="0"/>
              <a:t>sockets</a:t>
            </a:r>
            <a:endParaRPr lang="en-US" dirty="0"/>
          </a:p>
          <a:p>
            <a:pPr lvl="1"/>
            <a:r>
              <a:rPr lang="en-US" dirty="0" smtClean="0"/>
              <a:t>JSONP polling</a:t>
            </a:r>
            <a:endParaRPr lang="en-US" dirty="0"/>
          </a:p>
          <a:p>
            <a:pPr lvl="1"/>
            <a:r>
              <a:rPr lang="en-US" dirty="0" smtClean="0"/>
              <a:t>AJAX </a:t>
            </a:r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What is </a:t>
            </a:r>
            <a:r>
              <a:rPr lang="en-US" sz="3600" b="1" dirty="0" err="1" smtClean="0">
                <a:latin typeface="+mj-lt"/>
                <a:cs typeface="ＭＳ Ｐゴシック" charset="0"/>
              </a:rPr>
              <a:t>Socket.IO</a:t>
            </a:r>
            <a:r>
              <a:rPr lang="en-US" sz="3600" b="1" dirty="0" smtClean="0">
                <a:latin typeface="+mj-lt"/>
                <a:cs typeface="ＭＳ Ｐゴシック" charset="0"/>
              </a:rPr>
              <a:t> ?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362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Simple 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216024" y="1057300"/>
            <a:ext cx="8676456" cy="1872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io.sockets.on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connection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(socket)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socket.emit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news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{ hello: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world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my other event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(data)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sp>
        <p:nvSpPr>
          <p:cNvPr id="9" name="Rectangle à coins arrondis 4"/>
          <p:cNvSpPr/>
          <p:nvPr/>
        </p:nvSpPr>
        <p:spPr>
          <a:xfrm>
            <a:off x="216024" y="2929508"/>
            <a:ext cx="8676456" cy="23042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script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src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socket.io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socket.io.js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"&gt;&lt;/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script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script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socket =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io.connect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http://</a:t>
            </a:r>
            <a:r>
              <a:rPr lang="en-GB" b="1" dirty="0" err="1">
                <a:solidFill>
                  <a:srgbClr val="00B050"/>
                </a:solidFill>
                <a:latin typeface="Courier New" pitchFamily="1" charset="0"/>
              </a:rPr>
              <a:t>localhost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news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</a:t>
            </a:r>
            <a:r>
              <a:rPr lang="en-GB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(data) {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(data);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</a:t>
            </a:r>
            <a:r>
              <a:rPr lang="en-GB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socket.emit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my other event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', { my: '</a:t>
            </a:r>
            <a:r>
              <a:rPr lang="en-GB" b="1" dirty="0">
                <a:solidFill>
                  <a:srgbClr val="00B050"/>
                </a:solidFill>
                <a:latin typeface="Courier New" pitchFamily="1" charset="0"/>
              </a:rPr>
              <a:t>data</a:t>
            </a: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'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});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&lt;/script&gt;</a:t>
            </a:r>
            <a:endParaRPr lang="en-GB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353444"/>
            <a:ext cx="16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NodeJS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4720416"/>
            <a:ext cx="142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Client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0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87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2843808" y="1705372"/>
            <a:ext cx="2088232" cy="287259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91111" y="1929007"/>
            <a:ext cx="1800200" cy="21602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63119" y="2081407"/>
            <a:ext cx="1800200" cy="21602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35127" y="2233807"/>
            <a:ext cx="1800200" cy="216024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86783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Develop a complete application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With express and </a:t>
            </a:r>
            <a:r>
              <a:rPr lang="en-US" sz="2400" dirty="0" err="1" smtClean="0"/>
              <a:t>MongoDB</a:t>
            </a:r>
            <a:endParaRPr lang="en-US" sz="2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37420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7694">
            <a:off x="4196284" y="378319"/>
            <a:ext cx="4592896" cy="2469765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243039" y="1489348"/>
            <a:ext cx="1944216" cy="122413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Screen Shot 2013-02-21 at 5.56.0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1965" y1="23636" x2="52402" y2="65455"/>
                        <a14:foregroundMark x1="60262" y1="45455" x2="69869" y2="43636"/>
                        <a14:foregroundMark x1="75109" y1="38182" x2="82969" y2="50909"/>
                        <a14:foregroundMark x1="88646" y1="40000" x2="95633" y2="52727"/>
                        <a14:foregroundMark x1="24454" y1="29091" x2="30131" y2="63636"/>
                        <a14:foregroundMark x1="17467" y1="43636" x2="10044" y2="4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4276">
            <a:off x="4972987" y="2148127"/>
            <a:ext cx="290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3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to </a:t>
            </a:r>
            <a:r>
              <a:rPr lang="en-US" dirty="0" err="1" smtClean="0"/>
              <a:t>Slideshare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://fr.slideshare.net/adriengueret/introduction-to-nodejs-</a:t>
            </a:r>
            <a:r>
              <a:rPr lang="en-US" dirty="0" smtClean="0">
                <a:hlinkClick r:id="rId3"/>
              </a:rPr>
              <a:t>16790822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External slides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3-02-27 at 3.53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21396"/>
            <a:ext cx="3614203" cy="2033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43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62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time ago, JavaScript lived mainly in browsers</a:t>
            </a:r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 smtClean="0"/>
              <a:t> is a new context granting JavaScript as a server-side language too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From the browser to the server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is built on the V8 JavaScript engine</a:t>
            </a:r>
          </a:p>
          <a:p>
            <a:pPr lvl="1"/>
            <a:r>
              <a:rPr lang="en-US" dirty="0" smtClean="0"/>
              <a:t>Developed by Google and </a:t>
            </a:r>
            <a:r>
              <a:rPr lang="en-US" dirty="0"/>
              <a:t>u</a:t>
            </a:r>
            <a:r>
              <a:rPr lang="en-US" dirty="0" smtClean="0"/>
              <a:t>sed by Chrome</a:t>
            </a:r>
          </a:p>
          <a:p>
            <a:pPr lvl="1"/>
            <a:r>
              <a:rPr lang="en-US" dirty="0" smtClean="0"/>
              <a:t>Fast: Compiles </a:t>
            </a:r>
            <a:r>
              <a:rPr lang="en-US" dirty="0"/>
              <a:t>JavaScript to native machine code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V8 Runtime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4355976" y="3073524"/>
            <a:ext cx="4392488" cy="2016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3729980"/>
            <a:ext cx="3952056" cy="12157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V8 JavaScript Runtime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7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Node.js</a:t>
            </a:r>
            <a:r>
              <a:rPr lang="en-US" sz="3600" b="1" dirty="0" smtClean="0">
                <a:latin typeface="+mj-lt"/>
                <a:cs typeface="ＭＳ Ｐゴシック" charset="0"/>
              </a:rPr>
              <a:t> environment 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3-02-19 at 3.35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7260"/>
            <a:ext cx="9144000" cy="52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/>
              <a:t>is d</a:t>
            </a:r>
            <a:r>
              <a:rPr lang="en-US" dirty="0" smtClean="0"/>
              <a:t>esigned </a:t>
            </a:r>
            <a:r>
              <a:rPr lang="en-US" dirty="0"/>
              <a:t>for writing scalable Internet </a:t>
            </a:r>
            <a:r>
              <a:rPr lang="en-US" dirty="0" smtClean="0"/>
              <a:t>applications !</a:t>
            </a:r>
          </a:p>
          <a:p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vent</a:t>
            </a:r>
            <a:r>
              <a:rPr lang="en-US" dirty="0"/>
              <a:t>-</a:t>
            </a:r>
            <a:r>
              <a:rPr lang="en-US" dirty="0" smtClean="0"/>
              <a:t>driven and </a:t>
            </a:r>
            <a:r>
              <a:rPr lang="en-US" dirty="0"/>
              <a:t>asynchronous I/</a:t>
            </a:r>
            <a:r>
              <a:rPr lang="en-US" dirty="0" smtClean="0"/>
              <a:t>O model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overhead and maximize </a:t>
            </a:r>
            <a:r>
              <a:rPr lang="en-US" dirty="0" smtClean="0"/>
              <a:t>scalability</a:t>
            </a:r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Real Time Web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56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following program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that example, the program is blocked until the DB return the query result</a:t>
            </a:r>
          </a:p>
          <a:p>
            <a:pPr lvl="1"/>
            <a:r>
              <a:rPr lang="en-US" dirty="0" smtClean="0"/>
              <a:t>It is called a blocking I/O operation</a:t>
            </a:r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Blocking VS non-blocking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Introduction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827584" y="1921396"/>
            <a:ext cx="748883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Retrieve all the articles from a Database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Display them</a:t>
            </a:r>
          </a:p>
          <a:p>
            <a:pPr eaLnBrk="1" hangingPunct="1">
              <a:buFont typeface="Wingdings" pitchFamily="1" charset="2"/>
              <a:buNone/>
            </a:pPr>
            <a:r>
              <a:rPr lang="en-GB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 something else…</a:t>
            </a:r>
          </a:p>
        </p:txBody>
      </p:sp>
    </p:spTree>
    <p:extLst>
      <p:ext uri="{BB962C8B-B14F-4D97-AF65-F5344CB8AC3E}">
        <p14:creationId xmlns:p14="http://schemas.microsoft.com/office/powerpoint/2010/main" val="34980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2172</Words>
  <Application>Microsoft Macintosh PowerPoint</Application>
  <PresentationFormat>On-screen Show (16:10)</PresentationFormat>
  <Paragraphs>451</Paragraphs>
  <Slides>48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SUPINFOTheme</vt:lpstr>
      <vt:lpstr>PowerPoint Presentation</vt:lpstr>
      <vt:lpstr>PowerPoint Presentation</vt:lpstr>
      <vt:lpstr>PowerPoint Presentation</vt:lpstr>
      <vt:lpstr>What is this node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HTTP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TCP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Implementing a  web socket Server</vt:lpstr>
      <vt:lpstr>PowerPoint Presentation</vt:lpstr>
      <vt:lpstr>PowerPoint Presentation</vt:lpstr>
      <vt:lpstr>PowerPoint Presentation</vt:lpstr>
      <vt:lpstr>PowerPoint Presentation</vt:lpstr>
      <vt:lpstr>Questions ?</vt:lpstr>
      <vt:lpstr>Socket.io</vt:lpstr>
      <vt:lpstr>PowerPoint Presentation</vt:lpstr>
      <vt:lpstr>PowerPoint Presentation</vt:lpstr>
      <vt:lpstr>PowerPoint Presentation</vt:lpstr>
      <vt:lpstr>Questions ?</vt:lpstr>
      <vt:lpstr>Develop a complete application With express and MongoDB</vt:lpstr>
      <vt:lpstr>PowerPoint Presentation</vt:lpstr>
      <vt:lpstr>Questions ?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2013-02-27T21:35:22Z</dcterms:modified>
  <cp:category>SUPINFO PowerPoint Templates</cp:category>
</cp:coreProperties>
</file>