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37"/>
  </p:notesMasterIdLst>
  <p:handoutMasterIdLst>
    <p:handoutMasterId r:id="rId38"/>
  </p:handoutMasterIdLst>
  <p:sldIdLst>
    <p:sldId id="444" r:id="rId2"/>
    <p:sldId id="485" r:id="rId3"/>
    <p:sldId id="486" r:id="rId4"/>
    <p:sldId id="604" r:id="rId5"/>
    <p:sldId id="605" r:id="rId6"/>
    <p:sldId id="633" r:id="rId7"/>
    <p:sldId id="606" r:id="rId8"/>
    <p:sldId id="607" r:id="rId9"/>
    <p:sldId id="608" r:id="rId10"/>
    <p:sldId id="609" r:id="rId11"/>
    <p:sldId id="610" r:id="rId12"/>
    <p:sldId id="611" r:id="rId13"/>
    <p:sldId id="612" r:id="rId14"/>
    <p:sldId id="613" r:id="rId15"/>
    <p:sldId id="614" r:id="rId16"/>
    <p:sldId id="615" r:id="rId17"/>
    <p:sldId id="616" r:id="rId18"/>
    <p:sldId id="617" r:id="rId19"/>
    <p:sldId id="618" r:id="rId20"/>
    <p:sldId id="619" r:id="rId21"/>
    <p:sldId id="620" r:id="rId22"/>
    <p:sldId id="621" r:id="rId23"/>
    <p:sldId id="622" r:id="rId24"/>
    <p:sldId id="623" r:id="rId25"/>
    <p:sldId id="624" r:id="rId26"/>
    <p:sldId id="634" r:id="rId27"/>
    <p:sldId id="625" r:id="rId28"/>
    <p:sldId id="626" r:id="rId29"/>
    <p:sldId id="627" r:id="rId30"/>
    <p:sldId id="628" r:id="rId31"/>
    <p:sldId id="635" r:id="rId32"/>
    <p:sldId id="629" r:id="rId33"/>
    <p:sldId id="630" r:id="rId34"/>
    <p:sldId id="631" r:id="rId35"/>
    <p:sldId id="603" r:id="rId36"/>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7B71"/>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0" autoAdjust="0"/>
    <p:restoredTop sz="88115" autoAdjust="0"/>
  </p:normalViewPr>
  <p:slideViewPr>
    <p:cSldViewPr>
      <p:cViewPr>
        <p:scale>
          <a:sx n="88" d="100"/>
          <a:sy n="88" d="100"/>
        </p:scale>
        <p:origin x="-296" y="-112"/>
      </p:cViewPr>
      <p:guideLst>
        <p:guide orient="horz" pos="1800"/>
        <p:guide pos="2880"/>
      </p:guideLst>
    </p:cSldViewPr>
  </p:slideViewPr>
  <p:outlineViewPr>
    <p:cViewPr>
      <p:scale>
        <a:sx n="33" d="100"/>
        <a:sy n="33" d="100"/>
      </p:scale>
      <p:origin x="0" y="34728"/>
    </p:cViewPr>
  </p:outlineViewPr>
  <p:notesTextViewPr>
    <p:cViewPr>
      <p:scale>
        <a:sx n="100" d="100"/>
        <a:sy n="100" d="100"/>
      </p:scale>
      <p:origin x="0" y="3064"/>
    </p:cViewPr>
  </p:notesTextViewPr>
  <p:sorterViewPr>
    <p:cViewPr>
      <p:scale>
        <a:sx n="66" d="100"/>
        <a:sy n="66" d="100"/>
      </p:scale>
      <p:origin x="0" y="0"/>
    </p:cViewPr>
  </p:sorterViewPr>
  <p:notesViewPr>
    <p:cSldViewPr>
      <p:cViewPr varScale="1">
        <p:scale>
          <a:sx n="58" d="100"/>
          <a:sy n="58" d="100"/>
        </p:scale>
        <p:origin x="-2652"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2311312-5453-4838-B29E-4EA3A882F044}" type="datetime1">
              <a:rPr lang="en-US"/>
              <a:pPr>
                <a:defRPr/>
              </a:pPr>
              <a:t>3/19/13</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72E45660-14A8-4B58-9D54-FCF5FD535C8A}" type="slidenum">
              <a:rPr lang="en-US"/>
              <a:pPr>
                <a:defRPr/>
              </a:pPr>
              <a:t>‹#›</a:t>
            </a:fld>
            <a:endParaRPr lang="en-US"/>
          </a:p>
        </p:txBody>
      </p:sp>
    </p:spTree>
    <p:extLst>
      <p:ext uri="{BB962C8B-B14F-4D97-AF65-F5344CB8AC3E}">
        <p14:creationId xmlns:p14="http://schemas.microsoft.com/office/powerpoint/2010/main" val="22592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ECD9CA4-4D38-43C9-9B39-98127E024D67}" type="datetime1">
              <a:rPr lang="en-US"/>
              <a:pPr>
                <a:defRPr/>
              </a:pPr>
              <a:t>3/19/13</a:t>
            </a:fld>
            <a:endParaRPr lang="en-US"/>
          </a:p>
        </p:txBody>
      </p:sp>
      <p:sp>
        <p:nvSpPr>
          <p:cNvPr id="31748"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F7D2AE92-4CF7-4F2F-AFA6-368DD66A7D63}" type="slidenum">
              <a:rPr lang="en-US"/>
              <a:pPr>
                <a:defRPr/>
              </a:pPr>
              <a:t>‹#›</a:t>
            </a:fld>
            <a:endParaRPr lang="en-US"/>
          </a:p>
        </p:txBody>
      </p:sp>
    </p:spTree>
    <p:extLst>
      <p:ext uri="{BB962C8B-B14F-4D97-AF65-F5344CB8AC3E}">
        <p14:creationId xmlns:p14="http://schemas.microsoft.com/office/powerpoint/2010/main" val="29675020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a:ln/>
        </p:spPr>
      </p:sp>
      <p:sp>
        <p:nvSpPr>
          <p:cNvPr id="32771" name="Espace réservé des commentaires 2"/>
          <p:cNvSpPr>
            <a:spLocks noGrp="1"/>
          </p:cNvSpPr>
          <p:nvPr>
            <p:ph type="body" idx="1"/>
          </p:nvPr>
        </p:nvSpPr>
        <p:spPr>
          <a:noFill/>
          <a:ln/>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pPr defTabSz="461963" eaLnBrk="1" hangingPunct="1">
              <a:spcBef>
                <a:spcPct val="0"/>
              </a:spcBef>
            </a:pPr>
            <a:endParaRPr lang="fr-FR" smtClean="0">
              <a:latin typeface="Arial" pitchFamily="34" charset="0"/>
              <a:ea typeface="ＭＳ Ｐゴシック" pitchFamily="34" charset="-128"/>
            </a:endParaRPr>
          </a:p>
          <a:p>
            <a:pPr defTabSz="461963" eaLnBrk="1" hangingPunct="1">
              <a:spcBef>
                <a:spcPct val="0"/>
              </a:spcBef>
            </a:pPr>
            <a:endParaRPr lang="fr-FR" smtClean="0">
              <a:latin typeface="Arial" pitchFamily="34" charset="0"/>
              <a:ea typeface="ＭＳ Ｐゴシック" pitchFamily="34" charset="-128"/>
            </a:endParaRPr>
          </a:p>
        </p:txBody>
      </p:sp>
      <p:sp>
        <p:nvSpPr>
          <p:cNvPr id="32772" name="Espace réservé du numéro de diapositive 3"/>
          <p:cNvSpPr>
            <a:spLocks noGrp="1"/>
          </p:cNvSpPr>
          <p:nvPr>
            <p:ph type="sldNum" sz="quarter" idx="5"/>
          </p:nvPr>
        </p:nvSpPr>
        <p:spPr>
          <a:noFill/>
        </p:spPr>
        <p:txBody>
          <a:bodyPr/>
          <a:lstStyle/>
          <a:p>
            <a:fld id="{84C3C27A-FE85-4025-83C4-ED52E72ED52D}" type="slidenum">
              <a:rPr lang="fr-FR"/>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3/19/13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658045C-28A7-48F6-9A39-0A68DC976A2B}" type="datetimeFigureOut">
              <a:rPr lang="fr-FR"/>
              <a:pPr>
                <a:defRPr/>
              </a:pPr>
              <a:t>3/19/13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FFD8CC-CFD6-4A8D-BE35-DE16CEECCC64}"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FF91C60-3044-400C-A03F-634E1DB9EF37}" type="datetimeFigureOut">
              <a:rPr lang="fr-FR"/>
              <a:pPr>
                <a:defRPr/>
              </a:pPr>
              <a:t>3/19/13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91D214D-10A5-4144-AFB0-EAE684767683}"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38CE58-55A4-4F27-B112-23D282F2AE52}" type="datetimeFigureOut">
              <a:rPr lang="fr-FR"/>
              <a:pPr>
                <a:defRPr/>
              </a:pPr>
              <a:t>3/19/13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7992CC1-6A43-457B-A3C0-4C91109FC2F1}"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3/19/13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a:t>
            </a:fld>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DB5007-CCCC-4269-8A8C-E90EFD1D1F2C}" type="datetimeFigureOut">
              <a:rPr lang="fr-FR"/>
              <a:pPr>
                <a:defRPr/>
              </a:pPr>
              <a:t>3/19/13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7F2939D-07EB-4683-9024-903831CF447A}" type="slidenum">
              <a:rPr lang="fr-FR"/>
              <a:pPr>
                <a:defRPr/>
              </a:pPr>
              <a:t>‹#›</a:t>
            </a:fld>
            <a:endParaRPr lang="fr-F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3/19/13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E36BC4-2A08-42D4-AC41-9DAC2E0B7D74}" type="datetimeFigureOut">
              <a:rPr lang="fr-FR"/>
              <a:pPr>
                <a:defRPr/>
              </a:pPr>
              <a:t>3/19/13</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46FE078-AF85-4CA7-BFF7-B2EB062AC052}"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984081A-A807-4890-8799-B7AE6C296295}" type="datetimeFigureOut">
              <a:rPr lang="fr-FR"/>
              <a:pPr>
                <a:defRPr/>
              </a:pPr>
              <a:t>3/19/13</a:t>
            </a:fld>
            <a:endParaRPr lang="fr-FR"/>
          </a:p>
        </p:txBody>
      </p:sp>
      <p:sp>
        <p:nvSpPr>
          <p:cNvPr id="8" name="Espace réservé du pied de page 7"/>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9" name="Espace réservé du numéro de diapositive 8"/>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116D2F4-A341-4E59-B839-45DF3B526D2E}"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33DD74-9DDF-4627-B2A8-BEF3B7014055}" type="datetimeFigureOut">
              <a:rPr lang="fr-FR"/>
              <a:pPr>
                <a:defRPr/>
              </a:pPr>
              <a:t>3/19/13</a:t>
            </a:fld>
            <a:endParaRPr lang="fr-FR"/>
          </a:p>
        </p:txBody>
      </p:sp>
      <p:sp>
        <p:nvSpPr>
          <p:cNvPr id="4" name="Espace réservé du pied de page 3"/>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5" name="Espace réservé du numéro de diapositive 4"/>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46107D9-2CF4-4069-A4F9-F6BFE0B44D6C}"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7234C6-9D10-4093-9543-312882F4F177}" type="datetimeFigureOut">
              <a:rPr lang="fr-FR"/>
              <a:pPr>
                <a:defRPr/>
              </a:pPr>
              <a:t>3/19/13</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ABC6178-461C-4BD0-9B54-309BB8312672}"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F3D4983-7BA2-411E-B7C6-D727698C63A3}" type="datetimeFigureOut">
              <a:rPr lang="fr-FR"/>
              <a:pPr>
                <a:defRPr/>
              </a:pPr>
              <a:t>3/19/13</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A612C5-ADBE-407C-A149-5B7DBBCB9509}"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1B4CFD4-017E-4D30-A3AD-20FFA767F724}" type="datetimeFigureOut">
              <a:rPr lang="fr-FR"/>
              <a:pPr>
                <a:defRPr/>
              </a:pPr>
              <a:t>3/19/13</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13AB0C8-3393-415B-AA1D-514982E3CED1}"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theme" Target="../theme/theme1.xml"/><Relationship Id="rId40" Type="http://schemas.openxmlformats.org/officeDocument/2006/relationships/image" Target="../media/image1.jpeg"/><Relationship Id="rId41"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40" cstate="print"/>
          <a:srcRect/>
          <a:stretch>
            <a:fillRect/>
          </a:stretch>
        </p:blipFill>
        <p:spPr bwMode="auto">
          <a:xfrm>
            <a:off x="5148263" y="0"/>
            <a:ext cx="4002087" cy="1990725"/>
          </a:xfrm>
          <a:prstGeom prst="rect">
            <a:avLst/>
          </a:prstGeom>
          <a:noFill/>
          <a:ln w="9525">
            <a:noFill/>
            <a:miter lim="800000"/>
            <a:headEnd/>
            <a:tailEnd/>
          </a:ln>
        </p:spPr>
      </p:pic>
      <p:sp>
        <p:nvSpPr>
          <p:cNvPr id="1027" name="Espace réservé du titre 1"/>
          <p:cNvSpPr>
            <a:spLocks noGrp="1"/>
          </p:cNvSpPr>
          <p:nvPr>
            <p:ph type="title"/>
          </p:nvPr>
        </p:nvSpPr>
        <p:spPr bwMode="auto">
          <a:xfrm>
            <a:off x="1116013" y="0"/>
            <a:ext cx="795655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dist="23000" dir="5400000" rotWithShape="0">
              <a:srgbClr val="808080">
                <a:alpha val="34999"/>
              </a:srgbClr>
            </a:outerShdw>
          </a:effectLst>
        </p:spPr>
        <p:txBody>
          <a:bodyPr anchor="ctr"/>
          <a:lstStyle/>
          <a:p>
            <a:pPr>
              <a:defRPr/>
            </a:pPr>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41" cstate="print"/>
          <a:srcRect/>
          <a:stretch>
            <a:fillRect/>
          </a:stretch>
        </p:blipFill>
        <p:spPr bwMode="auto">
          <a:xfrm>
            <a:off x="7740650" y="5305425"/>
            <a:ext cx="1362075"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5" r:id="rId14"/>
    <p:sldLayoutId id="2147484476" r:id="rId15"/>
    <p:sldLayoutId id="2147484477" r:id="rId16"/>
    <p:sldLayoutId id="2147484478" r:id="rId17"/>
    <p:sldLayoutId id="2147484479" r:id="rId18"/>
    <p:sldLayoutId id="2147484480" r:id="rId19"/>
    <p:sldLayoutId id="2147484481" r:id="rId20"/>
    <p:sldLayoutId id="2147484482" r:id="rId21"/>
    <p:sldLayoutId id="2147484483" r:id="rId22"/>
    <p:sldLayoutId id="2147484484" r:id="rId23"/>
    <p:sldLayoutId id="2147484485" r:id="rId24"/>
    <p:sldLayoutId id="2147484486" r:id="rId25"/>
    <p:sldLayoutId id="2147484487" r:id="rId26"/>
    <p:sldLayoutId id="2147484488" r:id="rId27"/>
    <p:sldLayoutId id="2147484489" r:id="rId28"/>
    <p:sldLayoutId id="2147484490" r:id="rId29"/>
    <p:sldLayoutId id="2147484491" r:id="rId30"/>
    <p:sldLayoutId id="2147484492" r:id="rId31"/>
    <p:sldLayoutId id="2147484493" r:id="rId32"/>
    <p:sldLayoutId id="2147484494" r:id="rId33"/>
    <p:sldLayoutId id="2147484495" r:id="rId34"/>
    <p:sldLayoutId id="2147484496" r:id="rId35"/>
    <p:sldLayoutId id="2147484497" r:id="rId36"/>
    <p:sldLayoutId id="2147484498" r:id="rId37"/>
    <p:sldLayoutId id="2147484499" r:id="rId38"/>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5.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5.png"/><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www.manifest-validator.com" TargetMode="External"/><Relationship Id="rId4" Type="http://schemas.openxmlformats.org/officeDocument/2006/relationships/hyperlink" Target="http://www.appcachefacts.info" TargetMode="External"/><Relationship Id="rId5" Type="http://schemas.openxmlformats.org/officeDocument/2006/relationships/image" Target="../media/image18.png"/><Relationship Id="rId6" Type="http://schemas.openxmlformats.org/officeDocument/2006/relationships/image" Target="../media/image10.png"/><Relationship Id="rId1" Type="http://schemas.openxmlformats.org/officeDocument/2006/relationships/slideLayout" Target="../slideLayouts/slideLayout35.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3" Type="http://schemas.openxmlformats.org/officeDocument/2006/relationships/hyperlink" Target="http://www.manifest-validator.com" TargetMode="External"/><Relationship Id="rId4" Type="http://schemas.openxmlformats.org/officeDocument/2006/relationships/hyperlink" Target="http://www.appcachefacts.info" TargetMode="External"/><Relationship Id="rId5" Type="http://schemas.openxmlformats.org/officeDocument/2006/relationships/image" Target="../media/image10.png"/><Relationship Id="rId1" Type="http://schemas.openxmlformats.org/officeDocument/2006/relationships/slideLayout" Target="../slideLayouts/slideLayout35.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5.png"/><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 12" descr="SignOfSuccess_NoirSurFondTransparent.png"/>
          <p:cNvPicPr>
            <a:picLocks noChangeAspect="1"/>
          </p:cNvPicPr>
          <p:nvPr/>
        </p:nvPicPr>
        <p:blipFill>
          <a:blip r:embed="rId3" cstate="print"/>
          <a:srcRect/>
          <a:stretch>
            <a:fillRect/>
          </a:stretch>
        </p:blipFill>
        <p:spPr bwMode="auto">
          <a:xfrm>
            <a:off x="395288" y="354013"/>
            <a:ext cx="3097212" cy="1457325"/>
          </a:xfrm>
          <a:prstGeom prst="rect">
            <a:avLst/>
          </a:prstGeom>
          <a:noFill/>
          <a:ln w="9525">
            <a:noFill/>
            <a:miter lim="800000"/>
            <a:headEnd/>
            <a:tailEnd/>
          </a:ln>
        </p:spPr>
      </p:pic>
      <p:sp>
        <p:nvSpPr>
          <p:cNvPr id="16" name="ZoneTexte 15"/>
          <p:cNvSpPr txBox="1"/>
          <p:nvPr/>
        </p:nvSpPr>
        <p:spPr>
          <a:xfrm>
            <a:off x="898525" y="2603500"/>
            <a:ext cx="7916863" cy="2062103"/>
          </a:xfrm>
          <a:prstGeom prst="rect">
            <a:avLst/>
          </a:prstGeom>
          <a:noFill/>
        </p:spPr>
        <p:txBody>
          <a:bodyPr>
            <a:spAutoFit/>
          </a:bodyPr>
          <a:lstStyle/>
          <a:p>
            <a:pPr>
              <a:defRPr/>
            </a:pPr>
            <a:r>
              <a:rPr lang="en-US" sz="3200" dirty="0" smtClean="0">
                <a:latin typeface="Myriad Pro"/>
                <a:ea typeface="MS PGothic" charset="0"/>
                <a:cs typeface="Myriad Pro"/>
              </a:rPr>
              <a:t>HTML 5</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Offline features</a:t>
            </a: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5" name="Picture 4"/>
          <p:cNvPicPr>
            <a:picLocks noChangeAspect="1"/>
          </p:cNvPicPr>
          <p:nvPr/>
        </p:nvPicPr>
        <p:blipFill>
          <a:blip r:embed="rId4"/>
          <a:stretch>
            <a:fillRect/>
          </a:stretch>
        </p:blipFill>
        <p:spPr>
          <a:xfrm>
            <a:off x="3851920" y="1993404"/>
            <a:ext cx="4824536" cy="241226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Advantages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Last but not least, browser independent</a:t>
            </a:r>
          </a:p>
          <a:p>
            <a:endParaRPr lang="en-US" dirty="0" smtClean="0"/>
          </a:p>
          <a:p>
            <a:r>
              <a:rPr lang="en-US" dirty="0" smtClean="0"/>
              <a:t>Two ways to store data on client side:</a:t>
            </a:r>
          </a:p>
          <a:p>
            <a:pPr lvl="1"/>
            <a:r>
              <a:rPr lang="en-US" dirty="0" smtClean="0"/>
              <a:t>Local Storage</a:t>
            </a:r>
          </a:p>
          <a:p>
            <a:pPr lvl="1"/>
            <a:r>
              <a:rPr lang="en-US" dirty="0" smtClean="0"/>
              <a:t>Session Storage</a:t>
            </a:r>
          </a:p>
          <a:p>
            <a:pPr lvl="1"/>
            <a:endParaRPr lang="en-US" dirty="0"/>
          </a:p>
          <a:p>
            <a:r>
              <a:rPr lang="en-US" dirty="0" smtClean="0"/>
              <a:t>We’re going to see each of them! </a:t>
            </a:r>
            <a:r>
              <a:rPr lang="en-US" dirty="0" smtClean="0">
                <a:sym typeface="Wingdings"/>
              </a:rPr>
              <a:t></a:t>
            </a:r>
            <a:endParaRPr lang="en-US" dirty="0"/>
          </a:p>
        </p:txBody>
      </p:sp>
    </p:spTree>
    <p:extLst>
      <p:ext uri="{BB962C8B-B14F-4D97-AF65-F5344CB8AC3E}">
        <p14:creationId xmlns:p14="http://schemas.microsoft.com/office/powerpoint/2010/main" val="7765041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Local Storage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Defines a single origin storage area</a:t>
            </a:r>
          </a:p>
          <a:p>
            <a:pPr lvl="1"/>
            <a:r>
              <a:rPr lang="en-US" dirty="0" smtClean="0"/>
              <a:t>Available no matter what</a:t>
            </a:r>
          </a:p>
          <a:p>
            <a:pPr lvl="2"/>
            <a:r>
              <a:rPr lang="en-US" dirty="0" smtClean="0"/>
              <a:t>Browser crash</a:t>
            </a:r>
          </a:p>
          <a:p>
            <a:pPr lvl="2"/>
            <a:r>
              <a:rPr lang="en-US" dirty="0" smtClean="0"/>
              <a:t>Computer shutdown</a:t>
            </a:r>
          </a:p>
          <a:p>
            <a:pPr lvl="2"/>
            <a:r>
              <a:rPr lang="en-US" dirty="0" smtClean="0"/>
              <a:t>…</a:t>
            </a:r>
          </a:p>
          <a:p>
            <a:pPr lvl="2"/>
            <a:endParaRPr lang="en-US" dirty="0"/>
          </a:p>
          <a:p>
            <a:r>
              <a:rPr lang="en-US" dirty="0" err="1" smtClean="0"/>
              <a:t>Datas</a:t>
            </a:r>
            <a:r>
              <a:rPr lang="en-US" dirty="0" smtClean="0"/>
              <a:t> saved in browser indefinitely</a:t>
            </a:r>
          </a:p>
          <a:p>
            <a:pPr lvl="1"/>
            <a:r>
              <a:rPr lang="en-US" dirty="0" smtClean="0"/>
              <a:t>Until user decide to clear it</a:t>
            </a:r>
          </a:p>
        </p:txBody>
      </p:sp>
    </p:spTree>
    <p:extLst>
      <p:ext uri="{BB962C8B-B14F-4D97-AF65-F5344CB8AC3E}">
        <p14:creationId xmlns:p14="http://schemas.microsoft.com/office/powerpoint/2010/main" val="31557837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Local Storage </a:t>
            </a:r>
            <a:r>
              <a:rPr lang="fr-FR" dirty="0" err="1" smtClean="0">
                <a:ea typeface="ＭＳ Ｐゴシック" pitchFamily="34" charset="-128"/>
              </a:rPr>
              <a:t>methods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a:xfrm>
            <a:off x="457200" y="913284"/>
            <a:ext cx="8435975" cy="4230687"/>
          </a:xfrm>
        </p:spPr>
        <p:txBody>
          <a:bodyPr/>
          <a:lstStyle/>
          <a:p>
            <a:r>
              <a:rPr lang="en-US" dirty="0" smtClean="0"/>
              <a:t>Verify local storage browser support:</a:t>
            </a:r>
            <a:endParaRPr lang="en-US" dirty="0"/>
          </a:p>
          <a:p>
            <a:endParaRPr lang="en-US" dirty="0"/>
          </a:p>
          <a:p>
            <a:pPr>
              <a:spcBef>
                <a:spcPts val="3000"/>
              </a:spcBef>
            </a:pPr>
            <a:r>
              <a:rPr lang="en-US" dirty="0" smtClean="0"/>
              <a:t>Set </a:t>
            </a:r>
            <a:r>
              <a:rPr lang="en-US" dirty="0"/>
              <a:t>a value:</a:t>
            </a:r>
          </a:p>
          <a:p>
            <a:endParaRPr lang="en-US" dirty="0"/>
          </a:p>
          <a:p>
            <a:pPr>
              <a:spcBef>
                <a:spcPts val="3000"/>
              </a:spcBef>
            </a:pPr>
            <a:r>
              <a:rPr lang="en-US" dirty="0" smtClean="0"/>
              <a:t>Get a value:</a:t>
            </a:r>
            <a:endParaRPr lang="en-US" dirty="0"/>
          </a:p>
        </p:txBody>
      </p:sp>
      <p:sp>
        <p:nvSpPr>
          <p:cNvPr id="8" name="Rectangle à coins arrondis 7"/>
          <p:cNvSpPr/>
          <p:nvPr/>
        </p:nvSpPr>
        <p:spPr>
          <a:xfrm>
            <a:off x="179512" y="163336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a:cs typeface="Courier New"/>
              </a:rPr>
              <a:t>if</a:t>
            </a:r>
            <a:r>
              <a:rPr lang="en-US" sz="1600" b="1" dirty="0" smtClean="0">
                <a:solidFill>
                  <a:schemeClr val="tx1"/>
                </a:solidFill>
                <a:latin typeface="Courier New"/>
                <a:cs typeface="Courier New"/>
              </a:rPr>
              <a:t>(</a:t>
            </a:r>
            <a:r>
              <a:rPr lang="en-US" sz="1600" b="1" dirty="0" err="1" smtClean="0">
                <a:solidFill>
                  <a:schemeClr val="tx1"/>
                </a:solidFill>
                <a:latin typeface="Courier New"/>
                <a:cs typeface="Courier New"/>
              </a:rPr>
              <a:t>window.localStorage</a:t>
            </a:r>
            <a:r>
              <a:rPr lang="en-US" sz="1600" b="1" dirty="0" smtClean="0">
                <a:solidFill>
                  <a:schemeClr val="tx1"/>
                </a:solidFill>
                <a:latin typeface="Courier New"/>
                <a:cs typeface="Courier New"/>
              </a:rPr>
              <a:t>) { ... }</a:t>
            </a:r>
            <a:endParaRPr lang="en-US" sz="1600" b="1" dirty="0">
              <a:solidFill>
                <a:schemeClr val="tx1"/>
              </a:solidFill>
              <a:latin typeface="Courier New"/>
              <a:cs typeface="Courier New"/>
            </a:endParaRPr>
          </a:p>
        </p:txBody>
      </p:sp>
      <p:sp>
        <p:nvSpPr>
          <p:cNvPr id="9" name="Rectangle à coins arrondis 8"/>
          <p:cNvSpPr/>
          <p:nvPr/>
        </p:nvSpPr>
        <p:spPr>
          <a:xfrm>
            <a:off x="179512" y="307352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solidFill>
                  <a:schemeClr val="tx1"/>
                </a:solidFill>
                <a:latin typeface="Courier New"/>
                <a:cs typeface="Courier New"/>
              </a:rPr>
              <a:t>localStorage.setItem</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"key"</a:t>
            </a:r>
            <a:r>
              <a:rPr lang="en-US" sz="1600" b="1" dirty="0" smtClean="0">
                <a:solidFill>
                  <a:schemeClr val="tx1"/>
                </a:solidFill>
                <a:latin typeface="Courier New"/>
                <a:cs typeface="Courier New"/>
              </a:rPr>
              <a:t>, value);</a:t>
            </a:r>
          </a:p>
          <a:p>
            <a:r>
              <a:rPr lang="en-US" sz="1600" b="1" dirty="0" err="1" smtClean="0">
                <a:solidFill>
                  <a:schemeClr val="tx1"/>
                </a:solidFill>
                <a:latin typeface="Courier New"/>
                <a:cs typeface="Courier New"/>
              </a:rPr>
              <a:t>localStorage</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"key"</a:t>
            </a:r>
            <a:r>
              <a:rPr lang="en-US" sz="1600" b="1" dirty="0" smtClean="0">
                <a:solidFill>
                  <a:schemeClr val="tx1"/>
                </a:solidFill>
                <a:latin typeface="Courier New"/>
                <a:cs typeface="Courier New"/>
              </a:rPr>
              <a:t>] = value;</a:t>
            </a:r>
            <a:endParaRPr lang="en-US" sz="1600" b="1" dirty="0">
              <a:solidFill>
                <a:schemeClr val="tx1"/>
              </a:solidFill>
              <a:latin typeface="Courier New"/>
              <a:cs typeface="Courier New"/>
            </a:endParaRPr>
          </a:p>
        </p:txBody>
      </p:sp>
      <p:sp>
        <p:nvSpPr>
          <p:cNvPr id="10" name="Rectangle à coins arrondis 9"/>
          <p:cNvSpPr/>
          <p:nvPr/>
        </p:nvSpPr>
        <p:spPr>
          <a:xfrm>
            <a:off x="179512" y="4441676"/>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solidFill>
                  <a:schemeClr val="tx1"/>
                </a:solidFill>
                <a:latin typeface="Courier New"/>
                <a:cs typeface="Courier New"/>
              </a:rPr>
              <a:t>localStorage.getItem</a:t>
            </a:r>
            <a:r>
              <a:rPr lang="en-US" sz="1600" b="1" dirty="0">
                <a:solidFill>
                  <a:schemeClr val="tx1"/>
                </a:solidFill>
                <a:latin typeface="Courier New"/>
                <a:cs typeface="Courier New"/>
              </a:rPr>
              <a:t>(</a:t>
            </a:r>
            <a:r>
              <a:rPr lang="en-US" sz="1600" b="1" dirty="0">
                <a:solidFill>
                  <a:srgbClr val="00B050"/>
                </a:solidFill>
                <a:latin typeface="Courier New"/>
                <a:cs typeface="Courier New"/>
              </a:rPr>
              <a:t>"key"</a:t>
            </a:r>
            <a:r>
              <a:rPr lang="en-US" sz="1600" b="1" dirty="0">
                <a:solidFill>
                  <a:schemeClr val="tx1"/>
                </a:solidFill>
                <a:latin typeface="Courier New"/>
                <a:cs typeface="Courier New"/>
              </a:rPr>
              <a:t>, value</a:t>
            </a:r>
            <a:r>
              <a:rPr lang="en-US" sz="1600" b="1" dirty="0" smtClean="0">
                <a:solidFill>
                  <a:schemeClr val="tx1"/>
                </a:solidFill>
                <a:latin typeface="Courier New"/>
                <a:cs typeface="Courier New"/>
              </a:rPr>
              <a:t>);</a:t>
            </a:r>
          </a:p>
          <a:p>
            <a:r>
              <a:rPr lang="en-US" sz="1600" b="1" dirty="0" err="1">
                <a:solidFill>
                  <a:srgbClr val="0070C0"/>
                </a:solidFill>
                <a:latin typeface="Courier New"/>
                <a:cs typeface="Courier New"/>
              </a:rPr>
              <a:t>v</a:t>
            </a:r>
            <a:r>
              <a:rPr lang="en-US" sz="1600" b="1" dirty="0" err="1" smtClean="0">
                <a:solidFill>
                  <a:srgbClr val="0070C0"/>
                </a:solidFill>
                <a:latin typeface="Courier New"/>
                <a:cs typeface="Courier New"/>
              </a:rPr>
              <a:t>ar</a:t>
            </a:r>
            <a:r>
              <a:rPr lang="en-US" sz="1600" b="1" dirty="0" smtClean="0">
                <a:solidFill>
                  <a:srgbClr val="00B050"/>
                </a:solidFill>
                <a:latin typeface="Courier New"/>
                <a:cs typeface="Courier New"/>
              </a:rPr>
              <a:t> </a:t>
            </a:r>
            <a:r>
              <a:rPr lang="en-US" sz="1600" b="1" dirty="0" smtClean="0">
                <a:solidFill>
                  <a:schemeClr val="tx1"/>
                </a:solidFill>
                <a:latin typeface="Courier New"/>
                <a:cs typeface="Courier New"/>
              </a:rPr>
              <a:t>result = </a:t>
            </a:r>
            <a:r>
              <a:rPr lang="en-US" sz="1600" b="1" dirty="0" err="1">
                <a:solidFill>
                  <a:schemeClr val="tx1"/>
                </a:solidFill>
                <a:latin typeface="Courier New"/>
                <a:cs typeface="Courier New"/>
              </a:rPr>
              <a:t>localStorage</a:t>
            </a:r>
            <a:r>
              <a:rPr lang="en-US" sz="1600" b="1" dirty="0">
                <a:solidFill>
                  <a:schemeClr val="tx1"/>
                </a:solidFill>
                <a:latin typeface="Courier New"/>
                <a:cs typeface="Courier New"/>
              </a:rPr>
              <a:t>[</a:t>
            </a:r>
            <a:r>
              <a:rPr lang="en-US" sz="1600" b="1" dirty="0">
                <a:solidFill>
                  <a:srgbClr val="00B050"/>
                </a:solidFill>
                <a:latin typeface="Courier New"/>
                <a:cs typeface="Courier New"/>
              </a:rPr>
              <a:t>"key</a:t>
            </a:r>
            <a:r>
              <a:rPr lang="en-US" sz="1600" b="1" dirty="0" smtClean="0">
                <a:solidFill>
                  <a:srgbClr val="00B050"/>
                </a:solidFill>
                <a:latin typeface="Courier New"/>
                <a:cs typeface="Courier New"/>
              </a:rPr>
              <a:t>"</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 Returns null if unknown</a:t>
            </a:r>
            <a:endParaRPr lang="en-US" sz="1600" b="1" dirty="0">
              <a:solidFill>
                <a:srgbClr val="00B050"/>
              </a:solidFill>
              <a:latin typeface="Courier New"/>
              <a:cs typeface="Courier New"/>
            </a:endParaRPr>
          </a:p>
        </p:txBody>
      </p:sp>
    </p:spTree>
    <p:extLst>
      <p:ext uri="{BB962C8B-B14F-4D97-AF65-F5344CB8AC3E}">
        <p14:creationId xmlns:p14="http://schemas.microsoft.com/office/powerpoint/2010/main" val="30865111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Local Storage </a:t>
            </a:r>
            <a:r>
              <a:rPr lang="fr-FR" dirty="0" err="1" smtClean="0">
                <a:ea typeface="ＭＳ Ｐゴシック" pitchFamily="34" charset="-128"/>
              </a:rPr>
              <a:t>methods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a:xfrm>
            <a:off x="457200" y="913284"/>
            <a:ext cx="8435975" cy="4230687"/>
          </a:xfrm>
        </p:spPr>
        <p:txBody>
          <a:bodyPr/>
          <a:lstStyle/>
          <a:p>
            <a:r>
              <a:rPr lang="en-US" dirty="0" smtClean="0"/>
              <a:t>Use index based getter:</a:t>
            </a:r>
          </a:p>
          <a:p>
            <a:endParaRPr lang="en-US" dirty="0"/>
          </a:p>
          <a:p>
            <a:pPr>
              <a:spcBef>
                <a:spcPts val="3000"/>
              </a:spcBef>
            </a:pPr>
            <a:r>
              <a:rPr lang="en-US" dirty="0" smtClean="0"/>
              <a:t>Remove a value:</a:t>
            </a:r>
          </a:p>
          <a:p>
            <a:endParaRPr lang="en-US" dirty="0"/>
          </a:p>
          <a:p>
            <a:pPr>
              <a:spcBef>
                <a:spcPts val="3000"/>
              </a:spcBef>
            </a:pPr>
            <a:r>
              <a:rPr lang="en-US" dirty="0" smtClean="0"/>
              <a:t>Clear all values:</a:t>
            </a:r>
            <a:endParaRPr lang="en-US" dirty="0"/>
          </a:p>
        </p:txBody>
      </p:sp>
      <p:sp>
        <p:nvSpPr>
          <p:cNvPr id="7" name="Rectangle à coins arrondis 6"/>
          <p:cNvSpPr/>
          <p:nvPr/>
        </p:nvSpPr>
        <p:spPr>
          <a:xfrm>
            <a:off x="179512" y="1705372"/>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solidFill>
                  <a:srgbClr val="0070C0"/>
                </a:solidFill>
                <a:latin typeface="Courier New"/>
                <a:cs typeface="Courier New"/>
              </a:rPr>
              <a:t>var</a:t>
            </a:r>
            <a:r>
              <a:rPr lang="en-US" sz="1600" b="1" dirty="0" smtClean="0">
                <a:solidFill>
                  <a:srgbClr val="00B050"/>
                </a:solidFill>
                <a:latin typeface="Courier New"/>
                <a:cs typeface="Courier New"/>
              </a:rPr>
              <a:t> </a:t>
            </a:r>
            <a:r>
              <a:rPr lang="en-US" sz="1600" b="1" dirty="0" smtClean="0">
                <a:solidFill>
                  <a:schemeClr val="tx1"/>
                </a:solidFill>
                <a:latin typeface="Courier New"/>
                <a:cs typeface="Courier New"/>
              </a:rPr>
              <a:t>result = </a:t>
            </a:r>
            <a:r>
              <a:rPr lang="en-US" sz="1600" b="1" dirty="0" err="1" smtClean="0">
                <a:solidFill>
                  <a:schemeClr val="tx1"/>
                </a:solidFill>
                <a:latin typeface="Courier New"/>
                <a:cs typeface="Courier New"/>
              </a:rPr>
              <a:t>localStorage.key</a:t>
            </a:r>
            <a:r>
              <a:rPr lang="en-US" sz="1600" b="1" dirty="0" smtClean="0">
                <a:solidFill>
                  <a:schemeClr val="tx1"/>
                </a:solidFill>
                <a:latin typeface="Courier New"/>
                <a:cs typeface="Courier New"/>
              </a:rPr>
              <a:t>(0);</a:t>
            </a:r>
            <a:r>
              <a:rPr lang="en-US" sz="1600" b="1" dirty="0" smtClean="0">
                <a:solidFill>
                  <a:srgbClr val="00B050"/>
                </a:solidFill>
                <a:latin typeface="Courier New"/>
                <a:cs typeface="Courier New"/>
              </a:rPr>
              <a:t> // Returns nth value stored, null</a:t>
            </a:r>
          </a:p>
          <a:p>
            <a:pPr lvl="8"/>
            <a:r>
              <a:rPr lang="en-US" sz="1600" b="1" dirty="0">
                <a:solidFill>
                  <a:srgbClr val="00B050"/>
                </a:solidFill>
                <a:latin typeface="Courier New"/>
                <a:cs typeface="Courier New"/>
              </a:rPr>
              <a:t>	</a:t>
            </a:r>
            <a:r>
              <a:rPr lang="en-US" sz="1600" b="1" dirty="0" smtClean="0">
                <a:solidFill>
                  <a:srgbClr val="00B050"/>
                </a:solidFill>
                <a:latin typeface="Courier New"/>
                <a:cs typeface="Courier New"/>
              </a:rPr>
              <a:t>if unknown</a:t>
            </a:r>
            <a:endParaRPr lang="en-US" sz="1600" b="1" dirty="0">
              <a:solidFill>
                <a:srgbClr val="00B050"/>
              </a:solidFill>
              <a:latin typeface="Courier New"/>
              <a:cs typeface="Courier New"/>
            </a:endParaRPr>
          </a:p>
        </p:txBody>
      </p:sp>
      <p:sp>
        <p:nvSpPr>
          <p:cNvPr id="8" name="Rectangle à coins arrondis 7"/>
          <p:cNvSpPr/>
          <p:nvPr/>
        </p:nvSpPr>
        <p:spPr>
          <a:xfrm>
            <a:off x="179512" y="307352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solidFill>
                  <a:schemeClr val="tx1"/>
                </a:solidFill>
                <a:latin typeface="Courier New"/>
                <a:cs typeface="Courier New"/>
              </a:rPr>
              <a:t>localStorage.removeItem</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"key"</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 Silently does nothing if unknown</a:t>
            </a:r>
            <a:endParaRPr lang="en-US" sz="1600" b="1" dirty="0">
              <a:solidFill>
                <a:srgbClr val="00B050"/>
              </a:solidFill>
              <a:latin typeface="Courier New"/>
              <a:cs typeface="Courier New"/>
            </a:endParaRPr>
          </a:p>
        </p:txBody>
      </p:sp>
      <p:sp>
        <p:nvSpPr>
          <p:cNvPr id="9" name="Rectangle à coins arrondis 8"/>
          <p:cNvSpPr/>
          <p:nvPr/>
        </p:nvSpPr>
        <p:spPr>
          <a:xfrm>
            <a:off x="179512" y="4441676"/>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solidFill>
                  <a:schemeClr val="tx1"/>
                </a:solidFill>
                <a:latin typeface="Courier New"/>
                <a:cs typeface="Courier New"/>
              </a:rPr>
              <a:t>localStorage.clear</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spTree>
    <p:extLst>
      <p:ext uri="{BB962C8B-B14F-4D97-AF65-F5344CB8AC3E}">
        <p14:creationId xmlns:p14="http://schemas.microsoft.com/office/powerpoint/2010/main" val="1760313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Events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Each time you actually modify the storage, an event </a:t>
            </a:r>
            <a:r>
              <a:rPr lang="en-US" dirty="0"/>
              <a:t>is </a:t>
            </a:r>
            <a:r>
              <a:rPr lang="en-US" dirty="0" smtClean="0"/>
              <a:t>triggered on all other pages using it, defined in the window object and called “storage”</a:t>
            </a:r>
          </a:p>
          <a:p>
            <a:pPr lvl="1"/>
            <a:r>
              <a:rPr lang="en-US" dirty="0" smtClean="0"/>
              <a:t>Done after the change, so you can’t interfere with it</a:t>
            </a:r>
          </a:p>
          <a:p>
            <a:r>
              <a:rPr lang="en-US" dirty="0" smtClean="0"/>
              <a:t>Callback function takes a “</a:t>
            </a:r>
            <a:r>
              <a:rPr lang="en-US" dirty="0" err="1" smtClean="0"/>
              <a:t>StorageEvent</a:t>
            </a:r>
            <a:r>
              <a:rPr lang="en-US" dirty="0" smtClean="0"/>
              <a:t>” object argument. </a:t>
            </a:r>
          </a:p>
          <a:p>
            <a:pPr lvl="1"/>
            <a:r>
              <a:rPr lang="en-US" dirty="0" smtClean="0"/>
              <a:t>Contains all values related to previous transaction</a:t>
            </a:r>
          </a:p>
        </p:txBody>
      </p:sp>
    </p:spTree>
    <p:extLst>
      <p:ext uri="{BB962C8B-B14F-4D97-AF65-F5344CB8AC3E}">
        <p14:creationId xmlns:p14="http://schemas.microsoft.com/office/powerpoint/2010/main" val="19890153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Events</a:t>
            </a: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Web Storage</a:t>
            </a:r>
          </a:p>
        </p:txBody>
      </p:sp>
      <p:sp>
        <p:nvSpPr>
          <p:cNvPr id="2" name="Espace réservé du contenu 1"/>
          <p:cNvSpPr>
            <a:spLocks noGrp="1"/>
          </p:cNvSpPr>
          <p:nvPr>
            <p:ph idx="1"/>
          </p:nvPr>
        </p:nvSpPr>
        <p:spPr>
          <a:xfrm>
            <a:off x="457200" y="913284"/>
            <a:ext cx="8435975" cy="4230687"/>
          </a:xfrm>
        </p:spPr>
        <p:txBody>
          <a:bodyPr/>
          <a:lstStyle/>
          <a:p>
            <a:r>
              <a:rPr lang="fr-FR" sz="2800" dirty="0" err="1" smtClean="0"/>
              <a:t>StorageEvent</a:t>
            </a:r>
            <a:r>
              <a:rPr lang="fr-FR" sz="2800" dirty="0" smtClean="0"/>
              <a:t> </a:t>
            </a:r>
            <a:r>
              <a:rPr lang="fr-FR" sz="2800" dirty="0" err="1" smtClean="0"/>
              <a:t>overview</a:t>
            </a:r>
            <a:r>
              <a:rPr lang="fr-FR" sz="2800" dirty="0" smtClean="0"/>
              <a:t>:</a:t>
            </a:r>
            <a:endParaRPr lang="fr-FR" sz="2800" dirty="0"/>
          </a:p>
        </p:txBody>
      </p:sp>
      <p:graphicFrame>
        <p:nvGraphicFramePr>
          <p:cNvPr id="7" name="Espace réservé du contenu 4"/>
          <p:cNvGraphicFramePr>
            <a:graphicFrameLocks/>
          </p:cNvGraphicFramePr>
          <p:nvPr>
            <p:extLst>
              <p:ext uri="{D42A27DB-BD31-4B8C-83A1-F6EECF244321}">
                <p14:modId xmlns:p14="http://schemas.microsoft.com/office/powerpoint/2010/main" val="2331872420"/>
              </p:ext>
            </p:extLst>
          </p:nvPr>
        </p:nvGraphicFramePr>
        <p:xfrm>
          <a:off x="457200" y="2066007"/>
          <a:ext cx="8363272" cy="2224770"/>
        </p:xfrm>
        <a:graphic>
          <a:graphicData uri="http://schemas.openxmlformats.org/drawingml/2006/table">
            <a:tbl>
              <a:tblPr firstRow="1" bandRow="1">
                <a:tableStyleId>{5C22544A-7EE6-4342-B048-85BDC9FD1C3A}</a:tableStyleId>
              </a:tblPr>
              <a:tblGrid>
                <a:gridCol w="1234480"/>
                <a:gridCol w="1296144"/>
                <a:gridCol w="5832648"/>
              </a:tblGrid>
              <a:tr h="370795">
                <a:tc>
                  <a:txBody>
                    <a:bodyPr/>
                    <a:lstStyle/>
                    <a:p>
                      <a:r>
                        <a:rPr lang="fr-FR" sz="1800" dirty="0" smtClean="0"/>
                        <a:t>Field</a:t>
                      </a:r>
                      <a:endParaRPr lang="fr-FR" sz="1800" dirty="0"/>
                    </a:p>
                  </a:txBody>
                  <a:tcPr marT="45714" marB="45714"/>
                </a:tc>
                <a:tc>
                  <a:txBody>
                    <a:bodyPr/>
                    <a:lstStyle/>
                    <a:p>
                      <a:r>
                        <a:rPr lang="fr-FR" sz="1800" dirty="0" smtClean="0"/>
                        <a:t>Type</a:t>
                      </a:r>
                      <a:endParaRPr lang="fr-FR" sz="1800" dirty="0"/>
                    </a:p>
                  </a:txBody>
                  <a:tcPr marT="45714" marB="45714"/>
                </a:tc>
                <a:tc>
                  <a:txBody>
                    <a:bodyPr/>
                    <a:lstStyle/>
                    <a:p>
                      <a:r>
                        <a:rPr lang="fr-FR" sz="1800" dirty="0" err="1" smtClean="0"/>
                        <a:t>Contains</a:t>
                      </a:r>
                      <a:endParaRPr lang="fr-FR" sz="1800" dirty="0"/>
                    </a:p>
                  </a:txBody>
                  <a:tcPr marT="45714" marB="45714"/>
                </a:tc>
              </a:tr>
              <a:tr h="370795">
                <a:tc>
                  <a:txBody>
                    <a:bodyPr/>
                    <a:lstStyle/>
                    <a:p>
                      <a:r>
                        <a:rPr lang="fr-FR" sz="1800" b="1" dirty="0" smtClean="0"/>
                        <a:t>key</a:t>
                      </a:r>
                      <a:endParaRPr lang="fr-FR" sz="1800" b="1" dirty="0"/>
                    </a:p>
                  </a:txBody>
                  <a:tcPr marT="45714" marB="45714"/>
                </a:tc>
                <a:tc>
                  <a:txBody>
                    <a:bodyPr/>
                    <a:lstStyle/>
                    <a:p>
                      <a:r>
                        <a:rPr lang="fr-FR" sz="1800" dirty="0" smtClean="0"/>
                        <a:t>string</a:t>
                      </a:r>
                      <a:endParaRPr lang="fr-FR" sz="1800" dirty="0"/>
                    </a:p>
                  </a:txBody>
                  <a:tcPr marT="45714" marB="45714"/>
                </a:tc>
                <a:tc>
                  <a:txBody>
                    <a:bodyPr/>
                    <a:lstStyle/>
                    <a:p>
                      <a:r>
                        <a:rPr lang="fr-FR" sz="1800" dirty="0" smtClean="0"/>
                        <a:t>Key </a:t>
                      </a:r>
                      <a:r>
                        <a:rPr lang="fr-FR" sz="1800" dirty="0" err="1" smtClean="0"/>
                        <a:t>related</a:t>
                      </a:r>
                      <a:r>
                        <a:rPr lang="fr-FR" sz="1800" dirty="0" smtClean="0"/>
                        <a:t> to modification</a:t>
                      </a:r>
                      <a:endParaRPr lang="fr-FR" sz="1800" dirty="0"/>
                    </a:p>
                  </a:txBody>
                  <a:tcPr marT="45714" marB="45714"/>
                </a:tc>
              </a:tr>
              <a:tr h="370795">
                <a:tc>
                  <a:txBody>
                    <a:bodyPr/>
                    <a:lstStyle/>
                    <a:p>
                      <a:r>
                        <a:rPr lang="fr-FR" sz="1800" b="1" dirty="0" err="1" smtClean="0"/>
                        <a:t>newValue</a:t>
                      </a:r>
                      <a:endParaRPr lang="fr-FR" sz="1800" b="1" dirty="0"/>
                    </a:p>
                  </a:txBody>
                  <a:tcPr marT="45714" marB="45714"/>
                </a:tc>
                <a:tc>
                  <a:txBody>
                    <a:bodyPr/>
                    <a:lstStyle/>
                    <a:p>
                      <a:r>
                        <a:rPr lang="fr-FR" sz="1800" dirty="0" smtClean="0"/>
                        <a:t>mixed</a:t>
                      </a:r>
                      <a:endParaRPr lang="fr-FR" sz="1800" dirty="0"/>
                    </a:p>
                  </a:txBody>
                  <a:tcPr marT="45714" marB="4571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dirty="0" err="1" smtClean="0"/>
                        <a:t>Actual</a:t>
                      </a:r>
                      <a:r>
                        <a:rPr lang="fr-FR" sz="1800" dirty="0" smtClean="0"/>
                        <a:t> value or </a:t>
                      </a:r>
                      <a:r>
                        <a:rPr lang="fr-FR" sz="1800" dirty="0" err="1" smtClean="0"/>
                        <a:t>null</a:t>
                      </a:r>
                      <a:r>
                        <a:rPr lang="fr-FR" sz="1800" dirty="0" smtClean="0"/>
                        <a:t> if the</a:t>
                      </a:r>
                      <a:r>
                        <a:rPr lang="fr-FR" sz="1800" baseline="0" dirty="0" smtClean="0"/>
                        <a:t> item </a:t>
                      </a:r>
                      <a:r>
                        <a:rPr lang="fr-FR" sz="1800" baseline="0" dirty="0" err="1" smtClean="0"/>
                        <a:t>was</a:t>
                      </a:r>
                      <a:r>
                        <a:rPr lang="fr-FR" sz="1800" baseline="0" dirty="0" smtClean="0"/>
                        <a:t> </a:t>
                      </a:r>
                      <a:r>
                        <a:rPr lang="fr-FR" sz="1800" baseline="0" dirty="0" err="1" smtClean="0"/>
                        <a:t>removed</a:t>
                      </a:r>
                      <a:endParaRPr lang="fr-FR" sz="1800" dirty="0" smtClean="0"/>
                    </a:p>
                  </a:txBody>
                  <a:tcPr marT="45714" marB="45714"/>
                </a:tc>
              </a:tr>
              <a:tr h="370795">
                <a:tc>
                  <a:txBody>
                    <a:bodyPr/>
                    <a:lstStyle/>
                    <a:p>
                      <a:r>
                        <a:rPr lang="fr-FR" sz="1800" b="1" dirty="0" err="1" smtClean="0"/>
                        <a:t>oldValue</a:t>
                      </a:r>
                      <a:endParaRPr lang="fr-FR" sz="1800" b="1" dirty="0"/>
                    </a:p>
                  </a:txBody>
                  <a:tcPr marT="45714" marB="45714"/>
                </a:tc>
                <a:tc>
                  <a:txBody>
                    <a:bodyPr/>
                    <a:lstStyle/>
                    <a:p>
                      <a:r>
                        <a:rPr lang="fr-FR" sz="1800" dirty="0" smtClean="0"/>
                        <a:t>mixed</a:t>
                      </a:r>
                      <a:endParaRPr lang="fr-FR" sz="1800" dirty="0"/>
                    </a:p>
                  </a:txBody>
                  <a:tcPr marT="45714" marB="45714"/>
                </a:tc>
                <a:tc>
                  <a:txBody>
                    <a:bodyPr/>
                    <a:lstStyle/>
                    <a:p>
                      <a:r>
                        <a:rPr lang="fr-FR" sz="1800" dirty="0" err="1" smtClean="0"/>
                        <a:t>Previous</a:t>
                      </a:r>
                      <a:r>
                        <a:rPr lang="fr-FR" sz="1800" dirty="0" smtClean="0"/>
                        <a:t> value or </a:t>
                      </a:r>
                      <a:r>
                        <a:rPr lang="fr-FR" sz="1800" dirty="0" err="1" smtClean="0"/>
                        <a:t>null</a:t>
                      </a:r>
                      <a:r>
                        <a:rPr lang="fr-FR" sz="1800" dirty="0" smtClean="0"/>
                        <a:t> if a new item </a:t>
                      </a:r>
                      <a:r>
                        <a:rPr lang="fr-FR" sz="1800" dirty="0" err="1" smtClean="0"/>
                        <a:t>was</a:t>
                      </a:r>
                      <a:r>
                        <a:rPr lang="fr-FR" sz="1800" dirty="0" smtClean="0"/>
                        <a:t> </a:t>
                      </a:r>
                      <a:r>
                        <a:rPr lang="fr-FR" sz="1800" dirty="0" err="1" smtClean="0"/>
                        <a:t>added</a:t>
                      </a:r>
                      <a:r>
                        <a:rPr lang="fr-FR" sz="1800" dirty="0" smtClean="0"/>
                        <a:t> </a:t>
                      </a:r>
                      <a:endParaRPr lang="fr-FR" sz="1800" dirty="0"/>
                    </a:p>
                  </a:txBody>
                  <a:tcPr marT="45714" marB="45714"/>
                </a:tc>
              </a:tr>
              <a:tr h="370795">
                <a:tc>
                  <a:txBody>
                    <a:bodyPr/>
                    <a:lstStyle/>
                    <a:p>
                      <a:r>
                        <a:rPr lang="fr-FR" sz="1800" b="1" dirty="0" err="1" smtClean="0"/>
                        <a:t>timestamp</a:t>
                      </a:r>
                      <a:endParaRPr lang="fr-FR" sz="1800" b="1" dirty="0"/>
                    </a:p>
                  </a:txBody>
                  <a:tcPr marT="45714" marB="45714"/>
                </a:tc>
                <a:tc>
                  <a:txBody>
                    <a:bodyPr/>
                    <a:lstStyle/>
                    <a:p>
                      <a:r>
                        <a:rPr lang="fr-FR" sz="1800" dirty="0" err="1" smtClean="0"/>
                        <a:t>int</a:t>
                      </a:r>
                      <a:endParaRPr lang="fr-FR" sz="1800" dirty="0"/>
                    </a:p>
                  </a:txBody>
                  <a:tcPr marT="45714" marB="45714"/>
                </a:tc>
                <a:tc>
                  <a:txBody>
                    <a:bodyPr/>
                    <a:lstStyle/>
                    <a:p>
                      <a:r>
                        <a:rPr lang="fr-FR" sz="1800" dirty="0" smtClean="0"/>
                        <a:t>Date on</a:t>
                      </a:r>
                      <a:r>
                        <a:rPr lang="fr-FR" sz="1800" baseline="0" dirty="0" smtClean="0"/>
                        <a:t> </a:t>
                      </a:r>
                      <a:r>
                        <a:rPr lang="fr-FR" sz="1800" baseline="0" dirty="0" err="1" smtClean="0"/>
                        <a:t>which</a:t>
                      </a:r>
                      <a:r>
                        <a:rPr lang="fr-FR" sz="1800" baseline="0" dirty="0" smtClean="0"/>
                        <a:t> the transaction </a:t>
                      </a:r>
                      <a:r>
                        <a:rPr lang="fr-FR" sz="1800" baseline="0" dirty="0" err="1" smtClean="0"/>
                        <a:t>occured</a:t>
                      </a:r>
                      <a:endParaRPr lang="fr-FR" sz="1800" dirty="0"/>
                    </a:p>
                  </a:txBody>
                  <a:tcPr marT="45714" marB="45714"/>
                </a:tc>
              </a:tr>
              <a:tr h="370795">
                <a:tc>
                  <a:txBody>
                    <a:bodyPr/>
                    <a:lstStyle/>
                    <a:p>
                      <a:r>
                        <a:rPr lang="fr-FR" sz="1800" b="1" dirty="0" smtClean="0"/>
                        <a:t>url</a:t>
                      </a:r>
                      <a:endParaRPr lang="fr-FR" sz="1800" b="1" dirty="0"/>
                    </a:p>
                  </a:txBody>
                  <a:tcPr marT="45714" marB="45714"/>
                </a:tc>
                <a:tc>
                  <a:txBody>
                    <a:bodyPr/>
                    <a:lstStyle/>
                    <a:p>
                      <a:r>
                        <a:rPr lang="fr-FR" sz="1800" dirty="0" smtClean="0"/>
                        <a:t>string</a:t>
                      </a:r>
                      <a:endParaRPr lang="fr-FR" sz="1800" dirty="0"/>
                    </a:p>
                  </a:txBody>
                  <a:tcPr marT="45714" marB="45714"/>
                </a:tc>
                <a:tc>
                  <a:txBody>
                    <a:bodyPr/>
                    <a:lstStyle/>
                    <a:p>
                      <a:r>
                        <a:rPr lang="fr-FR" sz="1800" dirty="0" err="1" smtClean="0"/>
                        <a:t>Event’s</a:t>
                      </a:r>
                      <a:r>
                        <a:rPr lang="fr-FR" sz="1800" dirty="0" smtClean="0"/>
                        <a:t> page URL</a:t>
                      </a:r>
                      <a:endParaRPr lang="fr-FR" sz="1800" dirty="0"/>
                    </a:p>
                  </a:txBody>
                  <a:tcPr marT="45714" marB="45714"/>
                </a:tc>
              </a:tr>
            </a:tbl>
          </a:graphicData>
        </a:graphic>
      </p:graphicFrame>
      <p:pic>
        <p:nvPicPr>
          <p:cNvPr id="8194"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0286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Events</a:t>
            </a: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Web Storage</a:t>
            </a:r>
          </a:p>
        </p:txBody>
      </p:sp>
      <p:sp>
        <p:nvSpPr>
          <p:cNvPr id="2" name="Espace réservé du contenu 1"/>
          <p:cNvSpPr>
            <a:spLocks noGrp="1"/>
          </p:cNvSpPr>
          <p:nvPr>
            <p:ph idx="1"/>
          </p:nvPr>
        </p:nvSpPr>
        <p:spPr>
          <a:xfrm>
            <a:off x="457200" y="913284"/>
            <a:ext cx="8435975" cy="4230687"/>
          </a:xfrm>
        </p:spPr>
        <p:txBody>
          <a:bodyPr/>
          <a:lstStyle/>
          <a:p>
            <a:r>
              <a:rPr lang="fr-FR" sz="2800" dirty="0" err="1" smtClean="0"/>
              <a:t>Consider</a:t>
            </a:r>
            <a:r>
              <a:rPr lang="fr-FR" sz="2800" dirty="0" smtClean="0"/>
              <a:t> </a:t>
            </a:r>
            <a:r>
              <a:rPr lang="fr-FR" sz="2800" dirty="0" err="1" smtClean="0"/>
              <a:t>this</a:t>
            </a:r>
            <a:r>
              <a:rPr lang="fr-FR" sz="2800" dirty="0" smtClean="0"/>
              <a:t> code in one page</a:t>
            </a:r>
          </a:p>
          <a:p>
            <a:pPr lvl="1"/>
            <a:r>
              <a:rPr lang="fr-FR" sz="2400" dirty="0" err="1" smtClean="0"/>
              <a:t>Opened</a:t>
            </a:r>
            <a:r>
              <a:rPr lang="fr-FR" sz="2400" dirty="0" smtClean="0"/>
              <a:t> </a:t>
            </a:r>
            <a:r>
              <a:rPr lang="fr-FR" sz="2400" dirty="0" err="1" smtClean="0"/>
              <a:t>twice</a:t>
            </a:r>
            <a:r>
              <a:rPr lang="fr-FR" sz="2400" dirty="0" smtClean="0"/>
              <a:t> in browser</a:t>
            </a:r>
          </a:p>
          <a:p>
            <a:pPr lvl="1"/>
            <a:endParaRPr lang="fr-FR" dirty="0"/>
          </a:p>
          <a:p>
            <a:pPr lvl="1"/>
            <a:endParaRPr lang="fr-FR" sz="2400" dirty="0" smtClean="0"/>
          </a:p>
          <a:p>
            <a:pPr lvl="1"/>
            <a:endParaRPr lang="fr-FR" dirty="0"/>
          </a:p>
          <a:p>
            <a:pPr lvl="1"/>
            <a:endParaRPr lang="fr-FR" sz="2400" dirty="0" smtClean="0"/>
          </a:p>
          <a:p>
            <a:pPr lvl="1"/>
            <a:endParaRPr lang="fr-FR" dirty="0"/>
          </a:p>
          <a:p>
            <a:pPr lvl="1"/>
            <a:r>
              <a:rPr lang="fr-FR" sz="2400" dirty="0" err="1" smtClean="0"/>
              <a:t>After</a:t>
            </a:r>
            <a:r>
              <a:rPr lang="fr-FR" sz="2400" dirty="0" smtClean="0"/>
              <a:t> </a:t>
            </a:r>
            <a:r>
              <a:rPr lang="fr-FR" sz="2400" dirty="0" err="1" smtClean="0"/>
              <a:t>reloading</a:t>
            </a:r>
            <a:r>
              <a:rPr lang="fr-FR" sz="2400" dirty="0" smtClean="0"/>
              <a:t> one of the </a:t>
            </a:r>
            <a:r>
              <a:rPr lang="fr-FR" sz="2400" dirty="0" err="1" smtClean="0"/>
              <a:t>two</a:t>
            </a:r>
            <a:r>
              <a:rPr lang="fr-FR" sz="2400" dirty="0" smtClean="0"/>
              <a:t>…</a:t>
            </a:r>
          </a:p>
          <a:p>
            <a:pPr lvl="2"/>
            <a:r>
              <a:rPr lang="fr-FR" dirty="0" err="1" smtClean="0"/>
              <a:t>Inspect</a:t>
            </a:r>
            <a:r>
              <a:rPr lang="fr-FR" smtClean="0"/>
              <a:t> </a:t>
            </a:r>
            <a:r>
              <a:rPr lang="fr-FR" sz="2000" smtClean="0"/>
              <a:t>the </a:t>
            </a:r>
            <a:r>
              <a:rPr lang="fr-FR" sz="2000" dirty="0" err="1" smtClean="0"/>
              <a:t>other</a:t>
            </a:r>
            <a:r>
              <a:rPr lang="fr-FR" sz="2000" dirty="0" smtClean="0"/>
              <a:t> one</a:t>
            </a:r>
            <a:endParaRPr lang="fr-FR" sz="2000" dirty="0"/>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à coins arrondis 10"/>
          <p:cNvSpPr/>
          <p:nvPr/>
        </p:nvSpPr>
        <p:spPr>
          <a:xfrm>
            <a:off x="179388" y="1993999"/>
            <a:ext cx="8785225" cy="201622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70C0"/>
                </a:solidFill>
                <a:latin typeface="Courier New"/>
                <a:ea typeface="ＭＳ Ｐゴシック" pitchFamily="1" charset="-128"/>
                <a:cs typeface="Courier New"/>
              </a:rPr>
              <a:t>if</a:t>
            </a:r>
            <a:r>
              <a:rPr lang="en-US" sz="1600" b="1" dirty="0">
                <a:solidFill>
                  <a:schemeClr val="tx1"/>
                </a:solidFill>
                <a:latin typeface="Courier New"/>
                <a:ea typeface="ＭＳ Ｐゴシック" pitchFamily="1" charset="-128"/>
                <a:cs typeface="Courier New"/>
              </a:rPr>
              <a:t>(</a:t>
            </a:r>
            <a:r>
              <a:rPr lang="en-US" sz="1600" b="1" dirty="0" err="1">
                <a:solidFill>
                  <a:schemeClr val="tx1"/>
                </a:solidFill>
                <a:latin typeface="Courier New"/>
                <a:ea typeface="ＭＳ Ｐゴシック" pitchFamily="1" charset="-128"/>
                <a:cs typeface="Courier New"/>
              </a:rPr>
              <a:t>window.localStorage</a:t>
            </a:r>
            <a:r>
              <a:rPr lang="en-US" sz="1600" b="1" dirty="0">
                <a:solidFill>
                  <a:schemeClr val="tx1"/>
                </a:solidFill>
                <a:latin typeface="Courier New"/>
                <a:ea typeface="ＭＳ Ｐゴシック" pitchFamily="1" charset="-128"/>
                <a:cs typeface="Courier New"/>
              </a:rPr>
              <a:t>) {</a:t>
            </a:r>
          </a:p>
          <a:p>
            <a:pPr lvl="1"/>
            <a:r>
              <a:rPr lang="en-US" sz="1600" b="1" dirty="0" err="1" smtClean="0">
                <a:solidFill>
                  <a:schemeClr val="tx1"/>
                </a:solidFill>
                <a:latin typeface="Courier New"/>
                <a:ea typeface="ＭＳ Ｐゴシック" pitchFamily="1" charset="-128"/>
                <a:cs typeface="Courier New"/>
              </a:rPr>
              <a:t>window.addEventListener</a:t>
            </a:r>
            <a:r>
              <a:rPr lang="en-US" sz="1600" b="1" dirty="0">
                <a:solidFill>
                  <a:schemeClr val="tx1"/>
                </a:solidFill>
                <a:latin typeface="Courier New"/>
                <a:ea typeface="ＭＳ Ｐゴシック" pitchFamily="1" charset="-128"/>
                <a:cs typeface="Courier New"/>
              </a:rPr>
              <a:t>(</a:t>
            </a:r>
            <a:r>
              <a:rPr lang="en-US" sz="1600" b="1" dirty="0">
                <a:solidFill>
                  <a:srgbClr val="00B050"/>
                </a:solidFill>
                <a:latin typeface="Courier New"/>
                <a:ea typeface="ＭＳ Ｐゴシック" pitchFamily="1" charset="-128"/>
                <a:cs typeface="Courier New"/>
              </a:rPr>
              <a:t>'storage</a:t>
            </a:r>
            <a:r>
              <a:rPr lang="en-US" sz="1600" b="1" dirty="0" smtClean="0">
                <a:solidFill>
                  <a:srgbClr val="00B050"/>
                </a:solidFill>
                <a:latin typeface="Courier New"/>
                <a:ea typeface="ＭＳ Ｐゴシック" pitchFamily="1" charset="-128"/>
                <a:cs typeface="Courier New"/>
              </a:rPr>
              <a:t>'</a:t>
            </a:r>
            <a:r>
              <a:rPr lang="en-US" sz="1600" b="1" dirty="0" smtClean="0">
                <a:solidFill>
                  <a:schemeClr val="tx1"/>
                </a:solidFill>
                <a:latin typeface="Courier New"/>
                <a:ea typeface="ＭＳ Ｐゴシック" pitchFamily="1" charset="-128"/>
                <a:cs typeface="Courier New"/>
              </a:rPr>
              <a:t>,</a:t>
            </a:r>
          </a:p>
          <a:p>
            <a:pPr lvl="2"/>
            <a:r>
              <a:rPr lang="en-US" sz="1600" b="1" dirty="0" smtClean="0">
                <a:solidFill>
                  <a:srgbClr val="0070C0"/>
                </a:solidFill>
                <a:latin typeface="Courier New"/>
                <a:ea typeface="ＭＳ Ｐゴシック" pitchFamily="1" charset="-128"/>
                <a:cs typeface="Courier New"/>
              </a:rPr>
              <a:t>function</a:t>
            </a:r>
            <a:r>
              <a:rPr lang="en-US" sz="1600" b="1" dirty="0" smtClean="0">
                <a:solidFill>
                  <a:schemeClr val="tx1"/>
                </a:solidFill>
                <a:latin typeface="Courier New"/>
                <a:ea typeface="ＭＳ Ｐゴシック" pitchFamily="1" charset="-128"/>
                <a:cs typeface="Courier New"/>
              </a:rPr>
              <a:t>(e</a:t>
            </a:r>
            <a:r>
              <a:rPr lang="en-US" sz="1600" b="1" dirty="0">
                <a:solidFill>
                  <a:schemeClr val="tx1"/>
                </a:solidFill>
                <a:latin typeface="Courier New"/>
                <a:ea typeface="ＭＳ Ｐゴシック" pitchFamily="1" charset="-128"/>
                <a:cs typeface="Courier New"/>
              </a:rPr>
              <a:t>){console.log(e)},</a:t>
            </a:r>
            <a:r>
              <a:rPr lang="en-US" sz="1600" b="1" dirty="0">
                <a:solidFill>
                  <a:srgbClr val="0070C0"/>
                </a:solidFill>
                <a:latin typeface="Courier New"/>
                <a:ea typeface="ＭＳ Ｐゴシック" pitchFamily="1" charset="-128"/>
                <a:cs typeface="Courier New"/>
              </a:rPr>
              <a:t> false</a:t>
            </a:r>
            <a:r>
              <a:rPr lang="en-US" sz="1600" b="1" dirty="0">
                <a:solidFill>
                  <a:schemeClr val="tx1"/>
                </a:solidFill>
                <a:latin typeface="Courier New"/>
                <a:ea typeface="ＭＳ Ｐゴシック" pitchFamily="1" charset="-128"/>
                <a:cs typeface="Courier New"/>
              </a:rPr>
              <a:t>);</a:t>
            </a:r>
          </a:p>
          <a:p>
            <a:pPr lvl="1"/>
            <a:r>
              <a:rPr lang="en-US" sz="1600" b="1" dirty="0" err="1" smtClean="0">
                <a:solidFill>
                  <a:schemeClr val="tx1"/>
                </a:solidFill>
                <a:latin typeface="Courier New"/>
                <a:ea typeface="ＭＳ Ｐゴシック" pitchFamily="1" charset="-128"/>
                <a:cs typeface="Courier New"/>
              </a:rPr>
              <a:t>localStorage</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00B050"/>
                </a:solidFill>
                <a:latin typeface="Courier New"/>
                <a:ea typeface="ＭＳ Ｐゴシック" pitchFamily="1" charset="-128"/>
                <a:cs typeface="Courier New"/>
              </a:rPr>
              <a:t>"Bob"</a:t>
            </a:r>
            <a:r>
              <a:rPr lang="en-US" sz="1600" b="1" dirty="0" smtClean="0">
                <a:solidFill>
                  <a:schemeClr val="tx1"/>
                </a:solidFill>
                <a:latin typeface="Courier New"/>
                <a:ea typeface="ＭＳ Ｐゴシック" pitchFamily="1" charset="-128"/>
                <a:cs typeface="Courier New"/>
              </a:rPr>
              <a:t>] </a:t>
            </a:r>
            <a:r>
              <a:rPr lang="en-US" sz="1600" b="1" dirty="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"Dylan"</a:t>
            </a:r>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a:p>
            <a:pPr lvl="1"/>
            <a:r>
              <a:rPr lang="en-US" sz="1600" b="1" dirty="0" err="1" smtClean="0">
                <a:solidFill>
                  <a:schemeClr val="tx1"/>
                </a:solidFill>
                <a:latin typeface="Courier New"/>
                <a:ea typeface="ＭＳ Ｐゴシック" pitchFamily="1" charset="-128"/>
                <a:cs typeface="Courier New"/>
              </a:rPr>
              <a:t>localStorage.setItem</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00B050"/>
                </a:solidFill>
                <a:latin typeface="Courier New"/>
                <a:ea typeface="ＭＳ Ｐゴシック" pitchFamily="1" charset="-128"/>
                <a:cs typeface="Courier New"/>
              </a:rPr>
              <a:t>"Bob"</a:t>
            </a:r>
            <a:r>
              <a:rPr lang="en-US" sz="1600" b="1" dirty="0" smtClean="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"Lennon"</a:t>
            </a:r>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a:p>
            <a:pPr lvl="1"/>
            <a:r>
              <a:rPr lang="en-US" sz="1600" b="1" dirty="0" err="1" smtClean="0">
                <a:solidFill>
                  <a:schemeClr val="tx1"/>
                </a:solidFill>
                <a:latin typeface="Courier New"/>
                <a:ea typeface="ＭＳ Ｐゴシック" pitchFamily="1" charset="-128"/>
                <a:cs typeface="Courier New"/>
              </a:rPr>
              <a:t>localStorage.removeItem</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00B050"/>
                </a:solidFill>
                <a:latin typeface="Courier New"/>
                <a:ea typeface="ＭＳ Ｐゴシック" pitchFamily="1" charset="-128"/>
                <a:cs typeface="Courier New"/>
              </a:rPr>
              <a:t>"Bob"</a:t>
            </a:r>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a:t>
            </a:r>
            <a:endParaRPr lang="en-US" sz="1600" b="1" dirty="0" smtClean="0">
              <a:solidFill>
                <a:schemeClr val="tx1"/>
              </a:solidFill>
              <a:latin typeface="Courier New"/>
              <a:ea typeface="ＭＳ Ｐゴシック" pitchFamily="1" charset="-128"/>
              <a:cs typeface="Courier New"/>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578175"/>
            <a:ext cx="2933700" cy="1333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81910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Session Storage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Define a single window storage area</a:t>
            </a:r>
          </a:p>
          <a:p>
            <a:pPr lvl="1"/>
            <a:r>
              <a:rPr lang="en-US" dirty="0" smtClean="0"/>
              <a:t>Available across refresh and same-domain redirections</a:t>
            </a:r>
          </a:p>
          <a:p>
            <a:pPr lvl="1"/>
            <a:r>
              <a:rPr lang="en-US" dirty="0" smtClean="0"/>
              <a:t>Limited to your tab current context</a:t>
            </a:r>
          </a:p>
          <a:p>
            <a:pPr lvl="1"/>
            <a:endParaRPr lang="en-US" dirty="0"/>
          </a:p>
          <a:p>
            <a:r>
              <a:rPr lang="en-US" dirty="0" err="1" smtClean="0"/>
              <a:t>Datas</a:t>
            </a:r>
            <a:r>
              <a:rPr lang="en-US" dirty="0" smtClean="0"/>
              <a:t> saved until user closes the tab</a:t>
            </a:r>
          </a:p>
          <a:p>
            <a:endParaRPr lang="en-US" dirty="0"/>
          </a:p>
          <a:p>
            <a:r>
              <a:rPr lang="en-US" dirty="0" smtClean="0"/>
              <a:t>Same methods as local storage</a:t>
            </a:r>
          </a:p>
          <a:p>
            <a:pPr lvl="1"/>
            <a:r>
              <a:rPr lang="en-US" dirty="0" smtClean="0"/>
              <a:t>But without cross-tab event!</a:t>
            </a:r>
          </a:p>
          <a:p>
            <a:pPr lvl="1"/>
            <a:endParaRPr lang="en-US" dirty="0"/>
          </a:p>
        </p:txBody>
      </p:sp>
    </p:spTree>
    <p:extLst>
      <p:ext uri="{BB962C8B-B14F-4D97-AF65-F5344CB8AC3E}">
        <p14:creationId xmlns:p14="http://schemas.microsoft.com/office/powerpoint/2010/main" val="32852434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Session Storage</a:t>
            </a: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Web Storage</a:t>
            </a:r>
          </a:p>
        </p:txBody>
      </p:sp>
      <p:sp>
        <p:nvSpPr>
          <p:cNvPr id="2" name="Espace réservé du contenu 1"/>
          <p:cNvSpPr>
            <a:spLocks noGrp="1"/>
          </p:cNvSpPr>
          <p:nvPr>
            <p:ph idx="1"/>
          </p:nvPr>
        </p:nvSpPr>
        <p:spPr>
          <a:xfrm>
            <a:off x="457200" y="913284"/>
            <a:ext cx="8435975" cy="4230687"/>
          </a:xfrm>
        </p:spPr>
        <p:txBody>
          <a:bodyPr/>
          <a:lstStyle/>
          <a:p>
            <a:r>
              <a:rPr lang="fr-FR" sz="2800" dirty="0" err="1" smtClean="0"/>
              <a:t>Consider</a:t>
            </a:r>
            <a:r>
              <a:rPr lang="fr-FR" sz="2800" dirty="0" smtClean="0"/>
              <a:t> </a:t>
            </a:r>
            <a:r>
              <a:rPr lang="fr-FR" sz="2800" dirty="0" err="1" smtClean="0"/>
              <a:t>this</a:t>
            </a:r>
            <a:r>
              <a:rPr lang="fr-FR" sz="2800" dirty="0" smtClean="0"/>
              <a:t> code </a:t>
            </a:r>
            <a:r>
              <a:rPr lang="fr-FR" sz="2800" dirty="0" err="1" smtClean="0"/>
              <a:t>duplicated</a:t>
            </a:r>
            <a:r>
              <a:rPr lang="fr-FR" sz="2800" dirty="0" smtClean="0"/>
              <a:t> in </a:t>
            </a:r>
            <a:r>
              <a:rPr lang="fr-FR" sz="2800" dirty="0" err="1" smtClean="0"/>
              <a:t>two</a:t>
            </a:r>
            <a:r>
              <a:rPr lang="fr-FR" sz="2800" dirty="0" smtClean="0"/>
              <a:t> pages:</a:t>
            </a:r>
            <a:endParaRPr lang="fr-FR" dirty="0"/>
          </a:p>
          <a:p>
            <a:pPr lvl="1"/>
            <a:endParaRPr lang="fr-FR" sz="2400" dirty="0" smtClean="0"/>
          </a:p>
          <a:p>
            <a:pPr lvl="1"/>
            <a:endParaRPr lang="fr-FR" dirty="0"/>
          </a:p>
          <a:p>
            <a:pPr lvl="1"/>
            <a:endParaRPr lang="fr-FR" sz="2400" dirty="0" smtClean="0"/>
          </a:p>
          <a:p>
            <a:pPr lvl="1"/>
            <a:endParaRPr lang="fr-FR" dirty="0"/>
          </a:p>
          <a:p>
            <a:pPr lvl="1"/>
            <a:endParaRPr lang="fr-FR" sz="2400" dirty="0" smtClean="0"/>
          </a:p>
          <a:p>
            <a:pPr lvl="1"/>
            <a:endParaRPr lang="fr-FR" sz="2400" dirty="0" smtClean="0"/>
          </a:p>
          <a:p>
            <a:pPr lvl="1"/>
            <a:r>
              <a:rPr lang="fr-FR" sz="2400" dirty="0" smtClean="0"/>
              <a:t>On the first page:</a:t>
            </a:r>
            <a:endParaRPr lang="fr-FR" dirty="0"/>
          </a:p>
          <a:p>
            <a:pPr lvl="1"/>
            <a:r>
              <a:rPr lang="fr-FR" dirty="0" err="1" smtClean="0"/>
              <a:t>After</a:t>
            </a:r>
            <a:r>
              <a:rPr lang="fr-FR" dirty="0" smtClean="0"/>
              <a:t> </a:t>
            </a:r>
            <a:r>
              <a:rPr lang="fr-FR" dirty="0" err="1" smtClean="0"/>
              <a:t>clicked</a:t>
            </a:r>
            <a:r>
              <a:rPr lang="fr-FR" dirty="0" smtClean="0"/>
              <a:t> on </a:t>
            </a:r>
            <a:r>
              <a:rPr lang="fr-FR" dirty="0" err="1" smtClean="0"/>
              <a:t>link</a:t>
            </a:r>
            <a:r>
              <a:rPr lang="fr-FR" dirty="0" smtClean="0"/>
              <a:t>:</a:t>
            </a:r>
            <a:endParaRPr lang="fr-FR" dirty="0"/>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à coins arrondis 10"/>
          <p:cNvSpPr/>
          <p:nvPr/>
        </p:nvSpPr>
        <p:spPr>
          <a:xfrm>
            <a:off x="179388" y="1561356"/>
            <a:ext cx="8785225" cy="23762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70C0"/>
                </a:solidFill>
                <a:latin typeface="Courier New"/>
                <a:ea typeface="ＭＳ Ｐゴシック" pitchFamily="1" charset="-128"/>
                <a:cs typeface="Courier New"/>
              </a:rPr>
              <a:t>&lt;script </a:t>
            </a:r>
            <a:r>
              <a:rPr lang="en-US" sz="1600" b="1" dirty="0">
                <a:solidFill>
                  <a:srgbClr val="FF0000"/>
                </a:solidFill>
                <a:latin typeface="Courier New"/>
                <a:ea typeface="ＭＳ Ｐゴシック" pitchFamily="1" charset="-128"/>
                <a:cs typeface="Courier New"/>
              </a:rPr>
              <a:t>type</a:t>
            </a:r>
            <a:r>
              <a:rPr lang="en-US" sz="1600" b="1" dirty="0">
                <a:solidFill>
                  <a:schemeClr val="tx1"/>
                </a:solidFill>
                <a:latin typeface="Courier New"/>
                <a:ea typeface="ＭＳ Ｐゴシック" pitchFamily="1" charset="-128"/>
                <a:cs typeface="Courier New"/>
              </a:rPr>
              <a:t>=</a:t>
            </a:r>
            <a:r>
              <a:rPr lang="en-US" sz="1600" b="1" dirty="0">
                <a:solidFill>
                  <a:srgbClr val="00B050"/>
                </a:solidFill>
                <a:latin typeface="Courier New"/>
                <a:ea typeface="ＭＳ Ｐゴシック" pitchFamily="1" charset="-128"/>
                <a:cs typeface="Courier New"/>
              </a:rPr>
              <a:t>"text/</a:t>
            </a:r>
            <a:r>
              <a:rPr lang="en-US" sz="1600" b="1" dirty="0" err="1">
                <a:solidFill>
                  <a:srgbClr val="00B050"/>
                </a:solidFill>
                <a:latin typeface="Courier New"/>
                <a:ea typeface="ＭＳ Ｐゴシック" pitchFamily="1" charset="-128"/>
                <a:cs typeface="Courier New"/>
              </a:rPr>
              <a:t>javascript</a:t>
            </a:r>
            <a:r>
              <a:rPr lang="en-US" sz="1600" b="1" dirty="0">
                <a:solidFill>
                  <a:srgbClr val="00B050"/>
                </a:solidFill>
                <a:latin typeface="Courier New"/>
                <a:ea typeface="ＭＳ Ｐゴシック" pitchFamily="1" charset="-128"/>
                <a:cs typeface="Courier New"/>
              </a:rPr>
              <a:t>"</a:t>
            </a:r>
            <a:r>
              <a:rPr lang="en-US" sz="1600" b="1" dirty="0">
                <a:solidFill>
                  <a:srgbClr val="0070C0"/>
                </a:solidFill>
                <a:latin typeface="Courier New"/>
                <a:ea typeface="ＭＳ Ｐゴシック" pitchFamily="1" charset="-128"/>
                <a:cs typeface="Courier New"/>
              </a:rPr>
              <a:t>&gt;</a:t>
            </a:r>
          </a:p>
          <a:p>
            <a:r>
              <a:rPr lang="en-US" sz="1600" b="1" dirty="0">
                <a:solidFill>
                  <a:srgbClr val="0070C0"/>
                </a:solidFill>
                <a:latin typeface="Courier New"/>
                <a:ea typeface="ＭＳ Ｐゴシック" pitchFamily="1" charset="-128"/>
                <a:cs typeface="Courier New"/>
              </a:rPr>
              <a:t>if</a:t>
            </a:r>
            <a:r>
              <a:rPr lang="en-US" sz="1600" b="1" dirty="0">
                <a:solidFill>
                  <a:schemeClr val="tx1"/>
                </a:solidFill>
                <a:latin typeface="Courier New"/>
                <a:ea typeface="ＭＳ Ｐゴシック" pitchFamily="1" charset="-128"/>
                <a:cs typeface="Courier New"/>
              </a:rPr>
              <a:t>(</a:t>
            </a:r>
            <a:r>
              <a:rPr lang="en-US" sz="1600" b="1" dirty="0" err="1">
                <a:solidFill>
                  <a:schemeClr val="tx1"/>
                </a:solidFill>
                <a:latin typeface="Courier New"/>
                <a:ea typeface="ＭＳ Ｐゴシック" pitchFamily="1" charset="-128"/>
                <a:cs typeface="Courier New"/>
              </a:rPr>
              <a:t>window.sessionStorage</a:t>
            </a:r>
            <a:r>
              <a:rPr lang="en-US" sz="1600" b="1" dirty="0">
                <a:solidFill>
                  <a:schemeClr val="tx1"/>
                </a:solidFill>
                <a:latin typeface="Courier New"/>
                <a:ea typeface="ＭＳ Ｐゴシック" pitchFamily="1" charset="-128"/>
                <a:cs typeface="Courier New"/>
              </a:rPr>
              <a:t>) {</a:t>
            </a:r>
          </a:p>
          <a:p>
            <a:pPr lvl="1"/>
            <a:r>
              <a:rPr lang="en-US" sz="1600" b="1" dirty="0" smtClean="0">
                <a:solidFill>
                  <a:srgbClr val="0070C0"/>
                </a:solidFill>
                <a:latin typeface="Courier New"/>
                <a:ea typeface="ＭＳ Ｐゴシック" pitchFamily="1" charset="-128"/>
                <a:cs typeface="Courier New"/>
              </a:rPr>
              <a:t>if</a:t>
            </a:r>
            <a:r>
              <a:rPr lang="en-US" sz="1600" b="1" dirty="0">
                <a:solidFill>
                  <a:schemeClr val="tx1"/>
                </a:solidFill>
                <a:latin typeface="Courier New"/>
                <a:ea typeface="ＭＳ Ｐゴシック" pitchFamily="1" charset="-128"/>
                <a:cs typeface="Courier New"/>
              </a:rPr>
              <a:t>(!</a:t>
            </a:r>
            <a:r>
              <a:rPr lang="en-US" sz="1600" b="1" dirty="0" err="1">
                <a:solidFill>
                  <a:schemeClr val="tx1"/>
                </a:solidFill>
                <a:latin typeface="Courier New"/>
                <a:ea typeface="ＭＳ Ｐゴシック" pitchFamily="1" charset="-128"/>
                <a:cs typeface="Courier New"/>
              </a:rPr>
              <a:t>sessionStorage</a:t>
            </a:r>
            <a:r>
              <a:rPr lang="en-US" sz="1600" b="1" dirty="0">
                <a:solidFill>
                  <a:schemeClr val="tx1"/>
                </a:solidFill>
                <a:latin typeface="Courier New"/>
                <a:ea typeface="ＭＳ Ｐゴシック" pitchFamily="1" charset="-128"/>
                <a:cs typeface="Courier New"/>
              </a:rPr>
              <a:t>[</a:t>
            </a:r>
            <a:r>
              <a:rPr lang="en-US" sz="1600" b="1" dirty="0">
                <a:solidFill>
                  <a:srgbClr val="00B050"/>
                </a:solidFill>
                <a:latin typeface="Courier New"/>
                <a:ea typeface="ＭＳ Ｐゴシック" pitchFamily="1" charset="-128"/>
                <a:cs typeface="Courier New"/>
              </a:rPr>
              <a:t>"bob"</a:t>
            </a:r>
            <a:r>
              <a:rPr lang="en-US" sz="1600" b="1" dirty="0">
                <a:solidFill>
                  <a:schemeClr val="tx1"/>
                </a:solidFill>
                <a:latin typeface="Courier New"/>
                <a:ea typeface="ＭＳ Ｐゴシック" pitchFamily="1" charset="-128"/>
                <a:cs typeface="Courier New"/>
              </a:rPr>
              <a:t>]) {</a:t>
            </a:r>
          </a:p>
          <a:p>
            <a:pPr lvl="2"/>
            <a:r>
              <a:rPr lang="en-US" sz="1600" b="1" dirty="0" err="1" smtClean="0">
                <a:solidFill>
                  <a:schemeClr val="tx1"/>
                </a:solidFill>
                <a:latin typeface="Courier New"/>
                <a:ea typeface="ＭＳ Ｐゴシック" pitchFamily="1" charset="-128"/>
                <a:cs typeface="Courier New"/>
              </a:rPr>
              <a:t>sessionStorage.setItem</a:t>
            </a:r>
            <a:r>
              <a:rPr lang="en-US" sz="1600" b="1" dirty="0">
                <a:solidFill>
                  <a:schemeClr val="tx1"/>
                </a:solidFill>
                <a:latin typeface="Courier New"/>
                <a:ea typeface="ＭＳ Ｐゴシック" pitchFamily="1" charset="-128"/>
                <a:cs typeface="Courier New"/>
              </a:rPr>
              <a:t>(</a:t>
            </a:r>
            <a:r>
              <a:rPr lang="en-US" sz="1600" b="1" dirty="0">
                <a:solidFill>
                  <a:srgbClr val="00B050"/>
                </a:solidFill>
                <a:latin typeface="Courier New"/>
                <a:ea typeface="ＭＳ Ｐゴシック" pitchFamily="1" charset="-128"/>
                <a:cs typeface="Courier New"/>
              </a:rPr>
              <a:t>"bob"</a:t>
            </a:r>
            <a:r>
              <a:rPr lang="en-US" sz="1600" b="1" dirty="0">
                <a:solidFill>
                  <a:schemeClr val="tx1"/>
                </a:solidFill>
                <a:latin typeface="Courier New"/>
                <a:ea typeface="ＭＳ Ｐゴシック" pitchFamily="1" charset="-128"/>
                <a:cs typeface="Courier New"/>
              </a:rPr>
              <a:t>,</a:t>
            </a:r>
            <a:r>
              <a:rPr lang="en-US" sz="1600" b="1" dirty="0">
                <a:solidFill>
                  <a:srgbClr val="0070C0"/>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"I wasn't defined!"</a:t>
            </a:r>
            <a:r>
              <a:rPr lang="en-US" sz="1600" b="1" dirty="0">
                <a:solidFill>
                  <a:schemeClr val="tx1"/>
                </a:solidFill>
                <a:latin typeface="Courier New"/>
                <a:ea typeface="ＭＳ Ｐゴシック" pitchFamily="1" charset="-128"/>
                <a:cs typeface="Courier New"/>
              </a:rPr>
              <a:t>);</a:t>
            </a:r>
          </a:p>
          <a:p>
            <a:pPr lvl="2"/>
            <a:r>
              <a:rPr lang="en-US" sz="1600" b="1" dirty="0" smtClean="0">
                <a:solidFill>
                  <a:schemeClr val="tx1"/>
                </a:solidFill>
                <a:latin typeface="Courier New"/>
                <a:ea typeface="ＭＳ Ｐゴシック" pitchFamily="1" charset="-128"/>
                <a:cs typeface="Courier New"/>
              </a:rPr>
              <a:t>console.log(</a:t>
            </a:r>
            <a:r>
              <a:rPr lang="en-US" sz="1600" b="1" dirty="0" err="1" smtClean="0">
                <a:solidFill>
                  <a:schemeClr val="tx1"/>
                </a:solidFill>
                <a:latin typeface="Courier New"/>
                <a:ea typeface="ＭＳ Ｐゴシック" pitchFamily="1" charset="-128"/>
                <a:cs typeface="Courier New"/>
              </a:rPr>
              <a:t>sessionStorage</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00B050"/>
                </a:solidFill>
                <a:latin typeface="Courier New"/>
                <a:ea typeface="ＭＳ Ｐゴシック" pitchFamily="1" charset="-128"/>
                <a:cs typeface="Courier New"/>
              </a:rPr>
              <a:t>"bob"</a:t>
            </a:r>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a:p>
            <a:pPr lvl="1"/>
            <a:r>
              <a:rPr lang="en-US" sz="1600" b="1" dirty="0" smtClean="0">
                <a:solidFill>
                  <a:schemeClr val="tx1"/>
                </a:solidFill>
                <a:latin typeface="Courier New"/>
                <a:ea typeface="ＭＳ Ｐゴシック" pitchFamily="1" charset="-128"/>
                <a:cs typeface="Courier New"/>
              </a:rPr>
              <a:t>} </a:t>
            </a:r>
            <a:r>
              <a:rPr lang="en-US" sz="1600" b="1" dirty="0">
                <a:solidFill>
                  <a:srgbClr val="0070C0"/>
                </a:solidFill>
                <a:latin typeface="Courier New"/>
                <a:ea typeface="ＭＳ Ｐゴシック" pitchFamily="1" charset="-128"/>
                <a:cs typeface="Courier New"/>
              </a:rPr>
              <a:t>else </a:t>
            </a:r>
            <a:r>
              <a:rPr lang="en-US" sz="1600" b="1" dirty="0">
                <a:solidFill>
                  <a:schemeClr val="tx1"/>
                </a:solidFill>
                <a:latin typeface="Courier New"/>
                <a:ea typeface="ＭＳ Ｐゴシック" pitchFamily="1" charset="-128"/>
                <a:cs typeface="Courier New"/>
              </a:rPr>
              <a:t>console.log(</a:t>
            </a:r>
            <a:r>
              <a:rPr lang="en-US" sz="1600" b="1" dirty="0">
                <a:solidFill>
                  <a:srgbClr val="00B050"/>
                </a:solidFill>
                <a:latin typeface="Courier New"/>
                <a:ea typeface="ＭＳ Ｐゴシック" pitchFamily="1" charset="-128"/>
                <a:cs typeface="Courier New"/>
              </a:rPr>
              <a:t>"Already defined!"</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a:t>
            </a:r>
          </a:p>
          <a:p>
            <a:r>
              <a:rPr lang="en-US" sz="1600" b="1" dirty="0">
                <a:solidFill>
                  <a:srgbClr val="0070C0"/>
                </a:solidFill>
                <a:latin typeface="Courier New"/>
                <a:ea typeface="ＭＳ Ｐゴシック" pitchFamily="1" charset="-128"/>
                <a:cs typeface="Courier New"/>
              </a:rPr>
              <a:t>&lt;/script&gt;</a:t>
            </a:r>
          </a:p>
          <a:p>
            <a:r>
              <a:rPr lang="en-US" sz="1600" b="1" dirty="0">
                <a:solidFill>
                  <a:srgbClr val="0070C0"/>
                </a:solidFill>
                <a:latin typeface="Courier New"/>
                <a:ea typeface="ＭＳ Ｐゴシック" pitchFamily="1" charset="-128"/>
                <a:cs typeface="Courier New"/>
              </a:rPr>
              <a:t>&lt;a </a:t>
            </a:r>
            <a:r>
              <a:rPr lang="en-US" sz="1600" b="1" dirty="0" err="1">
                <a:solidFill>
                  <a:srgbClr val="FF0000"/>
                </a:solidFill>
                <a:latin typeface="Courier New"/>
                <a:ea typeface="ＭＳ Ｐゴシック" pitchFamily="1" charset="-128"/>
                <a:cs typeface="Courier New"/>
              </a:rPr>
              <a:t>href</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00B050"/>
                </a:solidFill>
                <a:latin typeface="Courier New"/>
                <a:ea typeface="ＭＳ Ｐゴシック" pitchFamily="1" charset="-128"/>
                <a:cs typeface="Courier New"/>
              </a:rPr>
              <a:t>"page2.html"</a:t>
            </a:r>
            <a:r>
              <a:rPr lang="en-US" sz="1600" b="1" dirty="0" smtClean="0">
                <a:solidFill>
                  <a:srgbClr val="0070C0"/>
                </a:solidFill>
                <a:latin typeface="Courier New"/>
                <a:ea typeface="ＭＳ Ｐゴシック" pitchFamily="1" charset="-128"/>
                <a:cs typeface="Courier New"/>
              </a:rPr>
              <a:t>&gt;</a:t>
            </a:r>
            <a:r>
              <a:rPr lang="en-US" sz="1600" b="1" dirty="0" smtClean="0">
                <a:solidFill>
                  <a:schemeClr val="tx1"/>
                </a:solidFill>
                <a:latin typeface="Courier New"/>
                <a:ea typeface="ＭＳ Ｐゴシック" pitchFamily="1" charset="-128"/>
                <a:cs typeface="Courier New"/>
              </a:rPr>
              <a:t>Click it!</a:t>
            </a:r>
            <a:r>
              <a:rPr lang="en-US" sz="1600" b="1" dirty="0" smtClean="0">
                <a:solidFill>
                  <a:srgbClr val="0070C0"/>
                </a:solidFill>
                <a:latin typeface="Courier New"/>
                <a:ea typeface="ＭＳ Ｐゴシック" pitchFamily="1" charset="-128"/>
                <a:cs typeface="Courier New"/>
              </a:rPr>
              <a:t>&lt;/</a:t>
            </a:r>
            <a:r>
              <a:rPr lang="en-US" sz="1600" b="1" dirty="0">
                <a:solidFill>
                  <a:srgbClr val="0070C0"/>
                </a:solidFill>
                <a:latin typeface="Courier New"/>
                <a:ea typeface="ＭＳ Ｐゴシック" pitchFamily="1" charset="-128"/>
                <a:cs typeface="Courier New"/>
              </a:rPr>
              <a:t>a&gt;</a:t>
            </a:r>
            <a:endParaRPr lang="en-US" sz="1600" b="1" dirty="0" smtClean="0">
              <a:solidFill>
                <a:schemeClr val="tx1"/>
              </a:solidFill>
              <a:latin typeface="Courier New"/>
              <a:ea typeface="ＭＳ Ｐゴシック" pitchFamily="1" charset="-128"/>
              <a:cs typeface="Courier New"/>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3721596"/>
            <a:ext cx="24003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0032" y="4436715"/>
            <a:ext cx="2419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30862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7069196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dirty="0" smtClean="0"/>
              <a:t>By completing this course, you will be able to:</a:t>
            </a:r>
          </a:p>
          <a:p>
            <a:pPr lvl="1"/>
            <a:endParaRPr lang="en-US" dirty="0" smtClean="0"/>
          </a:p>
          <a:p>
            <a:pPr lvl="1"/>
            <a:r>
              <a:rPr lang="en-US" dirty="0" smtClean="0"/>
              <a:t>Explain how local and session storage works</a:t>
            </a:r>
          </a:p>
          <a:p>
            <a:pPr lvl="1"/>
            <a:endParaRPr lang="en-US" dirty="0"/>
          </a:p>
          <a:p>
            <a:pPr lvl="1"/>
            <a:r>
              <a:rPr lang="en-US" dirty="0" smtClean="0"/>
              <a:t>Control caching policy on your websites</a:t>
            </a:r>
          </a:p>
        </p:txBody>
      </p:sp>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objectives</a:t>
            </a:r>
          </a:p>
        </p:txBody>
      </p:sp>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Offline features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Application </a:t>
            </a:r>
            <a:r>
              <a:rPr lang="fr-FR" dirty="0" err="1" smtClean="0"/>
              <a:t>Caching</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Offline </a:t>
            </a:r>
            <a:r>
              <a:rPr lang="fr-FR" dirty="0" err="1" smtClean="0"/>
              <a:t>features</a:t>
            </a:r>
            <a:endParaRPr lang="fr-FR" dirty="0"/>
          </a:p>
        </p:txBody>
      </p:sp>
    </p:spTree>
    <p:extLst>
      <p:ext uri="{BB962C8B-B14F-4D97-AF65-F5344CB8AC3E}">
        <p14:creationId xmlns:p14="http://schemas.microsoft.com/office/powerpoint/2010/main" val="17806483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Caching</a:t>
            </a:r>
            <a:r>
              <a:rPr lang="fr-FR" dirty="0" smtClean="0">
                <a:ea typeface="ＭＳ Ｐゴシック" pitchFamily="34" charset="-128"/>
              </a:rPr>
              <a:t> </a:t>
            </a:r>
            <a:r>
              <a:rPr lang="fr-FR" dirty="0" err="1" smtClean="0">
                <a:ea typeface="ＭＳ Ｐゴシック" pitchFamily="34" charset="-128"/>
              </a:rPr>
              <a:t>logic</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All browsers now implement a cache:</a:t>
            </a:r>
          </a:p>
          <a:p>
            <a:pPr lvl="1"/>
            <a:r>
              <a:rPr lang="en-US" dirty="0" smtClean="0"/>
              <a:t>Reduce page loading with less requests</a:t>
            </a:r>
          </a:p>
          <a:p>
            <a:pPr lvl="1"/>
            <a:r>
              <a:rPr lang="en-US" dirty="0" smtClean="0"/>
              <a:t>Allows to browse a known website while offline</a:t>
            </a:r>
          </a:p>
          <a:p>
            <a:pPr lvl="1"/>
            <a:endParaRPr lang="en-US" dirty="0"/>
          </a:p>
          <a:p>
            <a:r>
              <a:rPr lang="en-US" dirty="0" smtClean="0"/>
              <a:t>But many browsers (even mobiles one) stores caching data for a small time</a:t>
            </a:r>
          </a:p>
          <a:p>
            <a:pPr lvl="1"/>
            <a:r>
              <a:rPr lang="en-US" dirty="0" smtClean="0"/>
              <a:t>Resulting in a bad-looking “Not found” or “No connection” error</a:t>
            </a:r>
            <a:endParaRPr lang="en-US" dirty="0"/>
          </a:p>
        </p:txBody>
      </p:sp>
    </p:spTree>
    <p:extLst>
      <p:ext uri="{BB962C8B-B14F-4D97-AF65-F5344CB8AC3E}">
        <p14:creationId xmlns:p14="http://schemas.microsoft.com/office/powerpoint/2010/main" val="18022854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Control the cache</a:t>
            </a: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HTML5 adds a way to tell the browser which files to store in cache for a long term usage</a:t>
            </a:r>
          </a:p>
          <a:p>
            <a:pPr lvl="1"/>
            <a:r>
              <a:rPr lang="en-US" dirty="0" smtClean="0"/>
              <a:t>While its cache is not destroyed manually by the user</a:t>
            </a:r>
            <a:endParaRPr lang="en-US" dirty="0"/>
          </a:p>
          <a:p>
            <a:r>
              <a:rPr lang="en-US" dirty="0" smtClean="0"/>
              <a:t>Need to be declared in a manifest file</a:t>
            </a:r>
          </a:p>
          <a:p>
            <a:pPr lvl="1"/>
            <a:r>
              <a:rPr lang="en-US" dirty="0" smtClean="0"/>
              <a:t>By convention, set with the “</a:t>
            </a:r>
            <a:r>
              <a:rPr lang="en-US" dirty="0" err="1" smtClean="0"/>
              <a:t>appcache</a:t>
            </a:r>
            <a:r>
              <a:rPr lang="en-US" dirty="0" smtClean="0"/>
              <a:t>” extension</a:t>
            </a:r>
          </a:p>
          <a:p>
            <a:pPr lvl="1"/>
            <a:r>
              <a:rPr lang="en-US" dirty="0" smtClean="0"/>
              <a:t>Declared in the “html” tag</a:t>
            </a:r>
          </a:p>
          <a:p>
            <a:pPr lvl="1"/>
            <a:r>
              <a:rPr lang="en-US" dirty="0" smtClean="0"/>
              <a:t>Handled by major mobile and desktop browsers</a:t>
            </a:r>
            <a:endParaRPr lang="en-US" dirty="0"/>
          </a:p>
        </p:txBody>
      </p:sp>
    </p:spTree>
    <p:extLst>
      <p:ext uri="{BB962C8B-B14F-4D97-AF65-F5344CB8AC3E}">
        <p14:creationId xmlns:p14="http://schemas.microsoft.com/office/powerpoint/2010/main" val="38679930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Declare</a:t>
            </a:r>
            <a:r>
              <a:rPr lang="fr-FR" dirty="0" smtClean="0">
                <a:ea typeface="ＭＳ Ｐゴシック" pitchFamily="34" charset="-128"/>
              </a:rPr>
              <a:t> </a:t>
            </a:r>
            <a:r>
              <a:rPr lang="fr-FR" dirty="0" err="1" smtClean="0">
                <a:ea typeface="ＭＳ Ｐゴシック" pitchFamily="34" charset="-128"/>
              </a:rPr>
              <a:t>manifest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Manifest inclusion:</a:t>
            </a:r>
          </a:p>
          <a:p>
            <a:endParaRPr lang="en-US" dirty="0"/>
          </a:p>
          <a:p>
            <a:endParaRPr lang="en-US" dirty="0" smtClean="0"/>
          </a:p>
          <a:p>
            <a:endParaRPr lang="en-US" dirty="0"/>
          </a:p>
          <a:p>
            <a:endParaRPr lang="en-US" dirty="0" smtClean="0"/>
          </a:p>
          <a:p>
            <a:r>
              <a:rPr lang="en-US" dirty="0" smtClean="0"/>
              <a:t>Note: Any file that may be accessible offline must have the above manifest inclusion</a:t>
            </a:r>
          </a:p>
        </p:txBody>
      </p:sp>
      <p:sp>
        <p:nvSpPr>
          <p:cNvPr id="7" name="Rectangle à coins arrondis 4"/>
          <p:cNvSpPr/>
          <p:nvPr/>
        </p:nvSpPr>
        <p:spPr>
          <a:xfrm>
            <a:off x="179388" y="1633364"/>
            <a:ext cx="8785225" cy="144016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ea typeface="ＭＳ Ｐゴシック" pitchFamily="1" charset="-128"/>
                <a:cs typeface="Courier New"/>
              </a:rPr>
              <a:t>&lt;!DOCTYPE html&gt;</a:t>
            </a:r>
          </a:p>
          <a:p>
            <a:r>
              <a:rPr lang="en-US" b="1" dirty="0" smtClean="0">
                <a:solidFill>
                  <a:srgbClr val="000000"/>
                </a:solidFill>
                <a:latin typeface="Courier New"/>
                <a:ea typeface="ＭＳ Ｐゴシック" pitchFamily="1" charset="-128"/>
                <a:cs typeface="Courier New"/>
              </a:rPr>
              <a:t>&lt;</a:t>
            </a:r>
            <a:r>
              <a:rPr lang="en-US" b="1" dirty="0" smtClean="0">
                <a:solidFill>
                  <a:srgbClr val="0070C0"/>
                </a:solidFill>
                <a:latin typeface="Courier New"/>
                <a:ea typeface="ＭＳ Ｐゴシック" pitchFamily="1" charset="-128"/>
                <a:cs typeface="Courier New"/>
              </a:rPr>
              <a:t>html </a:t>
            </a:r>
            <a:r>
              <a:rPr lang="en-US" b="1" dirty="0" smtClean="0">
                <a:solidFill>
                  <a:srgbClr val="FF0000"/>
                </a:solidFill>
                <a:latin typeface="Courier New"/>
                <a:ea typeface="ＭＳ Ｐゴシック" pitchFamily="1" charset="-128"/>
                <a:cs typeface="Courier New"/>
              </a:rPr>
              <a:t>manifest</a:t>
            </a:r>
            <a:r>
              <a:rPr lang="en-US" b="1" dirty="0" smtClean="0">
                <a:solidFill>
                  <a:srgbClr val="000000"/>
                </a:solidFill>
                <a:latin typeface="Courier New"/>
                <a:ea typeface="ＭＳ Ｐゴシック" pitchFamily="1" charset="-128"/>
                <a:cs typeface="Courier New"/>
              </a:rPr>
              <a:t>="</a:t>
            </a:r>
            <a:r>
              <a:rPr lang="en-US" b="1" dirty="0" err="1" smtClean="0">
                <a:solidFill>
                  <a:srgbClr val="0070C0"/>
                </a:solidFill>
                <a:latin typeface="Courier New"/>
                <a:ea typeface="ＭＳ Ｐゴシック" pitchFamily="1" charset="-128"/>
                <a:cs typeface="Courier New"/>
              </a:rPr>
              <a:t>example.appcache</a:t>
            </a:r>
            <a:r>
              <a:rPr lang="en-US" b="1" dirty="0" smtClean="0">
                <a:solidFill>
                  <a:srgbClr val="000000"/>
                </a:solidFill>
                <a:latin typeface="Courier New"/>
                <a:ea typeface="ＭＳ Ｐゴシック" pitchFamily="1" charset="-128"/>
                <a:cs typeface="Courier New"/>
              </a:rPr>
              <a:t>"&gt;</a:t>
            </a:r>
          </a:p>
          <a:p>
            <a:r>
              <a:rPr lang="en-US" b="1" dirty="0" smtClean="0">
                <a:solidFill>
                  <a:srgbClr val="000000"/>
                </a:solidFill>
                <a:latin typeface="Courier New"/>
                <a:ea typeface="ＭＳ Ｐゴシック" pitchFamily="1" charset="-128"/>
                <a:cs typeface="Courier New"/>
              </a:rPr>
              <a:t>&lt;</a:t>
            </a:r>
            <a:r>
              <a:rPr lang="en-US" b="1" dirty="0" smtClean="0">
                <a:solidFill>
                  <a:srgbClr val="0070C0"/>
                </a:solidFill>
                <a:latin typeface="Courier New"/>
                <a:ea typeface="ＭＳ Ｐゴシック" pitchFamily="1" charset="-128"/>
                <a:cs typeface="Courier New"/>
              </a:rPr>
              <a:t>head</a:t>
            </a:r>
            <a:r>
              <a:rPr lang="en-US" b="1" dirty="0" smtClean="0">
                <a:solidFill>
                  <a:srgbClr val="000000"/>
                </a:solidFill>
                <a:latin typeface="Courier New"/>
                <a:ea typeface="ＭＳ Ｐゴシック" pitchFamily="1" charset="-128"/>
                <a:cs typeface="Courier New"/>
              </a:rPr>
              <a:t>&gt;</a:t>
            </a:r>
          </a:p>
          <a:p>
            <a:r>
              <a:rPr lang="en-US" b="1" dirty="0" smtClean="0">
                <a:solidFill>
                  <a:srgbClr val="000000"/>
                </a:solidFill>
                <a:latin typeface="Courier New"/>
                <a:ea typeface="ＭＳ Ｐゴシック" pitchFamily="1" charset="-128"/>
                <a:cs typeface="Courier New"/>
              </a:rPr>
              <a:t>...</a:t>
            </a:r>
          </a:p>
        </p:txBody>
      </p:sp>
    </p:spTree>
    <p:extLst>
      <p:ext uri="{BB962C8B-B14F-4D97-AF65-F5344CB8AC3E}">
        <p14:creationId xmlns:p14="http://schemas.microsoft.com/office/powerpoint/2010/main" val="10270180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syntax</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Your “</a:t>
            </a:r>
            <a:r>
              <a:rPr lang="en-US" dirty="0" err="1" smtClean="0"/>
              <a:t>example.appcache</a:t>
            </a:r>
            <a:r>
              <a:rPr lang="en-US" dirty="0" smtClean="0"/>
              <a:t>” file will contain</a:t>
            </a:r>
          </a:p>
          <a:p>
            <a:pPr lvl="1"/>
            <a:r>
              <a:rPr lang="en-US" dirty="0" smtClean="0"/>
              <a:t>The “CACHE MANIFEST” declaration on the first line</a:t>
            </a:r>
          </a:p>
          <a:p>
            <a:pPr lvl="1"/>
            <a:r>
              <a:rPr lang="en-US" dirty="0" smtClean="0"/>
              <a:t>Some files to store, separated by a line break</a:t>
            </a:r>
            <a:endParaRPr lang="en-US" dirty="0"/>
          </a:p>
          <a:p>
            <a:r>
              <a:rPr lang="en-US" dirty="0" smtClean="0"/>
              <a:t>Simple example:</a:t>
            </a:r>
          </a:p>
        </p:txBody>
      </p:sp>
      <p:sp>
        <p:nvSpPr>
          <p:cNvPr id="7" name="Rectangle à coins arrondis 4"/>
          <p:cNvSpPr/>
          <p:nvPr/>
        </p:nvSpPr>
        <p:spPr>
          <a:xfrm>
            <a:off x="179388" y="3433564"/>
            <a:ext cx="8785225" cy="16561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ea typeface="ＭＳ Ｐゴシック" pitchFamily="1" charset="-128"/>
                <a:cs typeface="Courier New"/>
              </a:rPr>
              <a:t>CACHE MANIFEST</a:t>
            </a:r>
          </a:p>
          <a:p>
            <a:r>
              <a:rPr lang="en-US" b="1" dirty="0" smtClean="0">
                <a:solidFill>
                  <a:srgbClr val="008000"/>
                </a:solidFill>
                <a:latin typeface="Courier New"/>
                <a:ea typeface="ＭＳ Ｐゴシック" pitchFamily="1" charset="-128"/>
                <a:cs typeface="Courier New"/>
              </a:rPr>
              <a:t># This is a comment</a:t>
            </a:r>
          </a:p>
          <a:p>
            <a:r>
              <a:rPr lang="en-US" b="1" dirty="0" smtClean="0">
                <a:solidFill>
                  <a:srgbClr val="008000"/>
                </a:solidFill>
                <a:latin typeface="Courier New"/>
                <a:ea typeface="ＭＳ Ｐゴシック" pitchFamily="1" charset="-128"/>
                <a:cs typeface="Courier New"/>
              </a:rPr>
              <a:t># </a:t>
            </a:r>
            <a:r>
              <a:rPr lang="en-US" b="1" dirty="0" err="1" smtClean="0">
                <a:solidFill>
                  <a:srgbClr val="008000"/>
                </a:solidFill>
                <a:latin typeface="Courier New"/>
                <a:ea typeface="ＭＳ Ｐゴシック" pitchFamily="1" charset="-128"/>
                <a:cs typeface="Courier New"/>
              </a:rPr>
              <a:t>Implicitely</a:t>
            </a:r>
            <a:r>
              <a:rPr lang="en-US" b="1" dirty="0" smtClean="0">
                <a:solidFill>
                  <a:srgbClr val="008000"/>
                </a:solidFill>
                <a:latin typeface="Courier New"/>
                <a:ea typeface="ＭＳ Ｐゴシック" pitchFamily="1" charset="-128"/>
                <a:cs typeface="Courier New"/>
              </a:rPr>
              <a:t> </a:t>
            </a:r>
            <a:r>
              <a:rPr lang="en-US" b="1" dirty="0">
                <a:solidFill>
                  <a:srgbClr val="008000"/>
                </a:solidFill>
                <a:latin typeface="Courier New"/>
                <a:ea typeface="ＭＳ Ｐゴシック" pitchFamily="1" charset="-128"/>
                <a:cs typeface="Courier New"/>
              </a:rPr>
              <a:t>force cache for the specified </a:t>
            </a:r>
            <a:r>
              <a:rPr lang="en-US" b="1" dirty="0" smtClean="0">
                <a:solidFill>
                  <a:srgbClr val="008000"/>
                </a:solidFill>
                <a:latin typeface="Courier New"/>
                <a:ea typeface="ＭＳ Ｐゴシック" pitchFamily="1" charset="-128"/>
                <a:cs typeface="Courier New"/>
              </a:rPr>
              <a:t>files</a:t>
            </a:r>
          </a:p>
          <a:p>
            <a:r>
              <a:rPr lang="en-US" b="1" dirty="0" err="1" smtClean="0">
                <a:solidFill>
                  <a:schemeClr val="tx1"/>
                </a:solidFill>
                <a:latin typeface="Courier New"/>
                <a:ea typeface="ＭＳ Ｐゴシック" pitchFamily="1" charset="-128"/>
                <a:cs typeface="Courier New"/>
              </a:rPr>
              <a:t>index.html</a:t>
            </a:r>
            <a:endParaRPr lang="en-US" b="1" dirty="0" smtClean="0">
              <a:solidFill>
                <a:schemeClr val="tx1"/>
              </a:solidFill>
              <a:latin typeface="Courier New"/>
              <a:ea typeface="ＭＳ Ｐゴシック" pitchFamily="1" charset="-128"/>
              <a:cs typeface="Courier New"/>
            </a:endParaRPr>
          </a:p>
          <a:p>
            <a:r>
              <a:rPr lang="en-US" b="1" dirty="0" err="1" smtClean="0">
                <a:solidFill>
                  <a:schemeClr val="tx1"/>
                </a:solidFill>
                <a:latin typeface="Courier New"/>
                <a:ea typeface="ＭＳ Ｐゴシック" pitchFamily="1" charset="-128"/>
                <a:cs typeface="Courier New"/>
              </a:rPr>
              <a:t>style.css</a:t>
            </a:r>
            <a:endParaRPr lang="en-US" b="1" dirty="0" smtClean="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327574781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syntax</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Can also have declarations followed by a “:” character:</a:t>
            </a:r>
          </a:p>
          <a:p>
            <a:pPr lvl="1"/>
            <a:r>
              <a:rPr lang="en-US" dirty="0" smtClean="0"/>
              <a:t>“CACHE” : </a:t>
            </a:r>
          </a:p>
          <a:p>
            <a:pPr lvl="2"/>
            <a:r>
              <a:rPr lang="en-US" dirty="0" err="1" smtClean="0"/>
              <a:t>Explicitely</a:t>
            </a:r>
            <a:r>
              <a:rPr lang="en-US" dirty="0" smtClean="0"/>
              <a:t> tell which files to cache</a:t>
            </a:r>
          </a:p>
          <a:p>
            <a:pPr lvl="1"/>
            <a:r>
              <a:rPr lang="en-US" dirty="0" smtClean="0"/>
              <a:t>“NETWORK” : </a:t>
            </a:r>
          </a:p>
          <a:p>
            <a:pPr lvl="2"/>
            <a:r>
              <a:rPr lang="en-US" dirty="0" smtClean="0"/>
              <a:t>Files accessible with connection only</a:t>
            </a:r>
          </a:p>
        </p:txBody>
      </p:sp>
    </p:spTree>
    <p:extLst>
      <p:ext uri="{BB962C8B-B14F-4D97-AF65-F5344CB8AC3E}">
        <p14:creationId xmlns:p14="http://schemas.microsoft.com/office/powerpoint/2010/main" val="56818923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syntax</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Can also have declarations followed by a “:” character:</a:t>
            </a:r>
          </a:p>
          <a:p>
            <a:pPr lvl="1"/>
            <a:r>
              <a:rPr lang="en-US" dirty="0" smtClean="0"/>
              <a:t>“FALLBACK” : </a:t>
            </a:r>
          </a:p>
          <a:p>
            <a:pPr lvl="2"/>
            <a:r>
              <a:rPr lang="en-US" dirty="0" smtClean="0"/>
              <a:t>Redirect the user to a special file if he tries to access an un-cached one</a:t>
            </a:r>
          </a:p>
          <a:p>
            <a:pPr lvl="3"/>
            <a:r>
              <a:rPr lang="en-US" dirty="0" smtClean="0"/>
              <a:t>First argument is an URL pattern, second is the path to the special file</a:t>
            </a:r>
          </a:p>
          <a:p>
            <a:pPr lvl="3"/>
            <a:r>
              <a:rPr lang="en-US" dirty="0" smtClean="0"/>
              <a:t>The two arguments are separated by a space</a:t>
            </a:r>
          </a:p>
        </p:txBody>
      </p:sp>
    </p:spTree>
    <p:extLst>
      <p:ext uri="{BB962C8B-B14F-4D97-AF65-F5344CB8AC3E}">
        <p14:creationId xmlns:p14="http://schemas.microsoft.com/office/powerpoint/2010/main" val="35505372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syntax</a:t>
            </a:r>
            <a:r>
              <a:rPr lang="fr-FR" dirty="0" smtClean="0">
                <a:ea typeface="ＭＳ Ｐゴシック" pitchFamily="34" charset="-128"/>
              </a:rPr>
              <a:t> </a:t>
            </a:r>
            <a:r>
              <a:rPr lang="fr-FR" dirty="0" err="1" smtClean="0">
                <a:ea typeface="ＭＳ Ｐゴシック" pitchFamily="34" charset="-128"/>
              </a:rPr>
              <a:t>complex</a:t>
            </a:r>
            <a:r>
              <a:rPr lang="fr-FR" dirty="0" smtClean="0">
                <a:ea typeface="ＭＳ Ｐゴシック" pitchFamily="34" charset="-128"/>
              </a:rPr>
              <a:t>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9" name="Rectangle à coins arrondis 4"/>
          <p:cNvSpPr/>
          <p:nvPr/>
        </p:nvSpPr>
        <p:spPr>
          <a:xfrm>
            <a:off x="179388" y="985292"/>
            <a:ext cx="8785225" cy="4176463"/>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0000"/>
                </a:solidFill>
                <a:latin typeface="Courier New"/>
                <a:ea typeface="ＭＳ Ｐゴシック" pitchFamily="1" charset="-128"/>
                <a:cs typeface="Courier New"/>
              </a:rPr>
              <a:t>CACHE MANIFEST</a:t>
            </a:r>
          </a:p>
          <a:p>
            <a:r>
              <a:rPr lang="en-US" b="1" dirty="0" smtClean="0">
                <a:solidFill>
                  <a:srgbClr val="008000"/>
                </a:solidFill>
                <a:latin typeface="Courier New"/>
                <a:ea typeface="ＭＳ Ｐゴシック" pitchFamily="1" charset="-128"/>
                <a:cs typeface="Courier New"/>
              </a:rPr>
              <a:t># </a:t>
            </a:r>
            <a:r>
              <a:rPr lang="en-US" b="1" dirty="0" err="1" smtClean="0">
                <a:solidFill>
                  <a:srgbClr val="008000"/>
                </a:solidFill>
                <a:latin typeface="Courier New"/>
                <a:ea typeface="ＭＳ Ｐゴシック" pitchFamily="1" charset="-128"/>
                <a:cs typeface="Courier New"/>
              </a:rPr>
              <a:t>Implicitely</a:t>
            </a:r>
            <a:r>
              <a:rPr lang="en-US" b="1" dirty="0" smtClean="0">
                <a:solidFill>
                  <a:srgbClr val="008000"/>
                </a:solidFill>
                <a:latin typeface="Courier New"/>
                <a:ea typeface="ＭＳ Ｐゴシック" pitchFamily="1" charset="-128"/>
                <a:cs typeface="Courier New"/>
              </a:rPr>
              <a:t> </a:t>
            </a:r>
            <a:r>
              <a:rPr lang="en-US" b="1" dirty="0">
                <a:solidFill>
                  <a:srgbClr val="008000"/>
                </a:solidFill>
                <a:latin typeface="Courier New"/>
                <a:ea typeface="ＭＳ Ｐゴシック" pitchFamily="1" charset="-128"/>
                <a:cs typeface="Courier New"/>
              </a:rPr>
              <a:t>force cache for the specified </a:t>
            </a:r>
            <a:r>
              <a:rPr lang="en-US" b="1" dirty="0" smtClean="0">
                <a:solidFill>
                  <a:srgbClr val="008000"/>
                </a:solidFill>
                <a:latin typeface="Courier New"/>
                <a:ea typeface="ＭＳ Ｐゴシック" pitchFamily="1" charset="-128"/>
                <a:cs typeface="Courier New"/>
              </a:rPr>
              <a:t>file</a:t>
            </a:r>
          </a:p>
          <a:p>
            <a:r>
              <a:rPr lang="en-US" b="1" dirty="0" err="1" smtClean="0">
                <a:solidFill>
                  <a:schemeClr val="tx1"/>
                </a:solidFill>
                <a:latin typeface="Courier New"/>
                <a:ea typeface="ＭＳ Ｐゴシック" pitchFamily="1" charset="-128"/>
                <a:cs typeface="Courier New"/>
              </a:rPr>
              <a:t>style.css</a:t>
            </a:r>
            <a:endParaRPr lang="en-US" b="1" dirty="0" smtClean="0">
              <a:solidFill>
                <a:schemeClr val="tx1"/>
              </a:solidFill>
              <a:latin typeface="Courier New"/>
              <a:ea typeface="ＭＳ Ｐゴシック" pitchFamily="1" charset="-128"/>
              <a:cs typeface="Courier New"/>
            </a:endParaRPr>
          </a:p>
          <a:p>
            <a:r>
              <a:rPr lang="en-US" b="1" dirty="0" smtClean="0">
                <a:solidFill>
                  <a:srgbClr val="008000"/>
                </a:solidFill>
                <a:latin typeface="Courier New"/>
                <a:ea typeface="ＭＳ Ｐゴシック" pitchFamily="1" charset="-128"/>
                <a:cs typeface="Courier New"/>
              </a:rPr>
              <a:t># All other files need to be accessed with a connection</a:t>
            </a:r>
            <a:endParaRPr lang="en-US" b="1" dirty="0">
              <a:solidFill>
                <a:srgbClr val="008000"/>
              </a:solidFill>
              <a:latin typeface="Courier New"/>
              <a:ea typeface="ＭＳ Ｐゴシック" pitchFamily="1" charset="-128"/>
              <a:cs typeface="Courier New"/>
            </a:endParaRPr>
          </a:p>
          <a:p>
            <a:r>
              <a:rPr lang="en-US" b="1" dirty="0" smtClean="0">
                <a:solidFill>
                  <a:schemeClr val="tx1"/>
                </a:solidFill>
                <a:latin typeface="Courier New"/>
                <a:ea typeface="ＭＳ Ｐゴシック" pitchFamily="1" charset="-128"/>
                <a:cs typeface="Courier New"/>
              </a:rPr>
              <a:t>NETWORK:</a:t>
            </a:r>
          </a:p>
          <a:p>
            <a:r>
              <a:rPr lang="en-US" b="1" dirty="0" smtClean="0">
                <a:solidFill>
                  <a:schemeClr val="tx1"/>
                </a:solidFill>
                <a:latin typeface="Courier New"/>
                <a:ea typeface="ＭＳ Ｐゴシック" pitchFamily="1" charset="-128"/>
                <a:cs typeface="Courier New"/>
              </a:rPr>
              <a:t>* </a:t>
            </a:r>
          </a:p>
          <a:p>
            <a:r>
              <a:rPr lang="en-US" b="1" dirty="0" smtClean="0">
                <a:solidFill>
                  <a:srgbClr val="008000"/>
                </a:solidFill>
                <a:latin typeface="Courier New"/>
                <a:ea typeface="ＭＳ Ｐゴシック" pitchFamily="1" charset="-128"/>
                <a:cs typeface="Courier New"/>
              </a:rPr>
              <a:t># User tries to access an un-cached file anywhere on the</a:t>
            </a:r>
          </a:p>
          <a:p>
            <a:r>
              <a:rPr lang="en-US" b="1" dirty="0" smtClean="0">
                <a:solidFill>
                  <a:srgbClr val="008000"/>
                </a:solidFill>
                <a:latin typeface="Courier New"/>
                <a:ea typeface="ＭＳ Ｐゴシック" pitchFamily="1" charset="-128"/>
                <a:cs typeface="Courier New"/>
              </a:rPr>
              <a:t># website,</a:t>
            </a:r>
            <a:r>
              <a:rPr lang="en-US" b="1" dirty="0">
                <a:solidFill>
                  <a:srgbClr val="008000"/>
                </a:solidFill>
                <a:latin typeface="Courier New"/>
                <a:ea typeface="ＭＳ Ｐゴシック" pitchFamily="1" charset="-128"/>
                <a:cs typeface="Courier New"/>
              </a:rPr>
              <a:t> </a:t>
            </a:r>
            <a:r>
              <a:rPr lang="en-US" b="1" dirty="0" smtClean="0">
                <a:solidFill>
                  <a:srgbClr val="008000"/>
                </a:solidFill>
                <a:latin typeface="Courier New"/>
                <a:ea typeface="ＭＳ Ｐゴシック" pitchFamily="1" charset="-128"/>
                <a:cs typeface="Courier New"/>
              </a:rPr>
              <a:t>displays </a:t>
            </a:r>
            <a:r>
              <a:rPr lang="en-US" b="1" dirty="0" err="1" smtClean="0">
                <a:solidFill>
                  <a:srgbClr val="008000"/>
                </a:solidFill>
                <a:latin typeface="Courier New"/>
                <a:ea typeface="ＭＳ Ｐゴシック" pitchFamily="1" charset="-128"/>
                <a:cs typeface="Courier New"/>
              </a:rPr>
              <a:t>offline.html</a:t>
            </a:r>
            <a:r>
              <a:rPr lang="en-US" b="1" dirty="0" smtClean="0">
                <a:solidFill>
                  <a:srgbClr val="008000"/>
                </a:solidFill>
                <a:latin typeface="Courier New"/>
                <a:ea typeface="ＭＳ Ｐゴシック" pitchFamily="1" charset="-128"/>
                <a:cs typeface="Courier New"/>
              </a:rPr>
              <a:t> instead of 404 error</a:t>
            </a:r>
          </a:p>
          <a:p>
            <a:r>
              <a:rPr lang="en-US" b="1" dirty="0" smtClean="0">
                <a:solidFill>
                  <a:srgbClr val="000000"/>
                </a:solidFill>
                <a:latin typeface="Courier New"/>
                <a:ea typeface="ＭＳ Ｐゴシック" pitchFamily="1" charset="-128"/>
                <a:cs typeface="Courier New"/>
              </a:rPr>
              <a:t>FALLBACK:</a:t>
            </a:r>
          </a:p>
          <a:p>
            <a:r>
              <a:rPr lang="en-US" b="1" dirty="0" smtClean="0">
                <a:solidFill>
                  <a:srgbClr val="000000"/>
                </a:solidFill>
                <a:latin typeface="Courier New"/>
                <a:ea typeface="ＭＳ Ｐゴシック" pitchFamily="1" charset="-128"/>
                <a:cs typeface="Courier New"/>
              </a:rPr>
              <a:t>/ /</a:t>
            </a:r>
            <a:r>
              <a:rPr lang="en-US" b="1" dirty="0" err="1" smtClean="0">
                <a:solidFill>
                  <a:srgbClr val="000000"/>
                </a:solidFill>
                <a:latin typeface="Courier New"/>
                <a:ea typeface="ＭＳ Ｐゴシック" pitchFamily="1" charset="-128"/>
                <a:cs typeface="Courier New"/>
              </a:rPr>
              <a:t>offline.html</a:t>
            </a:r>
            <a:endParaRPr lang="en-US" b="1" dirty="0" smtClean="0">
              <a:solidFill>
                <a:srgbClr val="000000"/>
              </a:solidFill>
              <a:latin typeface="Courier New"/>
              <a:ea typeface="ＭＳ Ｐゴシック" pitchFamily="1" charset="-128"/>
              <a:cs typeface="Courier New"/>
            </a:endParaRPr>
          </a:p>
          <a:p>
            <a:r>
              <a:rPr lang="en-US" b="1" dirty="0" smtClean="0">
                <a:solidFill>
                  <a:srgbClr val="008000"/>
                </a:solidFill>
                <a:latin typeface="Courier New"/>
                <a:ea typeface="ＭＳ Ｐゴシック" pitchFamily="1" charset="-128"/>
                <a:cs typeface="Courier New"/>
              </a:rPr>
              <a:t># </a:t>
            </a:r>
            <a:r>
              <a:rPr lang="en-US" b="1" dirty="0" err="1" smtClean="0">
                <a:solidFill>
                  <a:srgbClr val="008000"/>
                </a:solidFill>
                <a:latin typeface="Courier New"/>
                <a:ea typeface="ＭＳ Ｐゴシック" pitchFamily="1" charset="-128"/>
                <a:cs typeface="Courier New"/>
              </a:rPr>
              <a:t>Explicitely</a:t>
            </a:r>
            <a:r>
              <a:rPr lang="en-US" b="1" dirty="0" smtClean="0">
                <a:solidFill>
                  <a:srgbClr val="008000"/>
                </a:solidFill>
                <a:latin typeface="Courier New"/>
                <a:ea typeface="ＭＳ Ｐゴシック" pitchFamily="1" charset="-128"/>
                <a:cs typeface="Courier New"/>
              </a:rPr>
              <a:t> force cache for the specified file</a:t>
            </a:r>
          </a:p>
          <a:p>
            <a:r>
              <a:rPr lang="en-US" b="1" dirty="0" smtClean="0">
                <a:solidFill>
                  <a:srgbClr val="000000"/>
                </a:solidFill>
                <a:latin typeface="Courier New"/>
                <a:ea typeface="ＭＳ Ｐゴシック" pitchFamily="1" charset="-128"/>
                <a:cs typeface="Courier New"/>
              </a:rPr>
              <a:t>CACHE:</a:t>
            </a:r>
          </a:p>
          <a:p>
            <a:r>
              <a:rPr lang="en-US" b="1" dirty="0" err="1" smtClean="0">
                <a:solidFill>
                  <a:srgbClr val="000000"/>
                </a:solidFill>
                <a:latin typeface="Courier New"/>
                <a:ea typeface="ＭＳ Ｐゴシック" pitchFamily="1" charset="-128"/>
                <a:cs typeface="Courier New"/>
              </a:rPr>
              <a:t>index.html</a:t>
            </a:r>
            <a:endParaRPr lang="en-US" b="1" dirty="0">
              <a:solidFill>
                <a:srgbClr val="000000"/>
              </a:solidFill>
              <a:latin typeface="Courier New"/>
              <a:ea typeface="ＭＳ Ｐゴシック" pitchFamily="1" charset="-128"/>
              <a:cs typeface="Courier New"/>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01886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Beware</a:t>
            </a:r>
            <a:r>
              <a:rPr lang="fr-FR" dirty="0" smtClean="0">
                <a:ea typeface="ＭＳ Ｐゴシック" pitchFamily="34" charset="-128"/>
              </a:rPr>
              <a:t> </a:t>
            </a:r>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caching</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Espace réservé du contenu 1"/>
          <p:cNvSpPr>
            <a:spLocks noGrp="1"/>
          </p:cNvSpPr>
          <p:nvPr>
            <p:ph idx="1"/>
          </p:nvPr>
        </p:nvSpPr>
        <p:spPr>
          <a:xfrm>
            <a:off x="457200" y="985292"/>
            <a:ext cx="8435975" cy="4230687"/>
          </a:xfrm>
        </p:spPr>
        <p:txBody>
          <a:bodyPr/>
          <a:lstStyle/>
          <a:p>
            <a:r>
              <a:rPr lang="en-US" dirty="0" smtClean="0"/>
              <a:t>Browser compares your site’s manifest version with the one it has</a:t>
            </a:r>
          </a:p>
          <a:p>
            <a:r>
              <a:rPr lang="en-US" dirty="0" smtClean="0"/>
              <a:t>Never cache your manifest!</a:t>
            </a:r>
          </a:p>
          <a:p>
            <a:pPr lvl="1"/>
            <a:r>
              <a:rPr lang="en-US" dirty="0" smtClean="0"/>
              <a:t>On Apache-based servers, add this line to disable it:</a:t>
            </a:r>
          </a:p>
          <a:p>
            <a:endParaRPr lang="en-US" dirty="0" smtClean="0"/>
          </a:p>
          <a:p>
            <a:r>
              <a:rPr lang="en-US" dirty="0" smtClean="0"/>
              <a:t>Never declare your manifest in your manifest!</a:t>
            </a:r>
          </a:p>
          <a:p>
            <a:pPr lvl="1"/>
            <a:r>
              <a:rPr lang="en-US" dirty="0" smtClean="0"/>
              <a:t>Nearly impossible to update browser caching rules</a:t>
            </a:r>
          </a:p>
        </p:txBody>
      </p:sp>
      <p:sp>
        <p:nvSpPr>
          <p:cNvPr id="7" name="Rectangle à coins arrondis 4"/>
          <p:cNvSpPr/>
          <p:nvPr/>
        </p:nvSpPr>
        <p:spPr>
          <a:xfrm>
            <a:off x="179388" y="3217540"/>
            <a:ext cx="8785225" cy="504055"/>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rgbClr val="000000"/>
                </a:solidFill>
                <a:latin typeface="Courier New"/>
                <a:ea typeface="ＭＳ Ｐゴシック" pitchFamily="1" charset="-128"/>
                <a:cs typeface="Courier New"/>
              </a:rPr>
              <a:t>ExpiresByType</a:t>
            </a:r>
            <a:r>
              <a:rPr lang="en-US" b="1" dirty="0" smtClean="0">
                <a:solidFill>
                  <a:srgbClr val="000000"/>
                </a:solidFill>
                <a:latin typeface="Courier New"/>
                <a:ea typeface="ＭＳ Ｐゴシック" pitchFamily="1" charset="-128"/>
                <a:cs typeface="Courier New"/>
              </a:rPr>
              <a:t> text/cache-manifest</a:t>
            </a:r>
            <a:r>
              <a:rPr lang="en-US" b="1" dirty="0" smtClean="0">
                <a:solidFill>
                  <a:srgbClr val="0070C0"/>
                </a:solidFill>
                <a:latin typeface="Courier New"/>
                <a:ea typeface="ＭＳ Ｐゴシック" pitchFamily="1" charset="-128"/>
                <a:cs typeface="Courier New"/>
              </a:rPr>
              <a:t> </a:t>
            </a:r>
            <a:r>
              <a:rPr lang="en-US" b="1" dirty="0" smtClean="0">
                <a:solidFill>
                  <a:srgbClr val="000000"/>
                </a:solidFill>
                <a:latin typeface="Courier New"/>
                <a:ea typeface="ＭＳ Ｐゴシック" pitchFamily="1" charset="-128"/>
                <a:cs typeface="Courier New"/>
              </a:rPr>
              <a:t>"access plus 0 seconds"</a:t>
            </a:r>
            <a:endParaRPr lang="en-US" b="1" dirty="0">
              <a:solidFill>
                <a:srgbClr val="000000"/>
              </a:solidFill>
              <a:latin typeface="Courier New"/>
              <a:ea typeface="ＭＳ Ｐゴシック" pitchFamily="1" charset="-128"/>
              <a:cs typeface="Courier New"/>
            </a:endParaRPr>
          </a:p>
        </p:txBody>
      </p:sp>
      <p:pic>
        <p:nvPicPr>
          <p:cNvPr id="8"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99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Beware</a:t>
            </a:r>
            <a:r>
              <a:rPr lang="fr-FR" dirty="0" smtClean="0">
                <a:ea typeface="ＭＳ Ｐゴシック" pitchFamily="34" charset="-128"/>
              </a:rPr>
              <a:t> </a:t>
            </a:r>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caching</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Espace réservé du contenu 1"/>
          <p:cNvSpPr>
            <a:spLocks noGrp="1"/>
          </p:cNvSpPr>
          <p:nvPr>
            <p:ph idx="1"/>
          </p:nvPr>
        </p:nvSpPr>
        <p:spPr>
          <a:xfrm>
            <a:off x="457200" y="985292"/>
            <a:ext cx="8435975" cy="4230687"/>
          </a:xfrm>
        </p:spPr>
        <p:txBody>
          <a:bodyPr/>
          <a:lstStyle/>
          <a:p>
            <a:r>
              <a:rPr lang="en-US" dirty="0" smtClean="0"/>
              <a:t>If you change any file declared in your manifest, trigger reloading by changing something inside</a:t>
            </a:r>
          </a:p>
          <a:p>
            <a:pPr lvl="1"/>
            <a:r>
              <a:rPr lang="en-US" dirty="0" smtClean="0"/>
              <a:t>For example, defining a comment with your manifest version, a timestamp or a GUID</a:t>
            </a:r>
          </a:p>
        </p:txBody>
      </p:sp>
      <p:sp>
        <p:nvSpPr>
          <p:cNvPr id="8" name="Rectangle à coins arrondis 4"/>
          <p:cNvSpPr/>
          <p:nvPr/>
        </p:nvSpPr>
        <p:spPr>
          <a:xfrm>
            <a:off x="179388" y="3289548"/>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0000"/>
                </a:solidFill>
                <a:latin typeface="Courier New"/>
                <a:ea typeface="ＭＳ Ｐゴシック" pitchFamily="1" charset="-128"/>
                <a:cs typeface="Courier New"/>
              </a:rPr>
              <a:t>CACHE MANIFEST</a:t>
            </a:r>
          </a:p>
          <a:p>
            <a:r>
              <a:rPr lang="en-US" b="1" dirty="0" smtClean="0">
                <a:solidFill>
                  <a:srgbClr val="008000"/>
                </a:solidFill>
                <a:latin typeface="Courier New"/>
                <a:ea typeface="ＭＳ Ｐゴシック" pitchFamily="1" charset="-128"/>
                <a:cs typeface="Courier New"/>
              </a:rPr>
              <a:t># v0.1 (Change this version to re-cache </a:t>
            </a:r>
            <a:r>
              <a:rPr lang="en-US" b="1" dirty="0" err="1" smtClean="0">
                <a:solidFill>
                  <a:srgbClr val="008000"/>
                </a:solidFill>
                <a:latin typeface="Courier New"/>
                <a:ea typeface="ＭＳ Ｐゴシック" pitchFamily="1" charset="-128"/>
                <a:cs typeface="Courier New"/>
              </a:rPr>
              <a:t>style.css</a:t>
            </a:r>
            <a:r>
              <a:rPr lang="en-US" b="1" dirty="0" smtClean="0">
                <a:solidFill>
                  <a:srgbClr val="008000"/>
                </a:solidFill>
                <a:latin typeface="Courier New"/>
                <a:ea typeface="ＭＳ Ｐゴシック" pitchFamily="1" charset="-128"/>
                <a:cs typeface="Courier New"/>
              </a:rPr>
              <a:t> file)</a:t>
            </a:r>
          </a:p>
          <a:p>
            <a:r>
              <a:rPr lang="en-US" b="1" dirty="0" err="1" smtClean="0">
                <a:solidFill>
                  <a:srgbClr val="000000"/>
                </a:solidFill>
                <a:latin typeface="Courier New"/>
                <a:ea typeface="ＭＳ Ｐゴシック" pitchFamily="1" charset="-128"/>
                <a:cs typeface="Courier New"/>
              </a:rPr>
              <a:t>style.css</a:t>
            </a:r>
            <a:endParaRPr lang="en-US" b="1" dirty="0" smtClean="0">
              <a:solidFill>
                <a:srgbClr val="000000"/>
              </a:solidFill>
              <a:latin typeface="Courier New"/>
              <a:ea typeface="ＭＳ Ｐゴシック" pitchFamily="1" charset="-128"/>
              <a:cs typeface="Courier New"/>
            </a:endParaRPr>
          </a:p>
        </p:txBody>
      </p:sp>
      <p:pic>
        <p:nvPicPr>
          <p:cNvPr id="9"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4497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63888" y="769268"/>
            <a:ext cx="5580112" cy="4446711"/>
          </a:xfrm>
        </p:spPr>
        <p:txBody>
          <a:bodyPr/>
          <a:lstStyle/>
          <a:p>
            <a:pPr>
              <a:lnSpc>
                <a:spcPct val="200000"/>
              </a:lnSpc>
              <a:buNone/>
            </a:pPr>
            <a:r>
              <a:rPr lang="en-US" dirty="0" smtClean="0"/>
              <a:t>Course’s plan:</a:t>
            </a:r>
          </a:p>
          <a:p>
            <a:pPr lvl="1"/>
            <a:endParaRPr lang="en-US" dirty="0" smtClean="0"/>
          </a:p>
          <a:p>
            <a:pPr lvl="1"/>
            <a:r>
              <a:rPr lang="en-US" dirty="0" smtClean="0"/>
              <a:t>Web storage</a:t>
            </a:r>
          </a:p>
          <a:p>
            <a:pPr lvl="1"/>
            <a:endParaRPr lang="en-US" dirty="0"/>
          </a:p>
          <a:p>
            <a:pPr lvl="1"/>
            <a:r>
              <a:rPr lang="en-US" dirty="0" smtClean="0"/>
              <a:t>Application caching</a:t>
            </a:r>
          </a:p>
          <a:p>
            <a:pPr lvl="1"/>
            <a:endParaRPr lang="en-US" dirty="0" smtClean="0"/>
          </a:p>
        </p:txBody>
      </p:sp>
      <p:pic>
        <p:nvPicPr>
          <p:cNvPr id="4"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topics</a:t>
            </a:r>
          </a:p>
        </p:txBody>
      </p:sp>
      <p:sp>
        <p:nvSpPr>
          <p:cNvPr id="8"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err="1" smtClean="0">
                <a:solidFill>
                  <a:prstClr val="black"/>
                </a:solidFill>
                <a:latin typeface="Calibri"/>
                <a:cs typeface="ＭＳ Ｐゴシック" charset="0"/>
              </a:rPr>
              <a:t>WebSocket</a:t>
            </a:r>
            <a:endParaRPr lang="en-US" dirty="0">
              <a:solidFill>
                <a:prstClr val="black"/>
              </a:solidFill>
              <a:latin typeface="Calibri"/>
              <a:cs typeface="ＭＳ Ｐゴシック" charset="0"/>
            </a:endParaRPr>
          </a:p>
        </p:txBody>
      </p:sp>
      <p:pic>
        <p:nvPicPr>
          <p:cNvPr id="10"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Is </a:t>
            </a:r>
            <a:r>
              <a:rPr lang="fr-FR" dirty="0" err="1" smtClean="0">
                <a:ea typeface="ＭＳ Ｐゴシック" pitchFamily="34" charset="-128"/>
              </a:rPr>
              <a:t>your</a:t>
            </a:r>
            <a:r>
              <a:rPr lang="fr-FR" dirty="0" smtClean="0">
                <a:ea typeface="ＭＳ Ｐゴシック" pitchFamily="34" charset="-128"/>
              </a:rPr>
              <a:t> </a:t>
            </a:r>
            <a:r>
              <a:rPr lang="fr-FR" dirty="0" err="1" smtClean="0">
                <a:ea typeface="ＭＳ Ｐゴシック" pitchFamily="34" charset="-128"/>
              </a:rPr>
              <a:t>caching</a:t>
            </a:r>
            <a:r>
              <a:rPr lang="fr-FR" dirty="0" smtClean="0">
                <a:ea typeface="ＭＳ Ｐゴシック" pitchFamily="34" charset="-128"/>
              </a:rPr>
              <a:t> </a:t>
            </a:r>
            <a:r>
              <a:rPr lang="fr-FR" dirty="0" err="1" smtClean="0">
                <a:ea typeface="ＭＳ Ｐゴシック" pitchFamily="34" charset="-128"/>
              </a:rPr>
              <a:t>strategy</a:t>
            </a:r>
            <a:r>
              <a:rPr lang="fr-FR" dirty="0" smtClean="0">
                <a:ea typeface="ＭＳ Ｐゴシック" pitchFamily="34" charset="-128"/>
              </a:rPr>
              <a:t> </a:t>
            </a:r>
            <a:r>
              <a:rPr lang="fr-FR" dirty="0" err="1" smtClean="0">
                <a:ea typeface="ＭＳ Ｐゴシック" pitchFamily="34" charset="-128"/>
              </a:rPr>
              <a:t>working</a:t>
            </a:r>
            <a:r>
              <a:rPr lang="fr-FR" dirty="0">
                <a:ea typeface="ＭＳ Ｐゴシック" pitchFamily="34" charset="-128"/>
              </a:rPr>
              <a: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Espace réservé du contenu 1"/>
          <p:cNvSpPr>
            <a:spLocks noGrp="1"/>
          </p:cNvSpPr>
          <p:nvPr>
            <p:ph idx="1"/>
          </p:nvPr>
        </p:nvSpPr>
        <p:spPr>
          <a:xfrm>
            <a:off x="457200" y="985292"/>
            <a:ext cx="8435975" cy="4230687"/>
          </a:xfrm>
        </p:spPr>
        <p:txBody>
          <a:bodyPr/>
          <a:lstStyle/>
          <a:p>
            <a:r>
              <a:rPr lang="en-US" dirty="0" smtClean="0"/>
              <a:t>Verify your caching rules by:</a:t>
            </a:r>
          </a:p>
          <a:p>
            <a:pPr lvl="1"/>
            <a:r>
              <a:rPr lang="en-US" dirty="0" smtClean="0"/>
              <a:t>Using your browser’s developer tools</a:t>
            </a:r>
          </a:p>
          <a:p>
            <a:pPr lvl="1"/>
            <a:endParaRPr lang="en-US" dirty="0" smtClean="0"/>
          </a:p>
          <a:p>
            <a:pPr lvl="1"/>
            <a:endParaRPr lang="en-US" dirty="0"/>
          </a:p>
          <a:p>
            <a:pPr lvl="1"/>
            <a:endParaRPr lang="en-US" dirty="0"/>
          </a:p>
          <a:p>
            <a:pPr lvl="1">
              <a:spcBef>
                <a:spcPts val="1824"/>
              </a:spcBef>
            </a:pPr>
            <a:r>
              <a:rPr lang="en-US" dirty="0" smtClean="0"/>
              <a:t>Validating your manifest syntax:</a:t>
            </a:r>
          </a:p>
          <a:p>
            <a:pPr marL="0" indent="0" algn="ctr">
              <a:buNone/>
            </a:pPr>
            <a:r>
              <a:rPr lang="en-US" sz="2400" dirty="0" smtClean="0">
                <a:hlinkClick r:id="rId3"/>
              </a:rPr>
              <a:t>http://www.manifest-validator.com</a:t>
            </a:r>
            <a:endParaRPr lang="en-US" sz="2400" dirty="0"/>
          </a:p>
          <a:p>
            <a:pPr lvl="1"/>
            <a:r>
              <a:rPr lang="en-US" dirty="0" smtClean="0"/>
              <a:t>Reading Application Cache facts:</a:t>
            </a:r>
          </a:p>
          <a:p>
            <a:pPr marL="0" indent="0" algn="ctr">
              <a:buNone/>
            </a:pPr>
            <a:r>
              <a:rPr lang="en-US" sz="2400" dirty="0" smtClean="0">
                <a:hlinkClick r:id="rId4"/>
              </a:rPr>
              <a:t>http://www.appcachefacts.info</a:t>
            </a:r>
            <a:endParaRPr lang="en-US" sz="2400" dirty="0" smtClean="0"/>
          </a:p>
          <a:p>
            <a:pPr marL="0" indent="0" algn="ctr">
              <a:buNone/>
            </a:pPr>
            <a:endParaRPr lang="en-US" dirty="0" smtClean="0"/>
          </a:p>
        </p:txBody>
      </p:sp>
      <p:pic>
        <p:nvPicPr>
          <p:cNvPr id="3" name="Picture 2" descr="manifes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3678" y="2284920"/>
            <a:ext cx="5796644" cy="1292660"/>
          </a:xfrm>
          <a:prstGeom prst="rect">
            <a:avLst/>
          </a:prstGeom>
          <a:ln>
            <a:solidFill>
              <a:schemeClr val="tx1"/>
            </a:solidFill>
          </a:ln>
        </p:spPr>
      </p:pic>
      <p:pic>
        <p:nvPicPr>
          <p:cNvPr id="9" name="Picture 2" descr="D:\Users\Renaud\Desktop\StageFinEtudesSupinfo\Icons-New\v3\Min\Focus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4745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Is </a:t>
            </a:r>
            <a:r>
              <a:rPr lang="fr-FR" dirty="0" err="1" smtClean="0">
                <a:ea typeface="ＭＳ Ｐゴシック" pitchFamily="34" charset="-128"/>
              </a:rPr>
              <a:t>your</a:t>
            </a:r>
            <a:r>
              <a:rPr lang="fr-FR" dirty="0" smtClean="0">
                <a:ea typeface="ＭＳ Ｐゴシック" pitchFamily="34" charset="-128"/>
              </a:rPr>
              <a:t> </a:t>
            </a:r>
            <a:r>
              <a:rPr lang="fr-FR" dirty="0" err="1" smtClean="0">
                <a:ea typeface="ＭＳ Ｐゴシック" pitchFamily="34" charset="-128"/>
              </a:rPr>
              <a:t>caching</a:t>
            </a:r>
            <a:r>
              <a:rPr lang="fr-FR" dirty="0" smtClean="0">
                <a:ea typeface="ＭＳ Ｐゴシック" pitchFamily="34" charset="-128"/>
              </a:rPr>
              <a:t> </a:t>
            </a:r>
            <a:r>
              <a:rPr lang="fr-FR" dirty="0" err="1" smtClean="0">
                <a:ea typeface="ＭＳ Ｐゴシック" pitchFamily="34" charset="-128"/>
              </a:rPr>
              <a:t>strategy</a:t>
            </a:r>
            <a:r>
              <a:rPr lang="fr-FR" dirty="0" smtClean="0">
                <a:ea typeface="ＭＳ Ｐゴシック" pitchFamily="34" charset="-128"/>
              </a:rPr>
              <a:t> </a:t>
            </a:r>
            <a:r>
              <a:rPr lang="fr-FR" dirty="0" err="1" smtClean="0">
                <a:ea typeface="ＭＳ Ｐゴシック" pitchFamily="34" charset="-128"/>
              </a:rPr>
              <a:t>working</a:t>
            </a:r>
            <a:r>
              <a:rPr lang="fr-FR" dirty="0">
                <a:ea typeface="ＭＳ Ｐゴシック" pitchFamily="34" charset="-128"/>
              </a:rPr>
              <a: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Espace réservé du contenu 1"/>
          <p:cNvSpPr>
            <a:spLocks noGrp="1"/>
          </p:cNvSpPr>
          <p:nvPr>
            <p:ph idx="1"/>
          </p:nvPr>
        </p:nvSpPr>
        <p:spPr>
          <a:xfrm>
            <a:off x="457200" y="985292"/>
            <a:ext cx="8435975" cy="4230687"/>
          </a:xfrm>
        </p:spPr>
        <p:txBody>
          <a:bodyPr/>
          <a:lstStyle/>
          <a:p>
            <a:r>
              <a:rPr lang="en-US" dirty="0" smtClean="0"/>
              <a:t>Verify your caching rules by:</a:t>
            </a:r>
          </a:p>
          <a:p>
            <a:pPr lvl="1">
              <a:spcBef>
                <a:spcPts val="1824"/>
              </a:spcBef>
            </a:pPr>
            <a:r>
              <a:rPr lang="en-US" dirty="0" smtClean="0"/>
              <a:t>Validating your manifest syntax:</a:t>
            </a:r>
          </a:p>
          <a:p>
            <a:pPr marL="0" indent="0" algn="ctr">
              <a:buNone/>
            </a:pPr>
            <a:r>
              <a:rPr lang="en-US" sz="2400" dirty="0" smtClean="0">
                <a:hlinkClick r:id="rId3"/>
              </a:rPr>
              <a:t>http://www.manifest-validator.com</a:t>
            </a:r>
            <a:endParaRPr lang="en-US" sz="2400" dirty="0"/>
          </a:p>
          <a:p>
            <a:pPr lvl="1"/>
            <a:r>
              <a:rPr lang="en-US" dirty="0" smtClean="0"/>
              <a:t>Reading Application Cache facts:</a:t>
            </a:r>
          </a:p>
          <a:p>
            <a:pPr marL="0" indent="0" algn="ctr">
              <a:buNone/>
            </a:pPr>
            <a:r>
              <a:rPr lang="en-US" sz="2400" dirty="0" smtClean="0">
                <a:hlinkClick r:id="rId4"/>
              </a:rPr>
              <a:t>http://www.appcachefacts.info</a:t>
            </a:r>
            <a:endParaRPr lang="en-US" sz="2400" dirty="0" smtClean="0"/>
          </a:p>
          <a:p>
            <a:pPr marL="0" indent="0" algn="ctr">
              <a:buNone/>
            </a:pPr>
            <a:endParaRPr lang="en-US" dirty="0" smtClean="0"/>
          </a:p>
        </p:txBody>
      </p:sp>
      <p:pic>
        <p:nvPicPr>
          <p:cNvPr id="9" name="Picture 2" descr="D:\Users\Renaud\Desktop\StageFinEtudesSupinfo\Icons-New\v3\Min\Focus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6659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events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85292"/>
            <a:ext cx="8435975" cy="4230687"/>
          </a:xfrm>
        </p:spPr>
        <p:txBody>
          <a:bodyPr/>
          <a:lstStyle/>
          <a:p>
            <a:r>
              <a:rPr lang="en-US" dirty="0" smtClean="0"/>
              <a:t>While using cache files, your browser is triggering some events</a:t>
            </a:r>
          </a:p>
          <a:p>
            <a:pPr lvl="1"/>
            <a:r>
              <a:rPr lang="en-US" dirty="0" smtClean="0"/>
              <a:t>Handled by the object “</a:t>
            </a:r>
            <a:r>
              <a:rPr lang="en-US" dirty="0" err="1" smtClean="0"/>
              <a:t>applicationCache</a:t>
            </a:r>
            <a:r>
              <a:rPr lang="en-US" dirty="0" smtClean="0"/>
              <a:t>”</a:t>
            </a:r>
            <a:endParaRPr lang="en-US" dirty="0"/>
          </a:p>
          <a:p>
            <a:pPr lvl="1"/>
            <a:r>
              <a:rPr lang="en-US" dirty="0" smtClean="0"/>
              <a:t>Five states:</a:t>
            </a:r>
          </a:p>
          <a:p>
            <a:pPr lvl="2"/>
            <a:r>
              <a:rPr lang="en-US" dirty="0" smtClean="0"/>
              <a:t>UNCACHED</a:t>
            </a:r>
          </a:p>
          <a:p>
            <a:pPr lvl="2"/>
            <a:r>
              <a:rPr lang="en-US" dirty="0" smtClean="0"/>
              <a:t>IDLE</a:t>
            </a:r>
          </a:p>
          <a:p>
            <a:pPr lvl="2"/>
            <a:r>
              <a:rPr lang="en-US" dirty="0" smtClean="0"/>
              <a:t>CHECKING</a:t>
            </a:r>
          </a:p>
          <a:p>
            <a:pPr lvl="2"/>
            <a:r>
              <a:rPr lang="en-US" dirty="0" smtClean="0"/>
              <a:t>DOWNLOADING</a:t>
            </a:r>
          </a:p>
          <a:p>
            <a:pPr lvl="2"/>
            <a:r>
              <a:rPr lang="en-US" dirty="0" smtClean="0"/>
              <a:t>OBSOLETE</a:t>
            </a:r>
          </a:p>
        </p:txBody>
      </p:sp>
    </p:spTree>
    <p:extLst>
      <p:ext uri="{BB962C8B-B14F-4D97-AF65-F5344CB8AC3E}">
        <p14:creationId xmlns:p14="http://schemas.microsoft.com/office/powerpoint/2010/main" val="313512131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JavaScript </a:t>
            </a:r>
            <a:r>
              <a:rPr lang="fr-FR" dirty="0" err="1" smtClean="0">
                <a:ea typeface="ＭＳ Ｐゴシック" pitchFamily="34" charset="-128"/>
              </a:rPr>
              <a:t>caching</a:t>
            </a:r>
            <a:r>
              <a:rPr lang="fr-FR" dirty="0" smtClean="0">
                <a:ea typeface="ＭＳ Ｐゴシック" pitchFamily="34" charset="-128"/>
              </a:rPr>
              <a:t> management</a:t>
            </a: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8" name="Rectangle à coins arrondis 4"/>
          <p:cNvSpPr/>
          <p:nvPr/>
        </p:nvSpPr>
        <p:spPr>
          <a:xfrm>
            <a:off x="179388" y="913284"/>
            <a:ext cx="8785225" cy="4248473"/>
          </a:xfrm>
          <a:prstGeom prst="roundRect">
            <a:avLst>
              <a:gd name="adj" fmla="val 11235"/>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function </a:t>
            </a:r>
            <a:r>
              <a:rPr lang="en-US" b="1" dirty="0" err="1" smtClean="0">
                <a:solidFill>
                  <a:schemeClr val="tx1"/>
                </a:solidFill>
                <a:latin typeface="Courier New"/>
                <a:ea typeface="ＭＳ Ｐゴシック" pitchFamily="1" charset="-128"/>
                <a:cs typeface="Courier New"/>
              </a:rPr>
              <a:t>onDownload</a:t>
            </a:r>
            <a:r>
              <a:rPr lang="en-US" b="1" dirty="0" smtClean="0">
                <a:solidFill>
                  <a:schemeClr val="tx1"/>
                </a:solidFill>
                <a:latin typeface="Courier New"/>
                <a:ea typeface="ＭＳ Ｐゴシック" pitchFamily="1" charset="-128"/>
                <a:cs typeface="Courier New"/>
              </a:rPr>
              <a:t>() {</a:t>
            </a:r>
          </a:p>
          <a:p>
            <a:pPr lvl="1"/>
            <a:r>
              <a:rPr lang="en-US" b="1" dirty="0" smtClean="0">
                <a:solidFill>
                  <a:schemeClr val="tx1"/>
                </a:solidFill>
                <a:latin typeface="Courier New"/>
                <a:ea typeface="ＭＳ Ｐゴシック" pitchFamily="1" charset="-128"/>
                <a:cs typeface="Courier New"/>
              </a:rPr>
              <a:t>alert(</a:t>
            </a:r>
            <a:r>
              <a:rPr lang="en-US" b="1" dirty="0" smtClean="0">
                <a:solidFill>
                  <a:srgbClr val="A2AEBA"/>
                </a:solidFill>
                <a:latin typeface="Courier New"/>
                <a:ea typeface="ＭＳ Ｐゴシック" pitchFamily="1" charset="-128"/>
                <a:cs typeface="Courier New"/>
              </a:rPr>
              <a:t>"</a:t>
            </a:r>
            <a:r>
              <a:rPr lang="en-US" b="1" dirty="0" smtClean="0">
                <a:solidFill>
                  <a:srgbClr val="00B050"/>
                </a:solidFill>
                <a:latin typeface="Courier New"/>
                <a:ea typeface="ＭＳ Ｐゴシック" pitchFamily="1" charset="-128"/>
                <a:cs typeface="Courier New"/>
              </a:rPr>
              <a:t>Downloading new version!</a:t>
            </a:r>
            <a:r>
              <a:rPr lang="en-US" b="1" dirty="0" smtClean="0">
                <a:solidFill>
                  <a:srgbClr val="A2AEBA"/>
                </a:solidFill>
                <a:latin typeface="Courier New"/>
                <a:ea typeface="ＭＳ Ｐゴシック" pitchFamily="1" charset="-128"/>
                <a:cs typeface="Courier New"/>
              </a:rPr>
              <a:t>"</a:t>
            </a:r>
            <a:r>
              <a:rPr lang="en-US" b="1" dirty="0" smtClean="0">
                <a:solidFill>
                  <a:srgbClr val="000000"/>
                </a:solidFill>
                <a:latin typeface="Courier New"/>
                <a:ea typeface="ＭＳ Ｐゴシック" pitchFamily="1" charset="-128"/>
                <a:cs typeface="Courier New"/>
              </a:rPr>
              <a:t>);</a:t>
            </a:r>
          </a:p>
          <a:p>
            <a:pPr>
              <a:spcAft>
                <a:spcPts val="1800"/>
              </a:spcAft>
            </a:pPr>
            <a:r>
              <a:rPr lang="en-US" b="1" dirty="0" smtClean="0">
                <a:solidFill>
                  <a:srgbClr val="000000"/>
                </a:solidFill>
                <a:latin typeface="Courier New"/>
                <a:ea typeface="ＭＳ Ｐゴシック" pitchFamily="1" charset="-128"/>
                <a:cs typeface="Courier New"/>
              </a:rPr>
              <a:t>}</a:t>
            </a:r>
          </a:p>
          <a:p>
            <a:r>
              <a:rPr lang="en-US" b="1" dirty="0" err="1" smtClean="0">
                <a:solidFill>
                  <a:srgbClr val="000000"/>
                </a:solidFill>
                <a:latin typeface="Courier New"/>
                <a:ea typeface="ＭＳ Ｐゴシック" pitchFamily="1" charset="-128"/>
                <a:cs typeface="Courier New"/>
              </a:rPr>
              <a:t>applicationCache.addEventListener</a:t>
            </a:r>
            <a:r>
              <a:rPr lang="en-US" b="1" dirty="0" smtClean="0">
                <a:solidFill>
                  <a:srgbClr val="000000"/>
                </a:solidFill>
                <a:latin typeface="Courier New"/>
                <a:ea typeface="ＭＳ Ｐゴシック" pitchFamily="1" charset="-128"/>
                <a:cs typeface="Courier New"/>
              </a:rPr>
              <a:t>(</a:t>
            </a:r>
            <a:r>
              <a:rPr lang="en-US" b="1" dirty="0" smtClean="0">
                <a:solidFill>
                  <a:srgbClr val="A2AEBA"/>
                </a:solidFill>
                <a:latin typeface="Courier New"/>
                <a:ea typeface="ＭＳ Ｐゴシック" pitchFamily="1" charset="-128"/>
                <a:cs typeface="Courier New"/>
              </a:rPr>
              <a:t>"</a:t>
            </a:r>
            <a:r>
              <a:rPr lang="en-US" b="1" dirty="0">
                <a:solidFill>
                  <a:srgbClr val="00B050"/>
                </a:solidFill>
                <a:latin typeface="Courier New"/>
                <a:ea typeface="ＭＳ Ｐゴシック" pitchFamily="1" charset="-128"/>
                <a:cs typeface="Courier New"/>
              </a:rPr>
              <a:t>downloading</a:t>
            </a:r>
            <a:r>
              <a:rPr lang="en-US" b="1" dirty="0" smtClean="0">
                <a:solidFill>
                  <a:srgbClr val="A2AEBA"/>
                </a:solidFill>
                <a:latin typeface="Courier New"/>
                <a:ea typeface="ＭＳ Ｐゴシック" pitchFamily="1" charset="-128"/>
                <a:cs typeface="Courier New"/>
              </a:rPr>
              <a:t>"</a:t>
            </a:r>
            <a:r>
              <a:rPr lang="en-US" b="1" dirty="0" smtClean="0">
                <a:solidFill>
                  <a:schemeClr val="tx1"/>
                </a:solidFill>
                <a:latin typeface="Courier New"/>
                <a:ea typeface="ＭＳ Ｐゴシック" pitchFamily="1" charset="-128"/>
                <a:cs typeface="Courier New"/>
              </a:rPr>
              <a:t>,</a:t>
            </a:r>
          </a:p>
          <a:p>
            <a:pPr lvl="4"/>
            <a:r>
              <a:rPr lang="en-US" b="1" dirty="0" err="1" smtClean="0">
                <a:solidFill>
                  <a:schemeClr val="tx1"/>
                </a:solidFill>
                <a:latin typeface="Courier New"/>
                <a:ea typeface="ＭＳ Ｐゴシック" pitchFamily="1" charset="-128"/>
                <a:cs typeface="Courier New"/>
              </a:rPr>
              <a:t>onDownload</a:t>
            </a:r>
            <a:r>
              <a:rPr lang="en-US" b="1" dirty="0" smtClean="0">
                <a:solidFill>
                  <a:schemeClr val="tx1"/>
                </a:solidFill>
                <a:latin typeface="Courier New"/>
                <a:ea typeface="ＭＳ Ｐゴシック" pitchFamily="1" charset="-128"/>
                <a:cs typeface="Courier New"/>
              </a:rPr>
              <a:t>);</a:t>
            </a:r>
          </a:p>
          <a:p>
            <a:r>
              <a:rPr lang="en-US" b="1" dirty="0" smtClean="0">
                <a:solidFill>
                  <a:srgbClr val="008000"/>
                </a:solidFill>
                <a:latin typeface="Courier New"/>
                <a:ea typeface="ＭＳ Ｐゴシック" pitchFamily="1" charset="-128"/>
                <a:cs typeface="Courier New"/>
              </a:rPr>
              <a:t>// Since the browser may download before JS execution, check</a:t>
            </a:r>
          </a:p>
          <a:p>
            <a:r>
              <a:rPr lang="en-US" b="1" dirty="0" smtClean="0">
                <a:solidFill>
                  <a:srgbClr val="008000"/>
                </a:solidFill>
                <a:latin typeface="Courier New"/>
                <a:ea typeface="ＭＳ Ｐゴシック" pitchFamily="1" charset="-128"/>
                <a:cs typeface="Courier New"/>
              </a:rPr>
              <a:t>// the application cache status no matter what</a:t>
            </a:r>
          </a:p>
          <a:p>
            <a:r>
              <a:rPr lang="en-US" b="1" dirty="0" smtClean="0">
                <a:solidFill>
                  <a:srgbClr val="0070C0"/>
                </a:solidFill>
                <a:latin typeface="Courier New"/>
                <a:ea typeface="ＭＳ Ｐゴシック" pitchFamily="1" charset="-128"/>
                <a:cs typeface="Courier New"/>
              </a:rPr>
              <a:t>if</a:t>
            </a:r>
            <a:r>
              <a:rPr lang="en-US" b="1" dirty="0" smtClean="0">
                <a:solidFill>
                  <a:schemeClr val="tx1"/>
                </a:solidFill>
                <a:latin typeface="Courier New"/>
                <a:ea typeface="ＭＳ Ｐゴシック" pitchFamily="1" charset="-128"/>
                <a:cs typeface="Courier New"/>
              </a:rPr>
              <a:t>(</a:t>
            </a:r>
            <a:r>
              <a:rPr lang="en-US" b="1" dirty="0" err="1" smtClean="0">
                <a:solidFill>
                  <a:schemeClr val="tx1"/>
                </a:solidFill>
                <a:latin typeface="Courier New"/>
                <a:ea typeface="ＭＳ Ｐゴシック" pitchFamily="1" charset="-128"/>
                <a:cs typeface="Courier New"/>
              </a:rPr>
              <a:t>applicationCache.status</a:t>
            </a:r>
            <a:r>
              <a:rPr lang="en-US" b="1" dirty="0" smtClean="0">
                <a:solidFill>
                  <a:schemeClr val="tx1"/>
                </a:solidFill>
                <a:latin typeface="Courier New"/>
                <a:ea typeface="ＭＳ Ｐゴシック" pitchFamily="1" charset="-128"/>
                <a:cs typeface="Courier New"/>
              </a:rPr>
              <a:t> === </a:t>
            </a:r>
          </a:p>
          <a:p>
            <a:pPr lvl="4"/>
            <a:r>
              <a:rPr lang="en-US" b="1" dirty="0" err="1" smtClean="0">
                <a:solidFill>
                  <a:schemeClr val="tx1"/>
                </a:solidFill>
                <a:latin typeface="Courier New"/>
                <a:ea typeface="ＭＳ Ｐゴシック" pitchFamily="1" charset="-128"/>
                <a:cs typeface="Courier New"/>
              </a:rPr>
              <a:t>applicationCache.DOWNLOADING</a:t>
            </a:r>
            <a:r>
              <a:rPr lang="en-US" b="1" dirty="0" smtClean="0">
                <a:solidFill>
                  <a:schemeClr val="tx1"/>
                </a:solidFill>
                <a:latin typeface="Courier New"/>
                <a:ea typeface="ＭＳ Ｐゴシック" pitchFamily="1" charset="-128"/>
                <a:cs typeface="Courier New"/>
              </a:rPr>
              <a:t>) {</a:t>
            </a:r>
          </a:p>
          <a:p>
            <a:pPr lvl="1"/>
            <a:r>
              <a:rPr lang="en-US" b="1" dirty="0" err="1" smtClean="0">
                <a:solidFill>
                  <a:schemeClr val="tx1"/>
                </a:solidFill>
                <a:latin typeface="Courier New"/>
                <a:ea typeface="ＭＳ Ｐゴシック" pitchFamily="1" charset="-128"/>
                <a:cs typeface="Courier New"/>
              </a:rPr>
              <a:t>onDownload</a:t>
            </a:r>
            <a:r>
              <a:rPr lang="en-US" b="1" dirty="0" smtClean="0">
                <a:solidFill>
                  <a:schemeClr val="tx1"/>
                </a:solidFill>
                <a:latin typeface="Courier New"/>
                <a:ea typeface="ＭＳ Ｐゴシック" pitchFamily="1" charset="-128"/>
                <a:cs typeface="Courier New"/>
              </a:rPr>
              <a:t>();</a:t>
            </a:r>
          </a:p>
          <a:p>
            <a:pPr>
              <a:spcAft>
                <a:spcPts val="1800"/>
              </a:spcAft>
            </a:pPr>
            <a:r>
              <a:rPr lang="en-US" b="1" dirty="0" smtClean="0">
                <a:solidFill>
                  <a:schemeClr val="tx1"/>
                </a:solidFill>
                <a:latin typeface="Courier New"/>
                <a:ea typeface="ＭＳ Ｐゴシック" pitchFamily="1" charset="-128"/>
                <a:cs typeface="Courier New"/>
              </a:rPr>
              <a:t>}</a:t>
            </a:r>
          </a:p>
          <a:p>
            <a:r>
              <a:rPr lang="en-US" b="1" dirty="0" smtClean="0">
                <a:solidFill>
                  <a:srgbClr val="008000"/>
                </a:solidFill>
                <a:latin typeface="Courier New"/>
                <a:ea typeface="ＭＳ Ｐゴシック" pitchFamily="1" charset="-128"/>
                <a:cs typeface="Courier New"/>
              </a:rPr>
              <a:t>// Force manifest update</a:t>
            </a:r>
          </a:p>
          <a:p>
            <a:r>
              <a:rPr lang="en-US" b="1" dirty="0">
                <a:solidFill>
                  <a:srgbClr val="000000"/>
                </a:solidFill>
                <a:latin typeface="Courier New"/>
                <a:ea typeface="ＭＳ Ｐゴシック" pitchFamily="1" charset="-128"/>
                <a:cs typeface="Courier New"/>
              </a:rPr>
              <a:t>u</a:t>
            </a:r>
            <a:r>
              <a:rPr lang="en-US" b="1" dirty="0" smtClean="0">
                <a:solidFill>
                  <a:srgbClr val="000000"/>
                </a:solidFill>
                <a:latin typeface="Courier New"/>
                <a:ea typeface="ＭＳ Ｐゴシック" pitchFamily="1" charset="-128"/>
                <a:cs typeface="Courier New"/>
              </a:rPr>
              <a:t>pdate();</a:t>
            </a:r>
            <a:endParaRPr lang="en-US" b="1" dirty="0">
              <a:solidFill>
                <a:srgbClr val="000000"/>
              </a:solidFill>
              <a:latin typeface="Courier New"/>
              <a:ea typeface="ＭＳ Ｐゴシック" pitchFamily="1" charset="-128"/>
              <a:cs typeface="Courier New"/>
            </a:endParaRP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32388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1814572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0"/>
            <a:ext cx="9180512" cy="5377780"/>
          </a:xfrm>
          <a:prstGeom prst="rect">
            <a:avLst/>
          </a:prstGeom>
        </p:spPr>
      </p:pic>
    </p:spTree>
    <p:extLst>
      <p:ext uri="{BB962C8B-B14F-4D97-AF65-F5344CB8AC3E}">
        <p14:creationId xmlns:p14="http://schemas.microsoft.com/office/powerpoint/2010/main" val="30809452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Web Storage</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Offline </a:t>
            </a:r>
            <a:r>
              <a:rPr lang="fr-FR" dirty="0" err="1" smtClean="0"/>
              <a:t>features</a:t>
            </a:r>
            <a:endParaRPr lang="fr-FR" dirty="0"/>
          </a:p>
        </p:txBody>
      </p:sp>
      <p:pic>
        <p:nvPicPr>
          <p:cNvPr id="1026" name="Picture 2" descr="http://t1.gstatic.com/images?q=tbn:ANd9GcTZuD8Q6yOUsp08Q3gVIIY9uPNUwQjQdvtM8HcWQT4n6mzZQnY2&amp;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353444"/>
            <a:ext cx="2592288"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9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At</a:t>
            </a:r>
            <a:r>
              <a:rPr lang="fr-FR" dirty="0" smtClean="0">
                <a:ea typeface="ＭＳ Ｐゴシック" pitchFamily="34" charset="-128"/>
              </a:rPr>
              <a:t> the </a:t>
            </a:r>
            <a:r>
              <a:rPr lang="fr-FR" dirty="0" err="1" smtClean="0">
                <a:ea typeface="ＭＳ Ｐゴシック" pitchFamily="34" charset="-128"/>
              </a:rPr>
              <a:t>beginning</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There was no features allowing developers to store data on client side (except cookies)</a:t>
            </a:r>
            <a:endParaRPr lang="en-US" dirty="0"/>
          </a:p>
          <a:p>
            <a:r>
              <a:rPr lang="en-US" dirty="0" smtClean="0"/>
              <a:t>So, some native browsers implementations were born:</a:t>
            </a:r>
          </a:p>
          <a:p>
            <a:pPr lvl="1"/>
            <a:r>
              <a:rPr lang="en-US" dirty="0" err="1" smtClean="0"/>
              <a:t>userData</a:t>
            </a:r>
            <a:r>
              <a:rPr lang="en-US" dirty="0" smtClean="0"/>
              <a:t> with Trident</a:t>
            </a:r>
          </a:p>
          <a:p>
            <a:pPr lvl="1"/>
            <a:r>
              <a:rPr lang="en-US" dirty="0" err="1" smtClean="0"/>
              <a:t>IndexedDB</a:t>
            </a:r>
            <a:r>
              <a:rPr lang="en-US" dirty="0" smtClean="0"/>
              <a:t> with Gecko</a:t>
            </a:r>
          </a:p>
          <a:p>
            <a:pPr lvl="1"/>
            <a:r>
              <a:rPr lang="en-US" dirty="0" smtClean="0"/>
              <a:t>Web SQL Database with </a:t>
            </a:r>
            <a:r>
              <a:rPr lang="en-US" dirty="0" err="1" smtClean="0"/>
              <a:t>Webkit</a:t>
            </a:r>
            <a:endParaRPr lang="en-US" dirty="0" smtClean="0"/>
          </a:p>
          <a:p>
            <a:pPr lvl="1"/>
            <a:r>
              <a:rPr lang="en-US" dirty="0" smtClean="0"/>
              <a:t>Flash also created the “Flash cookies”</a:t>
            </a:r>
          </a:p>
        </p:txBody>
      </p:sp>
    </p:spTree>
    <p:extLst>
      <p:ext uri="{BB962C8B-B14F-4D97-AF65-F5344CB8AC3E}">
        <p14:creationId xmlns:p14="http://schemas.microsoft.com/office/powerpoint/2010/main" val="40756684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At</a:t>
            </a:r>
            <a:r>
              <a:rPr lang="fr-FR" dirty="0" smtClean="0">
                <a:ea typeface="ＭＳ Ｐゴシック" pitchFamily="34" charset="-128"/>
              </a:rPr>
              <a:t> the </a:t>
            </a:r>
            <a:r>
              <a:rPr lang="fr-FR" dirty="0" err="1" smtClean="0">
                <a:ea typeface="ＭＳ Ｐゴシック" pitchFamily="34" charset="-128"/>
              </a:rPr>
              <a:t>beginning</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These features were depending on browsers, not on developers</a:t>
            </a:r>
          </a:p>
          <a:p>
            <a:endParaRPr lang="en-US" dirty="0"/>
          </a:p>
          <a:p>
            <a:r>
              <a:rPr lang="en-US" dirty="0" err="1" smtClean="0"/>
              <a:t>Implementting</a:t>
            </a:r>
            <a:r>
              <a:rPr lang="en-US" dirty="0" smtClean="0"/>
              <a:t> these features were hard</a:t>
            </a:r>
            <a:endParaRPr lang="en-US" dirty="0"/>
          </a:p>
          <a:p>
            <a:endParaRPr lang="en-US" dirty="0" smtClean="0"/>
          </a:p>
          <a:p>
            <a:r>
              <a:rPr lang="en-US" dirty="0" smtClean="0"/>
              <a:t>So a new specification was written: </a:t>
            </a:r>
            <a:r>
              <a:rPr lang="en-US" b="1" dirty="0" smtClean="0"/>
              <a:t>Web Storage</a:t>
            </a:r>
            <a:endParaRPr lang="en-US" dirty="0" smtClean="0"/>
          </a:p>
          <a:p>
            <a:endParaRPr lang="en-US" dirty="0"/>
          </a:p>
        </p:txBody>
      </p:sp>
    </p:spTree>
    <p:extLst>
      <p:ext uri="{BB962C8B-B14F-4D97-AF65-F5344CB8AC3E}">
        <p14:creationId xmlns:p14="http://schemas.microsoft.com/office/powerpoint/2010/main" val="394641935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13284"/>
            <a:ext cx="8280920" cy="4230687"/>
          </a:xfrm>
        </p:spPr>
        <p:txBody>
          <a:bodyPr/>
          <a:lstStyle/>
          <a:p>
            <a:r>
              <a:rPr lang="en-US" dirty="0" smtClean="0">
                <a:ea typeface="ＭＳ Ｐゴシック" pitchFamily="34" charset="-128"/>
              </a:rPr>
              <a:t>Web Storage:</a:t>
            </a:r>
          </a:p>
          <a:p>
            <a:pPr lvl="1"/>
            <a:r>
              <a:rPr lang="en-US" dirty="0" smtClean="0">
                <a:ea typeface="ＭＳ Ｐゴシック" pitchFamily="34" charset="-128"/>
              </a:rPr>
              <a:t>Was part of HTML5 specification</a:t>
            </a:r>
          </a:p>
          <a:p>
            <a:pPr lvl="2"/>
            <a:r>
              <a:rPr lang="en-US" dirty="0" smtClean="0">
                <a:ea typeface="ＭＳ Ｐゴシック" pitchFamily="34" charset="-128"/>
              </a:rPr>
              <a:t>Now has its own specification</a:t>
            </a:r>
            <a:endParaRPr lang="en-US" dirty="0">
              <a:ea typeface="ＭＳ Ｐゴシック" pitchFamily="34" charset="-128"/>
            </a:endParaRPr>
          </a:p>
          <a:p>
            <a:pPr lvl="1">
              <a:spcBef>
                <a:spcPts val="1800"/>
              </a:spcBef>
            </a:pPr>
            <a:r>
              <a:rPr lang="en-US" dirty="0" smtClean="0">
                <a:ea typeface="ＭＳ Ｐゴシック" pitchFamily="34" charset="-128"/>
              </a:rPr>
              <a:t>Allows to store data only on client side</a:t>
            </a:r>
          </a:p>
          <a:p>
            <a:pPr lvl="2"/>
            <a:r>
              <a:rPr lang="en-US" dirty="0" smtClean="0">
                <a:ea typeface="ＭＳ Ｐゴシック" pitchFamily="34" charset="-128"/>
              </a:rPr>
              <a:t>Complements server cookies</a:t>
            </a:r>
            <a:endParaRPr lang="en-US" dirty="0">
              <a:ea typeface="ＭＳ Ｐゴシック" pitchFamily="34" charset="-128"/>
            </a:endParaRPr>
          </a:p>
          <a:p>
            <a:pPr lvl="1">
              <a:spcBef>
                <a:spcPts val="1800"/>
              </a:spcBef>
            </a:pPr>
            <a:r>
              <a:rPr lang="en-US" dirty="0" smtClean="0">
                <a:ea typeface="ＭＳ Ｐゴシック" pitchFamily="34" charset="-128"/>
              </a:rPr>
              <a:t>Two different storages methods:</a:t>
            </a:r>
          </a:p>
          <a:p>
            <a:pPr lvl="2"/>
            <a:r>
              <a:rPr lang="en-US" sz="2000" dirty="0" smtClean="0">
                <a:ea typeface="ＭＳ Ｐゴシック" pitchFamily="34" charset="-128"/>
              </a:rPr>
              <a:t>Session Storage</a:t>
            </a:r>
          </a:p>
          <a:p>
            <a:pPr lvl="2"/>
            <a:r>
              <a:rPr lang="en-US" sz="2000" dirty="0" smtClean="0">
                <a:ea typeface="ＭＳ Ｐゴシック" pitchFamily="34" charset="-128"/>
              </a:rPr>
              <a:t>Local Storage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5457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Why</a:t>
            </a:r>
            <a:r>
              <a:rPr lang="fr-FR" dirty="0" smtClean="0">
                <a:ea typeface="ＭＳ Ｐゴシック" pitchFamily="34" charset="-128"/>
              </a:rPr>
              <a:t> a new API?</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Cookies are great but:</a:t>
            </a:r>
          </a:p>
          <a:p>
            <a:pPr lvl="1"/>
            <a:r>
              <a:rPr lang="en-US" dirty="0"/>
              <a:t>L</a:t>
            </a:r>
            <a:r>
              <a:rPr lang="en-US" dirty="0" smtClean="0"/>
              <a:t>imited to 64 Kbits of data</a:t>
            </a:r>
          </a:p>
          <a:p>
            <a:pPr lvl="1"/>
            <a:r>
              <a:rPr lang="en-US" dirty="0"/>
              <a:t>N</a:t>
            </a:r>
            <a:r>
              <a:rPr lang="en-US" dirty="0" smtClean="0"/>
              <a:t>eeds to be managed by a web server</a:t>
            </a:r>
          </a:p>
          <a:p>
            <a:pPr lvl="1"/>
            <a:r>
              <a:rPr lang="en-US" dirty="0" smtClean="0"/>
              <a:t>Weights HTTP headers down</a:t>
            </a:r>
          </a:p>
          <a:p>
            <a:pPr lvl="1"/>
            <a:endParaRPr lang="en-US" dirty="0"/>
          </a:p>
          <a:p>
            <a:r>
              <a:rPr lang="en-US" dirty="0" smtClean="0"/>
              <a:t>Web storage allows you to store data that don’t need to be sent to the web server</a:t>
            </a:r>
          </a:p>
          <a:p>
            <a:pPr lvl="1"/>
            <a:r>
              <a:rPr lang="en-US" dirty="0" smtClean="0"/>
              <a:t>If so, call the server by form submission or AJAX!</a:t>
            </a:r>
          </a:p>
          <a:p>
            <a:pPr lvl="1"/>
            <a:endParaRPr lang="en-US" dirty="0"/>
          </a:p>
        </p:txBody>
      </p:sp>
    </p:spTree>
    <p:extLst>
      <p:ext uri="{BB962C8B-B14F-4D97-AF65-F5344CB8AC3E}">
        <p14:creationId xmlns:p14="http://schemas.microsoft.com/office/powerpoint/2010/main" val="28757580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Advantages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a:t>Available space up to 5 megabytes</a:t>
            </a:r>
          </a:p>
          <a:p>
            <a:pPr lvl="1"/>
            <a:r>
              <a:rPr lang="en-US" dirty="0"/>
              <a:t>W3C advice, but browser </a:t>
            </a:r>
            <a:r>
              <a:rPr lang="en-US" dirty="0" smtClean="0"/>
              <a:t>dependent</a:t>
            </a:r>
          </a:p>
          <a:p>
            <a:r>
              <a:rPr lang="en-US" dirty="0" smtClean="0"/>
              <a:t>Secured area</a:t>
            </a:r>
          </a:p>
          <a:p>
            <a:pPr lvl="1"/>
            <a:r>
              <a:rPr lang="en-US" dirty="0" smtClean="0"/>
              <a:t>Shared </a:t>
            </a:r>
            <a:r>
              <a:rPr lang="en-US" dirty="0"/>
              <a:t>storage </a:t>
            </a:r>
            <a:r>
              <a:rPr lang="en-US" dirty="0" smtClean="0"/>
              <a:t>by specific origin</a:t>
            </a:r>
            <a:endParaRPr lang="en-US" dirty="0"/>
          </a:p>
          <a:p>
            <a:pPr lvl="1"/>
            <a:r>
              <a:rPr lang="en-US" dirty="0" smtClean="0"/>
              <a:t>Example</a:t>
            </a:r>
            <a:r>
              <a:rPr lang="en-US" dirty="0"/>
              <a:t>: </a:t>
            </a:r>
            <a:r>
              <a:rPr lang="en-US" i="1" dirty="0"/>
              <a:t>sub.site.com</a:t>
            </a:r>
            <a:r>
              <a:rPr lang="en-US" dirty="0"/>
              <a:t> and </a:t>
            </a:r>
            <a:r>
              <a:rPr lang="en-US" i="1" dirty="0"/>
              <a:t>site.com</a:t>
            </a:r>
            <a:r>
              <a:rPr lang="en-US" dirty="0"/>
              <a:t> share the same </a:t>
            </a:r>
            <a:r>
              <a:rPr lang="en-US" dirty="0" smtClean="0"/>
              <a:t>storage</a:t>
            </a:r>
            <a:endParaRPr lang="en-US" dirty="0"/>
          </a:p>
          <a:p>
            <a:r>
              <a:rPr lang="en-US" dirty="0" smtClean="0"/>
              <a:t>Bandwidth-safe and offline compliant</a:t>
            </a:r>
            <a:endParaRPr lang="en-US" dirty="0"/>
          </a:p>
        </p:txBody>
      </p:sp>
    </p:spTree>
    <p:extLst>
      <p:ext uri="{BB962C8B-B14F-4D97-AF65-F5344CB8AC3E}">
        <p14:creationId xmlns:p14="http://schemas.microsoft.com/office/powerpoint/2010/main" val="18143546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2087</Words>
  <Application>Microsoft Macintosh PowerPoint</Application>
  <PresentationFormat>On-screen Show (16:10)</PresentationFormat>
  <Paragraphs>439</Paragraphs>
  <Slides>35</Slides>
  <Notes>25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SUPINFOTheme</vt:lpstr>
      <vt:lpstr>PowerPoint Presentation</vt:lpstr>
      <vt:lpstr>PowerPoint Presentation</vt:lpstr>
      <vt:lpstr>PowerPoint Presentation</vt:lpstr>
      <vt:lpstr>Web Storage</vt:lpstr>
      <vt:lpstr>At the beginning…</vt:lpstr>
      <vt:lpstr>At the beginning…</vt:lpstr>
      <vt:lpstr>Presentation</vt:lpstr>
      <vt:lpstr>Why a new API?</vt:lpstr>
      <vt:lpstr>Advantages</vt:lpstr>
      <vt:lpstr>Advantages</vt:lpstr>
      <vt:lpstr>Local Storage</vt:lpstr>
      <vt:lpstr>Local Storage methods</vt:lpstr>
      <vt:lpstr>Local Storage methods</vt:lpstr>
      <vt:lpstr>Events</vt:lpstr>
      <vt:lpstr>Events</vt:lpstr>
      <vt:lpstr>Events</vt:lpstr>
      <vt:lpstr>Session Storage</vt:lpstr>
      <vt:lpstr>Session Storage</vt:lpstr>
      <vt:lpstr>Questions ?</vt:lpstr>
      <vt:lpstr>Application Caching</vt:lpstr>
      <vt:lpstr>Caching logic</vt:lpstr>
      <vt:lpstr>Control the cache</vt:lpstr>
      <vt:lpstr>Declare manifest</vt:lpstr>
      <vt:lpstr>Manifest syntax</vt:lpstr>
      <vt:lpstr>Manifest syntax</vt:lpstr>
      <vt:lpstr>Manifest syntax</vt:lpstr>
      <vt:lpstr>Manifest syntax complex example</vt:lpstr>
      <vt:lpstr>Beware manifest caching!</vt:lpstr>
      <vt:lpstr>Beware manifest caching!</vt:lpstr>
      <vt:lpstr>Is your caching strategy working?</vt:lpstr>
      <vt:lpstr>Is your caching strategy working?</vt:lpstr>
      <vt:lpstr>Manifest events</vt:lpstr>
      <vt:lpstr>JavaScript caching management</vt:lpstr>
      <vt:lpstr>Questions ?</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2013-03-19T15:26:18Z</dcterms:modified>
  <cp:category>SUPINFO PowerPoint Templates</cp:category>
</cp:coreProperties>
</file>