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50"/>
  </p:notesMasterIdLst>
  <p:handoutMasterIdLst>
    <p:handoutMasterId r:id="rId51"/>
  </p:handoutMasterIdLst>
  <p:sldIdLst>
    <p:sldId id="444" r:id="rId2"/>
    <p:sldId id="485" r:id="rId3"/>
    <p:sldId id="486" r:id="rId4"/>
    <p:sldId id="705" r:id="rId5"/>
    <p:sldId id="713" r:id="rId6"/>
    <p:sldId id="814" r:id="rId7"/>
    <p:sldId id="807" r:id="rId8"/>
    <p:sldId id="805" r:id="rId9"/>
    <p:sldId id="809" r:id="rId10"/>
    <p:sldId id="810" r:id="rId11"/>
    <p:sldId id="812" r:id="rId12"/>
    <p:sldId id="811" r:id="rId13"/>
    <p:sldId id="826" r:id="rId14"/>
    <p:sldId id="813" r:id="rId15"/>
    <p:sldId id="817" r:id="rId16"/>
    <p:sldId id="799" r:id="rId17"/>
    <p:sldId id="815" r:id="rId18"/>
    <p:sldId id="816" r:id="rId19"/>
    <p:sldId id="818" r:id="rId20"/>
    <p:sldId id="820" r:id="rId21"/>
    <p:sldId id="821" r:id="rId22"/>
    <p:sldId id="822" r:id="rId23"/>
    <p:sldId id="823" r:id="rId24"/>
    <p:sldId id="824" r:id="rId25"/>
    <p:sldId id="825" r:id="rId26"/>
    <p:sldId id="819" r:id="rId27"/>
    <p:sldId id="827" r:id="rId28"/>
    <p:sldId id="829" r:id="rId29"/>
    <p:sldId id="830" r:id="rId30"/>
    <p:sldId id="831" r:id="rId31"/>
    <p:sldId id="832" r:id="rId32"/>
    <p:sldId id="833" r:id="rId33"/>
    <p:sldId id="828" r:id="rId34"/>
    <p:sldId id="834" r:id="rId35"/>
    <p:sldId id="835" r:id="rId36"/>
    <p:sldId id="836" r:id="rId37"/>
    <p:sldId id="837" r:id="rId38"/>
    <p:sldId id="838" r:id="rId39"/>
    <p:sldId id="842" r:id="rId40"/>
    <p:sldId id="843" r:id="rId41"/>
    <p:sldId id="845" r:id="rId42"/>
    <p:sldId id="846" r:id="rId43"/>
    <p:sldId id="847" r:id="rId44"/>
    <p:sldId id="844" r:id="rId45"/>
    <p:sldId id="839" r:id="rId46"/>
    <p:sldId id="841" r:id="rId47"/>
    <p:sldId id="840" r:id="rId48"/>
    <p:sldId id="603" r:id="rId49"/>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B71"/>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88115" autoAdjust="0"/>
  </p:normalViewPr>
  <p:slideViewPr>
    <p:cSldViewPr>
      <p:cViewPr>
        <p:scale>
          <a:sx n="90" d="100"/>
          <a:sy n="90" d="100"/>
        </p:scale>
        <p:origin x="-240" y="-80"/>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3064"/>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3/19/13</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3/19/13</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pPr defTabSz="461963" eaLnBrk="1" hangingPunct="1">
              <a:spcBef>
                <a:spcPct val="0"/>
              </a:spcBef>
            </a:pPr>
            <a:endParaRPr lang="fr-FR" smtClean="0">
              <a:latin typeface="Arial" pitchFamily="34" charset="0"/>
              <a:ea typeface="ＭＳ Ｐゴシック" pitchFamily="34" charset="-128"/>
            </a:endParaRPr>
          </a:p>
          <a:p>
            <a:pPr defTabSz="461963" eaLnBrk="1" hangingPunct="1">
              <a:spcBef>
                <a:spcPct val="0"/>
              </a:spcBef>
            </a:pPr>
            <a:endParaRPr lang="fr-FR"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dailyjs.com</a:t>
            </a:r>
            <a:r>
              <a:rPr lang="en-US" dirty="0" smtClean="0"/>
              <a:t>/2010/08/10/</a:t>
            </a:r>
            <a:r>
              <a:rPr lang="en-US" dirty="0" err="1" smtClean="0"/>
              <a:t>ryan</a:t>
            </a:r>
            <a:r>
              <a:rPr lang="en-US" dirty="0" smtClean="0"/>
              <a:t>-</a:t>
            </a:r>
            <a:r>
              <a:rPr lang="en-US" dirty="0" err="1" smtClean="0"/>
              <a:t>dahl</a:t>
            </a:r>
            <a:r>
              <a:rPr lang="en-US" dirty="0" smtClean="0"/>
              <a:t>-interview/</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3/19/13</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12</a:t>
            </a:fld>
            <a:endParaRPr lang="en-US"/>
          </a:p>
        </p:txBody>
      </p:sp>
    </p:spTree>
    <p:extLst>
      <p:ext uri="{BB962C8B-B14F-4D97-AF65-F5344CB8AC3E}">
        <p14:creationId xmlns:p14="http://schemas.microsoft.com/office/powerpoint/2010/main" val="384758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3/19/13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3/19/13</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3/19/13</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3/19/13</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3/19/13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3/19/13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5"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4" Type="http://schemas.microsoft.com/office/2007/relationships/hdphoto" Target="../media/hdphoto1.wdp"/><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Worlize/WebSocket-Node" TargetMode="External"/><Relationship Id="rId4" Type="http://schemas.openxmlformats.org/officeDocument/2006/relationships/image" Target="../media/image9.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4" Type="http://schemas.microsoft.com/office/2007/relationships/hdphoto" Target="../media/hdphoto2.wdp"/><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hyperlink" Target="http://fr.slideshare.net/adriengueret/introduction-to-nodejs-16790822" TargetMode="External"/><Relationship Id="rId4" Type="http://schemas.openxmlformats.org/officeDocument/2006/relationships/image" Target="../media/image9.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1969770"/>
          </a:xfrm>
          <a:prstGeom prst="rect">
            <a:avLst/>
          </a:prstGeom>
          <a:noFill/>
        </p:spPr>
        <p:txBody>
          <a:bodyPr>
            <a:spAutoFit/>
          </a:bodyPr>
          <a:lstStyle/>
          <a:p>
            <a:pPr>
              <a:defRPr/>
            </a:pPr>
            <a:r>
              <a:rPr lang="en-US" sz="3200" dirty="0" err="1" smtClean="0">
                <a:latin typeface="Myriad Pro"/>
                <a:ea typeface="MS PGothic" charset="0"/>
                <a:cs typeface="Myriad Pro"/>
              </a:rPr>
              <a:t>Node.js</a:t>
            </a:r>
            <a:endParaRPr lang="en-US" sz="3200" dirty="0" smtClean="0">
              <a:latin typeface="Myriad Pro"/>
              <a:ea typeface="MS PGothic" charset="0"/>
              <a:cs typeface="Myriad Pro"/>
            </a:endParaRP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An </a:t>
            </a:r>
            <a:r>
              <a:rPr lang="en-US" dirty="0">
                <a:solidFill>
                  <a:schemeClr val="tx1">
                    <a:lumMod val="95000"/>
                    <a:lumOff val="5000"/>
                  </a:schemeClr>
                </a:solidFill>
                <a:latin typeface="Verdana" charset="0"/>
                <a:ea typeface="ＭＳ Ｐゴシック" charset="0"/>
                <a:cs typeface="ＭＳ Ｐゴシック" charset="0"/>
              </a:rPr>
              <a:t>event-</a:t>
            </a:r>
            <a:r>
              <a:rPr lang="en-US" dirty="0" smtClean="0">
                <a:solidFill>
                  <a:schemeClr val="tx1">
                    <a:lumMod val="95000"/>
                    <a:lumOff val="5000"/>
                  </a:schemeClr>
                </a:solidFill>
                <a:latin typeface="Verdana" charset="0"/>
                <a:ea typeface="ＭＳ Ｐゴシック" charset="0"/>
                <a:cs typeface="ＭＳ Ｐゴシック" charset="0"/>
              </a:rPr>
              <a:t>driven, </a:t>
            </a:r>
          </a:p>
          <a:p>
            <a:pPr>
              <a:defRPr/>
            </a:pPr>
            <a:r>
              <a:rPr lang="en-US" dirty="0" smtClean="0">
                <a:solidFill>
                  <a:schemeClr val="tx1">
                    <a:lumMod val="95000"/>
                    <a:lumOff val="5000"/>
                  </a:schemeClr>
                </a:solidFill>
                <a:latin typeface="Verdana" charset="0"/>
                <a:ea typeface="ＭＳ Ｐゴシック" charset="0"/>
                <a:cs typeface="ＭＳ Ｐゴシック" charset="0"/>
              </a:rPr>
              <a:t>non</a:t>
            </a:r>
            <a:r>
              <a:rPr lang="en-US" dirty="0">
                <a:solidFill>
                  <a:schemeClr val="tx1">
                    <a:lumMod val="95000"/>
                    <a:lumOff val="5000"/>
                  </a:schemeClr>
                </a:solidFill>
                <a:latin typeface="Verdana" charset="0"/>
                <a:ea typeface="ＭＳ Ｐゴシック" charset="0"/>
                <a:cs typeface="ＭＳ Ｐゴシック" charset="0"/>
              </a:rPr>
              <a:t>-blocking I/O model</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6" name="Picture 5" descr="Screen Shot 2013-02-19 at 3.04.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2785492"/>
            <a:ext cx="3492500" cy="1219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Now, look at the the following version :</a:t>
            </a:r>
          </a:p>
          <a:p>
            <a:endParaRPr lang="en-US" dirty="0"/>
          </a:p>
          <a:p>
            <a:endParaRPr lang="en-US" dirty="0" smtClean="0"/>
          </a:p>
          <a:p>
            <a:endParaRPr lang="en-US" dirty="0"/>
          </a:p>
          <a:p>
            <a:r>
              <a:rPr lang="en-US" dirty="0" smtClean="0"/>
              <a:t>In that example, only the second instruction will wait the first one to finish</a:t>
            </a:r>
          </a:p>
          <a:p>
            <a:pPr lvl="1"/>
            <a:r>
              <a:rPr lang="en-US" dirty="0" smtClean="0"/>
              <a:t>The second instruction is called callback</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827584" y="1921396"/>
            <a:ext cx="748883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Retrieve all the articles from a Database</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When complete, display them</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Do something else…</a:t>
            </a:r>
          </a:p>
        </p:txBody>
      </p:sp>
    </p:spTree>
    <p:extLst>
      <p:ext uri="{BB962C8B-B14F-4D97-AF65-F5344CB8AC3E}">
        <p14:creationId xmlns:p14="http://schemas.microsoft.com/office/powerpoint/2010/main" val="32525642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Why non-blocking model is better ?</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2" name="Right Arrow 1"/>
          <p:cNvSpPr/>
          <p:nvPr/>
        </p:nvSpPr>
        <p:spPr>
          <a:xfrm>
            <a:off x="1691680" y="2281436"/>
            <a:ext cx="7200800" cy="2808312"/>
          </a:xfrm>
          <a:prstGeom prst="rightArrow">
            <a:avLst>
              <a:gd name="adj1" fmla="val 50000"/>
              <a:gd name="adj2" fmla="val 2622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p:cNvCxnSpPr>
            <a:stCxn id="2" idx="1"/>
            <a:endCxn id="2" idx="3"/>
          </p:cNvCxnSpPr>
          <p:nvPr/>
        </p:nvCxnSpPr>
        <p:spPr>
          <a:xfrm>
            <a:off x="1691680" y="3685592"/>
            <a:ext cx="7200800" cy="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3528" y="3217540"/>
            <a:ext cx="1057163" cy="369332"/>
          </a:xfrm>
          <a:prstGeom prst="rect">
            <a:avLst/>
          </a:prstGeom>
          <a:noFill/>
        </p:spPr>
        <p:txBody>
          <a:bodyPr wrap="none" rtlCol="0">
            <a:spAutoFit/>
          </a:bodyPr>
          <a:lstStyle/>
          <a:p>
            <a:r>
              <a:rPr lang="en-US" dirty="0" smtClean="0"/>
              <a:t>Blocking</a:t>
            </a:r>
            <a:endParaRPr lang="en-US" dirty="0"/>
          </a:p>
        </p:txBody>
      </p:sp>
      <p:sp>
        <p:nvSpPr>
          <p:cNvPr id="12" name="TextBox 11"/>
          <p:cNvSpPr txBox="1"/>
          <p:nvPr/>
        </p:nvSpPr>
        <p:spPr>
          <a:xfrm>
            <a:off x="107504" y="3865612"/>
            <a:ext cx="1531902" cy="369332"/>
          </a:xfrm>
          <a:prstGeom prst="rect">
            <a:avLst/>
          </a:prstGeom>
          <a:noFill/>
        </p:spPr>
        <p:txBody>
          <a:bodyPr wrap="none" rtlCol="0">
            <a:spAutoFit/>
          </a:bodyPr>
          <a:lstStyle/>
          <a:p>
            <a:r>
              <a:rPr lang="en-US" dirty="0" smtClean="0"/>
              <a:t>Non-blocking</a:t>
            </a:r>
            <a:endParaRPr lang="en-US" dirty="0"/>
          </a:p>
        </p:txBody>
      </p:sp>
      <p:cxnSp>
        <p:nvCxnSpPr>
          <p:cNvPr id="20" name="Straight Connector 19"/>
          <p:cNvCxnSpPr/>
          <p:nvPr/>
        </p:nvCxnSpPr>
        <p:spPr>
          <a:xfrm>
            <a:off x="205172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41176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77180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13184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49188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85192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1196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7200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93204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29208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65212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012160" y="3505572"/>
            <a:ext cx="0" cy="936104"/>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37220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73224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9228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452320" y="3001516"/>
            <a:ext cx="0" cy="864096"/>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81236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691680" y="3145532"/>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Instruction 1</a:t>
            </a:r>
            <a:endParaRPr lang="en-US" sz="1600" dirty="0"/>
          </a:p>
        </p:txBody>
      </p:sp>
      <p:sp>
        <p:nvSpPr>
          <p:cNvPr id="40" name="Rectangle 39"/>
          <p:cNvSpPr/>
          <p:nvPr/>
        </p:nvSpPr>
        <p:spPr>
          <a:xfrm>
            <a:off x="1691680" y="4009628"/>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600" dirty="0">
                <a:solidFill>
                  <a:prstClr val="white"/>
                </a:solidFill>
              </a:rPr>
              <a:t>Instruction 1</a:t>
            </a:r>
          </a:p>
        </p:txBody>
      </p:sp>
      <p:sp>
        <p:nvSpPr>
          <p:cNvPr id="41" name="Rectangle 40"/>
          <p:cNvSpPr/>
          <p:nvPr/>
        </p:nvSpPr>
        <p:spPr>
          <a:xfrm>
            <a:off x="4932040" y="3145532"/>
            <a:ext cx="1080120"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t>Instr</a:t>
            </a:r>
            <a:r>
              <a:rPr lang="en-US" sz="1600" dirty="0" smtClean="0"/>
              <a:t> 2</a:t>
            </a:r>
            <a:endParaRPr lang="en-US" sz="1600" dirty="0"/>
          </a:p>
        </p:txBody>
      </p:sp>
      <p:sp>
        <p:nvSpPr>
          <p:cNvPr id="42" name="Rectangle 41"/>
          <p:cNvSpPr/>
          <p:nvPr/>
        </p:nvSpPr>
        <p:spPr>
          <a:xfrm>
            <a:off x="6012160" y="3145532"/>
            <a:ext cx="1440160" cy="2160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err="1" smtClean="0"/>
              <a:t>Instr</a:t>
            </a:r>
            <a:r>
              <a:rPr lang="en-US" sz="1600" dirty="0" smtClean="0"/>
              <a:t> 3</a:t>
            </a:r>
            <a:endParaRPr lang="en-US" sz="1600" dirty="0"/>
          </a:p>
        </p:txBody>
      </p:sp>
      <p:sp>
        <p:nvSpPr>
          <p:cNvPr id="43" name="Rectangle 42"/>
          <p:cNvSpPr/>
          <p:nvPr/>
        </p:nvSpPr>
        <p:spPr>
          <a:xfrm>
            <a:off x="3491880" y="4009628"/>
            <a:ext cx="1440160" cy="2160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err="1" smtClean="0"/>
              <a:t>Instr</a:t>
            </a:r>
            <a:r>
              <a:rPr lang="en-US" sz="1600" dirty="0" smtClean="0"/>
              <a:t> 3</a:t>
            </a:r>
            <a:endParaRPr lang="en-US" sz="1600" dirty="0"/>
          </a:p>
        </p:txBody>
      </p:sp>
      <p:sp>
        <p:nvSpPr>
          <p:cNvPr id="44" name="Rectangle 43"/>
          <p:cNvSpPr/>
          <p:nvPr/>
        </p:nvSpPr>
        <p:spPr>
          <a:xfrm>
            <a:off x="4932040" y="4009628"/>
            <a:ext cx="1080120"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t>Instr</a:t>
            </a:r>
            <a:r>
              <a:rPr lang="en-US" sz="1600" dirty="0" smtClean="0"/>
              <a:t> 2</a:t>
            </a:r>
            <a:endParaRPr lang="en-US" sz="1600" dirty="0"/>
          </a:p>
        </p:txBody>
      </p:sp>
      <p:sp>
        <p:nvSpPr>
          <p:cNvPr id="49" name="Rectangle 48"/>
          <p:cNvSpPr/>
          <p:nvPr/>
        </p:nvSpPr>
        <p:spPr>
          <a:xfrm>
            <a:off x="3491880" y="3145532"/>
            <a:ext cx="144016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Wait…</a:t>
            </a:r>
            <a:endParaRPr lang="en-US" sz="1600" dirty="0"/>
          </a:p>
        </p:txBody>
      </p:sp>
    </p:spTree>
    <p:extLst>
      <p:ext uri="{BB962C8B-B14F-4D97-AF65-F5344CB8AC3E}">
        <p14:creationId xmlns:p14="http://schemas.microsoft.com/office/powerpoint/2010/main" val="17949166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sz="2800" dirty="0" err="1" smtClean="0"/>
              <a:t>Node.js</a:t>
            </a:r>
            <a:r>
              <a:rPr lang="en-US" sz="2800" dirty="0" smtClean="0"/>
              <a:t> libraries are designed to be non-blocking</a:t>
            </a:r>
          </a:p>
          <a:p>
            <a:pPr lvl="1"/>
            <a:endParaRPr lang="en-US" dirty="0" smtClean="0"/>
          </a:p>
          <a:p>
            <a:pPr lvl="1"/>
            <a:endParaRPr lang="en-US" dirty="0"/>
          </a:p>
          <a:p>
            <a:pPr lvl="1"/>
            <a:endParaRPr lang="en-US" dirty="0" smtClean="0"/>
          </a:p>
          <a:p>
            <a:pPr lvl="1"/>
            <a:r>
              <a:rPr lang="en-US" sz="2400" dirty="0" smtClean="0"/>
              <a:t>But some blocking version are available too</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827584" y="1777380"/>
            <a:ext cx="748883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fs.readFile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 charset="0"/>
              </a:rPr>
              <a:t>myFile.csv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(err, contents)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(contents);</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Do something else…</a:t>
            </a:r>
            <a:r>
              <a:rPr lang="en-GB" b="1" dirty="0" smtClean="0">
                <a:solidFill>
                  <a:schemeClr val="tx1"/>
                </a:solidFill>
                <a:latin typeface="Courier New" pitchFamily="-106" charset="0"/>
                <a:ea typeface="ＭＳ Ｐゴシック" pitchFamily="-106" charset="-128"/>
                <a:cs typeface="Courier New" pitchFamily="-106" charset="0"/>
              </a:rPr>
              <a:t>');</a:t>
            </a:r>
          </a:p>
        </p:txBody>
      </p:sp>
      <p:sp>
        <p:nvSpPr>
          <p:cNvPr id="7" name="Rectangle à coins arrondis 4"/>
          <p:cNvSpPr/>
          <p:nvPr/>
        </p:nvSpPr>
        <p:spPr>
          <a:xfrm>
            <a:off x="827584" y="3793604"/>
            <a:ext cx="748883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contents = </a:t>
            </a:r>
            <a:r>
              <a:rPr lang="en-GB" b="1" dirty="0" err="1" smtClean="0">
                <a:solidFill>
                  <a:schemeClr val="tx1"/>
                </a:solidFill>
                <a:latin typeface="Courier New" pitchFamily="-106" charset="0"/>
                <a:ea typeface="ＭＳ Ｐゴシック" pitchFamily="-106" charset="-128"/>
                <a:cs typeface="Courier New" pitchFamily="-106" charset="0"/>
              </a:rPr>
              <a:t>fs.readFileSync</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 charset="0"/>
              </a:rPr>
              <a:t>myFile.csv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(contents);</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Do something else…</a:t>
            </a: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40817452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endParaRPr lang="en-US" sz="2800" i="1" dirty="0" smtClean="0"/>
          </a:p>
          <a:p>
            <a:pPr marL="0" indent="0" algn="ctr">
              <a:buNone/>
            </a:pPr>
            <a:r>
              <a:rPr lang="en-US" sz="2800" i="1" dirty="0" smtClean="0"/>
              <a:t>“JavaScript </a:t>
            </a:r>
            <a:r>
              <a:rPr lang="en-US" sz="2800" i="1" dirty="0"/>
              <a:t>has certain characteristics that make it very different than other dynamic languages, namely that it has no concept of threads. Its model of concurrency is completely based around </a:t>
            </a:r>
            <a:r>
              <a:rPr lang="en-US" sz="2800" b="1" i="1" dirty="0"/>
              <a:t>events</a:t>
            </a:r>
            <a:r>
              <a:rPr lang="en-US" sz="2800" i="1" dirty="0" smtClean="0"/>
              <a:t>.”</a:t>
            </a:r>
          </a:p>
          <a:p>
            <a:pPr marL="0" indent="0" algn="ctr">
              <a:buNone/>
            </a:pPr>
            <a:endParaRPr lang="en-US" sz="2800" i="1" dirty="0" smtClean="0"/>
          </a:p>
          <a:p>
            <a:pPr marL="0" indent="0" algn="ctr">
              <a:buNone/>
            </a:pPr>
            <a:r>
              <a:rPr lang="en-US" i="1" dirty="0" smtClean="0"/>
              <a:t> </a:t>
            </a:r>
            <a:r>
              <a:rPr lang="en-US" dirty="0"/>
              <a:t>- </a:t>
            </a:r>
            <a:r>
              <a:rPr lang="en-US" dirty="0" smtClean="0"/>
              <a:t>Ryan Dahl, creator of </a:t>
            </a:r>
            <a:r>
              <a:rPr lang="en-US" dirty="0" err="1" smtClean="0"/>
              <a:t>Node.js</a:t>
            </a:r>
            <a:endParaRPr lang="en-US" i="1"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Why JavaScript ?</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6814161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Node.js</a:t>
            </a:r>
            <a:r>
              <a:rPr lang="en-US" dirty="0" smtClean="0"/>
              <a:t> implements </a:t>
            </a:r>
            <a:r>
              <a:rPr lang="en-US" dirty="0" err="1" smtClean="0"/>
              <a:t>CommonJS</a:t>
            </a:r>
            <a:r>
              <a:rPr lang="en-US" dirty="0" smtClean="0"/>
              <a:t> specification</a:t>
            </a:r>
          </a:p>
          <a:p>
            <a:endParaRPr lang="en-US" dirty="0"/>
          </a:p>
          <a:p>
            <a:r>
              <a:rPr lang="en-US" dirty="0" smtClean="0"/>
              <a:t>Libraries are just </a:t>
            </a:r>
            <a:r>
              <a:rPr lang="en-US" dirty="0" err="1" smtClean="0"/>
              <a:t>CommonJS</a:t>
            </a:r>
            <a:r>
              <a:rPr lang="en-US" dirty="0" smtClean="0"/>
              <a:t> modules</a:t>
            </a:r>
            <a:endParaRPr lang="en-US" dirty="0"/>
          </a:p>
          <a:p>
            <a:pPr lvl="1"/>
            <a:r>
              <a:rPr lang="en-US" dirty="0" smtClean="0"/>
              <a:t>And you already know </a:t>
            </a:r>
          </a:p>
          <a:p>
            <a:pPr lvl="2"/>
            <a:r>
              <a:rPr lang="en-US" dirty="0"/>
              <a:t>H</a:t>
            </a:r>
            <a:r>
              <a:rPr lang="en-US" dirty="0" smtClean="0"/>
              <a:t>ow to use them</a:t>
            </a:r>
          </a:p>
          <a:p>
            <a:pPr lvl="2"/>
            <a:r>
              <a:rPr lang="en-US" dirty="0" smtClean="0"/>
              <a:t>How to create your owns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CommonJS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40462636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 Web Framework</a:t>
            </a:r>
          </a:p>
          <a:p>
            <a:pPr lvl="1"/>
            <a:r>
              <a:rPr lang="en-US" dirty="0" smtClean="0"/>
              <a:t>Don’t compare it to Rails, </a:t>
            </a:r>
            <a:r>
              <a:rPr lang="en-US" dirty="0" err="1" smtClean="0"/>
              <a:t>Django</a:t>
            </a:r>
            <a:r>
              <a:rPr lang="en-US" dirty="0" smtClean="0"/>
              <a:t> or other</a:t>
            </a:r>
          </a:p>
          <a:p>
            <a:pPr lvl="1"/>
            <a:r>
              <a:rPr lang="en-US" dirty="0" smtClean="0"/>
              <a:t>Node is very low level</a:t>
            </a:r>
          </a:p>
          <a:p>
            <a:pPr lvl="1"/>
            <a:endParaRPr lang="en-US" dirty="0"/>
          </a:p>
          <a:p>
            <a:r>
              <a:rPr lang="en-US" dirty="0" smtClean="0"/>
              <a:t>Multi-threaded</a:t>
            </a:r>
          </a:p>
          <a:p>
            <a:pPr lvl="1"/>
            <a:r>
              <a:rPr lang="en-US" dirty="0" smtClean="0"/>
              <a:t>Think of it as a single threaded server</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Node.js</a:t>
            </a:r>
            <a:r>
              <a:rPr lang="en-US" sz="3600" b="1" dirty="0" smtClean="0">
                <a:latin typeface="+mj-lt"/>
                <a:cs typeface="ＭＳ Ｐゴシック" charset="0"/>
              </a:rPr>
              <a:t> is not…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42473757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163262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HTTP Server</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
        <p:nvSpPr>
          <p:cNvPr id="6" name="Cloud 5"/>
          <p:cNvSpPr/>
          <p:nvPr/>
        </p:nvSpPr>
        <p:spPr>
          <a:xfrm>
            <a:off x="4860032" y="2497460"/>
            <a:ext cx="3888432" cy="208823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5436096" y="2705844"/>
            <a:ext cx="2692400" cy="1447800"/>
          </a:xfrm>
          <a:prstGeom prst="rect">
            <a:avLst/>
          </a:prstGeom>
        </p:spPr>
      </p:pic>
      <p:pic>
        <p:nvPicPr>
          <p:cNvPr id="7" name="Picture 6"/>
          <p:cNvPicPr>
            <a:picLocks noChangeAspect="1"/>
          </p:cNvPicPr>
          <p:nvPr/>
        </p:nvPicPr>
        <p:blipFill>
          <a:blip r:embed="rId3"/>
          <a:stretch>
            <a:fillRect/>
          </a:stretch>
        </p:blipFill>
        <p:spPr>
          <a:xfrm>
            <a:off x="7164288" y="4009628"/>
            <a:ext cx="1363350" cy="1129308"/>
          </a:xfrm>
          <a:prstGeom prst="rect">
            <a:avLst/>
          </a:prstGeom>
        </p:spPr>
      </p:pic>
    </p:spTree>
    <p:extLst>
      <p:ext uri="{BB962C8B-B14F-4D97-AF65-F5344CB8AC3E}">
        <p14:creationId xmlns:p14="http://schemas.microsoft.com/office/powerpoint/2010/main" val="153502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To create an HTTP Server, </a:t>
            </a:r>
            <a:r>
              <a:rPr lang="en-US" dirty="0" err="1" smtClean="0"/>
              <a:t>Node.js</a:t>
            </a:r>
            <a:r>
              <a:rPr lang="en-US" dirty="0" smtClean="0"/>
              <a:t> provides the </a:t>
            </a:r>
            <a:r>
              <a:rPr lang="en-US" i="1" dirty="0" smtClean="0"/>
              <a:t>HTTP</a:t>
            </a:r>
            <a:r>
              <a:rPr lang="en-US" dirty="0" smtClean="0"/>
              <a:t> module</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HTTP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467544" y="2497460"/>
            <a:ext cx="8208912"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http = require('</a:t>
            </a:r>
            <a:r>
              <a:rPr lang="en-GB" b="1" dirty="0">
                <a:solidFill>
                  <a:srgbClr val="00B050"/>
                </a:solidFill>
                <a:latin typeface="Courier New" pitchFamily="1" charset="0"/>
              </a:rPr>
              <a:t>http</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a:t>
            </a:r>
            <a:r>
              <a:rPr lang="en-GB" b="1" dirty="0" smtClean="0">
                <a:solidFill>
                  <a:schemeClr val="tx1"/>
                </a:solidFill>
                <a:latin typeface="Courier New" pitchFamily="-106" charset="0"/>
                <a:ea typeface="ＭＳ Ｐゴシック" pitchFamily="-106" charset="-128"/>
                <a:cs typeface="Courier New" pitchFamily="-106" charset="0"/>
              </a:rPr>
              <a:t>, res)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res.writeHead</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FF6600"/>
                </a:solidFill>
                <a:latin typeface="Courier New" pitchFamily="-106" charset="0"/>
                <a:ea typeface="ＭＳ Ｐゴシック" pitchFamily="-106" charset="-128"/>
                <a:cs typeface="Courier New" pitchFamily="-106" charset="0"/>
              </a:rPr>
              <a:t>200</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a:solidFill>
                  <a:srgbClr val="00B050"/>
                </a:solidFill>
                <a:latin typeface="Courier New" pitchFamily="1" charset="0"/>
              </a:rPr>
              <a:t>Content-Type</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text/plain</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Hello</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world</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res.end</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}).listen(</a:t>
            </a:r>
            <a:r>
              <a:rPr lang="en-GB" b="1" dirty="0" smtClean="0">
                <a:solidFill>
                  <a:srgbClr val="FF6600"/>
                </a:solidFill>
                <a:latin typeface="Courier New" pitchFamily="-106" charset="0"/>
                <a:ea typeface="ＭＳ Ｐゴシック" pitchFamily="-106" charset="-128"/>
                <a:cs typeface="Courier New" pitchFamily="-106" charset="0"/>
              </a:rPr>
              <a:t>1337</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Server running </a:t>
            </a:r>
            <a:r>
              <a:rPr lang="en-GB" b="1" dirty="0" smtClean="0">
                <a:solidFill>
                  <a:srgbClr val="00B050"/>
                </a:solidFill>
                <a:latin typeface="Courier New" pitchFamily="1" charset="0"/>
              </a:rPr>
              <a:t>on port 1337</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8698103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HTTP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pic>
        <p:nvPicPr>
          <p:cNvPr id="7" name="Picture 6" descr="Screen Shot 2013-02-19 at 6.16.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6" y="913284"/>
            <a:ext cx="6748606" cy="2750922"/>
          </a:xfrm>
          <a:prstGeom prst="rect">
            <a:avLst/>
          </a:prstGeom>
        </p:spPr>
      </p:pic>
      <p:pic>
        <p:nvPicPr>
          <p:cNvPr id="9" name="Picture 8" descr="Screen Shot 2013-02-19 at 6.16.5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8352" y="1659638"/>
            <a:ext cx="6156176" cy="4222198"/>
          </a:xfrm>
          <a:prstGeom prst="rect">
            <a:avLst/>
          </a:prstGeom>
        </p:spPr>
      </p:pic>
    </p:spTree>
    <p:extLst>
      <p:ext uri="{BB962C8B-B14F-4D97-AF65-F5344CB8AC3E}">
        <p14:creationId xmlns:p14="http://schemas.microsoft.com/office/powerpoint/2010/main" val="13684996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r>
              <a:rPr lang="en-US" dirty="0" smtClean="0"/>
              <a:t>Explain what </a:t>
            </a:r>
            <a:r>
              <a:rPr lang="en-US" dirty="0" err="1" smtClean="0"/>
              <a:t>NodeJS</a:t>
            </a:r>
            <a:r>
              <a:rPr lang="en-US" dirty="0" smtClean="0"/>
              <a:t> is and what it’s not</a:t>
            </a:r>
          </a:p>
          <a:p>
            <a:pPr lvl="1"/>
            <a:endParaRPr lang="en-US" dirty="0" smtClean="0"/>
          </a:p>
          <a:p>
            <a:pPr lvl="1"/>
            <a:r>
              <a:rPr lang="en-US" dirty="0" smtClean="0"/>
              <a:t>Use it to create a JavaScript server</a:t>
            </a:r>
          </a:p>
          <a:p>
            <a:pPr lvl="1"/>
            <a:endParaRPr lang="en-US" smtClean="0"/>
          </a:p>
          <a:p>
            <a:pPr lvl="1"/>
            <a:r>
              <a:rPr lang="en-US" dirty="0" smtClean="0"/>
              <a:t>Develop a complete application</a:t>
            </a:r>
          </a:p>
        </p:txBody>
      </p:sp>
      <p:pic>
        <p:nvPicPr>
          <p:cNvPr id="5" name="Image 4"/>
          <p:cNvPicPr>
            <a:picLocks noChangeAspect="1"/>
          </p:cNvPicPr>
          <p:nvPr/>
        </p:nvPicPr>
        <p:blipFill>
          <a:blip r:embed="rId2" cstate="print"/>
          <a:srcRect/>
          <a:stretch>
            <a:fillRect/>
          </a:stretch>
        </p:blipFill>
        <p:spPr bwMode="auto">
          <a:xfrm>
            <a:off x="17463" y="49213"/>
            <a:ext cx="617537" cy="552450"/>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solidFill>
                  <a:prstClr val="black"/>
                </a:solidFill>
                <a:latin typeface="Calibri"/>
                <a:cs typeface="ＭＳ Ｐゴシック" charset="0"/>
              </a:rPr>
              <a:t>Node.js</a:t>
            </a:r>
            <a:endParaRPr lang="en-US" dirty="0">
              <a:solidFill>
                <a:prstClr val="black"/>
              </a:solidFill>
              <a:latin typeface="Calibri"/>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err="1" smtClean="0"/>
              <a:t>http.createServer</a:t>
            </a:r>
            <a:r>
              <a:rPr lang="en-US" i="1" dirty="0"/>
              <a:t>([</a:t>
            </a:r>
            <a:r>
              <a:rPr lang="en-US" i="1" dirty="0" err="1"/>
              <a:t>requestListener</a:t>
            </a:r>
            <a:r>
              <a:rPr lang="en-US" i="1" dirty="0"/>
              <a:t>]</a:t>
            </a:r>
            <a:r>
              <a:rPr lang="en-US" i="1" dirty="0" smtClean="0"/>
              <a:t>)</a:t>
            </a:r>
            <a:endParaRPr lang="en-US" i="1" dirty="0"/>
          </a:p>
          <a:p>
            <a:pPr lvl="1"/>
            <a:r>
              <a:rPr lang="en-US" dirty="0" smtClean="0"/>
              <a:t>Create a new web server object</a:t>
            </a:r>
          </a:p>
          <a:p>
            <a:pPr lvl="1"/>
            <a:r>
              <a:rPr lang="en-US" dirty="0" smtClean="0"/>
              <a:t>The function passed in argument handle client requests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FF0000"/>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24006389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Object created internally by a HTTP server</a:t>
            </a:r>
          </a:p>
          <a:p>
            <a:r>
              <a:rPr lang="en-US" dirty="0" smtClean="0"/>
              <a:t>Represent a client request</a:t>
            </a:r>
          </a:p>
          <a:p>
            <a:r>
              <a:rPr lang="en-US" dirty="0" smtClean="0"/>
              <a:t>Passed as the first argument to a </a:t>
            </a:r>
            <a:r>
              <a:rPr lang="en-US" i="1" dirty="0" smtClean="0"/>
              <a:t>request listener</a:t>
            </a:r>
          </a:p>
          <a:p>
            <a:endParaRPr lang="en-US" i="1"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http.ServerRequest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FF0000"/>
                </a:solidFill>
                <a:latin typeface="Courier New" pitchFamily="-106" charset="0"/>
                <a:ea typeface="ＭＳ Ｐゴシック" pitchFamily="-106" charset="-128"/>
                <a:cs typeface="Courier New" pitchFamily="-106" charset="0"/>
              </a:rPr>
              <a:t>request</a:t>
            </a:r>
            <a:r>
              <a:rPr lang="en-GB" b="1" dirty="0" smtClean="0">
                <a:solidFill>
                  <a:schemeClr val="tx1"/>
                </a:solidFill>
                <a:latin typeface="Courier New" pitchFamily="-106" charset="0"/>
                <a:ea typeface="ＭＳ Ｐゴシック" pitchFamily="-106" charset="-128"/>
                <a:cs typeface="Courier New" pitchFamily="-106" charset="0"/>
              </a:rPr>
              <a: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16622585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http.ServerRequest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10" name="Rectangle à coins arrondis 4"/>
          <p:cNvSpPr/>
          <p:nvPr/>
        </p:nvSpPr>
        <p:spPr>
          <a:xfrm>
            <a:off x="467544" y="1201316"/>
            <a:ext cx="8208912" cy="39604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 Request URL </a:t>
            </a:r>
            <a:r>
              <a:rPr lang="en-GB" b="1" dirty="0" smtClean="0">
                <a:solidFill>
                  <a:srgbClr val="479B8F"/>
                </a:solidFill>
                <a:latin typeface="Courier New" pitchFamily="-106" charset="0"/>
                <a:ea typeface="ＭＳ Ｐゴシック" pitchFamily="-106" charset="-128"/>
                <a:cs typeface="Courier New" pitchFamily="-106" charset="0"/>
              </a:rPr>
              <a:t>string </a:t>
            </a:r>
            <a:r>
              <a:rPr lang="en-GB" b="1" dirty="0">
                <a:solidFill>
                  <a:srgbClr val="479B8F"/>
                </a:solidFill>
                <a:latin typeface="Courier New" pitchFamily="-106" charset="0"/>
                <a:ea typeface="ＭＳ Ｐゴシック" pitchFamily="-106" charset="-128"/>
                <a:cs typeface="Courier New" pitchFamily="-106" charset="0"/>
              </a:rPr>
              <a:t>(e.g. '/</a:t>
            </a:r>
            <a:r>
              <a:rPr lang="en-GB" b="1" dirty="0" err="1">
                <a:solidFill>
                  <a:srgbClr val="479B8F"/>
                </a:solidFill>
                <a:latin typeface="Courier New" pitchFamily="-106" charset="0"/>
                <a:ea typeface="ＭＳ Ｐゴシック" pitchFamily="-106" charset="-128"/>
                <a:cs typeface="Courier New" pitchFamily="-106" charset="0"/>
              </a:rPr>
              <a:t>status?name</a:t>
            </a:r>
            <a:r>
              <a:rPr lang="en-GB" b="1" dirty="0">
                <a:solidFill>
                  <a:srgbClr val="479B8F"/>
                </a:solidFill>
                <a:latin typeface="Courier New" pitchFamily="-106" charset="0"/>
                <a:ea typeface="ＭＳ Ｐゴシック" pitchFamily="-106" charset="-128"/>
                <a:cs typeface="Courier New" pitchFamily="-106" charset="0"/>
              </a:rPr>
              <a:t>=</a:t>
            </a:r>
            <a:r>
              <a:rPr lang="en-GB" b="1" dirty="0" err="1">
                <a:solidFill>
                  <a:srgbClr val="479B8F"/>
                </a:solidFill>
                <a:latin typeface="Courier New" pitchFamily="-106" charset="0"/>
                <a:ea typeface="ＭＳ Ｐゴシック" pitchFamily="-106" charset="-128"/>
                <a:cs typeface="Courier New" pitchFamily="-106" charset="0"/>
              </a:rPr>
              <a:t>ryan</a:t>
            </a:r>
            <a:r>
              <a:rPr lang="en-GB" b="1" dirty="0">
                <a:solidFill>
                  <a:srgbClr val="479B8F"/>
                </a:solidFill>
                <a:latin typeface="Courier New" pitchFamily="-106" charset="0"/>
                <a:ea typeface="ＭＳ Ｐゴシック" pitchFamily="-106" charset="-128"/>
                <a:cs typeface="Courier New" pitchFamily="-106" charset="0"/>
              </a:rPr>
              <a:t>')</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request.url</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The request method </a:t>
            </a:r>
            <a:r>
              <a:rPr lang="en-GB" b="1" dirty="0">
                <a:solidFill>
                  <a:srgbClr val="479B8F"/>
                </a:solidFill>
                <a:latin typeface="Courier New" pitchFamily="-106" charset="0"/>
                <a:ea typeface="ＭＳ Ｐゴシック" pitchFamily="-106" charset="-128"/>
                <a:cs typeface="Courier New" pitchFamily="-106" charset="0"/>
              </a:rPr>
              <a:t>(e.g. '</a:t>
            </a:r>
            <a:r>
              <a:rPr lang="en-GB" b="1" dirty="0" smtClean="0">
                <a:solidFill>
                  <a:srgbClr val="479B8F"/>
                </a:solidFill>
                <a:latin typeface="Courier New" pitchFamily="-106" charset="0"/>
                <a:ea typeface="ＭＳ Ｐゴシック" pitchFamily="-106" charset="-128"/>
                <a:cs typeface="Courier New" pitchFamily="-106" charset="0"/>
              </a:rPr>
              <a:t>GET')</a:t>
            </a:r>
          </a:p>
          <a:p>
            <a:pPr eaLnBrk="1" hangingPunct="1"/>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request.method</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endParaRPr lang="en-GB" b="1" dirty="0">
              <a:solidFill>
                <a:schemeClr val="tx1"/>
              </a:solidFill>
              <a:latin typeface="Courier New" pitchFamily="-106" charset="0"/>
              <a:ea typeface="ＭＳ Ｐゴシック" pitchFamily="-106" charset="-128"/>
              <a:cs typeface="Courier New" pitchFamily="-106" charset="0"/>
            </a:endParaRPr>
          </a:p>
          <a:p>
            <a:pPr eaLnBrk="1" hangingPunct="1"/>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Request headers looking like follow:</a:t>
            </a:r>
          </a:p>
          <a:p>
            <a:pPr eaLnBrk="1" hangingPunct="1"/>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a:t>
            </a:r>
            <a:r>
              <a:rPr lang="tr-TR" b="1" dirty="0" smtClean="0">
                <a:solidFill>
                  <a:srgbClr val="479B8F"/>
                </a:solidFill>
                <a:latin typeface="Courier New" pitchFamily="-106" charset="0"/>
                <a:ea typeface="ＭＳ Ｐゴシック" pitchFamily="-106" charset="-128"/>
                <a:cs typeface="Courier New" pitchFamily="-106" charset="0"/>
              </a:rPr>
              <a:t>{ </a:t>
            </a:r>
            <a:r>
              <a:rPr lang="tr-TR" b="1" dirty="0">
                <a:solidFill>
                  <a:srgbClr val="479B8F"/>
                </a:solidFill>
                <a:latin typeface="Courier New" pitchFamily="-106" charset="0"/>
                <a:ea typeface="ＭＳ Ｐゴシック" pitchFamily="-106" charset="-128"/>
                <a:cs typeface="Courier New" pitchFamily="-106" charset="0"/>
              </a:rPr>
              <a:t>'</a:t>
            </a:r>
            <a:r>
              <a:rPr lang="tr-TR" b="1" dirty="0" err="1">
                <a:solidFill>
                  <a:srgbClr val="479B8F"/>
                </a:solidFill>
                <a:latin typeface="Courier New" pitchFamily="-106" charset="0"/>
                <a:ea typeface="ＭＳ Ｐゴシック" pitchFamily="-106" charset="-128"/>
                <a:cs typeface="Courier New" pitchFamily="-106" charset="0"/>
              </a:rPr>
              <a:t>user-agent</a:t>
            </a:r>
            <a:r>
              <a:rPr lang="tr-TR" b="1" dirty="0">
                <a:solidFill>
                  <a:srgbClr val="479B8F"/>
                </a:solidFill>
                <a:latin typeface="Courier New" pitchFamily="-106" charset="0"/>
                <a:ea typeface="ＭＳ Ｐゴシック" pitchFamily="-106" charset="-128"/>
                <a:cs typeface="Courier New" pitchFamily="-106" charset="0"/>
              </a:rPr>
              <a:t>': '</a:t>
            </a:r>
            <a:r>
              <a:rPr lang="tr-TR" b="1" dirty="0" err="1">
                <a:solidFill>
                  <a:srgbClr val="479B8F"/>
                </a:solidFill>
                <a:latin typeface="Courier New" pitchFamily="-106" charset="0"/>
                <a:ea typeface="ＭＳ Ｐゴシック" pitchFamily="-106" charset="-128"/>
                <a:cs typeface="Courier New" pitchFamily="-106" charset="0"/>
              </a:rPr>
              <a:t>curl</a:t>
            </a:r>
            <a:r>
              <a:rPr lang="tr-TR" b="1" dirty="0">
                <a:solidFill>
                  <a:srgbClr val="479B8F"/>
                </a:solidFill>
                <a:latin typeface="Courier New" pitchFamily="-106" charset="0"/>
                <a:ea typeface="ＭＳ Ｐゴシック" pitchFamily="-106" charset="-128"/>
                <a:cs typeface="Courier New" pitchFamily="-106" charset="0"/>
              </a:rPr>
              <a:t>/</a:t>
            </a:r>
            <a:r>
              <a:rPr lang="tr-TR" b="1" dirty="0" smtClean="0">
                <a:solidFill>
                  <a:srgbClr val="479B8F"/>
                </a:solidFill>
                <a:latin typeface="Courier New" pitchFamily="-106" charset="0"/>
                <a:ea typeface="ＭＳ Ｐゴシック" pitchFamily="-106" charset="-128"/>
                <a:cs typeface="Courier New" pitchFamily="-106" charset="0"/>
              </a:rPr>
              <a:t>7.22.0', </a:t>
            </a:r>
          </a:p>
          <a:p>
            <a:pPr eaLnBrk="1" hangingPunct="1"/>
            <a:r>
              <a:rPr lang="tr-TR" b="1" dirty="0">
                <a:solidFill>
                  <a:srgbClr val="479B8F"/>
                </a:solidFill>
                <a:latin typeface="Courier New" pitchFamily="-106" charset="0"/>
                <a:ea typeface="ＭＳ Ｐゴシック" pitchFamily="-106" charset="-128"/>
                <a:cs typeface="Courier New" pitchFamily="-106" charset="0"/>
              </a:rPr>
              <a:t> </a:t>
            </a:r>
            <a:r>
              <a:rPr lang="tr-TR" b="1" dirty="0" smtClean="0">
                <a:solidFill>
                  <a:srgbClr val="479B8F"/>
                </a:solidFill>
                <a:latin typeface="Courier New" pitchFamily="-106" charset="0"/>
                <a:ea typeface="ＭＳ Ｐゴシック" pitchFamily="-106" charset="-128"/>
                <a:cs typeface="Courier New" pitchFamily="-106" charset="0"/>
              </a:rPr>
              <a:t>  // </a:t>
            </a:r>
            <a:r>
              <a:rPr lang="tr-TR" b="1" dirty="0" err="1" smtClean="0">
                <a:solidFill>
                  <a:srgbClr val="479B8F"/>
                </a:solidFill>
                <a:latin typeface="Courier New" pitchFamily="-106" charset="0"/>
                <a:ea typeface="ＭＳ Ｐゴシック" pitchFamily="-106" charset="-128"/>
                <a:cs typeface="Courier New" pitchFamily="-106" charset="0"/>
              </a:rPr>
              <a:t>host</a:t>
            </a:r>
            <a:r>
              <a:rPr lang="tr-TR" b="1" dirty="0">
                <a:solidFill>
                  <a:srgbClr val="479B8F"/>
                </a:solidFill>
                <a:latin typeface="Courier New" pitchFamily="-106" charset="0"/>
                <a:ea typeface="ＭＳ Ｐゴシック" pitchFamily="-106" charset="-128"/>
                <a:cs typeface="Courier New" pitchFamily="-106" charset="0"/>
              </a:rPr>
              <a:t>: '127.0.0.1:8000', </a:t>
            </a:r>
            <a:endParaRPr lang="tr-TR" b="1" dirty="0" smtClean="0">
              <a:solidFill>
                <a:srgbClr val="479B8F"/>
              </a:solidFill>
              <a:latin typeface="Courier New" pitchFamily="-106" charset="0"/>
              <a:ea typeface="ＭＳ Ｐゴシック" pitchFamily="-106" charset="-128"/>
              <a:cs typeface="Courier New" pitchFamily="-106" charset="0"/>
            </a:endParaRPr>
          </a:p>
          <a:p>
            <a:pPr eaLnBrk="1" hangingPunct="1"/>
            <a:r>
              <a:rPr lang="tr-TR" b="1" dirty="0">
                <a:solidFill>
                  <a:srgbClr val="479B8F"/>
                </a:solidFill>
                <a:latin typeface="Courier New" pitchFamily="-106" charset="0"/>
                <a:ea typeface="ＭＳ Ｐゴシック" pitchFamily="-106" charset="-128"/>
                <a:cs typeface="Courier New" pitchFamily="-106" charset="0"/>
              </a:rPr>
              <a:t> </a:t>
            </a:r>
            <a:r>
              <a:rPr lang="tr-TR" b="1" dirty="0" smtClean="0">
                <a:solidFill>
                  <a:srgbClr val="479B8F"/>
                </a:solidFill>
                <a:latin typeface="Courier New" pitchFamily="-106" charset="0"/>
                <a:ea typeface="ＭＳ Ｐゴシック" pitchFamily="-106" charset="-128"/>
                <a:cs typeface="Courier New" pitchFamily="-106" charset="0"/>
              </a:rPr>
              <a:t>  /</a:t>
            </a:r>
            <a:r>
              <a:rPr lang="tr-TR" b="1" dirty="0">
                <a:solidFill>
                  <a:srgbClr val="479B8F"/>
                </a:solidFill>
                <a:latin typeface="Courier New" pitchFamily="-106" charset="0"/>
                <a:ea typeface="ＭＳ Ｐゴシック" pitchFamily="-106" charset="-128"/>
                <a:cs typeface="Courier New" pitchFamily="-106" charset="0"/>
              </a:rPr>
              <a:t>/ </a:t>
            </a:r>
            <a:r>
              <a:rPr lang="tr-TR" b="1" dirty="0" err="1">
                <a:solidFill>
                  <a:srgbClr val="479B8F"/>
                </a:solidFill>
                <a:latin typeface="Courier New" pitchFamily="-106" charset="0"/>
                <a:ea typeface="ＭＳ Ｐゴシック" pitchFamily="-106" charset="-128"/>
                <a:cs typeface="Courier New" pitchFamily="-106" charset="0"/>
              </a:rPr>
              <a:t>accept</a:t>
            </a:r>
            <a:r>
              <a:rPr lang="tr-TR" b="1" dirty="0">
                <a:solidFill>
                  <a:srgbClr val="479B8F"/>
                </a:solidFill>
                <a:latin typeface="Courier New" pitchFamily="-106" charset="0"/>
                <a:ea typeface="ＭＳ Ｐゴシック" pitchFamily="-106" charset="-128"/>
                <a:cs typeface="Courier New" pitchFamily="-106" charset="0"/>
              </a:rPr>
              <a:t>: '*/*' </a:t>
            </a:r>
            <a:r>
              <a:rPr lang="tr-TR" b="1" dirty="0" smtClean="0">
                <a:solidFill>
                  <a:srgbClr val="479B8F"/>
                </a:solidFill>
                <a:latin typeface="Courier New" pitchFamily="-106" charset="0"/>
                <a:ea typeface="ＭＳ Ｐゴシック" pitchFamily="-106" charset="-128"/>
                <a:cs typeface="Courier New" pitchFamily="-106" charset="0"/>
              </a:rPr>
              <a:t>}</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request.headers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4030335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http.ServerRequest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10" name="Rectangle à coins arrondis 4"/>
          <p:cNvSpPr/>
          <p:nvPr/>
        </p:nvSpPr>
        <p:spPr>
          <a:xfrm>
            <a:off x="467544" y="1273324"/>
            <a:ext cx="8208912" cy="37444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a:solidFill>
                  <a:srgbClr val="0070C0"/>
                </a:solidFill>
                <a:latin typeface="Courier New" pitchFamily="-106" charset="0"/>
                <a:ea typeface="ＭＳ Ｐゴシック" pitchFamily="-106" charset="-128"/>
                <a:cs typeface="Courier New" pitchFamily="-106" charset="0"/>
              </a:rPr>
              <a:t>if</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a:t>
            </a:r>
            <a:r>
              <a:rPr lang="en-US" b="1" dirty="0" err="1">
                <a:solidFill>
                  <a:schemeClr val="tx1"/>
                </a:solidFill>
                <a:latin typeface="Courier New" pitchFamily="-106" charset="0"/>
                <a:ea typeface="ＭＳ Ｐゴシック" pitchFamily="-106" charset="-128"/>
                <a:cs typeface="Courier New" pitchFamily="-106" charset="0"/>
              </a:rPr>
              <a:t>request.method</a:t>
            </a:r>
            <a:r>
              <a:rPr lang="en-US" b="1" dirty="0">
                <a:solidFill>
                  <a:schemeClr val="tx1"/>
                </a:solidFill>
                <a:latin typeface="Courier New" pitchFamily="-106" charset="0"/>
                <a:ea typeface="ＭＳ Ｐゴシック" pitchFamily="-106" charset="-128"/>
                <a:cs typeface="Courier New" pitchFamily="-106" charset="0"/>
              </a:rPr>
              <a:t> == '</a:t>
            </a:r>
            <a:r>
              <a:rPr lang="en-US" b="1" dirty="0">
                <a:solidFill>
                  <a:srgbClr val="00B050"/>
                </a:solidFill>
                <a:latin typeface="Courier New" pitchFamily="1" charset="0"/>
              </a:rPr>
              <a:t>POST</a:t>
            </a:r>
            <a:r>
              <a:rPr lang="en-US"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a:solidFill>
                  <a:srgbClr val="0070C0"/>
                </a:solidFill>
                <a:latin typeface="Courier New" pitchFamily="-106" charset="0"/>
                <a:ea typeface="ＭＳ Ｐゴシック" pitchFamily="-106" charset="-128"/>
                <a:cs typeface="Courier New" pitchFamily="-106" charset="0"/>
              </a:rPr>
              <a:t>var</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requestBody</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request.on</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 charset="0"/>
              </a:rPr>
              <a:t>data</a:t>
            </a:r>
            <a:r>
              <a:rPr lang="en-US" b="1" dirty="0">
                <a:solidFill>
                  <a:schemeClr val="tx1"/>
                </a:solidFill>
                <a:latin typeface="Courier New" pitchFamily="-106" charset="0"/>
                <a:ea typeface="ＭＳ Ｐゴシック" pitchFamily="-106" charset="-128"/>
                <a:cs typeface="Courier New" pitchFamily="-106" charset="0"/>
              </a:rPr>
              <a:t>', </a:t>
            </a:r>
            <a:r>
              <a:rPr lang="en-US" b="1" dirty="0">
                <a:solidFill>
                  <a:srgbClr val="0070C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 (data) {</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a:solidFill>
                  <a:schemeClr val="tx1"/>
                </a:solidFill>
                <a:latin typeface="Courier New" pitchFamily="-106" charset="0"/>
                <a:ea typeface="ＭＳ Ｐゴシック" pitchFamily="-106" charset="-128"/>
                <a:cs typeface="Courier New" pitchFamily="-106" charset="0"/>
              </a:rPr>
              <a:t>requestBody</a:t>
            </a: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a:solidFill>
                  <a:schemeClr val="tx1"/>
                </a:solidFill>
                <a:latin typeface="Courier New" pitchFamily="-106" charset="0"/>
                <a:ea typeface="ＭＳ Ｐゴシック" pitchFamily="-106" charset="-128"/>
                <a:cs typeface="Courier New" pitchFamily="-106" charset="0"/>
              </a:rPr>
              <a:t>= data;</a:t>
            </a: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request.on</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 charset="0"/>
              </a:rPr>
              <a:t>end</a:t>
            </a:r>
            <a:r>
              <a:rPr lang="en-US" b="1" dirty="0">
                <a:solidFill>
                  <a:schemeClr val="tx1"/>
                </a:solidFill>
                <a:latin typeface="Courier New" pitchFamily="-106" charset="0"/>
                <a:ea typeface="ＭＳ Ｐゴシック" pitchFamily="-106" charset="-128"/>
                <a:cs typeface="Courier New" pitchFamily="-106" charset="0"/>
              </a:rPr>
              <a:t>', </a:t>
            </a:r>
            <a:r>
              <a:rPr lang="en-US" b="1" dirty="0">
                <a:solidFill>
                  <a:srgbClr val="0070C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 () </a:t>
            </a:r>
            <a:r>
              <a:rPr lang="en-US"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console.log</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err="1" smtClean="0">
                <a:solidFill>
                  <a:schemeClr val="tx1"/>
                </a:solidFill>
                <a:latin typeface="Courier New" pitchFamily="-106" charset="0"/>
                <a:ea typeface="ＭＳ Ｐゴシック" pitchFamily="-106" charset="-128"/>
                <a:cs typeface="Courier New" pitchFamily="-106" charset="0"/>
              </a:rPr>
              <a:t>requestBody</a:t>
            </a:r>
            <a:r>
              <a:rPr lang="en-US" b="1" dirty="0" smtClean="0">
                <a:solidFill>
                  <a:schemeClr val="tx1"/>
                </a:solidFill>
                <a:latin typeface="Courier New" pitchFamily="-106" charset="0"/>
                <a:ea typeface="ＭＳ Ｐゴシック" pitchFamily="-106" charset="-128"/>
                <a:cs typeface="Courier New" pitchFamily="-106" charset="0"/>
              </a:rPr>
              <a:t>);</a:t>
            </a:r>
            <a:endParaRPr lang="en-US"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a:solidFill>
                  <a:srgbClr val="479B8F"/>
                </a:solidFill>
                <a:latin typeface="Courier New" pitchFamily="-106" charset="0"/>
                <a:ea typeface="ＭＳ Ｐゴシック" pitchFamily="-106" charset="-128"/>
                <a:cs typeface="Courier New" pitchFamily="-106" charset="0"/>
              </a:rPr>
              <a:t>// Do something with request body</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   }</a:t>
            </a: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261283238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Object created internally by a HTTP server</a:t>
            </a:r>
          </a:p>
          <a:p>
            <a:r>
              <a:rPr lang="en-US" dirty="0" smtClean="0"/>
              <a:t>Represent a response that will be send to a client</a:t>
            </a:r>
          </a:p>
          <a:p>
            <a:r>
              <a:rPr lang="en-US" dirty="0" smtClean="0"/>
              <a:t>Passed as the 2</a:t>
            </a:r>
            <a:r>
              <a:rPr lang="en-US" baseline="30000" dirty="0" smtClean="0"/>
              <a:t>nd</a:t>
            </a:r>
            <a:r>
              <a:rPr lang="en-US" dirty="0" smtClean="0"/>
              <a:t> argument to a </a:t>
            </a:r>
            <a:r>
              <a:rPr lang="en-US" i="1" dirty="0" smtClean="0"/>
              <a:t>request listener</a:t>
            </a:r>
          </a:p>
          <a:p>
            <a:endParaRPr lang="en-US" i="1"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http.ServerResponse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a:t>
            </a:r>
            <a:r>
              <a:rPr lang="en-GB" b="1" dirty="0" smtClean="0">
                <a:solidFill>
                  <a:srgbClr val="FF0000"/>
                </a:solidFill>
                <a:latin typeface="Courier New" pitchFamily="-106" charset="0"/>
                <a:ea typeface="ＭＳ Ｐゴシック" pitchFamily="-106" charset="-128"/>
                <a:cs typeface="Courier New" pitchFamily="-106" charset="0"/>
              </a:rPr>
              <a:t>response</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6098951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http.ServerResponse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10" name="Rectangle à coins arrondis 4"/>
          <p:cNvSpPr/>
          <p:nvPr/>
        </p:nvSpPr>
        <p:spPr>
          <a:xfrm>
            <a:off x="179512" y="1201316"/>
            <a:ext cx="8784976" cy="39604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 Specify HTTP status code and HTTP headers</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response.writeHead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200</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Content-Type</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text/plain</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 Sends a chunk of the response body</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Hello</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Signals </a:t>
            </a:r>
            <a:r>
              <a:rPr lang="en-GB" b="1" dirty="0">
                <a:solidFill>
                  <a:srgbClr val="479B8F"/>
                </a:solidFill>
                <a:latin typeface="Courier New" pitchFamily="-106" charset="0"/>
                <a:ea typeface="ＭＳ Ｐゴシック" pitchFamily="-106" charset="-128"/>
                <a:cs typeface="Courier New" pitchFamily="-106" charset="0"/>
              </a:rPr>
              <a:t>to the server that all of </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the </a:t>
            </a:r>
            <a:r>
              <a:rPr lang="en-GB" b="1" dirty="0">
                <a:solidFill>
                  <a:srgbClr val="479B8F"/>
                </a:solidFill>
                <a:latin typeface="Courier New" pitchFamily="-106" charset="0"/>
                <a:ea typeface="ＭＳ Ｐゴシック" pitchFamily="-106" charset="-128"/>
                <a:cs typeface="Courier New" pitchFamily="-106" charset="0"/>
              </a:rPr>
              <a:t>response headers and body have been sent</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response.end</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world! </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21944335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1695702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TCP Server</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
        <p:nvSpPr>
          <p:cNvPr id="6" name="Cloud 5"/>
          <p:cNvSpPr/>
          <p:nvPr/>
        </p:nvSpPr>
        <p:spPr>
          <a:xfrm>
            <a:off x="4860032" y="2497460"/>
            <a:ext cx="3888432" cy="208823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5436096" y="2705844"/>
            <a:ext cx="2692400" cy="1447800"/>
          </a:xfrm>
          <a:prstGeom prst="rect">
            <a:avLst/>
          </a:prstGeom>
        </p:spPr>
      </p:pic>
      <p:pic>
        <p:nvPicPr>
          <p:cNvPr id="4" name="Picture 3"/>
          <p:cNvPicPr>
            <a:picLocks noChangeAspect="1"/>
          </p:cNvPicPr>
          <p:nvPr/>
        </p:nvPicPr>
        <p:blipFill>
          <a:blip r:embed="rId3"/>
          <a:stretch>
            <a:fillRect/>
          </a:stretch>
        </p:blipFill>
        <p:spPr>
          <a:xfrm>
            <a:off x="7452320" y="3937620"/>
            <a:ext cx="1346296" cy="1041276"/>
          </a:xfrm>
          <a:prstGeom prst="rect">
            <a:avLst/>
          </a:prstGeom>
        </p:spPr>
      </p:pic>
    </p:spTree>
    <p:extLst>
      <p:ext uri="{BB962C8B-B14F-4D97-AF65-F5344CB8AC3E}">
        <p14:creationId xmlns:p14="http://schemas.microsoft.com/office/powerpoint/2010/main" val="2719726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To create a TCP Server, </a:t>
            </a:r>
            <a:r>
              <a:rPr lang="en-US" dirty="0" err="1" smtClean="0"/>
              <a:t>Node.js</a:t>
            </a:r>
            <a:r>
              <a:rPr lang="en-US" dirty="0" smtClean="0"/>
              <a:t> provides the </a:t>
            </a:r>
            <a:r>
              <a:rPr lang="en-US" i="1" dirty="0" smtClean="0"/>
              <a:t>Net </a:t>
            </a:r>
            <a:r>
              <a:rPr lang="en-US" dirty="0" smtClean="0"/>
              <a:t>module</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Net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467544" y="2209428"/>
            <a:ext cx="8208912" cy="30243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net = require('</a:t>
            </a:r>
            <a:r>
              <a:rPr lang="en-GB" b="1" dirty="0" smtClean="0">
                <a:solidFill>
                  <a:srgbClr val="00B050"/>
                </a:solidFill>
                <a:latin typeface="Courier New" pitchFamily="1" charset="0"/>
              </a:rPr>
              <a:t>net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server = </a:t>
            </a:r>
            <a:r>
              <a:rPr lang="en-GB" b="1" dirty="0" err="1" smtClean="0">
                <a:solidFill>
                  <a:schemeClr val="tx1"/>
                </a:solidFill>
                <a:latin typeface="Courier New" pitchFamily="-106" charset="0"/>
                <a:ea typeface="ＭＳ Ｐゴシック" pitchFamily="-106" charset="-128"/>
                <a:cs typeface="Courier New" pitchFamily="-106" charset="0"/>
              </a:rPr>
              <a:t>net.createServer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(socket)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socket.on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end</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Client disconnected</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socket.write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Echo server\r\n</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socket.pipe</a:t>
            </a:r>
            <a:r>
              <a:rPr lang="en-GB" b="1" dirty="0" smtClean="0">
                <a:solidFill>
                  <a:schemeClr val="tx1"/>
                </a:solidFill>
                <a:latin typeface="Courier New" pitchFamily="-106" charset="0"/>
                <a:ea typeface="ＭＳ Ｐゴシック" pitchFamily="-106" charset="-128"/>
                <a:cs typeface="Courier New" pitchFamily="-106" charset="0"/>
              </a:rPr>
              <a:t>(socket);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server.listen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1337</a:t>
            </a: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18928148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Net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pic>
        <p:nvPicPr>
          <p:cNvPr id="2" name="Picture 1" descr="Screen Shot 2013-02-20 at 2.0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913284"/>
            <a:ext cx="6732240" cy="2347019"/>
          </a:xfrm>
          <a:prstGeom prst="rect">
            <a:avLst/>
          </a:prstGeom>
        </p:spPr>
      </p:pic>
      <p:pic>
        <p:nvPicPr>
          <p:cNvPr id="3" name="Picture 2" descr="Screen Shot 2013-02-20 at 2.06.4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1680" y="1854676"/>
            <a:ext cx="7884368" cy="4014562"/>
          </a:xfrm>
          <a:prstGeom prst="rect">
            <a:avLst/>
          </a:prstGeom>
        </p:spPr>
      </p:pic>
    </p:spTree>
    <p:extLst>
      <p:ext uri="{BB962C8B-B14F-4D97-AF65-F5344CB8AC3E}">
        <p14:creationId xmlns:p14="http://schemas.microsoft.com/office/powerpoint/2010/main" val="6232086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r>
              <a:rPr lang="en-US" dirty="0" smtClean="0"/>
              <a:t>What is this node?</a:t>
            </a:r>
            <a:endParaRPr lang="en-US" dirty="0"/>
          </a:p>
          <a:p>
            <a:pPr lvl="1"/>
            <a:r>
              <a:rPr lang="en-US" dirty="0" smtClean="0"/>
              <a:t>TCP server</a:t>
            </a:r>
            <a:endParaRPr lang="en-US" dirty="0"/>
          </a:p>
          <a:p>
            <a:pPr lvl="1"/>
            <a:r>
              <a:rPr lang="en-US" dirty="0" smtClean="0"/>
              <a:t>Implementing a Web socket server</a:t>
            </a:r>
          </a:p>
          <a:p>
            <a:pPr lvl="1"/>
            <a:r>
              <a:rPr lang="en-US" dirty="0" smtClean="0"/>
              <a:t>Develop a complete application with Express and </a:t>
            </a:r>
            <a:r>
              <a:rPr lang="en-US" dirty="0" err="1" smtClean="0"/>
              <a:t>MongoDB</a:t>
            </a:r>
            <a:endParaRPr lang="en-US" dirty="0" smtClean="0"/>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a:solidFill>
                  <a:prstClr val="black"/>
                </a:solidFill>
                <a:latin typeface="Calibri"/>
                <a:cs typeface="ＭＳ Ｐゴシック" charset="0"/>
              </a:rPr>
              <a:t>Node.js</a:t>
            </a:r>
            <a:endParaRPr lang="en-US" dirty="0">
              <a:solidFill>
                <a:prstClr val="black"/>
              </a:solidFill>
              <a:latin typeface="Calibri"/>
              <a:cs typeface="ＭＳ Ｐゴシック" charset="0"/>
            </a:endParaRPr>
          </a:p>
        </p:txBody>
      </p:sp>
      <p:pic>
        <p:nvPicPr>
          <p:cNvPr id="9" name="Image 5"/>
          <p:cNvPicPr>
            <a:picLocks noChangeAspect="1"/>
          </p:cNvPicPr>
          <p:nvPr/>
        </p:nvPicPr>
        <p:blipFill>
          <a:blip r:embed="rId3" cstate="print"/>
          <a:srcRect/>
          <a:stretch>
            <a:fillRect/>
          </a:stretch>
        </p:blipFill>
        <p:spPr bwMode="auto">
          <a:xfrm>
            <a:off x="107950" y="-95250"/>
            <a:ext cx="863600" cy="86518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err="1" smtClean="0"/>
              <a:t>net.createServer</a:t>
            </a:r>
            <a:r>
              <a:rPr lang="en-US" i="1" dirty="0"/>
              <a:t>([</a:t>
            </a:r>
            <a:r>
              <a:rPr lang="en-US" i="1" dirty="0" err="1"/>
              <a:t>requestListener</a:t>
            </a:r>
            <a:r>
              <a:rPr lang="en-US" i="1" dirty="0"/>
              <a:t>]</a:t>
            </a:r>
            <a:r>
              <a:rPr lang="en-US" i="1" dirty="0" smtClean="0"/>
              <a:t>)</a:t>
            </a:r>
            <a:endParaRPr lang="en-US" i="1" dirty="0"/>
          </a:p>
          <a:p>
            <a:pPr lvl="1"/>
            <a:r>
              <a:rPr lang="en-US" dirty="0" smtClean="0"/>
              <a:t>Create a new TCP server object</a:t>
            </a:r>
          </a:p>
          <a:p>
            <a:pPr lvl="1"/>
            <a:r>
              <a:rPr lang="en-US" dirty="0" smtClean="0"/>
              <a:t>The function passed in argument handle new socket connections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net.Server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FF0000"/>
                </a:solidFill>
                <a:latin typeface="Courier New" pitchFamily="-106" charset="0"/>
                <a:ea typeface="ＭＳ Ｐゴシック" pitchFamily="-106" charset="-128"/>
                <a:cs typeface="Courier New" pitchFamily="-106" charset="0"/>
              </a:rPr>
              <a:t>net.createServer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(socket)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24771879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Object representing a TCP socket</a:t>
            </a:r>
          </a:p>
          <a:p>
            <a:endParaRPr lang="en-US" dirty="0" smtClean="0"/>
          </a:p>
          <a:p>
            <a:endParaRPr lang="en-US" dirty="0"/>
          </a:p>
          <a:p>
            <a:endParaRPr lang="en-US" dirty="0" smtClean="0"/>
          </a:p>
          <a:p>
            <a:endParaRPr lang="en-US" dirty="0" smtClean="0"/>
          </a:p>
          <a:p>
            <a:r>
              <a:rPr lang="en-US" dirty="0" smtClean="0"/>
              <a:t>Can be </a:t>
            </a:r>
            <a:r>
              <a:rPr lang="en-US" dirty="0"/>
              <a:t>created by the user and used as a </a:t>
            </a:r>
            <a:r>
              <a:rPr lang="en-US" dirty="0" smtClean="0"/>
              <a:t>client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net.Socket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467544" y="1993404"/>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net.createServer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FF0000"/>
                </a:solidFill>
                <a:latin typeface="Courier New" pitchFamily="-106" charset="0"/>
                <a:ea typeface="ＭＳ Ｐゴシック" pitchFamily="-106" charset="-128"/>
                <a:cs typeface="Courier New" pitchFamily="-106" charset="0"/>
              </a:rPr>
              <a:t>socket</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8375492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a:latin typeface="+mj-lt"/>
                <a:cs typeface="ＭＳ Ｐゴシック" charset="0"/>
              </a:rPr>
              <a:t>n</a:t>
            </a:r>
            <a:r>
              <a:rPr lang="en-US" sz="3600" b="1" dirty="0" err="1" smtClean="0">
                <a:latin typeface="+mj-lt"/>
                <a:cs typeface="ＭＳ Ｐゴシック" charset="0"/>
              </a:rPr>
              <a:t>et.Socket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10" name="Rectangle à coins arrondis 4"/>
          <p:cNvSpPr/>
          <p:nvPr/>
        </p:nvSpPr>
        <p:spPr>
          <a:xfrm>
            <a:off x="216024" y="1129308"/>
            <a:ext cx="8676456" cy="403244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chemeClr val="tx1"/>
                </a:solidFill>
                <a:latin typeface="Courier New" pitchFamily="-106" charset="0"/>
                <a:ea typeface="ＭＳ Ｐゴシック" pitchFamily="-106" charset="-128"/>
                <a:cs typeface="Courier New" pitchFamily="-106" charset="0"/>
              </a:rPr>
              <a:t> socket = </a:t>
            </a:r>
            <a:r>
              <a:rPr lang="en-GB" b="1" dirty="0" err="1">
                <a:solidFill>
                  <a:schemeClr val="tx1"/>
                </a:solidFill>
                <a:latin typeface="Courier New" pitchFamily="-106" charset="0"/>
                <a:ea typeface="ＭＳ Ｐゴシック" pitchFamily="-106" charset="-128"/>
                <a:cs typeface="Courier New" pitchFamily="-106" charset="0"/>
              </a:rPr>
              <a:t>net.createConnection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FF6600"/>
                </a:solidFill>
                <a:latin typeface="Courier New" pitchFamily="-106" charset="0"/>
                <a:ea typeface="ＭＳ Ｐゴシック" pitchFamily="-106" charset="-128"/>
                <a:cs typeface="Courier New" pitchFamily="-106" charset="0"/>
              </a:rPr>
              <a:t>1337</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a:solidFill>
                  <a:srgbClr val="00B050"/>
                </a:solidFill>
                <a:latin typeface="Courier New" pitchFamily="1" charset="0"/>
              </a:rPr>
              <a:t>localhost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Event ‘data’ handler</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socket.on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data</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(data)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(data); });</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Event ‘end’ handler</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socket.on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end</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End</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Sends data on the socket</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socket.write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 charset="0"/>
              </a:rPr>
              <a:t>Message</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a:t>
            </a:r>
            <a:r>
              <a:rPr lang="en-GB" b="1" dirty="0">
                <a:solidFill>
                  <a:srgbClr val="479B8F"/>
                </a:solidFill>
                <a:latin typeface="Courier New" pitchFamily="-106" charset="0"/>
                <a:ea typeface="ＭＳ Ｐゴシック" pitchFamily="-106" charset="-128"/>
                <a:cs typeface="Courier New" pitchFamily="-106" charset="0"/>
              </a:rPr>
              <a:t>/ Half-closes the </a:t>
            </a:r>
            <a:r>
              <a:rPr lang="en-GB" b="1" dirty="0" smtClean="0">
                <a:solidFill>
                  <a:srgbClr val="479B8F"/>
                </a:solidFill>
                <a:latin typeface="Courier New" pitchFamily="-106" charset="0"/>
                <a:ea typeface="ＭＳ Ｐゴシック" pitchFamily="-106" charset="-128"/>
                <a:cs typeface="Courier New" pitchFamily="-106" charset="0"/>
              </a:rPr>
              <a:t>socket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socket.end</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7655465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553873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386783"/>
            <a:ext cx="7772400" cy="1135062"/>
          </a:xfrm>
        </p:spPr>
        <p:txBody>
          <a:bodyPr/>
          <a:lstStyle/>
          <a:p>
            <a:pPr>
              <a:defRPr/>
            </a:pPr>
            <a:r>
              <a:rPr lang="en-US" dirty="0" smtClean="0"/>
              <a:t>Implementing a </a:t>
            </a:r>
            <a:br>
              <a:rPr lang="en-US" dirty="0" smtClean="0"/>
            </a:br>
            <a:r>
              <a:rPr lang="en-US" dirty="0" smtClean="0"/>
              <a:t>web socket Server</a:t>
            </a:r>
            <a:endParaRPr lang="en-US" dirty="0"/>
          </a:p>
        </p:txBody>
      </p:sp>
      <p:sp>
        <p:nvSpPr>
          <p:cNvPr id="3" name="Espace réservé du texte 2"/>
          <p:cNvSpPr>
            <a:spLocks noGrp="1"/>
          </p:cNvSpPr>
          <p:nvPr>
            <p:ph type="body" idx="1"/>
          </p:nvPr>
        </p:nvSpPr>
        <p:spPr>
          <a:xfrm>
            <a:off x="722313" y="2137420"/>
            <a:ext cx="7772400" cy="1249363"/>
          </a:xfrm>
        </p:spPr>
        <p:txBody>
          <a:bodyPr/>
          <a:lstStyle/>
          <a:p>
            <a:pPr>
              <a:defRPr/>
            </a:pPr>
            <a:r>
              <a:rPr lang="en-US" dirty="0" err="1" smtClean="0"/>
              <a:t>Node.js</a:t>
            </a:r>
            <a:endParaRPr lang="en-US" dirty="0"/>
          </a:p>
        </p:txBody>
      </p:sp>
      <p:sp>
        <p:nvSpPr>
          <p:cNvPr id="7" name="Cloud 6"/>
          <p:cNvSpPr/>
          <p:nvPr/>
        </p:nvSpPr>
        <p:spPr>
          <a:xfrm>
            <a:off x="4932040" y="2145060"/>
            <a:ext cx="3888432" cy="208823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5508104" y="2353444"/>
            <a:ext cx="2692400" cy="1447800"/>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2679" b="100000" l="9685" r="89831">
                        <a14:backgroundMark x1="27845" y1="5655" x2="27845" y2="5655"/>
                      </a14:backgroundRemoval>
                    </a14:imgEffect>
                  </a14:imgLayer>
                </a14:imgProps>
              </a:ext>
            </a:extLst>
          </a:blip>
          <a:stretch>
            <a:fillRect/>
          </a:stretch>
        </p:blipFill>
        <p:spPr>
          <a:xfrm>
            <a:off x="7235879" y="3433564"/>
            <a:ext cx="1908121" cy="1552370"/>
          </a:xfrm>
          <a:prstGeom prst="rect">
            <a:avLst/>
          </a:prstGeom>
        </p:spPr>
      </p:pic>
    </p:spTree>
    <p:extLst>
      <p:ext uri="{BB962C8B-B14F-4D97-AF65-F5344CB8AC3E}">
        <p14:creationId xmlns:p14="http://schemas.microsoft.com/office/powerpoint/2010/main" val="499102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b="1" dirty="0" err="1"/>
              <a:t>npm</a:t>
            </a:r>
            <a:r>
              <a:rPr lang="en-US" dirty="0"/>
              <a:t> is a package manager for </a:t>
            </a:r>
            <a:r>
              <a:rPr lang="en-US" dirty="0" err="1"/>
              <a:t>Node.js</a:t>
            </a:r>
            <a:r>
              <a:rPr lang="en-US" dirty="0"/>
              <a:t> </a:t>
            </a:r>
            <a:endParaRPr lang="en-US" dirty="0" smtClean="0"/>
          </a:p>
          <a:p>
            <a:endParaRPr lang="en-US" dirty="0" smtClean="0"/>
          </a:p>
          <a:p>
            <a:r>
              <a:rPr lang="en-US" dirty="0" smtClean="0"/>
              <a:t>Manage </a:t>
            </a:r>
            <a:r>
              <a:rPr lang="en-US" dirty="0"/>
              <a:t>dependencies for an </a:t>
            </a:r>
            <a:r>
              <a:rPr lang="en-US" dirty="0" smtClean="0"/>
              <a:t>application</a:t>
            </a:r>
          </a:p>
          <a:p>
            <a:endParaRPr lang="en-US" b="1" dirty="0" smtClean="0"/>
          </a:p>
          <a:p>
            <a:r>
              <a:rPr lang="en-US" dirty="0" smtClean="0"/>
              <a:t>Deployed and </a:t>
            </a:r>
            <a:r>
              <a:rPr lang="en-US" dirty="0"/>
              <a:t>installed automatically with </a:t>
            </a:r>
            <a:r>
              <a:rPr lang="en-US" dirty="0" smtClean="0"/>
              <a:t>node environment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Node Packaged Modules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39714568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Node Packaged Modules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pic>
        <p:nvPicPr>
          <p:cNvPr id="2" name="Picture 1" descr="Screen Shot 2013-02-21 at 5.28.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046070"/>
            <a:ext cx="8928992" cy="4259702"/>
          </a:xfrm>
          <a:prstGeom prst="rect">
            <a:avLst/>
          </a:prstGeom>
        </p:spPr>
      </p:pic>
    </p:spTree>
    <p:extLst>
      <p:ext uri="{BB962C8B-B14F-4D97-AF65-F5344CB8AC3E}">
        <p14:creationId xmlns:p14="http://schemas.microsoft.com/office/powerpoint/2010/main" val="33526509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For this course, we </a:t>
            </a:r>
            <a:r>
              <a:rPr lang="en-US" dirty="0" err="1" smtClean="0"/>
              <a:t>gonna</a:t>
            </a:r>
            <a:r>
              <a:rPr lang="en-US" dirty="0" smtClean="0"/>
              <a:t> install and use the following module :</a:t>
            </a:r>
          </a:p>
          <a:p>
            <a:endParaRPr lang="en-US" dirty="0" smtClean="0"/>
          </a:p>
          <a:p>
            <a:pPr marL="0" indent="0" algn="ctr">
              <a:buNone/>
            </a:pPr>
            <a:r>
              <a:rPr lang="en-US" sz="2800" dirty="0">
                <a:hlinkClick r:id="rId3"/>
              </a:rPr>
              <a:t>https://github.com/Worlize/WebSocket-</a:t>
            </a:r>
            <a:r>
              <a:rPr lang="en-US" sz="2800" dirty="0" smtClean="0">
                <a:hlinkClick r:id="rId3"/>
              </a:rPr>
              <a:t>Node</a:t>
            </a:r>
            <a:endParaRPr lang="en-US" sz="2800" dirty="0" smtClean="0"/>
          </a:p>
          <a:p>
            <a:pPr marL="0" indent="0" algn="ctr">
              <a:buNone/>
            </a:pPr>
            <a:endParaRPr lang="en-US" sz="2800" dirty="0"/>
          </a:p>
          <a:p>
            <a:pPr lvl="0"/>
            <a:r>
              <a:rPr lang="en-US" dirty="0" smtClean="0">
                <a:solidFill>
                  <a:prstClr val="black"/>
                </a:solidFill>
              </a:rPr>
              <a:t>It’s a </a:t>
            </a:r>
            <a:r>
              <a:rPr lang="en-US" dirty="0">
                <a:solidFill>
                  <a:prstClr val="black"/>
                </a:solidFill>
              </a:rPr>
              <a:t>pure JavaScript implementation of the </a:t>
            </a:r>
            <a:r>
              <a:rPr lang="en-US" dirty="0" err="1">
                <a:solidFill>
                  <a:prstClr val="black"/>
                </a:solidFill>
              </a:rPr>
              <a:t>WebSocket</a:t>
            </a:r>
            <a:r>
              <a:rPr lang="en-US" dirty="0">
                <a:solidFill>
                  <a:prstClr val="black"/>
                </a:solidFill>
              </a:rPr>
              <a:t> protocol</a:t>
            </a:r>
          </a:p>
          <a:p>
            <a:pPr marL="0" indent="0" algn="ctr">
              <a:buNone/>
            </a:pPr>
            <a:endParaRPr lang="en-US" sz="2800"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A </a:t>
            </a:r>
            <a:r>
              <a:rPr lang="en-US" sz="3600" b="1" dirty="0" err="1" smtClean="0">
                <a:latin typeface="+mj-lt"/>
                <a:cs typeface="ＭＳ Ｐゴシック" charset="0"/>
              </a:rPr>
              <a:t>WebSocket</a:t>
            </a:r>
            <a:r>
              <a:rPr lang="en-US" sz="3600" b="1" dirty="0" smtClean="0">
                <a:latin typeface="+mj-lt"/>
                <a:cs typeface="ＭＳ Ｐゴシック" charset="0"/>
              </a:rPr>
              <a:t>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4" cstate="print"/>
          <a:srcRect/>
          <a:stretch>
            <a:fillRect/>
          </a:stretch>
        </p:blipFill>
        <p:spPr bwMode="auto">
          <a:xfrm>
            <a:off x="107950" y="120650"/>
            <a:ext cx="977900" cy="865188"/>
          </a:xfrm>
          <a:prstGeom prst="rect">
            <a:avLst/>
          </a:prstGeom>
          <a:noFill/>
          <a:ln w="9525">
            <a:noFill/>
            <a:miter lim="800000"/>
            <a:headEnd/>
            <a:tailEnd/>
          </a:ln>
        </p:spPr>
      </p:pic>
      <p:pic>
        <p:nvPicPr>
          <p:cNvPr id="2" name="Picture 1" descr="Screen Shot 2013-02-21 at 5.41.2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6416" y="4513684"/>
            <a:ext cx="671887" cy="692247"/>
          </a:xfrm>
          <a:prstGeom prst="rect">
            <a:avLst/>
          </a:prstGeom>
        </p:spPr>
      </p:pic>
    </p:spTree>
    <p:extLst>
      <p:ext uri="{BB962C8B-B14F-4D97-AF65-F5344CB8AC3E}">
        <p14:creationId xmlns:p14="http://schemas.microsoft.com/office/powerpoint/2010/main" val="349408931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You already know how to use </a:t>
            </a:r>
            <a:r>
              <a:rPr lang="en-US" dirty="0" err="1" smtClean="0"/>
              <a:t>WebSocket</a:t>
            </a:r>
            <a:r>
              <a:rPr lang="en-US" dirty="0" smtClean="0"/>
              <a:t> from client-side</a:t>
            </a:r>
          </a:p>
          <a:p>
            <a:endParaRPr lang="en-US" sz="2800" dirty="0"/>
          </a:p>
          <a:p>
            <a:r>
              <a:rPr lang="en-US" dirty="0" smtClean="0"/>
              <a:t>Create a simple Chat application with </a:t>
            </a:r>
            <a:r>
              <a:rPr lang="en-US" dirty="0" err="1" smtClean="0"/>
              <a:t>Node.js</a:t>
            </a:r>
            <a:r>
              <a:rPr lang="en-US" dirty="0" smtClean="0"/>
              <a:t> and the module we’ve just seen in the previous slide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Exercise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6226798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2769687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05" y="-1"/>
            <a:ext cx="5049151" cy="3754497"/>
          </a:xfrm>
          <a:prstGeom prst="rect">
            <a:avLst/>
          </a:prstGeom>
        </p:spPr>
      </p:pic>
      <p:sp>
        <p:nvSpPr>
          <p:cNvPr id="2" name="Titre 1"/>
          <p:cNvSpPr>
            <a:spLocks noGrp="1"/>
          </p:cNvSpPr>
          <p:nvPr>
            <p:ph type="title"/>
          </p:nvPr>
        </p:nvSpPr>
        <p:spPr>
          <a:xfrm>
            <a:off x="722313" y="3671888"/>
            <a:ext cx="7772400" cy="1135062"/>
          </a:xfrm>
        </p:spPr>
        <p:txBody>
          <a:bodyPr/>
          <a:lstStyle/>
          <a:p>
            <a:pPr>
              <a:defRPr/>
            </a:pPr>
            <a:r>
              <a:rPr lang="en-US" dirty="0" smtClean="0"/>
              <a:t>What is this node ?</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Tree>
    <p:extLst>
      <p:ext uri="{BB962C8B-B14F-4D97-AF65-F5344CB8AC3E}">
        <p14:creationId xmlns:p14="http://schemas.microsoft.com/office/powerpoint/2010/main" val="303780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386783"/>
            <a:ext cx="7772400" cy="1135062"/>
          </a:xfrm>
        </p:spPr>
        <p:txBody>
          <a:bodyPr/>
          <a:lstStyle/>
          <a:p>
            <a:pPr>
              <a:defRPr/>
            </a:pPr>
            <a:r>
              <a:rPr lang="en-US" dirty="0" err="1" smtClean="0"/>
              <a:t>Socket.io</a:t>
            </a:r>
            <a:endParaRPr lang="en-US" dirty="0"/>
          </a:p>
        </p:txBody>
      </p:sp>
      <p:sp>
        <p:nvSpPr>
          <p:cNvPr id="3" name="Espace réservé du texte 2"/>
          <p:cNvSpPr>
            <a:spLocks noGrp="1"/>
          </p:cNvSpPr>
          <p:nvPr>
            <p:ph type="body" idx="1"/>
          </p:nvPr>
        </p:nvSpPr>
        <p:spPr>
          <a:xfrm>
            <a:off x="722313" y="2137420"/>
            <a:ext cx="7772400" cy="1249363"/>
          </a:xfrm>
        </p:spPr>
        <p:txBody>
          <a:bodyPr/>
          <a:lstStyle/>
          <a:p>
            <a:pPr>
              <a:defRPr/>
            </a:pPr>
            <a:r>
              <a:rPr lang="en-US" dirty="0" err="1" smtClean="0"/>
              <a:t>Node.js</a:t>
            </a:r>
            <a:endParaRPr lang="en-US" dirty="0"/>
          </a:p>
        </p:txBody>
      </p:sp>
      <p:pic>
        <p:nvPicPr>
          <p:cNvPr id="5" name="Picture 4" descr="Screen Shot 2013-02-27 at 3.5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001516"/>
            <a:ext cx="4801220" cy="1476432"/>
          </a:xfrm>
          <a:prstGeom prst="rect">
            <a:avLst/>
          </a:prstGeom>
        </p:spPr>
      </p:pic>
    </p:spTree>
    <p:extLst>
      <p:ext uri="{BB962C8B-B14F-4D97-AF65-F5344CB8AC3E}">
        <p14:creationId xmlns:p14="http://schemas.microsoft.com/office/powerpoint/2010/main" val="2895706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err="1" smtClean="0"/>
              <a:t>Socket.IO</a:t>
            </a:r>
            <a:r>
              <a:rPr lang="en-US" dirty="0" smtClean="0"/>
              <a:t> </a:t>
            </a:r>
            <a:r>
              <a:rPr lang="en-US" dirty="0"/>
              <a:t>aims to make </a:t>
            </a:r>
            <a:r>
              <a:rPr lang="en-US" dirty="0" err="1"/>
              <a:t>realtime</a:t>
            </a:r>
            <a:r>
              <a:rPr lang="en-US" dirty="0"/>
              <a:t> apps possible in every browser and mobile </a:t>
            </a:r>
            <a:r>
              <a:rPr lang="en-US" dirty="0" smtClean="0"/>
              <a:t>device</a:t>
            </a:r>
          </a:p>
          <a:p>
            <a:endParaRPr lang="en-US" dirty="0" smtClean="0"/>
          </a:p>
          <a:p>
            <a:pPr lvl="1"/>
            <a:r>
              <a:rPr lang="en-US" dirty="0" smtClean="0"/>
              <a:t>Blur </a:t>
            </a:r>
            <a:r>
              <a:rPr lang="en-US" dirty="0"/>
              <a:t>the differences between the different transport </a:t>
            </a:r>
            <a:r>
              <a:rPr lang="en-US" dirty="0" smtClean="0"/>
              <a:t>mechanisms </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What is </a:t>
            </a:r>
            <a:r>
              <a:rPr lang="en-US" sz="3600" b="1" dirty="0" err="1" smtClean="0">
                <a:latin typeface="+mj-lt"/>
                <a:cs typeface="ＭＳ Ｐゴシック" charset="0"/>
              </a:rPr>
              <a:t>Socket.IO</a:t>
            </a:r>
            <a:r>
              <a:rPr lang="en-US" sz="3600" b="1" dirty="0" smtClean="0">
                <a:latin typeface="+mj-lt"/>
                <a:cs typeface="ＭＳ Ｐゴシック" charset="0"/>
              </a:rPr>
              <a:t> ?</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401150216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 unique API for </a:t>
            </a:r>
            <a:r>
              <a:rPr lang="en-US" dirty="0" err="1" smtClean="0"/>
              <a:t>realtime</a:t>
            </a:r>
            <a:r>
              <a:rPr lang="en-US" dirty="0" smtClean="0"/>
              <a:t> applications using in function of the browser compatibility :</a:t>
            </a:r>
          </a:p>
          <a:p>
            <a:pPr lvl="1"/>
            <a:endParaRPr lang="en-US" dirty="0" smtClean="0"/>
          </a:p>
          <a:p>
            <a:pPr lvl="1"/>
            <a:r>
              <a:rPr lang="en-US" dirty="0" err="1" smtClean="0"/>
              <a:t>WebSocket</a:t>
            </a:r>
            <a:r>
              <a:rPr lang="en-US" dirty="0" smtClean="0"/>
              <a:t> protocol </a:t>
            </a:r>
          </a:p>
          <a:p>
            <a:pPr lvl="1"/>
            <a:r>
              <a:rPr lang="en-US" dirty="0" smtClean="0"/>
              <a:t>Adobe </a:t>
            </a:r>
            <a:r>
              <a:rPr lang="en-US" dirty="0"/>
              <a:t>Flash </a:t>
            </a:r>
            <a:r>
              <a:rPr lang="en-US" dirty="0" smtClean="0"/>
              <a:t>sockets</a:t>
            </a:r>
            <a:endParaRPr lang="en-US" dirty="0"/>
          </a:p>
          <a:p>
            <a:pPr lvl="1"/>
            <a:r>
              <a:rPr lang="en-US" dirty="0" smtClean="0"/>
              <a:t>JSONP polling</a:t>
            </a:r>
            <a:endParaRPr lang="en-US" dirty="0"/>
          </a:p>
          <a:p>
            <a:pPr lvl="1"/>
            <a:r>
              <a:rPr lang="en-US" dirty="0" smtClean="0"/>
              <a:t>AJAX </a:t>
            </a:r>
            <a:r>
              <a:rPr lang="en-US" dirty="0"/>
              <a:t>long </a:t>
            </a:r>
            <a:r>
              <a:rPr lang="en-US" dirty="0" smtClean="0"/>
              <a:t>polling</a:t>
            </a:r>
            <a:endParaRPr lang="en-US" dirty="0"/>
          </a:p>
          <a:p>
            <a:pPr lvl="1"/>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What is </a:t>
            </a:r>
            <a:r>
              <a:rPr lang="en-US" sz="3600" b="1" dirty="0" err="1" smtClean="0">
                <a:latin typeface="+mj-lt"/>
                <a:cs typeface="ＭＳ Ｐゴシック" charset="0"/>
              </a:rPr>
              <a:t>Socket.IO</a:t>
            </a:r>
            <a:r>
              <a:rPr lang="en-US" sz="3600" b="1" dirty="0" smtClean="0">
                <a:latin typeface="+mj-lt"/>
                <a:cs typeface="ＭＳ Ｐゴシック" charset="0"/>
              </a:rPr>
              <a:t> ?</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4136260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Simple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216024" y="1057300"/>
            <a:ext cx="8676456"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io.sockets.on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connection</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 (socket)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socket.emit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news</a:t>
            </a:r>
            <a:r>
              <a:rPr lang="en-GB" b="1" dirty="0">
                <a:solidFill>
                  <a:schemeClr val="tx1"/>
                </a:solidFill>
                <a:latin typeface="Courier New" pitchFamily="-106" charset="0"/>
                <a:ea typeface="ＭＳ Ｐゴシック" pitchFamily="-106" charset="-128"/>
                <a:cs typeface="Courier New" pitchFamily="-106" charset="0"/>
              </a:rPr>
              <a:t>', { hello: '</a:t>
            </a:r>
            <a:r>
              <a:rPr lang="en-GB" b="1" dirty="0">
                <a:solidFill>
                  <a:srgbClr val="00B050"/>
                </a:solidFill>
                <a:latin typeface="Courier New" pitchFamily="1" charset="0"/>
              </a:rPr>
              <a:t>world</a:t>
            </a:r>
            <a:r>
              <a:rPr lang="en-GB"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socket.on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my other event</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 (data)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a:solidFill>
                  <a:schemeClr val="tx1"/>
                </a:solidFill>
                <a:latin typeface="Courier New" pitchFamily="-106" charset="0"/>
                <a:ea typeface="ＭＳ Ｐゴシック" pitchFamily="-106" charset="-128"/>
                <a:cs typeface="Courier New" pitchFamily="-106" charset="0"/>
              </a:rPr>
              <a:t>(data);</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p>
        </p:txBody>
      </p:sp>
      <p:sp>
        <p:nvSpPr>
          <p:cNvPr id="9" name="Rectangle à coins arrondis 4"/>
          <p:cNvSpPr/>
          <p:nvPr/>
        </p:nvSpPr>
        <p:spPr>
          <a:xfrm>
            <a:off x="216024" y="2929508"/>
            <a:ext cx="8676456" cy="230425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&lt;script </a:t>
            </a:r>
            <a:r>
              <a:rPr lang="en-GB" b="1" dirty="0" err="1">
                <a:solidFill>
                  <a:schemeClr val="tx1"/>
                </a:solidFill>
                <a:latin typeface="Courier New" pitchFamily="-106" charset="0"/>
                <a:ea typeface="ＭＳ Ｐゴシック" pitchFamily="-106" charset="-128"/>
                <a:cs typeface="Courier New" pitchFamily="-106" charset="0"/>
              </a:rPr>
              <a:t>src</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a:t>
            </a:r>
            <a:r>
              <a:rPr lang="en-GB" b="1" dirty="0" err="1">
                <a:solidFill>
                  <a:srgbClr val="00B050"/>
                </a:solidFill>
                <a:latin typeface="Courier New" pitchFamily="1" charset="0"/>
              </a:rPr>
              <a:t>socket.io</a:t>
            </a:r>
            <a:r>
              <a:rPr lang="en-GB" b="1" dirty="0">
                <a:solidFill>
                  <a:srgbClr val="00B050"/>
                </a:solidFill>
                <a:latin typeface="Courier New" pitchFamily="1" charset="0"/>
              </a:rPr>
              <a:t>/</a:t>
            </a:r>
            <a:r>
              <a:rPr lang="en-GB" b="1" dirty="0" err="1">
                <a:solidFill>
                  <a:srgbClr val="00B050"/>
                </a:solidFill>
                <a:latin typeface="Courier New" pitchFamily="1" charset="0"/>
              </a:rPr>
              <a:t>socket.io.js</a:t>
            </a:r>
            <a:r>
              <a:rPr lang="en-GB" b="1" dirty="0">
                <a:solidFill>
                  <a:schemeClr val="tx1"/>
                </a:solidFill>
                <a:latin typeface="Courier New" pitchFamily="-106" charset="0"/>
                <a:ea typeface="ＭＳ Ｐゴシック" pitchFamily="-106" charset="-128"/>
                <a:cs typeface="Courier New" pitchFamily="-106" charset="0"/>
              </a:rPr>
              <a:t>"&gt;&lt;/script&gt;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&lt;script&gt;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chemeClr val="tx1"/>
                </a:solidFill>
                <a:latin typeface="Courier New" pitchFamily="-106" charset="0"/>
                <a:ea typeface="ＭＳ Ｐゴシック" pitchFamily="-106" charset="-128"/>
                <a:cs typeface="Courier New" pitchFamily="-106" charset="0"/>
              </a:rPr>
              <a:t> socket = </a:t>
            </a:r>
            <a:r>
              <a:rPr lang="en-GB" b="1" dirty="0" err="1">
                <a:solidFill>
                  <a:schemeClr val="tx1"/>
                </a:solidFill>
                <a:latin typeface="Courier New" pitchFamily="-106" charset="0"/>
                <a:ea typeface="ＭＳ Ｐゴシック" pitchFamily="-106" charset="-128"/>
                <a:cs typeface="Courier New" pitchFamily="-106" charset="0"/>
              </a:rPr>
              <a:t>io.connect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http://</a:t>
            </a:r>
            <a:r>
              <a:rPr lang="en-GB" b="1" dirty="0" err="1">
                <a:solidFill>
                  <a:srgbClr val="00B050"/>
                </a:solidFill>
                <a:latin typeface="Courier New" pitchFamily="1" charset="0"/>
              </a:rPr>
              <a:t>localhost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socket.on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news</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 (data)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a:solidFill>
                  <a:schemeClr val="tx1"/>
                </a:solidFill>
                <a:latin typeface="Courier New" pitchFamily="-106" charset="0"/>
                <a:ea typeface="ＭＳ Ｐゴシック" pitchFamily="-106" charset="-128"/>
                <a:cs typeface="Courier New" pitchFamily="-106" charset="0"/>
              </a:rPr>
              <a:t>(data);</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socket.emit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my other event</a:t>
            </a:r>
            <a:r>
              <a:rPr lang="en-GB" b="1" dirty="0">
                <a:solidFill>
                  <a:schemeClr val="tx1"/>
                </a:solidFill>
                <a:latin typeface="Courier New" pitchFamily="-106" charset="0"/>
                <a:ea typeface="ＭＳ Ｐゴシック" pitchFamily="-106" charset="-128"/>
                <a:cs typeface="Courier New" pitchFamily="-106" charset="0"/>
              </a:rPr>
              <a:t>', { my: '</a:t>
            </a:r>
            <a:r>
              <a:rPr lang="en-GB" b="1" dirty="0">
                <a:solidFill>
                  <a:srgbClr val="00B050"/>
                </a:solidFill>
                <a:latin typeface="Courier New" pitchFamily="1" charset="0"/>
              </a:rPr>
              <a:t>data</a:t>
            </a:r>
            <a:r>
              <a:rPr lang="en-GB"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&lt;/script&gt;</a:t>
            </a:r>
          </a:p>
        </p:txBody>
      </p:sp>
      <p:sp>
        <p:nvSpPr>
          <p:cNvPr id="6" name="TextBox 5"/>
          <p:cNvSpPr txBox="1"/>
          <p:nvPr/>
        </p:nvSpPr>
        <p:spPr>
          <a:xfrm>
            <a:off x="7164288" y="2353444"/>
            <a:ext cx="1646980" cy="369332"/>
          </a:xfrm>
          <a:prstGeom prst="rect">
            <a:avLst/>
          </a:prstGeom>
          <a:noFill/>
        </p:spPr>
        <p:txBody>
          <a:bodyPr wrap="none" rtlCol="0">
            <a:spAutoFit/>
          </a:bodyPr>
          <a:lstStyle/>
          <a:p>
            <a:r>
              <a:rPr lang="en-US" b="1" dirty="0" err="1" smtClean="0">
                <a:solidFill>
                  <a:srgbClr val="FF0000"/>
                </a:solidFill>
              </a:rPr>
              <a:t>NodeJS</a:t>
            </a:r>
            <a:r>
              <a:rPr lang="en-US" b="1" dirty="0" smtClean="0">
                <a:solidFill>
                  <a:srgbClr val="FF0000"/>
                </a:solidFill>
              </a:rPr>
              <a:t> code</a:t>
            </a:r>
            <a:endParaRPr lang="en-US" b="1" dirty="0">
              <a:solidFill>
                <a:srgbClr val="FF0000"/>
              </a:solidFill>
            </a:endParaRPr>
          </a:p>
        </p:txBody>
      </p:sp>
      <p:sp>
        <p:nvSpPr>
          <p:cNvPr id="10" name="TextBox 9"/>
          <p:cNvSpPr txBox="1"/>
          <p:nvPr/>
        </p:nvSpPr>
        <p:spPr>
          <a:xfrm>
            <a:off x="7236296" y="4720416"/>
            <a:ext cx="1428772" cy="369332"/>
          </a:xfrm>
          <a:prstGeom prst="rect">
            <a:avLst/>
          </a:prstGeom>
          <a:noFill/>
        </p:spPr>
        <p:txBody>
          <a:bodyPr wrap="none" rtlCol="0">
            <a:spAutoFit/>
          </a:bodyPr>
          <a:lstStyle/>
          <a:p>
            <a:r>
              <a:rPr lang="en-US" b="1" dirty="0" smtClean="0">
                <a:solidFill>
                  <a:srgbClr val="FF0000"/>
                </a:solidFill>
              </a:rPr>
              <a:t>Client code</a:t>
            </a:r>
            <a:endParaRPr lang="en-US" b="1" dirty="0">
              <a:solidFill>
                <a:srgbClr val="FF0000"/>
              </a:solidFill>
            </a:endParaRPr>
          </a:p>
        </p:txBody>
      </p:sp>
    </p:spTree>
    <p:extLst>
      <p:ext uri="{BB962C8B-B14F-4D97-AF65-F5344CB8AC3E}">
        <p14:creationId xmlns:p14="http://schemas.microsoft.com/office/powerpoint/2010/main" val="87030319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911875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2843808" y="1705372"/>
            <a:ext cx="2088232" cy="287259"/>
          </a:xfrm>
          <a:prstGeom prst="line">
            <a:avLst/>
          </a:prstGeom>
          <a:ln>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2891111" y="1929007"/>
            <a:ext cx="1800200" cy="216024"/>
          </a:xfrm>
          <a:prstGeom prst="line">
            <a:avLst/>
          </a:prstGeom>
          <a:ln>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963119" y="2081407"/>
            <a:ext cx="1800200" cy="216024"/>
          </a:xfrm>
          <a:prstGeom prst="line">
            <a:avLst/>
          </a:prstGeom>
          <a:ln>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035127" y="2233807"/>
            <a:ext cx="1800200" cy="216024"/>
          </a:xfrm>
          <a:prstGeom prst="line">
            <a:avLst/>
          </a:prstGeom>
          <a:ln>
            <a:solidFill>
              <a:srgbClr val="404040"/>
            </a:solidFill>
          </a:ln>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722313" y="3386783"/>
            <a:ext cx="7772400" cy="1135062"/>
          </a:xfrm>
        </p:spPr>
        <p:txBody>
          <a:bodyPr/>
          <a:lstStyle/>
          <a:p>
            <a:pPr>
              <a:defRPr/>
            </a:pPr>
            <a:r>
              <a:rPr lang="en-US" dirty="0" smtClean="0"/>
              <a:t>Develop a complete application</a:t>
            </a:r>
            <a:r>
              <a:rPr lang="en-US" dirty="0"/>
              <a:t/>
            </a:r>
            <a:br>
              <a:rPr lang="en-US" dirty="0"/>
            </a:br>
            <a:r>
              <a:rPr lang="en-US" sz="2400" dirty="0" smtClean="0"/>
              <a:t>With express and </a:t>
            </a:r>
            <a:r>
              <a:rPr lang="en-US" sz="2400" dirty="0" err="1" smtClean="0"/>
              <a:t>MongoDB</a:t>
            </a:r>
            <a:endParaRPr lang="en-US" sz="2400" dirty="0"/>
          </a:p>
        </p:txBody>
      </p:sp>
      <p:sp>
        <p:nvSpPr>
          <p:cNvPr id="3" name="Espace réservé du texte 2"/>
          <p:cNvSpPr>
            <a:spLocks noGrp="1"/>
          </p:cNvSpPr>
          <p:nvPr>
            <p:ph type="body" idx="1"/>
          </p:nvPr>
        </p:nvSpPr>
        <p:spPr>
          <a:xfrm>
            <a:off x="722313" y="2137420"/>
            <a:ext cx="7772400" cy="1249363"/>
          </a:xfrm>
        </p:spPr>
        <p:txBody>
          <a:bodyPr/>
          <a:lstStyle/>
          <a:p>
            <a:pPr>
              <a:defRPr/>
            </a:pPr>
            <a:r>
              <a:rPr lang="en-US" dirty="0" err="1" smtClean="0"/>
              <a:t>Node.js</a:t>
            </a:r>
            <a:endParaRPr lang="en-US" dirty="0"/>
          </a:p>
        </p:txBody>
      </p:sp>
      <p:pic>
        <p:nvPicPr>
          <p:cNvPr id="9" name="Picture 8"/>
          <p:cNvPicPr>
            <a:picLocks noChangeAspect="1"/>
          </p:cNvPicPr>
          <p:nvPr/>
        </p:nvPicPr>
        <p:blipFill>
          <a:blip r:embed="rId2"/>
          <a:stretch>
            <a:fillRect/>
          </a:stretch>
        </p:blipFill>
        <p:spPr>
          <a:xfrm rot="21017694">
            <a:off x="4196284" y="378319"/>
            <a:ext cx="4592896" cy="2469765"/>
          </a:xfrm>
          <a:prstGeom prst="rect">
            <a:avLst/>
          </a:prstGeom>
        </p:spPr>
      </p:pic>
      <p:sp>
        <p:nvSpPr>
          <p:cNvPr id="27" name="Cloud 26"/>
          <p:cNvSpPr/>
          <p:nvPr/>
        </p:nvSpPr>
        <p:spPr>
          <a:xfrm>
            <a:off x="2243039" y="1489348"/>
            <a:ext cx="1944216" cy="1224136"/>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9" name="Picture 28" descr="Screen Shot 2013-02-21 at 5.56.09 PM.png"/>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51965" y1="23636" x2="52402" y2="65455"/>
                        <a14:foregroundMark x1="60262" y1="45455" x2="69869" y2="43636"/>
                        <a14:foregroundMark x1="75109" y1="38182" x2="82969" y2="50909"/>
                        <a14:foregroundMark x1="88646" y1="40000" x2="95633" y2="52727"/>
                        <a14:foregroundMark x1="24454" y1="29091" x2="30131" y2="63636"/>
                        <a14:foregroundMark x1="17467" y1="43636" x2="10044" y2="43636"/>
                      </a14:backgroundRemoval>
                    </a14:imgEffect>
                  </a14:imgLayer>
                </a14:imgProps>
              </a:ext>
              <a:ext uri="{28A0092B-C50C-407E-A947-70E740481C1C}">
                <a14:useLocalDpi xmlns:a14="http://schemas.microsoft.com/office/drawing/2010/main" val="0"/>
              </a:ext>
            </a:extLst>
          </a:blip>
          <a:stretch>
            <a:fillRect/>
          </a:stretch>
        </p:blipFill>
        <p:spPr>
          <a:xfrm rot="21184276">
            <a:off x="4972987" y="2148127"/>
            <a:ext cx="2908300" cy="698500"/>
          </a:xfrm>
          <a:prstGeom prst="rect">
            <a:avLst/>
          </a:prstGeom>
        </p:spPr>
      </p:pic>
    </p:spTree>
    <p:extLst>
      <p:ext uri="{BB962C8B-B14F-4D97-AF65-F5344CB8AC3E}">
        <p14:creationId xmlns:p14="http://schemas.microsoft.com/office/powerpoint/2010/main" val="31120389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Got to </a:t>
            </a:r>
            <a:r>
              <a:rPr lang="en-US" dirty="0" err="1" smtClean="0"/>
              <a:t>Slideshare</a:t>
            </a:r>
            <a:r>
              <a:rPr lang="en-US" dirty="0" smtClean="0"/>
              <a:t> :</a:t>
            </a:r>
          </a:p>
          <a:p>
            <a:endParaRPr lang="en-US" dirty="0"/>
          </a:p>
          <a:p>
            <a:endParaRPr lang="en-US" dirty="0" smtClean="0"/>
          </a:p>
          <a:p>
            <a:endParaRPr lang="en-US" dirty="0"/>
          </a:p>
          <a:p>
            <a:endParaRPr lang="en-US" dirty="0" smtClean="0"/>
          </a:p>
          <a:p>
            <a:pPr marL="0" indent="0" algn="ctr">
              <a:buNone/>
            </a:pPr>
            <a:r>
              <a:rPr lang="en-US" dirty="0" smtClean="0">
                <a:hlinkClick r:id="rId3"/>
              </a:rPr>
              <a:t>http</a:t>
            </a:r>
            <a:r>
              <a:rPr lang="en-US" dirty="0">
                <a:hlinkClick r:id="rId3"/>
              </a:rPr>
              <a:t>://fr.slideshare.net/adriengueret/introduction-to-nodejs-</a:t>
            </a:r>
            <a:r>
              <a:rPr lang="en-US" dirty="0" smtClean="0">
                <a:hlinkClick r:id="rId3"/>
              </a:rPr>
              <a:t>16790822</a:t>
            </a:r>
            <a:endParaRPr lang="en-US" dirty="0" smtClean="0"/>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External slides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4" cstate="print"/>
          <a:srcRect/>
          <a:stretch>
            <a:fillRect/>
          </a:stretch>
        </p:blipFill>
        <p:spPr bwMode="auto">
          <a:xfrm>
            <a:off x="107950" y="120650"/>
            <a:ext cx="977900" cy="865188"/>
          </a:xfrm>
          <a:prstGeom prst="rect">
            <a:avLst/>
          </a:prstGeom>
          <a:noFill/>
          <a:ln w="9525">
            <a:noFill/>
            <a:miter lim="800000"/>
            <a:headEnd/>
            <a:tailEnd/>
          </a:ln>
        </p:spPr>
      </p:pic>
      <p:pic>
        <p:nvPicPr>
          <p:cNvPr id="6" name="Picture 5" descr="Screen Shot 2013-02-27 at 3.53.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808" y="1921396"/>
            <a:ext cx="3614203" cy="2033697"/>
          </a:xfrm>
          <a:prstGeom prst="rect">
            <a:avLst/>
          </a:prstGeom>
          <a:ln>
            <a:solidFill>
              <a:schemeClr val="tx1"/>
            </a:solidFill>
          </a:ln>
        </p:spPr>
      </p:pic>
    </p:spTree>
    <p:extLst>
      <p:ext uri="{BB962C8B-B14F-4D97-AF65-F5344CB8AC3E}">
        <p14:creationId xmlns:p14="http://schemas.microsoft.com/office/powerpoint/2010/main" val="326343871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880627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80512" cy="571500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Some time ago, JavaScript lived mainly in browsers</a:t>
            </a:r>
          </a:p>
          <a:p>
            <a:endParaRPr lang="en-US" dirty="0"/>
          </a:p>
          <a:p>
            <a:r>
              <a:rPr lang="en-US" dirty="0" err="1" smtClean="0"/>
              <a:t>Node.js</a:t>
            </a:r>
            <a:r>
              <a:rPr lang="en-US" dirty="0" smtClean="0"/>
              <a:t> is a new context granting JavaScript as a server-side language too</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From the browser to the 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3722386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Node.js</a:t>
            </a:r>
            <a:r>
              <a:rPr lang="en-US" dirty="0" smtClean="0"/>
              <a:t> is built on the V8 JavaScript engine</a:t>
            </a:r>
          </a:p>
          <a:p>
            <a:pPr lvl="1"/>
            <a:r>
              <a:rPr lang="en-US" dirty="0" smtClean="0"/>
              <a:t>Developed by Google and </a:t>
            </a:r>
            <a:r>
              <a:rPr lang="en-US" dirty="0"/>
              <a:t>u</a:t>
            </a:r>
            <a:r>
              <a:rPr lang="en-US" dirty="0" smtClean="0"/>
              <a:t>sed by Chrome</a:t>
            </a:r>
          </a:p>
          <a:p>
            <a:pPr lvl="1"/>
            <a:r>
              <a:rPr lang="en-US" dirty="0" smtClean="0"/>
              <a:t>Fast: Compiles </a:t>
            </a:r>
            <a:r>
              <a:rPr lang="en-US" dirty="0"/>
              <a:t>JavaScript to native machine code</a:t>
            </a:r>
          </a:p>
          <a:p>
            <a:pPr lvl="1"/>
            <a:r>
              <a:rPr lang="en-US" dirty="0" smtClean="0"/>
              <a:t>Open Source</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V8 Runtime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2" name="Rounded Rectangle 1"/>
          <p:cNvSpPr/>
          <p:nvPr/>
        </p:nvSpPr>
        <p:spPr>
          <a:xfrm>
            <a:off x="4355976" y="3073524"/>
            <a:ext cx="4392488" cy="20162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2400" b="1" dirty="0" err="1" smtClean="0">
                <a:solidFill>
                  <a:schemeClr val="tx1">
                    <a:lumMod val="75000"/>
                    <a:lumOff val="25000"/>
                  </a:schemeClr>
                </a:solidFill>
              </a:rPr>
              <a:t>Node.js</a:t>
            </a:r>
            <a:endParaRPr lang="en-US" sz="2400" b="1" dirty="0">
              <a:solidFill>
                <a:schemeClr val="tx1">
                  <a:lumMod val="75000"/>
                  <a:lumOff val="25000"/>
                </a:schemeClr>
              </a:solidFill>
            </a:endParaRPr>
          </a:p>
        </p:txBody>
      </p:sp>
      <p:sp>
        <p:nvSpPr>
          <p:cNvPr id="7" name="Rounded Rectangle 6"/>
          <p:cNvSpPr/>
          <p:nvPr/>
        </p:nvSpPr>
        <p:spPr>
          <a:xfrm>
            <a:off x="4572000" y="3729980"/>
            <a:ext cx="3952056" cy="12157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sz="2000" b="1" dirty="0" smtClean="0">
                <a:solidFill>
                  <a:schemeClr val="tx1">
                    <a:lumMod val="75000"/>
                    <a:lumOff val="25000"/>
                  </a:schemeClr>
                </a:solidFill>
              </a:rPr>
              <a:t>V8 JavaScript Runtime</a:t>
            </a:r>
            <a:endParaRPr lang="en-US" sz="2000" b="1" dirty="0">
              <a:solidFill>
                <a:schemeClr val="tx1">
                  <a:lumMod val="75000"/>
                  <a:lumOff val="25000"/>
                </a:schemeClr>
              </a:solidFill>
            </a:endParaRPr>
          </a:p>
        </p:txBody>
      </p:sp>
    </p:spTree>
    <p:extLst>
      <p:ext uri="{BB962C8B-B14F-4D97-AF65-F5344CB8AC3E}">
        <p14:creationId xmlns:p14="http://schemas.microsoft.com/office/powerpoint/2010/main" val="2823676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Node.js</a:t>
            </a:r>
            <a:r>
              <a:rPr lang="en-US" sz="3600" b="1" dirty="0" smtClean="0">
                <a:latin typeface="+mj-lt"/>
                <a:cs typeface="ＭＳ Ｐゴシック" charset="0"/>
              </a:rPr>
              <a:t> environment </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pic>
        <p:nvPicPr>
          <p:cNvPr id="6" name="Picture 5" descr="Screen Shot 2013-02-19 at 3.35.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697260"/>
            <a:ext cx="9144000" cy="5221767"/>
          </a:xfrm>
          <a:prstGeom prst="rect">
            <a:avLst/>
          </a:prstGeom>
        </p:spPr>
      </p:pic>
    </p:spTree>
    <p:extLst>
      <p:ext uri="{BB962C8B-B14F-4D97-AF65-F5344CB8AC3E}">
        <p14:creationId xmlns:p14="http://schemas.microsoft.com/office/powerpoint/2010/main" val="7401118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err="1" smtClean="0"/>
              <a:t>Node.js</a:t>
            </a:r>
            <a:r>
              <a:rPr lang="en-US" dirty="0" smtClean="0"/>
              <a:t> </a:t>
            </a:r>
            <a:r>
              <a:rPr lang="en-US" dirty="0"/>
              <a:t>is d</a:t>
            </a:r>
            <a:r>
              <a:rPr lang="en-US" dirty="0" smtClean="0"/>
              <a:t>esigned </a:t>
            </a:r>
            <a:r>
              <a:rPr lang="en-US" dirty="0"/>
              <a:t>for writing scalable Internet </a:t>
            </a:r>
            <a:r>
              <a:rPr lang="en-US" dirty="0" smtClean="0"/>
              <a:t>applications !</a:t>
            </a:r>
          </a:p>
          <a:p>
            <a:endParaRPr lang="en-US" dirty="0"/>
          </a:p>
          <a:p>
            <a:pPr lvl="1"/>
            <a:r>
              <a:rPr lang="en-US" dirty="0"/>
              <a:t>E</a:t>
            </a:r>
            <a:r>
              <a:rPr lang="en-US" dirty="0" smtClean="0"/>
              <a:t>vent</a:t>
            </a:r>
            <a:r>
              <a:rPr lang="en-US" dirty="0"/>
              <a:t>-</a:t>
            </a:r>
            <a:r>
              <a:rPr lang="en-US" dirty="0" smtClean="0"/>
              <a:t>driven and </a:t>
            </a:r>
            <a:r>
              <a:rPr lang="en-US" dirty="0"/>
              <a:t>asynchronous I/</a:t>
            </a:r>
            <a:r>
              <a:rPr lang="en-US" dirty="0" smtClean="0"/>
              <a:t>O model</a:t>
            </a:r>
          </a:p>
          <a:p>
            <a:pPr lvl="1"/>
            <a:r>
              <a:rPr lang="en-US" dirty="0" smtClean="0"/>
              <a:t>Minimize </a:t>
            </a:r>
            <a:r>
              <a:rPr lang="en-US" dirty="0"/>
              <a:t>overhead and maximize </a:t>
            </a:r>
            <a:r>
              <a:rPr lang="en-US" dirty="0" smtClean="0"/>
              <a:t>scalability</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Real Time Web</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0225667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Imagine the following program :</a:t>
            </a:r>
          </a:p>
          <a:p>
            <a:endParaRPr lang="en-US" dirty="0"/>
          </a:p>
          <a:p>
            <a:endParaRPr lang="en-US" dirty="0" smtClean="0"/>
          </a:p>
          <a:p>
            <a:endParaRPr lang="en-US" dirty="0"/>
          </a:p>
          <a:p>
            <a:r>
              <a:rPr lang="en-US" dirty="0" smtClean="0"/>
              <a:t>In that example, the program is blocked until the DB return the query result</a:t>
            </a:r>
          </a:p>
          <a:p>
            <a:pPr lvl="1"/>
            <a:r>
              <a:rPr lang="en-US" dirty="0" smtClean="0"/>
              <a:t>It is called a blocking I/O operation</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827584" y="1921396"/>
            <a:ext cx="748883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Retrieve all the articles from a Database</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Display them</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Do something else…</a:t>
            </a:r>
          </a:p>
        </p:txBody>
      </p:sp>
    </p:spTree>
    <p:extLst>
      <p:ext uri="{BB962C8B-B14F-4D97-AF65-F5344CB8AC3E}">
        <p14:creationId xmlns:p14="http://schemas.microsoft.com/office/powerpoint/2010/main" val="34980495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2240</Words>
  <Application>Microsoft Macintosh PowerPoint</Application>
  <PresentationFormat>On-screen Show (16:10)</PresentationFormat>
  <Paragraphs>472</Paragraphs>
  <Slides>48</Slides>
  <Notes>33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SUPINFOTheme</vt:lpstr>
      <vt:lpstr>PowerPoint Presentation</vt:lpstr>
      <vt:lpstr>PowerPoint Presentation</vt:lpstr>
      <vt:lpstr>PowerPoint Presentation</vt:lpstr>
      <vt:lpstr>What is this 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HTTP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TCP Server</vt:lpstr>
      <vt:lpstr>PowerPoint Presentation</vt:lpstr>
      <vt:lpstr>PowerPoint Presentation</vt:lpstr>
      <vt:lpstr>PowerPoint Presentation</vt:lpstr>
      <vt:lpstr>PowerPoint Presentation</vt:lpstr>
      <vt:lpstr>PowerPoint Presentation</vt:lpstr>
      <vt:lpstr>Questions ?</vt:lpstr>
      <vt:lpstr>Implementing a  web socket Server</vt:lpstr>
      <vt:lpstr>PowerPoint Presentation</vt:lpstr>
      <vt:lpstr>PowerPoint Presentation</vt:lpstr>
      <vt:lpstr>PowerPoint Presentation</vt:lpstr>
      <vt:lpstr>PowerPoint Presentation</vt:lpstr>
      <vt:lpstr>Questions ?</vt:lpstr>
      <vt:lpstr>Socket.io</vt:lpstr>
      <vt:lpstr>PowerPoint Presentation</vt:lpstr>
      <vt:lpstr>PowerPoint Presentation</vt:lpstr>
      <vt:lpstr>PowerPoint Presentation</vt:lpstr>
      <vt:lpstr>Questions ?</vt:lpstr>
      <vt:lpstr>Develop a complete application With express and MongoDB</vt:lpstr>
      <vt:lpstr>PowerPoint Presentation</vt:lpstr>
      <vt:lpstr>Questions ?</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2013-03-19T15:49:49Z</dcterms:modified>
  <cp:category>SUPINFO PowerPoint Templates</cp:category>
</cp:coreProperties>
</file>