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56"/>
  </p:notesMasterIdLst>
  <p:handoutMasterIdLst>
    <p:handoutMasterId r:id="rId57"/>
  </p:handoutMasterIdLst>
  <p:sldIdLst>
    <p:sldId id="444" r:id="rId2"/>
    <p:sldId id="485" r:id="rId3"/>
    <p:sldId id="486" r:id="rId4"/>
    <p:sldId id="705" r:id="rId5"/>
    <p:sldId id="713" r:id="rId6"/>
    <p:sldId id="771" r:id="rId7"/>
    <p:sldId id="772" r:id="rId8"/>
    <p:sldId id="773" r:id="rId9"/>
    <p:sldId id="774" r:id="rId10"/>
    <p:sldId id="775" r:id="rId11"/>
    <p:sldId id="778" r:id="rId12"/>
    <p:sldId id="779" r:id="rId13"/>
    <p:sldId id="740" r:id="rId14"/>
    <p:sldId id="777" r:id="rId15"/>
    <p:sldId id="776" r:id="rId16"/>
    <p:sldId id="770" r:id="rId17"/>
    <p:sldId id="780" r:id="rId18"/>
    <p:sldId id="781" r:id="rId19"/>
    <p:sldId id="782" r:id="rId20"/>
    <p:sldId id="787" r:id="rId21"/>
    <p:sldId id="783" r:id="rId22"/>
    <p:sldId id="800" r:id="rId23"/>
    <p:sldId id="784" r:id="rId24"/>
    <p:sldId id="785" r:id="rId25"/>
    <p:sldId id="786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1" r:id="rId39"/>
    <p:sldId id="802" r:id="rId40"/>
    <p:sldId id="803" r:id="rId41"/>
    <p:sldId id="804" r:id="rId42"/>
    <p:sldId id="805" r:id="rId43"/>
    <p:sldId id="806" r:id="rId44"/>
    <p:sldId id="807" r:id="rId45"/>
    <p:sldId id="808" r:id="rId46"/>
    <p:sldId id="809" r:id="rId47"/>
    <p:sldId id="810" r:id="rId48"/>
    <p:sldId id="811" r:id="rId49"/>
    <p:sldId id="815" r:id="rId50"/>
    <p:sldId id="812" r:id="rId51"/>
    <p:sldId id="813" r:id="rId52"/>
    <p:sldId id="814" r:id="rId53"/>
    <p:sldId id="816" r:id="rId54"/>
    <p:sldId id="603" r:id="rId55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1312" y="-2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8/28/12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8/28/12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8/28/12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8/28/12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7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8/28/12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jpe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  <p:sldLayoutId id="2147484479" r:id="rId18"/>
    <p:sldLayoutId id="2147484480" r:id="rId19"/>
    <p:sldLayoutId id="2147484481" r:id="rId20"/>
    <p:sldLayoutId id="2147484482" r:id="rId21"/>
    <p:sldLayoutId id="2147484483" r:id="rId22"/>
    <p:sldLayoutId id="2147484484" r:id="rId23"/>
    <p:sldLayoutId id="2147484485" r:id="rId24"/>
    <p:sldLayoutId id="2147484486" r:id="rId2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HTML 5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New APIs - Part 1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717" y="2281436"/>
            <a:ext cx="3897339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following properties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onmessage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 message</a:t>
            </a:r>
          </a:p>
          <a:p>
            <a:pPr lvl="2"/>
            <a:endParaRPr lang="en-US" dirty="0"/>
          </a:p>
          <a:p>
            <a:pPr lvl="1"/>
            <a:r>
              <a:rPr lang="en-US" i="1" dirty="0" err="1" smtClean="0"/>
              <a:t>onerror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an error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99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executed by Workers have access to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Returns a message to the </a:t>
            </a:r>
            <a:r>
              <a:rPr lang="en-US" i="1" dirty="0" smtClean="0"/>
              <a:t>message </a:t>
            </a:r>
            <a:r>
              <a:rPr lang="en-US" dirty="0" smtClean="0"/>
              <a:t>handler of the main thread</a:t>
            </a:r>
          </a:p>
          <a:p>
            <a:pPr lvl="2"/>
            <a:endParaRPr lang="en-US" i="1" dirty="0"/>
          </a:p>
          <a:p>
            <a:pPr lvl="1"/>
            <a:r>
              <a:rPr lang="en-US" i="1" dirty="0" err="1" smtClean="0"/>
              <a:t>onmessage</a:t>
            </a:r>
            <a:r>
              <a:rPr lang="en-US" i="1" dirty="0" smtClean="0"/>
              <a:t> </a:t>
            </a:r>
            <a:r>
              <a:rPr lang="en-US" dirty="0" smtClean="0"/>
              <a:t>property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/>
              <a:t>which will receive messages sent when the worker object's </a:t>
            </a:r>
            <a:r>
              <a:rPr lang="en-US" dirty="0" err="1"/>
              <a:t>postMessage</a:t>
            </a:r>
            <a:r>
              <a:rPr lang="en-US" dirty="0"/>
              <a:t>() is </a:t>
            </a:r>
            <a:r>
              <a:rPr lang="en-US" dirty="0" smtClean="0"/>
              <a:t>called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scope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84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principle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9512" y="1345332"/>
            <a:ext cx="4752528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thread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new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Worker("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cs typeface="Courier New"/>
              </a:rPr>
              <a:t>worker.js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");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worker.postMessage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(message);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worker.onmessage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(event)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8064" y="1345332"/>
            <a:ext cx="3816424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err="1">
                <a:solidFill>
                  <a:srgbClr val="404040"/>
                </a:solidFill>
              </a:rPr>
              <a:t>w</a:t>
            </a:r>
            <a:r>
              <a:rPr lang="en-US" sz="2400" b="1" u="sng" dirty="0" err="1" smtClean="0">
                <a:solidFill>
                  <a:srgbClr val="404040"/>
                </a:solidFill>
              </a:rPr>
              <a:t>orker.js</a:t>
            </a:r>
            <a:endParaRPr lang="en-US" sz="2400" b="1" u="sng" dirty="0" smtClean="0">
              <a:solidFill>
                <a:srgbClr val="404040"/>
              </a:solidFill>
            </a:endParaRPr>
          </a:p>
          <a:p>
            <a:pPr algn="ctr"/>
            <a:endParaRPr lang="en-US" dirty="0">
              <a:solidFill>
                <a:srgbClr val="404040"/>
              </a:solidFill>
            </a:endParaRPr>
          </a:p>
          <a:p>
            <a:r>
              <a:rPr lang="en-US" sz="1600" b="1" dirty="0" smtClean="0">
                <a:solidFill>
                  <a:srgbClr val="404040"/>
                </a:solidFill>
              </a:rPr>
              <a:t>...</a:t>
            </a:r>
          </a:p>
          <a:p>
            <a:endParaRPr lang="en-US" sz="1600" b="1" dirty="0" smtClean="0">
              <a:solidFill>
                <a:srgbClr val="404040"/>
              </a:solidFill>
            </a:endParaRPr>
          </a:p>
          <a:p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onmessage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(event) {</a:t>
            </a:r>
          </a:p>
          <a:p>
            <a:endParaRPr lang="en-US" sz="1600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// Do something else</a:t>
            </a:r>
          </a:p>
          <a:p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postMessage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(message);</a:t>
            </a: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51920" y="2641476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9992" y="3649588"/>
            <a:ext cx="129614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179512" y="265212"/>
            <a:ext cx="882047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"&gt;&lt;/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b="1" dirty="0" smtClean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text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javascript</a:t>
            </a:r>
            <a:r>
              <a:rPr lang="nl-NL" b="1" dirty="0" smtClean="0">
                <a:latin typeface="Courier New"/>
                <a:cs typeface="Courier New"/>
              </a:rPr>
              <a:t>"&gt;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		</a:t>
            </a:r>
            <a:r>
              <a:rPr lang="nl-NL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('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factorial.js</a:t>
            </a:r>
            <a:r>
              <a:rPr lang="nl-NL" b="1" dirty="0">
                <a:latin typeface="Courier New"/>
                <a:cs typeface="Courier New"/>
              </a:rPr>
              <a:t>');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</a:t>
            </a:r>
            <a:r>
              <a:rPr lang="nl-NL" b="1" dirty="0" err="1" smtClean="0">
                <a:latin typeface="Courier New"/>
                <a:cs typeface="Courier New"/>
              </a:rPr>
              <a:t>worker.onmessage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b="1" dirty="0">
                <a:latin typeface="Courier New"/>
                <a:cs typeface="Courier New"/>
              </a:rPr>
              <a:t>(event) {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 err="1">
                <a:latin typeface="Courier New"/>
                <a:cs typeface="Courier New"/>
              </a:rPr>
              <a:t>event.data</a:t>
            </a:r>
            <a:r>
              <a:rPr lang="nl-NL" b="1" dirty="0" smtClean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li =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&lt;li&gt;Factorial(</a:t>
            </a:r>
            <a:r>
              <a:rPr lang="nl-NL" b="1" dirty="0" smtClean="0">
                <a:latin typeface="Courier New"/>
                <a:cs typeface="Courier New"/>
              </a:rPr>
              <a:t>" + </a:t>
            </a:r>
            <a:r>
              <a:rPr lang="nl-NL" b="1" dirty="0" err="1" smtClean="0">
                <a:latin typeface="Courier New"/>
                <a:cs typeface="Courier New"/>
              </a:rPr>
              <a:t>result.n</a:t>
            </a:r>
            <a:r>
              <a:rPr lang="nl-NL" b="1" dirty="0" smtClean="0">
                <a:latin typeface="Courier New"/>
                <a:cs typeface="Courier New"/>
              </a:rPr>
              <a:t> 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): 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li += </a:t>
            </a:r>
            <a:r>
              <a:rPr lang="nl-NL" b="1" dirty="0" err="1" smtClean="0">
                <a:latin typeface="Courier New"/>
                <a:cs typeface="Courier New"/>
              </a:rPr>
              <a:t>result.factorial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&lt;/li&gt;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err="1" smtClean="0">
                <a:latin typeface="Courier New"/>
                <a:cs typeface="Courier New"/>
              </a:rPr>
              <a:t>document.getElementById</a:t>
            </a:r>
            <a:r>
              <a:rPr lang="nl-NL" b="1" dirty="0" smtClean="0">
                <a:latin typeface="Courier New"/>
                <a:cs typeface="Courier New"/>
              </a:rPr>
              <a:t>("</a:t>
            </a:r>
            <a:r>
              <a:rPr lang="nl-NL" b="1" dirty="0" err="1" smtClean="0">
                <a:solidFill>
                  <a:srgbClr val="00B050"/>
                </a:solidFill>
                <a:latin typeface="Courier New" pitchFamily="1" charset="0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")</a:t>
            </a:r>
            <a:r>
              <a:rPr lang="nl-NL" b="1" dirty="0" smtClean="0">
                <a:latin typeface="Courier New"/>
                <a:cs typeface="Courier New"/>
              </a:rPr>
              <a:t>.</a:t>
            </a:r>
            <a:r>
              <a:rPr lang="nl-NL" b="1" dirty="0" err="1" smtClean="0">
                <a:latin typeface="Courier New"/>
                <a:cs typeface="Courier New"/>
              </a:rPr>
              <a:t>innerHTML</a:t>
            </a:r>
            <a:r>
              <a:rPr lang="nl-NL" b="1" dirty="0" smtClean="0">
                <a:latin typeface="Courier New"/>
                <a:cs typeface="Courier New"/>
              </a:rPr>
              <a:t> = li;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}</a:t>
            </a:r>
            <a:r>
              <a:rPr lang="nl-NL" b="1" dirty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</a:t>
            </a:r>
            <a:r>
              <a:rPr lang="nl-NL" b="1" dirty="0" err="1" smtClean="0">
                <a:latin typeface="Courier New"/>
                <a:cs typeface="Courier New"/>
              </a:rPr>
              <a:t>worker.postMessage</a:t>
            </a:r>
            <a:r>
              <a:rPr lang="nl-NL" b="1" dirty="0">
                <a:latin typeface="Courier New"/>
                <a:cs typeface="Courier New"/>
              </a:rPr>
              <a:t>(prompt("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Number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: </a:t>
            </a:r>
            <a:r>
              <a:rPr lang="nl-NL" b="1" dirty="0">
                <a:latin typeface="Courier New"/>
                <a:cs typeface="Courier New"/>
              </a:rPr>
              <a:t>"));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87624" y="265212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/>
          <p:cNvSpPr txBox="1">
            <a:spLocks/>
          </p:cNvSpPr>
          <p:nvPr/>
        </p:nvSpPr>
        <p:spPr bwMode="auto">
          <a:xfrm rot="16200000">
            <a:off x="-1440284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index.html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323528" y="265212"/>
            <a:ext cx="856895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factorial(n,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((n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nl-NL" sz="1600" b="1" dirty="0">
                <a:latin typeface="Courier New"/>
                <a:cs typeface="Courier New"/>
              </a:rPr>
              <a:t>) || 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))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smtClean="0">
                <a:latin typeface="Courier New"/>
                <a:cs typeface="Courier New"/>
              </a:rPr>
              <a:t>n 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smtClean="0">
                <a:latin typeface="Courier New"/>
                <a:cs typeface="Courier New"/>
              </a:rPr>
              <a:t>(n </a:t>
            </a:r>
            <a:r>
              <a:rPr lang="nl-NL" sz="1600" b="1" dirty="0">
                <a:latin typeface="Courier New"/>
                <a:cs typeface="Courier New"/>
              </a:rPr>
              <a:t>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nl-NL" sz="1600" b="1" dirty="0" smtClean="0">
                <a:latin typeface="Courier New"/>
                <a:cs typeface="Courier New"/>
              </a:rPr>
              <a:t>, </a:t>
            </a:r>
            <a:r>
              <a:rPr lang="nl-NL" sz="1600" b="1" dirty="0">
                <a:latin typeface="Courier New"/>
                <a:cs typeface="Courier New"/>
              </a:rPr>
              <a:t>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result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*= n;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setTimeout</a:t>
            </a:r>
            <a:r>
              <a:rPr lang="nl-NL" sz="1600" b="1" dirty="0" smtClean="0">
                <a:latin typeface="Courier New"/>
                <a:cs typeface="Courier New"/>
              </a:rPr>
              <a:t>(</a:t>
            </a:r>
            <a:r>
              <a:rPr lang="nl-NL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() {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},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2000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endParaRPr lang="nl-NL" sz="1600" b="1" dirty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sz="1600" b="1" dirty="0" smtClean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 smtClean="0">
                <a:latin typeface="Courier New"/>
                <a:cs typeface="Courier New"/>
              </a:rPr>
              <a:t>self.onmessage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=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(event)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31640" y="337220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 bwMode="auto">
          <a:xfrm rot="16200000">
            <a:off x="-1296268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factoral.js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0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2-08-23 at 3.53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3284"/>
            <a:ext cx="4978553" cy="2736304"/>
          </a:xfrm>
          <a:prstGeom prst="rect">
            <a:avLst/>
          </a:prstGeom>
        </p:spPr>
      </p:pic>
      <p:pic>
        <p:nvPicPr>
          <p:cNvPr id="10" name="Picture 9" descr="Screen Shot 2012-08-23 at 4.52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21396"/>
            <a:ext cx="3779912" cy="319168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39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60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01" y="2136090"/>
            <a:ext cx="4845899" cy="28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Drag </a:t>
            </a:r>
            <a:r>
              <a:rPr lang="en-US" dirty="0"/>
              <a:t>and drop is a very common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grab" an object and drag it to a different </a:t>
            </a:r>
            <a:r>
              <a:rPr lang="en-US" dirty="0" smtClean="0"/>
              <a:t>location</a:t>
            </a:r>
          </a:p>
          <a:p>
            <a:pPr lvl="1"/>
            <a:endParaRPr lang="en-US" dirty="0"/>
          </a:p>
          <a:p>
            <a:r>
              <a:rPr lang="en-US" dirty="0"/>
              <a:t>In HTML5, drag and drop is part of the standard, and any element can be </a:t>
            </a:r>
            <a:r>
              <a:rPr lang="en-US" dirty="0" err="1"/>
              <a:t>draggable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Drag </a:t>
            </a:r>
            <a:r>
              <a:rPr lang="en-US" dirty="0">
                <a:latin typeface="+mn-lt"/>
                <a:cs typeface="ＭＳ Ｐゴシック" charset="0"/>
              </a:rPr>
              <a:t>&amp;</a:t>
            </a:r>
            <a:r>
              <a:rPr lang="en-US" dirty="0" smtClean="0">
                <a:latin typeface="+mn-lt"/>
                <a:cs typeface="ＭＳ Ｐゴシック" charset="0"/>
              </a:rPr>
              <a:t> Drop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35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an element </a:t>
            </a:r>
            <a:r>
              <a:rPr lang="en-US" dirty="0" err="1"/>
              <a:t>draggable</a:t>
            </a:r>
            <a:r>
              <a:rPr lang="en-US" dirty="0"/>
              <a:t> is </a:t>
            </a:r>
            <a:r>
              <a:rPr lang="en-US" dirty="0" smtClean="0"/>
              <a:t>very simple :</a:t>
            </a:r>
          </a:p>
          <a:p>
            <a:pPr lvl="1"/>
            <a:r>
              <a:rPr lang="en-US" dirty="0" smtClean="0"/>
              <a:t>Give </a:t>
            </a:r>
            <a:r>
              <a:rPr lang="en-US" dirty="0"/>
              <a:t>the element a </a:t>
            </a:r>
            <a:r>
              <a:rPr lang="en-US" i="1" dirty="0" err="1"/>
              <a:t>draggable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dragstart</a:t>
            </a:r>
            <a:r>
              <a:rPr lang="en-US" i="1" dirty="0" smtClean="0"/>
              <a:t> </a:t>
            </a:r>
            <a:r>
              <a:rPr lang="en-US" dirty="0" smtClean="0"/>
              <a:t>event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929508"/>
            <a:ext cx="8785225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What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do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you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like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?&lt;/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Apples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Oranges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Pears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 multi-threaded JS applications</a:t>
            </a:r>
          </a:p>
          <a:p>
            <a:pPr lvl="1"/>
            <a:r>
              <a:rPr lang="en-US" dirty="0" smtClean="0"/>
              <a:t>Use Drag &amp; Drop features in your web apps</a:t>
            </a:r>
          </a:p>
          <a:p>
            <a:pPr lvl="1"/>
            <a:r>
              <a:rPr lang="en-US" dirty="0" err="1" smtClean="0"/>
              <a:t>Geolocalize</a:t>
            </a:r>
            <a:r>
              <a:rPr lang="en-US" dirty="0" smtClean="0"/>
              <a:t> a user of your web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Do cross-document messaging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HTML5 - New APIs</a:t>
            </a:r>
            <a:endParaRPr lang="en-US" dirty="0">
              <a:latin typeface="+mn-lt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179512" y="1921396"/>
            <a:ext cx="8784976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document.querySelectorAll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li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draggable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 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 =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null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</a:t>
            </a: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i = </a:t>
            </a:r>
            <a:r>
              <a:rPr lang="fr-FR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0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 &lt;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fruits.length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i++)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fruit = fruits[i];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572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To make an element accept a drop 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 the element a </a:t>
            </a:r>
            <a:r>
              <a:rPr lang="en-US" i="1" dirty="0" err="1" smtClean="0"/>
              <a:t>dropzone</a:t>
            </a:r>
            <a:r>
              <a:rPr lang="en-US" i="1" dirty="0" smtClean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dragover</a:t>
            </a:r>
            <a:r>
              <a:rPr lang="en-US" i="1" dirty="0" smtClean="0"/>
              <a:t> </a:t>
            </a:r>
            <a:r>
              <a:rPr lang="en-US" dirty="0"/>
              <a:t>event and </a:t>
            </a:r>
            <a:r>
              <a:rPr lang="en-US" dirty="0" smtClean="0"/>
              <a:t>cancel </a:t>
            </a:r>
            <a:r>
              <a:rPr lang="en-US" dirty="0"/>
              <a:t>the event 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therwise</a:t>
            </a:r>
            <a:r>
              <a:rPr lang="en-US" dirty="0"/>
              <a:t>, no </a:t>
            </a:r>
            <a:r>
              <a:rPr lang="en-US" i="1" dirty="0"/>
              <a:t>drop</a:t>
            </a:r>
            <a:r>
              <a:rPr lang="en-US" dirty="0"/>
              <a:t> event </a:t>
            </a:r>
            <a:r>
              <a:rPr lang="en-US" dirty="0" smtClean="0"/>
              <a:t>will be triggered</a:t>
            </a:r>
            <a:endParaRPr lang="en-US" i="1" dirty="0" smtClean="0"/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smtClean="0"/>
              <a:t>drop</a:t>
            </a:r>
            <a:r>
              <a:rPr lang="en-US" dirty="0" smtClean="0"/>
              <a:t> event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02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641476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dropzone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move 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string:text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/x-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example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ondragover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event.preventDefault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()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ondrop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dropHandler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event</a:t>
            </a:r>
            <a:r>
              <a:rPr lang="fr-FR" b="1" dirty="0" smtClean="0">
                <a:solidFill>
                  <a:srgbClr val="00CC00"/>
                </a:solidFill>
                <a:latin typeface="Courier New"/>
                <a:cs typeface="Courier New"/>
              </a:rPr>
              <a:t>)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0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7300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dropzone</a:t>
            </a:r>
            <a:r>
              <a:rPr lang="en-US" dirty="0"/>
              <a:t> attribute specifies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data to </a:t>
            </a:r>
            <a:r>
              <a:rPr lang="en-US" dirty="0" smtClean="0"/>
              <a:t>accept</a:t>
            </a:r>
          </a:p>
          <a:p>
            <a:pPr lvl="2"/>
            <a:r>
              <a:rPr lang="en-US" i="1" dirty="0" err="1"/>
              <a:t>string:text</a:t>
            </a:r>
            <a:r>
              <a:rPr lang="en-US" i="1" dirty="0"/>
              <a:t>/</a:t>
            </a:r>
            <a:r>
              <a:rPr lang="en-US" i="1" dirty="0" smtClean="0"/>
              <a:t>plain</a:t>
            </a:r>
          </a:p>
          <a:p>
            <a:pPr lvl="2"/>
            <a:r>
              <a:rPr lang="en-US" i="1" dirty="0" err="1"/>
              <a:t>file:image</a:t>
            </a:r>
            <a:r>
              <a:rPr lang="en-US" i="1" dirty="0"/>
              <a:t>/</a:t>
            </a:r>
            <a:r>
              <a:rPr lang="en-US" i="1" dirty="0" err="1" smtClean="0"/>
              <a:t>png</a:t>
            </a:r>
            <a:endParaRPr lang="en-US" i="1" dirty="0" smtClean="0"/>
          </a:p>
          <a:p>
            <a:pPr lvl="2"/>
            <a:r>
              <a:rPr lang="en-US" i="1" dirty="0" smtClean="0"/>
              <a:t>...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feedback to </a:t>
            </a:r>
            <a:r>
              <a:rPr lang="en-US" dirty="0" smtClean="0"/>
              <a:t>give</a:t>
            </a:r>
          </a:p>
          <a:p>
            <a:pPr lvl="2"/>
            <a:r>
              <a:rPr lang="en-US" i="1" dirty="0" smtClean="0"/>
              <a:t>move</a:t>
            </a:r>
          </a:p>
          <a:p>
            <a:pPr lvl="2"/>
            <a:r>
              <a:rPr lang="en-US" i="1" dirty="0"/>
              <a:t>c</a:t>
            </a:r>
            <a:r>
              <a:rPr lang="en-US" i="1" dirty="0" smtClean="0"/>
              <a:t>opy</a:t>
            </a:r>
          </a:p>
          <a:p>
            <a:pPr lvl="2"/>
            <a:r>
              <a:rPr lang="en-US" i="1" dirty="0" smtClean="0"/>
              <a:t>…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3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/>
              <a:t>Instead of using the </a:t>
            </a:r>
            <a:r>
              <a:rPr lang="en-US" i="1" dirty="0" err="1"/>
              <a:t>dropzone</a:t>
            </a:r>
            <a:r>
              <a:rPr lang="en-US" dirty="0"/>
              <a:t> </a:t>
            </a:r>
            <a:r>
              <a:rPr lang="en-US" dirty="0" smtClean="0"/>
              <a:t>attribute, you can use 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dragenter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report whether or not the drop target is to accept the </a:t>
            </a:r>
            <a:r>
              <a:rPr lang="en-US" dirty="0" smtClean="0"/>
              <a:t>drop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dragover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specify what feedback is to be shown to the </a:t>
            </a:r>
            <a:r>
              <a:rPr lang="en-US" dirty="0" smtClean="0"/>
              <a:t>user</a:t>
            </a:r>
          </a:p>
          <a:p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35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065412"/>
            <a:ext cx="8784976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zone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ol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dropzone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dragenter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dragleave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</p:txBody>
      </p:sp>
    </p:spTree>
    <p:extLst>
      <p:ext uri="{BB962C8B-B14F-4D97-AF65-F5344CB8AC3E}">
        <p14:creationId xmlns:p14="http://schemas.microsoft.com/office/powerpoint/2010/main" val="56769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i="1" dirty="0" err="1" smtClean="0"/>
              <a:t>DataTransfer</a:t>
            </a:r>
            <a:r>
              <a:rPr lang="en-US" i="1" dirty="0" smtClean="0"/>
              <a:t> </a:t>
            </a:r>
            <a:r>
              <a:rPr lang="en-US" dirty="0" smtClean="0"/>
              <a:t>object is used to transfer information from the </a:t>
            </a:r>
            <a:r>
              <a:rPr lang="en-US" i="1" dirty="0" err="1" smtClean="0"/>
              <a:t>draggable</a:t>
            </a:r>
            <a:r>
              <a:rPr lang="en-US" dirty="0" smtClean="0"/>
              <a:t> element to the </a:t>
            </a:r>
            <a:r>
              <a:rPr lang="en-US" i="1" dirty="0" err="1" smtClean="0"/>
              <a:t>dropzone</a:t>
            </a:r>
            <a:endParaRPr lang="en-US" i="1" dirty="0"/>
          </a:p>
          <a:p>
            <a:pPr lvl="1"/>
            <a:r>
              <a:rPr lang="en-US" dirty="0" smtClean="0"/>
              <a:t>Accessible from the </a:t>
            </a:r>
            <a:r>
              <a:rPr lang="en-US" i="1" dirty="0" smtClean="0"/>
              <a:t>event</a:t>
            </a:r>
            <a:r>
              <a:rPr lang="en-US" dirty="0" smtClean="0"/>
              <a:t> parameter inside your handlers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3865612"/>
            <a:ext cx="87849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two main methods of the </a:t>
            </a:r>
            <a:r>
              <a:rPr lang="en-US" i="1" dirty="0" err="1" smtClean="0"/>
              <a:t>DataTransfer</a:t>
            </a:r>
            <a:r>
              <a:rPr lang="en-US" dirty="0" smtClean="0"/>
              <a:t> interface are :</a:t>
            </a:r>
          </a:p>
          <a:p>
            <a:pPr lvl="1"/>
            <a:r>
              <a:rPr lang="en-US" i="1" dirty="0" err="1"/>
              <a:t>getData</a:t>
            </a:r>
            <a:r>
              <a:rPr lang="en-US" i="1" dirty="0"/>
              <a:t>(type)</a:t>
            </a:r>
          </a:p>
          <a:p>
            <a:pPr lvl="2"/>
            <a:r>
              <a:rPr lang="en-US" dirty="0"/>
              <a:t>Retrieves the data for a given type, or an empty string if does not exist</a:t>
            </a:r>
          </a:p>
          <a:p>
            <a:pPr lvl="1"/>
            <a:endParaRPr lang="en-US" dirty="0"/>
          </a:p>
          <a:p>
            <a:pPr lvl="1"/>
            <a:r>
              <a:rPr lang="en-US" i="1" dirty="0" err="1" smtClean="0"/>
              <a:t>setData</a:t>
            </a:r>
            <a:r>
              <a:rPr lang="en-US" i="1" dirty="0" smtClean="0"/>
              <a:t>(type, data)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data for a given </a:t>
            </a:r>
            <a:r>
              <a:rPr lang="en-US" dirty="0" smtClean="0"/>
              <a:t>type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78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 - 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1129308"/>
            <a:ext cx="8784976" cy="4104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event.dataTransfer.setData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this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event.preventDefault</a:t>
            </a: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</a:t>
            </a:r>
            <a:r>
              <a:rPr lang="fr-FR" sz="1600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llows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 to 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event.dataTransfer.getData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Append the fruit to the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dropzone</a:t>
            </a:r>
            <a:endParaRPr lang="fr-FR" sz="1600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16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Drag &amp; Drop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HTML5 - New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APIs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921396"/>
            <a:ext cx="1706374" cy="33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1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/>
              <a:t>Geolocation</a:t>
            </a:r>
            <a:r>
              <a:rPr lang="en-US" dirty="0"/>
              <a:t> API defines a high-level interface to location information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API itself is agnostic of the underlying location information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Can be GPS, location </a:t>
            </a:r>
            <a:r>
              <a:rPr lang="en-US" dirty="0"/>
              <a:t>inferred from network </a:t>
            </a:r>
            <a:r>
              <a:rPr lang="en-US" dirty="0" smtClean="0"/>
              <a:t>signals as </a:t>
            </a:r>
            <a:r>
              <a:rPr lang="en-US" dirty="0"/>
              <a:t>well as user input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16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API is designed to enable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one-shot" position requests 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position </a:t>
            </a:r>
            <a:r>
              <a:rPr lang="en-US" dirty="0" smtClean="0"/>
              <a:t>updates</a:t>
            </a:r>
          </a:p>
          <a:p>
            <a:pPr lvl="1"/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information is represented by latitude and longitude </a:t>
            </a:r>
            <a:r>
              <a:rPr lang="en-US" dirty="0" smtClean="0"/>
              <a:t>coordinates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the following method to do that:</a:t>
            </a:r>
          </a:p>
          <a:p>
            <a:pPr lvl="1"/>
            <a:r>
              <a:rPr lang="en-US" i="1" dirty="0" err="1" smtClean="0"/>
              <a:t>getCurrentPosition</a:t>
            </a:r>
            <a:r>
              <a:rPr lang="en-US" i="1" dirty="0" smtClean="0"/>
              <a:t>(callback)</a:t>
            </a:r>
          </a:p>
          <a:p>
            <a:pPr lvl="1"/>
            <a:endParaRPr lang="en-US" i="1" dirty="0"/>
          </a:p>
          <a:p>
            <a:r>
              <a:rPr lang="en-US" dirty="0" smtClean="0"/>
              <a:t>The callback function take the user position as argument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0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497460"/>
            <a:ext cx="8784976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navigator.geolocation.getCurrentPosition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Latitude: 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position.coords.latitude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Longitude: </a:t>
            </a: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position.coords.longitude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10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also the following methods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watchPosition</a:t>
            </a:r>
            <a:r>
              <a:rPr lang="en-US" i="1" dirty="0" smtClean="0"/>
              <a:t>(callback, </a:t>
            </a:r>
            <a:r>
              <a:rPr lang="en-US" i="1" dirty="0" err="1" smtClean="0"/>
              <a:t>errorHandler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Request repeated updates and return a watcher ID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clearWatch</a:t>
            </a:r>
            <a:r>
              <a:rPr lang="en-US" i="1" dirty="0" smtClean="0"/>
              <a:t>(</a:t>
            </a:r>
            <a:r>
              <a:rPr lang="en-US" i="1" dirty="0" err="1" smtClean="0"/>
              <a:t>watchId</a:t>
            </a:r>
            <a:r>
              <a:rPr lang="en-US" i="1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Cancel the updates for a given watcher ID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Repeated position updates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6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>
                <a:latin typeface="+mj-lt"/>
                <a:cs typeface="ＭＳ Ｐゴシック" charset="0"/>
              </a:rPr>
              <a:t>Repeated position updates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07504" y="1849388"/>
            <a:ext cx="8964488" cy="3384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</a:t>
            </a: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geolocation.watchPosition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 {	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  <a:r>
              <a:rPr lang="en-US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(error) {   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Display an error message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document.getElementById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1" charset="0"/>
              </a:rPr>
              <a:t>cancelButton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").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onclick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navigator.geolocation.clearWatch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82663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26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Cross Document </a:t>
            </a:r>
            <a:br>
              <a:rPr lang="fr-FR" dirty="0" smtClean="0"/>
            </a:br>
            <a:r>
              <a:rPr lang="fr-FR" dirty="0" smtClean="0"/>
              <a:t>Messaging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APIs</a:t>
            </a:r>
            <a:endParaRPr lang="en-US" dirty="0"/>
          </a:p>
        </p:txBody>
      </p:sp>
      <p:pic>
        <p:nvPicPr>
          <p:cNvPr id="1026" name="Picture 2" descr="http://icons.iconarchive.com/icons/thiago-silva/palm/256/Messagin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814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3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llows to talk between two </a:t>
            </a:r>
            <a:r>
              <a:rPr lang="en-US" dirty="0" smtClean="0">
                <a:ea typeface="ＭＳ Ｐゴシック" pitchFamily="34" charset="-128"/>
              </a:rPr>
              <a:t>docume</a:t>
            </a:r>
            <a:r>
              <a:rPr lang="en-US" dirty="0" smtClean="0">
                <a:ea typeface="ＭＳ Ｐゴシック" pitchFamily="34" charset="-128"/>
              </a:rPr>
              <a:t>nts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Cross-domain compatible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Secure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Most JavaScript types (strings, integers, JSON, Date, …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Use </a:t>
            </a:r>
            <a:r>
              <a:rPr lang="en-US" dirty="0" err="1" smtClean="0">
                <a:ea typeface="ＭＳ Ｐゴシック" pitchFamily="34" charset="-128"/>
              </a:rPr>
              <a:t>iFrames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for graphical rendering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Useful with Web Workers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2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08" y="1993404"/>
            <a:ext cx="2404492" cy="27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</a:rPr>
              <a:t>Two ways:</a:t>
            </a:r>
          </a:p>
          <a:p>
            <a:r>
              <a:rPr lang="en-US" dirty="0" smtClean="0">
                <a:ea typeface="ＭＳ Ｐゴシック" pitchFamily="34" charset="-128"/>
              </a:rPr>
              <a:t>Sending a single message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Punctual message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 </a:t>
            </a:r>
            <a:r>
              <a:rPr lang="en-US" dirty="0" smtClean="0">
                <a:ea typeface="ＭＳ Ｐゴシック" pitchFamily="34" charset="-128"/>
              </a:rPr>
              <a:t>context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Defining a channel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Bipolar communication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Message handler defined on each side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7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Single message processing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Unipolar communication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Managed by the </a:t>
            </a:r>
            <a:r>
              <a:rPr lang="en-US" i="1" dirty="0" smtClean="0">
                <a:ea typeface="ＭＳ Ｐゴシック" pitchFamily="34" charset="-128"/>
              </a:rPr>
              <a:t>Window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To do so, you need to: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your </a:t>
            </a:r>
            <a:r>
              <a:rPr lang="en-US" dirty="0" err="1" smtClean="0">
                <a:ea typeface="ＭＳ Ｐゴシック" pitchFamily="34" charset="-128"/>
              </a:rPr>
              <a:t>iFrame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tag with a valid </a:t>
            </a:r>
            <a:r>
              <a:rPr lang="en-US" i="1" dirty="0" err="1" smtClean="0">
                <a:ea typeface="ＭＳ Ｐゴシック" pitchFamily="34" charset="-128"/>
              </a:rPr>
              <a:t>src</a:t>
            </a:r>
            <a:r>
              <a:rPr lang="en-US" dirty="0" smtClean="0">
                <a:ea typeface="ＭＳ Ｐゴシック" pitchFamily="34" charset="-128"/>
              </a:rPr>
              <a:t> property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Retrieve the </a:t>
            </a:r>
            <a:r>
              <a:rPr lang="en-US" i="1" dirty="0" err="1" smtClean="0">
                <a:ea typeface="ＭＳ Ｐゴシック" pitchFamily="34" charset="-128"/>
              </a:rPr>
              <a:t>ContentWindow</a:t>
            </a:r>
            <a:r>
              <a:rPr lang="en-US" dirty="0" smtClean="0">
                <a:ea typeface="ＭＳ Ｐゴシック" pitchFamily="34" charset="-128"/>
              </a:rPr>
              <a:t> property of your </a:t>
            </a:r>
            <a:r>
              <a:rPr lang="en-US" i="1" dirty="0" err="1" smtClean="0">
                <a:ea typeface="ＭＳ Ｐゴシック" pitchFamily="34" charset="-128"/>
              </a:rPr>
              <a:t>iFrame</a:t>
            </a:r>
            <a:r>
              <a:rPr lang="en-US" dirty="0" smtClean="0">
                <a:ea typeface="ＭＳ Ｐゴシック" pitchFamily="34" charset="-128"/>
              </a:rPr>
              <a:t> tag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7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http://origin.com/index.html --&gt;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disabled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Send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http://remote.com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"&gt;&lt;/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4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button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frame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5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 { 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button.removeAttribute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disabled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button.onclick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frame.contentWindow.postMessage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(++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683113" y="234386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alibri (Heading)"/>
                <a:cs typeface="Calibri (Heading)"/>
              </a:rPr>
              <a:t>Single message - </a:t>
            </a:r>
            <a:r>
              <a:rPr lang="fr-FR" sz="2800" b="1" dirty="0" err="1" smtClean="0">
                <a:latin typeface="Calibri (Heading)"/>
                <a:cs typeface="Calibri (Heading)"/>
              </a:rPr>
              <a:t>Sending</a:t>
            </a:r>
            <a:endParaRPr lang="fr-FR" sz="28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312669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7300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Read the message in the remote page: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Event defined on the Window object: </a:t>
            </a:r>
            <a:r>
              <a:rPr lang="en-US" i="1" dirty="0" err="1" smtClean="0">
                <a:ea typeface="ＭＳ Ｐゴシック" pitchFamily="34" charset="-128"/>
              </a:rPr>
              <a:t>onMessage</a:t>
            </a:r>
            <a:endParaRPr lang="en-US" i="1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Retrieves a </a:t>
            </a:r>
            <a:r>
              <a:rPr lang="en-US" i="1" dirty="0" err="1" smtClean="0">
                <a:ea typeface="ＭＳ Ｐゴシック" pitchFamily="34" charset="-128"/>
              </a:rPr>
              <a:t>MessageEvent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To do so, you need to: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Override the </a:t>
            </a:r>
            <a:r>
              <a:rPr lang="en-US" i="1" dirty="0" err="1" smtClean="0">
                <a:ea typeface="ＭＳ Ｐゴシック" pitchFamily="34" charset="-128"/>
              </a:rPr>
              <a:t>onMessage</a:t>
            </a:r>
            <a:r>
              <a:rPr lang="en-US" dirty="0" smtClean="0">
                <a:ea typeface="ＭＳ Ｐゴシック" pitchFamily="34" charset="-128"/>
              </a:rPr>
              <a:t> event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Check the event origin to prevent malicious code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Get the data in the </a:t>
            </a:r>
            <a:r>
              <a:rPr lang="en-US" i="1" dirty="0" err="1" smtClean="0">
                <a:ea typeface="ＭＳ Ｐゴシック" pitchFamily="34" charset="-128"/>
              </a:rPr>
              <a:t>MessageEvent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4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Single message - </a:t>
            </a:r>
            <a:r>
              <a:rPr lang="fr-FR" dirty="0" err="1" smtClean="0"/>
              <a:t>Receiving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Handling message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Messaging</a:t>
            </a:r>
            <a:endParaRPr lang="fr-FR" dirty="0"/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5496" y="1993404"/>
            <a:ext cx="9036496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</a:t>
            </a:r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://remote.com/index.html --&gt;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"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window.onmessage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(e)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e.origin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http://origin.com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'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').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innerHTML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&gt;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';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fr-FR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405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Defines a private channel between two pages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to retrieve a context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Facilitates communication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Managed by a </a:t>
            </a:r>
            <a:r>
              <a:rPr lang="en-US" i="1" dirty="0" err="1" smtClean="0">
                <a:ea typeface="ＭＳ Ｐゴシック" pitchFamily="34" charset="-128"/>
              </a:rPr>
              <a:t>MessageChannel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Encapsulates two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dirty="0" smtClean="0">
                <a:ea typeface="ＭＳ Ｐゴシック" pitchFamily="34" charset="-128"/>
              </a:rPr>
              <a:t> objects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Represent current and remote context parts!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3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 build your channel you need to: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Create a new </a:t>
            </a:r>
            <a:r>
              <a:rPr lang="en-US" i="1" dirty="0" err="1" smtClean="0">
                <a:ea typeface="ＭＳ Ｐゴシック" pitchFamily="34" charset="-128"/>
              </a:rPr>
              <a:t>MessageChannel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Send a message to your </a:t>
            </a:r>
            <a:r>
              <a:rPr lang="en-US" i="1" dirty="0" err="1" smtClean="0">
                <a:ea typeface="ＭＳ Ｐゴシック" pitchFamily="34" charset="-128"/>
              </a:rPr>
              <a:t>iFrame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like we just saw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This time we send the second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This done, you can use your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dirty="0" smtClean="0">
                <a:ea typeface="ＭＳ Ｐゴシック" pitchFamily="34" charset="-128"/>
              </a:rPr>
              <a:t> objects on each side easily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3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http://origin.com/channel.html 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disabled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&gt;Send&lt;/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remote.com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"&gt;&lt;/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button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frame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channel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MessageChannel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p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 { 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button.removeAttribute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disabled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frame.contentWindow.postMessage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__SETUP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__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",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[channel.port2]);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</a:t>
            </a:r>
            <a:r>
              <a:rPr lang="fr-FR" sz="3200" b="1" dirty="0" smtClean="0">
                <a:latin typeface="Calibri (Heading)"/>
                <a:cs typeface="Calibri (Heading)"/>
              </a:rPr>
              <a:t>- </a:t>
            </a:r>
            <a:r>
              <a:rPr lang="fr-FR" sz="3200" b="1" dirty="0" err="1" smtClean="0">
                <a:latin typeface="Calibri (Heading)"/>
                <a:cs typeface="Calibri (Heading)"/>
              </a:rPr>
              <a:t>Example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311995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...</a:t>
            </a:r>
          </a:p>
          <a:p>
            <a:pPr lvl="3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button.onclick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() {</a:t>
            </a:r>
          </a:p>
          <a:p>
            <a:pPr lvl="4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channel.port1.postMessage(++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/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channel.port1.onmessage 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(e)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e.data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.__SETUP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__)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d.innerHTML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+=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e.data.__SETUP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__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";</a:t>
            </a:r>
          </a:p>
          <a:p>
            <a:pPr lvl="3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e.data.number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parseInt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e.data.number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d.innerHTML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";</a:t>
            </a:r>
          </a:p>
          <a:p>
            <a:pPr lvl="4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</a:t>
            </a:r>
            <a:r>
              <a:rPr lang="fr-FR" sz="3200" b="1" dirty="0" smtClean="0">
                <a:latin typeface="Calibri (Heading)"/>
                <a:cs typeface="Calibri (Heading)"/>
              </a:rPr>
              <a:t>- </a:t>
            </a:r>
            <a:r>
              <a:rPr lang="fr-FR" sz="3200" b="1" dirty="0" err="1" smtClean="0">
                <a:latin typeface="Calibri (Heading)"/>
                <a:cs typeface="Calibri (Heading)"/>
              </a:rPr>
              <a:t>Example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369417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 just sent the property </a:t>
            </a:r>
            <a:r>
              <a:rPr lang="en-US" i="1" dirty="0" smtClean="0">
                <a:ea typeface="ＭＳ Ｐゴシック" pitchFamily="34" charset="-128"/>
              </a:rPr>
              <a:t>port2</a:t>
            </a:r>
            <a:r>
              <a:rPr lang="en-US" dirty="0" smtClean="0">
                <a:ea typeface="ＭＳ Ｐゴシック" pitchFamily="34" charset="-128"/>
              </a:rPr>
              <a:t> on the remote file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It’s the third argument of </a:t>
            </a:r>
            <a:r>
              <a:rPr lang="en-US" i="1" dirty="0" err="1" smtClean="0">
                <a:ea typeface="ＭＳ Ｐゴシック" pitchFamily="34" charset="-128"/>
              </a:rPr>
              <a:t>window.postMessage</a:t>
            </a:r>
            <a:r>
              <a:rPr lang="en-US" i="1" dirty="0" smtClean="0">
                <a:ea typeface="ＭＳ Ｐゴシック" pitchFamily="34" charset="-128"/>
              </a:rPr>
              <a:t>()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 items passed this way are transferred on the other side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No longer available on your main </a:t>
            </a:r>
            <a:r>
              <a:rPr lang="en-US" dirty="0" smtClean="0">
                <a:ea typeface="ＭＳ Ｐゴシック" pitchFamily="34" charset="-128"/>
              </a:rPr>
              <a:t>script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7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Workers API allows you to run scripts in </a:t>
            </a:r>
            <a:r>
              <a:rPr lang="en-US" dirty="0"/>
              <a:t>the background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ndependently </a:t>
            </a:r>
            <a:r>
              <a:rPr lang="en-US" dirty="0"/>
              <a:t>of any user interface </a:t>
            </a:r>
            <a:r>
              <a:rPr lang="en-US" dirty="0" smtClean="0"/>
              <a:t>scripts !</a:t>
            </a:r>
          </a:p>
          <a:p>
            <a:pPr lvl="1"/>
            <a:endParaRPr lang="en-US" dirty="0"/>
          </a:p>
          <a:p>
            <a:r>
              <a:rPr lang="en-US" dirty="0" smtClean="0"/>
              <a:t>Useful for long-running scripts</a:t>
            </a:r>
          </a:p>
          <a:p>
            <a:pPr lvl="1"/>
            <a:r>
              <a:rPr lang="en-US" dirty="0" smtClean="0"/>
              <a:t>Don’t need to manage yielding to keep the page responsive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Web Worker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Look at the </a:t>
            </a:r>
            <a:r>
              <a:rPr lang="en-US" i="1" dirty="0" err="1" smtClean="0">
                <a:ea typeface="ＭＳ Ｐゴシック" pitchFamily="34" charset="-128"/>
              </a:rPr>
              <a:t>MessagePort.postMessage</a:t>
            </a:r>
            <a:r>
              <a:rPr lang="en-US" i="1" dirty="0" smtClean="0">
                <a:ea typeface="ＭＳ Ｐゴシック" pitchFamily="34" charset="-128"/>
              </a:rPr>
              <a:t>(</a:t>
            </a:r>
            <a:r>
              <a:rPr lang="en-US" i="1" dirty="0" smtClean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function</a:t>
            </a:r>
            <a:r>
              <a:rPr lang="en-US" dirty="0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 need to send origin anymore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Just specify data you want to send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3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http://remote.com/channel.html 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(e)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e.origin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://origin.com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' ) {</a:t>
            </a:r>
          </a:p>
          <a:p>
            <a:pPr lvl="5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==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__SETUP__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6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port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e.ports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[0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port.postMessage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({</a:t>
            </a:r>
          </a:p>
          <a:p>
            <a:pPr lvl="7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SETUP__: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Connection established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</a:p>
          <a:p>
            <a:pPr lvl="6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lvl="6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alert("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Bad request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5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Receiving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93276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lvl="4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alert("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Bad origin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lvl="3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(e) {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({</a:t>
            </a:r>
          </a:p>
          <a:p>
            <a:pPr lvl="5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number: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parseInt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+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}); 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p.innerHTML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lvl="3"/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Receiving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276476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9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Workers use real OS-level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in other technologies, bad concurrency code can cause starvations, dead locks and other side effects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19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limit these issues, the API provides 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carefully </a:t>
            </a:r>
            <a:r>
              <a:rPr lang="en-US" dirty="0"/>
              <a:t>controlled communication </a:t>
            </a:r>
            <a:r>
              <a:rPr lang="en-US" dirty="0" smtClean="0"/>
              <a:t>between threads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access to non-thread safe components </a:t>
            </a:r>
            <a:r>
              <a:rPr lang="en-US" dirty="0" smtClean="0"/>
              <a:t>or the DOM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5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of the API is the Worker interface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provides the following constructor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Worker(</a:t>
            </a:r>
            <a:r>
              <a:rPr lang="en-US" i="1" dirty="0" err="1" smtClean="0"/>
              <a:t>scriptUrl</a:t>
            </a:r>
            <a:r>
              <a:rPr lang="en-US" i="1" dirty="0" smtClean="0"/>
              <a:t>)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Creates </a:t>
            </a:r>
            <a:r>
              <a:rPr lang="en-US" dirty="0"/>
              <a:t>a web worker that executes the script at the specified </a:t>
            </a:r>
            <a:r>
              <a:rPr lang="en-US" dirty="0" smtClean="0"/>
              <a:t>URL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116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also provides the following methods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Sends a message to the worker's inner </a:t>
            </a:r>
            <a:r>
              <a:rPr lang="en-US" dirty="0" smtClean="0"/>
              <a:t>scope</a:t>
            </a:r>
          </a:p>
          <a:p>
            <a:pPr lvl="2"/>
            <a:endParaRPr lang="en-US" dirty="0"/>
          </a:p>
          <a:p>
            <a:pPr lvl="1"/>
            <a:r>
              <a:rPr lang="en-US" i="1" dirty="0" smtClean="0"/>
              <a:t>terminate()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Immediately terminates the </a:t>
            </a:r>
            <a:r>
              <a:rPr lang="en-US" dirty="0" smtClean="0"/>
              <a:t>worker without offers </a:t>
            </a:r>
            <a:r>
              <a:rPr lang="en-US" dirty="0"/>
              <a:t>the worker an opportunity to finish its operations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477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2688</Words>
  <Application>Microsoft Macintosh PowerPoint</Application>
  <PresentationFormat>On-screen Show (16:10)</PresentationFormat>
  <Paragraphs>610</Paragraphs>
  <Slides>54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SUPINFOTheme</vt:lpstr>
      <vt:lpstr>PowerPoint Presentation</vt:lpstr>
      <vt:lpstr>PowerPoint Presentation</vt:lpstr>
      <vt:lpstr>PowerPoint Presentation</vt:lpstr>
      <vt:lpstr>Web worker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Drag &amp; drop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geolocation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Cross Document  Messaging</vt:lpstr>
      <vt:lpstr>Presentation</vt:lpstr>
      <vt:lpstr>Presentation</vt:lpstr>
      <vt:lpstr>Messages</vt:lpstr>
      <vt:lpstr>PowerPoint Presentation</vt:lpstr>
      <vt:lpstr>Messages</vt:lpstr>
      <vt:lpstr>Single message - Receiving</vt:lpstr>
      <vt:lpstr>Channels</vt:lpstr>
      <vt:lpstr>Channels</vt:lpstr>
      <vt:lpstr>PowerPoint Presentation</vt:lpstr>
      <vt:lpstr>PowerPoint Presentation</vt:lpstr>
      <vt:lpstr>Channels</vt:lpstr>
      <vt:lpstr>Channels</vt:lpstr>
      <vt:lpstr>PowerPoint Presentation</vt:lpstr>
      <vt:lpstr>PowerPoint Presentation</vt:lpstr>
      <vt:lpstr>Questions ?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2012-08-29T08:45:21Z</dcterms:modified>
  <cp:category>SUPINFO PowerPoint Templates</cp:category>
</cp:coreProperties>
</file>