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7"/>
  </p:notesMasterIdLst>
  <p:handoutMasterIdLst>
    <p:handoutMasterId r:id="rId78"/>
  </p:handoutMasterIdLst>
  <p:sldIdLst>
    <p:sldId id="444" r:id="rId2"/>
    <p:sldId id="456" r:id="rId3"/>
    <p:sldId id="457" r:id="rId4"/>
    <p:sldId id="453" r:id="rId5"/>
    <p:sldId id="531" r:id="rId6"/>
    <p:sldId id="451" r:id="rId7"/>
    <p:sldId id="537" r:id="rId8"/>
    <p:sldId id="532" r:id="rId9"/>
    <p:sldId id="538" r:id="rId10"/>
    <p:sldId id="546" r:id="rId11"/>
    <p:sldId id="547" r:id="rId12"/>
    <p:sldId id="534" r:id="rId13"/>
    <p:sldId id="549" r:id="rId14"/>
    <p:sldId id="533" r:id="rId15"/>
    <p:sldId id="605" r:id="rId16"/>
    <p:sldId id="544" r:id="rId17"/>
    <p:sldId id="545" r:id="rId18"/>
    <p:sldId id="606" r:id="rId19"/>
    <p:sldId id="543" r:id="rId20"/>
    <p:sldId id="535" r:id="rId21"/>
    <p:sldId id="536" r:id="rId22"/>
    <p:sldId id="541" r:id="rId23"/>
    <p:sldId id="539" r:id="rId24"/>
    <p:sldId id="550" r:id="rId25"/>
    <p:sldId id="551" r:id="rId26"/>
    <p:sldId id="542" r:id="rId27"/>
    <p:sldId id="552" r:id="rId28"/>
    <p:sldId id="553" r:id="rId29"/>
    <p:sldId id="554" r:id="rId30"/>
    <p:sldId id="555" r:id="rId31"/>
    <p:sldId id="557" r:id="rId32"/>
    <p:sldId id="561" r:id="rId33"/>
    <p:sldId id="562" r:id="rId34"/>
    <p:sldId id="560" r:id="rId35"/>
    <p:sldId id="558" r:id="rId36"/>
    <p:sldId id="559" r:id="rId37"/>
    <p:sldId id="563" r:id="rId38"/>
    <p:sldId id="564" r:id="rId39"/>
    <p:sldId id="565" r:id="rId40"/>
    <p:sldId id="566" r:id="rId41"/>
    <p:sldId id="569" r:id="rId42"/>
    <p:sldId id="570" r:id="rId43"/>
    <p:sldId id="571" r:id="rId44"/>
    <p:sldId id="572" r:id="rId45"/>
    <p:sldId id="573" r:id="rId46"/>
    <p:sldId id="574" r:id="rId47"/>
    <p:sldId id="575" r:id="rId48"/>
    <p:sldId id="576" r:id="rId49"/>
    <p:sldId id="581" r:id="rId50"/>
    <p:sldId id="568" r:id="rId51"/>
    <p:sldId id="580" r:id="rId52"/>
    <p:sldId id="577" r:id="rId53"/>
    <p:sldId id="578" r:id="rId54"/>
    <p:sldId id="579" r:id="rId55"/>
    <p:sldId id="582" r:id="rId56"/>
    <p:sldId id="567" r:id="rId57"/>
    <p:sldId id="583" r:id="rId58"/>
    <p:sldId id="584" r:id="rId59"/>
    <p:sldId id="585" r:id="rId60"/>
    <p:sldId id="586" r:id="rId61"/>
    <p:sldId id="588" r:id="rId62"/>
    <p:sldId id="587" r:id="rId63"/>
    <p:sldId id="590" r:id="rId64"/>
    <p:sldId id="591" r:id="rId65"/>
    <p:sldId id="592" r:id="rId66"/>
    <p:sldId id="593" r:id="rId67"/>
    <p:sldId id="594" r:id="rId68"/>
    <p:sldId id="596" r:id="rId69"/>
    <p:sldId id="598" r:id="rId70"/>
    <p:sldId id="601" r:id="rId71"/>
    <p:sldId id="597" r:id="rId72"/>
    <p:sldId id="602" r:id="rId73"/>
    <p:sldId id="603" r:id="rId74"/>
    <p:sldId id="604" r:id="rId75"/>
    <p:sldId id="522" r:id="rId76"/>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0350" autoAdjust="0"/>
  </p:normalViewPr>
  <p:slideViewPr>
    <p:cSldViewPr>
      <p:cViewPr>
        <p:scale>
          <a:sx n="104" d="100"/>
          <a:sy n="104" d="100"/>
        </p:scale>
        <p:origin x="-1824" y="-72"/>
      </p:cViewPr>
      <p:guideLst>
        <p:guide orient="horz" pos="1800"/>
        <p:guide pos="2880"/>
      </p:guideLst>
    </p:cSldViewPr>
  </p:slideViewPr>
  <p:outlineViewPr>
    <p:cViewPr>
      <p:scale>
        <a:sx n="33" d="100"/>
        <a:sy n="33" d="100"/>
      </p:scale>
      <p:origin x="0" y="3300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9/18/2012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9/18/2012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webkit.org/blog/1424/css3-gradien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mozilla.org/en-US/docs/CSS/Using_CSS_gradients?redirectlocale=en-US&amp;redirectslug=Using_gradient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mozilla.org/en-US/docs/CSS/repeating-radial-gradient?redirectlocale=en-US&amp;redirectslug=CSS/-moz-repeating-radial-gradien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untsnippets.com/css3-reflecti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w3.org/TR/css3-2d-transform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w3.org/TR/css3-mediaquerie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w3.org/wiki/CSS/Selectors/pseudo-classes/:nth-child"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ebdesignernotebook.com/css/the-css3-target-pseudo-class-and-css-animation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lesscss.org/"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org/TR/CSS21/syndata.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peter.sh/experiments/vendor-prefixed-css-property-overview/"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order-radius.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org/TR/css3-backgroun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bkit.org/blog/1424/css3-gradi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smtClean="0">
                <a:hlinkClick r:id="rId3"/>
              </a:rPr>
              <a:t>http://www.webkit.org/blog/1424/css3-gradients/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97824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https://developer.mozilla.org/en-US/docs/CSS/Using_CSS_gradients?redirectlocale=en-US&amp;redirectslug=Using_gradients</a:t>
            </a:r>
            <a:endParaRPr lang="fr-FR" dirty="0" smtClean="0"/>
          </a:p>
          <a:p>
            <a:endParaRPr lang="fr-FR" dirty="0" smtClean="0"/>
          </a:p>
          <a:p>
            <a:r>
              <a:rPr lang="fr-FR" dirty="0" smtClean="0">
                <a:hlinkClick r:id="rId4"/>
              </a:rPr>
              <a:t>https://developer.mozilla.org/en-US/docs/CSS/repeating-radial-gradient?redirectlocale=en-US&amp;redirectslug=CSS%2F-moz-repeating-radial-gradient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6599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Other</a:t>
            </a:r>
            <a:r>
              <a:rPr lang="fr-FR" dirty="0" smtClean="0"/>
              <a:t> </a:t>
            </a:r>
            <a:r>
              <a:rPr lang="fr-FR" dirty="0" err="1" smtClean="0"/>
              <a:t>example</a:t>
            </a:r>
            <a:r>
              <a:rPr lang="fr-FR" dirty="0" smtClean="0"/>
              <a:t> on : </a:t>
            </a:r>
            <a:r>
              <a:rPr lang="fr-FR" dirty="0" smtClean="0">
                <a:hlinkClick r:id="rId3"/>
              </a:rPr>
              <a:t>http://stuntsnippets.com/css3-reflection/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7111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utilise que</a:t>
            </a:r>
            <a:r>
              <a:rPr lang="fr-FR" baseline="0" dirty="0" smtClean="0"/>
              <a:t> deux des attributs combinés plutôt que les trois parce que là c’est trop fixé</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82888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In the HTML namespace, the transform property does not affect the flow of the content surrounding the transformed element. However, the extent of the overflow area takes into account transformed elements. This behavior is similar to what happens when elements are offset via relative positioning.</a:t>
            </a:r>
          </a:p>
          <a:p>
            <a:endParaRPr lang="en-US" sz="1200" b="0" i="0" kern="1200" dirty="0" smtClean="0">
              <a:solidFill>
                <a:schemeClr val="tx1"/>
              </a:solidFill>
              <a:effectLst/>
              <a:latin typeface="Arial" charset="0"/>
              <a:ea typeface="ＭＳ Ｐゴシック" charset="-128"/>
            </a:endParaRPr>
          </a:p>
          <a:p>
            <a:r>
              <a:rPr lang="fr-FR" dirty="0" smtClean="0">
                <a:hlinkClick r:id="rId3"/>
              </a:rPr>
              <a:t>http://www.w3.org/TR/css3-2d-transforms/#transform-rendering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00956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4020359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Note : </a:t>
            </a:r>
            <a:r>
              <a:rPr lang="fr-FR" dirty="0" err="1" smtClean="0"/>
              <a:t>These</a:t>
            </a:r>
            <a:r>
              <a:rPr lang="fr-FR" dirty="0" smtClean="0"/>
              <a:t> types </a:t>
            </a:r>
            <a:r>
              <a:rPr lang="fr-FR" dirty="0" err="1" smtClean="0"/>
              <a:t>exist</a:t>
            </a:r>
            <a:r>
              <a:rPr lang="fr-FR" baseline="0" dirty="0" smtClean="0"/>
              <a:t> </a:t>
            </a:r>
            <a:r>
              <a:rPr lang="fr-FR" baseline="0" dirty="0" err="1" smtClean="0"/>
              <a:t>since</a:t>
            </a:r>
            <a:r>
              <a:rPr lang="fr-FR" baseline="0" dirty="0" smtClean="0"/>
              <a:t> CSS 2</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385985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128"/>
                <a:cs typeface="ＭＳ Ｐゴシック" charset="-128"/>
              </a:rPr>
              <a:t>A shorthand syntax is offered for media queries that apply to all media types; the keyword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 can be left out (along with the trailing ‘</a:t>
            </a:r>
            <a:r>
              <a:rPr lang="en-US" dirty="0" smtClean="0"/>
              <a:t>and</a:t>
            </a:r>
            <a:r>
              <a:rPr lang="en-US" sz="1200" b="0" i="0" kern="1200" dirty="0" smtClean="0">
                <a:solidFill>
                  <a:schemeClr val="tx1"/>
                </a:solidFill>
                <a:effectLst/>
                <a:latin typeface="Arial" charset="0"/>
                <a:ea typeface="ＭＳ Ｐゴシック" charset="-128"/>
                <a:cs typeface="ＭＳ Ｐゴシック" charset="-128"/>
              </a:rPr>
              <a:t>’). I.e. if the media type is not explicitly given it is ‘</a:t>
            </a:r>
            <a:r>
              <a:rPr lang="en-US" dirty="0" smtClean="0"/>
              <a:t>all</a:t>
            </a:r>
            <a:r>
              <a:rPr lang="en-US" sz="1200" b="0" i="0" kern="1200" dirty="0" smtClean="0">
                <a:solidFill>
                  <a:schemeClr val="tx1"/>
                </a:solidFill>
                <a:effectLst/>
                <a:latin typeface="Arial" charset="0"/>
                <a:ea typeface="ＭＳ Ｐゴシック" charset="-128"/>
                <a:cs typeface="ＭＳ Ｐゴシック" charset="-128"/>
              </a:rPr>
              <a:t>’.</a:t>
            </a:r>
          </a:p>
          <a:p>
            <a:endParaRPr lang="en-US" sz="1200" b="0" i="0" kern="1200" dirty="0" smtClean="0">
              <a:solidFill>
                <a:schemeClr val="tx1"/>
              </a:solidFill>
              <a:effectLst/>
              <a:latin typeface="Arial" charset="0"/>
              <a:ea typeface="ＭＳ Ｐゴシック" charset="-128"/>
            </a:endParaRPr>
          </a:p>
          <a:p>
            <a:r>
              <a:rPr lang="fr-FR" sz="1200" b="0" i="0" kern="1200" dirty="0" smtClean="0">
                <a:solidFill>
                  <a:schemeClr val="tx1"/>
                </a:solidFill>
                <a:effectLst/>
                <a:latin typeface="Arial" charset="0"/>
                <a:ea typeface="ＭＳ Ｐゴシック" charset="-128"/>
                <a:cs typeface="ＭＳ Ｐゴシック" charset="-128"/>
              </a:rPr>
              <a:t>I.e.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 are </a:t>
            </a:r>
            <a:r>
              <a:rPr lang="fr-FR" sz="1200" b="0" i="0" kern="1200" dirty="0" err="1" smtClean="0">
                <a:solidFill>
                  <a:schemeClr val="tx1"/>
                </a:solidFill>
                <a:effectLst/>
                <a:latin typeface="Arial" charset="0"/>
                <a:ea typeface="ＭＳ Ｐゴシック" charset="-128"/>
                <a:cs typeface="ＭＳ Ｐゴシック" charset="-128"/>
              </a:rPr>
              <a:t>identical</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all and (min-width:500px) { … } @media (min-width:500px) { … }</a:t>
            </a:r>
            <a:r>
              <a:rPr lang="fr-FR" sz="1200" b="0" i="0" kern="1200" dirty="0" smtClean="0">
                <a:solidFill>
                  <a:schemeClr val="tx1"/>
                </a:solidFill>
                <a:effectLst/>
                <a:latin typeface="Arial" charset="0"/>
                <a:ea typeface="ＭＳ Ｐゴシック" charset="-128"/>
                <a:cs typeface="ＭＳ Ｐゴシック" charset="-128"/>
              </a:rPr>
              <a:t>As are </a:t>
            </a:r>
            <a:r>
              <a:rPr lang="fr-FR" sz="1200" b="0" i="0" kern="1200" dirty="0" err="1" smtClean="0">
                <a:solidFill>
                  <a:schemeClr val="tx1"/>
                </a:solidFill>
                <a:effectLst/>
                <a:latin typeface="Arial" charset="0"/>
                <a:ea typeface="ＭＳ Ｐゴシック" charset="-128"/>
                <a:cs typeface="ＭＳ Ｐゴシック" charset="-128"/>
              </a:rPr>
              <a:t>these</a:t>
            </a:r>
            <a:r>
              <a:rPr lang="fr-FR" sz="1200" b="0" i="0" kern="1200" dirty="0" smtClean="0">
                <a:solidFill>
                  <a:schemeClr val="tx1"/>
                </a:solidFill>
                <a:effectLst/>
                <a:latin typeface="Arial" charset="0"/>
                <a:ea typeface="ＭＳ Ｐゴシック" charset="-128"/>
                <a:cs typeface="ＭＳ Ｐゴシック" charset="-128"/>
              </a:rPr>
              <a:t>:</a:t>
            </a:r>
          </a:p>
          <a:p>
            <a:r>
              <a:rPr lang="fr-FR" dirty="0" smtClean="0"/>
              <a:t>@media (orientation: portrait) { … } @media all and (orientation: portrait) { … }</a:t>
            </a:r>
          </a:p>
          <a:p>
            <a:endParaRPr lang="fr-FR" dirty="0" smtClean="0"/>
          </a:p>
          <a:p>
            <a:r>
              <a:rPr lang="fr-FR" dirty="0" smtClean="0">
                <a:hlinkClick r:id="rId3"/>
              </a:rPr>
              <a:t>http://www.w3.org/TR/css3-mediaqueries/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324631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35446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Regroupe</a:t>
            </a:r>
            <a:r>
              <a:rPr lang="fr-FR" baseline="0" dirty="0" smtClean="0"/>
              <a:t> certaines </a:t>
            </a:r>
            <a:r>
              <a:rPr lang="fr-FR" baseline="0" dirty="0" err="1" smtClean="0"/>
              <a:t>specs</a:t>
            </a:r>
            <a:r>
              <a:rPr lang="fr-FR" baseline="0" dirty="0" smtClean="0"/>
              <a:t> qui sont encore en développement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Besides</a:t>
            </a:r>
            <a:r>
              <a:rPr lang="fr-FR" baseline="0" dirty="0" smtClean="0"/>
              <a:t> the </a:t>
            </a:r>
            <a:r>
              <a:rPr lang="fr-FR" baseline="0" dirty="0" err="1" smtClean="0"/>
              <a:t>root</a:t>
            </a:r>
            <a:r>
              <a:rPr lang="fr-FR" baseline="0" dirty="0" smtClean="0"/>
              <a:t> </a:t>
            </a:r>
            <a:r>
              <a:rPr lang="fr-FR" baseline="0" dirty="0" err="1" smtClean="0"/>
              <a:t>element</a:t>
            </a:r>
            <a:r>
              <a:rPr lang="fr-FR" baseline="0" dirty="0" smtClean="0"/>
              <a:t> of an HTML document </a:t>
            </a:r>
            <a:r>
              <a:rPr lang="fr-FR" baseline="0" dirty="0" err="1" smtClean="0"/>
              <a:t>is</a:t>
            </a:r>
            <a:r>
              <a:rPr lang="fr-FR" baseline="0" dirty="0" smtClean="0"/>
              <a:t> « html », </a:t>
            </a:r>
            <a:r>
              <a:rPr lang="fr-FR" baseline="0" dirty="0" err="1" smtClean="0"/>
              <a:t>it’s</a:t>
            </a:r>
            <a:r>
              <a:rPr lang="fr-FR" baseline="0" dirty="0" smtClean="0"/>
              <a:t> not the case in XML </a:t>
            </a:r>
            <a:r>
              <a:rPr lang="fr-FR" baseline="0" dirty="0" err="1" smtClean="0"/>
              <a:t>based</a:t>
            </a:r>
            <a:r>
              <a:rPr lang="fr-FR" baseline="0" dirty="0" smtClean="0"/>
              <a:t> document !</a:t>
            </a:r>
          </a:p>
          <a:p>
            <a:r>
              <a:rPr lang="fr-FR" baseline="0" dirty="0" smtClean="0"/>
              <a:t>E:root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useful</a:t>
            </a:r>
            <a:r>
              <a:rPr lang="fr-FR" baseline="0" dirty="0" smtClean="0"/>
              <a:t> in </a:t>
            </a:r>
            <a:r>
              <a:rPr lang="fr-FR" baseline="0" dirty="0" err="1" smtClean="0"/>
              <a:t>some</a:t>
            </a:r>
            <a:r>
              <a:rPr lang="fr-FR" baseline="0" dirty="0" smtClean="0"/>
              <a:t> cases (</a:t>
            </a:r>
            <a:r>
              <a:rPr lang="fr-FR" baseline="0" dirty="0" err="1" smtClean="0"/>
              <a:t>define</a:t>
            </a:r>
            <a:r>
              <a:rPr lang="fr-FR" baseline="0" dirty="0" smtClean="0"/>
              <a:t> a </a:t>
            </a:r>
            <a:r>
              <a:rPr lang="fr-FR" baseline="0" dirty="0" err="1" smtClean="0"/>
              <a:t>layout</a:t>
            </a:r>
            <a:r>
              <a:rPr lang="fr-FR" baseline="0" dirty="0" smtClean="0"/>
              <a:t> no </a:t>
            </a:r>
            <a:r>
              <a:rPr lang="fr-FR" baseline="0" dirty="0" err="1" smtClean="0"/>
              <a:t>matter</a:t>
            </a:r>
            <a:r>
              <a:rPr lang="fr-FR" baseline="0" dirty="0" smtClean="0"/>
              <a:t> </a:t>
            </a:r>
            <a:r>
              <a:rPr lang="fr-FR" baseline="0" dirty="0" err="1" smtClean="0"/>
              <a:t>which</a:t>
            </a:r>
            <a:r>
              <a:rPr lang="fr-FR" baseline="0" dirty="0" smtClean="0"/>
              <a:t> XML </a:t>
            </a:r>
            <a:r>
              <a:rPr lang="fr-FR" baseline="0" dirty="0" err="1" smtClean="0"/>
              <a:t>is</a:t>
            </a:r>
            <a:r>
              <a:rPr lang="fr-FR" baseline="0" dirty="0" smtClean="0"/>
              <a:t> sent to the client)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2269771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 on </a:t>
            </a:r>
            <a:r>
              <a:rPr lang="fr-FR" dirty="0" err="1" smtClean="0"/>
              <a:t>nth</a:t>
            </a:r>
            <a:r>
              <a:rPr lang="fr-FR" dirty="0" smtClean="0"/>
              <a:t>* </a:t>
            </a:r>
            <a:r>
              <a:rPr lang="fr-FR" dirty="0" err="1" smtClean="0"/>
              <a:t>selectors</a:t>
            </a:r>
            <a:r>
              <a:rPr lang="fr-FR" dirty="0" smtClean="0"/>
              <a:t> </a:t>
            </a:r>
            <a:r>
              <a:rPr lang="fr-FR" dirty="0" err="1" smtClean="0"/>
              <a:t>here</a:t>
            </a:r>
            <a:r>
              <a:rPr lang="fr-FR" dirty="0" smtClean="0"/>
              <a:t> : </a:t>
            </a:r>
            <a:r>
              <a:rPr lang="fr-FR" dirty="0" smtClean="0">
                <a:hlinkClick r:id="rId3"/>
              </a:rPr>
              <a:t>http://www.w3.org/wiki/CSS/Selectors/pseudo-classes/:nth-child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47778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 on E:target </a:t>
            </a:r>
            <a:r>
              <a:rPr lang="fr-FR" dirty="0" err="1" smtClean="0"/>
              <a:t>here</a:t>
            </a:r>
            <a:r>
              <a:rPr lang="fr-FR" dirty="0" smtClean="0"/>
              <a:t> : </a:t>
            </a:r>
            <a:r>
              <a:rPr lang="fr-FR" dirty="0" smtClean="0">
                <a:hlinkClick r:id="rId3"/>
              </a:rPr>
              <a:t>http://webdesignernotebook.com/css/the-css3-target-pseudo-class-and-css-animations/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891380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http://lesscss.org/#-client-side-usage</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3381109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 </a:t>
            </a:r>
            <a:r>
              <a:rPr lang="fr-FR" dirty="0" err="1" smtClean="0"/>
              <a:t>can</a:t>
            </a:r>
            <a:r>
              <a:rPr lang="fr-FR" dirty="0" smtClean="0"/>
              <a:t> </a:t>
            </a:r>
            <a:r>
              <a:rPr lang="fr-FR" dirty="0" err="1" smtClean="0"/>
              <a:t>find</a:t>
            </a:r>
            <a:r>
              <a:rPr lang="fr-FR" dirty="0" smtClean="0"/>
              <a:t> a </a:t>
            </a:r>
            <a:r>
              <a:rPr lang="fr-FR" dirty="0" err="1" smtClean="0"/>
              <a:t>workaround</a:t>
            </a:r>
            <a:r>
              <a:rPr lang="fr-FR" dirty="0" smtClean="0"/>
              <a:t> for Chrome by </a:t>
            </a:r>
            <a:r>
              <a:rPr lang="fr-FR" dirty="0" err="1" smtClean="0"/>
              <a:t>using</a:t>
            </a:r>
            <a:r>
              <a:rPr lang="fr-FR" baseline="0" dirty="0" smtClean="0"/>
              <a:t> a HTTP server on </a:t>
            </a:r>
            <a:r>
              <a:rPr lang="fr-FR" baseline="0" dirty="0" err="1" smtClean="0"/>
              <a:t>your</a:t>
            </a:r>
            <a:r>
              <a:rPr lang="fr-FR" baseline="0" dirty="0" smtClean="0"/>
              <a:t> local machine (</a:t>
            </a:r>
            <a:r>
              <a:rPr lang="fr-FR" baseline="0" dirty="0" err="1" smtClean="0"/>
              <a:t>like</a:t>
            </a:r>
            <a:r>
              <a:rPr lang="fr-FR" baseline="0" dirty="0" smtClean="0"/>
              <a:t> WAMP).</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382261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http://www.w3.org/TR/CSS21/syndata.html#vendor-keywords</a:t>
            </a:r>
            <a:endParaRPr lang="fr-FR" dirty="0" smtClean="0"/>
          </a:p>
          <a:p>
            <a:r>
              <a:rPr lang="fr-FR" dirty="0" smtClean="0">
                <a:hlinkClick r:id="rId4"/>
              </a:rPr>
              <a:t>http://peter.sh/experiments/vendor-prefixed-css-property-overview/</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397613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Online</a:t>
            </a:r>
            <a:r>
              <a:rPr lang="fr-FR" baseline="0" dirty="0" smtClean="0"/>
              <a:t> </a:t>
            </a:r>
            <a:r>
              <a:rPr lang="fr-FR" baseline="0" dirty="0" err="1" smtClean="0"/>
              <a:t>generator</a:t>
            </a:r>
            <a:r>
              <a:rPr lang="fr-FR" baseline="0" dirty="0" smtClean="0"/>
              <a:t> : </a:t>
            </a:r>
            <a:r>
              <a:rPr lang="fr-FR" dirty="0" smtClean="0">
                <a:hlinkClick r:id="rId3"/>
              </a:rPr>
              <a:t>http://border-radius.com/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76465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http://www.w3.org/TR/css3-background/#layering</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b="0" i="0" kern="1200" dirty="0" smtClean="0">
              <a:solidFill>
                <a:schemeClr val="tx1"/>
              </a:solidFill>
              <a:effectLst/>
              <a:latin typeface="Arial" charset="0"/>
              <a:ea typeface="ＭＳ Ｐゴシック" charset="-128"/>
              <a:cs typeface="ＭＳ Ｐゴシック"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286586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Given</a:t>
            </a:r>
            <a:r>
              <a:rPr lang="fr-FR" dirty="0" smtClean="0"/>
              <a:t> :</a:t>
            </a:r>
            <a:r>
              <a:rPr lang="fr-FR" baseline="0" dirty="0" smtClean="0"/>
              <a:t> </a:t>
            </a:r>
            <a:r>
              <a:rPr lang="en-US" b="1" dirty="0" smtClean="0">
                <a:solidFill>
                  <a:srgbClr val="00B050"/>
                </a:solidFill>
                <a:latin typeface="Courier New"/>
                <a:cs typeface="Courier New"/>
              </a:rPr>
              <a:t>div {  background-image: </a:t>
            </a:r>
            <a:r>
              <a:rPr lang="en-US" b="1" dirty="0" err="1" smtClean="0">
                <a:solidFill>
                  <a:srgbClr val="00B050"/>
                </a:solidFill>
                <a:latin typeface="Courier New"/>
                <a:cs typeface="Courier New"/>
              </a:rPr>
              <a:t>url</a:t>
            </a:r>
            <a:r>
              <a:rPr lang="en-US" b="1" dirty="0" smtClean="0">
                <a:solidFill>
                  <a:srgbClr val="00B050"/>
                </a:solidFill>
                <a:latin typeface="Courier New"/>
                <a:cs typeface="Courier New"/>
              </a:rPr>
              <a:t>('css3.png'); border: 10px solid #AAA; padding: 20px;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231762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More info on </a:t>
            </a:r>
            <a:r>
              <a:rPr lang="fr-FR" dirty="0" smtClean="0">
                <a:hlinkClick r:id="rId3"/>
              </a:rPr>
              <a:t>http://www.webkit.org/blog/1424/css3-gradients/</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9/18/2012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271463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18/09/2012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18/09/2012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18/09/2012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18/09/2012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18/09/2012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18/09/2012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18/09/2012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18/09/2012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esscss.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a:latin typeface="Myriad Pro"/>
                <a:ea typeface="MS PGothic" charset="0"/>
                <a:cs typeface="Myriad Pro"/>
              </a:rPr>
              <a:t>x</a:t>
            </a:r>
            <a:r>
              <a:rPr lang="fr-FR" sz="3200" dirty="0" smtClean="0">
                <a:latin typeface="Myriad Pro"/>
                <a:ea typeface="MS PGothic" charset="0"/>
                <a:cs typeface="Myriad Pro"/>
              </a:rPr>
              <a:t>x – CSS 3</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Design </a:t>
            </a:r>
            <a:r>
              <a:rPr lang="fr-FR" dirty="0" err="1" smtClean="0">
                <a:solidFill>
                  <a:schemeClr val="tx1">
                    <a:lumMod val="95000"/>
                    <a:lumOff val="5000"/>
                  </a:schemeClr>
                </a:solidFill>
                <a:latin typeface="Verdana" charset="0"/>
                <a:ea typeface="ＭＳ Ｐゴシック" charset="0"/>
                <a:cs typeface="ＭＳ Ｐゴシック" charset="0"/>
              </a:rPr>
              <a:t>revolution</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www.splicemarketing.co.uk/images/blog/css3-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04773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content-box: </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2209428"/>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p>
          <a:p>
            <a:pPr lvl="1"/>
            <a:r>
              <a:rPr lang="en-US" sz="1600" b="1" dirty="0" smtClean="0">
                <a:solidFill>
                  <a:srgbClr val="FF0000"/>
                </a:solidFill>
                <a:latin typeface="Courier New"/>
                <a:cs typeface="Courier New"/>
              </a:rPr>
              <a:t>box-sizing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content-box</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padding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20px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10px solid #AAA</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width</a:t>
            </a:r>
            <a:r>
              <a:rPr lang="en-US" sz="1600" b="1" dirty="0" smtClean="0">
                <a:solidFill>
                  <a:schemeClr val="tx1"/>
                </a:solidFill>
                <a:latin typeface="Courier New"/>
                <a:cs typeface="Courier New"/>
              </a:rPr>
              <a:t>: </a:t>
            </a:r>
            <a:r>
              <a:rPr lang="en-US" sz="1600" b="1" dirty="0">
                <a:solidFill>
                  <a:srgbClr val="0070C0"/>
                </a:solidFill>
                <a:latin typeface="Courier New"/>
                <a:cs typeface="Courier New"/>
              </a:rPr>
              <a:t>4</a:t>
            </a:r>
            <a:r>
              <a:rPr lang="en-US" sz="1600" b="1" dirty="0" smtClean="0">
                <a:solidFill>
                  <a:srgbClr val="0070C0"/>
                </a:solidFill>
                <a:latin typeface="Courier New"/>
                <a:cs typeface="Courier New"/>
              </a:rPr>
              <a:t>00px</a:t>
            </a:r>
            <a:r>
              <a:rPr lang="en-US" sz="1600" b="1" dirty="0" smtClean="0">
                <a:solidFill>
                  <a:schemeClr val="tx1"/>
                </a:solidFill>
                <a:latin typeface="Courier New"/>
                <a:cs typeface="Courier New"/>
              </a:rPr>
              <a:t>;</a:t>
            </a:r>
          </a:p>
          <a:p>
            <a:pPr lvl="1"/>
            <a:r>
              <a:rPr lang="en-US" sz="1600" b="1" dirty="0" smtClean="0">
                <a:solidFill>
                  <a:srgbClr val="00B050"/>
                </a:solidFill>
                <a:latin typeface="Courier New"/>
                <a:cs typeface="Courier New"/>
              </a:rPr>
              <a:t>/* Actual width is 460px (400 + 20*2 + 10*2) */</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071" y="3793604"/>
            <a:ext cx="44577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5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Example</a:t>
            </a:r>
            <a:r>
              <a:rPr lang="fr-FR" dirty="0" smtClean="0"/>
              <a:t> </a:t>
            </a:r>
            <a:r>
              <a:rPr lang="fr-FR" dirty="0" err="1" smtClean="0"/>
              <a:t>with</a:t>
            </a:r>
            <a:r>
              <a:rPr lang="fr-FR" dirty="0" smtClean="0"/>
              <a:t> border-box:</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9512" y="2209428"/>
            <a:ext cx="8785225"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p>
          <a:p>
            <a:pPr lvl="1"/>
            <a:r>
              <a:rPr lang="en-US" sz="1600" b="1" dirty="0" smtClean="0">
                <a:solidFill>
                  <a:srgbClr val="FF0000"/>
                </a:solidFill>
                <a:latin typeface="Courier New"/>
                <a:cs typeface="Courier New"/>
              </a:rPr>
              <a:t>box-sizing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border-box</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padding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20px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10px solid #AAA</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width</a:t>
            </a:r>
            <a:r>
              <a:rPr lang="en-US" sz="1600" b="1" dirty="0" smtClean="0">
                <a:solidFill>
                  <a:schemeClr val="tx1"/>
                </a:solidFill>
                <a:latin typeface="Courier New"/>
                <a:cs typeface="Courier New"/>
              </a:rPr>
              <a:t>: </a:t>
            </a:r>
            <a:r>
              <a:rPr lang="en-US" sz="1600" b="1" dirty="0">
                <a:solidFill>
                  <a:srgbClr val="0070C0"/>
                </a:solidFill>
                <a:latin typeface="Courier New"/>
                <a:cs typeface="Courier New"/>
              </a:rPr>
              <a:t>4</a:t>
            </a:r>
            <a:r>
              <a:rPr lang="en-US" sz="1600" b="1" dirty="0" smtClean="0">
                <a:solidFill>
                  <a:srgbClr val="0070C0"/>
                </a:solidFill>
                <a:latin typeface="Courier New"/>
                <a:cs typeface="Courier New"/>
              </a:rPr>
              <a:t>00px</a:t>
            </a:r>
            <a:r>
              <a:rPr lang="en-US" sz="1600" b="1" dirty="0" smtClean="0">
                <a:solidFill>
                  <a:schemeClr val="tx1"/>
                </a:solidFill>
                <a:latin typeface="Courier New"/>
                <a:cs typeface="Courier New"/>
              </a:rPr>
              <a:t>;</a:t>
            </a:r>
          </a:p>
          <a:p>
            <a:pPr lvl="1"/>
            <a:r>
              <a:rPr lang="en-US" sz="1600" b="1" dirty="0" smtClean="0">
                <a:solidFill>
                  <a:srgbClr val="00B050"/>
                </a:solidFill>
                <a:latin typeface="Courier New"/>
                <a:cs typeface="Courier New"/>
              </a:rPr>
              <a:t>/* Actual width is now 400px */</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272" y="3756248"/>
            <a:ext cx="3886200" cy="133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11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Border-Radius:</a:t>
            </a:r>
          </a:p>
          <a:p>
            <a:pPr lvl="1"/>
            <a:r>
              <a:rPr lang="fr-FR" dirty="0" smtClean="0"/>
              <a:t>Round corners</a:t>
            </a:r>
          </a:p>
          <a:p>
            <a:pPr lvl="1"/>
            <a:endParaRPr lang="fr-FR" dirty="0"/>
          </a:p>
          <a:p>
            <a:pPr marL="457200" lvl="1" indent="0" algn="ctr">
              <a:buNone/>
            </a:pPr>
            <a:r>
              <a:rPr lang="en-US" i="1" dirty="0">
                <a:solidFill>
                  <a:srgbClr val="FF0000"/>
                </a:solidFill>
                <a:cs typeface="Courier New"/>
              </a:rPr>
              <a:t>border-radius</a:t>
            </a:r>
            <a:r>
              <a:rPr lang="en-US" i="1" dirty="0">
                <a:cs typeface="Courier New"/>
              </a:rPr>
              <a:t>:</a:t>
            </a:r>
            <a:r>
              <a:rPr lang="en-US" i="1" dirty="0">
                <a:solidFill>
                  <a:srgbClr val="00B050"/>
                </a:solidFill>
                <a:cs typeface="Courier New"/>
              </a:rPr>
              <a:t> </a:t>
            </a:r>
            <a:r>
              <a:rPr lang="en-US" i="1" dirty="0">
                <a:cs typeface="Courier New"/>
              </a:rPr>
              <a:t>top-left top-right bottom-right bottom-left;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10px 5px 20px 0</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281" y="4081636"/>
            <a:ext cx="2543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55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Border-Image:</a:t>
            </a:r>
          </a:p>
          <a:p>
            <a:pPr lvl="1"/>
            <a:r>
              <a:rPr lang="fr-FR" dirty="0" err="1" smtClean="0"/>
              <a:t>Renders</a:t>
            </a:r>
            <a:r>
              <a:rPr lang="fr-FR" dirty="0" smtClean="0"/>
              <a:t> a border </a:t>
            </a:r>
            <a:r>
              <a:rPr lang="fr-FR" dirty="0" err="1" smtClean="0"/>
              <a:t>based</a:t>
            </a:r>
            <a:r>
              <a:rPr lang="fr-FR" dirty="0" smtClean="0"/>
              <a:t> on a </a:t>
            </a:r>
            <a:r>
              <a:rPr lang="fr-FR" dirty="0" err="1" smtClean="0"/>
              <a:t>specific</a:t>
            </a:r>
            <a:r>
              <a:rPr lang="fr-FR" dirty="0" smtClean="0"/>
              <a:t> image</a:t>
            </a:r>
          </a:p>
          <a:p>
            <a:pPr lvl="2"/>
            <a:r>
              <a:rPr lang="fr-FR" dirty="0" smtClean="0"/>
              <a:t>Outputs image over background </a:t>
            </a:r>
            <a:r>
              <a:rPr lang="fr-FR" dirty="0" err="1" smtClean="0"/>
              <a:t>definitions</a:t>
            </a:r>
            <a:endParaRPr lang="fr-FR" dirty="0"/>
          </a:p>
          <a:p>
            <a:pPr marL="457200" lvl="1" indent="0" algn="ctr">
              <a:buNone/>
            </a:pPr>
            <a:r>
              <a:rPr lang="fr-FR" i="1" dirty="0" smtClean="0">
                <a:solidFill>
                  <a:srgbClr val="FF0000"/>
                </a:solidFill>
              </a:rPr>
              <a:t>border-image</a:t>
            </a:r>
            <a:r>
              <a:rPr lang="fr-FR" i="1" dirty="0" smtClean="0"/>
              <a:t>: url size x-mode y-mode;</a:t>
            </a:r>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r>
              <a:rPr lang="en-US" sz="1600" b="1" dirty="0" smtClean="0">
                <a:solidFill>
                  <a:srgbClr val="FF0000"/>
                </a:solidFill>
                <a:latin typeface="Courier New"/>
                <a:cs typeface="Courier New"/>
              </a:rPr>
              <a:t>border-image</a:t>
            </a:r>
            <a:r>
              <a:rPr lang="en-US" sz="1600" b="1" dirty="0">
                <a:solidFill>
                  <a:schemeClr val="tx1"/>
                </a:solidFill>
                <a:latin typeface="Courier New"/>
                <a:cs typeface="Courier New"/>
              </a:rPr>
              <a:t>:</a:t>
            </a:r>
            <a:r>
              <a:rPr lang="en-US" sz="1600" b="1" dirty="0">
                <a:solidFill>
                  <a:srgbClr val="00B050"/>
                </a:solidFill>
                <a:latin typeface="Courier New"/>
                <a:cs typeface="Courier New"/>
              </a:rPr>
              <a:t> </a:t>
            </a:r>
            <a:r>
              <a:rPr lang="en-US" sz="1600" b="1" dirty="0" err="1">
                <a:solidFill>
                  <a:srgbClr val="0070C0"/>
                </a:solidFill>
                <a:latin typeface="Courier New"/>
                <a:cs typeface="Courier New"/>
              </a:rPr>
              <a:t>url</a:t>
            </a:r>
            <a:r>
              <a:rPr lang="en-US" sz="1600" b="1" dirty="0">
                <a:solidFill>
                  <a:srgbClr val="0070C0"/>
                </a:solidFill>
                <a:latin typeface="Courier New"/>
                <a:cs typeface="Courier New"/>
              </a:rPr>
              <a:t>('css3.png') 20% repeat </a:t>
            </a:r>
            <a:r>
              <a:rPr lang="en-US" sz="1600" b="1" dirty="0" err="1">
                <a:solidFill>
                  <a:srgbClr val="0070C0"/>
                </a:solidFill>
                <a:latin typeface="Courier New"/>
                <a:cs typeface="Courier New"/>
              </a:rPr>
              <a:t>repeat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37" y="4009628"/>
            <a:ext cx="38671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89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1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31640" y="2438437"/>
            <a:ext cx="3528392" cy="236327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6" name="Rectangle 5"/>
          <p:cNvSpPr/>
          <p:nvPr/>
        </p:nvSpPr>
        <p:spPr>
          <a:xfrm>
            <a:off x="1583668" y="2683972"/>
            <a:ext cx="3024336" cy="187220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sp>
        <p:nvSpPr>
          <p:cNvPr id="7" name="Rectangle 6"/>
          <p:cNvSpPr/>
          <p:nvPr/>
        </p:nvSpPr>
        <p:spPr>
          <a:xfrm>
            <a:off x="1799692" y="2991658"/>
            <a:ext cx="2592288" cy="12568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8" name="Rectangle 7"/>
          <p:cNvSpPr/>
          <p:nvPr/>
        </p:nvSpPr>
        <p:spPr>
          <a:xfrm>
            <a:off x="2087724" y="3260036"/>
            <a:ext cx="2016224"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4" name="Connecteur droit avec flèche 13"/>
          <p:cNvCxnSpPr>
            <a:stCxn id="26" idx="1"/>
          </p:cNvCxnSpPr>
          <p:nvPr/>
        </p:nvCxnSpPr>
        <p:spPr>
          <a:xfrm flipH="1">
            <a:off x="4860032" y="2638492"/>
            <a:ext cx="1800200" cy="2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a:stCxn id="29" idx="1"/>
          </p:cNvCxnSpPr>
          <p:nvPr/>
        </p:nvCxnSpPr>
        <p:spPr>
          <a:xfrm flipH="1">
            <a:off x="4608004" y="3057555"/>
            <a:ext cx="20522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stCxn id="30" idx="1"/>
          </p:cNvCxnSpPr>
          <p:nvPr/>
        </p:nvCxnSpPr>
        <p:spPr>
          <a:xfrm flipH="1">
            <a:off x="4391980" y="3489603"/>
            <a:ext cx="22682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31" idx="1"/>
          </p:cNvCxnSpPr>
          <p:nvPr/>
        </p:nvCxnSpPr>
        <p:spPr>
          <a:xfrm flipH="1" flipV="1">
            <a:off x="4103948" y="3917400"/>
            <a:ext cx="2556284" cy="4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a:off x="2303748" y="3435410"/>
            <a:ext cx="1584176" cy="369332"/>
          </a:xfrm>
          <a:prstGeom prst="rect">
            <a:avLst/>
          </a:prstGeom>
          <a:noFill/>
        </p:spPr>
        <p:txBody>
          <a:bodyPr wrap="square" rtlCol="0">
            <a:spAutoFit/>
          </a:bodyPr>
          <a:lstStyle/>
          <a:p>
            <a:pPr algn="ctr"/>
            <a:r>
              <a:rPr lang="fr-FR" b="1" dirty="0" err="1" smtClean="0"/>
              <a:t>Sample</a:t>
            </a:r>
            <a:r>
              <a:rPr lang="fr-FR" b="1" dirty="0" smtClean="0"/>
              <a:t> </a:t>
            </a:r>
            <a:r>
              <a:rPr lang="fr-FR" b="1" dirty="0" err="1" smtClean="0"/>
              <a:t>text</a:t>
            </a:r>
            <a:endParaRPr lang="fr-FR" b="1" dirty="0"/>
          </a:p>
        </p:txBody>
      </p:sp>
      <p:sp>
        <p:nvSpPr>
          <p:cNvPr id="26" name="ZoneTexte 25"/>
          <p:cNvSpPr txBox="1"/>
          <p:nvPr/>
        </p:nvSpPr>
        <p:spPr>
          <a:xfrm>
            <a:off x="6660232" y="2438437"/>
            <a:ext cx="2088230" cy="400110"/>
          </a:xfrm>
          <a:prstGeom prst="rect">
            <a:avLst/>
          </a:prstGeom>
          <a:noFill/>
        </p:spPr>
        <p:txBody>
          <a:bodyPr wrap="square" rtlCol="0">
            <a:spAutoFit/>
          </a:bodyPr>
          <a:lstStyle/>
          <a:p>
            <a:r>
              <a:rPr lang="fr-FR" sz="2000" dirty="0" err="1" smtClean="0">
                <a:latin typeface="+mn-lt"/>
              </a:rPr>
              <a:t>Margins</a:t>
            </a:r>
            <a:r>
              <a:rPr lang="fr-FR" sz="2000" dirty="0" smtClean="0">
                <a:latin typeface="+mn-lt"/>
              </a:rPr>
              <a:t> (no box)</a:t>
            </a:r>
            <a:endParaRPr lang="fr-FR" sz="2000" dirty="0">
              <a:latin typeface="+mn-lt"/>
            </a:endParaRPr>
          </a:p>
        </p:txBody>
      </p:sp>
      <p:sp>
        <p:nvSpPr>
          <p:cNvPr id="29" name="ZoneTexte 28"/>
          <p:cNvSpPr txBox="1"/>
          <p:nvPr/>
        </p:nvSpPr>
        <p:spPr>
          <a:xfrm>
            <a:off x="6660232" y="2857500"/>
            <a:ext cx="2088230" cy="400110"/>
          </a:xfrm>
          <a:prstGeom prst="rect">
            <a:avLst/>
          </a:prstGeom>
          <a:noFill/>
        </p:spPr>
        <p:txBody>
          <a:bodyPr wrap="square" rtlCol="0">
            <a:spAutoFit/>
          </a:bodyPr>
          <a:lstStyle/>
          <a:p>
            <a:r>
              <a:rPr lang="fr-FR" sz="2000" dirty="0" smtClean="0">
                <a:latin typeface="+mn-lt"/>
              </a:rPr>
              <a:t>Border box</a:t>
            </a:r>
            <a:endParaRPr lang="fr-FR" sz="2000" dirty="0">
              <a:latin typeface="+mn-lt"/>
            </a:endParaRPr>
          </a:p>
        </p:txBody>
      </p:sp>
      <p:sp>
        <p:nvSpPr>
          <p:cNvPr id="30" name="ZoneTexte 29"/>
          <p:cNvSpPr txBox="1"/>
          <p:nvPr/>
        </p:nvSpPr>
        <p:spPr>
          <a:xfrm>
            <a:off x="6660232" y="3289548"/>
            <a:ext cx="2088230" cy="400110"/>
          </a:xfrm>
          <a:prstGeom prst="rect">
            <a:avLst/>
          </a:prstGeom>
          <a:noFill/>
        </p:spPr>
        <p:txBody>
          <a:bodyPr wrap="square" rtlCol="0">
            <a:spAutoFit/>
          </a:bodyPr>
          <a:lstStyle/>
          <a:p>
            <a:r>
              <a:rPr lang="fr-FR" sz="2000" dirty="0" err="1" smtClean="0">
                <a:latin typeface="+mn-lt"/>
              </a:rPr>
              <a:t>Padding</a:t>
            </a:r>
            <a:r>
              <a:rPr lang="fr-FR" sz="2000" dirty="0" smtClean="0">
                <a:latin typeface="+mn-lt"/>
              </a:rPr>
              <a:t> box</a:t>
            </a:r>
            <a:endParaRPr lang="fr-FR" sz="2000" dirty="0">
              <a:latin typeface="+mn-lt"/>
            </a:endParaRPr>
          </a:p>
        </p:txBody>
      </p:sp>
      <p:sp>
        <p:nvSpPr>
          <p:cNvPr id="31" name="ZoneTexte 30"/>
          <p:cNvSpPr txBox="1"/>
          <p:nvPr/>
        </p:nvSpPr>
        <p:spPr>
          <a:xfrm>
            <a:off x="6660232" y="3721596"/>
            <a:ext cx="2088230" cy="400110"/>
          </a:xfrm>
          <a:prstGeom prst="rect">
            <a:avLst/>
          </a:prstGeom>
          <a:noFill/>
        </p:spPr>
        <p:txBody>
          <a:bodyPr wrap="square" rtlCol="0">
            <a:spAutoFit/>
          </a:bodyPr>
          <a:lstStyle/>
          <a:p>
            <a:r>
              <a:rPr lang="fr-FR" sz="2000" dirty="0" smtClean="0">
                <a:latin typeface="+mn-lt"/>
              </a:rPr>
              <a:t>Content box</a:t>
            </a:r>
            <a:endParaRPr lang="fr-FR" sz="2000" dirty="0">
              <a:latin typeface="+mn-lt"/>
            </a:endParaRPr>
          </a:p>
        </p:txBody>
      </p:sp>
    </p:spTree>
    <p:extLst>
      <p:ext uri="{BB962C8B-B14F-4D97-AF65-F5344CB8AC3E}">
        <p14:creationId xmlns:p14="http://schemas.microsoft.com/office/powerpoint/2010/main" val="361638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Background-</a:t>
            </a:r>
            <a:r>
              <a:rPr lang="fr-FR" dirty="0" err="1" smtClean="0"/>
              <a:t>Origin</a:t>
            </a:r>
            <a:r>
              <a:rPr lang="fr-FR" dirty="0" smtClean="0"/>
              <a:t>:</a:t>
            </a:r>
          </a:p>
          <a:p>
            <a:pPr lvl="1"/>
            <a:r>
              <a:rPr lang="fr-FR" dirty="0" smtClean="0"/>
              <a:t>Change the default </a:t>
            </a:r>
            <a:r>
              <a:rPr lang="fr-FR" dirty="0" err="1" smtClean="0"/>
              <a:t>origin</a:t>
            </a:r>
            <a:r>
              <a:rPr lang="fr-FR" dirty="0" smtClean="0"/>
              <a:t> for background images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10" name="Rectangle à coins arrondis 9"/>
          <p:cNvSpPr/>
          <p:nvPr/>
        </p:nvSpPr>
        <p:spPr>
          <a:xfrm>
            <a:off x="179513"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border-box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sp>
        <p:nvSpPr>
          <p:cNvPr id="12" name="Rectangle à coins arrondis 11"/>
          <p:cNvSpPr/>
          <p:nvPr/>
        </p:nvSpPr>
        <p:spPr>
          <a:xfrm>
            <a:off x="4572000" y="2281436"/>
            <a:ext cx="439261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div </a:t>
            </a:r>
            <a:r>
              <a:rPr lang="en-US" b="1" dirty="0" smtClean="0">
                <a:solidFill>
                  <a:schemeClr val="tx1"/>
                </a:solidFill>
                <a:latin typeface="Courier New"/>
                <a:cs typeface="Courier New"/>
              </a:rPr>
              <a:t>{ </a:t>
            </a:r>
          </a:p>
          <a:p>
            <a:pPr lvl="1"/>
            <a:r>
              <a:rPr lang="en-US" b="1" dirty="0" smtClean="0">
                <a:solidFill>
                  <a:srgbClr val="FF0000"/>
                </a:solidFill>
                <a:latin typeface="Courier New"/>
                <a:cs typeface="Courier New"/>
              </a:rPr>
              <a:t>background-origin</a:t>
            </a:r>
            <a:r>
              <a:rPr lang="en-US" b="1" dirty="0" smtClean="0">
                <a:solidFill>
                  <a:schemeClr val="tx1"/>
                </a:solidFill>
                <a:latin typeface="Courier New"/>
                <a:cs typeface="Courier New"/>
              </a:rPr>
              <a:t>:</a:t>
            </a:r>
            <a:r>
              <a:rPr lang="en-US" b="1" dirty="0" smtClean="0">
                <a:solidFill>
                  <a:srgbClr val="0070C0"/>
                </a:solidFill>
                <a:latin typeface="Courier New"/>
                <a:cs typeface="Courier New"/>
              </a:rPr>
              <a:t> </a:t>
            </a:r>
          </a:p>
          <a:p>
            <a:pPr lvl="2"/>
            <a:r>
              <a:rPr lang="en-US" b="1" dirty="0" smtClean="0">
                <a:solidFill>
                  <a:srgbClr val="0070C0"/>
                </a:solidFill>
                <a:latin typeface="Courier New"/>
                <a:cs typeface="Courier New"/>
              </a:rPr>
              <a:t>padding-box</a:t>
            </a:r>
            <a:r>
              <a:rPr lang="en-US" b="1" dirty="0" smtClean="0">
                <a:solidFill>
                  <a:schemeClr val="tx1"/>
                </a:solidFill>
                <a:latin typeface="Courier New"/>
                <a:cs typeface="Courier New"/>
              </a:rPr>
              <a:t>;</a:t>
            </a:r>
          </a:p>
          <a:p>
            <a:r>
              <a:rPr lang="en-US" b="1" dirty="0" smtClean="0">
                <a:solidFill>
                  <a:schemeClr val="tx1"/>
                </a:solidFill>
                <a:latin typeface="Courier New"/>
                <a:cs typeface="Courier New"/>
              </a:rPr>
              <a:t>}</a:t>
            </a:r>
            <a:endParaRPr lang="en-US" sz="1400" b="1" dirty="0">
              <a:solidFill>
                <a:schemeClr val="tx1"/>
              </a:solidFill>
              <a:latin typeface="Courier New"/>
              <a:cs typeface="Courier New"/>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668" y="3895725"/>
            <a:ext cx="25812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231" y="3914775"/>
            <a:ext cx="2543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descr="D:\Users\Renaud\Desktop\StageFinEtudesSupinfo\Icons-New\v3\Test\Snippe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2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err="1" smtClean="0"/>
              <a:t>Linear</a:t>
            </a:r>
            <a:r>
              <a:rPr lang="fr-FR" dirty="0" smtClean="0"/>
              <a:t>-Gradient:</a:t>
            </a:r>
          </a:p>
          <a:p>
            <a:pPr lvl="1"/>
            <a:r>
              <a:rPr lang="fr-FR" dirty="0" smtClean="0"/>
              <a:t>Advanced gradient </a:t>
            </a:r>
            <a:r>
              <a:rPr lang="fr-FR" dirty="0" err="1" smtClean="0"/>
              <a:t>tool</a:t>
            </a:r>
            <a:endParaRPr lang="fr-FR" dirty="0" smtClean="0"/>
          </a:p>
          <a:p>
            <a:pPr lvl="1"/>
            <a:endParaRPr lang="fr-FR" dirty="0" smtClean="0"/>
          </a:p>
          <a:p>
            <a:pPr marL="0" indent="0" algn="ctr">
              <a:buNone/>
            </a:pPr>
            <a:r>
              <a:rPr lang="en-US" sz="2400" i="1" dirty="0" smtClean="0">
                <a:solidFill>
                  <a:srgbClr val="FF0000"/>
                </a:solidFill>
                <a:cs typeface="Courier New"/>
              </a:rPr>
              <a:t>background</a:t>
            </a:r>
            <a:r>
              <a:rPr lang="en-US" sz="2400" i="1" dirty="0">
                <a:cs typeface="Courier New"/>
              </a:rPr>
              <a:t>: </a:t>
            </a:r>
            <a:r>
              <a:rPr lang="en-US" sz="2400" i="1" dirty="0" smtClean="0">
                <a:cs typeface="Courier New"/>
              </a:rPr>
              <a:t>linear-gradient(color1</a:t>
            </a:r>
            <a:r>
              <a:rPr lang="en-US" sz="2400" i="1" dirty="0">
                <a:cs typeface="Courier New"/>
              </a:rPr>
              <a:t>, color2 [,</a:t>
            </a:r>
            <a:r>
              <a:rPr lang="en-US" sz="2400" i="1" dirty="0" err="1">
                <a:cs typeface="Courier New"/>
              </a:rPr>
              <a:t>colorN</a:t>
            </a:r>
            <a:r>
              <a:rPr lang="en-US" sz="2400" i="1" dirty="0">
                <a:cs typeface="Courier New"/>
              </a:rPr>
              <a:t>])</a:t>
            </a:r>
            <a:endParaRPr lang="fr-FR" sz="2400"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div { </a:t>
            </a:r>
            <a:r>
              <a:rPr lang="en-US" sz="1600" b="1" dirty="0">
                <a:solidFill>
                  <a:srgbClr val="FF0000"/>
                </a:solidFill>
                <a:latin typeface="Courier New"/>
                <a:cs typeface="Courier New"/>
              </a:rPr>
              <a:t>background</a:t>
            </a:r>
            <a:r>
              <a:rPr lang="en-US" sz="1600" b="1" dirty="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linear-gradient(</a:t>
            </a:r>
            <a:r>
              <a:rPr lang="en-US" sz="1600" b="1" dirty="0" smtClean="0">
                <a:solidFill>
                  <a:srgbClr val="0070C0"/>
                </a:solidFill>
                <a:latin typeface="Courier New"/>
                <a:cs typeface="Courier New"/>
              </a:rPr>
              <a:t>red, blue</a:t>
            </a:r>
            <a:r>
              <a:rPr lang="en-US" sz="1600" b="1" dirty="0" smtClean="0">
                <a:solidFill>
                  <a:schemeClr val="accent6">
                    <a:lumMod val="75000"/>
                  </a:schemeClr>
                </a:solidFill>
                <a:latin typeface="Courier New"/>
                <a:cs typeface="Courier New"/>
              </a:rPr>
              <a:t>) </a:t>
            </a:r>
            <a:r>
              <a:rPr lang="en-US" sz="1600" b="1" dirty="0">
                <a:solidFill>
                  <a:schemeClr val="tx1"/>
                </a:solidFill>
                <a:latin typeface="Courier New"/>
                <a:cs typeface="Courier New"/>
              </a:rPr>
              <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721" y="4128864"/>
            <a:ext cx="44481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7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a:t>
            </a:r>
          </a:p>
          <a:p>
            <a:pPr lvl="1"/>
            <a:r>
              <a:rPr lang="fr-FR" dirty="0" smtClean="0"/>
              <a:t>Advanced gradient </a:t>
            </a:r>
            <a:r>
              <a:rPr lang="fr-FR" dirty="0" err="1" smtClean="0"/>
              <a:t>tool</a:t>
            </a:r>
            <a:endParaRPr lang="fr-FR" dirty="0" smtClean="0"/>
          </a:p>
          <a:p>
            <a:pPr lvl="1"/>
            <a:endParaRPr lang="fr-FR" dirty="0"/>
          </a:p>
          <a:p>
            <a:pPr marL="457200" lvl="1" indent="0" algn="ctr">
              <a:buNone/>
            </a:pPr>
            <a:r>
              <a:rPr lang="en-US" i="1" dirty="0">
                <a:solidFill>
                  <a:srgbClr val="FF0000"/>
                </a:solidFill>
                <a:cs typeface="Courier New"/>
              </a:rPr>
              <a:t>background</a:t>
            </a:r>
            <a:r>
              <a:rPr lang="en-US" i="1" dirty="0">
                <a:cs typeface="Courier New"/>
              </a:rPr>
              <a:t>: </a:t>
            </a:r>
            <a:r>
              <a:rPr lang="en-US" i="1" dirty="0" smtClean="0">
                <a:cs typeface="Courier New"/>
              </a:rPr>
              <a:t>radial-gradient(circle</a:t>
            </a:r>
            <a:r>
              <a:rPr lang="en-US" i="1" dirty="0">
                <a:cs typeface="Courier New"/>
              </a:rPr>
              <a:t>, color1, color2</a:t>
            </a:r>
            <a:r>
              <a:rPr lang="en-US" i="1" dirty="0" smtClean="0">
                <a:cs typeface="Courier New"/>
              </a:rPr>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9" name="Rectangle à coins arrondis 8"/>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div { </a:t>
            </a:r>
            <a:r>
              <a:rPr lang="en-US" sz="1600" b="1" dirty="0">
                <a:solidFill>
                  <a:srgbClr val="FF0000"/>
                </a:solidFill>
                <a:latin typeface="Courier New"/>
                <a:cs typeface="Courier New"/>
              </a:rPr>
              <a:t>background</a:t>
            </a:r>
            <a:r>
              <a:rPr lang="en-US" sz="1600" b="1" dirty="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radial-gradient(circle, </a:t>
            </a:r>
            <a:r>
              <a:rPr lang="en-US" sz="1600" b="1" dirty="0" smtClean="0">
                <a:solidFill>
                  <a:srgbClr val="0070C0"/>
                </a:solidFill>
                <a:latin typeface="Courier New"/>
                <a:cs typeface="Courier New"/>
              </a:rPr>
              <a:t>red, blue</a:t>
            </a:r>
            <a:r>
              <a:rPr lang="en-US" sz="1600" b="1" dirty="0" smtClean="0">
                <a:solidFill>
                  <a:schemeClr val="accent6">
                    <a:lumMod val="75000"/>
                  </a:schemeClr>
                </a:solidFill>
                <a:latin typeface="Courier New"/>
                <a:cs typeface="Courier New"/>
              </a:rPr>
              <a:t>) </a:t>
            </a:r>
            <a:r>
              <a:rPr lang="en-US" sz="1600" b="1" dirty="0">
                <a:solidFill>
                  <a:schemeClr val="tx1"/>
                </a:solidFill>
                <a:latin typeface="Courier New"/>
                <a:cs typeface="Courier New"/>
              </a:rPr>
              <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153644"/>
            <a:ext cx="441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2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Radial-Gradient </a:t>
            </a:r>
            <a:r>
              <a:rPr lang="fr-FR" dirty="0" err="1" smtClean="0"/>
              <a:t>can</a:t>
            </a:r>
            <a:r>
              <a:rPr lang="fr-FR" dirty="0" smtClean="0"/>
              <a:t> </a:t>
            </a:r>
            <a:r>
              <a:rPr lang="fr-FR" dirty="0" err="1" smtClean="0"/>
              <a:t>take</a:t>
            </a:r>
            <a:r>
              <a:rPr lang="fr-FR" dirty="0" smtClean="0"/>
              <a:t> </a:t>
            </a:r>
            <a:r>
              <a:rPr lang="fr-FR" dirty="0" err="1" smtClean="0"/>
              <a:t>many</a:t>
            </a:r>
            <a:r>
              <a:rPr lang="fr-FR" dirty="0" smtClean="0"/>
              <a:t> </a:t>
            </a:r>
            <a:r>
              <a:rPr lang="fr-FR" dirty="0" err="1" smtClean="0"/>
              <a:t>parameters</a:t>
            </a:r>
            <a:r>
              <a:rPr lang="fr-FR" dirty="0" smtClean="0"/>
              <a:t> in  </a:t>
            </a:r>
            <a:r>
              <a:rPr lang="fr-FR" dirty="0" err="1" smtClean="0"/>
              <a:t>order</a:t>
            </a:r>
            <a:r>
              <a:rPr lang="fr-FR" dirty="0" smtClean="0"/>
              <a:t> to </a:t>
            </a:r>
            <a:r>
              <a:rPr lang="fr-FR" dirty="0" err="1" smtClean="0"/>
              <a:t>perform</a:t>
            </a:r>
            <a:r>
              <a:rPr lang="fr-FR" dirty="0" smtClean="0"/>
              <a:t> </a:t>
            </a:r>
            <a:r>
              <a:rPr lang="fr-FR" dirty="0" err="1" smtClean="0"/>
              <a:t>complex</a:t>
            </a:r>
            <a:r>
              <a:rPr lang="fr-FR" dirty="0" smtClean="0"/>
              <a:t> gradients</a:t>
            </a:r>
          </a:p>
          <a:p>
            <a:pPr lvl="1"/>
            <a:r>
              <a:rPr lang="fr-FR" dirty="0" err="1" smtClean="0"/>
              <a:t>Complex</a:t>
            </a:r>
            <a:r>
              <a:rPr lang="fr-FR" dirty="0" smtClean="0"/>
              <a:t> </a:t>
            </a:r>
            <a:r>
              <a:rPr lang="fr-FR" dirty="0" err="1" smtClean="0"/>
              <a:t>example</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145532"/>
            <a:ext cx="29527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à coins arrondis 6"/>
          <p:cNvSpPr/>
          <p:nvPr/>
        </p:nvSpPr>
        <p:spPr>
          <a:xfrm>
            <a:off x="176672" y="3145532"/>
            <a:ext cx="5475448" cy="1981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div { </a:t>
            </a:r>
            <a:endParaRPr lang="en-US" sz="1600" b="1" dirty="0" smtClean="0">
              <a:solidFill>
                <a:schemeClr val="tx1"/>
              </a:solidFill>
              <a:latin typeface="Courier New"/>
              <a:cs typeface="Courier New"/>
            </a:endParaRPr>
          </a:p>
          <a:p>
            <a:pPr lvl="1"/>
            <a:r>
              <a:rPr lang="en-US" sz="1600" b="1" dirty="0" smtClean="0">
                <a:solidFill>
                  <a:srgbClr val="FF0000"/>
                </a:solidFill>
                <a:latin typeface="Courier New"/>
                <a:cs typeface="Courier New"/>
              </a:rPr>
              <a:t>background</a:t>
            </a:r>
            <a:r>
              <a:rPr lang="en-US" sz="1600" b="1" dirty="0">
                <a:solidFill>
                  <a:schemeClr val="tx1"/>
                </a:solidFill>
                <a:latin typeface="Courier New"/>
                <a:cs typeface="Courier New"/>
              </a:rPr>
              <a:t>: </a:t>
            </a:r>
            <a:endParaRPr lang="en-US" sz="1600" b="1" dirty="0" smtClean="0">
              <a:solidFill>
                <a:schemeClr val="tx1"/>
              </a:solidFill>
              <a:latin typeface="Courier New"/>
              <a:cs typeface="Courier New"/>
            </a:endParaRPr>
          </a:p>
          <a:p>
            <a:pPr lvl="2"/>
            <a:r>
              <a:rPr lang="en-US" sz="1600" b="1" dirty="0" smtClean="0">
                <a:solidFill>
                  <a:schemeClr val="accent6">
                    <a:lumMod val="75000"/>
                  </a:schemeClr>
                </a:solidFill>
                <a:latin typeface="Courier New"/>
                <a:cs typeface="Courier New"/>
              </a:rPr>
              <a:t>repeating-radial-gradient(</a:t>
            </a:r>
          </a:p>
          <a:p>
            <a:pPr lvl="3"/>
            <a:r>
              <a:rPr lang="en-US" sz="1600" b="1" dirty="0" smtClean="0">
                <a:solidFill>
                  <a:srgbClr val="0070C0"/>
                </a:solidFill>
                <a:latin typeface="Courier New"/>
                <a:cs typeface="Courier New"/>
              </a:rPr>
              <a:t>0 </a:t>
            </a:r>
            <a:r>
              <a:rPr lang="en-US" sz="1600" b="1" dirty="0">
                <a:solidFill>
                  <a:srgbClr val="0070C0"/>
                </a:solidFill>
                <a:latin typeface="Courier New"/>
                <a:cs typeface="Courier New"/>
              </a:rPr>
              <a:t>0</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a:solidFill>
                  <a:srgbClr val="0070C0"/>
                </a:solidFill>
                <a:latin typeface="Courier New"/>
                <a:cs typeface="Courier New"/>
              </a:rPr>
              <a:t>ellipse farthest-corner</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a:solidFill>
                  <a:srgbClr val="0070C0"/>
                </a:solidFill>
                <a:latin typeface="Courier New"/>
                <a:cs typeface="Courier New"/>
              </a:rPr>
              <a:t>red 0px</a:t>
            </a:r>
            <a:r>
              <a:rPr lang="en-US" sz="1600" b="1" dirty="0">
                <a:solidFill>
                  <a:schemeClr val="tx1"/>
                </a:solidFill>
                <a:latin typeface="Courier New"/>
                <a:cs typeface="Courier New"/>
              </a:rPr>
              <a:t>,</a:t>
            </a:r>
            <a:r>
              <a:rPr lang="en-US" sz="1600" b="1" dirty="0">
                <a:solidFill>
                  <a:srgbClr val="0070C0"/>
                </a:solidFill>
                <a:latin typeface="Courier New"/>
                <a:cs typeface="Courier New"/>
              </a:rPr>
              <a:t>green 10px</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a:solidFill>
                  <a:srgbClr val="0070C0"/>
                </a:solidFill>
                <a:latin typeface="Courier New"/>
                <a:cs typeface="Courier New"/>
              </a:rPr>
              <a:t>blue 20px</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a:solidFill>
                  <a:srgbClr val="0070C0"/>
                </a:solidFill>
                <a:latin typeface="Courier New"/>
                <a:cs typeface="Courier New"/>
              </a:rPr>
              <a:t>black 30px</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a:solidFill>
                  <a:srgbClr val="0070C0"/>
                </a:solidFill>
                <a:latin typeface="Courier New"/>
                <a:cs typeface="Courier New"/>
              </a:rPr>
              <a:t>white </a:t>
            </a:r>
            <a:r>
              <a:rPr lang="en-US" sz="1600" b="1" dirty="0" smtClean="0">
                <a:solidFill>
                  <a:srgbClr val="0070C0"/>
                </a:solidFill>
                <a:latin typeface="Courier New"/>
                <a:cs typeface="Courier New"/>
              </a:rPr>
              <a:t>40px</a:t>
            </a:r>
          </a:p>
          <a:p>
            <a:pPr lvl="2"/>
            <a:r>
              <a:rPr lang="en-US" sz="1600" b="1" dirty="0" smtClean="0">
                <a:solidFill>
                  <a:schemeClr val="accent6">
                    <a:lumMod val="75000"/>
                  </a:schemeClr>
                </a:solidFill>
                <a:latin typeface="Courier New"/>
                <a:cs typeface="Courier New"/>
              </a:rPr>
              <a:t>) </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328060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Backgrounds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Reflect</a:t>
            </a:r>
            <a:r>
              <a:rPr lang="fr-FR" dirty="0" smtClean="0"/>
              <a:t>:</a:t>
            </a:r>
          </a:p>
          <a:p>
            <a:pPr lvl="1"/>
            <a:r>
              <a:rPr lang="fr-FR" dirty="0" smtClean="0"/>
              <a:t>Show a </a:t>
            </a:r>
            <a:r>
              <a:rPr lang="fr-FR" dirty="0" err="1" smtClean="0"/>
              <a:t>reflection</a:t>
            </a:r>
            <a:r>
              <a:rPr lang="fr-FR" dirty="0" smtClean="0"/>
              <a:t> </a:t>
            </a:r>
            <a:r>
              <a:rPr lang="fr-FR" dirty="0" err="1" smtClean="0"/>
              <a:t>effect</a:t>
            </a:r>
            <a:r>
              <a:rPr lang="fr-FR" dirty="0" smtClean="0"/>
              <a:t> on the </a:t>
            </a:r>
            <a:r>
              <a:rPr lang="fr-FR" dirty="0" err="1" smtClean="0"/>
              <a:t>target</a:t>
            </a:r>
            <a:endParaRPr lang="fr-FR" dirty="0" smtClean="0"/>
          </a:p>
          <a:p>
            <a:pPr lvl="1"/>
            <a:endParaRPr lang="fr-FR" dirty="0"/>
          </a:p>
          <a:p>
            <a:pPr marL="457200" lvl="1" indent="0" algn="ctr">
              <a:buNone/>
            </a:pPr>
            <a:r>
              <a:rPr lang="en-US" i="1" dirty="0" smtClean="0">
                <a:solidFill>
                  <a:srgbClr val="FF0000"/>
                </a:solidFill>
                <a:cs typeface="Courier New"/>
              </a:rPr>
              <a:t>box-reflect</a:t>
            </a:r>
            <a:r>
              <a:rPr lang="en-US" i="1" dirty="0">
                <a:cs typeface="Courier New"/>
              </a:rPr>
              <a:t>:</a:t>
            </a:r>
            <a:r>
              <a:rPr lang="en-US" i="1" dirty="0">
                <a:solidFill>
                  <a:srgbClr val="00B050"/>
                </a:solidFill>
                <a:cs typeface="Courier New"/>
              </a:rPr>
              <a:t> </a:t>
            </a:r>
            <a:r>
              <a:rPr lang="en-US" i="1" dirty="0">
                <a:cs typeface="Courier New"/>
              </a:rPr>
              <a:t>direction margin mask-box;</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217540"/>
            <a:ext cx="8785224"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 </a:t>
            </a:r>
            <a:r>
              <a:rPr lang="en-US" sz="1600" b="1" dirty="0" smtClean="0">
                <a:solidFill>
                  <a:srgbClr val="FF0000"/>
                </a:solidFill>
                <a:latin typeface="Courier New"/>
                <a:cs typeface="Courier New"/>
              </a:rPr>
              <a:t>box-reflect</a:t>
            </a:r>
            <a:r>
              <a:rPr lang="en-US" sz="1600" b="1" dirty="0">
                <a:solidFill>
                  <a:srgbClr val="00B050"/>
                </a:solidFill>
                <a:latin typeface="Courier New"/>
                <a:cs typeface="Courier New"/>
              </a:rPr>
              <a:t>: </a:t>
            </a:r>
            <a:r>
              <a:rPr lang="en-US" sz="1600" b="1" dirty="0">
                <a:solidFill>
                  <a:srgbClr val="0070C0"/>
                </a:solidFill>
                <a:latin typeface="Courier New"/>
                <a:cs typeface="Courier New"/>
              </a:rPr>
              <a:t>below </a:t>
            </a:r>
            <a:r>
              <a:rPr lang="en-US" sz="1600" b="1" dirty="0" smtClean="0">
                <a:solidFill>
                  <a:srgbClr val="0070C0"/>
                </a:solidFill>
                <a:latin typeface="Courier New"/>
                <a:cs typeface="Courier New"/>
              </a:rPr>
              <a:t>5px </a:t>
            </a:r>
            <a:r>
              <a:rPr lang="en-US" sz="1600" b="1" dirty="0" smtClean="0">
                <a:solidFill>
                  <a:schemeClr val="accent6">
                    <a:lumMod val="75000"/>
                  </a:schemeClr>
                </a:solidFill>
                <a:latin typeface="Courier New"/>
                <a:cs typeface="Courier New"/>
              </a:rPr>
              <a:t>linear-gradient(</a:t>
            </a:r>
            <a:r>
              <a:rPr lang="en-US" sz="1600" b="1" dirty="0" smtClean="0">
                <a:solidFill>
                  <a:srgbClr val="0070C0"/>
                </a:solidFill>
                <a:latin typeface="Courier New"/>
                <a:cs typeface="Courier New"/>
              </a:rPr>
              <a:t>transparent, white</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52113"/>
            <a:ext cx="2448272" cy="107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1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a:t>
            </a:r>
          </a:p>
          <a:p>
            <a:pPr lvl="1" eaLnBrk="1" hangingPunct="1"/>
            <a:endParaRPr lang="en-US" sz="2400" dirty="0" smtClean="0"/>
          </a:p>
          <a:p>
            <a:pPr lvl="1" eaLnBrk="1" hangingPunct="1"/>
            <a:r>
              <a:rPr lang="en-US" dirty="0" smtClean="0"/>
              <a:t>Enumerate CSS3 attributes</a:t>
            </a:r>
          </a:p>
          <a:p>
            <a:pPr lvl="1" eaLnBrk="1" hangingPunct="1"/>
            <a:r>
              <a:rPr lang="en-US" dirty="0" smtClean="0"/>
              <a:t>Do media queries</a:t>
            </a:r>
          </a:p>
          <a:p>
            <a:pPr lvl="1" eaLnBrk="1" hangingPunct="1"/>
            <a:r>
              <a:rPr lang="en-US" dirty="0" smtClean="0"/>
              <a:t>Explain namespaces concept</a:t>
            </a:r>
          </a:p>
          <a:p>
            <a:pPr lvl="1" eaLnBrk="1" hangingPunct="1"/>
            <a:r>
              <a:rPr lang="en-US" dirty="0"/>
              <a:t>Use level 3 selectors </a:t>
            </a:r>
            <a:endParaRPr lang="en-US" dirty="0" smtClean="0"/>
          </a:p>
          <a:p>
            <a:pPr lvl="1" eaLnBrk="1" hangingPunct="1"/>
            <a:r>
              <a:rPr lang="en-US" dirty="0" smtClean="0"/>
              <a:t>Manipulate LESS framework</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-Shadow:</a:t>
            </a:r>
          </a:p>
          <a:p>
            <a:pPr lvl="1"/>
            <a:r>
              <a:rPr lang="fr-FR" dirty="0" smtClean="0"/>
              <a:t>Set a </a:t>
            </a:r>
            <a:r>
              <a:rPr lang="fr-FR" dirty="0" err="1" smtClean="0"/>
              <a:t>shadow</a:t>
            </a:r>
            <a:r>
              <a:rPr lang="fr-FR" dirty="0" smtClean="0"/>
              <a:t> on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text-shadow</a:t>
            </a:r>
            <a:r>
              <a:rPr lang="en-US" i="1" dirty="0">
                <a:cs typeface="Courier New"/>
              </a:rPr>
              <a:t>:</a:t>
            </a:r>
            <a:r>
              <a:rPr lang="en-US" i="1" dirty="0">
                <a:solidFill>
                  <a:srgbClr val="00B050"/>
                </a:solidFill>
                <a:cs typeface="Courier New"/>
              </a:rPr>
              <a:t> </a:t>
            </a:r>
            <a:r>
              <a:rPr lang="en-US" i="1" dirty="0" smtClean="0">
                <a:cs typeface="Courier New"/>
              </a:rPr>
              <a:t>right top </a:t>
            </a:r>
            <a:r>
              <a:rPr lang="en-US" i="1" dirty="0">
                <a:cs typeface="Courier New"/>
              </a:rPr>
              <a:t>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span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text-shadow</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4px </a:t>
            </a:r>
            <a:r>
              <a:rPr lang="en-US" sz="1600" b="1" dirty="0" err="1">
                <a:solidFill>
                  <a:srgbClr val="0070C0"/>
                </a:solidFill>
                <a:latin typeface="Courier New"/>
                <a:cs typeface="Courier New"/>
              </a:rPr>
              <a:t>4</a:t>
            </a:r>
            <a:r>
              <a:rPr lang="en-US" sz="1600" b="1" dirty="0" err="1" smtClean="0">
                <a:solidFill>
                  <a:srgbClr val="0070C0"/>
                </a:solidFill>
                <a:latin typeface="Courier New"/>
                <a:cs typeface="Courier New"/>
              </a:rPr>
              <a:t>px</a:t>
            </a:r>
            <a:r>
              <a:rPr lang="en-US" sz="1600" b="1" dirty="0" smtClean="0">
                <a:solidFill>
                  <a:srgbClr val="0070C0"/>
                </a:solidFill>
                <a:latin typeface="Courier New"/>
                <a:cs typeface="Courier New"/>
              </a:rPr>
              <a:t> 2px #AAA</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441676"/>
            <a:ext cx="1885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Text</a:t>
            </a:r>
            <a:r>
              <a:rPr lang="fr-FR" dirty="0" smtClean="0"/>
              <a:t>-Stroke:</a:t>
            </a:r>
          </a:p>
          <a:p>
            <a:pPr lvl="1"/>
            <a:r>
              <a:rPr lang="fr-FR" dirty="0" err="1" smtClean="0"/>
              <a:t>Define</a:t>
            </a:r>
            <a:r>
              <a:rPr lang="fr-FR" dirty="0" smtClean="0"/>
              <a:t> a </a:t>
            </a:r>
            <a:r>
              <a:rPr lang="fr-FR" dirty="0" err="1" smtClean="0"/>
              <a:t>color</a:t>
            </a:r>
            <a:r>
              <a:rPr lang="fr-FR" dirty="0" smtClean="0"/>
              <a:t> </a:t>
            </a:r>
            <a:r>
              <a:rPr lang="fr-FR" dirty="0" err="1" smtClean="0"/>
              <a:t>wrap</a:t>
            </a:r>
            <a:r>
              <a:rPr lang="fr-FR" dirty="0" smtClean="0"/>
              <a:t> </a:t>
            </a:r>
            <a:r>
              <a:rPr lang="fr-FR" dirty="0" err="1" smtClean="0"/>
              <a:t>around</a:t>
            </a:r>
            <a:r>
              <a:rPr lang="fr-FR" dirty="0" smtClean="0"/>
              <a:t> </a:t>
            </a:r>
            <a:r>
              <a:rPr lang="fr-FR" dirty="0" err="1" smtClean="0"/>
              <a:t>texts</a:t>
            </a:r>
            <a:endParaRPr lang="fr-FR" dirty="0" smtClean="0"/>
          </a:p>
          <a:p>
            <a:pPr lvl="1"/>
            <a:endParaRPr lang="fr-FR" dirty="0"/>
          </a:p>
          <a:p>
            <a:pPr marL="457200" lvl="1" indent="0" algn="ctr">
              <a:buNone/>
            </a:pPr>
            <a:r>
              <a:rPr lang="en-US" i="1" dirty="0">
                <a:solidFill>
                  <a:srgbClr val="FF0000"/>
                </a:solidFill>
                <a:cs typeface="Courier New"/>
              </a:rPr>
              <a:t>text-stroke</a:t>
            </a:r>
            <a:r>
              <a:rPr lang="en-US" i="1" dirty="0">
                <a:cs typeface="Courier New"/>
              </a:rPr>
              <a:t>: size color;</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334866"/>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span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text-stroke</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a:solidFill>
                  <a:srgbClr val="0070C0"/>
                </a:solidFill>
                <a:latin typeface="Courier New"/>
                <a:cs typeface="Courier New"/>
              </a:rPr>
              <a:t>2</a:t>
            </a:r>
            <a:r>
              <a:rPr lang="en-US" sz="1600" b="1" dirty="0" smtClean="0">
                <a:solidFill>
                  <a:srgbClr val="0070C0"/>
                </a:solidFill>
                <a:latin typeface="Courier New"/>
                <a:cs typeface="Courier New"/>
              </a:rPr>
              <a:t>px black</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424" y="4406999"/>
            <a:ext cx="19050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set </a:t>
            </a:r>
            <a:r>
              <a:rPr lang="fr-FR" dirty="0" err="1" smtClean="0"/>
              <a:t>columns</a:t>
            </a:r>
            <a:r>
              <a:rPr lang="fr-FR" dirty="0" smtClean="0"/>
              <a:t> to blocks!</a:t>
            </a:r>
          </a:p>
          <a:p>
            <a:endParaRPr lang="fr-FR" dirty="0"/>
          </a:p>
          <a:p>
            <a:r>
              <a:rPr lang="fr-FR" dirty="0" smtClean="0"/>
              <a:t>Use </a:t>
            </a:r>
            <a:r>
              <a:rPr lang="fr-FR" dirty="0" err="1" smtClean="0"/>
              <a:t>these</a:t>
            </a:r>
            <a:r>
              <a:rPr lang="fr-FR" dirty="0" smtClean="0"/>
              <a:t> </a:t>
            </a:r>
            <a:r>
              <a:rPr lang="fr-FR" dirty="0" err="1" smtClean="0"/>
              <a:t>three</a:t>
            </a:r>
            <a:r>
              <a:rPr lang="fr-FR" dirty="0" smtClean="0"/>
              <a:t> </a:t>
            </a:r>
            <a:r>
              <a:rPr lang="fr-FR" dirty="0" err="1" smtClean="0"/>
              <a:t>properties</a:t>
            </a:r>
            <a:r>
              <a:rPr lang="fr-FR" dirty="0" smtClean="0"/>
              <a:t>:</a:t>
            </a:r>
          </a:p>
          <a:p>
            <a:pPr lvl="1"/>
            <a:r>
              <a:rPr lang="fr-FR" dirty="0" err="1" smtClean="0"/>
              <a:t>Column</a:t>
            </a:r>
            <a:r>
              <a:rPr lang="fr-FR" dirty="0" smtClean="0"/>
              <a:t>-count: </a:t>
            </a:r>
          </a:p>
          <a:p>
            <a:pPr lvl="2"/>
            <a:r>
              <a:rPr lang="fr-FR" dirty="0" err="1" smtClean="0"/>
              <a:t>Splits</a:t>
            </a:r>
            <a:r>
              <a:rPr lang="fr-FR" dirty="0" smtClean="0"/>
              <a:t> </a:t>
            </a:r>
            <a:r>
              <a:rPr lang="fr-FR" dirty="0" err="1"/>
              <a:t>entire</a:t>
            </a:r>
            <a:r>
              <a:rPr lang="fr-FR" dirty="0"/>
              <a:t> </a:t>
            </a:r>
            <a:r>
              <a:rPr lang="fr-FR" dirty="0" err="1"/>
              <a:t>text</a:t>
            </a:r>
            <a:r>
              <a:rPr lang="fr-FR" dirty="0"/>
              <a:t> by </a:t>
            </a:r>
            <a:r>
              <a:rPr lang="fr-FR" dirty="0" err="1"/>
              <a:t>specified</a:t>
            </a:r>
            <a:r>
              <a:rPr lang="fr-FR" dirty="0"/>
              <a:t> </a:t>
            </a:r>
            <a:r>
              <a:rPr lang="fr-FR" dirty="0" err="1" smtClean="0"/>
              <a:t>number</a:t>
            </a:r>
            <a:endParaRPr lang="fr-FR" dirty="0" smtClean="0"/>
          </a:p>
          <a:p>
            <a:pPr lvl="1"/>
            <a:r>
              <a:rPr lang="fr-FR" dirty="0" err="1" smtClean="0"/>
              <a:t>Column</a:t>
            </a:r>
            <a:r>
              <a:rPr lang="fr-FR" dirty="0" smtClean="0"/>
              <a:t>-gap</a:t>
            </a:r>
          </a:p>
          <a:p>
            <a:pPr lvl="2"/>
            <a:r>
              <a:rPr lang="fr-FR" dirty="0"/>
              <a:t>Sets </a:t>
            </a:r>
            <a:r>
              <a:rPr lang="fr-FR" dirty="0" err="1"/>
              <a:t>margins</a:t>
            </a:r>
            <a:r>
              <a:rPr lang="fr-FR" dirty="0"/>
              <a:t> </a:t>
            </a:r>
            <a:r>
              <a:rPr lang="fr-FR" dirty="0" err="1" smtClean="0"/>
              <a:t>between</a:t>
            </a:r>
            <a:r>
              <a:rPr lang="fr-FR" dirty="0" smtClean="0"/>
              <a:t> </a:t>
            </a:r>
            <a:r>
              <a:rPr lang="fr-FR" dirty="0" err="1" smtClean="0"/>
              <a:t>each</a:t>
            </a:r>
            <a:r>
              <a:rPr lang="fr-FR" dirty="0" smtClean="0"/>
              <a:t> </a:t>
            </a:r>
            <a:r>
              <a:rPr lang="fr-FR" dirty="0" err="1" smtClean="0"/>
              <a:t>column</a:t>
            </a:r>
            <a:endParaRPr lang="fr-FR" dirty="0" smtClean="0"/>
          </a:p>
          <a:p>
            <a:pPr lvl="1"/>
            <a:r>
              <a:rPr lang="fr-FR" dirty="0" err="1" smtClean="0"/>
              <a:t>Column-width</a:t>
            </a:r>
            <a:endParaRPr lang="fr-FR" dirty="0" smtClean="0"/>
          </a:p>
          <a:p>
            <a:pPr lvl="2"/>
            <a:r>
              <a:rPr lang="fr-FR" dirty="0" err="1" smtClean="0"/>
              <a:t>Specifies</a:t>
            </a:r>
            <a:r>
              <a:rPr lang="fr-FR" dirty="0" smtClean="0"/>
              <a:t> </a:t>
            </a:r>
            <a:r>
              <a:rPr lang="fr-FR" dirty="0" err="1" smtClean="0"/>
              <a:t>each</a:t>
            </a:r>
            <a:r>
              <a:rPr lang="fr-FR" dirty="0" smtClean="0"/>
              <a:t> </a:t>
            </a:r>
            <a:r>
              <a:rPr lang="fr-FR" dirty="0" err="1" smtClean="0"/>
              <a:t>column</a:t>
            </a:r>
            <a:r>
              <a:rPr lang="fr-FR" dirty="0" smtClean="0"/>
              <a:t> </a:t>
            </a:r>
            <a:r>
              <a:rPr lang="fr-FR" dirty="0" err="1" smtClean="0"/>
              <a:t>width</a:t>
            </a:r>
            <a:endParaRPr lang="fr-FR" dirty="0" smtClean="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Texts</a:t>
            </a:r>
            <a:endParaRPr lang="fr-FR" dirty="0"/>
          </a:p>
        </p:txBody>
      </p:sp>
      <p:sp>
        <p:nvSpPr>
          <p:cNvPr id="3" name="Espace réservé du contenu 2"/>
          <p:cNvSpPr>
            <a:spLocks noGrp="1"/>
          </p:cNvSpPr>
          <p:nvPr>
            <p:ph idx="1"/>
          </p:nvPr>
        </p:nvSpPr>
        <p:spPr/>
        <p:txBody>
          <a:bodyPr/>
          <a:lstStyle/>
          <a:p>
            <a:r>
              <a:rPr lang="fr-FR" dirty="0" err="1" smtClean="0"/>
              <a:t>Columns</a:t>
            </a:r>
            <a:r>
              <a:rPr lang="fr-FR" dirty="0" smtClean="0"/>
              <a:t> </a:t>
            </a:r>
            <a:r>
              <a:rPr lang="fr-FR" dirty="0" err="1" smtClean="0"/>
              <a:t>example</a:t>
            </a:r>
            <a:r>
              <a:rPr lang="fr-FR" dirty="0" smtClean="0"/>
              <a:t>:</a:t>
            </a:r>
          </a:p>
          <a:p>
            <a:pPr marL="457200" lvl="1" indent="0" algn="ctr">
              <a:buNone/>
            </a:pPr>
            <a:r>
              <a:rPr lang="en-US" i="1" dirty="0">
                <a:solidFill>
                  <a:srgbClr val="FF0000"/>
                </a:solidFill>
                <a:cs typeface="Courier New"/>
              </a:rPr>
              <a:t>column-count</a:t>
            </a:r>
            <a:r>
              <a:rPr lang="en-US" i="1" dirty="0">
                <a:cs typeface="Courier New"/>
              </a:rPr>
              <a:t>:</a:t>
            </a:r>
            <a:r>
              <a:rPr lang="en-US" i="1" dirty="0">
                <a:solidFill>
                  <a:srgbClr val="00B050"/>
                </a:solidFill>
                <a:cs typeface="Courier New"/>
              </a:rPr>
              <a:t> </a:t>
            </a:r>
            <a:r>
              <a:rPr lang="en-US" i="1" dirty="0">
                <a:cs typeface="Courier New"/>
              </a:rPr>
              <a:t>number;</a:t>
            </a:r>
          </a:p>
          <a:p>
            <a:pPr marL="457200" lvl="1" indent="0" algn="ctr">
              <a:buNone/>
            </a:pPr>
            <a:r>
              <a:rPr lang="en-US" i="1" dirty="0">
                <a:solidFill>
                  <a:srgbClr val="FF0000"/>
                </a:solidFill>
                <a:cs typeface="Courier New"/>
              </a:rPr>
              <a:t>column-gap</a:t>
            </a:r>
            <a:r>
              <a:rPr lang="en-US" i="1" dirty="0">
                <a:cs typeface="Courier New"/>
              </a:rPr>
              <a:t>: gap;</a:t>
            </a:r>
          </a:p>
          <a:p>
            <a:pPr marL="457200" lvl="1" indent="0" algn="ctr">
              <a:buNone/>
            </a:pPr>
            <a:r>
              <a:rPr lang="en-US" i="1" dirty="0">
                <a:solidFill>
                  <a:srgbClr val="FF0000"/>
                </a:solidFill>
                <a:cs typeface="Courier New"/>
              </a:rPr>
              <a:t>column-width</a:t>
            </a:r>
            <a:r>
              <a:rPr lang="en-US" i="1" dirty="0">
                <a:cs typeface="Courier New"/>
              </a:rPr>
              <a:t>: width;</a:t>
            </a:r>
          </a:p>
          <a:p>
            <a:r>
              <a:rPr lang="fr-FR" dirty="0" smtClean="0"/>
              <a:t>Usage: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8" name="Rectangle à coins arrondis 7"/>
          <p:cNvSpPr/>
          <p:nvPr/>
        </p:nvSpPr>
        <p:spPr>
          <a:xfrm>
            <a:off x="176672" y="3649588"/>
            <a:ext cx="8785224" cy="15579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endParaRPr lang="en-US" sz="1600" b="1" dirty="0">
              <a:solidFill>
                <a:srgbClr val="00B050"/>
              </a:solidFill>
              <a:latin typeface="Courier New"/>
              <a:cs typeface="Courier New"/>
            </a:endParaRPr>
          </a:p>
          <a:p>
            <a:pPr lvl="1"/>
            <a:r>
              <a:rPr lang="en-US" sz="1600" b="1" dirty="0" smtClean="0">
                <a:solidFill>
                  <a:srgbClr val="FF0000"/>
                </a:solidFill>
                <a:latin typeface="Courier New"/>
                <a:cs typeface="Courier New"/>
              </a:rPr>
              <a:t>column-count</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a:solidFill>
                  <a:srgbClr val="0070C0"/>
                </a:solidFill>
                <a:latin typeface="Courier New"/>
                <a:cs typeface="Courier New"/>
              </a:rPr>
              <a:t>5</a:t>
            </a:r>
            <a:r>
              <a:rPr lang="en-US" sz="1600" b="1" dirty="0" smtClean="0">
                <a:solidFill>
                  <a:schemeClr val="tx1"/>
                </a:solidFill>
                <a:latin typeface="Courier New"/>
                <a:cs typeface="Courier New"/>
              </a:rPr>
              <a:t>;</a:t>
            </a:r>
          </a:p>
          <a:p>
            <a:pPr lvl="1"/>
            <a:r>
              <a:rPr lang="en-US" sz="1600" b="1" dirty="0">
                <a:solidFill>
                  <a:srgbClr val="FF0000"/>
                </a:solidFill>
                <a:latin typeface="Courier New"/>
                <a:cs typeface="Courier New"/>
              </a:rPr>
              <a:t>c</a:t>
            </a:r>
            <a:r>
              <a:rPr lang="en-US" sz="1600" b="1" dirty="0" smtClean="0">
                <a:solidFill>
                  <a:srgbClr val="FF0000"/>
                </a:solidFill>
                <a:latin typeface="Courier New"/>
                <a:cs typeface="Courier New"/>
              </a:rPr>
              <a:t>olumn-gap</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10px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column-width</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40px</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676117"/>
            <a:ext cx="3528392" cy="148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descr="D:\Users\Renaud\Desktop\StageFinEtudesSupinfo\Icons-New\v3\Min\Focu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7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Many</a:t>
            </a:r>
            <a:r>
              <a:rPr lang="fr-FR" dirty="0" smtClean="0"/>
              <a:t> transformations </a:t>
            </a:r>
            <a:r>
              <a:rPr lang="fr-FR" dirty="0" err="1" smtClean="0"/>
              <a:t>handled</a:t>
            </a:r>
            <a:r>
              <a:rPr lang="fr-FR" dirty="0" smtClean="0"/>
              <a:t> by the </a:t>
            </a:r>
            <a:r>
              <a:rPr lang="fr-FR" i="1" dirty="0" err="1" smtClean="0"/>
              <a:t>transform</a:t>
            </a:r>
            <a:r>
              <a:rPr lang="fr-FR" dirty="0" smtClean="0"/>
              <a:t> </a:t>
            </a:r>
            <a:r>
              <a:rPr lang="fr-FR" dirty="0" err="1" smtClean="0"/>
              <a:t>attribute</a:t>
            </a:r>
            <a:endParaRPr lang="fr-FR" dirty="0" smtClean="0"/>
          </a:p>
          <a:p>
            <a:pPr lvl="1"/>
            <a:r>
              <a:rPr lang="fr-FR" dirty="0" err="1" smtClean="0"/>
              <a:t>Scale</a:t>
            </a:r>
            <a:endParaRPr lang="fr-FR" dirty="0" smtClean="0"/>
          </a:p>
          <a:p>
            <a:pPr lvl="1"/>
            <a:r>
              <a:rPr lang="fr-FR" dirty="0" err="1" smtClean="0"/>
              <a:t>Rotate</a:t>
            </a:r>
            <a:endParaRPr lang="fr-FR" dirty="0"/>
          </a:p>
          <a:p>
            <a:pPr lvl="1"/>
            <a:r>
              <a:rPr lang="fr-FR" dirty="0" smtClean="0"/>
              <a:t>Translate</a:t>
            </a:r>
          </a:p>
          <a:p>
            <a:endParaRPr lang="fr-FR" dirty="0" smtClean="0"/>
          </a:p>
          <a:p>
            <a:r>
              <a:rPr lang="fr-FR" dirty="0" err="1" smtClean="0"/>
              <a:t>We’ll</a:t>
            </a:r>
            <a:r>
              <a:rPr lang="fr-FR" dirty="0" smtClean="0"/>
              <a:t> </a:t>
            </a:r>
            <a:r>
              <a:rPr lang="fr-FR" dirty="0" err="1" smtClean="0"/>
              <a:t>see</a:t>
            </a:r>
            <a:r>
              <a:rPr lang="fr-FR" dirty="0" smtClean="0"/>
              <a:t> all the </a:t>
            </a:r>
            <a:r>
              <a:rPr lang="fr-FR" dirty="0" err="1" smtClean="0"/>
              <a:t>left</a:t>
            </a:r>
            <a:r>
              <a:rPr lang="fr-FR" dirty="0" smtClean="0"/>
              <a:t> </a:t>
            </a:r>
            <a:r>
              <a:rPr lang="fr-FR" dirty="0" err="1" smtClean="0"/>
              <a:t>ones</a:t>
            </a: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Espace réservé du contenu 2"/>
          <p:cNvSpPr txBox="1">
            <a:spLocks/>
          </p:cNvSpPr>
          <p:nvPr/>
        </p:nvSpPr>
        <p:spPr bwMode="auto">
          <a:xfrm>
            <a:off x="4355977" y="1993404"/>
            <a:ext cx="2736304"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fr-FR" dirty="0" smtClean="0"/>
              <a:t>Matrix</a:t>
            </a:r>
          </a:p>
          <a:p>
            <a:pPr lvl="1"/>
            <a:r>
              <a:rPr lang="fr-FR" dirty="0" smtClean="0"/>
              <a:t>Perspective</a:t>
            </a:r>
          </a:p>
          <a:p>
            <a:pPr lvl="1"/>
            <a:r>
              <a:rPr lang="fr-FR" dirty="0" err="1" smtClean="0"/>
              <a:t>Skew</a:t>
            </a:r>
            <a:endParaRPr lang="fr-FR" dirty="0" smtClean="0"/>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54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ScaleX</a:t>
            </a:r>
            <a:r>
              <a:rPr lang="fr-FR" dirty="0" smtClean="0"/>
              <a:t>/Y/Z:</a:t>
            </a:r>
          </a:p>
          <a:p>
            <a:pPr lvl="1"/>
            <a:r>
              <a:rPr lang="fr-FR" dirty="0" err="1" smtClean="0"/>
              <a:t>Increase</a:t>
            </a:r>
            <a:r>
              <a:rPr lang="fr-FR" dirty="0" smtClean="0"/>
              <a:t> or </a:t>
            </a:r>
            <a:r>
              <a:rPr lang="fr-FR" dirty="0" err="1" smtClean="0"/>
              <a:t>reduce</a:t>
            </a:r>
            <a:r>
              <a:rPr lang="fr-FR" dirty="0" smtClean="0"/>
              <a:t> the </a:t>
            </a:r>
            <a:r>
              <a:rPr lang="fr-FR" dirty="0" err="1" smtClean="0"/>
              <a:t>element’s</a:t>
            </a:r>
            <a:r>
              <a:rPr lang="fr-FR" dirty="0" smtClean="0"/>
              <a:t> dimensions</a:t>
            </a:r>
          </a:p>
          <a:p>
            <a:pPr lvl="1"/>
            <a:endParaRPr lang="fr-FR" dirty="0"/>
          </a:p>
          <a:p>
            <a:pPr marL="457200" lvl="1" indent="0" algn="ctr">
              <a:buNone/>
            </a:pPr>
            <a:r>
              <a:rPr lang="fr-FR" i="1" dirty="0" err="1" smtClean="0">
                <a:solidFill>
                  <a:srgbClr val="FF0000"/>
                </a:solidFill>
              </a:rPr>
              <a:t>scaleX</a:t>
            </a:r>
            <a:r>
              <a:rPr lang="fr-FR" i="1" dirty="0" smtClean="0"/>
              <a:t>(</a:t>
            </a:r>
            <a:r>
              <a:rPr lang="fr-FR" i="1" dirty="0" err="1" smtClean="0"/>
              <a:t>number</a:t>
            </a:r>
            <a:r>
              <a:rPr lang="fr-FR" i="1" dirty="0" smtClean="0"/>
              <a:t>); </a:t>
            </a:r>
            <a:r>
              <a:rPr lang="fr-FR" i="1" dirty="0" err="1" smtClean="0">
                <a:solidFill>
                  <a:srgbClr val="FF0000"/>
                </a:solidFill>
              </a:rPr>
              <a:t>scaleY</a:t>
            </a:r>
            <a:r>
              <a:rPr lang="fr-FR" i="1" dirty="0" smtClean="0"/>
              <a:t>(</a:t>
            </a:r>
            <a:r>
              <a:rPr lang="fr-FR" i="1" dirty="0" err="1" smtClean="0"/>
              <a:t>number</a:t>
            </a:r>
            <a:r>
              <a:rPr lang="fr-FR" i="1" dirty="0" smtClean="0"/>
              <a:t>); </a:t>
            </a:r>
            <a:r>
              <a:rPr lang="fr-FR" i="1" dirty="0" err="1" smtClean="0">
                <a:solidFill>
                  <a:srgbClr val="FF0000"/>
                </a:solidFill>
              </a:rPr>
              <a:t>scaleZ</a:t>
            </a:r>
            <a:r>
              <a:rPr lang="fr-FR" i="1" dirty="0" smtClean="0"/>
              <a:t>(</a:t>
            </a:r>
            <a:r>
              <a:rPr lang="fr-FR" i="1" dirty="0" err="1" smtClean="0"/>
              <a:t>number</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transform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err="1" smtClean="0">
                <a:solidFill>
                  <a:schemeClr val="accent6">
                    <a:lumMod val="75000"/>
                  </a:schemeClr>
                </a:solidFill>
                <a:latin typeface="Courier New"/>
                <a:cs typeface="Courier New"/>
              </a:rPr>
              <a:t>scaleX</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2</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09628"/>
            <a:ext cx="7677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20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a:t>RotateX</a:t>
            </a:r>
            <a:r>
              <a:rPr lang="fr-FR" dirty="0"/>
              <a:t>/Y/Z</a:t>
            </a:r>
            <a:r>
              <a:rPr lang="fr-FR" dirty="0" smtClean="0"/>
              <a:t>:</a:t>
            </a:r>
          </a:p>
          <a:p>
            <a:pPr lvl="1"/>
            <a:r>
              <a:rPr lang="fr-FR" dirty="0" err="1" smtClean="0"/>
              <a:t>Perform</a:t>
            </a:r>
            <a:r>
              <a:rPr lang="fr-FR" dirty="0" smtClean="0"/>
              <a:t> a rotation</a:t>
            </a:r>
          </a:p>
          <a:p>
            <a:pPr lvl="1"/>
            <a:endParaRPr lang="fr-FR" dirty="0"/>
          </a:p>
          <a:p>
            <a:pPr marL="457200" lvl="1" indent="0" algn="ctr">
              <a:buNone/>
            </a:pPr>
            <a:r>
              <a:rPr lang="fr-FR" i="1" dirty="0" err="1" smtClean="0">
                <a:solidFill>
                  <a:srgbClr val="FF0000"/>
                </a:solidFill>
              </a:rPr>
              <a:t>rotateX</a:t>
            </a:r>
            <a:r>
              <a:rPr lang="fr-FR" i="1" dirty="0" smtClean="0"/>
              <a:t>(</a:t>
            </a:r>
            <a:r>
              <a:rPr lang="fr-FR" i="1" dirty="0" err="1" smtClean="0"/>
              <a:t>Ndeg</a:t>
            </a:r>
            <a:r>
              <a:rPr lang="fr-FR" i="1" dirty="0" smtClean="0"/>
              <a:t>); </a:t>
            </a:r>
            <a:r>
              <a:rPr lang="fr-FR" i="1" dirty="0" err="1" smtClean="0">
                <a:solidFill>
                  <a:srgbClr val="FF0000"/>
                </a:solidFill>
              </a:rPr>
              <a:t>rotateY</a:t>
            </a:r>
            <a:r>
              <a:rPr lang="fr-FR" i="1" dirty="0" smtClean="0"/>
              <a:t>(</a:t>
            </a:r>
            <a:r>
              <a:rPr lang="fr-FR" i="1" dirty="0" err="1" smtClean="0"/>
              <a:t>Ndeg</a:t>
            </a:r>
            <a:r>
              <a:rPr lang="fr-FR" i="1" dirty="0" smtClean="0"/>
              <a:t>); </a:t>
            </a:r>
            <a:r>
              <a:rPr lang="fr-FR" i="1" dirty="0" err="1" smtClean="0">
                <a:solidFill>
                  <a:srgbClr val="FF0000"/>
                </a:solidFill>
              </a:rPr>
              <a:t>rotateZ</a:t>
            </a:r>
            <a:r>
              <a:rPr lang="fr-FR" i="1" dirty="0" smtClean="0"/>
              <a:t>(</a:t>
            </a:r>
            <a:r>
              <a:rPr lang="fr-FR" i="1" dirty="0" err="1" smtClean="0"/>
              <a:t>Ndeg</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transform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err="1" smtClean="0">
                <a:solidFill>
                  <a:schemeClr val="accent6">
                    <a:lumMod val="75000"/>
                  </a:schemeClr>
                </a:solidFill>
                <a:latin typeface="Courier New"/>
                <a:cs typeface="Courier New"/>
              </a:rPr>
              <a:t>rotateY</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45deg</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148" y="3869840"/>
            <a:ext cx="3979340" cy="137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78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Transforms</a:t>
            </a:r>
            <a:endParaRPr lang="fr-FR" dirty="0"/>
          </a:p>
        </p:txBody>
      </p:sp>
      <p:sp>
        <p:nvSpPr>
          <p:cNvPr id="3" name="Espace réservé du contenu 2"/>
          <p:cNvSpPr>
            <a:spLocks noGrp="1"/>
          </p:cNvSpPr>
          <p:nvPr>
            <p:ph idx="1"/>
          </p:nvPr>
        </p:nvSpPr>
        <p:spPr/>
        <p:txBody>
          <a:bodyPr/>
          <a:lstStyle/>
          <a:p>
            <a:r>
              <a:rPr lang="fr-FR" dirty="0" err="1" smtClean="0"/>
              <a:t>TranslateX</a:t>
            </a:r>
            <a:r>
              <a:rPr lang="fr-FR" dirty="0" smtClean="0"/>
              <a:t>/Y/Z:</a:t>
            </a:r>
          </a:p>
          <a:p>
            <a:pPr lvl="1"/>
            <a:r>
              <a:rPr lang="fr-FR" dirty="0" smtClean="0"/>
              <a:t>Push the </a:t>
            </a:r>
            <a:r>
              <a:rPr lang="fr-FR" dirty="0" err="1" smtClean="0"/>
              <a:t>element</a:t>
            </a:r>
            <a:r>
              <a:rPr lang="fr-FR" dirty="0" smtClean="0"/>
              <a:t> in the </a:t>
            </a:r>
            <a:r>
              <a:rPr lang="fr-FR" dirty="0" err="1" smtClean="0"/>
              <a:t>specified</a:t>
            </a:r>
            <a:r>
              <a:rPr lang="fr-FR" dirty="0" smtClean="0"/>
              <a:t> direction</a:t>
            </a:r>
          </a:p>
          <a:p>
            <a:pPr lvl="1"/>
            <a:endParaRPr lang="fr-FR" dirty="0"/>
          </a:p>
          <a:p>
            <a:pPr marL="457200" lvl="1" indent="0" algn="ctr">
              <a:buNone/>
            </a:pPr>
            <a:r>
              <a:rPr lang="fr-FR" i="1" dirty="0" err="1" smtClean="0">
                <a:solidFill>
                  <a:srgbClr val="FF0000"/>
                </a:solidFill>
              </a:rPr>
              <a:t>translateX</a:t>
            </a:r>
            <a:r>
              <a:rPr lang="fr-FR" i="1" dirty="0" smtClean="0"/>
              <a:t>(</a:t>
            </a:r>
            <a:r>
              <a:rPr lang="fr-FR" i="1" dirty="0" err="1" smtClean="0"/>
              <a:t>Ndeg</a:t>
            </a:r>
            <a:r>
              <a:rPr lang="fr-FR" i="1" dirty="0"/>
              <a:t>); </a:t>
            </a:r>
            <a:r>
              <a:rPr lang="fr-FR" i="1" dirty="0" err="1" smtClean="0">
                <a:solidFill>
                  <a:srgbClr val="FF0000"/>
                </a:solidFill>
              </a:rPr>
              <a:t>translateY</a:t>
            </a:r>
            <a:r>
              <a:rPr lang="fr-FR" i="1" dirty="0" smtClean="0"/>
              <a:t>(</a:t>
            </a:r>
            <a:r>
              <a:rPr lang="fr-FR" i="1" dirty="0" err="1" smtClean="0"/>
              <a:t>Ndeg</a:t>
            </a:r>
            <a:r>
              <a:rPr lang="fr-FR" i="1" dirty="0"/>
              <a:t>); </a:t>
            </a:r>
            <a:r>
              <a:rPr lang="fr-FR" i="1" dirty="0" err="1" smtClean="0">
                <a:solidFill>
                  <a:srgbClr val="FF0000"/>
                </a:solidFill>
              </a:rPr>
              <a:t>translateZ</a:t>
            </a:r>
            <a:r>
              <a:rPr lang="fr-FR" i="1" dirty="0" smtClean="0"/>
              <a:t>(</a:t>
            </a:r>
            <a:r>
              <a:rPr lang="fr-FR" i="1" dirty="0" err="1" smtClean="0"/>
              <a:t>Ndeg</a:t>
            </a:r>
            <a:r>
              <a:rPr lang="fr-FR" i="1" dirty="0"/>
              <a:t>);</a:t>
            </a:r>
          </a:p>
          <a:p>
            <a:pPr marL="457200" lvl="1" indent="0">
              <a:buNone/>
            </a:pPr>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5" name="Rectangle à coins arrondis 4"/>
          <p:cNvSpPr/>
          <p:nvPr/>
        </p:nvSpPr>
        <p:spPr>
          <a:xfrm>
            <a:off x="176672" y="3145532"/>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transform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err="1" smtClean="0">
                <a:solidFill>
                  <a:schemeClr val="accent6">
                    <a:lumMod val="75000"/>
                  </a:schemeClr>
                </a:solidFill>
                <a:latin typeface="Courier New"/>
                <a:cs typeface="Courier New"/>
              </a:rPr>
              <a:t>translateX</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-50px</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946" y="4009628"/>
            <a:ext cx="38766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gauche 5"/>
          <p:cNvSpPr/>
          <p:nvPr/>
        </p:nvSpPr>
        <p:spPr>
          <a:xfrm>
            <a:off x="6804248" y="4081636"/>
            <a:ext cx="1800200" cy="89168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23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17593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Media </a:t>
            </a:r>
            <a:r>
              <a:rPr lang="fr-FR" dirty="0" err="1" smtClean="0"/>
              <a:t>Queries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5124" name="Picture 4" descr="http://media.hifitower.eu/M/10003344_portable_display_scre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99340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09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spcBef>
                <a:spcPts val="2400"/>
              </a:spcBef>
            </a:pPr>
            <a:r>
              <a:rPr lang="en-US" dirty="0" smtClean="0"/>
              <a:t>Attributes</a:t>
            </a:r>
            <a:endParaRPr lang="en-US" dirty="0"/>
          </a:p>
          <a:p>
            <a:pPr lvl="1" eaLnBrk="1" hangingPunct="1">
              <a:spcBef>
                <a:spcPts val="2400"/>
              </a:spcBef>
            </a:pPr>
            <a:r>
              <a:rPr lang="en-US" dirty="0" smtClean="0"/>
              <a:t>Media queries</a:t>
            </a:r>
          </a:p>
          <a:p>
            <a:pPr lvl="1" eaLnBrk="1" hangingPunct="1">
              <a:spcBef>
                <a:spcPts val="2400"/>
              </a:spcBef>
            </a:pPr>
            <a:r>
              <a:rPr lang="en-US" dirty="0" smtClean="0"/>
              <a:t>Namespaces</a:t>
            </a:r>
          </a:p>
          <a:p>
            <a:pPr lvl="1" eaLnBrk="1" hangingPunct="1">
              <a:spcBef>
                <a:spcPts val="2400"/>
              </a:spcBef>
            </a:pPr>
            <a:r>
              <a:rPr lang="en-US" dirty="0" smtClean="0"/>
              <a:t>Selectors level 3</a:t>
            </a:r>
            <a:endParaRPr lang="en-US" dirty="0">
              <a:ea typeface="ＭＳ Ｐゴシック" pitchFamily="34" charset="-128"/>
            </a:endParaRPr>
          </a:p>
          <a:p>
            <a:pPr lvl="1" eaLnBrk="1" hangingPunct="1">
              <a:spcBef>
                <a:spcPts val="2400"/>
              </a:spcBef>
            </a:pPr>
            <a:r>
              <a:rPr lang="en-US" dirty="0" smtClean="0">
                <a:ea typeface="ＭＳ Ｐゴシック" pitchFamily="34" charset="-128"/>
              </a:rPr>
              <a:t>LESS framework</a:t>
            </a:r>
            <a:endParaRPr lang="fr-FR" dirty="0" smtClean="0">
              <a:ea typeface="ＭＳ Ｐゴシック" pitchFamily="34" charset="-128"/>
            </a:endParaRP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CSS 3</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Handle CSS declarations depending on media used</a:t>
            </a:r>
          </a:p>
          <a:p>
            <a:pPr lvl="1"/>
            <a:r>
              <a:rPr lang="en-US" dirty="0" smtClean="0">
                <a:ea typeface="ＭＳ Ｐゴシック" pitchFamily="34" charset="-128"/>
              </a:rPr>
              <a:t>Computers</a:t>
            </a:r>
          </a:p>
          <a:p>
            <a:pPr lvl="1"/>
            <a:r>
              <a:rPr lang="en-US" dirty="0" smtClean="0">
                <a:ea typeface="ＭＳ Ｐゴシック" pitchFamily="34" charset="-128"/>
              </a:rPr>
              <a:t>Tablets</a:t>
            </a:r>
          </a:p>
          <a:p>
            <a:pPr lvl="1"/>
            <a:r>
              <a:rPr lang="en-US" dirty="0" smtClean="0">
                <a:ea typeface="ＭＳ Ｐゴシック" pitchFamily="34" charset="-128"/>
              </a:rPr>
              <a:t>Smartphones</a:t>
            </a:r>
          </a:p>
          <a:p>
            <a:pPr lvl="1"/>
            <a:r>
              <a:rPr lang="en-US" dirty="0" smtClean="0">
                <a:ea typeface="ＭＳ Ｐゴシック" pitchFamily="34" charset="-128"/>
              </a:rPr>
              <a:t>…</a:t>
            </a:r>
            <a:endParaRPr lang="en-US" dirty="0">
              <a:ea typeface="ＭＳ Ｐゴシック" pitchFamily="34" charset="-128"/>
            </a:endParaRPr>
          </a:p>
          <a:p>
            <a:pPr marL="0" indent="0">
              <a:buNone/>
            </a:pPr>
            <a:endParaRPr lang="en-US" dirty="0" smtClean="0">
              <a:ea typeface="ＭＳ Ｐゴシック" pitchFamily="34" charset="-128"/>
            </a:endParaRPr>
          </a:p>
          <a:p>
            <a:r>
              <a:rPr lang="en-US" dirty="0" smtClean="0">
                <a:ea typeface="ＭＳ Ｐゴシック" pitchFamily="34" charset="-128"/>
              </a:rPr>
              <a:t>Two ways to use it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Media </a:t>
            </a:r>
            <a:r>
              <a:rPr lang="fr-FR" dirty="0" err="1" smtClean="0">
                <a:ea typeface="ＭＳ Ｐゴシック" pitchFamily="34" charset="-128"/>
              </a:rPr>
              <a:t>Queries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37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In the </a:t>
            </a:r>
            <a:r>
              <a:rPr lang="fr-FR" dirty="0" err="1" smtClean="0"/>
              <a:t>stylesheet</a:t>
            </a:r>
            <a:r>
              <a:rPr lang="fr-FR" dirty="0" smtClean="0"/>
              <a:t> </a:t>
            </a:r>
            <a:r>
              <a:rPr lang="fr-FR" dirty="0" err="1" smtClean="0"/>
              <a:t>link</a:t>
            </a:r>
            <a:r>
              <a:rPr lang="fr-FR" dirty="0" smtClean="0"/>
              <a:t>:</a:t>
            </a:r>
          </a:p>
          <a:p>
            <a:endParaRPr lang="fr-FR" dirty="0"/>
          </a:p>
          <a:p>
            <a:endParaRPr lang="fr-FR" dirty="0" smtClean="0"/>
          </a:p>
          <a:p>
            <a:endParaRPr lang="fr-FR" dirty="0"/>
          </a:p>
          <a:p>
            <a:r>
              <a:rPr lang="fr-FR" dirty="0" smtClean="0"/>
              <a:t>In CSS file </a:t>
            </a:r>
            <a:r>
              <a:rPr lang="fr-FR" dirty="0" err="1" smtClean="0"/>
              <a:t>directly</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6672" y="1849388"/>
            <a:ext cx="8785224"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&lt;link</a:t>
            </a:r>
            <a:r>
              <a:rPr lang="en-US" sz="1600" b="1" dirty="0">
                <a:solidFill>
                  <a:schemeClr val="tx1"/>
                </a:solidFill>
                <a:latin typeface="Courier New"/>
                <a:cs typeface="Courier New"/>
              </a:rPr>
              <a:t> </a:t>
            </a:r>
            <a:r>
              <a:rPr lang="en-US" sz="1600" b="1" dirty="0" err="1">
                <a:solidFill>
                  <a:srgbClr val="FF0000"/>
                </a:solidFill>
                <a:latin typeface="Courier New"/>
                <a:cs typeface="Courier New"/>
              </a:rPr>
              <a:t>rel</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stylesheet</a:t>
            </a:r>
            <a:r>
              <a:rPr lang="en-US" sz="1600" b="1" dirty="0" smtClean="0">
                <a:solidFill>
                  <a:schemeClr val="accent6">
                    <a:lumMod val="75000"/>
                  </a:schemeClr>
                </a:solidFill>
                <a:latin typeface="Courier New"/>
                <a:cs typeface="Courier New"/>
              </a:rPr>
              <a:t>"</a:t>
            </a:r>
          </a:p>
          <a:p>
            <a:pPr lvl="2"/>
            <a:r>
              <a:rPr lang="en-US" sz="1600" b="1" dirty="0" smtClean="0">
                <a:solidFill>
                  <a:srgbClr val="FF0000"/>
                </a:solidFill>
                <a:latin typeface="Courier New"/>
                <a:cs typeface="Courier New"/>
              </a:rPr>
              <a:t>media</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"screen and (max-width</a:t>
            </a:r>
            <a:r>
              <a:rPr lang="en-US" sz="1600" b="1" dirty="0">
                <a:solidFill>
                  <a:schemeClr val="accent6">
                    <a:lumMod val="75000"/>
                  </a:schemeClr>
                </a:solidFill>
                <a:latin typeface="Courier New"/>
                <a:cs typeface="Courier New"/>
              </a:rPr>
              <a:t>: </a:t>
            </a:r>
            <a:r>
              <a:rPr lang="en-US" sz="1600" b="1" dirty="0" smtClean="0">
                <a:solidFill>
                  <a:schemeClr val="accent6">
                    <a:lumMod val="75000"/>
                  </a:schemeClr>
                </a:solidFill>
                <a:latin typeface="Courier New"/>
                <a:cs typeface="Courier New"/>
              </a:rPr>
              <a:t>600px)"</a:t>
            </a:r>
          </a:p>
          <a:p>
            <a:pPr lvl="2"/>
            <a:r>
              <a:rPr lang="en-US" sz="1600" b="1" dirty="0" err="1" smtClean="0">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"small.css"</a:t>
            </a:r>
            <a:r>
              <a:rPr lang="en-US" sz="1600" b="1" dirty="0">
                <a:solidFill>
                  <a:schemeClr val="tx1"/>
                </a:solidFill>
                <a:latin typeface="Courier New"/>
                <a:cs typeface="Courier New"/>
              </a:rPr>
              <a:t> </a:t>
            </a:r>
            <a:r>
              <a:rPr lang="en-US" sz="1600" b="1" dirty="0">
                <a:solidFill>
                  <a:srgbClr val="00B050"/>
                </a:solidFill>
                <a:latin typeface="Courier New"/>
                <a:cs typeface="Courier New"/>
              </a:rPr>
              <a:t>/&gt;</a:t>
            </a:r>
          </a:p>
        </p:txBody>
      </p:sp>
      <p:sp>
        <p:nvSpPr>
          <p:cNvPr id="6" name="Rectangle à coins arrondis 5"/>
          <p:cNvSpPr/>
          <p:nvPr/>
        </p:nvSpPr>
        <p:spPr>
          <a:xfrm>
            <a:off x="179512" y="39829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(max-width</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600px) {</a:t>
            </a:r>
          </a:p>
          <a:p>
            <a:pPr lvl="1"/>
            <a:r>
              <a:rPr lang="en-US" sz="1600" b="1" dirty="0" smtClean="0">
                <a:solidFill>
                  <a:srgbClr val="00B050"/>
                </a:solidFill>
                <a:latin typeface="Courier New"/>
                <a:cs typeface="Courier New"/>
              </a:rPr>
              <a:t>/* classic CSS here */</a:t>
            </a:r>
          </a:p>
          <a:p>
            <a:r>
              <a:rPr lang="en-US" sz="1600" b="1" dirty="0">
                <a:solidFill>
                  <a:schemeClr val="tx1"/>
                </a:solidFill>
                <a:latin typeface="Courier New"/>
                <a:cs typeface="Courier New"/>
              </a:rPr>
              <a:t>}</a:t>
            </a:r>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37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3910925485"/>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all</a:t>
                      </a:r>
                      <a:endParaRPr lang="fr-FR" sz="1800" b="1" dirty="0"/>
                    </a:p>
                  </a:txBody>
                  <a:tcPr marT="45714" marB="45714"/>
                </a:tc>
                <a:tc>
                  <a:txBody>
                    <a:bodyPr/>
                    <a:lstStyle/>
                    <a:p>
                      <a:r>
                        <a:rPr lang="fr-FR" sz="1800" b="0" dirty="0" err="1" smtClean="0"/>
                        <a:t>Suitable</a:t>
                      </a:r>
                      <a:r>
                        <a:rPr lang="fr-FR" sz="1800" b="0" dirty="0" smtClean="0"/>
                        <a:t> for all displays</a:t>
                      </a:r>
                      <a:endParaRPr lang="fr-FR" sz="1800" b="0" dirty="0"/>
                    </a:p>
                  </a:txBody>
                  <a:tcPr marT="45714" marB="45714"/>
                </a:tc>
              </a:tr>
              <a:tr h="370795">
                <a:tc>
                  <a:txBody>
                    <a:bodyPr/>
                    <a:lstStyle/>
                    <a:p>
                      <a:r>
                        <a:rPr lang="fr-FR" sz="1800" b="1" dirty="0" err="1" smtClean="0"/>
                        <a:t>screen</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Classical</a:t>
                      </a:r>
                      <a:r>
                        <a:rPr lang="en-US" sz="1800" b="0" i="0" kern="1200" baseline="0" dirty="0" smtClean="0">
                          <a:solidFill>
                            <a:schemeClr val="dk1"/>
                          </a:solidFill>
                          <a:effectLst/>
                          <a:latin typeface="+mn-lt"/>
                          <a:ea typeface="+mn-ea"/>
                          <a:cs typeface="+mn-cs"/>
                        </a:rPr>
                        <a:t> computer screen</a:t>
                      </a:r>
                      <a:endParaRPr lang="fr-FR" sz="1800" b="0" dirty="0"/>
                    </a:p>
                  </a:txBody>
                  <a:tcPr marT="45714" marB="45714"/>
                </a:tc>
              </a:tr>
              <a:tr h="370795">
                <a:tc>
                  <a:txBody>
                    <a:bodyPr/>
                    <a:lstStyle/>
                    <a:p>
                      <a:r>
                        <a:rPr lang="fr-FR" sz="1800" b="1" dirty="0" smtClean="0"/>
                        <a:t>speech</a:t>
                      </a:r>
                      <a:endParaRPr lang="fr-FR" sz="1800" b="1" dirty="0"/>
                    </a:p>
                  </a:txBody>
                  <a:tcPr marT="45714" marB="45714"/>
                </a:tc>
                <a:tc>
                  <a:txBody>
                    <a:bodyPr/>
                    <a:lstStyle/>
                    <a:p>
                      <a:r>
                        <a:rPr lang="fr-FR" sz="1800" b="0" dirty="0" smtClean="0"/>
                        <a:t>Speech </a:t>
                      </a:r>
                      <a:r>
                        <a:rPr lang="fr-FR" sz="1800" b="0" dirty="0" err="1" smtClean="0"/>
                        <a:t>synthesizers</a:t>
                      </a:r>
                      <a:endParaRPr lang="fr-FR" sz="1800" b="0" dirty="0"/>
                    </a:p>
                  </a:txBody>
                  <a:tcPr marT="45714" marB="45714"/>
                </a:tc>
              </a:tr>
              <a:tr h="370795">
                <a:tc>
                  <a:txBody>
                    <a:bodyPr/>
                    <a:lstStyle/>
                    <a:p>
                      <a:r>
                        <a:rPr lang="fr-FR" sz="1800" b="1" dirty="0" err="1" smtClean="0"/>
                        <a:t>tty</a:t>
                      </a:r>
                      <a:endParaRPr lang="fr-FR" sz="1800" b="1" dirty="0"/>
                    </a:p>
                  </a:txBody>
                  <a:tcPr marT="45714" marB="45714"/>
                </a:tc>
                <a:tc>
                  <a:txBody>
                    <a:bodyPr/>
                    <a:lstStyle/>
                    <a:p>
                      <a:r>
                        <a:rPr lang="fr-FR" sz="1800" b="0" dirty="0" err="1" smtClean="0"/>
                        <a:t>Terminals</a:t>
                      </a:r>
                      <a:endParaRPr lang="fr-FR" sz="1800" b="0" dirty="0"/>
                    </a:p>
                  </a:txBody>
                  <a:tcPr marT="45714" marB="45714"/>
                </a:tc>
              </a:tr>
              <a:tr h="370795">
                <a:tc>
                  <a:txBody>
                    <a:bodyPr/>
                    <a:lstStyle/>
                    <a:p>
                      <a:r>
                        <a:rPr lang="fr-FR" sz="1800" b="1" dirty="0" smtClean="0"/>
                        <a:t>tv</a:t>
                      </a:r>
                      <a:endParaRPr lang="fr-FR" sz="1800" b="1" dirty="0"/>
                    </a:p>
                  </a:txBody>
                  <a:tcPr marT="45714" marB="45714"/>
                </a:tc>
                <a:tc>
                  <a:txBody>
                    <a:bodyPr/>
                    <a:lstStyle/>
                    <a:p>
                      <a:r>
                        <a:rPr lang="fr-FR" sz="1800" b="0" dirty="0" err="1" smtClean="0"/>
                        <a:t>Television</a:t>
                      </a:r>
                      <a:r>
                        <a:rPr lang="fr-FR" sz="1800" b="0" dirty="0" smtClean="0"/>
                        <a:t> </a:t>
                      </a:r>
                      <a:r>
                        <a:rPr lang="fr-FR" sz="1800" b="0" dirty="0" err="1" smtClean="0"/>
                        <a:t>devices</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50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Media Types</a:t>
            </a:r>
            <a:endParaRPr lang="fr-FR" dirty="0"/>
          </a:p>
        </p:txBody>
      </p:sp>
      <p:sp>
        <p:nvSpPr>
          <p:cNvPr id="3" name="Espace réservé du contenu 2"/>
          <p:cNvSpPr>
            <a:spLocks noGrp="1"/>
          </p:cNvSpPr>
          <p:nvPr>
            <p:ph idx="1"/>
          </p:nvPr>
        </p:nvSpPr>
        <p:spPr/>
        <p:txBody>
          <a:bodyPr/>
          <a:lstStyle/>
          <a:p>
            <a:r>
              <a:rPr lang="fr-FR" dirty="0" err="1" smtClean="0"/>
              <a:t>Ten</a:t>
            </a:r>
            <a:r>
              <a:rPr lang="fr-FR" dirty="0" smtClean="0"/>
              <a:t> types </a:t>
            </a:r>
            <a:r>
              <a:rPr lang="fr-FR" dirty="0" err="1" smtClean="0"/>
              <a:t>defined</a:t>
            </a:r>
            <a:r>
              <a:rPr lang="fr-FR" dirty="0" smtClean="0"/>
              <a:t> </a:t>
            </a:r>
            <a:r>
              <a:rPr lang="fr-FR" dirty="0" err="1" smtClean="0"/>
              <a:t>suitable</a:t>
            </a:r>
            <a:r>
              <a:rPr lang="fr-FR" dirty="0" smtClean="0"/>
              <a:t> for all displays: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45529506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type</a:t>
                      </a:r>
                      <a:endParaRPr lang="fr-FR" sz="1800" dirty="0"/>
                    </a:p>
                  </a:txBody>
                  <a:tcPr marT="45714" marB="45714"/>
                </a:tc>
                <a:tc>
                  <a:txBody>
                    <a:bodyPr/>
                    <a:lstStyle/>
                    <a:p>
                      <a:r>
                        <a:rPr lang="fr-FR" sz="1800" dirty="0" smtClean="0"/>
                        <a:t>Usage</a:t>
                      </a:r>
                      <a:endParaRPr lang="fr-FR" sz="1800" dirty="0"/>
                    </a:p>
                  </a:txBody>
                  <a:tcPr marT="45714" marB="45714"/>
                </a:tc>
              </a:tr>
              <a:tr h="370795">
                <a:tc>
                  <a:txBody>
                    <a:bodyPr/>
                    <a:lstStyle/>
                    <a:p>
                      <a:r>
                        <a:rPr lang="fr-FR" sz="1800" b="1" dirty="0" smtClean="0"/>
                        <a:t>projection</a:t>
                      </a:r>
                      <a:endParaRPr lang="fr-FR" sz="1800" b="1" dirty="0"/>
                    </a:p>
                  </a:txBody>
                  <a:tcPr marT="45714" marB="45714"/>
                </a:tc>
                <a:tc>
                  <a:txBody>
                    <a:bodyPr/>
                    <a:lstStyle/>
                    <a:p>
                      <a:r>
                        <a:rPr lang="fr-FR" sz="1800" b="0" dirty="0" err="1" smtClean="0"/>
                        <a:t>Suitable</a:t>
                      </a:r>
                      <a:r>
                        <a:rPr lang="fr-FR" sz="1800" b="0" dirty="0" smtClean="0"/>
                        <a:t> for </a:t>
                      </a:r>
                      <a:r>
                        <a:rPr lang="fr-FR" sz="1800" b="0" dirty="0" err="1" smtClean="0"/>
                        <a:t>projectors</a:t>
                      </a:r>
                      <a:endParaRPr lang="fr-FR" sz="1800" b="0" dirty="0"/>
                    </a:p>
                  </a:txBody>
                  <a:tcPr marT="45714" marB="45714"/>
                </a:tc>
              </a:tr>
              <a:tr h="370795">
                <a:tc>
                  <a:txBody>
                    <a:bodyPr/>
                    <a:lstStyle/>
                    <a:p>
                      <a:r>
                        <a:rPr lang="fr-FR" sz="1800" b="1" dirty="0" smtClean="0"/>
                        <a:t>braille</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Braille tactile feedback devices.</a:t>
                      </a:r>
                      <a:endParaRPr lang="fr-FR" sz="1800" b="0" dirty="0"/>
                    </a:p>
                  </a:txBody>
                  <a:tcPr marT="45714" marB="45714"/>
                </a:tc>
              </a:tr>
              <a:tr h="370795">
                <a:tc>
                  <a:txBody>
                    <a:bodyPr/>
                    <a:lstStyle/>
                    <a:p>
                      <a:r>
                        <a:rPr lang="fr-FR" sz="1800" b="1" dirty="0" err="1" smtClean="0"/>
                        <a:t>embossed</a:t>
                      </a:r>
                      <a:endParaRPr lang="fr-FR" sz="1800" b="1" dirty="0"/>
                    </a:p>
                  </a:txBody>
                  <a:tcPr marT="45714" marB="45714"/>
                </a:tc>
                <a:tc>
                  <a:txBody>
                    <a:bodyPr/>
                    <a:lstStyle/>
                    <a:p>
                      <a:r>
                        <a:rPr lang="fr-FR" sz="1800" b="0" dirty="0" err="1" smtClean="0"/>
                        <a:t>Paged</a:t>
                      </a:r>
                      <a:r>
                        <a:rPr lang="fr-FR" sz="1800" b="0" baseline="0" dirty="0" smtClean="0"/>
                        <a:t> braille printers</a:t>
                      </a:r>
                      <a:endParaRPr lang="fr-FR" sz="1800" b="0" dirty="0"/>
                    </a:p>
                  </a:txBody>
                  <a:tcPr marT="45714" marB="45714"/>
                </a:tc>
              </a:tr>
              <a:tr h="370795">
                <a:tc>
                  <a:txBody>
                    <a:bodyPr/>
                    <a:lstStyle/>
                    <a:p>
                      <a:r>
                        <a:rPr lang="fr-FR" sz="1800" b="1" dirty="0" err="1" smtClean="0"/>
                        <a:t>handheld</a:t>
                      </a:r>
                      <a:endParaRPr lang="fr-FR" sz="1800" b="1" dirty="0"/>
                    </a:p>
                  </a:txBody>
                  <a:tcPr marT="45714" marB="45714"/>
                </a:tc>
                <a:tc>
                  <a:txBody>
                    <a:bodyPr/>
                    <a:lstStyle/>
                    <a:p>
                      <a:r>
                        <a:rPr lang="fr-FR" sz="1800" b="0" dirty="0" smtClean="0"/>
                        <a:t>Small </a:t>
                      </a:r>
                      <a:r>
                        <a:rPr lang="fr-FR" sz="1800" b="0" dirty="0" err="1" smtClean="0"/>
                        <a:t>screen</a:t>
                      </a:r>
                      <a:r>
                        <a:rPr lang="fr-FR" sz="1800" b="0" dirty="0" smtClean="0"/>
                        <a:t> / </a:t>
                      </a:r>
                      <a:r>
                        <a:rPr lang="fr-FR" sz="1800" b="0" dirty="0" err="1" smtClean="0"/>
                        <a:t>limited</a:t>
                      </a:r>
                      <a:r>
                        <a:rPr lang="fr-FR" sz="1800" b="0" dirty="0" smtClean="0"/>
                        <a:t> </a:t>
                      </a:r>
                      <a:r>
                        <a:rPr lang="fr-FR" sz="1800" b="0" dirty="0" err="1" smtClean="0"/>
                        <a:t>bandwidth</a:t>
                      </a:r>
                      <a:endParaRPr lang="fr-FR" sz="1800" b="0" dirty="0"/>
                    </a:p>
                  </a:txBody>
                  <a:tcPr marT="45714" marB="45714"/>
                </a:tc>
              </a:tr>
              <a:tr h="370795">
                <a:tc>
                  <a:txBody>
                    <a:bodyPr/>
                    <a:lstStyle/>
                    <a:p>
                      <a:r>
                        <a:rPr lang="fr-FR" sz="1800" b="1" dirty="0" err="1" smtClean="0"/>
                        <a:t>print</a:t>
                      </a:r>
                      <a:endParaRPr lang="fr-FR" sz="1800" b="1" dirty="0"/>
                    </a:p>
                  </a:txBody>
                  <a:tcPr marT="45714" marB="45714"/>
                </a:tc>
                <a:tc>
                  <a:txBody>
                    <a:bodyPr/>
                    <a:lstStyle/>
                    <a:p>
                      <a:r>
                        <a:rPr lang="fr-FR" sz="1800" b="0" dirty="0" err="1" smtClean="0"/>
                        <a:t>Print</a:t>
                      </a:r>
                      <a:r>
                        <a:rPr lang="fr-FR" sz="1800" b="0" dirty="0" smtClean="0"/>
                        <a:t> </a:t>
                      </a:r>
                      <a:r>
                        <a:rPr lang="fr-FR" sz="1800" b="0" dirty="0" err="1" smtClean="0"/>
                        <a:t>preview</a:t>
                      </a:r>
                      <a:r>
                        <a:rPr lang="fr-FR" sz="1800" b="0" baseline="0" dirty="0" smtClean="0"/>
                        <a:t> mode (Ctrl + P on browser)</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98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a:t>
            </a:r>
            <a:r>
              <a:rPr lang="fr-FR" dirty="0" err="1" smtClean="0"/>
              <a:t>Width</a:t>
            </a:r>
            <a:r>
              <a:rPr lang="fr-FR" dirty="0" smtClean="0"/>
              <a:t> / Max-</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Max-</a:t>
            </a:r>
            <a:r>
              <a:rPr lang="fr-FR" dirty="0" err="1" smtClean="0"/>
              <a:t>Width</a:t>
            </a:r>
            <a:r>
              <a:rPr lang="fr-FR" dirty="0" smtClean="0"/>
              <a:t>:</a:t>
            </a:r>
          </a:p>
          <a:p>
            <a:pPr lvl="1"/>
            <a:r>
              <a:rPr lang="fr-FR" dirty="0" err="1" smtClean="0"/>
              <a:t>Useful</a:t>
            </a:r>
            <a:r>
              <a:rPr lang="fr-FR" dirty="0" smtClean="0"/>
              <a:t> for high </a:t>
            </a:r>
            <a:r>
              <a:rPr lang="fr-FR" dirty="0" err="1" smtClean="0"/>
              <a:t>resolution</a:t>
            </a:r>
            <a:r>
              <a:rPr lang="fr-FR" dirty="0" smtClean="0"/>
              <a:t> display:</a:t>
            </a:r>
          </a:p>
          <a:p>
            <a:pPr lvl="1"/>
            <a:endParaRPr lang="fr-FR" dirty="0"/>
          </a:p>
          <a:p>
            <a:pPr lvl="1"/>
            <a:endParaRPr lang="fr-FR" dirty="0" smtClean="0"/>
          </a:p>
          <a:p>
            <a:pPr>
              <a:spcBef>
                <a:spcPts val="2400"/>
              </a:spcBef>
              <a:spcAft>
                <a:spcPts val="0"/>
              </a:spcAft>
            </a:pPr>
            <a:r>
              <a:rPr lang="fr-FR" dirty="0" smtClean="0"/>
              <a:t>Min-</a:t>
            </a:r>
            <a:r>
              <a:rPr lang="fr-FR" dirty="0" err="1" smtClean="0"/>
              <a:t>Width</a:t>
            </a:r>
            <a:r>
              <a:rPr lang="fr-FR" dirty="0" smtClean="0"/>
              <a:t>:</a:t>
            </a:r>
          </a:p>
          <a:p>
            <a:pPr lvl="1"/>
            <a:r>
              <a:rPr lang="fr-FR" dirty="0" err="1" smtClean="0"/>
              <a:t>Mostly</a:t>
            </a:r>
            <a:r>
              <a:rPr lang="fr-FR" dirty="0" smtClean="0"/>
              <a:t> </a:t>
            </a:r>
            <a:r>
              <a:rPr lang="fr-FR" dirty="0" err="1" smtClean="0"/>
              <a:t>smartphone</a:t>
            </a:r>
            <a:r>
              <a:rPr lang="fr-FR" dirty="0" smtClean="0"/>
              <a:t> </a:t>
            </a:r>
            <a:r>
              <a:rPr lang="fr-FR" dirty="0" err="1" smtClean="0"/>
              <a:t>related</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18273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(max-width</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1900px) {</a:t>
            </a:r>
          </a:p>
          <a:p>
            <a:pPr lvl="1"/>
            <a:r>
              <a:rPr lang="en-US" sz="1600" b="1" dirty="0" smtClean="0">
                <a:solidFill>
                  <a:srgbClr val="0070C0"/>
                </a:solidFill>
                <a:latin typeface="Courier New"/>
                <a:cs typeface="Courier New"/>
              </a:rPr>
              <a:t>#container</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width</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1500px</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a:t>
            </a:r>
          </a:p>
          <a:p>
            <a:r>
              <a:rPr lang="en-US" sz="1600" b="1" dirty="0">
                <a:solidFill>
                  <a:schemeClr val="tx1"/>
                </a:solidFill>
                <a:latin typeface="Courier New"/>
                <a:cs typeface="Courier New"/>
              </a:rPr>
              <a:t>}</a:t>
            </a:r>
          </a:p>
        </p:txBody>
      </p:sp>
      <p:sp>
        <p:nvSpPr>
          <p:cNvPr id="6" name="Rectangle à coins arrondis 5"/>
          <p:cNvSpPr/>
          <p:nvPr/>
        </p:nvSpPr>
        <p:spPr>
          <a:xfrm>
            <a:off x="179512" y="4198962"/>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(min-width</a:t>
            </a:r>
            <a:r>
              <a:rPr lang="en-US" sz="1600" b="1" dirty="0">
                <a:solidFill>
                  <a:schemeClr val="tx1"/>
                </a:solidFill>
                <a:latin typeface="Courier New"/>
                <a:cs typeface="Courier New"/>
              </a:rPr>
              <a:t>: 6</a:t>
            </a:r>
            <a:r>
              <a:rPr lang="en-US" sz="1600" b="1" dirty="0" smtClean="0">
                <a:solidFill>
                  <a:schemeClr val="tx1"/>
                </a:solidFill>
                <a:latin typeface="Courier New"/>
                <a:cs typeface="Courier New"/>
              </a:rPr>
              <a:t>00px) {</a:t>
            </a:r>
          </a:p>
          <a:p>
            <a:pPr lvl="1"/>
            <a:r>
              <a:rPr lang="en-US" sz="1600" b="1" dirty="0" smtClean="0">
                <a:solidFill>
                  <a:srgbClr val="0070C0"/>
                </a:solidFill>
                <a:latin typeface="Courier New"/>
                <a:cs typeface="Courier New"/>
              </a:rPr>
              <a:t>#print-button </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display</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none</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a:t>
            </a:r>
          </a:p>
          <a:p>
            <a:r>
              <a:rPr lang="en-US" sz="1600" b="1" dirty="0">
                <a:solidFill>
                  <a:schemeClr val="tx1"/>
                </a:solidFill>
                <a:latin typeface="Courier New"/>
                <a:cs typeface="Courier New"/>
              </a:rPr>
              <a:t>}</a:t>
            </a: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0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Max-</a:t>
            </a:r>
            <a:r>
              <a:rPr lang="fr-FR" dirty="0" err="1" smtClean="0"/>
              <a:t>Device</a:t>
            </a:r>
            <a:r>
              <a:rPr lang="fr-FR" dirty="0" smtClean="0"/>
              <a:t>-</a:t>
            </a:r>
            <a:r>
              <a:rPr lang="fr-FR" dirty="0" err="1" smtClean="0"/>
              <a:t>Width</a:t>
            </a:r>
            <a:endParaRPr lang="fr-FR" dirty="0"/>
          </a:p>
        </p:txBody>
      </p:sp>
      <p:sp>
        <p:nvSpPr>
          <p:cNvPr id="3" name="Espace réservé du contenu 2"/>
          <p:cNvSpPr>
            <a:spLocks noGrp="1"/>
          </p:cNvSpPr>
          <p:nvPr>
            <p:ph idx="1"/>
          </p:nvPr>
        </p:nvSpPr>
        <p:spPr/>
        <p:txBody>
          <a:bodyPr/>
          <a:lstStyle/>
          <a:p>
            <a:r>
              <a:rPr lang="fr-FR" dirty="0" smtClean="0"/>
              <a:t>Min-</a:t>
            </a:r>
            <a:r>
              <a:rPr lang="fr-FR" dirty="0" err="1" smtClean="0"/>
              <a:t>width</a:t>
            </a:r>
            <a:r>
              <a:rPr lang="fr-FR" dirty="0" smtClean="0"/>
              <a:t> and max-</a:t>
            </a:r>
            <a:r>
              <a:rPr lang="fr-FR" dirty="0" err="1" smtClean="0"/>
              <a:t>width</a:t>
            </a:r>
            <a:r>
              <a:rPr lang="fr-FR" dirty="0" smtClean="0"/>
              <a:t> stands for </a:t>
            </a:r>
            <a:r>
              <a:rPr lang="fr-FR" dirty="0" err="1" smtClean="0"/>
              <a:t>resolution</a:t>
            </a:r>
            <a:r>
              <a:rPr lang="fr-FR" dirty="0" smtClean="0"/>
              <a:t> </a:t>
            </a:r>
            <a:r>
              <a:rPr lang="fr-FR" dirty="0" err="1" smtClean="0"/>
              <a:t>dedicated</a:t>
            </a:r>
            <a:r>
              <a:rPr lang="fr-FR" dirty="0" smtClean="0"/>
              <a:t> to browser (</a:t>
            </a:r>
            <a:r>
              <a:rPr lang="fr-FR" dirty="0" err="1" smtClean="0"/>
              <a:t>eg</a:t>
            </a:r>
            <a:r>
              <a:rPr lang="fr-FR" dirty="0" smtClean="0"/>
              <a:t>. </a:t>
            </a:r>
            <a:r>
              <a:rPr lang="fr-FR" dirty="0" err="1" smtClean="0"/>
              <a:t>window</a:t>
            </a:r>
            <a:r>
              <a:rPr lang="fr-FR" dirty="0" smtClean="0"/>
              <a:t> size)</a:t>
            </a:r>
          </a:p>
          <a:p>
            <a:endParaRPr lang="fr-FR" dirty="0"/>
          </a:p>
          <a:p>
            <a:r>
              <a:rPr lang="fr-FR" dirty="0" smtClean="0"/>
              <a:t>Max-</a:t>
            </a:r>
            <a:r>
              <a:rPr lang="fr-FR" dirty="0" err="1" smtClean="0"/>
              <a:t>device</a:t>
            </a:r>
            <a:r>
              <a:rPr lang="fr-FR" dirty="0" smtClean="0"/>
              <a:t>-</a:t>
            </a:r>
            <a:r>
              <a:rPr lang="fr-FR" dirty="0" err="1" smtClean="0"/>
              <a:t>width</a:t>
            </a:r>
            <a:r>
              <a:rPr lang="fr-FR" dirty="0" smtClean="0"/>
              <a:t> </a:t>
            </a:r>
            <a:r>
              <a:rPr lang="fr-FR" dirty="0" err="1" smtClean="0"/>
              <a:t>is</a:t>
            </a:r>
            <a:r>
              <a:rPr lang="fr-FR" dirty="0" smtClean="0"/>
              <a:t> </a:t>
            </a:r>
            <a:r>
              <a:rPr lang="fr-FR" dirty="0" err="1" smtClean="0"/>
              <a:t>related</a:t>
            </a:r>
            <a:r>
              <a:rPr lang="fr-FR" dirty="0" smtClean="0"/>
              <a:t> to </a:t>
            </a:r>
            <a:r>
              <a:rPr lang="fr-FR" dirty="0" err="1" smtClean="0"/>
              <a:t>screen</a:t>
            </a:r>
            <a:r>
              <a:rPr lang="fr-FR" dirty="0" smtClean="0"/>
              <a:t> </a:t>
            </a:r>
            <a:r>
              <a:rPr lang="fr-FR" dirty="0" err="1" smtClean="0"/>
              <a:t>resolution</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3649588"/>
            <a:ext cx="8785224" cy="96279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(max-device-width</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600px) {</a:t>
            </a:r>
          </a:p>
          <a:p>
            <a:pPr lvl="1"/>
            <a:r>
              <a:rPr lang="en-US" sz="1600" b="1" dirty="0" smtClean="0">
                <a:solidFill>
                  <a:srgbClr val="0070C0"/>
                </a:solidFill>
                <a:latin typeface="Courier New"/>
                <a:cs typeface="Courier New"/>
              </a:rPr>
              <a:t>#footer </a:t>
            </a:r>
            <a:r>
              <a:rPr lang="en-US" sz="1600" b="1" dirty="0" smtClean="0">
                <a:solidFill>
                  <a:schemeClr val="tx1"/>
                </a:solidFill>
                <a:latin typeface="Courier New"/>
                <a:cs typeface="Courier New"/>
              </a:rPr>
              <a:t>{ </a:t>
            </a:r>
            <a:r>
              <a:rPr lang="en-US" sz="1600" b="1" dirty="0" smtClean="0">
                <a:solidFill>
                  <a:srgbClr val="FF0000"/>
                </a:solidFill>
                <a:latin typeface="Courier New"/>
                <a:cs typeface="Courier New"/>
              </a:rPr>
              <a:t>padding</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0</a:t>
            </a:r>
            <a:r>
              <a:rPr lang="en-US" sz="1600" b="1" dirty="0" smtClean="0">
                <a:solidFill>
                  <a:schemeClr val="tx1"/>
                </a:solidFill>
                <a:latin typeface="Courier New"/>
                <a:cs typeface="Courier New"/>
              </a:rPr>
              <a:t>; }</a:t>
            </a:r>
          </a:p>
          <a:p>
            <a:r>
              <a:rPr lang="en-US" sz="1600" b="1" dirty="0">
                <a:solidFill>
                  <a:schemeClr val="tx1"/>
                </a:solidFill>
                <a:latin typeface="Courier New"/>
                <a:cs typeface="Courier New"/>
              </a:rPr>
              <a:t>}</a:t>
            </a: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36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Operator</a:t>
            </a:r>
            <a:r>
              <a:rPr lang="fr-FR" dirty="0" smtClean="0"/>
              <a:t> « and » </a:t>
            </a:r>
            <a:r>
              <a:rPr lang="fr-FR" dirty="0" err="1" smtClean="0"/>
              <a:t>can</a:t>
            </a:r>
            <a:r>
              <a:rPr lang="fr-FR" dirty="0" smtClean="0"/>
              <a:t> combine </a:t>
            </a:r>
            <a:r>
              <a:rPr lang="fr-FR" dirty="0" err="1" smtClean="0"/>
              <a:t>them</a:t>
            </a:r>
            <a:r>
              <a:rPr lang="fr-FR" dirty="0" smtClean="0"/>
              <a:t>!</a:t>
            </a:r>
          </a:p>
          <a:p>
            <a:pPr lvl="1"/>
            <a:r>
              <a:rPr lang="fr-FR" dirty="0" err="1" smtClean="0"/>
              <a:t>Already</a:t>
            </a:r>
            <a:r>
              <a:rPr lang="fr-FR" dirty="0" smtClean="0"/>
              <a:t> </a:t>
            </a:r>
            <a:r>
              <a:rPr lang="fr-FR" dirty="0" err="1" smtClean="0"/>
              <a:t>seen</a:t>
            </a:r>
            <a:r>
              <a:rPr lang="fr-FR" dirty="0" smtClean="0"/>
              <a:t> on </a:t>
            </a:r>
            <a:r>
              <a:rPr lang="fr-FR" dirty="0" err="1" smtClean="0"/>
              <a:t>previous</a:t>
            </a:r>
            <a:r>
              <a:rPr lang="fr-FR" dirty="0" smtClean="0"/>
              <a:t> </a:t>
            </a:r>
            <a:r>
              <a:rPr lang="fr-FR" dirty="0" err="1" smtClean="0"/>
              <a:t>slides</a:t>
            </a:r>
            <a:endParaRPr lang="fr-FR" dirty="0" smtClean="0"/>
          </a:p>
          <a:p>
            <a:pPr lvl="1"/>
            <a:endParaRPr lang="fr-FR" dirty="0" smtClean="0"/>
          </a:p>
          <a:p>
            <a:pPr lvl="1"/>
            <a:endParaRPr lang="fr-FR" dirty="0"/>
          </a:p>
          <a:p>
            <a:pPr lvl="1"/>
            <a:endParaRPr lang="fr-FR" dirty="0" smtClean="0"/>
          </a:p>
          <a:p>
            <a:r>
              <a:rPr lang="fr-FR" dirty="0" err="1" smtClean="0"/>
              <a:t>Operator</a:t>
            </a:r>
            <a:r>
              <a:rPr lang="fr-FR" dirty="0" smtClean="0"/>
              <a:t> « , » </a:t>
            </a:r>
            <a:r>
              <a:rPr lang="fr-FR" dirty="0" err="1" smtClean="0"/>
              <a:t>can</a:t>
            </a:r>
            <a:r>
              <a:rPr lang="fr-FR" dirty="0" smtClean="0"/>
              <a:t> </a:t>
            </a:r>
            <a:r>
              <a:rPr lang="fr-FR" dirty="0" err="1" smtClean="0"/>
              <a:t>associate</a:t>
            </a:r>
            <a:r>
              <a:rPr lang="fr-FR" dirty="0" smtClean="0"/>
              <a:t> </a:t>
            </a:r>
            <a:r>
              <a:rPr lang="fr-FR" dirty="0" err="1" smtClean="0"/>
              <a:t>combinations</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24707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and (max-width: 23em) {}</a:t>
            </a:r>
            <a:endParaRPr lang="en-US" sz="1600" b="1" dirty="0">
              <a:solidFill>
                <a:schemeClr val="tx1"/>
              </a:solidFill>
              <a:latin typeface="Courier New"/>
              <a:cs typeface="Courier New"/>
            </a:endParaRPr>
          </a:p>
        </p:txBody>
      </p:sp>
      <p:sp>
        <p:nvSpPr>
          <p:cNvPr id="6" name="Rectangle à coins arrondis 5"/>
          <p:cNvSpPr/>
          <p:nvPr/>
        </p:nvSpPr>
        <p:spPr>
          <a:xfrm>
            <a:off x="179512" y="4270970"/>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@media handheld and (min-width: 20em</a:t>
            </a:r>
            <a:r>
              <a:rPr lang="en-US" sz="1600" b="1" dirty="0" smtClean="0">
                <a:solidFill>
                  <a:schemeClr val="tx1"/>
                </a:solidFill>
                <a:latin typeface="Courier New"/>
                <a:cs typeface="Courier New"/>
              </a:rPr>
              <a:t>), screen </a:t>
            </a:r>
            <a:r>
              <a:rPr lang="en-US" sz="1600" b="1" dirty="0">
                <a:solidFill>
                  <a:schemeClr val="tx1"/>
                </a:solidFill>
                <a:latin typeface="Courier New"/>
                <a:cs typeface="Courier New"/>
              </a:rPr>
              <a:t>and (min-width: 20em</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32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Combining</a:t>
            </a:r>
            <a:r>
              <a:rPr lang="fr-FR" dirty="0" smtClean="0"/>
              <a:t> media </a:t>
            </a:r>
            <a:r>
              <a:rPr lang="fr-FR" dirty="0" err="1" smtClean="0"/>
              <a:t>queries</a:t>
            </a:r>
            <a:endParaRPr lang="fr-FR" dirty="0"/>
          </a:p>
        </p:txBody>
      </p:sp>
      <p:sp>
        <p:nvSpPr>
          <p:cNvPr id="3" name="Espace réservé du contenu 2"/>
          <p:cNvSpPr>
            <a:spLocks noGrp="1"/>
          </p:cNvSpPr>
          <p:nvPr>
            <p:ph idx="1"/>
          </p:nvPr>
        </p:nvSpPr>
        <p:spPr/>
        <p:txBody>
          <a:bodyPr/>
          <a:lstStyle/>
          <a:p>
            <a:r>
              <a:rPr lang="fr-FR" dirty="0" err="1" smtClean="0"/>
              <a:t>Some</a:t>
            </a:r>
            <a:r>
              <a:rPr lang="fr-FR" dirty="0" smtClean="0"/>
              <a:t> keywords must </a:t>
            </a:r>
            <a:r>
              <a:rPr lang="fr-FR" dirty="0" err="1" smtClean="0"/>
              <a:t>be</a:t>
            </a:r>
            <a:r>
              <a:rPr lang="fr-FR" dirty="0" smtClean="0"/>
              <a:t> </a:t>
            </a:r>
            <a:r>
              <a:rPr lang="fr-FR" dirty="0" err="1" smtClean="0"/>
              <a:t>placed</a:t>
            </a:r>
            <a:r>
              <a:rPr lang="fr-FR" dirty="0" smtClean="0"/>
              <a:t> in </a:t>
            </a:r>
            <a:r>
              <a:rPr lang="fr-FR" dirty="0" err="1" smtClean="0"/>
              <a:t>braces</a:t>
            </a:r>
            <a:r>
              <a:rPr lang="fr-FR" dirty="0" smtClean="0"/>
              <a:t>:</a:t>
            </a:r>
          </a:p>
          <a:p>
            <a:pPr lvl="1"/>
            <a:r>
              <a:rPr lang="fr-FR" dirty="0" err="1" smtClean="0"/>
              <a:t>Used</a:t>
            </a:r>
            <a:r>
              <a:rPr lang="fr-FR" dirty="0" smtClean="0"/>
              <a:t> if the </a:t>
            </a:r>
            <a:r>
              <a:rPr lang="fr-FR" dirty="0" err="1" smtClean="0"/>
              <a:t>screen</a:t>
            </a:r>
            <a:r>
              <a:rPr lang="fr-FR" dirty="0" smtClean="0"/>
              <a:t> </a:t>
            </a:r>
            <a:r>
              <a:rPr lang="fr-FR" dirty="0" err="1" smtClean="0"/>
              <a:t>can</a:t>
            </a:r>
            <a:r>
              <a:rPr lang="fr-FR" dirty="0" smtClean="0"/>
              <a:t> </a:t>
            </a:r>
            <a:r>
              <a:rPr lang="fr-FR" dirty="0" err="1" smtClean="0"/>
              <a:t>render</a:t>
            </a:r>
            <a:r>
              <a:rPr lang="fr-FR" dirty="0" smtClean="0"/>
              <a:t> </a:t>
            </a:r>
            <a:r>
              <a:rPr lang="fr-FR" dirty="0" err="1" smtClean="0"/>
              <a:t>colors</a:t>
            </a:r>
            <a:r>
              <a:rPr lang="fr-FR" dirty="0" smtClean="0"/>
              <a:t>:</a:t>
            </a:r>
          </a:p>
          <a:p>
            <a:pPr lvl="1"/>
            <a:endParaRPr lang="fr-FR" dirty="0" smtClean="0"/>
          </a:p>
          <a:p>
            <a:endParaRPr lang="fr-FR" dirty="0"/>
          </a:p>
          <a:p>
            <a:r>
              <a:rPr lang="fr-FR" dirty="0" err="1" smtClean="0"/>
              <a:t>Operator</a:t>
            </a:r>
            <a:r>
              <a:rPr lang="fr-FR" dirty="0" smtClean="0"/>
              <a:t> « not » </a:t>
            </a:r>
            <a:r>
              <a:rPr lang="fr-FR" dirty="0" err="1" smtClean="0"/>
              <a:t>discard</a:t>
            </a:r>
            <a:r>
              <a:rPr lang="fr-FR" dirty="0" smtClean="0"/>
              <a:t> style inclusion if </a:t>
            </a:r>
            <a:r>
              <a:rPr lang="fr-FR" dirty="0" err="1" smtClean="0"/>
              <a:t>prerequisites</a:t>
            </a:r>
            <a:r>
              <a:rPr lang="fr-FR" dirty="0" smtClean="0"/>
              <a:t> are </a:t>
            </a:r>
            <a:r>
              <a:rPr lang="fr-FR" dirty="0" err="1" smtClean="0"/>
              <a:t>matched</a:t>
            </a:r>
            <a:r>
              <a:rPr lang="fr-FR" dirty="0" smtClean="0"/>
              <a:t>:</a:t>
            </a:r>
          </a:p>
          <a:p>
            <a:pPr lvl="1"/>
            <a:r>
              <a:rPr lang="fr-FR" dirty="0" smtClean="0"/>
              <a:t>Not </a:t>
            </a:r>
            <a:r>
              <a:rPr lang="fr-FR" dirty="0" err="1" smtClean="0"/>
              <a:t>used</a:t>
            </a:r>
            <a:r>
              <a:rPr lang="fr-FR" dirty="0" smtClean="0"/>
              <a:t> if the media </a:t>
            </a:r>
            <a:r>
              <a:rPr lang="fr-FR" dirty="0" err="1" smtClean="0"/>
              <a:t>used</a:t>
            </a:r>
            <a:r>
              <a:rPr lang="fr-FR" dirty="0" smtClean="0"/>
              <a:t> </a:t>
            </a:r>
            <a:r>
              <a:rPr lang="fr-FR" dirty="0" err="1" smtClean="0"/>
              <a:t>is</a:t>
            </a:r>
            <a:r>
              <a:rPr lang="fr-FR" dirty="0" smtClean="0"/>
              <a:t> the </a:t>
            </a:r>
            <a:r>
              <a:rPr lang="fr-FR" dirty="0" err="1" smtClean="0"/>
              <a:t>print</a:t>
            </a:r>
            <a:r>
              <a:rPr lang="fr-FR" dirty="0" smtClean="0"/>
              <a:t> </a:t>
            </a:r>
            <a:r>
              <a:rPr lang="fr-FR" dirty="0" err="1" smtClean="0"/>
              <a:t>preview</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sp>
        <p:nvSpPr>
          <p:cNvPr id="5" name="Rectangle à coins arrondis 4"/>
          <p:cNvSpPr/>
          <p:nvPr/>
        </p:nvSpPr>
        <p:spPr>
          <a:xfrm>
            <a:off x="179512" y="4513684"/>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not print and (color) {}</a:t>
            </a:r>
            <a:endParaRPr lang="en-US" sz="1600" b="1" dirty="0">
              <a:solidFill>
                <a:schemeClr val="tx1"/>
              </a:solidFill>
              <a:latin typeface="Courier New"/>
              <a:cs typeface="Courier New"/>
            </a:endParaRPr>
          </a:p>
        </p:txBody>
      </p:sp>
      <p:sp>
        <p:nvSpPr>
          <p:cNvPr id="6" name="Rectangle à coins arrondis 5"/>
          <p:cNvSpPr/>
          <p:nvPr/>
        </p:nvSpPr>
        <p:spPr>
          <a:xfrm>
            <a:off x="179512" y="2254746"/>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@media screen </a:t>
            </a:r>
            <a:r>
              <a:rPr lang="en-US" sz="1600" b="1" dirty="0">
                <a:solidFill>
                  <a:schemeClr val="tx1"/>
                </a:solidFill>
                <a:latin typeface="Courier New"/>
                <a:cs typeface="Courier New"/>
              </a:rPr>
              <a:t>and </a:t>
            </a:r>
            <a:r>
              <a:rPr lang="en-US" sz="1600" b="1" dirty="0" smtClean="0">
                <a:solidFill>
                  <a:schemeClr val="tx1"/>
                </a:solidFill>
                <a:latin typeface="Courier New"/>
                <a:cs typeface="Courier New"/>
              </a:rPr>
              <a:t>(color) {}</a:t>
            </a:r>
            <a:endParaRPr lang="en-US" sz="1600" b="1" dirty="0">
              <a:solidFill>
                <a:schemeClr val="tx1"/>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94" y="121196"/>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71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err="1" smtClean="0"/>
              <a:t>Useful</a:t>
            </a:r>
            <a:r>
              <a:rPr lang="fr-FR" dirty="0" smtClean="0"/>
              <a:t> media </a:t>
            </a:r>
            <a:r>
              <a:rPr lang="fr-FR" dirty="0" err="1" smtClean="0"/>
              <a:t>queries</a:t>
            </a:r>
            <a:r>
              <a:rPr lang="fr-FR" dirty="0" smtClean="0"/>
              <a:t>:</a:t>
            </a:r>
          </a:p>
          <a:p>
            <a:endParaRPr lang="fr-FR" dirty="0"/>
          </a:p>
          <a:p>
            <a:endParaRPr lang="fr-FR" dirty="0" smtClean="0"/>
          </a:p>
          <a:p>
            <a:endParaRPr lang="fr-FR" dirty="0"/>
          </a:p>
          <a:p>
            <a:endParaRPr lang="fr-FR" dirty="0" smtClean="0"/>
          </a:p>
          <a:p>
            <a:r>
              <a:rPr lang="fr-FR" dirty="0" smtClean="0"/>
              <a:t>Final note: </a:t>
            </a:r>
            <a:r>
              <a:rPr lang="en-US" dirty="0" smtClean="0"/>
              <a:t>Internet Explorer 9 and </a:t>
            </a:r>
            <a:r>
              <a:rPr lang="en-US" dirty="0" err="1" smtClean="0"/>
              <a:t>olders</a:t>
            </a:r>
            <a:r>
              <a:rPr lang="en-US" dirty="0" smtClean="0"/>
              <a:t> </a:t>
            </a:r>
            <a:r>
              <a:rPr lang="fr-FR" dirty="0" err="1" smtClean="0"/>
              <a:t>simply</a:t>
            </a:r>
            <a:r>
              <a:rPr lang="fr-FR" dirty="0" smtClean="0"/>
              <a:t> </a:t>
            </a:r>
            <a:r>
              <a:rPr lang="fr-FR" dirty="0" err="1" smtClean="0"/>
              <a:t>don’t</a:t>
            </a:r>
            <a:r>
              <a:rPr lang="fr-FR" dirty="0" smtClean="0"/>
              <a:t> support media </a:t>
            </a:r>
            <a:r>
              <a:rPr lang="fr-FR" dirty="0" err="1" smtClean="0"/>
              <a:t>queries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Media </a:t>
            </a:r>
            <a:r>
              <a:rPr lang="fr-FR" dirty="0" err="1" smtClean="0"/>
              <a:t>Queries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32299490"/>
              </p:ext>
            </p:extLst>
          </p:nvPr>
        </p:nvGraphicFramePr>
        <p:xfrm>
          <a:off x="457200" y="2000882"/>
          <a:ext cx="8363272" cy="148318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Media </a:t>
                      </a:r>
                      <a:r>
                        <a:rPr lang="fr-FR" sz="1800" dirty="0" err="1" smtClean="0"/>
                        <a:t>query</a:t>
                      </a:r>
                      <a:endParaRPr lang="fr-FR" sz="1800" dirty="0"/>
                    </a:p>
                  </a:txBody>
                  <a:tcPr marT="45714" marB="45714"/>
                </a:tc>
                <a:tc>
                  <a:txBody>
                    <a:bodyPr/>
                    <a:lstStyle/>
                    <a:p>
                      <a:r>
                        <a:rPr lang="fr-FR" sz="1800" dirty="0" err="1" smtClean="0"/>
                        <a:t>Device</a:t>
                      </a:r>
                      <a:endParaRPr lang="fr-FR" sz="1800" dirty="0"/>
                    </a:p>
                  </a:txBody>
                  <a:tcPr marT="45714" marB="45714"/>
                </a:tc>
              </a:tr>
              <a:tr h="370795">
                <a:tc>
                  <a:txBody>
                    <a:bodyPr/>
                    <a:lstStyle/>
                    <a:p>
                      <a:r>
                        <a:rPr lang="fr-FR" sz="1800" b="1" dirty="0" smtClean="0"/>
                        <a:t>all and (max-</a:t>
                      </a:r>
                      <a:r>
                        <a:rPr lang="fr-FR" sz="1800" b="1" dirty="0" err="1" smtClean="0"/>
                        <a:t>device</a:t>
                      </a:r>
                      <a:r>
                        <a:rPr lang="fr-FR" sz="1800" b="1" dirty="0" smtClean="0"/>
                        <a:t>-</a:t>
                      </a:r>
                      <a:r>
                        <a:rPr lang="fr-FR" sz="1800" b="1" dirty="0" err="1" smtClean="0"/>
                        <a:t>width</a:t>
                      </a:r>
                      <a:r>
                        <a:rPr lang="fr-FR" sz="1800" b="1" dirty="0" smtClean="0"/>
                        <a:t>: 480px)</a:t>
                      </a:r>
                      <a:endParaRPr lang="fr-FR" sz="1800" b="1" dirty="0"/>
                    </a:p>
                  </a:txBody>
                  <a:tcPr marT="45714" marB="45714"/>
                </a:tc>
                <a:tc>
                  <a:txBody>
                    <a:bodyPr/>
                    <a:lstStyle/>
                    <a:p>
                      <a:r>
                        <a:rPr lang="fr-FR" sz="1800" b="0" dirty="0" smtClean="0"/>
                        <a:t>iPhone</a:t>
                      </a:r>
                      <a:endParaRPr lang="fr-FR" sz="1800" b="0" dirty="0"/>
                    </a:p>
                  </a:txBody>
                  <a:tcPr marT="45714" marB="45714"/>
                </a:tc>
              </a:tr>
              <a:tr h="370795">
                <a:tc>
                  <a:txBody>
                    <a:bodyPr/>
                    <a:lstStyle/>
                    <a:p>
                      <a:r>
                        <a:rPr lang="fr-FR" sz="1800" b="1" dirty="0" smtClean="0"/>
                        <a:t>all and (orientation: portrait)</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Smartphones and tablet in portrait</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all and (orientation: </a:t>
                      </a:r>
                      <a:r>
                        <a:rPr lang="fr-FR" sz="1800" b="1" dirty="0" err="1" smtClean="0"/>
                        <a:t>landscape</a:t>
                      </a:r>
                      <a:r>
                        <a:rPr lang="fr-FR" sz="1800" b="1" dirty="0" smtClean="0"/>
                        <a:t>)</a:t>
                      </a:r>
                    </a:p>
                  </a:txBody>
                  <a:tcPr marT="45714" marB="45714"/>
                </a:tc>
                <a:tc>
                  <a:txBody>
                    <a:bodyPr/>
                    <a:lstStyle/>
                    <a:p>
                      <a:r>
                        <a:rPr lang="fr-FR" sz="1800" b="0" dirty="0" smtClean="0"/>
                        <a:t>Smartphones and </a:t>
                      </a:r>
                      <a:r>
                        <a:rPr lang="fr-FR" sz="1800" b="0" dirty="0" err="1" smtClean="0"/>
                        <a:t>tablet</a:t>
                      </a:r>
                      <a:r>
                        <a:rPr lang="fr-FR" sz="1800" b="0" dirty="0" smtClean="0"/>
                        <a:t> in </a:t>
                      </a:r>
                      <a:r>
                        <a:rPr lang="fr-FR" sz="1800" b="0" dirty="0" err="1" smtClean="0"/>
                        <a:t>landscape</a:t>
                      </a:r>
                      <a:endParaRPr lang="fr-FR" sz="1800" b="0" dirty="0"/>
                    </a:p>
                  </a:txBody>
                  <a:tcPr marT="45714" marB="45714"/>
                </a:tc>
              </a:tr>
            </a:tbl>
          </a:graphicData>
        </a:graphic>
      </p:graphicFrame>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89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4160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Attributes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Namespaces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8198" name="Picture 6" descr="D:\Users\Renaud\Desktop\StageFinEtudesSupinfo\Etag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7340"/>
            <a:ext cx="37211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XML </a:t>
            </a:r>
            <a:r>
              <a:rPr lang="fr-FR" dirty="0" err="1" smtClean="0"/>
              <a:t>attribute</a:t>
            </a:r>
            <a:r>
              <a:rPr lang="fr-FR" dirty="0" smtClean="0"/>
              <a:t> « </a:t>
            </a:r>
            <a:r>
              <a:rPr lang="fr-FR" dirty="0" err="1" smtClean="0"/>
              <a:t>xmlns</a:t>
            </a:r>
            <a:r>
              <a:rPr lang="fr-FR" dirty="0" smtClean="0"/>
              <a:t> » ?</a:t>
            </a:r>
          </a:p>
          <a:p>
            <a:pPr lvl="1"/>
            <a:r>
              <a:rPr lang="fr-FR" dirty="0" err="1" smtClean="0"/>
              <a:t>Allows</a:t>
            </a:r>
            <a:r>
              <a:rPr lang="fr-FR" dirty="0" smtClean="0"/>
              <a:t> to </a:t>
            </a:r>
            <a:r>
              <a:rPr lang="fr-FR" dirty="0" err="1" smtClean="0"/>
              <a:t>define</a:t>
            </a:r>
            <a:r>
              <a:rPr lang="fr-FR" dirty="0" smtClean="0"/>
              <a:t> </a:t>
            </a:r>
            <a:r>
              <a:rPr lang="fr-FR" dirty="0" err="1" smtClean="0"/>
              <a:t>namespaces</a:t>
            </a:r>
            <a:endParaRPr lang="fr-FR" dirty="0" smtClean="0"/>
          </a:p>
          <a:p>
            <a:pPr lvl="1"/>
            <a:endParaRPr lang="fr-FR" dirty="0" smtClean="0"/>
          </a:p>
          <a:p>
            <a:r>
              <a:rPr lang="fr-FR" dirty="0" smtClean="0"/>
              <a:t>CSS 3 </a:t>
            </a:r>
            <a:r>
              <a:rPr lang="fr-FR" dirty="0" err="1" smtClean="0"/>
              <a:t>can</a:t>
            </a:r>
            <a:r>
              <a:rPr lang="fr-FR" dirty="0" smtClean="0"/>
              <a:t> style XML </a:t>
            </a:r>
            <a:r>
              <a:rPr lang="fr-FR" dirty="0" err="1" smtClean="0"/>
              <a:t>elements</a:t>
            </a:r>
            <a:r>
              <a:rPr lang="fr-FR" dirty="0" smtClean="0"/>
              <a:t> </a:t>
            </a:r>
            <a:r>
              <a:rPr lang="fr-FR" dirty="0" err="1" smtClean="0"/>
              <a:t>depending</a:t>
            </a:r>
            <a:r>
              <a:rPr lang="fr-FR" dirty="0" smtClean="0"/>
              <a:t> on </a:t>
            </a:r>
            <a:r>
              <a:rPr lang="fr-FR" dirty="0" err="1" smtClean="0"/>
              <a:t>their</a:t>
            </a:r>
            <a:r>
              <a:rPr lang="fr-FR" dirty="0" smtClean="0"/>
              <a:t> respective </a:t>
            </a:r>
            <a:r>
              <a:rPr lang="fr-FR" dirty="0" err="1" smtClean="0"/>
              <a:t>namespaces</a:t>
            </a:r>
            <a:endParaRPr lang="fr-FR" dirty="0"/>
          </a:p>
          <a:p>
            <a:endParaRPr lang="fr-FR" dirty="0" smtClean="0"/>
          </a:p>
          <a:p>
            <a:r>
              <a:rPr lang="fr-FR" dirty="0" err="1" smtClean="0"/>
              <a:t>We’ll</a:t>
            </a:r>
            <a:r>
              <a:rPr lang="fr-FR" dirty="0" smtClean="0"/>
              <a:t> </a:t>
            </a:r>
            <a:r>
              <a:rPr lang="fr-FR" dirty="0" err="1" smtClean="0"/>
              <a:t>see</a:t>
            </a:r>
            <a:r>
              <a:rPr lang="fr-FR" dirty="0" smtClean="0"/>
              <a:t> how in </a:t>
            </a:r>
            <a:r>
              <a:rPr lang="fr-FR" dirty="0" err="1" smtClean="0"/>
              <a:t>this</a:t>
            </a:r>
            <a:r>
              <a:rPr lang="fr-FR" dirty="0" smtClean="0"/>
              <a:t> </a:t>
            </a:r>
            <a:r>
              <a:rPr lang="fr-FR" dirty="0" err="1" smtClean="0"/>
              <a:t>chapter</a:t>
            </a:r>
            <a:r>
              <a:rPr lang="fr-FR" dirty="0" smtClean="0"/>
              <a:t> </a:t>
            </a:r>
            <a:r>
              <a:rPr lang="fr-FR" dirty="0" smtClean="0">
                <a:sym typeface="Wingdings" pitchFamily="2" charset="2"/>
              </a:rPr>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7"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61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namespaces</a:t>
            </a:r>
            <a:endParaRPr lang="fr-FR" dirty="0"/>
          </a:p>
        </p:txBody>
      </p:sp>
      <p:sp>
        <p:nvSpPr>
          <p:cNvPr id="3" name="Espace réservé du contenu 2"/>
          <p:cNvSpPr>
            <a:spLocks noGrp="1"/>
          </p:cNvSpPr>
          <p:nvPr>
            <p:ph idx="1"/>
          </p:nvPr>
        </p:nvSpPr>
        <p:spPr/>
        <p:txBody>
          <a:bodyPr/>
          <a:lstStyle/>
          <a:p>
            <a:r>
              <a:rPr lang="fr-FR" dirty="0" smtClean="0"/>
              <a:t>An XML </a:t>
            </a:r>
            <a:r>
              <a:rPr lang="fr-FR" dirty="0" err="1" smtClean="0"/>
              <a:t>namespace</a:t>
            </a:r>
            <a:r>
              <a:rPr lang="fr-FR" dirty="0" smtClean="0"/>
              <a:t> </a:t>
            </a:r>
            <a:r>
              <a:rPr lang="fr-FR" dirty="0" err="1" smtClean="0"/>
              <a:t>is</a:t>
            </a:r>
            <a:r>
              <a:rPr lang="fr-FR" dirty="0" smtClean="0"/>
              <a:t> set by </a:t>
            </a:r>
            <a:r>
              <a:rPr lang="fr-FR" dirty="0" err="1" smtClean="0"/>
              <a:t>its</a:t>
            </a:r>
            <a:r>
              <a:rPr lang="fr-FR" dirty="0" smtClean="0"/>
              <a:t> </a:t>
            </a:r>
            <a:r>
              <a:rPr lang="fr-FR" dirty="0" err="1" smtClean="0"/>
              <a:t>attribute</a:t>
            </a:r>
            <a:r>
              <a:rPr lang="fr-FR" dirty="0" smtClean="0"/>
              <a:t> « </a:t>
            </a:r>
            <a:r>
              <a:rPr lang="fr-FR" dirty="0" err="1" smtClean="0"/>
              <a:t>xmlns</a:t>
            </a:r>
            <a:r>
              <a:rPr lang="fr-FR" dirty="0" smtClean="0"/>
              <a:t> »</a:t>
            </a:r>
          </a:p>
          <a:p>
            <a:endParaRPr lang="fr-FR" dirty="0"/>
          </a:p>
          <a:p>
            <a:endParaRPr lang="fr-FR" dirty="0" smtClean="0"/>
          </a:p>
          <a:p>
            <a:r>
              <a:rPr lang="fr-FR" dirty="0" smtClean="0"/>
              <a:t>The </a:t>
            </a:r>
            <a:r>
              <a:rPr lang="fr-FR" dirty="0" err="1" smtClean="0"/>
              <a:t>namespace</a:t>
            </a:r>
            <a:r>
              <a:rPr lang="fr-FR" dirty="0" smtClean="0"/>
              <a:t> </a:t>
            </a:r>
            <a:r>
              <a:rPr lang="fr-FR" dirty="0" err="1" smtClean="0"/>
              <a:t>will</a:t>
            </a:r>
            <a:r>
              <a:rPr lang="fr-FR" dirty="0" smtClean="0"/>
              <a:t> </a:t>
            </a:r>
            <a:r>
              <a:rPr lang="fr-FR" dirty="0" err="1" smtClean="0"/>
              <a:t>be</a:t>
            </a:r>
            <a:r>
              <a:rPr lang="fr-FR" dirty="0" smtClean="0"/>
              <a:t> </a:t>
            </a:r>
            <a:r>
              <a:rPr lang="fr-FR" dirty="0" err="1" smtClean="0"/>
              <a:t>declared</a:t>
            </a:r>
            <a:r>
              <a:rPr lang="fr-FR" dirty="0" smtClean="0"/>
              <a:t> </a:t>
            </a:r>
            <a:r>
              <a:rPr lang="fr-FR" dirty="0" err="1" smtClean="0"/>
              <a:t>until</a:t>
            </a:r>
            <a:r>
              <a:rPr lang="fr-FR" dirty="0" smtClean="0"/>
              <a:t> the </a:t>
            </a:r>
            <a:r>
              <a:rPr lang="fr-FR" dirty="0" err="1" smtClean="0"/>
              <a:t>closing</a:t>
            </a:r>
            <a:r>
              <a:rPr lang="fr-FR" dirty="0" smtClean="0"/>
              <a:t> tag</a:t>
            </a:r>
          </a:p>
          <a:p>
            <a:pPr lvl="1"/>
            <a:r>
              <a:rPr lang="fr-FR" dirty="0" err="1" smtClean="0"/>
              <a:t>Usually</a:t>
            </a:r>
            <a:r>
              <a:rPr lang="fr-FR" dirty="0" smtClean="0"/>
              <a:t> all </a:t>
            </a:r>
            <a:r>
              <a:rPr lang="fr-FR" dirty="0" err="1" smtClean="0"/>
              <a:t>namespaces</a:t>
            </a:r>
            <a:r>
              <a:rPr lang="fr-FR" dirty="0" smtClean="0"/>
              <a:t> are set in the first tag</a:t>
            </a:r>
          </a:p>
          <a:p>
            <a:pPr lvl="1"/>
            <a:endParaRPr lang="fr-FR" dirty="0"/>
          </a:p>
          <a:p>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B050"/>
                </a:solidFill>
                <a:latin typeface="Courier New"/>
                <a:cs typeface="Courier New"/>
              </a:rPr>
              <a:t>&lt;Enterprise </a:t>
            </a:r>
            <a:r>
              <a:rPr lang="en-US" sz="1600" b="1" dirty="0" err="1" smtClean="0">
                <a:solidFill>
                  <a:srgbClr val="FF0000"/>
                </a:solidFill>
                <a:latin typeface="Courier New"/>
                <a:cs typeface="Courier New"/>
              </a:rPr>
              <a:t>xmlns</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www.ns.com/ns/Enterprise"</a:t>
            </a:r>
            <a:r>
              <a:rPr lang="en-US" sz="1600" b="1" dirty="0" smtClean="0">
                <a:solidFill>
                  <a:srgbClr val="00B050"/>
                </a:solidFill>
                <a:latin typeface="Courier New"/>
                <a:cs typeface="Courier New"/>
              </a:rPr>
              <a:t>&gt;</a:t>
            </a:r>
            <a:endParaRPr lang="en-US" sz="1600" b="1" dirty="0">
              <a:solidFill>
                <a:srgbClr val="00B050"/>
              </a:solidFill>
              <a:latin typeface="Courier New"/>
              <a:cs typeface="Courier New"/>
            </a:endParaRPr>
          </a:p>
        </p:txBody>
      </p:sp>
      <p:sp>
        <p:nvSpPr>
          <p:cNvPr id="6" name="Rectangle à coins arrondis 5"/>
          <p:cNvSpPr/>
          <p:nvPr/>
        </p:nvSpPr>
        <p:spPr>
          <a:xfrm>
            <a:off x="179512" y="3766914"/>
            <a:ext cx="8785224" cy="125082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&lt;Enterprise </a:t>
            </a:r>
            <a:r>
              <a:rPr lang="en-US" sz="1600" b="1" dirty="0" err="1" smtClean="0">
                <a:solidFill>
                  <a:srgbClr val="FF0000"/>
                </a:solidFill>
                <a:latin typeface="Courier New"/>
                <a:cs typeface="Courier New"/>
              </a:rPr>
              <a:t>xmlns</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www.ns.com/ns/Enterprise"</a:t>
            </a:r>
          </a:p>
          <a:p>
            <a:pPr lvl="1"/>
            <a:r>
              <a:rPr lang="en-US" sz="1600" b="1" dirty="0" err="1" smtClean="0">
                <a:solidFill>
                  <a:srgbClr val="FF0000"/>
                </a:solidFill>
                <a:latin typeface="Courier New"/>
                <a:cs typeface="Courier New"/>
              </a:rPr>
              <a:t>xmlns:manager</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a:t>
            </a:r>
            <a:r>
              <a:rPr lang="en-US" sz="1600" b="1" dirty="0">
                <a:solidFill>
                  <a:schemeClr val="accent6">
                    <a:lumMod val="75000"/>
                  </a:schemeClr>
                </a:solidFill>
                <a:latin typeface="Courier New"/>
                <a:cs typeface="Courier New"/>
              </a:rPr>
              <a:t>http://</a:t>
            </a:r>
            <a:r>
              <a:rPr lang="en-US" sz="1600" b="1" dirty="0" smtClean="0">
                <a:solidFill>
                  <a:schemeClr val="accent6">
                    <a:lumMod val="75000"/>
                  </a:schemeClr>
                </a:solidFill>
                <a:latin typeface="Courier New"/>
                <a:cs typeface="Courier New"/>
              </a:rPr>
              <a:t>www.ns.com/ns/Manager"</a:t>
            </a:r>
            <a:endParaRPr lang="en-US" sz="1600" b="1" dirty="0">
              <a:solidFill>
                <a:schemeClr val="accent6">
                  <a:lumMod val="75000"/>
                </a:schemeClr>
              </a:solidFill>
              <a:latin typeface="Courier New"/>
              <a:cs typeface="Courier New"/>
            </a:endParaRPr>
          </a:p>
          <a:p>
            <a:pPr lvl="1"/>
            <a:r>
              <a:rPr lang="en-US" sz="1600" b="1" dirty="0" err="1" smtClean="0">
                <a:solidFill>
                  <a:srgbClr val="FF0000"/>
                </a:solidFill>
                <a:latin typeface="Courier New"/>
                <a:cs typeface="Courier New"/>
              </a:rPr>
              <a:t>xmlns:employee</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a:t>
            </a:r>
            <a:r>
              <a:rPr lang="en-US" sz="1600" b="1" dirty="0">
                <a:solidFill>
                  <a:schemeClr val="accent6">
                    <a:lumMod val="75000"/>
                  </a:schemeClr>
                </a:solidFill>
                <a:latin typeface="Courier New"/>
                <a:cs typeface="Courier New"/>
              </a:rPr>
              <a:t>http://</a:t>
            </a:r>
            <a:r>
              <a:rPr lang="en-US" sz="1600" b="1" dirty="0" smtClean="0">
                <a:solidFill>
                  <a:schemeClr val="accent6">
                    <a:lumMod val="75000"/>
                  </a:schemeClr>
                </a:solidFill>
                <a:latin typeface="Courier New"/>
                <a:cs typeface="Courier New"/>
              </a:rPr>
              <a:t>www.ns.com/ns/Employee"</a:t>
            </a:r>
            <a:r>
              <a:rPr lang="en-US" sz="1600" b="1" dirty="0" smtClean="0">
                <a:solidFill>
                  <a:srgbClr val="00B050"/>
                </a:solidFill>
                <a:latin typeface="Courier New"/>
                <a:cs typeface="Courier New"/>
              </a:rPr>
              <a:t>&gt;</a:t>
            </a:r>
            <a:endParaRPr lang="en-US" sz="1600"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091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Include</a:t>
            </a:r>
            <a:r>
              <a:rPr lang="fr-FR" dirty="0" smtClean="0"/>
              <a:t> CSS in XML</a:t>
            </a:r>
            <a:endParaRPr lang="fr-FR" dirty="0"/>
          </a:p>
        </p:txBody>
      </p:sp>
      <p:sp>
        <p:nvSpPr>
          <p:cNvPr id="3" name="Espace réservé du contenu 2"/>
          <p:cNvSpPr>
            <a:spLocks noGrp="1"/>
          </p:cNvSpPr>
          <p:nvPr>
            <p:ph idx="1"/>
          </p:nvPr>
        </p:nvSpPr>
        <p:spPr/>
        <p:txBody>
          <a:bodyPr/>
          <a:lstStyle/>
          <a:p>
            <a:r>
              <a:rPr lang="fr-FR" dirty="0" err="1" smtClean="0"/>
              <a:t>Remember</a:t>
            </a:r>
            <a:r>
              <a:rPr lang="fr-FR" dirty="0" smtClean="0"/>
              <a:t> the </a:t>
            </a:r>
            <a:r>
              <a:rPr lang="fr-FR" dirty="0" err="1" smtClean="0"/>
              <a:t>doctype</a:t>
            </a:r>
            <a:r>
              <a:rPr lang="fr-FR" dirty="0" smtClean="0"/>
              <a:t> </a:t>
            </a:r>
            <a:r>
              <a:rPr lang="fr-FR" dirty="0" err="1" smtClean="0"/>
              <a:t>used</a:t>
            </a:r>
            <a:r>
              <a:rPr lang="fr-FR" dirty="0" smtClean="0"/>
              <a:t> for XML?</a:t>
            </a:r>
          </a:p>
          <a:p>
            <a:endParaRPr lang="fr-FR" dirty="0"/>
          </a:p>
          <a:p>
            <a:endParaRPr lang="fr-FR" dirty="0" smtClean="0"/>
          </a:p>
          <a:p>
            <a:r>
              <a:rPr lang="fr-FR" dirty="0" smtClean="0"/>
              <a:t>Right </a:t>
            </a:r>
            <a:r>
              <a:rPr lang="fr-FR" dirty="0" err="1" smtClean="0"/>
              <a:t>after</a:t>
            </a:r>
            <a:r>
              <a:rPr lang="fr-FR" dirty="0" smtClean="0"/>
              <a:t> </a:t>
            </a:r>
            <a:r>
              <a:rPr lang="fr-FR" dirty="0" err="1" smtClean="0"/>
              <a:t>it</a:t>
            </a:r>
            <a:r>
              <a:rPr lang="fr-FR" dirty="0" smtClean="0"/>
              <a:t>, </a:t>
            </a:r>
            <a:r>
              <a:rPr lang="fr-FR" dirty="0" err="1" smtClean="0"/>
              <a:t>include</a:t>
            </a:r>
            <a:r>
              <a:rPr lang="fr-FR" dirty="0" smtClean="0"/>
              <a:t> </a:t>
            </a:r>
            <a:r>
              <a:rPr lang="fr-FR" dirty="0" err="1" smtClean="0"/>
              <a:t>your</a:t>
            </a:r>
            <a:r>
              <a:rPr lang="fr-FR" dirty="0" smtClean="0"/>
              <a:t> </a:t>
            </a:r>
            <a:r>
              <a:rPr lang="fr-FR" dirty="0" err="1" smtClean="0"/>
              <a:t>stylesheet</a:t>
            </a:r>
            <a:r>
              <a:rPr lang="fr-FR" dirty="0" smtClean="0"/>
              <a:t> </a:t>
            </a:r>
            <a:r>
              <a:rPr lang="fr-FR" dirty="0" err="1" smtClean="0"/>
              <a:t>like</a:t>
            </a:r>
            <a:r>
              <a:rPr lang="fr-FR" dirty="0" smtClean="0"/>
              <a:t> </a:t>
            </a:r>
            <a:r>
              <a:rPr lang="fr-FR" dirty="0" err="1" smtClean="0"/>
              <a:t>this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849388"/>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&lt;?xml </a:t>
            </a:r>
            <a:r>
              <a:rPr lang="en-US" sz="1600" b="1" dirty="0">
                <a:solidFill>
                  <a:srgbClr val="FF0000"/>
                </a:solidFill>
                <a:latin typeface="Courier New"/>
                <a:cs typeface="Courier New"/>
              </a:rPr>
              <a:t>version</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"1.0"</a:t>
            </a:r>
            <a:r>
              <a:rPr lang="en-US" sz="1600" b="1" dirty="0">
                <a:solidFill>
                  <a:srgbClr val="00B050"/>
                </a:solidFill>
                <a:latin typeface="Courier New"/>
                <a:cs typeface="Courier New"/>
              </a:rPr>
              <a:t> </a:t>
            </a:r>
            <a:r>
              <a:rPr lang="en-US" sz="1600" b="1" dirty="0">
                <a:solidFill>
                  <a:srgbClr val="FF0000"/>
                </a:solidFill>
                <a:latin typeface="Courier New"/>
                <a:cs typeface="Courier New"/>
              </a:rPr>
              <a:t>encoding</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UTF-8"</a:t>
            </a:r>
            <a:r>
              <a:rPr lang="en-US" sz="1600" b="1" dirty="0" smtClean="0">
                <a:solidFill>
                  <a:srgbClr val="00B050"/>
                </a:solidFill>
                <a:latin typeface="Courier New"/>
                <a:cs typeface="Courier New"/>
              </a:rPr>
              <a:t> ?&gt;</a:t>
            </a:r>
            <a:endParaRPr lang="en-US" sz="1600" b="1" dirty="0">
              <a:solidFill>
                <a:srgbClr val="00B050"/>
              </a:solidFill>
              <a:latin typeface="Courier New"/>
              <a:cs typeface="Courier New"/>
            </a:endParaRPr>
          </a:p>
        </p:txBody>
      </p:sp>
      <p:sp>
        <p:nvSpPr>
          <p:cNvPr id="6" name="Rectangle à coins arrondis 5"/>
          <p:cNvSpPr/>
          <p:nvPr/>
        </p:nvSpPr>
        <p:spPr>
          <a:xfrm>
            <a:off x="179512" y="3478882"/>
            <a:ext cx="8785224" cy="60275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&lt;?xml-</a:t>
            </a:r>
            <a:r>
              <a:rPr lang="en-US" sz="1600" b="1" dirty="0" err="1">
                <a:solidFill>
                  <a:srgbClr val="00B050"/>
                </a:solidFill>
                <a:latin typeface="Courier New"/>
                <a:cs typeface="Courier New"/>
              </a:rPr>
              <a:t>stylesheet</a:t>
            </a:r>
            <a:r>
              <a:rPr lang="en-US" sz="1600" b="1" dirty="0">
                <a:solidFill>
                  <a:srgbClr val="00B050"/>
                </a:solidFill>
                <a:latin typeface="Courier New"/>
                <a:cs typeface="Courier New"/>
              </a:rPr>
              <a:t> </a:t>
            </a:r>
            <a:r>
              <a:rPr lang="en-US" sz="1600" b="1" dirty="0">
                <a:solidFill>
                  <a:srgbClr val="FF0000"/>
                </a:solidFill>
                <a:latin typeface="Courier New"/>
                <a:cs typeface="Courier New"/>
              </a:rPr>
              <a:t>type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"text/</a:t>
            </a:r>
            <a:r>
              <a:rPr lang="en-US" sz="1600" b="1" dirty="0" err="1">
                <a:solidFill>
                  <a:schemeClr val="accent6">
                    <a:lumMod val="75000"/>
                  </a:schemeClr>
                </a:solidFill>
                <a:latin typeface="Courier New"/>
                <a:cs typeface="Courier New"/>
              </a:rPr>
              <a:t>css</a:t>
            </a:r>
            <a:r>
              <a:rPr lang="en-US" sz="1600" b="1" dirty="0">
                <a:solidFill>
                  <a:schemeClr val="accent6">
                    <a:lumMod val="75000"/>
                  </a:schemeClr>
                </a:solidFill>
                <a:latin typeface="Courier New"/>
                <a:cs typeface="Courier New"/>
              </a:rPr>
              <a:t>"</a:t>
            </a:r>
            <a:r>
              <a:rPr lang="en-US" sz="1600" b="1" dirty="0">
                <a:solidFill>
                  <a:srgbClr val="00B050"/>
                </a:solidFill>
                <a:latin typeface="Courier New"/>
                <a:cs typeface="Courier New"/>
              </a:rPr>
              <a:t> </a:t>
            </a:r>
            <a:r>
              <a:rPr lang="en-US" sz="1600" b="1" dirty="0" err="1">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ns-style.css" </a:t>
            </a:r>
            <a:r>
              <a:rPr lang="en-US" sz="1600" b="1" dirty="0" smtClean="0">
                <a:solidFill>
                  <a:srgbClr val="00B050"/>
                </a:solidFill>
                <a:latin typeface="Courier New"/>
                <a:cs typeface="Courier New"/>
              </a:rPr>
              <a:t>?&gt;</a:t>
            </a:r>
            <a:endParaRPr lang="en-US" sz="1600" b="1" dirty="0">
              <a:solidFill>
                <a:srgbClr val="00B05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841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a:t>
            </a:r>
            <a:r>
              <a:rPr lang="fr-FR" dirty="0" err="1" smtClean="0"/>
              <a:t>namespace</a:t>
            </a:r>
            <a:r>
              <a:rPr lang="fr-FR" dirty="0" smtClean="0"/>
              <a:t> </a:t>
            </a:r>
            <a:r>
              <a:rPr lang="fr-FR" dirty="0" err="1" smtClean="0"/>
              <a:t>syntax</a:t>
            </a:r>
            <a:endParaRPr lang="fr-FR" dirty="0"/>
          </a:p>
        </p:txBody>
      </p:sp>
      <p:sp>
        <p:nvSpPr>
          <p:cNvPr id="3" name="Espace réservé du contenu 2"/>
          <p:cNvSpPr>
            <a:spLocks noGrp="1"/>
          </p:cNvSpPr>
          <p:nvPr>
            <p:ph idx="1"/>
          </p:nvPr>
        </p:nvSpPr>
        <p:spPr/>
        <p:txBody>
          <a:bodyPr/>
          <a:lstStyle/>
          <a:p>
            <a:r>
              <a:rPr lang="fr-FR" dirty="0" smtClean="0"/>
              <a:t>How to </a:t>
            </a:r>
            <a:r>
              <a:rPr lang="fr-FR" dirty="0" err="1" smtClean="0"/>
              <a:t>include</a:t>
            </a:r>
            <a:r>
              <a:rPr lang="fr-FR" dirty="0" smtClean="0"/>
              <a:t> a </a:t>
            </a:r>
            <a:r>
              <a:rPr lang="fr-FR" dirty="0" err="1" smtClean="0"/>
              <a:t>specific</a:t>
            </a:r>
            <a:r>
              <a:rPr lang="fr-FR" dirty="0" smtClean="0"/>
              <a:t> tag in a </a:t>
            </a:r>
            <a:r>
              <a:rPr lang="fr-FR" dirty="0" err="1" smtClean="0"/>
              <a:t>namespace</a:t>
            </a:r>
            <a:r>
              <a:rPr lang="fr-FR" dirty="0" smtClean="0"/>
              <a:t>?</a:t>
            </a:r>
          </a:p>
          <a:p>
            <a:endParaRPr lang="fr-FR" dirty="0" smtClean="0"/>
          </a:p>
          <a:p>
            <a:pPr marL="0" lvl="1" indent="0" algn="ctr">
              <a:buNone/>
            </a:pPr>
            <a:r>
              <a:rPr lang="fr-FR" i="1" dirty="0"/>
              <a:t>&lt;</a:t>
            </a:r>
            <a:r>
              <a:rPr lang="fr-FR" i="1" dirty="0" err="1"/>
              <a:t>namespace:theTag</a:t>
            </a:r>
            <a:r>
              <a:rPr lang="fr-FR" i="1" dirty="0"/>
              <a:t>&gt; &lt;/</a:t>
            </a:r>
            <a:r>
              <a:rPr lang="fr-FR" i="1" dirty="0" err="1"/>
              <a:t>namespace:theTag</a:t>
            </a:r>
            <a:r>
              <a:rPr lang="fr-FR" i="1" dirty="0"/>
              <a:t>&gt;</a:t>
            </a:r>
          </a:p>
          <a:p>
            <a:pPr marL="0" indent="0">
              <a:buNone/>
            </a:pPr>
            <a:endParaRPr lang="fr-FR" dirty="0" smtClean="0"/>
          </a:p>
          <a:p>
            <a:r>
              <a:rPr lang="fr-FR" dirty="0" smtClean="0"/>
              <a:t>Non-</a:t>
            </a:r>
            <a:r>
              <a:rPr lang="fr-FR" dirty="0" err="1" smtClean="0"/>
              <a:t>prefixed</a:t>
            </a:r>
            <a:r>
              <a:rPr lang="fr-FR" dirty="0" smtClean="0"/>
              <a:t> tag </a:t>
            </a:r>
            <a:r>
              <a:rPr lang="fr-FR" dirty="0" err="1" smtClean="0"/>
              <a:t>belongs</a:t>
            </a:r>
            <a:r>
              <a:rPr lang="fr-FR" dirty="0" smtClean="0"/>
              <a:t> to the main </a:t>
            </a:r>
            <a:r>
              <a:rPr lang="fr-FR" dirty="0" err="1" smtClean="0"/>
              <a:t>namespace</a:t>
            </a:r>
            <a:endParaRPr lang="fr-FR" dirty="0" smtClean="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3865612"/>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a:t>
            </a:r>
            <a:r>
              <a:rPr lang="en-US" sz="1600" b="1" dirty="0" err="1" smtClean="0">
                <a:solidFill>
                  <a:srgbClr val="00B050"/>
                </a:solidFill>
                <a:latin typeface="Courier New"/>
                <a:cs typeface="Courier New"/>
              </a:rPr>
              <a:t>manager:Manager</a:t>
            </a:r>
            <a:r>
              <a:rPr lang="en-US" sz="1600" b="1" dirty="0" smtClean="0">
                <a:solidFill>
                  <a:srgbClr val="00B050"/>
                </a:solidFill>
                <a:latin typeface="Courier New"/>
                <a:cs typeface="Courier New"/>
              </a:rPr>
              <a:t>&gt;</a:t>
            </a:r>
            <a:r>
              <a:rPr lang="en-US" sz="1600" b="1" dirty="0" smtClean="0">
                <a:solidFill>
                  <a:schemeClr val="tx1"/>
                </a:solidFill>
                <a:latin typeface="Courier New"/>
                <a:cs typeface="Courier New"/>
              </a:rPr>
              <a:t>Manager stuff</a:t>
            </a:r>
            <a:r>
              <a:rPr lang="en-US" sz="1600" b="1" dirty="0" smtClean="0">
                <a:solidFill>
                  <a:srgbClr val="00B050"/>
                </a:solidFill>
                <a:latin typeface="Courier New"/>
                <a:cs typeface="Courier New"/>
              </a:rPr>
              <a:t>&lt;/</a:t>
            </a:r>
            <a:r>
              <a:rPr lang="en-US" sz="1600" b="1" dirty="0" err="1">
                <a:solidFill>
                  <a:srgbClr val="00B050"/>
                </a:solidFill>
                <a:latin typeface="Courier New"/>
                <a:cs typeface="Courier New"/>
              </a:rPr>
              <a:t>manager:Manager</a:t>
            </a:r>
            <a:r>
              <a:rPr lang="en-US" sz="1600" b="1" dirty="0" smtClean="0">
                <a:solidFill>
                  <a:srgbClr val="00B050"/>
                </a:solidFill>
                <a:latin typeface="Courier New"/>
                <a:cs typeface="Courier New"/>
              </a:rPr>
              <a:t>&gt;</a:t>
            </a:r>
          </a:p>
          <a:p>
            <a:r>
              <a:rPr lang="en-US" sz="1600" b="1" dirty="0" smtClean="0">
                <a:solidFill>
                  <a:srgbClr val="00B050"/>
                </a:solidFill>
                <a:latin typeface="Courier New"/>
                <a:cs typeface="Courier New"/>
              </a:rPr>
              <a:t>&lt;</a:t>
            </a:r>
            <a:r>
              <a:rPr lang="en-US" sz="1600" b="1" dirty="0">
                <a:solidFill>
                  <a:srgbClr val="00B050"/>
                </a:solidFill>
                <a:latin typeface="Courier New"/>
                <a:cs typeface="Courier New"/>
              </a:rPr>
              <a:t>info&gt;</a:t>
            </a:r>
            <a:r>
              <a:rPr lang="en-US" sz="1600" b="1" dirty="0">
                <a:solidFill>
                  <a:schemeClr val="tx1"/>
                </a:solidFill>
                <a:latin typeface="Courier New"/>
                <a:cs typeface="Courier New"/>
              </a:rPr>
              <a:t>Some unrelated </a:t>
            </a:r>
            <a:r>
              <a:rPr lang="en-US" sz="1600" b="1" dirty="0" err="1" smtClean="0">
                <a:solidFill>
                  <a:schemeClr val="tx1"/>
                </a:solidFill>
                <a:latin typeface="Courier New"/>
                <a:cs typeface="Courier New"/>
              </a:rPr>
              <a:t>informations</a:t>
            </a:r>
            <a:r>
              <a:rPr lang="en-US" sz="1600" b="1" dirty="0" smtClean="0">
                <a:solidFill>
                  <a:srgbClr val="00B050"/>
                </a:solidFill>
                <a:latin typeface="Courier New"/>
                <a:cs typeface="Courier New"/>
              </a:rPr>
              <a:t>&lt;/info&gt;</a:t>
            </a:r>
            <a:endParaRPr lang="en-US" sz="1600" b="1" dirty="0">
              <a:solidFill>
                <a:srgbClr val="00B050"/>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96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79512" y="193204"/>
            <a:ext cx="8785224" cy="49685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1600" b="1" dirty="0">
                <a:solidFill>
                  <a:srgbClr val="00B050"/>
                </a:solidFill>
                <a:latin typeface="Courier New"/>
                <a:cs typeface="Courier New"/>
              </a:rPr>
              <a:t>&lt;?xml </a:t>
            </a:r>
            <a:r>
              <a:rPr lang="en-US" sz="1600" b="1" dirty="0">
                <a:solidFill>
                  <a:srgbClr val="FF0000"/>
                </a:solidFill>
                <a:latin typeface="Courier New"/>
                <a:cs typeface="Courier New"/>
              </a:rPr>
              <a:t>version</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"1.0"</a:t>
            </a:r>
            <a:r>
              <a:rPr lang="en-US" sz="1600" b="1" dirty="0">
                <a:solidFill>
                  <a:srgbClr val="00B050"/>
                </a:solidFill>
                <a:latin typeface="Courier New"/>
                <a:cs typeface="Courier New"/>
              </a:rPr>
              <a:t> </a:t>
            </a:r>
            <a:r>
              <a:rPr lang="en-US" sz="1600" b="1" dirty="0">
                <a:solidFill>
                  <a:srgbClr val="FF0000"/>
                </a:solidFill>
                <a:latin typeface="Courier New"/>
                <a:cs typeface="Courier New"/>
              </a:rPr>
              <a:t>encoding</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"UTF-8"</a:t>
            </a:r>
            <a:r>
              <a:rPr lang="en-US" sz="1600" b="1" dirty="0">
                <a:solidFill>
                  <a:srgbClr val="00B050"/>
                </a:solidFill>
                <a:latin typeface="Courier New"/>
                <a:cs typeface="Courier New"/>
              </a:rPr>
              <a:t> ?&gt;</a:t>
            </a:r>
          </a:p>
          <a:p>
            <a:pPr lvl="2"/>
            <a:r>
              <a:rPr lang="en-US" sz="1600" b="1" dirty="0">
                <a:solidFill>
                  <a:srgbClr val="00B050"/>
                </a:solidFill>
                <a:latin typeface="Courier New"/>
                <a:cs typeface="Courier New"/>
              </a:rPr>
              <a:t>&lt;?xml-</a:t>
            </a:r>
            <a:r>
              <a:rPr lang="en-US" sz="1600" b="1" dirty="0" err="1">
                <a:solidFill>
                  <a:srgbClr val="00B050"/>
                </a:solidFill>
                <a:latin typeface="Courier New"/>
                <a:cs typeface="Courier New"/>
              </a:rPr>
              <a:t>stylesheet</a:t>
            </a:r>
            <a:r>
              <a:rPr lang="en-US" sz="1600" b="1" dirty="0">
                <a:solidFill>
                  <a:srgbClr val="00B050"/>
                </a:solidFill>
                <a:latin typeface="Courier New"/>
                <a:cs typeface="Courier New"/>
              </a:rPr>
              <a:t> </a:t>
            </a:r>
            <a:r>
              <a:rPr lang="en-US" sz="1600" b="1" dirty="0">
                <a:solidFill>
                  <a:srgbClr val="FF0000"/>
                </a:solidFill>
                <a:latin typeface="Courier New"/>
                <a:cs typeface="Courier New"/>
              </a:rPr>
              <a:t>type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"text/</a:t>
            </a:r>
            <a:r>
              <a:rPr lang="en-US" sz="1600" b="1" dirty="0" err="1">
                <a:solidFill>
                  <a:schemeClr val="accent6">
                    <a:lumMod val="75000"/>
                  </a:schemeClr>
                </a:solidFill>
                <a:latin typeface="Courier New"/>
                <a:cs typeface="Courier New"/>
              </a:rPr>
              <a:t>css</a:t>
            </a:r>
            <a:r>
              <a:rPr lang="en-US" sz="1600" b="1" dirty="0">
                <a:solidFill>
                  <a:schemeClr val="accent6">
                    <a:lumMod val="75000"/>
                  </a:schemeClr>
                </a:solidFill>
                <a:latin typeface="Courier New"/>
                <a:cs typeface="Courier New"/>
              </a:rPr>
              <a:t>"</a:t>
            </a:r>
            <a:r>
              <a:rPr lang="en-US" sz="1600" b="1" dirty="0">
                <a:solidFill>
                  <a:srgbClr val="00B050"/>
                </a:solidFill>
                <a:latin typeface="Courier New"/>
                <a:cs typeface="Courier New"/>
              </a:rPr>
              <a:t> </a:t>
            </a:r>
            <a:r>
              <a:rPr lang="en-US" sz="1600" b="1" dirty="0" err="1">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"ns-style.css" </a:t>
            </a:r>
            <a:r>
              <a:rPr lang="en-US" sz="1600" b="1" dirty="0">
                <a:solidFill>
                  <a:srgbClr val="00B050"/>
                </a:solidFill>
                <a:latin typeface="Courier New"/>
                <a:cs typeface="Courier New"/>
              </a:rPr>
              <a:t>?&gt;</a:t>
            </a:r>
          </a:p>
          <a:p>
            <a:pPr lvl="4"/>
            <a:endParaRPr lang="en-US" sz="1600" b="1" dirty="0">
              <a:solidFill>
                <a:srgbClr val="00B050"/>
              </a:solidFill>
              <a:latin typeface="Courier New"/>
              <a:cs typeface="Courier New"/>
            </a:endParaRPr>
          </a:p>
          <a:p>
            <a:pPr lvl="2"/>
            <a:r>
              <a:rPr lang="en-US" sz="1600" b="1" dirty="0">
                <a:solidFill>
                  <a:srgbClr val="00B050"/>
                </a:solidFill>
                <a:latin typeface="Courier New"/>
                <a:cs typeface="Courier New"/>
              </a:rPr>
              <a:t>&lt;Enterprise </a:t>
            </a:r>
            <a:r>
              <a:rPr lang="en-US" sz="1600" b="1" dirty="0" err="1">
                <a:solidFill>
                  <a:srgbClr val="FF0000"/>
                </a:solidFill>
                <a:latin typeface="Courier New"/>
                <a:cs typeface="Courier New"/>
              </a:rPr>
              <a:t>xmlns</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"http://www.ns.com/ns/Enterprise"</a:t>
            </a:r>
          </a:p>
          <a:p>
            <a:pPr lvl="3"/>
            <a:r>
              <a:rPr lang="en-US" sz="1600" b="1" dirty="0" err="1">
                <a:solidFill>
                  <a:srgbClr val="FF0000"/>
                </a:solidFill>
                <a:latin typeface="Courier New"/>
                <a:cs typeface="Courier New"/>
              </a:rPr>
              <a:t>xmlns:manager</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"http://www.ns.com/ns/Manager"</a:t>
            </a:r>
          </a:p>
          <a:p>
            <a:pPr lvl="3"/>
            <a:r>
              <a:rPr lang="en-US" sz="1600" b="1" dirty="0" err="1">
                <a:solidFill>
                  <a:srgbClr val="FF0000"/>
                </a:solidFill>
                <a:latin typeface="Courier New"/>
                <a:cs typeface="Courier New"/>
              </a:rPr>
              <a:t>xmlns:employee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"http://www.ns.com/ns/Employee"</a:t>
            </a:r>
            <a:r>
              <a:rPr lang="en-US" sz="1600" b="1" dirty="0">
                <a:solidFill>
                  <a:srgbClr val="00B050"/>
                </a:solidFill>
                <a:latin typeface="Courier New"/>
                <a:cs typeface="Courier New"/>
              </a:rPr>
              <a:t>&gt;</a:t>
            </a:r>
          </a:p>
          <a:p>
            <a:pPr lvl="2"/>
            <a:r>
              <a:rPr lang="en-US" sz="1600" b="1" dirty="0" smtClean="0">
                <a:solidFill>
                  <a:srgbClr val="00B050"/>
                </a:solidFill>
                <a:latin typeface="Courier New"/>
                <a:cs typeface="Courier New"/>
              </a:rPr>
              <a:t>    </a:t>
            </a:r>
            <a:r>
              <a:rPr lang="en-US" sz="1600" b="1" dirty="0">
                <a:solidFill>
                  <a:srgbClr val="00B050"/>
                </a:solidFill>
                <a:latin typeface="Courier New"/>
                <a:cs typeface="Courier New"/>
              </a:rPr>
              <a:t>&lt;</a:t>
            </a:r>
            <a:r>
              <a:rPr lang="en-US" sz="1600" b="1" dirty="0" err="1">
                <a:solidFill>
                  <a:srgbClr val="00B050"/>
                </a:solidFill>
                <a:latin typeface="Courier New"/>
                <a:cs typeface="Courier New"/>
              </a:rPr>
              <a:t>manager:Manager</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manager:FirstName</a:t>
            </a:r>
            <a:r>
              <a:rPr lang="en-US" sz="1600" b="1" dirty="0">
                <a:solidFill>
                  <a:srgbClr val="00B050"/>
                </a:solidFill>
                <a:latin typeface="Courier New"/>
                <a:cs typeface="Courier New"/>
              </a:rPr>
              <a:t>&gt;</a:t>
            </a:r>
            <a:r>
              <a:rPr lang="en-US" sz="1600" b="1" dirty="0">
                <a:solidFill>
                  <a:schemeClr val="tx1"/>
                </a:solidFill>
                <a:latin typeface="Courier New"/>
                <a:cs typeface="Courier New"/>
              </a:rPr>
              <a:t>Barney</a:t>
            </a:r>
            <a:r>
              <a:rPr lang="en-US" sz="1600" b="1" dirty="0">
                <a:solidFill>
                  <a:srgbClr val="00B050"/>
                </a:solidFill>
                <a:latin typeface="Courier New"/>
                <a:cs typeface="Courier New"/>
              </a:rPr>
              <a:t>&lt;/</a:t>
            </a:r>
            <a:r>
              <a:rPr lang="en-US" sz="1600" b="1" dirty="0" err="1">
                <a:solidFill>
                  <a:srgbClr val="00B050"/>
                </a:solidFill>
                <a:latin typeface="Courier New"/>
                <a:cs typeface="Courier New"/>
              </a:rPr>
              <a:t>manager:FirstName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manager:LastName</a:t>
            </a:r>
            <a:r>
              <a:rPr lang="en-US" sz="1600" b="1" dirty="0">
                <a:solidFill>
                  <a:srgbClr val="00B050"/>
                </a:solidFill>
                <a:latin typeface="Courier New"/>
                <a:cs typeface="Courier New"/>
              </a:rPr>
              <a:t>&gt;</a:t>
            </a:r>
            <a:r>
              <a:rPr lang="en-US" sz="1600" b="1" dirty="0">
                <a:solidFill>
                  <a:schemeClr val="tx1"/>
                </a:solidFill>
                <a:latin typeface="Courier New"/>
                <a:cs typeface="Courier New"/>
              </a:rPr>
              <a:t>Stinson</a:t>
            </a:r>
            <a:r>
              <a:rPr lang="en-US" sz="1600" b="1" dirty="0">
                <a:solidFill>
                  <a:srgbClr val="00B050"/>
                </a:solidFill>
                <a:latin typeface="Courier New"/>
                <a:cs typeface="Courier New"/>
              </a:rPr>
              <a:t>&lt;/</a:t>
            </a:r>
            <a:r>
              <a:rPr lang="en-US" sz="1600" b="1" dirty="0" err="1">
                <a:solidFill>
                  <a:srgbClr val="00B050"/>
                </a:solidFill>
                <a:latin typeface="Courier New"/>
                <a:cs typeface="Courier New"/>
              </a:rPr>
              <a:t>manager:LastName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manager:Manager</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employee:Employee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smtClean="0">
                <a:solidFill>
                  <a:srgbClr val="00B050"/>
                </a:solidFill>
                <a:latin typeface="Courier New"/>
                <a:cs typeface="Courier New"/>
              </a:rPr>
              <a:t>employee:FirstName</a:t>
            </a:r>
            <a:r>
              <a:rPr lang="en-US" sz="1600" b="1" dirty="0" smtClean="0">
                <a:solidFill>
                  <a:srgbClr val="00B050"/>
                </a:solidFill>
                <a:latin typeface="Courier New"/>
                <a:cs typeface="Courier New"/>
              </a:rPr>
              <a:t>&gt;</a:t>
            </a:r>
            <a:r>
              <a:rPr lang="en-US" sz="1600" b="1" dirty="0" smtClean="0">
                <a:solidFill>
                  <a:schemeClr val="tx1"/>
                </a:solidFill>
                <a:latin typeface="Courier New"/>
                <a:cs typeface="Courier New"/>
              </a:rPr>
              <a:t>John</a:t>
            </a:r>
            <a:r>
              <a:rPr lang="en-US" sz="1600" b="1" dirty="0" smtClean="0">
                <a:solidFill>
                  <a:srgbClr val="00B050"/>
                </a:solidFill>
                <a:latin typeface="Courier New"/>
                <a:cs typeface="Courier New"/>
              </a:rPr>
              <a:t>&lt;/</a:t>
            </a:r>
            <a:r>
              <a:rPr lang="en-US" sz="1600" b="1" dirty="0" err="1">
                <a:solidFill>
                  <a:srgbClr val="00B050"/>
                </a:solidFill>
                <a:latin typeface="Courier New"/>
                <a:cs typeface="Courier New"/>
              </a:rPr>
              <a:t>employee:FirstName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smtClean="0">
                <a:solidFill>
                  <a:srgbClr val="00B050"/>
                </a:solidFill>
                <a:latin typeface="Courier New"/>
                <a:cs typeface="Courier New"/>
              </a:rPr>
              <a:t>employee:LastName</a:t>
            </a:r>
            <a:r>
              <a:rPr lang="en-US" sz="1600" b="1" dirty="0" smtClean="0">
                <a:solidFill>
                  <a:srgbClr val="00B050"/>
                </a:solidFill>
                <a:latin typeface="Courier New"/>
                <a:cs typeface="Courier New"/>
              </a:rPr>
              <a:t>&gt;</a:t>
            </a:r>
            <a:r>
              <a:rPr lang="en-US" sz="1600" b="1" dirty="0" smtClean="0">
                <a:solidFill>
                  <a:schemeClr val="tx1"/>
                </a:solidFill>
                <a:latin typeface="Courier New"/>
                <a:cs typeface="Courier New"/>
              </a:rPr>
              <a:t>Doe</a:t>
            </a:r>
            <a:r>
              <a:rPr lang="en-US" sz="1600" b="1" dirty="0" smtClean="0">
                <a:solidFill>
                  <a:srgbClr val="00B050"/>
                </a:solidFill>
                <a:latin typeface="Courier New"/>
                <a:cs typeface="Courier New"/>
              </a:rPr>
              <a:t>&lt;/</a:t>
            </a:r>
            <a:r>
              <a:rPr lang="en-US" sz="1600" b="1" dirty="0" err="1">
                <a:solidFill>
                  <a:srgbClr val="00B050"/>
                </a:solidFill>
                <a:latin typeface="Courier New"/>
                <a:cs typeface="Courier New"/>
              </a:rPr>
              <a:t>employee:LastName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a:t>
            </a:r>
            <a:r>
              <a:rPr lang="en-US" sz="1600" b="1" dirty="0" err="1">
                <a:solidFill>
                  <a:srgbClr val="00B050"/>
                </a:solidFill>
                <a:latin typeface="Courier New"/>
                <a:cs typeface="Courier New"/>
              </a:rPr>
              <a:t>employee:Employee</a:t>
            </a:r>
            <a:r>
              <a:rPr lang="en-US" sz="1600" b="1" dirty="0">
                <a:solidFill>
                  <a:srgbClr val="00B050"/>
                </a:solidFill>
                <a:latin typeface="Courier New"/>
                <a:cs typeface="Courier New"/>
              </a:rPr>
              <a:t>&gt;</a:t>
            </a:r>
          </a:p>
          <a:p>
            <a:pPr lvl="2"/>
            <a:r>
              <a:rPr lang="en-US" sz="1600" b="1" dirty="0">
                <a:solidFill>
                  <a:srgbClr val="00B050"/>
                </a:solidFill>
                <a:latin typeface="Courier New"/>
                <a:cs typeface="Courier New"/>
              </a:rPr>
              <a:t>    &lt;info&gt;</a:t>
            </a:r>
            <a:r>
              <a:rPr lang="en-US" sz="1600" b="1" dirty="0">
                <a:solidFill>
                  <a:schemeClr val="tx1"/>
                </a:solidFill>
                <a:latin typeface="Courier New"/>
                <a:cs typeface="Courier New"/>
              </a:rPr>
              <a:t>Description of the enterprise</a:t>
            </a:r>
            <a:r>
              <a:rPr lang="en-US" sz="1600" b="1" dirty="0">
                <a:solidFill>
                  <a:srgbClr val="00B050"/>
                </a:solidFill>
                <a:latin typeface="Courier New"/>
                <a:cs typeface="Courier New"/>
              </a:rPr>
              <a:t>&lt;/info&gt;</a:t>
            </a:r>
          </a:p>
          <a:p>
            <a:pPr lvl="2"/>
            <a:r>
              <a:rPr lang="en-US" sz="1600" b="1" dirty="0">
                <a:solidFill>
                  <a:srgbClr val="00B050"/>
                </a:solidFill>
                <a:latin typeface="Courier New"/>
                <a:cs typeface="Courier New"/>
              </a:rPr>
              <a:t>&lt;/Enterprise&gt;</a:t>
            </a:r>
          </a:p>
        </p:txBody>
      </p:sp>
      <p:cxnSp>
        <p:nvCxnSpPr>
          <p:cNvPr id="10" name="Connecteur droit 9"/>
          <p:cNvCxnSpPr/>
          <p:nvPr/>
        </p:nvCxnSpPr>
        <p:spPr>
          <a:xfrm>
            <a:off x="1115616" y="193204"/>
            <a:ext cx="0" cy="4968552"/>
          </a:xfrm>
          <a:prstGeom prst="line">
            <a:avLst/>
          </a:prstGeom>
        </p:spPr>
        <p:style>
          <a:lnRef idx="2">
            <a:schemeClr val="dk1"/>
          </a:lnRef>
          <a:fillRef idx="0">
            <a:schemeClr val="dk1"/>
          </a:fillRef>
          <a:effectRef idx="1">
            <a:schemeClr val="dk1"/>
          </a:effectRef>
          <a:fontRef idx="minor">
            <a:schemeClr val="tx1"/>
          </a:fontRef>
        </p:style>
      </p:cxnSp>
      <p:sp>
        <p:nvSpPr>
          <p:cNvPr id="11" name="ZoneTexte 10"/>
          <p:cNvSpPr txBox="1"/>
          <p:nvPr/>
        </p:nvSpPr>
        <p:spPr>
          <a:xfrm rot="16200000">
            <a:off x="-1353851" y="2446648"/>
            <a:ext cx="3960440" cy="461665"/>
          </a:xfrm>
          <a:prstGeom prst="rect">
            <a:avLst/>
          </a:prstGeom>
          <a:noFill/>
        </p:spPr>
        <p:txBody>
          <a:bodyPr wrap="square" rtlCol="0">
            <a:spAutoFit/>
          </a:bodyPr>
          <a:lstStyle/>
          <a:p>
            <a:pPr algn="ctr"/>
            <a:r>
              <a:rPr lang="fr-FR" sz="2400" b="1" dirty="0" smtClean="0">
                <a:latin typeface="+mj-lt"/>
              </a:rPr>
              <a:t>Complete XML </a:t>
            </a:r>
            <a:r>
              <a:rPr lang="fr-FR" sz="2400" b="1" dirty="0" err="1" smtClean="0">
                <a:latin typeface="+mj-lt"/>
              </a:rPr>
              <a:t>example</a:t>
            </a:r>
            <a:endParaRPr lang="fr-FR" sz="2400" b="1" dirty="0">
              <a:latin typeface="+mj-lt"/>
            </a:endParaRPr>
          </a:p>
        </p:txBody>
      </p:sp>
    </p:spTree>
    <p:extLst>
      <p:ext uri="{BB962C8B-B14F-4D97-AF65-F5344CB8AC3E}">
        <p14:creationId xmlns:p14="http://schemas.microsoft.com/office/powerpoint/2010/main" val="555574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smtClean="0"/>
              <a:t>In CSS, </a:t>
            </a:r>
            <a:r>
              <a:rPr lang="fr-FR" dirty="0" err="1" smtClean="0"/>
              <a:t>define</a:t>
            </a:r>
            <a:r>
              <a:rPr lang="fr-FR" dirty="0" smtClean="0"/>
              <a:t> </a:t>
            </a:r>
            <a:r>
              <a:rPr lang="fr-FR" dirty="0" err="1" smtClean="0"/>
              <a:t>your</a:t>
            </a:r>
            <a:r>
              <a:rPr lang="fr-FR" dirty="0" smtClean="0"/>
              <a:t> </a:t>
            </a:r>
            <a:r>
              <a:rPr lang="fr-FR" dirty="0" err="1" smtClean="0"/>
              <a:t>namespaces</a:t>
            </a:r>
            <a:r>
              <a:rPr lang="fr-FR" dirty="0" smtClean="0"/>
              <a:t> as </a:t>
            </a:r>
            <a:r>
              <a:rPr lang="fr-FR" dirty="0" err="1" smtClean="0"/>
              <a:t>follows</a:t>
            </a:r>
            <a:r>
              <a:rPr lang="fr-FR" dirty="0" smtClean="0"/>
              <a:t>:</a:t>
            </a:r>
          </a:p>
          <a:p>
            <a:endParaRPr lang="fr-FR" dirty="0"/>
          </a:p>
          <a:p>
            <a:endParaRPr lang="fr-FR" dirty="0" smtClean="0"/>
          </a:p>
          <a:p>
            <a:endParaRPr lang="fr-FR" dirty="0"/>
          </a:p>
          <a:p>
            <a:r>
              <a:rPr lang="fr-FR" dirty="0" smtClean="0"/>
              <a:t>CSS </a:t>
            </a:r>
            <a:r>
              <a:rPr lang="fr-FR" dirty="0" err="1" smtClean="0"/>
              <a:t>namespaces</a:t>
            </a:r>
            <a:r>
              <a:rPr lang="fr-FR" dirty="0" smtClean="0"/>
              <a:t> are </a:t>
            </a:r>
            <a:r>
              <a:rPr lang="fr-FR" dirty="0" err="1" smtClean="0"/>
              <a:t>linked</a:t>
            </a:r>
            <a:r>
              <a:rPr lang="fr-FR" dirty="0" smtClean="0"/>
              <a:t> to XML </a:t>
            </a:r>
            <a:r>
              <a:rPr lang="fr-FR" dirty="0" err="1" smtClean="0"/>
              <a:t>namespaces</a:t>
            </a:r>
            <a:r>
              <a:rPr lang="fr-FR" dirty="0" smtClean="0"/>
              <a:t> </a:t>
            </a:r>
            <a:r>
              <a:rPr lang="fr-FR" dirty="0" err="1" smtClean="0"/>
              <a:t>thanks</a:t>
            </a:r>
            <a:r>
              <a:rPr lang="fr-FR" dirty="0" smtClean="0"/>
              <a:t> to the URL </a:t>
            </a:r>
            <a:r>
              <a:rPr lang="fr-FR" dirty="0" err="1" smtClean="0"/>
              <a:t>provided</a:t>
            </a:r>
            <a:r>
              <a:rPr lang="fr-FR" dirty="0" smtClean="0"/>
              <a:t> in </a:t>
            </a:r>
            <a:r>
              <a:rPr lang="fr-FR" dirty="0" err="1" smtClean="0"/>
              <a:t>both</a:t>
            </a:r>
            <a:r>
              <a:rPr lang="fr-FR" dirty="0" smtClean="0"/>
              <a:t> files:</a:t>
            </a:r>
          </a:p>
          <a:p>
            <a:pPr lvl="1"/>
            <a:r>
              <a:rPr lang="fr-FR" dirty="0" smtClean="0"/>
              <a:t>In </a:t>
            </a:r>
            <a:r>
              <a:rPr lang="fr-FR" dirty="0" err="1" smtClean="0"/>
              <a:t>this</a:t>
            </a:r>
            <a:r>
              <a:rPr lang="fr-FR" dirty="0" smtClean="0"/>
              <a:t> </a:t>
            </a:r>
            <a:r>
              <a:rPr lang="fr-FR" dirty="0" err="1" smtClean="0"/>
              <a:t>example</a:t>
            </a:r>
            <a:r>
              <a:rPr lang="fr-FR" dirty="0" smtClean="0"/>
              <a:t>, </a:t>
            </a:r>
            <a:r>
              <a:rPr lang="fr-FR" dirty="0" err="1" smtClean="0"/>
              <a:t>root</a:t>
            </a:r>
            <a:r>
              <a:rPr lang="fr-FR" dirty="0" smtClean="0"/>
              <a:t> CSS </a:t>
            </a:r>
            <a:r>
              <a:rPr lang="fr-FR" dirty="0" err="1" smtClean="0"/>
              <a:t>namespace</a:t>
            </a:r>
            <a:r>
              <a:rPr lang="fr-FR" dirty="0" smtClean="0"/>
              <a:t> </a:t>
            </a:r>
            <a:r>
              <a:rPr lang="fr-FR" dirty="0" err="1" smtClean="0"/>
              <a:t>will</a:t>
            </a:r>
            <a:r>
              <a:rPr lang="fr-FR" dirty="0" smtClean="0"/>
              <a:t> </a:t>
            </a:r>
            <a:r>
              <a:rPr lang="fr-FR" dirty="0" err="1" smtClean="0"/>
              <a:t>concern</a:t>
            </a:r>
            <a:r>
              <a:rPr lang="fr-FR" dirty="0" smtClean="0"/>
              <a:t> all tags </a:t>
            </a:r>
            <a:r>
              <a:rPr lang="fr-FR" dirty="0" err="1" smtClean="0"/>
              <a:t>with</a:t>
            </a:r>
            <a:r>
              <a:rPr lang="fr-FR" dirty="0" smtClean="0"/>
              <a:t> the « Enterprise » </a:t>
            </a:r>
            <a:r>
              <a:rPr lang="fr-FR" dirty="0" err="1" smtClean="0"/>
              <a:t>namespace</a:t>
            </a:r>
            <a:r>
              <a:rPr lang="fr-FR" dirty="0" smtClean="0"/>
              <a:t>.</a:t>
            </a:r>
          </a:p>
          <a:p>
            <a:pPr lvl="1"/>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1921396"/>
            <a:ext cx="8785224"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cs typeface="Courier New"/>
              </a:rPr>
              <a:t>@namespace </a:t>
            </a:r>
            <a:r>
              <a:rPr lang="en-US" sz="1600" b="1" dirty="0" err="1">
                <a:solidFill>
                  <a:schemeClr val="accent6">
                    <a:lumMod val="75000"/>
                  </a:schemeClr>
                </a:solidFill>
                <a:latin typeface="Courier New"/>
                <a:cs typeface="Courier New"/>
              </a:rPr>
              <a:t>url</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www.ns.com/ns/Enterprise")</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@namespace manager </a:t>
            </a:r>
            <a:r>
              <a:rPr lang="en-US" sz="1600" b="1" dirty="0" err="1">
                <a:solidFill>
                  <a:schemeClr val="accent6">
                    <a:lumMod val="75000"/>
                  </a:schemeClr>
                </a:solidFill>
                <a:latin typeface="Courier New"/>
                <a:cs typeface="Courier New"/>
              </a:rPr>
              <a:t>url</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www.ns.com/ns/Manager")</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@namespace employee </a:t>
            </a:r>
            <a:r>
              <a:rPr lang="en-US" sz="1600" b="1" dirty="0" err="1">
                <a:solidFill>
                  <a:schemeClr val="accent6">
                    <a:lumMod val="75000"/>
                  </a:schemeClr>
                </a:solidFill>
                <a:latin typeface="Courier New"/>
                <a:cs typeface="Courier New"/>
              </a:rPr>
              <a:t>url</a:t>
            </a:r>
            <a:r>
              <a:rPr lang="en-US" sz="1600" b="1" dirty="0" smtClean="0">
                <a:solidFill>
                  <a:schemeClr val="accent6">
                    <a:lumMod val="75000"/>
                  </a:schemeClr>
                </a:solidFill>
                <a:latin typeface="Courier New"/>
                <a:cs typeface="Courier New"/>
              </a:rPr>
              <a:t>("http</a:t>
            </a:r>
            <a:r>
              <a:rPr lang="en-US" sz="1600" b="1" dirty="0">
                <a:solidFill>
                  <a:schemeClr val="accent6">
                    <a:lumMod val="75000"/>
                  </a:schemeClr>
                </a:solidFill>
                <a:latin typeface="Courier New"/>
                <a:cs typeface="Courier New"/>
              </a:rPr>
              <a:t>://</a:t>
            </a:r>
            <a:r>
              <a:rPr lang="en-US" sz="1600" b="1" dirty="0" smtClean="0">
                <a:solidFill>
                  <a:schemeClr val="accent6">
                    <a:lumMod val="75000"/>
                  </a:schemeClr>
                </a:solidFill>
                <a:latin typeface="Courier New"/>
                <a:cs typeface="Courier New"/>
              </a:rPr>
              <a:t>www.ns.com/ns/Employee")</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7563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a:t>
            </a:r>
            <a:r>
              <a:rPr lang="fr-FR" dirty="0" err="1" smtClean="0"/>
              <a:t>hat</a:t>
            </a:r>
            <a:r>
              <a:rPr lang="fr-FR" dirty="0" smtClean="0"/>
              <a:t> about CSS?</a:t>
            </a:r>
            <a:endParaRPr lang="fr-FR" dirty="0"/>
          </a:p>
        </p:txBody>
      </p:sp>
      <p:sp>
        <p:nvSpPr>
          <p:cNvPr id="3" name="Espace réservé du contenu 2"/>
          <p:cNvSpPr>
            <a:spLocks noGrp="1"/>
          </p:cNvSpPr>
          <p:nvPr>
            <p:ph idx="1"/>
          </p:nvPr>
        </p:nvSpPr>
        <p:spPr/>
        <p:txBody>
          <a:bodyPr/>
          <a:lstStyle/>
          <a:p>
            <a:r>
              <a:rPr lang="fr-FR" dirty="0" err="1" smtClean="0"/>
              <a:t>After</a:t>
            </a:r>
            <a:r>
              <a:rPr lang="fr-FR" dirty="0" smtClean="0"/>
              <a:t> </a:t>
            </a:r>
            <a:r>
              <a:rPr lang="fr-FR" dirty="0" err="1" smtClean="0"/>
              <a:t>namespaces</a:t>
            </a:r>
            <a:r>
              <a:rPr lang="fr-FR" dirty="0" smtClean="0"/>
              <a:t> </a:t>
            </a:r>
            <a:r>
              <a:rPr lang="fr-FR" dirty="0" err="1" smtClean="0"/>
              <a:t>declaration</a:t>
            </a:r>
            <a:r>
              <a:rPr lang="fr-FR" dirty="0" smtClean="0"/>
              <a:t>, use </a:t>
            </a:r>
            <a:r>
              <a:rPr lang="fr-FR" dirty="0" err="1" smtClean="0"/>
              <a:t>it!</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sp>
        <p:nvSpPr>
          <p:cNvPr id="5" name="Rectangle à coins arrondis 4"/>
          <p:cNvSpPr/>
          <p:nvPr/>
        </p:nvSpPr>
        <p:spPr>
          <a:xfrm>
            <a:off x="179512" y="4153644"/>
            <a:ext cx="8785224"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manager|Manager</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red</a:t>
            </a:r>
            <a:r>
              <a:rPr lang="en-US" sz="1600" b="1" dirty="0" smtClean="0">
                <a:solidFill>
                  <a:schemeClr val="tx1"/>
                </a:solidFill>
                <a:latin typeface="Courier New"/>
                <a:cs typeface="Courier New"/>
              </a:rPr>
              <a:t>; }</a:t>
            </a:r>
          </a:p>
          <a:p>
            <a:r>
              <a:rPr lang="en-US" sz="1600" b="1" dirty="0" smtClean="0">
                <a:solidFill>
                  <a:schemeClr val="tx1"/>
                </a:solidFill>
                <a:latin typeface="Courier New"/>
                <a:cs typeface="Courier New"/>
              </a:rPr>
              <a:t>Enterprise </a:t>
            </a:r>
            <a:r>
              <a:rPr lang="en-US" sz="1600" b="1" dirty="0" err="1" smtClean="0">
                <a:solidFill>
                  <a:schemeClr val="tx1"/>
                </a:solidFill>
                <a:latin typeface="Courier New"/>
                <a:cs typeface="Courier New"/>
              </a:rPr>
              <a:t>employee|FirstName</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green</a:t>
            </a:r>
            <a:r>
              <a:rPr lang="en-US" sz="1600" b="1" dirty="0" smtClean="0">
                <a:solidFill>
                  <a:schemeClr val="tx1"/>
                </a:solidFill>
                <a:latin typeface="Courier New"/>
                <a:cs typeface="Courier New"/>
              </a:rPr>
              <a:t>; }</a:t>
            </a:r>
          </a:p>
          <a:p>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LastName</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font-weight</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bold</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graphicFrame>
        <p:nvGraphicFramePr>
          <p:cNvPr id="6" name="Espace réservé du contenu 4"/>
          <p:cNvGraphicFramePr>
            <a:graphicFrameLocks/>
          </p:cNvGraphicFramePr>
          <p:nvPr>
            <p:extLst>
              <p:ext uri="{D42A27DB-BD31-4B8C-83A1-F6EECF244321}">
                <p14:modId xmlns:p14="http://schemas.microsoft.com/office/powerpoint/2010/main" val="188624868"/>
              </p:ext>
            </p:extLst>
          </p:nvPr>
        </p:nvGraphicFramePr>
        <p:xfrm>
          <a:off x="457200" y="1795613"/>
          <a:ext cx="8363272" cy="1853975"/>
        </p:xfrm>
        <a:graphic>
          <a:graphicData uri="http://schemas.openxmlformats.org/drawingml/2006/table">
            <a:tbl>
              <a:tblPr firstRow="1" bandRow="1">
                <a:tableStyleId>{5C22544A-7EE6-4342-B048-85BDC9FD1C3A}</a:tableStyleId>
              </a:tblPr>
              <a:tblGrid>
                <a:gridCol w="2386608"/>
                <a:gridCol w="5976664"/>
              </a:tblGrid>
              <a:tr h="370795">
                <a:tc>
                  <a:txBody>
                    <a:bodyPr/>
                    <a:lstStyle/>
                    <a:p>
                      <a:r>
                        <a:rPr lang="fr-FR" sz="1800" dirty="0" err="1" smtClean="0"/>
                        <a:t>Selector</a:t>
                      </a:r>
                      <a:endParaRPr lang="fr-FR" sz="1800" dirty="0"/>
                    </a:p>
                  </a:txBody>
                  <a:tcPr marT="45714" marB="45714"/>
                </a:tc>
                <a:tc>
                  <a:txBody>
                    <a:bodyPr/>
                    <a:lstStyle/>
                    <a:p>
                      <a:r>
                        <a:rPr lang="fr-FR" sz="1800" dirty="0" smtClean="0"/>
                        <a:t>Target</a:t>
                      </a:r>
                      <a:endParaRPr lang="fr-FR" sz="1800" dirty="0"/>
                    </a:p>
                  </a:txBody>
                  <a:tcPr marT="45714" marB="45714"/>
                </a:tc>
              </a:tr>
              <a:tr h="370795">
                <a:tc>
                  <a:txBody>
                    <a:bodyPr/>
                    <a:lstStyle/>
                    <a:p>
                      <a:r>
                        <a:rPr lang="fr-FR" sz="1800" b="1" dirty="0" err="1" smtClean="0"/>
                        <a:t>ns|a</a:t>
                      </a:r>
                      <a:endParaRPr lang="fr-FR" sz="1800" b="1" dirty="0"/>
                    </a:p>
                  </a:txBody>
                  <a:tcPr marT="45714" marB="45714"/>
                </a:tc>
                <a:tc>
                  <a:txBody>
                    <a:bodyPr/>
                    <a:lstStyle/>
                    <a:p>
                      <a:r>
                        <a:rPr lang="fr-FR" sz="1800" b="0" dirty="0" err="1" smtClean="0"/>
                        <a:t>Represents</a:t>
                      </a:r>
                      <a:r>
                        <a:rPr lang="fr-FR" sz="1800" b="0" dirty="0" smtClean="0"/>
                        <a:t> tag </a:t>
                      </a:r>
                      <a:r>
                        <a:rPr lang="fr-FR" sz="1800" b="1" dirty="0" smtClean="0"/>
                        <a:t>a</a:t>
                      </a:r>
                      <a:r>
                        <a:rPr lang="fr-FR" sz="1800" b="0" dirty="0" smtClean="0"/>
                        <a:t> in the </a:t>
                      </a:r>
                      <a:r>
                        <a:rPr lang="fr-FR" sz="1800" b="0" dirty="0" err="1" smtClean="0"/>
                        <a:t>namespace</a:t>
                      </a:r>
                      <a:r>
                        <a:rPr lang="fr-FR" sz="1800" b="0" dirty="0" smtClean="0"/>
                        <a:t> </a:t>
                      </a:r>
                      <a:r>
                        <a:rPr lang="fr-FR" sz="1800" b="1" dirty="0" smtClean="0"/>
                        <a:t>ns</a:t>
                      </a:r>
                      <a:endParaRPr lang="fr-FR" sz="1800" b="1" dirty="0"/>
                    </a:p>
                  </a:txBody>
                  <a:tcPr marT="45714" marB="45714"/>
                </a:tc>
              </a:tr>
              <a:tr h="370795">
                <a:tc>
                  <a:txBody>
                    <a:bodyPr/>
                    <a:lstStyle/>
                    <a:p>
                      <a:r>
                        <a:rPr lang="fr-FR" sz="1800" b="1" dirty="0" smtClean="0"/>
                        <a:t>|b</a:t>
                      </a:r>
                      <a:endParaRPr lang="fr-FR" sz="1800" b="1" dirty="0"/>
                    </a:p>
                  </a:txBody>
                  <a:tcPr marT="45714" marB="45714"/>
                </a:tc>
                <a:tc>
                  <a:txBody>
                    <a:bodyPr/>
                    <a:lstStyle/>
                    <a:p>
                      <a:r>
                        <a:rPr lang="en-US" sz="1800" b="0" i="0" kern="1200" dirty="0" smtClean="0">
                          <a:solidFill>
                            <a:schemeClr val="dk1"/>
                          </a:solidFill>
                          <a:effectLst/>
                          <a:latin typeface="+mn-lt"/>
                          <a:ea typeface="+mn-ea"/>
                          <a:cs typeface="+mn-cs"/>
                        </a:rPr>
                        <a:t>Represents tag b that</a:t>
                      </a:r>
                      <a:r>
                        <a:rPr lang="en-US" sz="1800" b="0" i="0" kern="1200" baseline="0" dirty="0" smtClean="0">
                          <a:solidFill>
                            <a:schemeClr val="dk1"/>
                          </a:solidFill>
                          <a:effectLst/>
                          <a:latin typeface="+mn-lt"/>
                          <a:ea typeface="+mn-ea"/>
                          <a:cs typeface="+mn-cs"/>
                        </a:rPr>
                        <a:t> belongs to no 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*|c</a:t>
                      </a:r>
                    </a:p>
                  </a:txBody>
                  <a:tcPr marT="45714" marB="45714"/>
                </a:tc>
                <a:tc>
                  <a:txBody>
                    <a:bodyPr/>
                    <a:lstStyle/>
                    <a:p>
                      <a:r>
                        <a:rPr lang="fr-FR" sz="1800" b="0" dirty="0" err="1" smtClean="0"/>
                        <a:t>Represents</a:t>
                      </a:r>
                      <a:r>
                        <a:rPr lang="fr-FR" sz="1800" b="0" dirty="0" smtClean="0"/>
                        <a:t> tag</a:t>
                      </a:r>
                      <a:r>
                        <a:rPr lang="fr-FR" sz="1800" b="0" baseline="0" dirty="0" smtClean="0"/>
                        <a:t> c in </a:t>
                      </a:r>
                      <a:r>
                        <a:rPr lang="fr-FR" sz="1800" b="0" baseline="0" dirty="0" err="1" smtClean="0"/>
                        <a:t>any</a:t>
                      </a:r>
                      <a:r>
                        <a:rPr lang="fr-FR" sz="1800" b="0" baseline="0" dirty="0" smtClean="0"/>
                        <a:t> </a:t>
                      </a:r>
                      <a:r>
                        <a:rPr lang="fr-FR" sz="1800" b="0" baseline="0" dirty="0" err="1" smtClean="0"/>
                        <a:t>namespace</a:t>
                      </a:r>
                      <a:endParaRPr lang="fr-FR" sz="1800" b="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d</a:t>
                      </a:r>
                    </a:p>
                  </a:txBody>
                  <a:tcPr marT="45714" marB="45714"/>
                </a:tc>
                <a:tc>
                  <a:txBody>
                    <a:bodyPr/>
                    <a:lstStyle/>
                    <a:p>
                      <a:r>
                        <a:rPr lang="fr-FR" sz="1800" b="0" dirty="0" err="1" smtClean="0"/>
                        <a:t>Represents</a:t>
                      </a:r>
                      <a:r>
                        <a:rPr lang="fr-FR" sz="1800" b="0" dirty="0" smtClean="0"/>
                        <a:t> tag</a:t>
                      </a:r>
                      <a:r>
                        <a:rPr lang="fr-FR" sz="1800" b="0" baseline="0" dirty="0" smtClean="0"/>
                        <a:t> d in the </a:t>
                      </a:r>
                      <a:r>
                        <a:rPr lang="fr-FR" sz="1800" b="0" baseline="0" dirty="0" err="1" smtClean="0"/>
                        <a:t>root</a:t>
                      </a:r>
                      <a:r>
                        <a:rPr lang="fr-FR" sz="1800" b="0" baseline="0" dirty="0" smtClean="0"/>
                        <a:t> </a:t>
                      </a:r>
                      <a:r>
                        <a:rPr lang="fr-FR" sz="1800" b="0" baseline="0" dirty="0" err="1" smtClean="0"/>
                        <a:t>namespace</a:t>
                      </a:r>
                      <a:r>
                        <a:rPr lang="fr-FR" sz="1800" b="0" baseline="0" dirty="0" smtClean="0"/>
                        <a:t> (as </a:t>
                      </a:r>
                      <a:r>
                        <a:rPr lang="fr-FR" sz="1800" b="0" baseline="0" dirty="0" err="1" smtClean="0"/>
                        <a:t>classical</a:t>
                      </a:r>
                      <a:r>
                        <a:rPr lang="fr-FR" sz="1800" b="0" baseline="0" dirty="0" smtClean="0"/>
                        <a:t> CSS)</a:t>
                      </a:r>
                      <a:endParaRPr lang="fr-FR" sz="1800" b="0" dirty="0"/>
                    </a:p>
                  </a:txBody>
                  <a:tcPr marT="45714" marB="45714"/>
                </a:tc>
              </a:tr>
            </a:tbl>
          </a:graphicData>
        </a:graphic>
      </p:graphicFrame>
      <p:pic>
        <p:nvPicPr>
          <p:cNvPr id="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461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Xml</a:t>
            </a:r>
            <a:r>
              <a:rPr lang="fr-FR" dirty="0" smtClean="0"/>
              <a:t> </a:t>
            </a:r>
            <a:r>
              <a:rPr lang="fr-FR" dirty="0" err="1" smtClean="0"/>
              <a:t>Rendering</a:t>
            </a:r>
            <a:endParaRPr lang="fr-FR" dirty="0"/>
          </a:p>
        </p:txBody>
      </p:sp>
      <p:sp>
        <p:nvSpPr>
          <p:cNvPr id="3" name="Espace réservé du contenu 2"/>
          <p:cNvSpPr>
            <a:spLocks noGrp="1"/>
          </p:cNvSpPr>
          <p:nvPr>
            <p:ph idx="1"/>
          </p:nvPr>
        </p:nvSpPr>
        <p:spPr/>
        <p:txBody>
          <a:bodyPr/>
          <a:lstStyle/>
          <a:p>
            <a:r>
              <a:rPr lang="fr-FR" dirty="0" err="1" smtClean="0"/>
              <a:t>Now</a:t>
            </a:r>
            <a:r>
              <a:rPr lang="fr-FR" dirty="0" smtClean="0"/>
              <a:t> </a:t>
            </a:r>
            <a:r>
              <a:rPr lang="fr-FR" dirty="0" err="1" smtClean="0"/>
              <a:t>you</a:t>
            </a:r>
            <a:r>
              <a:rPr lang="fr-FR" dirty="0" smtClean="0"/>
              <a:t> </a:t>
            </a:r>
            <a:r>
              <a:rPr lang="fr-FR" dirty="0" err="1" smtClean="0"/>
              <a:t>can</a:t>
            </a:r>
            <a:r>
              <a:rPr lang="fr-FR" dirty="0" smtClean="0"/>
              <a:t> style XML as </a:t>
            </a:r>
            <a:r>
              <a:rPr lang="fr-FR" dirty="0" err="1" smtClean="0"/>
              <a:t>easily</a:t>
            </a:r>
            <a:r>
              <a:rPr lang="fr-FR" dirty="0" smtClean="0"/>
              <a:t> as HTML!</a:t>
            </a:r>
            <a:endParaRPr lang="fr-FR" dirty="0"/>
          </a:p>
        </p:txBody>
      </p:sp>
      <p:sp>
        <p:nvSpPr>
          <p:cNvPr id="4" name="Espace réservé du contenu 3"/>
          <p:cNvSpPr>
            <a:spLocks noGrp="1"/>
          </p:cNvSpPr>
          <p:nvPr>
            <p:ph sz="quarter" idx="13"/>
          </p:nvPr>
        </p:nvSpPr>
        <p:spPr/>
        <p:txBody>
          <a:bodyPr/>
          <a:lstStyle/>
          <a:p>
            <a:r>
              <a:rPr lang="fr-FR" dirty="0" err="1" smtClean="0"/>
              <a:t>Namespaces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7380"/>
            <a:ext cx="5913270" cy="335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D:\Users\Renaud\Desktop\StageFinEtudes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994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CSS3 is part of HTML5 specification</a:t>
            </a:r>
          </a:p>
          <a:p>
            <a:pPr lvl="1"/>
            <a:r>
              <a:rPr lang="en-US" dirty="0" smtClean="0">
                <a:ea typeface="ＭＳ Ｐゴシック" pitchFamily="34" charset="-128"/>
              </a:rPr>
              <a:t>Probably fully usable in 2022 </a:t>
            </a:r>
            <a:endParaRPr lang="en-US" sz="2400" dirty="0" smtClean="0">
              <a:ea typeface="ＭＳ Ｐゴシック" pitchFamily="34" charset="-128"/>
            </a:endParaRPr>
          </a:p>
          <a:p>
            <a:endParaRPr lang="en-US" dirty="0" smtClean="0">
              <a:ea typeface="ＭＳ Ｐゴシック" pitchFamily="34" charset="-128"/>
            </a:endParaRPr>
          </a:p>
          <a:p>
            <a:r>
              <a:rPr lang="en-US" dirty="0" err="1" smtClean="0">
                <a:ea typeface="ＭＳ Ｐゴシック" pitchFamily="34" charset="-128"/>
              </a:rPr>
              <a:t>Developped</a:t>
            </a:r>
            <a:r>
              <a:rPr lang="en-US" dirty="0" smtClean="0">
                <a:ea typeface="ＭＳ Ｐゴシック" pitchFamily="34" charset="-128"/>
              </a:rPr>
              <a:t> by W3C and WHATWG</a:t>
            </a:r>
          </a:p>
          <a:p>
            <a:endParaRPr lang="en-US" dirty="0" smtClean="0">
              <a:ea typeface="ＭＳ Ｐゴシック" pitchFamily="34" charset="-128"/>
            </a:endParaRPr>
          </a:p>
          <a:p>
            <a:r>
              <a:rPr lang="en-US" dirty="0" smtClean="0">
                <a:ea typeface="ＭＳ Ｐゴシック" pitchFamily="34" charset="-128"/>
              </a:rPr>
              <a:t>At the moment, partially implemented</a:t>
            </a:r>
            <a:br>
              <a:rPr lang="en-US" dirty="0" smtClean="0">
                <a:ea typeface="ＭＳ Ｐゴシック" pitchFamily="34" charset="-128"/>
              </a:rPr>
            </a:br>
            <a:r>
              <a:rPr lang="en-US" dirty="0" smtClean="0">
                <a:ea typeface="ＭＳ Ｐゴシック" pitchFamily="34" charset="-128"/>
              </a:rPr>
              <a:t>by browsers</a:t>
            </a:r>
          </a:p>
          <a:p>
            <a:pPr lvl="1"/>
            <a:endParaRPr lang="en-US" sz="2800" dirty="0" smtClean="0">
              <a:ea typeface="ＭＳ Ｐゴシック" pitchFamily="34" charset="-128"/>
            </a:endParaRPr>
          </a:p>
          <a:p>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blog.inovia-conseil.fr/wp-content/uploads/2009/06/whatw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649588"/>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8909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Selectors</a:t>
            </a:r>
            <a:r>
              <a:rPr lang="fr-FR" dirty="0" smtClean="0"/>
              <a:t> </a:t>
            </a:r>
            <a:r>
              <a:rPr lang="fr-FR" dirty="0" err="1" smtClean="0"/>
              <a:t>level</a:t>
            </a:r>
            <a:r>
              <a:rPr lang="fr-FR" dirty="0" smtClean="0"/>
              <a:t> 3</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6146" name="Picture 2" descr="http://cdn.mrsec.com/wp-content/uploads/2012/01/target-with-d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09428"/>
            <a:ext cx="2592288" cy="23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921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new </a:t>
            </a:r>
            <a:r>
              <a:rPr lang="fr-FR" dirty="0" err="1" smtClean="0"/>
              <a:t>selectors</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CSS 2 uses </a:t>
            </a:r>
            <a:r>
              <a:rPr lang="fr-FR" dirty="0" err="1" smtClean="0"/>
              <a:t>some</a:t>
            </a:r>
            <a:r>
              <a:rPr lang="fr-FR" dirty="0" smtClean="0"/>
              <a:t> </a:t>
            </a:r>
            <a:r>
              <a:rPr lang="fr-FR" dirty="0" err="1" smtClean="0"/>
              <a:t>specific</a:t>
            </a:r>
            <a:r>
              <a:rPr lang="fr-FR" dirty="0" smtClean="0"/>
              <a:t> </a:t>
            </a:r>
            <a:r>
              <a:rPr lang="fr-FR" dirty="0" err="1" smtClean="0"/>
              <a:t>selectors</a:t>
            </a:r>
            <a:r>
              <a:rPr lang="fr-FR" dirty="0" smtClean="0"/>
              <a:t> </a:t>
            </a:r>
            <a:r>
              <a:rPr lang="fr-FR" dirty="0" err="1" smtClean="0"/>
              <a:t>which</a:t>
            </a:r>
            <a:r>
              <a:rPr lang="fr-FR" dirty="0" smtClean="0"/>
              <a:t> </a:t>
            </a:r>
            <a:r>
              <a:rPr lang="fr-FR" dirty="0" err="1" smtClean="0"/>
              <a:t>targets</a:t>
            </a:r>
            <a:r>
              <a:rPr lang="fr-FR" dirty="0" smtClean="0"/>
              <a:t> </a:t>
            </a:r>
            <a:r>
              <a:rPr lang="fr-FR" dirty="0" err="1" smtClean="0"/>
              <a:t>specific</a:t>
            </a:r>
            <a:r>
              <a:rPr lang="fr-FR" dirty="0" smtClean="0"/>
              <a:t> HTML </a:t>
            </a:r>
            <a:r>
              <a:rPr lang="fr-FR" dirty="0" err="1" smtClean="0"/>
              <a:t>elements</a:t>
            </a:r>
            <a:endParaRPr lang="fr-FR" dirty="0" smtClean="0"/>
          </a:p>
          <a:p>
            <a:pPr lvl="1"/>
            <a:r>
              <a:rPr lang="fr-FR" dirty="0" err="1" smtClean="0"/>
              <a:t>Also</a:t>
            </a:r>
            <a:r>
              <a:rPr lang="fr-FR" dirty="0" smtClean="0"/>
              <a:t> </a:t>
            </a:r>
            <a:r>
              <a:rPr lang="fr-FR" dirty="0" err="1" smtClean="0"/>
              <a:t>available</a:t>
            </a:r>
            <a:r>
              <a:rPr lang="fr-FR" dirty="0" smtClean="0"/>
              <a:t> in CSS 3!</a:t>
            </a:r>
          </a:p>
          <a:p>
            <a:pPr lvl="1"/>
            <a:endParaRPr lang="fr-FR" dirty="0"/>
          </a:p>
          <a:p>
            <a:r>
              <a:rPr lang="fr-FR" dirty="0" err="1" smtClean="0"/>
              <a:t>Several</a:t>
            </a:r>
            <a:r>
              <a:rPr lang="fr-FR" dirty="0" smtClean="0"/>
              <a:t> manipulations </a:t>
            </a:r>
            <a:r>
              <a:rPr lang="fr-FR" dirty="0" err="1" smtClean="0"/>
              <a:t>were</a:t>
            </a:r>
            <a:r>
              <a:rPr lang="fr-FR" dirty="0" smtClean="0"/>
              <a:t> impossible </a:t>
            </a:r>
            <a:r>
              <a:rPr lang="fr-FR" dirty="0" err="1" smtClean="0"/>
              <a:t>before</a:t>
            </a:r>
            <a:endParaRPr lang="fr-FR" dirty="0" smtClean="0"/>
          </a:p>
          <a:p>
            <a:pPr lvl="1"/>
            <a:r>
              <a:rPr lang="fr-FR" dirty="0" smtClean="0"/>
              <a:t>Target </a:t>
            </a:r>
            <a:r>
              <a:rPr lang="fr-FR" dirty="0" err="1" smtClean="0"/>
              <a:t>odd</a:t>
            </a:r>
            <a:r>
              <a:rPr lang="fr-FR" dirty="0" smtClean="0"/>
              <a:t> or </a:t>
            </a:r>
            <a:r>
              <a:rPr lang="fr-FR" dirty="0" err="1" smtClean="0"/>
              <a:t>even</a:t>
            </a:r>
            <a:r>
              <a:rPr lang="fr-FR" dirty="0" smtClean="0"/>
              <a:t> </a:t>
            </a:r>
            <a:r>
              <a:rPr lang="fr-FR" dirty="0" err="1" smtClean="0"/>
              <a:t>rows</a:t>
            </a:r>
            <a:r>
              <a:rPr lang="fr-FR" dirty="0" smtClean="0"/>
              <a:t> in a table</a:t>
            </a:r>
          </a:p>
          <a:p>
            <a:pPr lvl="1"/>
            <a:r>
              <a:rPr lang="fr-FR" dirty="0" err="1" smtClean="0"/>
              <a:t>Find</a:t>
            </a:r>
            <a:r>
              <a:rPr lang="fr-FR" dirty="0" smtClean="0"/>
              <a:t> all </a:t>
            </a:r>
            <a:r>
              <a:rPr lang="fr-FR" dirty="0" err="1" smtClean="0"/>
              <a:t>disabled</a:t>
            </a:r>
            <a:r>
              <a:rPr lang="fr-FR" dirty="0" smtClean="0"/>
              <a:t> </a:t>
            </a:r>
            <a:r>
              <a:rPr lang="fr-FR" dirty="0" err="1" smtClean="0"/>
              <a:t>elements</a:t>
            </a:r>
            <a:endParaRPr lang="fr-FR" dirty="0" smtClean="0"/>
          </a:p>
          <a:p>
            <a:pPr lvl="1"/>
            <a:r>
              <a:rPr lang="fr-FR" dirty="0" smtClean="0"/>
              <a:t>Use </a:t>
            </a:r>
            <a:r>
              <a:rPr lang="fr-FR" dirty="0" err="1" smtClean="0"/>
              <a:t>regular</a:t>
            </a:r>
            <a:r>
              <a:rPr lang="fr-FR" dirty="0" smtClean="0"/>
              <a:t> expressions on </a:t>
            </a:r>
            <a:r>
              <a:rPr lang="fr-FR" dirty="0" err="1" smtClean="0"/>
              <a:t>attributes</a:t>
            </a:r>
            <a:endParaRPr lang="fr-FR" dirty="0" smtClean="0"/>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75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a:t> </a:t>
            </a:r>
            <a:r>
              <a:rPr lang="fr-FR" dirty="0" smtClean="0"/>
              <a:t>(1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14523039"/>
              </p:ext>
            </p:extLst>
          </p:nvPr>
        </p:nvGraphicFramePr>
        <p:xfrm>
          <a:off x="457200" y="1921396"/>
          <a:ext cx="8363272" cy="2763316"/>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begins with </a:t>
                      </a:r>
                      <a:r>
                        <a:rPr lang="en-US" sz="1800" b="1" dirty="0" smtClean="0"/>
                        <a:t>"bar"</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a:t>
                      </a:r>
                      <a:r>
                        <a:rPr lang="fr-FR" sz="1800" b="1" dirty="0" err="1" smtClean="0"/>
                        <a:t>foo</a:t>
                      </a:r>
                      <a:r>
                        <a:rPr lang="fr-FR" sz="1800" b="1" dirty="0" smtClean="0"/>
                        <a:t>$="bar"]</a:t>
                      </a:r>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ends with </a:t>
                      </a:r>
                      <a:r>
                        <a:rPr lang="en-US" sz="1800" b="1" dirty="0" smtClean="0"/>
                        <a:t>"bar"</a:t>
                      </a:r>
                      <a:endParaRPr lang="fr-FR" sz="1800" b="1" dirty="0"/>
                    </a:p>
                  </a:txBody>
                  <a:tcPr marT="45714" marB="45714"/>
                </a:tc>
              </a:tr>
              <a:tr h="370795">
                <a:tc>
                  <a:txBody>
                    <a:bodyPr/>
                    <a:lstStyle/>
                    <a:p>
                      <a:r>
                        <a:rPr lang="fr-FR" sz="1800" b="1" dirty="0" smtClean="0"/>
                        <a:t>E[</a:t>
                      </a:r>
                      <a:r>
                        <a:rPr lang="fr-FR" sz="1800" b="1" dirty="0" err="1" smtClean="0"/>
                        <a:t>foo</a:t>
                      </a:r>
                      <a:r>
                        <a:rPr lang="fr-FR" sz="1800" b="1" dirty="0" smtClean="0"/>
                        <a:t>*="bar"]</a:t>
                      </a:r>
                      <a:endParaRPr lang="fr-FR" sz="1800" b="1" dirty="0"/>
                    </a:p>
                  </a:txBody>
                  <a:tcPr marT="45714" marB="45714"/>
                </a:tc>
                <a:tc>
                  <a:txBody>
                    <a:bodyPr/>
                    <a:lstStyle/>
                    <a:p>
                      <a:r>
                        <a:rPr lang="en-US" sz="1800" dirty="0" smtClean="0"/>
                        <a:t>An </a:t>
                      </a:r>
                      <a:r>
                        <a:rPr lang="en-US" sz="1800" b="1" dirty="0" smtClean="0"/>
                        <a:t>E</a:t>
                      </a:r>
                      <a:r>
                        <a:rPr lang="en-US" sz="1800" dirty="0" smtClean="0"/>
                        <a:t> element whose </a:t>
                      </a:r>
                      <a:r>
                        <a:rPr lang="en-US" sz="1800" b="1" dirty="0" smtClean="0"/>
                        <a:t>"foo"</a:t>
                      </a:r>
                      <a:r>
                        <a:rPr lang="en-US" sz="1800" dirty="0" smtClean="0"/>
                        <a:t> attribute value contains the substring </a:t>
                      </a:r>
                      <a:r>
                        <a:rPr lang="en-US" sz="1800" b="1" dirty="0" smtClean="0"/>
                        <a:t>"bar"</a:t>
                      </a:r>
                      <a:endParaRPr lang="fr-FR" sz="1800" b="1" dirty="0"/>
                    </a:p>
                  </a:txBody>
                  <a:tcPr marT="45714" marB="45714"/>
                </a:tc>
              </a:tr>
              <a:tr h="370795">
                <a:tc>
                  <a:txBody>
                    <a:bodyPr/>
                    <a:lstStyle/>
                    <a:p>
                      <a:r>
                        <a:rPr lang="fr-FR" sz="1800" b="1" dirty="0" smtClean="0"/>
                        <a:t>E:root</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root</a:t>
                      </a:r>
                      <a:r>
                        <a:rPr lang="fr-FR" sz="1800" dirty="0" smtClean="0"/>
                        <a:t> of the document</a:t>
                      </a:r>
                      <a:endParaRPr lang="fr-FR" sz="1800" dirty="0"/>
                    </a:p>
                  </a:txBody>
                  <a:tcPr marT="45714" marB="45714"/>
                </a:tc>
              </a:tr>
              <a:tr h="370795">
                <a:tc>
                  <a:txBody>
                    <a:bodyPr/>
                    <a:lstStyle/>
                    <a:p>
                      <a:r>
                        <a:rPr lang="fr-FR" sz="1800" b="1" dirty="0" smtClean="0"/>
                        <a:t>E ~</a:t>
                      </a:r>
                      <a:r>
                        <a:rPr lang="fr-FR" sz="1800" b="1" baseline="0" dirty="0" smtClean="0"/>
                        <a:t> F</a:t>
                      </a:r>
                      <a:endParaRPr lang="fr-FR" sz="1800" b="1" dirty="0"/>
                    </a:p>
                  </a:txBody>
                  <a:tcPr marT="45714" marB="45714"/>
                </a:tc>
                <a:tc>
                  <a:txBody>
                    <a:bodyPr/>
                    <a:lstStyle/>
                    <a:p>
                      <a:r>
                        <a:rPr lang="fr-FR" sz="1800" dirty="0" smtClean="0"/>
                        <a:t>An </a:t>
                      </a:r>
                      <a:r>
                        <a:rPr lang="fr-FR" sz="1800" b="1" dirty="0" smtClean="0"/>
                        <a:t>F</a:t>
                      </a:r>
                      <a:r>
                        <a:rPr lang="fr-FR" sz="1800" dirty="0" smtClean="0"/>
                        <a:t> </a:t>
                      </a:r>
                      <a:r>
                        <a:rPr lang="fr-FR" sz="1800" dirty="0" err="1" smtClean="0"/>
                        <a:t>element</a:t>
                      </a:r>
                      <a:r>
                        <a:rPr lang="fr-FR" sz="1800" dirty="0" smtClean="0"/>
                        <a:t> </a:t>
                      </a:r>
                      <a:r>
                        <a:rPr lang="fr-FR" sz="1800" dirty="0" err="1" smtClean="0"/>
                        <a:t>preceded</a:t>
                      </a:r>
                      <a:r>
                        <a:rPr lang="fr-FR" sz="1800" baseline="0" dirty="0" smtClean="0"/>
                        <a:t> by an </a:t>
                      </a:r>
                      <a:r>
                        <a:rPr lang="fr-FR" sz="1800" b="1" baseline="0" dirty="0" smtClean="0"/>
                        <a:t>E</a:t>
                      </a:r>
                      <a:r>
                        <a:rPr lang="fr-FR" sz="1800" baseline="0" dirty="0" smtClean="0"/>
                        <a:t> </a:t>
                      </a:r>
                      <a:r>
                        <a:rPr lang="fr-FR" sz="1800" baseline="0" dirty="0" err="1" smtClean="0"/>
                        <a:t>element</a:t>
                      </a:r>
                      <a:endParaRPr lang="fr-FR" sz="180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2407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(2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185799740"/>
              </p:ext>
            </p:extLst>
          </p:nvPr>
        </p:nvGraphicFramePr>
        <p:xfrm>
          <a:off x="457200" y="1921396"/>
          <a:ext cx="8363272" cy="2290999"/>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E:nth-child(n)</a:t>
                      </a:r>
                      <a:br>
                        <a:rPr lang="fr-FR" sz="1800" b="1" dirty="0" smtClean="0"/>
                      </a:br>
                      <a:r>
                        <a:rPr lang="fr-FR" sz="1800" b="1" dirty="0" smtClean="0"/>
                        <a:t>E:nth-last-child(n)</a:t>
                      </a:r>
                      <a:endParaRPr lang="fr-FR" sz="1800" b="1" dirty="0"/>
                    </a:p>
                  </a:txBody>
                  <a:tcPr marT="45714" marB="45714"/>
                </a:tc>
                <a:tc>
                  <a:txBody>
                    <a:bodyPr/>
                    <a:lstStyle/>
                    <a:p>
                      <a:pPr algn="l"/>
                      <a:r>
                        <a:rPr lang="fr-FR" sz="1800" dirty="0" smtClean="0"/>
                        <a:t>An </a:t>
                      </a:r>
                      <a:r>
                        <a:rPr lang="fr-FR" sz="1800" b="1" dirty="0" smtClean="0"/>
                        <a:t>E</a:t>
                      </a:r>
                      <a:r>
                        <a:rPr lang="fr-FR" sz="1800" dirty="0" smtClean="0"/>
                        <a:t> </a:t>
                      </a:r>
                      <a:r>
                        <a:rPr lang="fr-FR" sz="1800" dirty="0" err="1" smtClean="0"/>
                        <a:t>element</a:t>
                      </a:r>
                      <a:r>
                        <a:rPr lang="fr-FR" sz="1800" dirty="0" smtClean="0"/>
                        <a:t>, the n-th </a:t>
                      </a:r>
                      <a:r>
                        <a:rPr lang="fr-FR" sz="1800" dirty="0" err="1" smtClean="0"/>
                        <a:t>child</a:t>
                      </a:r>
                      <a:r>
                        <a:rPr lang="fr-FR" sz="1800" dirty="0" smtClean="0"/>
                        <a:t> of </a:t>
                      </a:r>
                      <a:r>
                        <a:rPr lang="fr-FR" sz="1800" dirty="0" err="1" smtClean="0"/>
                        <a:t>its</a:t>
                      </a:r>
                      <a:r>
                        <a:rPr lang="fr-FR" sz="1800" dirty="0" smtClean="0"/>
                        <a:t> parent…</a:t>
                      </a:r>
                    </a:p>
                    <a:p>
                      <a:pPr algn="r"/>
                      <a:r>
                        <a:rPr lang="fr-FR" sz="1800" dirty="0" smtClean="0"/>
                        <a:t>…</a:t>
                      </a:r>
                      <a:r>
                        <a:rPr lang="fr-FR" sz="1800" dirty="0" err="1" smtClean="0"/>
                        <a:t>counting</a:t>
                      </a:r>
                      <a:r>
                        <a:rPr lang="fr-FR" sz="1800" dirty="0" smtClean="0"/>
                        <a:t> </a:t>
                      </a:r>
                      <a:r>
                        <a:rPr lang="fr-FR" sz="1800" dirty="0" err="1" smtClean="0"/>
                        <a:t>from</a:t>
                      </a:r>
                      <a:r>
                        <a:rPr lang="fr-FR" sz="1800" dirty="0" smtClean="0"/>
                        <a:t> the last</a:t>
                      </a:r>
                      <a:endParaRPr lang="fr-FR" sz="1800"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E:nth-of-type(n)</a:t>
                      </a:r>
                      <a:br>
                        <a:rPr lang="fr-FR" sz="1800" b="1" dirty="0" smtClean="0"/>
                      </a:br>
                      <a:r>
                        <a:rPr lang="fr-FR" sz="1800" b="1" dirty="0" smtClean="0"/>
                        <a:t>E:nth-last-of-type(n)</a:t>
                      </a:r>
                    </a:p>
                  </a:txBody>
                  <a:tcPr marT="45714" marB="45714"/>
                </a:tc>
                <a:tc>
                  <a:txBody>
                    <a:bodyPr/>
                    <a:lstStyle/>
                    <a:p>
                      <a:r>
                        <a:rPr lang="en-US" sz="1800" dirty="0" smtClean="0"/>
                        <a:t>An </a:t>
                      </a:r>
                      <a:r>
                        <a:rPr lang="en-US" sz="1800" b="1" dirty="0" smtClean="0"/>
                        <a:t>E</a:t>
                      </a:r>
                      <a:r>
                        <a:rPr lang="en-US" sz="1800" dirty="0" smtClean="0"/>
                        <a:t> </a:t>
                      </a:r>
                      <a:r>
                        <a:rPr lang="en-US" sz="1800" dirty="0" err="1" smtClean="0"/>
                        <a:t>element,the</a:t>
                      </a:r>
                      <a:r>
                        <a:rPr lang="en-US" sz="1800" dirty="0" smtClean="0"/>
                        <a:t> n-</a:t>
                      </a:r>
                      <a:r>
                        <a:rPr lang="en-US" sz="1800" dirty="0" err="1" smtClean="0"/>
                        <a:t>th</a:t>
                      </a:r>
                      <a:r>
                        <a:rPr lang="en-US" sz="1800" dirty="0" smtClean="0"/>
                        <a:t> sibling</a:t>
                      </a:r>
                      <a:r>
                        <a:rPr lang="en-US" sz="1800" baseline="0" dirty="0" smtClean="0"/>
                        <a:t> of its type…</a:t>
                      </a:r>
                      <a:endParaRPr lang="en-US" sz="1800" b="0" baseline="0" dirty="0" smtClean="0"/>
                    </a:p>
                    <a:p>
                      <a:pPr algn="r"/>
                      <a:r>
                        <a:rPr lang="en-US" sz="1800" b="0" baseline="0" dirty="0" smtClean="0"/>
                        <a:t>…counting from the last</a:t>
                      </a:r>
                      <a:endParaRPr lang="fr-FR" sz="1800" b="0" dirty="0"/>
                    </a:p>
                  </a:txBody>
                  <a:tcPr marT="45714" marB="45714"/>
                </a:tc>
              </a:tr>
              <a:tr h="370795">
                <a:tc>
                  <a:txBody>
                    <a:bodyPr/>
                    <a:lstStyle/>
                    <a:p>
                      <a:r>
                        <a:rPr lang="fr-FR" sz="1800" b="1" dirty="0" smtClean="0"/>
                        <a:t>E:first-child</a:t>
                      </a:r>
                      <a:br>
                        <a:rPr lang="fr-FR" sz="1800" b="1" dirty="0" smtClean="0"/>
                      </a:br>
                      <a:r>
                        <a:rPr lang="fr-FR" sz="1800" b="1" dirty="0" smtClean="0"/>
                        <a:t>E:last-child</a:t>
                      </a:r>
                      <a:endParaRPr lang="fr-FR" sz="1800" b="1" dirty="0"/>
                    </a:p>
                  </a:txBody>
                  <a:tcPr marT="45714" marB="45714"/>
                </a:tc>
                <a:tc>
                  <a:txBody>
                    <a:bodyPr/>
                    <a:lstStyle/>
                    <a:p>
                      <a:r>
                        <a:rPr lang="en-US" sz="1800" dirty="0" smtClean="0"/>
                        <a:t>An</a:t>
                      </a:r>
                      <a:r>
                        <a:rPr lang="en-US" sz="1800" baseline="0" dirty="0" smtClean="0"/>
                        <a:t> </a:t>
                      </a:r>
                      <a:r>
                        <a:rPr lang="en-US" sz="1800" b="1" baseline="0" dirty="0" smtClean="0"/>
                        <a:t>E</a:t>
                      </a:r>
                      <a:r>
                        <a:rPr lang="en-US" sz="1800" baseline="0" dirty="0" smtClean="0"/>
                        <a:t> element, first child of its parent…</a:t>
                      </a:r>
                      <a:endParaRPr lang="en-US" sz="1800" b="0" baseline="0" dirty="0" smtClean="0"/>
                    </a:p>
                    <a:p>
                      <a:pPr algn="r"/>
                      <a:r>
                        <a:rPr lang="fr-FR" sz="1800" b="0" dirty="0" smtClean="0"/>
                        <a:t>… </a:t>
                      </a:r>
                      <a:r>
                        <a:rPr lang="fr-FR" sz="1800" b="0" dirty="0" err="1" smtClean="0"/>
                        <a:t>counting</a:t>
                      </a:r>
                      <a:r>
                        <a:rPr lang="fr-FR" sz="1800" b="0" baseline="0" dirty="0" smtClean="0"/>
                        <a:t> </a:t>
                      </a:r>
                      <a:r>
                        <a:rPr lang="fr-FR" sz="1800" b="0" baseline="0" dirty="0" err="1" smtClean="0"/>
                        <a:t>from</a:t>
                      </a:r>
                      <a:r>
                        <a:rPr lang="fr-FR" sz="1800" b="0" baseline="0" dirty="0" smtClean="0"/>
                        <a:t> the last</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84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new?</a:t>
            </a:r>
            <a:endParaRPr lang="fr-FR" dirty="0"/>
          </a:p>
        </p:txBody>
      </p:sp>
      <p:sp>
        <p:nvSpPr>
          <p:cNvPr id="3" name="Espace réservé du contenu 2"/>
          <p:cNvSpPr>
            <a:spLocks noGrp="1"/>
          </p:cNvSpPr>
          <p:nvPr>
            <p:ph idx="1"/>
          </p:nvPr>
        </p:nvSpPr>
        <p:spPr/>
        <p:txBody>
          <a:bodyPr/>
          <a:lstStyle/>
          <a:p>
            <a:r>
              <a:rPr lang="fr-FR" dirty="0" smtClean="0"/>
              <a:t>New </a:t>
            </a:r>
            <a:r>
              <a:rPr lang="fr-FR" dirty="0" err="1" smtClean="0"/>
              <a:t>selectors</a:t>
            </a:r>
            <a:r>
              <a:rPr lang="fr-FR" dirty="0" smtClean="0"/>
              <a:t> (3 of 3):</a:t>
            </a:r>
            <a:endParaRPr lang="fr-FR" dirty="0"/>
          </a:p>
        </p:txBody>
      </p:sp>
      <p:sp>
        <p:nvSpPr>
          <p:cNvPr id="4" name="Espace réservé du contenu 3"/>
          <p:cNvSpPr>
            <a:spLocks noGrp="1"/>
          </p:cNvSpPr>
          <p:nvPr>
            <p:ph sz="quarter" idx="13"/>
          </p:nvPr>
        </p:nvSpPr>
        <p:spPr/>
        <p:txBody>
          <a:bodyPr/>
          <a:lstStyle/>
          <a:p>
            <a:r>
              <a:rPr lang="fr-FR" dirty="0" err="1" smtClean="0"/>
              <a:t>Selectors</a:t>
            </a:r>
            <a:r>
              <a:rPr lang="fr-FR" dirty="0" smtClean="0"/>
              <a:t> </a:t>
            </a:r>
            <a:r>
              <a:rPr lang="fr-FR" dirty="0" err="1" smtClean="0"/>
              <a:t>level</a:t>
            </a:r>
            <a:r>
              <a:rPr lang="fr-FR" dirty="0" smtClean="0"/>
              <a:t> 3</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2452264775"/>
              </p:ext>
            </p:extLst>
          </p:nvPr>
        </p:nvGraphicFramePr>
        <p:xfrm>
          <a:off x="457200" y="1921396"/>
          <a:ext cx="8363272" cy="2494043"/>
        </p:xfrm>
        <a:graphic>
          <a:graphicData uri="http://schemas.openxmlformats.org/drawingml/2006/table">
            <a:tbl>
              <a:tblPr firstRow="1" bandRow="1">
                <a:tableStyleId>{5C22544A-7EE6-4342-B048-85BDC9FD1C3A}</a:tableStyleId>
              </a:tblPr>
              <a:tblGrid>
                <a:gridCol w="2674640"/>
                <a:gridCol w="5688632"/>
              </a:tblGrid>
              <a:tr h="370795">
                <a:tc>
                  <a:txBody>
                    <a:bodyPr/>
                    <a:lstStyle/>
                    <a:p>
                      <a:r>
                        <a:rPr lang="fr-FR" sz="1800" dirty="0" err="1" smtClean="0"/>
                        <a:t>Selector</a:t>
                      </a:r>
                      <a:endParaRPr lang="fr-FR" sz="1800" dirty="0"/>
                    </a:p>
                  </a:txBody>
                  <a:tcPr marT="45714" marB="45714"/>
                </a:tc>
                <a:tc>
                  <a:txBody>
                    <a:bodyPr/>
                    <a:lstStyle/>
                    <a:p>
                      <a:r>
                        <a:rPr lang="fr-FR" sz="1800" dirty="0" err="1" smtClean="0"/>
                        <a:t>Targetting</a:t>
                      </a:r>
                      <a:endParaRPr lang="fr-FR" sz="1800" dirty="0"/>
                    </a:p>
                  </a:txBody>
                  <a:tcPr marT="45714" marB="45714"/>
                </a:tc>
              </a:tr>
              <a:tr h="370795">
                <a:tc>
                  <a:txBody>
                    <a:bodyPr/>
                    <a:lstStyle/>
                    <a:p>
                      <a:r>
                        <a:rPr lang="fr-FR" sz="1800" b="1" dirty="0" smtClean="0"/>
                        <a:t>E:empty</a:t>
                      </a:r>
                      <a:endParaRPr lang="fr-FR" sz="1800" b="1" dirty="0"/>
                    </a:p>
                  </a:txBody>
                  <a:tcPr marT="45714" marB="45714"/>
                </a:tc>
                <a:tc>
                  <a:txBody>
                    <a:bodyPr/>
                    <a:lstStyle/>
                    <a:p>
                      <a:r>
                        <a:rPr lang="en-US" sz="1800" dirty="0" smtClean="0"/>
                        <a:t>An </a:t>
                      </a:r>
                      <a:r>
                        <a:rPr lang="en-US" sz="1800" b="1" dirty="0" smtClean="0"/>
                        <a:t>E</a:t>
                      </a:r>
                      <a:r>
                        <a:rPr lang="en-US" sz="1800" dirty="0" smtClean="0"/>
                        <a:t> element that</a:t>
                      </a:r>
                      <a:r>
                        <a:rPr lang="en-US" sz="1800" baseline="0" dirty="0" smtClean="0"/>
                        <a:t> has no children (including text nodes)</a:t>
                      </a:r>
                      <a:endParaRPr lang="fr-FR" sz="1800" b="1" dirty="0"/>
                    </a:p>
                  </a:txBody>
                  <a:tcPr marT="45714" marB="45714"/>
                </a:tc>
              </a:tr>
              <a:tr h="370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1" dirty="0" smtClean="0"/>
                        <a:t>E:target</a:t>
                      </a:r>
                    </a:p>
                  </a:txBody>
                  <a:tcPr marT="45714" marB="45714"/>
                </a:tc>
                <a:tc>
                  <a:txBody>
                    <a:bodyPr/>
                    <a:lstStyle/>
                    <a:p>
                      <a:r>
                        <a:rPr lang="en-US" sz="1800" dirty="0" smtClean="0"/>
                        <a:t>An </a:t>
                      </a:r>
                      <a:r>
                        <a:rPr lang="en-US" sz="1800" b="1" dirty="0" smtClean="0"/>
                        <a:t>E</a:t>
                      </a:r>
                      <a:r>
                        <a:rPr lang="en-US" sz="1800" dirty="0" smtClean="0"/>
                        <a:t> element </a:t>
                      </a:r>
                      <a:r>
                        <a:rPr lang="en-US" sz="1800" dirty="0" err="1" smtClean="0"/>
                        <a:t>targetted</a:t>
                      </a:r>
                      <a:r>
                        <a:rPr lang="en-US" sz="1800" dirty="0" smtClean="0"/>
                        <a:t> by the referring URI (#anchor)</a:t>
                      </a:r>
                      <a:endParaRPr lang="fr-FR" sz="1800" b="1" dirty="0"/>
                    </a:p>
                  </a:txBody>
                  <a:tcPr marT="45714" marB="45714"/>
                </a:tc>
              </a:tr>
              <a:tr h="370795">
                <a:tc>
                  <a:txBody>
                    <a:bodyPr/>
                    <a:lstStyle/>
                    <a:p>
                      <a:r>
                        <a:rPr lang="fr-FR" sz="1800" b="1" dirty="0" smtClean="0"/>
                        <a:t>E:enabled</a:t>
                      </a:r>
                      <a:br>
                        <a:rPr lang="fr-FR" sz="1800" b="1" dirty="0" smtClean="0"/>
                      </a:br>
                      <a:r>
                        <a:rPr lang="fr-FR" sz="1800" b="1" dirty="0" smtClean="0"/>
                        <a:t>E:disabled</a:t>
                      </a:r>
                      <a:endParaRPr lang="fr-FR" sz="1800" b="1" dirty="0"/>
                    </a:p>
                  </a:txBody>
                  <a:tcPr marT="45714" marB="45714"/>
                </a:tc>
                <a:tc>
                  <a:txBody>
                    <a:bodyPr/>
                    <a:lstStyle/>
                    <a:p>
                      <a:r>
                        <a:rPr lang="en-US" sz="1800" dirty="0" smtClean="0"/>
                        <a:t>An </a:t>
                      </a:r>
                      <a:r>
                        <a:rPr lang="en-US" sz="1800" b="1" dirty="0" smtClean="0"/>
                        <a:t>E</a:t>
                      </a:r>
                      <a:r>
                        <a:rPr lang="en-US" sz="1800" dirty="0" smtClean="0"/>
                        <a:t> element which</a:t>
                      </a:r>
                      <a:r>
                        <a:rPr lang="en-US" sz="1800" baseline="0" dirty="0" smtClean="0"/>
                        <a:t> is enabled…</a:t>
                      </a:r>
                    </a:p>
                    <a:p>
                      <a:pPr algn="r"/>
                      <a:r>
                        <a:rPr lang="en-US" sz="1800" b="0" baseline="0" dirty="0" smtClean="0"/>
                        <a:t>…or disabled</a:t>
                      </a:r>
                      <a:endParaRPr lang="fr-FR" sz="1800" b="0" dirty="0"/>
                    </a:p>
                  </a:txBody>
                  <a:tcPr marT="45714" marB="45714"/>
                </a:tc>
              </a:tr>
              <a:tr h="370795">
                <a:tc>
                  <a:txBody>
                    <a:bodyPr/>
                    <a:lstStyle/>
                    <a:p>
                      <a:r>
                        <a:rPr lang="fr-FR" sz="1800" b="1" dirty="0" smtClean="0"/>
                        <a:t>E:checked</a:t>
                      </a:r>
                      <a:endParaRPr lang="fr-FR" sz="1800" b="1" dirty="0"/>
                    </a:p>
                  </a:txBody>
                  <a:tcPr marT="45714" marB="45714"/>
                </a:tc>
                <a:tc>
                  <a:txBody>
                    <a:bodyPr/>
                    <a:lstStyle/>
                    <a:p>
                      <a:r>
                        <a:rPr lang="fr-FR" sz="1800" dirty="0" smtClean="0"/>
                        <a:t>An UI</a:t>
                      </a:r>
                      <a:r>
                        <a:rPr lang="fr-FR" sz="1800" baseline="0" dirty="0" smtClean="0"/>
                        <a:t> </a:t>
                      </a:r>
                      <a:r>
                        <a:rPr lang="fr-FR" sz="1800" baseline="0" dirty="0" err="1" smtClean="0"/>
                        <a:t>element</a:t>
                      </a:r>
                      <a:r>
                        <a:rPr lang="fr-FR" sz="1800" baseline="0" dirty="0" smtClean="0"/>
                        <a:t> </a:t>
                      </a:r>
                      <a:r>
                        <a:rPr lang="fr-FR" sz="1800" b="1" baseline="0" dirty="0" smtClean="0"/>
                        <a:t>E</a:t>
                      </a:r>
                      <a:r>
                        <a:rPr lang="fr-FR" sz="1800" baseline="0" dirty="0" smtClean="0"/>
                        <a:t> </a:t>
                      </a:r>
                      <a:r>
                        <a:rPr lang="fr-FR" sz="1800" baseline="0" dirty="0" err="1" smtClean="0"/>
                        <a:t>which</a:t>
                      </a:r>
                      <a:r>
                        <a:rPr lang="fr-FR" sz="1800" baseline="0" dirty="0" smtClean="0"/>
                        <a:t> </a:t>
                      </a:r>
                      <a:r>
                        <a:rPr lang="fr-FR" sz="1800" baseline="0" dirty="0" err="1" smtClean="0"/>
                        <a:t>is</a:t>
                      </a:r>
                      <a:r>
                        <a:rPr lang="fr-FR" sz="1800" baseline="0" dirty="0" smtClean="0"/>
                        <a:t> </a:t>
                      </a:r>
                      <a:r>
                        <a:rPr lang="fr-FR" sz="1800" baseline="0" dirty="0" err="1" smtClean="0"/>
                        <a:t>checked</a:t>
                      </a:r>
                      <a:r>
                        <a:rPr lang="fr-FR" sz="1800" baseline="0" dirty="0" smtClean="0"/>
                        <a:t> (radio </a:t>
                      </a:r>
                      <a:r>
                        <a:rPr lang="fr-FR" sz="1800" baseline="0" dirty="0" err="1" smtClean="0"/>
                        <a:t>button</a:t>
                      </a:r>
                      <a:r>
                        <a:rPr lang="fr-FR" sz="1800" baseline="0" dirty="0" smtClean="0"/>
                        <a:t>, </a:t>
                      </a:r>
                      <a:r>
                        <a:rPr lang="fr-FR" sz="1800" baseline="0" dirty="0" err="1" smtClean="0"/>
                        <a:t>checkbox</a:t>
                      </a:r>
                      <a:r>
                        <a:rPr lang="fr-FR" sz="1800" baseline="0" dirty="0" smtClean="0"/>
                        <a:t>)</a:t>
                      </a:r>
                      <a:endParaRPr lang="fr-FR" sz="1800" dirty="0"/>
                    </a:p>
                  </a:txBody>
                  <a:tcPr marT="45714" marB="45714"/>
                </a:tc>
              </a:tr>
              <a:tr h="370795">
                <a:tc>
                  <a:txBody>
                    <a:bodyPr/>
                    <a:lstStyle/>
                    <a:p>
                      <a:r>
                        <a:rPr lang="fr-FR" sz="1800" b="1" dirty="0" smtClean="0"/>
                        <a:t>E:not(s)</a:t>
                      </a:r>
                      <a:endParaRPr lang="fr-FR" sz="1800" b="1" dirty="0"/>
                    </a:p>
                  </a:txBody>
                  <a:tcPr marT="45714" marB="45714"/>
                </a:tc>
                <a:tc>
                  <a:txBody>
                    <a:bodyPr/>
                    <a:lstStyle/>
                    <a:p>
                      <a:r>
                        <a:rPr lang="fr-FR" sz="1800" dirty="0" smtClean="0"/>
                        <a:t>An </a:t>
                      </a:r>
                      <a:r>
                        <a:rPr lang="fr-FR" sz="1800" b="1" dirty="0" smtClean="0"/>
                        <a:t>E</a:t>
                      </a:r>
                      <a:r>
                        <a:rPr lang="fr-FR" sz="1800" dirty="0" smtClean="0"/>
                        <a:t> </a:t>
                      </a:r>
                      <a:r>
                        <a:rPr lang="fr-FR" sz="1800" dirty="0" err="1" smtClean="0"/>
                        <a:t>element</a:t>
                      </a:r>
                      <a:r>
                        <a:rPr lang="fr-FR" sz="1800" dirty="0" smtClean="0"/>
                        <a:t> </a:t>
                      </a:r>
                      <a:r>
                        <a:rPr lang="fr-FR" sz="1800" dirty="0" err="1" smtClean="0"/>
                        <a:t>that</a:t>
                      </a:r>
                      <a:r>
                        <a:rPr lang="fr-FR" sz="1800" dirty="0" smtClean="0"/>
                        <a:t> </a:t>
                      </a:r>
                      <a:r>
                        <a:rPr lang="fr-FR" sz="1800" dirty="0" err="1" smtClean="0"/>
                        <a:t>does</a:t>
                      </a:r>
                      <a:r>
                        <a:rPr lang="fr-FR" sz="1800" dirty="0" smtClean="0"/>
                        <a:t> not match</a:t>
                      </a:r>
                      <a:r>
                        <a:rPr lang="fr-FR" sz="1800" baseline="0" dirty="0" smtClean="0"/>
                        <a:t> the simple </a:t>
                      </a:r>
                      <a:r>
                        <a:rPr lang="fr-FR" sz="1800" baseline="0" dirty="0" err="1" smtClean="0"/>
                        <a:t>selector</a:t>
                      </a:r>
                      <a:r>
                        <a:rPr lang="fr-FR" sz="1800" baseline="0" dirty="0" smtClean="0"/>
                        <a:t> </a:t>
                      </a:r>
                      <a:r>
                        <a:rPr lang="fr-FR" sz="1800" b="1" baseline="0" dirty="0" smtClean="0"/>
                        <a:t>s</a:t>
                      </a:r>
                      <a:endParaRPr lang="fr-FR" sz="1800" b="1"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219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39028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Less</a:t>
            </a:r>
            <a:r>
              <a:rPr lang="fr-FR" dirty="0" smtClean="0"/>
              <a:t> CSS</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CSS 3</a:t>
            </a:r>
            <a:endParaRPr lang="fr-FR" dirty="0"/>
          </a:p>
        </p:txBody>
      </p:sp>
      <p:pic>
        <p:nvPicPr>
          <p:cNvPr id="2050" name="Picture 2" descr="D:\Users\Renaud\Desktop\l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197" y="2065412"/>
            <a:ext cx="372427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4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err="1" smtClean="0"/>
              <a:t>Dynamic</a:t>
            </a:r>
            <a:r>
              <a:rPr lang="fr-FR" dirty="0" smtClean="0"/>
              <a:t> </a:t>
            </a:r>
            <a:r>
              <a:rPr lang="fr-FR" dirty="0" err="1" smtClean="0"/>
              <a:t>stylesheet</a:t>
            </a:r>
            <a:r>
              <a:rPr lang="fr-FR" dirty="0" smtClean="0"/>
              <a:t> </a:t>
            </a:r>
            <a:r>
              <a:rPr lang="fr-FR" dirty="0" err="1" smtClean="0"/>
              <a:t>language</a:t>
            </a:r>
            <a:r>
              <a:rPr lang="fr-FR" dirty="0" smtClean="0"/>
              <a:t> (CSS </a:t>
            </a:r>
            <a:r>
              <a:rPr lang="fr-FR" dirty="0" err="1" smtClean="0"/>
              <a:t>preprocessor</a:t>
            </a:r>
            <a:r>
              <a:rPr lang="fr-FR" dirty="0" smtClean="0"/>
              <a:t>)</a:t>
            </a:r>
          </a:p>
          <a:p>
            <a:endParaRPr lang="fr-FR" dirty="0"/>
          </a:p>
          <a:p>
            <a:r>
              <a:rPr lang="fr-FR" dirty="0" err="1" smtClean="0"/>
              <a:t>Don’t</a:t>
            </a:r>
            <a:r>
              <a:rPr lang="fr-FR" dirty="0" smtClean="0"/>
              <a:t> confuse </a:t>
            </a:r>
            <a:r>
              <a:rPr lang="fr-FR" dirty="0" err="1" smtClean="0"/>
              <a:t>with</a:t>
            </a:r>
            <a:r>
              <a:rPr lang="fr-FR" dirty="0" smtClean="0"/>
              <a:t> LESS </a:t>
            </a:r>
            <a:r>
              <a:rPr lang="fr-FR" dirty="0" err="1" smtClean="0"/>
              <a:t>framework</a:t>
            </a:r>
            <a:r>
              <a:rPr lang="fr-FR" dirty="0" smtClean="0"/>
              <a:t>!</a:t>
            </a:r>
          </a:p>
          <a:p>
            <a:pPr lvl="1"/>
            <a:r>
              <a:rPr lang="fr-FR" dirty="0" err="1" smtClean="0"/>
              <a:t>LessCSS</a:t>
            </a:r>
            <a:r>
              <a:rPr lang="fr-FR" dirty="0" smtClean="0"/>
              <a:t> </a:t>
            </a:r>
            <a:r>
              <a:rPr lang="fr-FR" dirty="0" err="1" smtClean="0"/>
              <a:t>extends</a:t>
            </a:r>
            <a:r>
              <a:rPr lang="fr-FR" dirty="0" smtClean="0"/>
              <a:t> CSS </a:t>
            </a:r>
            <a:r>
              <a:rPr lang="fr-FR" dirty="0" err="1" smtClean="0"/>
              <a:t>with</a:t>
            </a:r>
            <a:r>
              <a:rPr lang="fr-FR" dirty="0" smtClean="0"/>
              <a:t> </a:t>
            </a:r>
            <a:r>
              <a:rPr lang="fr-FR" dirty="0" err="1" smtClean="0"/>
              <a:t>dynamic</a:t>
            </a:r>
            <a:r>
              <a:rPr lang="fr-FR" dirty="0" smtClean="0"/>
              <a:t> </a:t>
            </a:r>
            <a:r>
              <a:rPr lang="fr-FR" dirty="0" err="1" smtClean="0"/>
              <a:t>behavior</a:t>
            </a:r>
            <a:endParaRPr lang="fr-FR" dirty="0" smtClean="0"/>
          </a:p>
          <a:p>
            <a:pPr lvl="1"/>
            <a:r>
              <a:rPr lang="fr-FR" dirty="0" err="1" smtClean="0"/>
              <a:t>LessFramework</a:t>
            </a:r>
            <a:r>
              <a:rPr lang="fr-FR" dirty="0" smtClean="0"/>
              <a:t> </a:t>
            </a:r>
            <a:r>
              <a:rPr lang="fr-FR" dirty="0" err="1" smtClean="0"/>
              <a:t>allows</a:t>
            </a:r>
            <a:r>
              <a:rPr lang="fr-FR" dirty="0" smtClean="0"/>
              <a:t> to design pages </a:t>
            </a:r>
            <a:r>
              <a:rPr lang="fr-FR" dirty="0" err="1" smtClean="0"/>
              <a:t>easily</a:t>
            </a:r>
            <a:r>
              <a:rPr lang="fr-FR" dirty="0" smtClean="0"/>
              <a:t> (</a:t>
            </a:r>
            <a:r>
              <a:rPr lang="fr-FR" dirty="0" err="1" smtClean="0"/>
              <a:t>bootstrap</a:t>
            </a:r>
            <a:r>
              <a:rPr lang="fr-FR" dirty="0" smtClean="0"/>
              <a:t>)</a:t>
            </a:r>
          </a:p>
          <a:p>
            <a:pPr lvl="1"/>
            <a:endParaRPr lang="fr-FR" dirty="0"/>
          </a:p>
          <a:p>
            <a:r>
              <a:rPr lang="fr-FR" dirty="0" smtClean="0"/>
              <a:t>Documentation </a:t>
            </a:r>
            <a:r>
              <a:rPr lang="fr-FR" dirty="0" err="1" smtClean="0"/>
              <a:t>findable</a:t>
            </a:r>
            <a:r>
              <a:rPr lang="fr-FR" dirty="0" smtClean="0"/>
              <a:t> </a:t>
            </a:r>
            <a:r>
              <a:rPr lang="fr-FR" dirty="0" err="1" smtClean="0"/>
              <a:t>here</a:t>
            </a:r>
            <a:r>
              <a:rPr lang="fr-FR" dirty="0" smtClean="0"/>
              <a:t>: </a:t>
            </a:r>
            <a:r>
              <a:rPr lang="fr-FR" dirty="0">
                <a:hlinkClick r:id="rId2"/>
              </a:rPr>
              <a:t>http://lesscss.org/</a:t>
            </a:r>
            <a:endParaRPr lang="fr-FR" dirty="0" smtClean="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12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smtClean="0"/>
              <a:t>Open source</a:t>
            </a:r>
          </a:p>
          <a:p>
            <a:endParaRPr lang="fr-FR" dirty="0" smtClean="0"/>
          </a:p>
          <a:p>
            <a:r>
              <a:rPr lang="fr-FR" dirty="0" err="1" smtClean="0"/>
              <a:t>Written</a:t>
            </a:r>
            <a:r>
              <a:rPr lang="fr-FR" dirty="0" smtClean="0"/>
              <a:t> first in Ruby</a:t>
            </a:r>
            <a:endParaRPr lang="fr-FR" dirty="0"/>
          </a:p>
          <a:p>
            <a:r>
              <a:rPr lang="fr-FR" dirty="0" smtClean="0"/>
              <a:t>Ruby </a:t>
            </a:r>
            <a:r>
              <a:rPr lang="fr-FR" dirty="0" err="1" smtClean="0"/>
              <a:t>replaced</a:t>
            </a:r>
            <a:r>
              <a:rPr lang="fr-FR" dirty="0" smtClean="0"/>
              <a:t> by JavaScript in </a:t>
            </a:r>
            <a:r>
              <a:rPr lang="fr-FR" dirty="0" err="1" smtClean="0"/>
              <a:t>later</a:t>
            </a:r>
            <a:r>
              <a:rPr lang="fr-FR" dirty="0" smtClean="0"/>
              <a:t> versions</a:t>
            </a:r>
          </a:p>
          <a:p>
            <a:pPr lvl="1"/>
            <a:endParaRPr lang="fr-FR" dirty="0"/>
          </a:p>
          <a:p>
            <a:r>
              <a:rPr lang="fr-FR" dirty="0" err="1" smtClean="0"/>
              <a:t>Syntax</a:t>
            </a:r>
            <a:r>
              <a:rPr lang="fr-FR" dirty="0" smtClean="0"/>
              <a:t> </a:t>
            </a:r>
            <a:r>
              <a:rPr lang="fr-FR" dirty="0" err="1" smtClean="0"/>
              <a:t>very</a:t>
            </a:r>
            <a:r>
              <a:rPr lang="fr-FR" dirty="0" smtClean="0"/>
              <a:t> close to </a:t>
            </a:r>
            <a:r>
              <a:rPr lang="fr-FR" dirty="0" err="1" smtClean="0"/>
              <a:t>classical</a:t>
            </a:r>
            <a:r>
              <a:rPr lang="fr-FR" dirty="0" smtClean="0"/>
              <a:t> CSS</a:t>
            </a:r>
          </a:p>
          <a:p>
            <a:pPr lvl="1"/>
            <a:r>
              <a:rPr lang="fr-FR" dirty="0" smtClean="0"/>
              <a:t>CSS file </a:t>
            </a:r>
            <a:r>
              <a:rPr lang="fr-FR" dirty="0" err="1" smtClean="0"/>
              <a:t>is</a:t>
            </a:r>
            <a:r>
              <a:rPr lang="fr-FR" dirty="0" smtClean="0"/>
              <a:t> a </a:t>
            </a:r>
            <a:r>
              <a:rPr lang="fr-FR" dirty="0" err="1" smtClean="0"/>
              <a:t>valid</a:t>
            </a:r>
            <a:r>
              <a:rPr lang="fr-FR" dirty="0" smtClean="0"/>
              <a:t> </a:t>
            </a:r>
            <a:r>
              <a:rPr lang="fr-FR" dirty="0" err="1" smtClean="0"/>
              <a:t>Less</a:t>
            </a:r>
            <a:r>
              <a:rPr lang="fr-FR" dirty="0" smtClean="0"/>
              <a:t> file</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571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Overview</a:t>
            </a:r>
            <a:endParaRPr lang="fr-FR" dirty="0"/>
          </a:p>
        </p:txBody>
      </p:sp>
      <p:sp>
        <p:nvSpPr>
          <p:cNvPr id="3" name="Espace réservé du contenu 2"/>
          <p:cNvSpPr>
            <a:spLocks noGrp="1"/>
          </p:cNvSpPr>
          <p:nvPr>
            <p:ph idx="1"/>
          </p:nvPr>
        </p:nvSpPr>
        <p:spPr/>
        <p:txBody>
          <a:bodyPr/>
          <a:lstStyle/>
          <a:p>
            <a:r>
              <a:rPr lang="fr-FR" dirty="0" smtClean="0"/>
              <a:t>Can </a:t>
            </a:r>
            <a:r>
              <a:rPr lang="fr-FR" dirty="0" err="1" smtClean="0"/>
              <a:t>be</a:t>
            </a:r>
            <a:r>
              <a:rPr lang="fr-FR" dirty="0" smtClean="0"/>
              <a:t> </a:t>
            </a:r>
            <a:r>
              <a:rPr lang="fr-FR" dirty="0" err="1" smtClean="0"/>
              <a:t>used</a:t>
            </a:r>
            <a:r>
              <a:rPr lang="fr-FR" dirty="0" smtClean="0"/>
              <a:t> in a </a:t>
            </a:r>
            <a:r>
              <a:rPr lang="fr-FR" dirty="0" err="1" smtClean="0"/>
              <a:t>website</a:t>
            </a:r>
            <a:r>
              <a:rPr lang="fr-FR" dirty="0" smtClean="0"/>
              <a:t> in </a:t>
            </a:r>
            <a:r>
              <a:rPr lang="fr-FR" dirty="0" err="1" smtClean="0"/>
              <a:t>two</a:t>
            </a:r>
            <a:r>
              <a:rPr lang="fr-FR" dirty="0" smtClean="0"/>
              <a:t> </a:t>
            </a:r>
            <a:r>
              <a:rPr lang="fr-FR" dirty="0" err="1" smtClean="0"/>
              <a:t>ways</a:t>
            </a:r>
            <a:r>
              <a:rPr lang="fr-FR" dirty="0" smtClean="0"/>
              <a:t>:</a:t>
            </a:r>
          </a:p>
          <a:p>
            <a:pPr lvl="1"/>
            <a:r>
              <a:rPr lang="fr-FR" dirty="0" smtClean="0"/>
              <a:t>By a local compiler </a:t>
            </a:r>
            <a:r>
              <a:rPr lang="fr-FR" dirty="0" err="1" smtClean="0"/>
              <a:t>who</a:t>
            </a:r>
            <a:r>
              <a:rPr lang="fr-FR" dirty="0" smtClean="0"/>
              <a:t> </a:t>
            </a:r>
            <a:r>
              <a:rPr lang="fr-FR" dirty="0" err="1" smtClean="0"/>
              <a:t>transcripts</a:t>
            </a:r>
            <a:r>
              <a:rPr lang="fr-FR" dirty="0" smtClean="0"/>
              <a:t> </a:t>
            </a:r>
            <a:r>
              <a:rPr lang="fr-FR" dirty="0" err="1" smtClean="0"/>
              <a:t>Less</a:t>
            </a:r>
            <a:r>
              <a:rPr lang="fr-FR" dirty="0" smtClean="0"/>
              <a:t> files in CSS files</a:t>
            </a:r>
          </a:p>
          <a:p>
            <a:pPr lvl="1"/>
            <a:r>
              <a:rPr lang="fr-FR" dirty="0" smtClean="0"/>
              <a:t>By </a:t>
            </a:r>
            <a:r>
              <a:rPr lang="fr-FR" dirty="0" err="1" smtClean="0"/>
              <a:t>uploading</a:t>
            </a:r>
            <a:r>
              <a:rPr lang="fr-FR" dirty="0" smtClean="0"/>
              <a:t> </a:t>
            </a:r>
            <a:r>
              <a:rPr lang="fr-FR" dirty="0" err="1" smtClean="0"/>
              <a:t>Less</a:t>
            </a:r>
            <a:r>
              <a:rPr lang="fr-FR" dirty="0" smtClean="0"/>
              <a:t> files and </a:t>
            </a:r>
            <a:r>
              <a:rPr lang="fr-FR" dirty="0" err="1" smtClean="0"/>
              <a:t>using</a:t>
            </a:r>
            <a:r>
              <a:rPr lang="fr-FR" dirty="0" smtClean="0"/>
              <a:t> a JavaScript adapter </a:t>
            </a:r>
            <a:r>
              <a:rPr lang="fr-FR" dirty="0" err="1" smtClean="0"/>
              <a:t>who</a:t>
            </a:r>
            <a:r>
              <a:rPr lang="fr-FR" dirty="0" smtClean="0"/>
              <a:t> </a:t>
            </a:r>
            <a:r>
              <a:rPr lang="fr-FR" dirty="0" err="1" smtClean="0"/>
              <a:t>converts</a:t>
            </a:r>
            <a:r>
              <a:rPr lang="fr-FR" dirty="0" smtClean="0"/>
              <a:t> the code on the </a:t>
            </a:r>
            <a:r>
              <a:rPr lang="fr-FR" dirty="0" err="1" smtClean="0"/>
              <a:t>fly</a:t>
            </a:r>
            <a:endParaRPr lang="fr-FR" dirty="0" smtClean="0"/>
          </a:p>
          <a:p>
            <a:pPr lvl="1"/>
            <a:endParaRPr lang="fr-FR" dirty="0"/>
          </a:p>
          <a:p>
            <a:r>
              <a:rPr lang="fr-FR" dirty="0" err="1" smtClean="0"/>
              <a:t>Similar</a:t>
            </a:r>
            <a:r>
              <a:rPr lang="fr-FR" dirty="0" smtClean="0"/>
              <a:t> </a:t>
            </a:r>
            <a:r>
              <a:rPr lang="fr-FR" dirty="0" err="1" smtClean="0"/>
              <a:t>projects</a:t>
            </a:r>
            <a:r>
              <a:rPr lang="fr-FR" dirty="0" smtClean="0"/>
              <a:t>:</a:t>
            </a:r>
          </a:p>
          <a:p>
            <a:pPr lvl="1"/>
            <a:r>
              <a:rPr lang="fr-FR" dirty="0" err="1" smtClean="0"/>
              <a:t>Sass</a:t>
            </a:r>
            <a:endParaRPr lang="fr-FR" dirty="0" smtClean="0"/>
          </a:p>
          <a:p>
            <a:pPr lvl="1"/>
            <a:r>
              <a:rPr lang="fr-FR" dirty="0" err="1" smtClean="0"/>
              <a:t>Zuss</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23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Since CSS 3, new attributes are usable</a:t>
            </a:r>
          </a:p>
          <a:p>
            <a:pPr lvl="1"/>
            <a:r>
              <a:rPr lang="en-US" sz="2400" dirty="0" smtClean="0">
                <a:ea typeface="ＭＳ Ｐゴシック" pitchFamily="34" charset="-128"/>
              </a:rPr>
              <a:t>Can be sorted in four categories</a:t>
            </a:r>
          </a:p>
          <a:p>
            <a:pPr lvl="2"/>
            <a:r>
              <a:rPr lang="en-US" dirty="0" smtClean="0">
                <a:ea typeface="ＭＳ Ｐゴシック" pitchFamily="34" charset="-128"/>
              </a:rPr>
              <a:t>Containers</a:t>
            </a:r>
          </a:p>
          <a:p>
            <a:pPr lvl="2"/>
            <a:r>
              <a:rPr lang="en-US" dirty="0" smtClean="0">
                <a:ea typeface="ＭＳ Ｐゴシック" pitchFamily="34" charset="-128"/>
              </a:rPr>
              <a:t>Backgrounds</a:t>
            </a:r>
            <a:endParaRPr lang="en-US" dirty="0">
              <a:ea typeface="ＭＳ Ｐゴシック" pitchFamily="34" charset="-128"/>
            </a:endParaRPr>
          </a:p>
          <a:p>
            <a:pPr lvl="2"/>
            <a:r>
              <a:rPr lang="en-US" dirty="0">
                <a:ea typeface="ＭＳ Ｐゴシック" pitchFamily="34" charset="-128"/>
              </a:rPr>
              <a:t>Texts</a:t>
            </a:r>
          </a:p>
          <a:p>
            <a:pPr lvl="2"/>
            <a:r>
              <a:rPr lang="en-US" dirty="0">
                <a:ea typeface="ＭＳ Ｐゴシック" pitchFamily="34" charset="-128"/>
              </a:rPr>
              <a:t>Transforms</a:t>
            </a:r>
          </a:p>
          <a:p>
            <a:pPr marL="0" indent="0">
              <a:buNone/>
            </a:pPr>
            <a:endParaRPr lang="en-US" dirty="0" smtClean="0">
              <a:ea typeface="ＭＳ Ｐゴシック" pitchFamily="34" charset="-128"/>
            </a:endParaRPr>
          </a:p>
          <a:p>
            <a:r>
              <a:rPr lang="en-US" dirty="0" smtClean="0">
                <a:ea typeface="ＭＳ Ｐゴシック" pitchFamily="34" charset="-128"/>
              </a:rPr>
              <a:t>We’ll discover them now!</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Attributes</a:t>
            </a:r>
            <a:endParaRPr lang="fr-FR" dirty="0" smtClean="0">
              <a:ea typeface="ＭＳ Ｐゴシック" pitchFamily="34" charset="-128"/>
            </a:endParaRPr>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nwteche.com/wp-content/uploads/2011/12/css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929508"/>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a:t>
            </a:r>
            <a:r>
              <a:rPr lang="fr-FR" dirty="0" err="1" smtClean="0"/>
              <a:t>redundant</a:t>
            </a:r>
            <a:r>
              <a:rPr lang="fr-FR" dirty="0" smtClean="0"/>
              <a:t>  code</a:t>
            </a:r>
          </a:p>
          <a:p>
            <a:r>
              <a:rPr lang="fr-FR" dirty="0" smtClean="0"/>
              <a:t>More </a:t>
            </a:r>
            <a:r>
              <a:rPr lang="fr-FR" dirty="0" err="1" smtClean="0"/>
              <a:t>readable</a:t>
            </a:r>
            <a:endParaRPr lang="fr-FR" dirty="0" smtClean="0"/>
          </a:p>
          <a:p>
            <a:pPr lvl="1"/>
            <a:r>
              <a:rPr lang="fr-FR" dirty="0" err="1" smtClean="0"/>
              <a:t>Thanks</a:t>
            </a:r>
            <a:r>
              <a:rPr lang="fr-FR" dirty="0" smtClean="0"/>
              <a:t> to </a:t>
            </a:r>
            <a:r>
              <a:rPr lang="fr-FR" dirty="0" err="1" smtClean="0"/>
              <a:t>nesting</a:t>
            </a:r>
            <a:endParaRPr lang="fr-FR" dirty="0" smtClean="0"/>
          </a:p>
          <a:p>
            <a:r>
              <a:rPr lang="fr-FR" dirty="0" smtClean="0"/>
              <a:t>Advanced concepts:</a:t>
            </a:r>
          </a:p>
          <a:p>
            <a:pPr lvl="1"/>
            <a:r>
              <a:rPr lang="fr-FR" dirty="0" smtClean="0"/>
              <a:t>Variables</a:t>
            </a:r>
          </a:p>
          <a:p>
            <a:pPr lvl="1"/>
            <a:r>
              <a:rPr lang="fr-FR" dirty="0" err="1" smtClean="0"/>
              <a:t>Functions</a:t>
            </a:r>
            <a:endParaRPr lang="fr-FR" dirty="0" smtClean="0"/>
          </a:p>
          <a:p>
            <a:pPr lvl="1"/>
            <a:r>
              <a:rPr lang="fr-FR" dirty="0" smtClean="0"/>
              <a:t>Operations</a:t>
            </a:r>
          </a:p>
          <a:p>
            <a:pPr lvl="1"/>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2675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
            </a:r>
            <a:endParaRPr lang="fr-FR" dirty="0"/>
          </a:p>
        </p:txBody>
      </p:sp>
      <p:sp>
        <p:nvSpPr>
          <p:cNvPr id="3" name="Espace réservé du contenu 2"/>
          <p:cNvSpPr>
            <a:spLocks noGrp="1"/>
          </p:cNvSpPr>
          <p:nvPr>
            <p:ph idx="1"/>
          </p:nvPr>
        </p:nvSpPr>
        <p:spPr/>
        <p:txBody>
          <a:bodyPr/>
          <a:lstStyle/>
          <a:p>
            <a:r>
              <a:rPr lang="fr-FR" dirty="0" err="1" smtClean="0"/>
              <a:t>Stylesheet</a:t>
            </a:r>
            <a:r>
              <a:rPr lang="fr-FR" dirty="0" smtClean="0"/>
              <a:t> inclusion:</a:t>
            </a:r>
          </a:p>
          <a:p>
            <a:endParaRPr lang="fr-FR" dirty="0" smtClean="0"/>
          </a:p>
          <a:p>
            <a:endParaRPr lang="fr-FR" dirty="0"/>
          </a:p>
          <a:p>
            <a:endParaRPr lang="fr-FR" dirty="0" smtClean="0"/>
          </a:p>
          <a:p>
            <a:r>
              <a:rPr lang="fr-FR" dirty="0" smtClean="0"/>
              <a:t>JavaScript adapter inclusion:</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sp>
        <p:nvSpPr>
          <p:cNvPr id="6" name="Rectangle à coins arrondis 5"/>
          <p:cNvSpPr/>
          <p:nvPr/>
        </p:nvSpPr>
        <p:spPr>
          <a:xfrm>
            <a:off x="179512" y="3865612"/>
            <a:ext cx="8785224"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a:cs typeface="Courier New"/>
              </a:rPr>
              <a:t>&lt;script</a:t>
            </a:r>
            <a:r>
              <a:rPr lang="fr-FR" sz="1600" b="1" dirty="0" smtClean="0">
                <a:solidFill>
                  <a:schemeClr val="tx1"/>
                </a:solidFill>
                <a:latin typeface="Courier New"/>
                <a:cs typeface="Courier New"/>
              </a:rPr>
              <a:t> </a:t>
            </a:r>
            <a:r>
              <a:rPr lang="fr-FR" sz="1600" b="1" dirty="0" err="1">
                <a:solidFill>
                  <a:srgbClr val="FF0000"/>
                </a:solidFill>
                <a:latin typeface="Courier New"/>
                <a:cs typeface="Courier New"/>
              </a:rPr>
              <a:t>src</a:t>
            </a:r>
            <a:r>
              <a:rPr lang="fr-FR" sz="1600" b="1" dirty="0">
                <a:solidFill>
                  <a:schemeClr val="tx1"/>
                </a:solidFill>
                <a:latin typeface="Courier New"/>
                <a:cs typeface="Courier New"/>
              </a:rPr>
              <a:t>=</a:t>
            </a:r>
            <a:r>
              <a:rPr lang="fr-FR" sz="1600" b="1" dirty="0">
                <a:solidFill>
                  <a:schemeClr val="accent6">
                    <a:lumMod val="75000"/>
                  </a:schemeClr>
                </a:solidFill>
                <a:latin typeface="Courier New"/>
                <a:cs typeface="Courier New"/>
              </a:rPr>
              <a:t>"less.js"</a:t>
            </a:r>
            <a:r>
              <a:rPr lang="fr-FR" sz="1600" b="1" dirty="0">
                <a:solidFill>
                  <a:schemeClr val="tx1"/>
                </a:solidFill>
                <a:latin typeface="Courier New"/>
                <a:cs typeface="Courier New"/>
              </a:rPr>
              <a:t> </a:t>
            </a:r>
            <a:r>
              <a:rPr lang="fr-FR" sz="1600" b="1" dirty="0">
                <a:solidFill>
                  <a:srgbClr val="FF0000"/>
                </a:solidFill>
                <a:latin typeface="Courier New"/>
                <a:cs typeface="Courier New"/>
              </a:rPr>
              <a:t>type</a:t>
            </a:r>
            <a:r>
              <a:rPr lang="fr-FR" sz="1600" b="1" dirty="0">
                <a:solidFill>
                  <a:schemeClr val="tx1"/>
                </a:solidFill>
                <a:latin typeface="Courier New"/>
                <a:cs typeface="Courier New"/>
              </a:rPr>
              <a:t>=</a:t>
            </a:r>
            <a:r>
              <a:rPr lang="fr-FR" sz="1600" b="1" dirty="0">
                <a:solidFill>
                  <a:schemeClr val="accent6">
                    <a:lumMod val="75000"/>
                  </a:schemeClr>
                </a:solidFill>
                <a:latin typeface="Courier New"/>
                <a:cs typeface="Courier New"/>
              </a:rPr>
              <a:t>"</a:t>
            </a:r>
            <a:r>
              <a:rPr lang="fr-FR" sz="1600" b="1" dirty="0" err="1">
                <a:solidFill>
                  <a:schemeClr val="accent6">
                    <a:lumMod val="75000"/>
                  </a:schemeClr>
                </a:solidFill>
                <a:latin typeface="Courier New"/>
                <a:cs typeface="Courier New"/>
              </a:rPr>
              <a:t>text</a:t>
            </a:r>
            <a:r>
              <a:rPr lang="fr-FR" sz="1600" b="1" dirty="0">
                <a:solidFill>
                  <a:schemeClr val="accent6">
                    <a:lumMod val="75000"/>
                  </a:schemeClr>
                </a:solidFill>
                <a:latin typeface="Courier New"/>
                <a:cs typeface="Courier New"/>
              </a:rPr>
              <a:t>/</a:t>
            </a:r>
            <a:r>
              <a:rPr lang="fr-FR" sz="1600" b="1" dirty="0" err="1">
                <a:solidFill>
                  <a:schemeClr val="accent6">
                    <a:lumMod val="75000"/>
                  </a:schemeClr>
                </a:solidFill>
                <a:latin typeface="Courier New"/>
                <a:cs typeface="Courier New"/>
              </a:rPr>
              <a:t>javascript</a:t>
            </a:r>
            <a:r>
              <a:rPr lang="fr-FR" sz="1600" b="1" dirty="0">
                <a:solidFill>
                  <a:schemeClr val="accent6">
                    <a:lumMod val="75000"/>
                  </a:schemeClr>
                </a:solidFill>
                <a:latin typeface="Courier New"/>
                <a:cs typeface="Courier New"/>
              </a:rPr>
              <a:t>"</a:t>
            </a:r>
            <a:r>
              <a:rPr lang="fr-FR" sz="1600" b="1" dirty="0">
                <a:solidFill>
                  <a:srgbClr val="00B050"/>
                </a:solidFill>
                <a:latin typeface="Courier New"/>
                <a:cs typeface="Courier New"/>
              </a:rPr>
              <a:t>&gt;&lt;/script&gt;</a:t>
            </a:r>
            <a:endParaRPr lang="en-US" sz="1600" b="1" dirty="0">
              <a:solidFill>
                <a:srgbClr val="00B050"/>
              </a:solidFill>
              <a:latin typeface="Courier New"/>
              <a:cs typeface="Courier New"/>
            </a:endParaRPr>
          </a:p>
        </p:txBody>
      </p:sp>
      <p:sp>
        <p:nvSpPr>
          <p:cNvPr id="7" name="Rectangle à coins arrondis 6"/>
          <p:cNvSpPr/>
          <p:nvPr/>
        </p:nvSpPr>
        <p:spPr>
          <a:xfrm>
            <a:off x="179512" y="2137420"/>
            <a:ext cx="8785224"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B050"/>
                </a:solidFill>
                <a:latin typeface="Courier New"/>
                <a:cs typeface="Courier New"/>
              </a:rPr>
              <a:t>&lt;link</a:t>
            </a:r>
            <a:r>
              <a:rPr lang="en-US" sz="1600" b="1" dirty="0">
                <a:solidFill>
                  <a:schemeClr val="tx1"/>
                </a:solidFill>
                <a:latin typeface="Courier New"/>
                <a:cs typeface="Courier New"/>
              </a:rPr>
              <a:t> </a:t>
            </a:r>
            <a:r>
              <a:rPr lang="en-US" sz="1600" b="1" dirty="0" err="1">
                <a:solidFill>
                  <a:srgbClr val="FF0000"/>
                </a:solidFill>
                <a:latin typeface="Courier New"/>
                <a:cs typeface="Courier New"/>
              </a:rPr>
              <a:t>rel</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a:t>
            </a:r>
            <a:r>
              <a:rPr lang="en-US" sz="1600" b="1" dirty="0" err="1">
                <a:solidFill>
                  <a:schemeClr val="accent6">
                    <a:lumMod val="75000"/>
                  </a:schemeClr>
                </a:solidFill>
                <a:latin typeface="Courier New"/>
                <a:cs typeface="Courier New"/>
              </a:rPr>
              <a:t>stylesheet</a:t>
            </a:r>
            <a:r>
              <a:rPr lang="en-US" sz="1600" b="1" dirty="0">
                <a:solidFill>
                  <a:schemeClr val="accent6">
                    <a:lumMod val="75000"/>
                  </a:schemeClr>
                </a:solidFill>
                <a:latin typeface="Courier New"/>
                <a:cs typeface="Courier New"/>
              </a:rPr>
              <a:t>/less"</a:t>
            </a:r>
            <a:r>
              <a:rPr lang="en-US" sz="1600" b="1" dirty="0">
                <a:solidFill>
                  <a:schemeClr val="tx1"/>
                </a:solidFill>
                <a:latin typeface="Courier New"/>
                <a:cs typeface="Courier New"/>
              </a:rPr>
              <a:t> </a:t>
            </a:r>
            <a:r>
              <a:rPr lang="en-US" sz="1600" b="1" dirty="0">
                <a:solidFill>
                  <a:srgbClr val="FF0000"/>
                </a:solidFill>
                <a:latin typeface="Courier New"/>
                <a:cs typeface="Courier New"/>
              </a:rPr>
              <a:t>type</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"text/</a:t>
            </a:r>
            <a:r>
              <a:rPr lang="en-US" sz="1600" b="1" dirty="0" err="1">
                <a:solidFill>
                  <a:schemeClr val="accent6">
                    <a:lumMod val="75000"/>
                  </a:schemeClr>
                </a:solidFill>
                <a:latin typeface="Courier New"/>
                <a:cs typeface="Courier New"/>
              </a:rPr>
              <a:t>css</a:t>
            </a:r>
            <a:r>
              <a:rPr lang="en-US" sz="1600" b="1" dirty="0">
                <a:solidFill>
                  <a:schemeClr val="accent6">
                    <a:lumMod val="75000"/>
                  </a:schemeClr>
                </a:solidFill>
                <a:latin typeface="Courier New"/>
                <a:cs typeface="Courier New"/>
              </a:rPr>
              <a:t>"</a:t>
            </a:r>
            <a:r>
              <a:rPr lang="en-US" sz="1600" b="1" dirty="0">
                <a:solidFill>
                  <a:schemeClr val="tx1"/>
                </a:solidFill>
                <a:latin typeface="Courier New"/>
                <a:cs typeface="Courier New"/>
              </a:rPr>
              <a:t> </a:t>
            </a:r>
            <a:r>
              <a:rPr lang="en-US" sz="1600" b="1" dirty="0" err="1" smtClean="0">
                <a:solidFill>
                  <a:srgbClr val="FF0000"/>
                </a:solidFill>
                <a:latin typeface="Courier New"/>
                <a:cs typeface="Courier New"/>
              </a:rPr>
              <a:t>href</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styles.less</a:t>
            </a:r>
            <a:r>
              <a:rPr lang="en-US" sz="1600" b="1" dirty="0">
                <a:solidFill>
                  <a:schemeClr val="accent6">
                    <a:lumMod val="75000"/>
                  </a:schemeClr>
                </a:solidFill>
                <a:latin typeface="Courier New"/>
                <a:cs typeface="Courier New"/>
              </a:rPr>
              <a:t>"</a:t>
            </a:r>
            <a:r>
              <a:rPr lang="en-US" sz="1600" b="1" dirty="0">
                <a:solidFill>
                  <a:srgbClr val="00B050"/>
                </a:solidFill>
                <a:latin typeface="Courier New"/>
                <a:cs typeface="Courier New"/>
              </a:rPr>
              <a:t>&gt;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62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Nesting</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p>
          <a:p>
            <a:pPr lvl="1"/>
            <a:r>
              <a:rPr lang="en-US" sz="1600" b="1" dirty="0" smtClean="0">
                <a:solidFill>
                  <a:schemeClr val="tx1"/>
                </a:solidFill>
                <a:latin typeface="Courier New"/>
                <a:cs typeface="Courier New"/>
              </a:rPr>
              <a:t>h1 {</a:t>
            </a:r>
          </a:p>
          <a:p>
            <a:pPr lvl="2"/>
            <a:r>
              <a:rPr lang="en-US" sz="1600" b="1" dirty="0" smtClean="0">
                <a:solidFill>
                  <a:srgbClr val="FF0000"/>
                </a:solidFill>
                <a:latin typeface="Courier New"/>
                <a:cs typeface="Courier New"/>
              </a:rPr>
              <a:t>font-size</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26px</a:t>
            </a:r>
            <a:r>
              <a:rPr lang="en-US" sz="1600" b="1" dirty="0" smtClean="0">
                <a:solidFill>
                  <a:schemeClr val="tx1"/>
                </a:solidFill>
                <a:latin typeface="Courier New"/>
                <a:cs typeface="Courier New"/>
              </a:rPr>
              <a:t>;</a:t>
            </a:r>
          </a:p>
          <a:p>
            <a:pPr lvl="1"/>
            <a:r>
              <a:rPr lang="en-US" sz="1600" b="1" dirty="0" smtClean="0">
                <a:solidFill>
                  <a:schemeClr val="tx1"/>
                </a:solidFill>
                <a:latin typeface="Courier New"/>
                <a:cs typeface="Courier New"/>
              </a:rPr>
              <a:t>}</a:t>
            </a:r>
          </a:p>
          <a:p>
            <a:pPr lvl="1"/>
            <a:r>
              <a:rPr lang="en-US" sz="1600" b="1" dirty="0" smtClean="0">
                <a:solidFill>
                  <a:schemeClr val="tx1"/>
                </a:solidFill>
                <a:latin typeface="Courier New"/>
                <a:cs typeface="Courier New"/>
              </a:rPr>
              <a:t>a </a:t>
            </a:r>
            <a:r>
              <a:rPr lang="en-US" sz="1600" b="1" dirty="0">
                <a:solidFill>
                  <a:schemeClr val="tx1"/>
                </a:solidFill>
                <a:latin typeface="Courier New"/>
                <a:cs typeface="Courier New"/>
              </a:rPr>
              <a:t>{ </a:t>
            </a:r>
            <a:endParaRPr lang="en-US" sz="1600" b="1" dirty="0" smtClean="0">
              <a:solidFill>
                <a:schemeClr val="tx1"/>
              </a:solidFill>
              <a:latin typeface="Courier New"/>
              <a:cs typeface="Courier New"/>
            </a:endParaRPr>
          </a:p>
          <a:p>
            <a:pPr lvl="2"/>
            <a:r>
              <a:rPr lang="en-US" sz="1600" b="1" dirty="0" smtClean="0">
                <a:solidFill>
                  <a:srgbClr val="FF0000"/>
                </a:solidFill>
                <a:latin typeface="Courier New"/>
                <a:cs typeface="Courier New"/>
              </a:rPr>
              <a:t>text-decoration</a:t>
            </a:r>
            <a:r>
              <a:rPr lang="en-US" sz="1600" b="1" dirty="0">
                <a:solidFill>
                  <a:schemeClr val="tx1"/>
                </a:solidFill>
                <a:latin typeface="Courier New"/>
                <a:cs typeface="Courier New"/>
              </a:rPr>
              <a:t>: </a:t>
            </a:r>
            <a:r>
              <a:rPr lang="en-US" sz="1600" b="1" dirty="0">
                <a:solidFill>
                  <a:srgbClr val="0070C0"/>
                </a:solidFill>
                <a:latin typeface="Courier New"/>
                <a:cs typeface="Courier New"/>
              </a:rPr>
              <a:t>none</a:t>
            </a:r>
            <a:r>
              <a:rPr lang="en-US" sz="1600" b="1" dirty="0" smtClean="0">
                <a:solidFill>
                  <a:schemeClr val="tx1"/>
                </a:solidFill>
                <a:latin typeface="Courier New"/>
                <a:cs typeface="Courier New"/>
              </a:rPr>
              <a:t>;</a:t>
            </a:r>
          </a:p>
          <a:p>
            <a:pPr lvl="2"/>
            <a:r>
              <a:rPr lang="en-US" sz="1600" b="1" dirty="0" smtClean="0">
                <a:solidFill>
                  <a:schemeClr val="tx1"/>
                </a:solidFill>
                <a:latin typeface="Courier New"/>
                <a:cs typeface="Courier New"/>
              </a:rPr>
              <a:t>&amp;</a:t>
            </a:r>
            <a:r>
              <a:rPr lang="en-US" sz="1600" b="1" dirty="0" smtClean="0">
                <a:solidFill>
                  <a:schemeClr val="accent6">
                    <a:lumMod val="75000"/>
                  </a:schemeClr>
                </a:solidFill>
                <a:latin typeface="Courier New"/>
                <a:cs typeface="Courier New"/>
              </a:rPr>
              <a:t>:</a:t>
            </a:r>
            <a:r>
              <a:rPr lang="en-US" sz="1600" b="1" dirty="0">
                <a:solidFill>
                  <a:schemeClr val="accent6">
                    <a:lumMod val="75000"/>
                  </a:schemeClr>
                </a:solidFill>
                <a:latin typeface="Courier New"/>
                <a:cs typeface="Courier New"/>
              </a:rPr>
              <a:t>hover</a:t>
            </a:r>
            <a:r>
              <a:rPr lang="en-US" sz="1600" b="1" dirty="0">
                <a:solidFill>
                  <a:schemeClr val="tx1"/>
                </a:solidFill>
                <a:latin typeface="Courier New"/>
                <a:cs typeface="Courier New"/>
              </a:rPr>
              <a:t> { </a:t>
            </a:r>
            <a:endParaRPr lang="en-US" sz="1600" b="1" dirty="0" smtClean="0">
              <a:solidFill>
                <a:schemeClr val="tx1"/>
              </a:solidFill>
              <a:latin typeface="Courier New"/>
              <a:cs typeface="Courier New"/>
            </a:endParaRPr>
          </a:p>
          <a:p>
            <a:pPr lvl="3"/>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black</a:t>
            </a:r>
            <a:r>
              <a:rPr lang="en-US" sz="1600" b="1" dirty="0" smtClean="0">
                <a:solidFill>
                  <a:schemeClr val="tx1"/>
                </a:solidFill>
                <a:latin typeface="Courier New"/>
                <a:cs typeface="Courier New"/>
              </a:rPr>
              <a:t>;</a:t>
            </a:r>
          </a:p>
          <a:p>
            <a:pPr lvl="2"/>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3139321"/>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h1 </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font-size</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26px</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 </a:t>
            </a:r>
            <a:r>
              <a:rPr lang="fr-FR" b="1" dirty="0">
                <a:latin typeface="Courier New" pitchFamily="49" charset="0"/>
                <a:cs typeface="Courier New" pitchFamily="49" charset="0"/>
              </a:rPr>
              <a:t>a </a:t>
            </a:r>
            <a:r>
              <a:rPr lang="fr-FR" b="1" dirty="0" smtClean="0">
                <a:latin typeface="Courier New" pitchFamily="49" charset="0"/>
                <a:cs typeface="Courier New" pitchFamily="49" charset="0"/>
              </a:rPr>
              <a:t>{</a:t>
            </a:r>
          </a:p>
          <a:p>
            <a:pPr lvl="1"/>
            <a:r>
              <a:rPr lang="fr-FR" b="1" dirty="0" err="1" smtClean="0">
                <a:solidFill>
                  <a:srgbClr val="FF0000"/>
                </a:solidFill>
                <a:latin typeface="Courier New" pitchFamily="49" charset="0"/>
                <a:cs typeface="Courier New" pitchFamily="49" charset="0"/>
              </a:rPr>
              <a:t>text-decoration</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none</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a:t>
            </a:r>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a:t>
            </a:r>
            <a:r>
              <a:rPr lang="fr-FR" b="1" dirty="0" smtClean="0">
                <a:latin typeface="Courier New" pitchFamily="49" charset="0"/>
                <a:cs typeface="Courier New" pitchFamily="49" charset="0"/>
              </a:rPr>
              <a:t>a</a:t>
            </a:r>
            <a:r>
              <a:rPr lang="fr-FR" b="1" dirty="0" smtClean="0">
                <a:solidFill>
                  <a:schemeClr val="accent6">
                    <a:lumMod val="75000"/>
                  </a:schemeClr>
                </a:solidFill>
                <a:latin typeface="Courier New" pitchFamily="49" charset="0"/>
                <a:cs typeface="Courier New" pitchFamily="49" charset="0"/>
              </a:rPr>
              <a:t>:hover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black</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440409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@main-color:</a:t>
            </a:r>
            <a:r>
              <a:rPr lang="en-US" sz="1600" b="1" dirty="0" smtClean="0">
                <a:solidFill>
                  <a:srgbClr val="0070C0"/>
                </a:solidFill>
                <a:latin typeface="Courier New"/>
                <a:cs typeface="Courier New"/>
              </a:rPr>
              <a:t> #FFDEAD;</a:t>
            </a:r>
          </a:p>
          <a:p>
            <a:endParaRPr lang="en-US" sz="1600" b="1" dirty="0" smtClean="0">
              <a:solidFill>
                <a:srgbClr val="0070C0"/>
              </a:solidFill>
              <a:latin typeface="Courier New"/>
              <a:cs typeface="Courier New"/>
            </a:endParaRPr>
          </a:p>
          <a:p>
            <a:r>
              <a:rPr lang="en-US" sz="1600" b="1" dirty="0" smtClean="0">
                <a:solidFill>
                  <a:srgbClr val="0070C0"/>
                </a:solidFill>
                <a:latin typeface="Courier New"/>
                <a:cs typeface="Courier New"/>
              </a:rPr>
              <a:t>#</a:t>
            </a:r>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p>
          <a:p>
            <a:pPr lvl="1"/>
            <a:r>
              <a:rPr lang="en-US" sz="1600" b="1" dirty="0" smtClean="0">
                <a:solidFill>
                  <a:schemeClr val="tx1"/>
                </a:solidFill>
                <a:latin typeface="Courier New"/>
                <a:cs typeface="Courier New"/>
              </a:rPr>
              <a:t>h1 {</a:t>
            </a:r>
          </a:p>
          <a:p>
            <a:pPr lvl="2"/>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@main-color</a:t>
            </a:r>
            <a:r>
              <a:rPr lang="en-US" sz="1600" b="1" dirty="0" smtClean="0">
                <a:solidFill>
                  <a:schemeClr val="tx1"/>
                </a:solidFill>
                <a:latin typeface="Courier New"/>
                <a:cs typeface="Courier New"/>
              </a:rPr>
              <a:t>;</a:t>
            </a:r>
          </a:p>
          <a:p>
            <a:pPr lvl="1"/>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border-left</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1px solid</a:t>
            </a:r>
          </a:p>
          <a:p>
            <a:pPr lvl="2"/>
            <a:r>
              <a:rPr lang="en-US" sz="1600" b="1" dirty="0" smtClean="0">
                <a:solidFill>
                  <a:srgbClr val="0070C0"/>
                </a:solidFill>
                <a:latin typeface="Courier New"/>
                <a:cs typeface="Courier New"/>
              </a:rPr>
              <a:t>@main-color</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border-right</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1px solid</a:t>
            </a:r>
          </a:p>
          <a:p>
            <a:pPr lvl="2"/>
            <a:r>
              <a:rPr lang="en-US" sz="1600" b="1" dirty="0" smtClean="0">
                <a:solidFill>
                  <a:srgbClr val="0070C0"/>
                </a:solidFill>
                <a:latin typeface="Courier New"/>
                <a:cs typeface="Courier New"/>
              </a:rPr>
              <a:t>@main-color</a:t>
            </a:r>
            <a:r>
              <a:rPr lang="en-US" sz="1600" b="1" dirty="0" smtClean="0">
                <a:solidFill>
                  <a:schemeClr val="tx1"/>
                </a:solidFill>
                <a:latin typeface="Courier New"/>
                <a:cs typeface="Courier New"/>
              </a:rPr>
              <a:t>;</a:t>
            </a:r>
          </a:p>
          <a:p>
            <a:r>
              <a:rPr lang="en-US" sz="1600" b="1" dirty="0">
                <a:solidFill>
                  <a:schemeClr val="tx1"/>
                </a:solidFill>
                <a:latin typeface="Courier New"/>
                <a:cs typeface="Courier New"/>
              </a:rPr>
              <a:t>}</a:t>
            </a: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2862322"/>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#header</a:t>
            </a:r>
            <a:r>
              <a:rPr lang="fr-FR" b="1" dirty="0">
                <a:latin typeface="Courier New" pitchFamily="49" charset="0"/>
                <a:cs typeface="Courier New" pitchFamily="49" charset="0"/>
              </a:rPr>
              <a:t> h1 </a:t>
            </a:r>
            <a:r>
              <a:rPr lang="fr-FR" b="1" dirty="0" smtClean="0">
                <a:latin typeface="Courier New" pitchFamily="49" charset="0"/>
                <a:cs typeface="Courier New" pitchFamily="49" charset="0"/>
              </a:rPr>
              <a:t>{</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smtClean="0">
                <a:solidFill>
                  <a:srgbClr val="FF0000"/>
                </a:solidFill>
                <a:latin typeface="Courier New" pitchFamily="49" charset="0"/>
                <a:cs typeface="Courier New" pitchFamily="49" charset="0"/>
              </a:rPr>
              <a:t>border-</a:t>
            </a:r>
            <a:r>
              <a:rPr lang="fr-FR" b="1" dirty="0" err="1" smtClean="0">
                <a:solidFill>
                  <a:srgbClr val="FF0000"/>
                </a:solidFill>
                <a:latin typeface="Courier New" pitchFamily="49" charset="0"/>
                <a:cs typeface="Courier New" pitchFamily="49" charset="0"/>
              </a:rPr>
              <a:t>left</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1px </a:t>
            </a:r>
            <a:r>
              <a:rPr lang="fr-FR" b="1" dirty="0" err="1" smtClean="0">
                <a:solidFill>
                  <a:srgbClr val="0070C0"/>
                </a:solidFill>
                <a:latin typeface="Courier New" pitchFamily="49" charset="0"/>
                <a:cs typeface="Courier New" pitchFamily="49" charset="0"/>
              </a:rPr>
              <a:t>solid</a:t>
            </a:r>
            <a:endParaRPr lang="fr-FR" b="1" dirty="0" smtClean="0">
              <a:solidFill>
                <a:srgbClr val="0070C0"/>
              </a:solidFill>
              <a:latin typeface="Courier New" pitchFamily="49" charset="0"/>
              <a:cs typeface="Courier New" pitchFamily="49" charset="0"/>
            </a:endParaRPr>
          </a:p>
          <a:p>
            <a:pPr lvl="2"/>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border-right</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1px </a:t>
            </a:r>
            <a:r>
              <a:rPr lang="fr-FR" b="1" dirty="0" err="1" smtClean="0">
                <a:solidFill>
                  <a:srgbClr val="0070C0"/>
                </a:solidFill>
                <a:latin typeface="Courier New" pitchFamily="49" charset="0"/>
                <a:cs typeface="Courier New" pitchFamily="49" charset="0"/>
              </a:rPr>
              <a:t>solid</a:t>
            </a:r>
            <a:endParaRPr lang="fr-FR" b="1" dirty="0" smtClean="0">
              <a:solidFill>
                <a:srgbClr val="0070C0"/>
              </a:solidFill>
              <a:latin typeface="Courier New" pitchFamily="49" charset="0"/>
              <a:cs typeface="Courier New" pitchFamily="49" charset="0"/>
            </a:endParaRPr>
          </a:p>
          <a:p>
            <a:pPr lvl="2"/>
            <a:r>
              <a:rPr lang="fr-FR" b="1" dirty="0" smtClean="0">
                <a:solidFill>
                  <a:srgbClr val="0070C0"/>
                </a:solidFill>
                <a:latin typeface="Courier New" pitchFamily="49" charset="0"/>
                <a:cs typeface="Courier New" pitchFamily="49" charset="0"/>
              </a:rPr>
              <a:t>#FFDEAD</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6616085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Operations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@border-width:</a:t>
            </a:r>
            <a:r>
              <a:rPr lang="en-US" sz="1600" b="1" dirty="0" smtClean="0">
                <a:solidFill>
                  <a:srgbClr val="0070C0"/>
                </a:solidFill>
                <a:latin typeface="Courier New"/>
                <a:cs typeface="Courier New"/>
              </a:rPr>
              <a:t> 1px;</a:t>
            </a:r>
          </a:p>
          <a:p>
            <a:r>
              <a:rPr lang="en-US" sz="1600" b="1" dirty="0" smtClean="0">
                <a:solidFill>
                  <a:schemeClr val="tx1"/>
                </a:solidFill>
                <a:latin typeface="Courier New"/>
                <a:cs typeface="Courier New"/>
              </a:rPr>
              <a:t>@dark-gray:</a:t>
            </a:r>
            <a:r>
              <a:rPr lang="en-US" sz="1600" b="1" dirty="0" smtClean="0">
                <a:solidFill>
                  <a:srgbClr val="0070C0"/>
                </a:solidFill>
                <a:latin typeface="Courier New"/>
                <a:cs typeface="Courier New"/>
              </a:rPr>
              <a:t> #111;</a:t>
            </a:r>
          </a:p>
          <a:p>
            <a:endParaRPr lang="en-US" sz="1600" b="1" dirty="0" smtClean="0">
              <a:solidFill>
                <a:srgbClr val="0070C0"/>
              </a:solidFill>
              <a:latin typeface="Courier New"/>
              <a:cs typeface="Courier New"/>
            </a:endParaRPr>
          </a:p>
          <a:p>
            <a:r>
              <a:rPr lang="en-US" sz="1600" b="1" dirty="0" smtClean="0">
                <a:solidFill>
                  <a:srgbClr val="0070C0"/>
                </a:solidFill>
                <a:latin typeface="Courier New"/>
                <a:cs typeface="Courier New"/>
              </a:rPr>
              <a:t>#</a:t>
            </a:r>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@dark-gray</a:t>
            </a:r>
            <a:r>
              <a:rPr lang="en-US" sz="1600" b="1" dirty="0" smtClean="0">
                <a:solidFill>
                  <a:srgbClr val="0070C0"/>
                </a:solidFill>
                <a:latin typeface="Courier New"/>
                <a:cs typeface="Courier New"/>
              </a:rPr>
              <a:t> * 3</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p>
          <a:p>
            <a:endParaRPr lang="en-US" sz="1600" b="1" dirty="0" smtClean="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 @border-width</a:t>
            </a:r>
            <a:r>
              <a:rPr lang="en-US" sz="1600" b="1" dirty="0" smtClean="0">
                <a:solidFill>
                  <a:srgbClr val="0070C0"/>
                </a:solidFill>
                <a:latin typeface="Courier New"/>
                <a:cs typeface="Courier New"/>
              </a:rPr>
              <a:t>*2 solid</a:t>
            </a:r>
          </a:p>
          <a:p>
            <a:pPr lvl="2"/>
            <a:r>
              <a:rPr lang="en-US" sz="1600" b="1" dirty="0" smtClean="0">
                <a:solidFill>
                  <a:srgbClr val="0070C0"/>
                </a:solidFill>
                <a:latin typeface="Courier New"/>
                <a:cs typeface="Courier New"/>
              </a:rPr>
              <a:t>@dark-gray</a:t>
            </a:r>
            <a:r>
              <a:rPr lang="en-US" sz="1600" b="1" dirty="0" smtClean="0">
                <a:solidFill>
                  <a:schemeClr val="tx1"/>
                </a:solidFill>
                <a:latin typeface="Courier New"/>
                <a:cs typeface="Courier New"/>
              </a:rPr>
              <a:t>;</a:t>
            </a:r>
          </a:p>
          <a:p>
            <a:pPr lvl="1"/>
            <a:r>
              <a:rPr lang="en-US" sz="1600" b="1" dirty="0">
                <a:solidFill>
                  <a:srgbClr val="FF0000"/>
                </a:solidFill>
                <a:latin typeface="Courier New"/>
                <a:cs typeface="Courier New"/>
              </a:rPr>
              <a:t>c</a:t>
            </a:r>
            <a:r>
              <a:rPr lang="en-US" sz="1600" b="1" dirty="0" smtClean="0">
                <a:solidFill>
                  <a:srgbClr val="FF0000"/>
                </a:solidFill>
                <a:latin typeface="Courier New"/>
                <a:cs typeface="Courier New"/>
              </a:rPr>
              <a:t>olor</a:t>
            </a:r>
            <a:r>
              <a:rPr lang="en-US" sz="1600" b="1" dirty="0" smtClean="0">
                <a:solidFill>
                  <a:schemeClr val="tx1"/>
                </a:solidFill>
                <a:latin typeface="Courier New"/>
                <a:cs typeface="Courier New"/>
              </a:rPr>
              <a:t>: (@dark-gray</a:t>
            </a:r>
            <a:r>
              <a:rPr lang="en-US" sz="1600" b="1" dirty="0" smtClean="0">
                <a:solidFill>
                  <a:srgbClr val="0070C0"/>
                </a:solidFill>
                <a:latin typeface="Courier New"/>
                <a:cs typeface="Courier New"/>
              </a:rPr>
              <a:t> </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 #111</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*4</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032200" cy="2308324"/>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#333</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p>
          <a:p>
            <a:endParaRPr lang="fr-FR" b="1" dirty="0" smtClean="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smtClean="0">
                <a:solidFill>
                  <a:srgbClr val="FF0000"/>
                </a:solidFill>
                <a:latin typeface="Courier New" pitchFamily="49" charset="0"/>
                <a:cs typeface="Courier New" pitchFamily="49" charset="0"/>
              </a:rPr>
              <a:t>border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2px </a:t>
            </a:r>
            <a:r>
              <a:rPr lang="fr-FR" b="1" dirty="0" err="1" smtClean="0">
                <a:solidFill>
                  <a:srgbClr val="0070C0"/>
                </a:solidFill>
                <a:latin typeface="Courier New" pitchFamily="49" charset="0"/>
                <a:cs typeface="Courier New" pitchFamily="49" charset="0"/>
              </a:rPr>
              <a:t>solid</a:t>
            </a:r>
            <a:r>
              <a:rPr lang="fr-FR" b="1" dirty="0" smtClean="0">
                <a:solidFill>
                  <a:srgbClr val="0070C0"/>
                </a:solidFill>
                <a:latin typeface="Courier New" pitchFamily="49" charset="0"/>
                <a:cs typeface="Courier New" pitchFamily="49" charset="0"/>
              </a:rPr>
              <a:t> #111</a:t>
            </a:r>
            <a:r>
              <a:rPr lang="fr-FR" b="1" dirty="0" smtClean="0">
                <a:latin typeface="Courier New" pitchFamily="49" charset="0"/>
                <a:cs typeface="Courier New" pitchFamily="49" charset="0"/>
              </a:rPr>
              <a:t>; </a:t>
            </a:r>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#888</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6616085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moz</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endParaRPr lang="en-US" sz="1600" b="1" dirty="0" smtClean="0">
              <a:solidFill>
                <a:srgbClr val="0070C0"/>
              </a:solidFill>
              <a:latin typeface="Courier New"/>
              <a:cs typeface="Courier New"/>
            </a:endParaRPr>
          </a:p>
          <a:p>
            <a:r>
              <a:rPr lang="en-US" sz="1600" b="1" dirty="0" smtClean="0">
                <a:solidFill>
                  <a:srgbClr val="0070C0"/>
                </a:solidFill>
                <a:latin typeface="Courier New"/>
                <a:cs typeface="Courier New"/>
              </a:rPr>
              <a:t>#</a:t>
            </a:r>
            <a:r>
              <a:rPr lang="en-US" sz="1600" b="1" dirty="0">
                <a:solidFill>
                  <a:srgbClr val="0070C0"/>
                </a:solidFill>
                <a:latin typeface="Courier New"/>
                <a:cs typeface="Courier New"/>
              </a:rPr>
              <a:t>header</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pPr lvl="1"/>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p>
          <a:p>
            <a:endParaRPr lang="en-US" sz="1600" b="1" dirty="0" smtClean="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427736" cy="1754326"/>
          </a:xfrm>
          <a:prstGeom prst="rect">
            <a:avLst/>
          </a:prstGeom>
          <a:noFill/>
        </p:spPr>
        <p:txBody>
          <a:bodyPr wrap="square" rtlCol="0">
            <a:spAutoFit/>
          </a:bodyPr>
          <a:lstStyle/>
          <a:p>
            <a:r>
              <a:rPr lang="fr-FR" b="1" dirty="0">
                <a:solidFill>
                  <a:srgbClr val="0070C0"/>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header</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#container</a:t>
            </a:r>
            <a:r>
              <a:rPr lang="fr-FR" b="1" dirty="0" smtClean="0">
                <a:latin typeface="Courier New" pitchFamily="49" charset="0"/>
                <a:cs typeface="Courier New" pitchFamily="49" charset="0"/>
              </a:rPr>
              <a:t>,</a:t>
            </a:r>
          </a:p>
          <a:p>
            <a:r>
              <a:rPr lang="fr-FR" b="1" dirty="0" smtClean="0">
                <a:solidFill>
                  <a:schemeClr val="accent6">
                    <a:lumMod val="75000"/>
                  </a:schemeClr>
                </a:solidFill>
                <a:latin typeface="Courier New" pitchFamily="49" charset="0"/>
                <a:cs typeface="Courier New" pitchFamily="49" charset="0"/>
              </a:rPr>
              <a:t>.</a:t>
            </a:r>
            <a:r>
              <a:rPr lang="fr-FR" b="1" dirty="0" err="1" smtClean="0">
                <a:solidFill>
                  <a:schemeClr val="accent6">
                    <a:lumMod val="75000"/>
                  </a:schemeClr>
                </a:solidFill>
                <a:latin typeface="Courier New" pitchFamily="49" charset="0"/>
                <a:cs typeface="Courier New" pitchFamily="49" charset="0"/>
              </a:rPr>
              <a:t>rounded</a:t>
            </a:r>
            <a:r>
              <a:rPr lang="fr-FR" b="1" dirty="0" smtClean="0">
                <a:solidFill>
                  <a:schemeClr val="accent6">
                    <a:lumMod val="75000"/>
                  </a:schemeClr>
                </a:solidFill>
                <a:latin typeface="Courier New" pitchFamily="49" charset="0"/>
                <a:cs typeface="Courier New" pitchFamily="49" charset="0"/>
              </a:rPr>
              <a:t>-corners</a:t>
            </a:r>
            <a:r>
              <a:rPr lang="fr-FR" b="1" dirty="0" smtClean="0">
                <a:solidFill>
                  <a:srgbClr val="00B050"/>
                </a:solidFill>
                <a:latin typeface="Courier New" pitchFamily="49" charset="0"/>
                <a:cs typeface="Courier New" pitchFamily="49" charset="0"/>
              </a:rPr>
              <a:t> </a:t>
            </a:r>
            <a:r>
              <a:rPr lang="fr-FR" b="1" dirty="0" smtClean="0">
                <a:latin typeface="Courier New" pitchFamily="49" charset="0"/>
                <a:cs typeface="Courier New" pitchFamily="49" charset="0"/>
              </a:rPr>
              <a:t>{</a:t>
            </a:r>
          </a:p>
          <a:p>
            <a:pPr lvl="1"/>
            <a:r>
              <a:rPr lang="fr-FR" b="1" dirty="0" smtClean="0">
                <a:solidFill>
                  <a:srgbClr val="FF0000"/>
                </a:solidFill>
                <a:latin typeface="Courier New" pitchFamily="49" charset="0"/>
                <a:cs typeface="Courier New" pitchFamily="49" charset="0"/>
              </a:rPr>
              <a:t>border-radius</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pPr lvl="1"/>
            <a:r>
              <a:rPr lang="fr-FR" b="1" dirty="0" smtClean="0">
                <a:solidFill>
                  <a:srgbClr val="FF0000"/>
                </a:solidFill>
                <a:latin typeface="Courier New" pitchFamily="49" charset="0"/>
                <a:cs typeface="Courier New" pitchFamily="49" charset="0"/>
              </a:rPr>
              <a:t>-</a:t>
            </a:r>
            <a:r>
              <a:rPr lang="fr-FR" b="1" dirty="0" err="1" smtClean="0">
                <a:solidFill>
                  <a:srgbClr val="FF0000"/>
                </a:solidFill>
                <a:latin typeface="Courier New" pitchFamily="49" charset="0"/>
                <a:cs typeface="Courier New" pitchFamily="49" charset="0"/>
              </a:rPr>
              <a:t>moz</a:t>
            </a:r>
            <a:r>
              <a:rPr lang="fr-FR" b="1" dirty="0" smtClean="0">
                <a:solidFill>
                  <a:srgbClr val="FF0000"/>
                </a:solidFill>
                <a:latin typeface="Courier New" pitchFamily="49" charset="0"/>
                <a:cs typeface="Courier New" pitchFamily="49" charset="0"/>
              </a:rPr>
              <a:t>-border-radius</a:t>
            </a:r>
            <a:r>
              <a:rPr lang="fr-FR" b="1" dirty="0">
                <a:latin typeface="Courier New" pitchFamily="49" charset="0"/>
                <a:cs typeface="Courier New" pitchFamily="49" charset="0"/>
              </a:rPr>
              <a:t>: </a:t>
            </a:r>
            <a:r>
              <a:rPr lang="fr-FR" b="1" dirty="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pPr lvl="1"/>
            <a:r>
              <a:rPr lang="fr-FR" b="1" dirty="0" smtClean="0">
                <a:solidFill>
                  <a:srgbClr val="FF0000"/>
                </a:solidFill>
                <a:latin typeface="Courier New" pitchFamily="49" charset="0"/>
                <a:cs typeface="Courier New" pitchFamily="49" charset="0"/>
              </a:rPr>
              <a:t>-</a:t>
            </a:r>
            <a:r>
              <a:rPr lang="fr-FR" b="1" dirty="0" err="1" smtClean="0">
                <a:solidFill>
                  <a:srgbClr val="FF0000"/>
                </a:solidFill>
                <a:latin typeface="Courier New" pitchFamily="49" charset="0"/>
                <a:cs typeface="Courier New" pitchFamily="49" charset="0"/>
              </a:rPr>
              <a:t>webkit</a:t>
            </a:r>
            <a:r>
              <a:rPr lang="fr-FR" b="1" dirty="0" smtClean="0">
                <a:solidFill>
                  <a:srgbClr val="FF0000"/>
                </a:solidFill>
                <a:latin typeface="Courier New" pitchFamily="49" charset="0"/>
                <a:cs typeface="Courier New" pitchFamily="49" charset="0"/>
              </a:rPr>
              <a:t>-border-radius</a:t>
            </a:r>
            <a:r>
              <a:rPr lang="fr-FR" b="1" dirty="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5px</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p:txBody>
      </p:sp>
    </p:spTree>
    <p:extLst>
      <p:ext uri="{BB962C8B-B14F-4D97-AF65-F5344CB8AC3E}">
        <p14:creationId xmlns:p14="http://schemas.microsoft.com/office/powerpoint/2010/main" val="32223611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with</a:t>
            </a:r>
            <a:r>
              <a:rPr lang="fr-FR" dirty="0" smtClean="0"/>
              <a:t> </a:t>
            </a:r>
            <a:r>
              <a:rPr lang="fr-FR" dirty="0" err="1" smtClean="0"/>
              <a:t>parameters</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.rounded-corners(</a:t>
            </a:r>
            <a:r>
              <a:rPr lang="en-US" sz="1600" b="1" dirty="0" smtClean="0">
                <a:solidFill>
                  <a:schemeClr val="tx1"/>
                </a:solidFill>
                <a:latin typeface="Courier New"/>
                <a:cs typeface="Courier New"/>
              </a:rPr>
              <a:t>@size</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@size;</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moz</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@size;</a:t>
            </a:r>
          </a:p>
          <a:p>
            <a:pPr lvl="1"/>
            <a:r>
              <a:rPr lang="en-US" sz="1600" b="1" dirty="0" smtClean="0">
                <a:solidFill>
                  <a:srgbClr val="FF0000"/>
                </a:solidFill>
                <a:latin typeface="Courier New"/>
                <a:cs typeface="Courier New"/>
              </a:rPr>
              <a:t>-</a:t>
            </a:r>
            <a:r>
              <a:rPr lang="en-US" sz="1600" b="1" dirty="0" err="1" smtClean="0">
                <a:solidFill>
                  <a:srgbClr val="FF0000"/>
                </a:solidFill>
                <a:latin typeface="Courier New"/>
                <a:cs typeface="Courier New"/>
              </a:rPr>
              <a:t>webkit</a:t>
            </a:r>
            <a:r>
              <a:rPr lang="en-US" sz="1600" b="1" dirty="0" smtClean="0">
                <a:solidFill>
                  <a:srgbClr val="FF0000"/>
                </a:solidFill>
                <a:latin typeface="Courier New"/>
                <a:cs typeface="Courier New"/>
              </a:rPr>
              <a:t>-border-radius</a:t>
            </a:r>
            <a:r>
              <a:rPr lang="en-US" sz="1600" b="1" dirty="0" smtClean="0">
                <a:solidFill>
                  <a:schemeClr val="tx1"/>
                </a:solidFill>
                <a:latin typeface="Courier New"/>
                <a:cs typeface="Courier New"/>
              </a:rPr>
              <a:t>: @size;</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r>
              <a:rPr lang="en-US" sz="1600" b="1" dirty="0" smtClean="0">
                <a:solidFill>
                  <a:schemeClr val="accent6">
                    <a:lumMod val="75000"/>
                  </a:schemeClr>
                </a:solidFill>
                <a:latin typeface="Courier New"/>
                <a:cs typeface="Courier New"/>
              </a:rPr>
              <a:t>.border-base(</a:t>
            </a:r>
            <a:r>
              <a:rPr lang="en-US" sz="1600" b="1" dirty="0" smtClean="0">
                <a:solidFill>
                  <a:schemeClr val="tx1"/>
                </a:solidFill>
                <a:latin typeface="Courier New"/>
                <a:cs typeface="Courier New"/>
              </a:rPr>
              <a:t>@color:</a:t>
            </a:r>
            <a:r>
              <a:rPr lang="en-US" sz="1600" b="1" dirty="0" smtClean="0">
                <a:solidFill>
                  <a:srgbClr val="0070C0"/>
                </a:solidFill>
                <a:latin typeface="Courier New"/>
                <a:cs typeface="Courier New"/>
              </a:rPr>
              <a:t> black</a:t>
            </a:r>
            <a:r>
              <a:rPr lang="en-US" sz="1600" b="1" dirty="0" smtClean="0">
                <a:solidFill>
                  <a:schemeClr val="tx1"/>
                </a:solidFill>
                <a:latin typeface="Courier New"/>
                <a:cs typeface="Courier New"/>
              </a:rPr>
              <a:t>,</a:t>
            </a:r>
            <a:r>
              <a:rPr lang="en-US" sz="1600" b="1" dirty="0" smtClean="0">
                <a:solidFill>
                  <a:srgbClr val="0070C0"/>
                </a:solidFill>
                <a:latin typeface="Courier New"/>
                <a:cs typeface="Courier New"/>
              </a:rPr>
              <a:t> </a:t>
            </a:r>
            <a:r>
              <a:rPr lang="en-US" sz="1600" b="1" dirty="0" smtClean="0">
                <a:solidFill>
                  <a:schemeClr val="tx1"/>
                </a:solidFill>
                <a:latin typeface="Courier New"/>
                <a:cs typeface="Courier New"/>
              </a:rPr>
              <a:t>@</a:t>
            </a:r>
            <a:r>
              <a:rPr lang="en-US" sz="1600" b="1" dirty="0">
                <a:solidFill>
                  <a:schemeClr val="tx1"/>
                </a:solidFill>
                <a:latin typeface="Courier New"/>
                <a:cs typeface="Courier New"/>
              </a:rPr>
              <a:t>size:</a:t>
            </a:r>
            <a:r>
              <a:rPr lang="en-US" sz="1600" b="1" dirty="0">
                <a:solidFill>
                  <a:srgbClr val="0070C0"/>
                </a:solidFill>
                <a:latin typeface="Courier New"/>
                <a:cs typeface="Courier New"/>
              </a:rPr>
              <a:t> 1px</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border</a:t>
            </a:r>
            <a:r>
              <a:rPr lang="en-US" sz="1600" b="1" dirty="0" smtClean="0">
                <a:solidFill>
                  <a:schemeClr val="tx1"/>
                </a:solidFill>
                <a:latin typeface="Courier New"/>
                <a:cs typeface="Courier New"/>
              </a:rPr>
              <a:t>:</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@size</a:t>
            </a:r>
            <a:r>
              <a:rPr lang="en-US" sz="1600" b="1" dirty="0" smtClean="0">
                <a:solidFill>
                  <a:srgbClr val="0070C0"/>
                </a:solidFill>
                <a:latin typeface="Courier New"/>
                <a:cs typeface="Courier New"/>
              </a:rPr>
              <a:t> solid </a:t>
            </a:r>
            <a:r>
              <a:rPr lang="en-US" sz="1600" b="1" dirty="0" smtClean="0">
                <a:solidFill>
                  <a:schemeClr val="tx1"/>
                </a:solidFill>
                <a:latin typeface="Courier New"/>
                <a:cs typeface="Courier New"/>
              </a:rPr>
              <a:t>@color;</a:t>
            </a:r>
          </a:p>
          <a:p>
            <a:r>
              <a:rPr lang="en-US" sz="1600" b="1" dirty="0" smtClean="0">
                <a:solidFill>
                  <a:schemeClr val="tx1"/>
                </a:solidFill>
                <a:latin typeface="Courier New"/>
                <a:cs typeface="Courier New"/>
              </a:rPr>
              <a:t>}</a:t>
            </a: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p>
          <a:p>
            <a:pPr lvl="1"/>
            <a:r>
              <a:rPr lang="en-US" sz="1600" b="1" dirty="0" smtClean="0">
                <a:solidFill>
                  <a:schemeClr val="accent6">
                    <a:lumMod val="75000"/>
                  </a:schemeClr>
                </a:solidFill>
                <a:latin typeface="Courier New"/>
                <a:cs typeface="Courier New"/>
              </a:rPr>
              <a:t>.rounded-corners(</a:t>
            </a:r>
            <a:r>
              <a:rPr lang="en-US" sz="1600" b="1" dirty="0" smtClean="0">
                <a:solidFill>
                  <a:srgbClr val="0070C0"/>
                </a:solidFill>
                <a:latin typeface="Courier New"/>
                <a:cs typeface="Courier New"/>
              </a:rPr>
              <a:t>5px</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p>
          <a:p>
            <a:pPr lvl="1"/>
            <a:r>
              <a:rPr lang="en-US" sz="1600" b="1" dirty="0" smtClean="0">
                <a:solidFill>
                  <a:schemeClr val="accent6">
                    <a:lumMod val="75000"/>
                  </a:schemeClr>
                </a:solidFill>
                <a:latin typeface="Courier New"/>
                <a:cs typeface="Courier New"/>
              </a:rPr>
              <a:t>.border-base(</a:t>
            </a:r>
            <a:r>
              <a:rPr lang="en-US" sz="1600" b="1" dirty="0" smtClean="0">
                <a:solidFill>
                  <a:srgbClr val="0070C0"/>
                </a:solidFill>
                <a:latin typeface="Courier New"/>
                <a:cs typeface="Courier New"/>
              </a:rPr>
              <a:t>#333</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2343154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with</a:t>
            </a:r>
            <a:r>
              <a:rPr lang="fr-FR" dirty="0" smtClean="0"/>
              <a:t> </a:t>
            </a:r>
            <a:r>
              <a:rPr lang="fr-FR" dirty="0" err="1" smtClean="0"/>
              <a:t>parameters</a:t>
            </a:r>
            <a:endParaRPr lang="fr-FR" dirty="0"/>
          </a:p>
        </p:txBody>
      </p:sp>
      <p:sp>
        <p:nvSpPr>
          <p:cNvPr id="3" name="Espace réservé du contenu 2"/>
          <p:cNvSpPr>
            <a:spLocks noGrp="1"/>
          </p:cNvSpPr>
          <p:nvPr>
            <p:ph idx="1"/>
          </p:nvPr>
        </p:nvSpPr>
        <p:spPr/>
        <p:txBody>
          <a:bodyPr numCol="1"/>
          <a:lstStyle/>
          <a:p>
            <a:pPr marL="0" indent="0">
              <a:buNone/>
            </a:pPr>
            <a:r>
              <a:rPr lang="fr-FR" dirty="0" smtClean="0"/>
              <a:t>	</a:t>
            </a:r>
            <a:r>
              <a:rPr lang="fr-FR" dirty="0" err="1" smtClean="0"/>
              <a:t>Generated</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ctr">
              <a:buNone/>
            </a:pPr>
            <a:r>
              <a:rPr lang="fr-FR" dirty="0" smtClean="0"/>
              <a:t>Is </a:t>
            </a:r>
            <a:r>
              <a:rPr lang="fr-FR" dirty="0" err="1" smtClean="0"/>
              <a:t>it</a:t>
            </a:r>
            <a:r>
              <a:rPr lang="fr-FR" dirty="0" smtClean="0"/>
              <a:t> </a:t>
            </a:r>
            <a:r>
              <a:rPr lang="fr-FR" dirty="0" err="1" smtClean="0"/>
              <a:t>really</a:t>
            </a:r>
            <a:r>
              <a:rPr lang="fr-FR" dirty="0" smtClean="0"/>
              <a:t> </a:t>
            </a:r>
            <a:r>
              <a:rPr lang="fr-FR" dirty="0" err="1" smtClean="0"/>
              <a:t>like</a:t>
            </a:r>
            <a:r>
              <a:rPr lang="fr-FR" dirty="0" smtClean="0"/>
              <a:t> </a:t>
            </a:r>
            <a:r>
              <a:rPr lang="fr-FR" dirty="0" err="1" smtClean="0"/>
              <a:t>functions</a:t>
            </a:r>
            <a:r>
              <a:rPr lang="fr-FR" dirty="0" smtClean="0"/>
              <a:t> in </a:t>
            </a:r>
            <a:r>
              <a:rPr lang="fr-FR" dirty="0" err="1" smtClean="0"/>
              <a:t>other</a:t>
            </a:r>
            <a:r>
              <a:rPr lang="fr-FR" dirty="0" smtClean="0"/>
              <a:t> </a:t>
            </a:r>
            <a:r>
              <a:rPr lang="fr-FR" dirty="0" err="1" smtClean="0"/>
              <a:t>languages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77380"/>
            <a:ext cx="8785224"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a:p>
            <a:pPr lvl="1"/>
            <a:r>
              <a:rPr lang="en-US" sz="1600" b="1" dirty="0">
                <a:solidFill>
                  <a:srgbClr val="FF0000"/>
                </a:solidFill>
                <a:latin typeface="Courier New"/>
                <a:cs typeface="Courier New"/>
              </a:rPr>
              <a:t>border-radius</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pPr lvl="1"/>
            <a:r>
              <a:rPr lang="en-US" sz="1600" b="1" dirty="0">
                <a:solidFill>
                  <a:srgbClr val="FF0000"/>
                </a:solidFill>
                <a:latin typeface="Courier New"/>
                <a:cs typeface="Courier New"/>
              </a:rPr>
              <a:t>-</a:t>
            </a:r>
            <a:r>
              <a:rPr lang="en-US" sz="1600" b="1" dirty="0" err="1">
                <a:solidFill>
                  <a:srgbClr val="FF0000"/>
                </a:solidFill>
                <a:latin typeface="Courier New"/>
                <a:cs typeface="Courier New"/>
              </a:rPr>
              <a:t>moz</a:t>
            </a:r>
            <a:r>
              <a:rPr lang="en-US" sz="1600" b="1" dirty="0">
                <a:solidFill>
                  <a:srgbClr val="FF0000"/>
                </a:solidFill>
                <a:latin typeface="Courier New"/>
                <a:cs typeface="Courier New"/>
              </a:rPr>
              <a:t>-border-radius</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pPr lvl="1"/>
            <a:r>
              <a:rPr lang="en-US" sz="1600" b="1" dirty="0">
                <a:solidFill>
                  <a:srgbClr val="FF0000"/>
                </a:solidFill>
                <a:latin typeface="Courier New"/>
                <a:cs typeface="Courier New"/>
              </a:rPr>
              <a:t>-</a:t>
            </a:r>
            <a:r>
              <a:rPr lang="en-US" sz="1600" b="1" dirty="0" err="1">
                <a:solidFill>
                  <a:srgbClr val="FF0000"/>
                </a:solidFill>
                <a:latin typeface="Courier New"/>
                <a:cs typeface="Courier New"/>
              </a:rPr>
              <a:t>webkit</a:t>
            </a:r>
            <a:r>
              <a:rPr lang="en-US" sz="1600" b="1" dirty="0">
                <a:solidFill>
                  <a:srgbClr val="FF0000"/>
                </a:solidFill>
                <a:latin typeface="Courier New"/>
                <a:cs typeface="Courier New"/>
              </a:rPr>
              <a:t>-border-radius</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5px</a:t>
            </a:r>
            <a:r>
              <a:rPr lang="en-US" sz="1600" b="1" dirty="0" smtClean="0">
                <a:solidFill>
                  <a:schemeClr val="tx1"/>
                </a:solidFill>
                <a:latin typeface="Courier New"/>
                <a:cs typeface="Courier New"/>
              </a:rPr>
              <a:t>;</a:t>
            </a:r>
          </a:p>
          <a:p>
            <a:pPr lvl="1"/>
            <a:r>
              <a:rPr lang="en-US" sz="1600" b="1" dirty="0" smtClean="0">
                <a:solidFill>
                  <a:srgbClr val="FF0000"/>
                </a:solidFill>
                <a:latin typeface="Courier New"/>
                <a:cs typeface="Courier New"/>
              </a:rPr>
              <a:t>border</a:t>
            </a:r>
            <a:r>
              <a:rPr lang="en-US" sz="1600" b="1" dirty="0">
                <a:solidFill>
                  <a:schemeClr val="tx1"/>
                </a:solidFill>
                <a:latin typeface="Courier New"/>
                <a:cs typeface="Courier New"/>
              </a:rPr>
              <a:t>:</a:t>
            </a:r>
            <a:r>
              <a:rPr lang="en-US" sz="1600" b="1" dirty="0">
                <a:solidFill>
                  <a:schemeClr val="accent6">
                    <a:lumMod val="75000"/>
                  </a:schemeClr>
                </a:solidFill>
                <a:latin typeface="Courier New"/>
                <a:cs typeface="Courier New"/>
              </a:rPr>
              <a:t> </a:t>
            </a:r>
            <a:r>
              <a:rPr lang="en-US" sz="1600" b="1" dirty="0" smtClean="0">
                <a:solidFill>
                  <a:srgbClr val="0070C0"/>
                </a:solidFill>
                <a:latin typeface="Courier New"/>
                <a:cs typeface="Courier New"/>
              </a:rPr>
              <a:t>1px solid #333</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3032675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Mixins</a:t>
            </a:r>
            <a:r>
              <a:rPr lang="fr-FR" dirty="0" smtClean="0"/>
              <a:t> </a:t>
            </a:r>
            <a:r>
              <a:rPr lang="fr-FR" dirty="0" err="1" smtClean="0"/>
              <a:t>overloading</a:t>
            </a:r>
            <a:endParaRPr lang="fr-FR" dirty="0"/>
          </a:p>
        </p:txBody>
      </p:sp>
      <p:sp>
        <p:nvSpPr>
          <p:cNvPr id="3" name="Espace réservé du contenu 2"/>
          <p:cNvSpPr>
            <a:spLocks noGrp="1"/>
          </p:cNvSpPr>
          <p:nvPr>
            <p:ph idx="1"/>
          </p:nvPr>
        </p:nvSpPr>
        <p:spPr/>
        <p:txBody>
          <a:bodyPr numCol="2"/>
          <a:lstStyle/>
          <a:p>
            <a:pPr marL="0" indent="0">
              <a:buNone/>
            </a:pPr>
            <a:r>
              <a:rPr lang="fr-FR" dirty="0" smtClean="0"/>
              <a:t>	</a:t>
            </a:r>
            <a:r>
              <a:rPr lang="fr-FR" dirty="0" err="1" smtClean="0"/>
              <a:t>Less</a:t>
            </a:r>
            <a:r>
              <a:rPr lang="fr-FR" dirty="0" smtClean="0"/>
              <a:t> CSS</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lgn="r">
              <a:buNone/>
            </a:pPr>
            <a:r>
              <a:rPr lang="fr-FR" dirty="0" err="1" smtClean="0"/>
              <a:t>Generated</a:t>
            </a:r>
            <a:r>
              <a:rPr lang="fr-FR" dirty="0" smtClean="0"/>
              <a:t> CSS		</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1705373"/>
            <a:ext cx="8785224"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pPr lvl="1"/>
            <a:r>
              <a:rPr lang="en-US" sz="1600" b="1" dirty="0" smtClean="0">
                <a:solidFill>
                  <a:srgbClr val="FF0000"/>
                </a:solidFill>
                <a:latin typeface="Courier New"/>
                <a:cs typeface="Courier New"/>
              </a:rPr>
              <a:t>color</a:t>
            </a:r>
            <a:r>
              <a:rPr lang="en-US" sz="1600" b="1" dirty="0" smtClean="0">
                <a:solidFill>
                  <a:schemeClr val="tx1"/>
                </a:solidFill>
                <a:latin typeface="Courier New"/>
                <a:cs typeface="Courier New"/>
              </a:rPr>
              <a:t>: @a;</a:t>
            </a: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endParaRPr lang="en-US" sz="1600" b="1" dirty="0" smtClean="0">
              <a:solidFill>
                <a:srgbClr val="0070C0"/>
              </a:solidFill>
              <a:latin typeface="Courier New"/>
              <a:cs typeface="Courier New"/>
            </a:endParaRPr>
          </a:p>
          <a:p>
            <a:r>
              <a:rPr lang="en-US" sz="1600" b="1" dirty="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 @b</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r>
              <a:rPr lang="en-US" sz="1600" b="1" dirty="0">
                <a:solidFill>
                  <a:schemeClr val="tx1"/>
                </a:solidFill>
                <a:latin typeface="Courier New"/>
                <a:cs typeface="Courier New"/>
              </a:rPr>
              <a:t>{</a:t>
            </a:r>
          </a:p>
          <a:p>
            <a:pPr lvl="1"/>
            <a:r>
              <a:rPr lang="en-US" sz="1600" b="1" dirty="0">
                <a:solidFill>
                  <a:srgbClr val="FF0000"/>
                </a:solidFill>
                <a:latin typeface="Courier New"/>
                <a:cs typeface="Courier New"/>
              </a:rPr>
              <a:t>color</a:t>
            </a:r>
            <a:r>
              <a:rPr lang="en-US" sz="1600" b="1" dirty="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fade(</a:t>
            </a:r>
            <a:r>
              <a:rPr lang="en-US" sz="1600" b="1" dirty="0" smtClean="0">
                <a:solidFill>
                  <a:schemeClr val="tx1"/>
                </a:solidFill>
                <a:latin typeface="Courier New"/>
                <a:cs typeface="Courier New"/>
              </a:rPr>
              <a:t>@a, @b</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a:solidFill>
                  <a:schemeClr val="tx1"/>
                </a:solidFill>
                <a:latin typeface="Courier New"/>
                <a:cs typeface="Courier New"/>
              </a:rPr>
              <a:t>}</a:t>
            </a:r>
            <a:endParaRPr lang="en-US" sz="1600" b="1" dirty="0">
              <a:solidFill>
                <a:srgbClr val="0070C0"/>
              </a:solidFill>
              <a:latin typeface="Courier New"/>
              <a:cs typeface="Courier New"/>
            </a:endParaRPr>
          </a:p>
          <a:p>
            <a:endParaRPr lang="en-US" sz="1600" b="1" dirty="0" smtClean="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#555</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p>
          <a:p>
            <a:endParaRPr lang="en-US" sz="1600" b="1" dirty="0">
              <a:solidFill>
                <a:schemeClr val="tx1"/>
              </a:solidFill>
              <a:latin typeface="Courier New"/>
              <a:cs typeface="Courier New"/>
            </a:endParaRPr>
          </a:p>
          <a:p>
            <a:r>
              <a:rPr lang="en-US" sz="1600" b="1" dirty="0" smtClean="0">
                <a:solidFill>
                  <a:srgbClr val="0070C0"/>
                </a:solidFill>
                <a:latin typeface="Courier New"/>
                <a:cs typeface="Courier New"/>
              </a:rPr>
              <a:t>#footer</a:t>
            </a:r>
            <a:r>
              <a:rPr lang="en-US" sz="1600" b="1" dirty="0" smtClean="0">
                <a:solidFill>
                  <a:schemeClr val="tx1"/>
                </a:solidFill>
                <a:latin typeface="Courier New"/>
                <a:cs typeface="Courier New"/>
              </a:rPr>
              <a:t> {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grady</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black</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50%</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cxnSp>
        <p:nvCxnSpPr>
          <p:cNvPr id="8" name="Connecteur droit 7"/>
          <p:cNvCxnSpPr>
            <a:stCxn id="6" idx="0"/>
            <a:endCxn id="6" idx="2"/>
          </p:cNvCxnSpPr>
          <p:nvPr/>
        </p:nvCxnSpPr>
        <p:spPr>
          <a:xfrm>
            <a:off x="4572124" y="1705373"/>
            <a:ext cx="0" cy="3456384"/>
          </a:xfrm>
          <a:prstGeom prst="line">
            <a:avLst/>
          </a:prstGeom>
        </p:spPr>
        <p:style>
          <a:lnRef idx="2">
            <a:schemeClr val="dk1"/>
          </a:lnRef>
          <a:fillRef idx="0">
            <a:schemeClr val="dk1"/>
          </a:fillRef>
          <a:effectRef idx="1">
            <a:schemeClr val="dk1"/>
          </a:effectRef>
          <a:fontRef idx="minor">
            <a:schemeClr val="tx1"/>
          </a:fontRef>
        </p:style>
      </p:cxnSp>
      <p:sp>
        <p:nvSpPr>
          <p:cNvPr id="9" name="ZoneTexte 8"/>
          <p:cNvSpPr txBox="1"/>
          <p:nvPr/>
        </p:nvSpPr>
        <p:spPr>
          <a:xfrm>
            <a:off x="4644008" y="1849388"/>
            <a:ext cx="4427736" cy="2031325"/>
          </a:xfrm>
          <a:prstGeom prst="rect">
            <a:avLst/>
          </a:prstGeom>
          <a:noFill/>
        </p:spPr>
        <p:txBody>
          <a:bodyPr wrap="square" rtlCol="0">
            <a:spAutoFit/>
          </a:bodyPr>
          <a:lstStyle/>
          <a:p>
            <a:r>
              <a:rPr lang="fr-FR" b="1" dirty="0" smtClean="0">
                <a:solidFill>
                  <a:srgbClr val="0070C0"/>
                </a:solidFill>
                <a:latin typeface="Courier New" pitchFamily="49" charset="0"/>
                <a:cs typeface="Courier New" pitchFamily="49" charset="0"/>
              </a:rPr>
              <a:t>#container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#555</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smtClean="0">
                <a:latin typeface="Courier New" pitchFamily="49" charset="0"/>
                <a:cs typeface="Courier New" pitchFamily="49" charset="0"/>
              </a:rPr>
              <a:t>}</a:t>
            </a:r>
          </a:p>
          <a:p>
            <a:endParaRPr lang="fr-FR" b="1" dirty="0">
              <a:latin typeface="Courier New" pitchFamily="49" charset="0"/>
              <a:cs typeface="Courier New" pitchFamily="49" charset="0"/>
            </a:endParaRPr>
          </a:p>
          <a:p>
            <a:r>
              <a:rPr lang="fr-FR" b="1" dirty="0" smtClean="0">
                <a:solidFill>
                  <a:srgbClr val="0070C0"/>
                </a:solidFill>
                <a:latin typeface="Courier New" pitchFamily="49" charset="0"/>
                <a:cs typeface="Courier New" pitchFamily="49" charset="0"/>
              </a:rPr>
              <a:t>#</a:t>
            </a:r>
            <a:r>
              <a:rPr lang="fr-FR" b="1" dirty="0" err="1" smtClean="0">
                <a:solidFill>
                  <a:srgbClr val="0070C0"/>
                </a:solidFill>
                <a:latin typeface="Courier New" pitchFamily="49" charset="0"/>
                <a:cs typeface="Courier New" pitchFamily="49" charset="0"/>
              </a:rPr>
              <a:t>footer</a:t>
            </a:r>
            <a:r>
              <a:rPr lang="fr-FR" b="1" dirty="0" smtClean="0">
                <a:latin typeface="Courier New" pitchFamily="49" charset="0"/>
                <a:cs typeface="Courier New" pitchFamily="49" charset="0"/>
              </a:rPr>
              <a:t> {</a:t>
            </a:r>
          </a:p>
          <a:p>
            <a:pPr lvl="1"/>
            <a:r>
              <a:rPr lang="fr-FR" b="1" dirty="0" err="1" smtClean="0">
                <a:solidFill>
                  <a:srgbClr val="FF0000"/>
                </a:solidFill>
                <a:latin typeface="Courier New" pitchFamily="49" charset="0"/>
                <a:cs typeface="Courier New" pitchFamily="49" charset="0"/>
              </a:rPr>
              <a:t>color</a:t>
            </a:r>
            <a:r>
              <a:rPr lang="fr-FR" b="1" dirty="0" smtClean="0">
                <a:latin typeface="Courier New" pitchFamily="49" charset="0"/>
                <a:cs typeface="Courier New" pitchFamily="49" charset="0"/>
              </a:rPr>
              <a:t>: </a:t>
            </a:r>
            <a:r>
              <a:rPr lang="fr-FR" b="1" dirty="0" err="1" smtClean="0">
                <a:solidFill>
                  <a:schemeClr val="accent6">
                    <a:lumMod val="75000"/>
                  </a:schemeClr>
                </a:solidFill>
                <a:latin typeface="Courier New" pitchFamily="49" charset="0"/>
                <a:cs typeface="Courier New" pitchFamily="49" charset="0"/>
              </a:rPr>
              <a:t>rgba</a:t>
            </a:r>
            <a:r>
              <a:rPr lang="fr-FR" b="1" dirty="0" smtClean="0">
                <a:solidFill>
                  <a:schemeClr val="accent6">
                    <a:lumMod val="75000"/>
                  </a:schemeClr>
                </a:solidFill>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0</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0</a:t>
            </a:r>
            <a:r>
              <a:rPr lang="fr-FR" b="1" dirty="0" smtClean="0">
                <a:latin typeface="Courier New" pitchFamily="49" charset="0"/>
                <a:cs typeface="Courier New" pitchFamily="49" charset="0"/>
              </a:rPr>
              <a:t>,</a:t>
            </a:r>
            <a:r>
              <a:rPr lang="fr-FR" b="1" dirty="0" smtClean="0">
                <a:solidFill>
                  <a:srgbClr val="0070C0"/>
                </a:solidFill>
                <a:latin typeface="Courier New" pitchFamily="49" charset="0"/>
                <a:cs typeface="Courier New" pitchFamily="49" charset="0"/>
              </a:rPr>
              <a:t> 0</a:t>
            </a:r>
            <a:r>
              <a:rPr lang="fr-FR" b="1"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0.5</a:t>
            </a:r>
            <a:r>
              <a:rPr lang="fr-FR" b="1" dirty="0" smtClean="0">
                <a:solidFill>
                  <a:schemeClr val="accent6">
                    <a:lumMod val="75000"/>
                  </a:schemeClr>
                </a:solidFill>
                <a:latin typeface="Courier New" pitchFamily="49" charset="0"/>
                <a:cs typeface="Courier New" pitchFamily="49" charset="0"/>
              </a:rPr>
              <a:t>)</a:t>
            </a:r>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smtClean="0">
                <a:latin typeface="Courier New" pitchFamily="49" charset="0"/>
                <a:cs typeface="Courier New" pitchFamily="49" charset="0"/>
              </a:rPr>
              <a:t>}</a:t>
            </a:r>
          </a:p>
        </p:txBody>
      </p:sp>
    </p:spTree>
    <p:extLst>
      <p:ext uri="{BB962C8B-B14F-4D97-AF65-F5344CB8AC3E}">
        <p14:creationId xmlns:p14="http://schemas.microsoft.com/office/powerpoint/2010/main" val="4035832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a:t>
            </a:r>
            <a:r>
              <a:rPr lang="fr-FR" dirty="0" err="1" smtClean="0"/>
              <a:t>Color</a:t>
            </a:r>
            <a:endParaRPr lang="fr-FR" dirty="0"/>
          </a:p>
        </p:txBody>
      </p:sp>
      <p:sp>
        <p:nvSpPr>
          <p:cNvPr id="3" name="Espace réservé du contenu 2"/>
          <p:cNvSpPr>
            <a:spLocks noGrp="1"/>
          </p:cNvSpPr>
          <p:nvPr>
            <p:ph idx="1"/>
          </p:nvPr>
        </p:nvSpPr>
        <p:spPr/>
        <p:txBody>
          <a:bodyPr/>
          <a:lstStyle/>
          <a:p>
            <a:r>
              <a:rPr lang="en-US" dirty="0" smtClean="0"/>
              <a:t>Color changing functions (1 of 2):</a:t>
            </a:r>
          </a:p>
          <a:p>
            <a:pPr lvl="1"/>
            <a:r>
              <a:rPr lang="en-US" dirty="0" smtClean="0"/>
              <a:t>Decline your entire layout by only two colors!</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1112566213"/>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2602632"/>
                <a:gridCol w="5760640"/>
              </a:tblGrid>
              <a:tr h="370795">
                <a:tc>
                  <a:txBody>
                    <a:bodyPr/>
                    <a:lstStyle/>
                    <a:p>
                      <a:r>
                        <a:rPr lang="fr-FR" sz="1800" dirty="0" err="1" smtClean="0"/>
                        <a:t>Example</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lighten</a:t>
                      </a:r>
                      <a:r>
                        <a:rPr lang="en-US" dirty="0" smtClean="0"/>
                        <a:t>(@color, 10%);</a:t>
                      </a:r>
                    </a:p>
                  </a:txBody>
                  <a:tcPr marT="45714" marB="45714"/>
                </a:tc>
                <a:tc>
                  <a:txBody>
                    <a:bodyPr/>
                    <a:lstStyle/>
                    <a:p>
                      <a:r>
                        <a:rPr lang="en-US" dirty="0" smtClean="0"/>
                        <a:t>Return a color 10% lighter than @color</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darken</a:t>
                      </a:r>
                      <a:r>
                        <a:rPr lang="en-US" dirty="0" smtClean="0"/>
                        <a:t>(@color, 10%); </a:t>
                      </a:r>
                    </a:p>
                  </a:txBody>
                  <a:tcPr marT="45714" marB="45714"/>
                </a:tc>
                <a:tc>
                  <a:txBody>
                    <a:bodyPr/>
                    <a:lstStyle/>
                    <a:p>
                      <a:r>
                        <a:rPr lang="en-US" dirty="0" smtClean="0"/>
                        <a:t>Return a color 10% darker than @color</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800" b="1" dirty="0" err="1" smtClean="0"/>
                        <a:t>saturate</a:t>
                      </a:r>
                      <a:r>
                        <a:rPr lang="fr-FR" sz="1800" b="0" dirty="0" smtClean="0"/>
                        <a:t>(@</a:t>
                      </a:r>
                      <a:r>
                        <a:rPr lang="fr-FR" sz="1800" b="0" dirty="0" err="1" smtClean="0"/>
                        <a:t>color</a:t>
                      </a:r>
                      <a:r>
                        <a:rPr lang="fr-FR" sz="1800" b="0" dirty="0" smtClean="0"/>
                        <a:t>, 10%); </a:t>
                      </a:r>
                      <a:endParaRPr lang="en-US" dirty="0" smtClean="0"/>
                    </a:p>
                  </a:txBody>
                  <a:tcPr marT="45714" marB="45714"/>
                </a:tc>
                <a:tc>
                  <a:txBody>
                    <a:bodyPr/>
                    <a:lstStyle/>
                    <a:p>
                      <a:r>
                        <a:rPr lang="en-US" dirty="0" smtClean="0"/>
                        <a:t>Return a color 10% </a:t>
                      </a:r>
                      <a:r>
                        <a:rPr lang="en-US" baseline="0" dirty="0" smtClean="0"/>
                        <a:t> more </a:t>
                      </a:r>
                      <a:r>
                        <a:rPr lang="en-US" dirty="0" smtClean="0"/>
                        <a:t>saturated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err="1" smtClean="0"/>
                        <a:t>desaturate</a:t>
                      </a:r>
                      <a:r>
                        <a:rPr lang="en-US" dirty="0" smtClean="0"/>
                        <a:t>(@color, 10%); </a:t>
                      </a:r>
                    </a:p>
                  </a:txBody>
                  <a:tcPr marT="45714" marB="45714"/>
                </a:tc>
                <a:tc>
                  <a:txBody>
                    <a:bodyPr/>
                    <a:lstStyle/>
                    <a:p>
                      <a:r>
                        <a:rPr lang="en-US" dirty="0" smtClean="0"/>
                        <a:t>Return a color 10% </a:t>
                      </a:r>
                      <a:r>
                        <a:rPr lang="en-US" baseline="0" dirty="0" smtClean="0"/>
                        <a:t> less </a:t>
                      </a:r>
                      <a:r>
                        <a:rPr lang="en-US" dirty="0" smtClean="0"/>
                        <a:t>saturated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mix</a:t>
                      </a:r>
                      <a:r>
                        <a:rPr lang="en-US" dirty="0" smtClean="0"/>
                        <a:t>(@color1, @color2);</a:t>
                      </a:r>
                    </a:p>
                  </a:txBody>
                  <a:tcPr marT="45714" marB="45714"/>
                </a:tc>
                <a:tc>
                  <a:txBody>
                    <a:bodyPr/>
                    <a:lstStyle/>
                    <a:p>
                      <a:r>
                        <a:rPr lang="fr-FR" sz="1800" b="0" dirty="0" smtClean="0"/>
                        <a:t>Return a mix of @color1 and @color2</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52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Browser Compatibility</a:t>
            </a:r>
            <a:endParaRPr lang="fr-FR" dirty="0"/>
          </a:p>
        </p:txBody>
      </p:sp>
      <p:sp>
        <p:nvSpPr>
          <p:cNvPr id="3" name="Espace réservé du contenu 2"/>
          <p:cNvSpPr>
            <a:spLocks noGrp="1"/>
          </p:cNvSpPr>
          <p:nvPr>
            <p:ph idx="1"/>
          </p:nvPr>
        </p:nvSpPr>
        <p:spPr/>
        <p:txBody>
          <a:bodyPr/>
          <a:lstStyle/>
          <a:p>
            <a:pPr>
              <a:spcAft>
                <a:spcPts val="1200"/>
              </a:spcAft>
            </a:pPr>
            <a:r>
              <a:rPr lang="fr-FR" dirty="0" smtClean="0"/>
              <a:t>Be </a:t>
            </a:r>
            <a:r>
              <a:rPr lang="fr-FR" dirty="0" err="1" smtClean="0"/>
              <a:t>careful</a:t>
            </a:r>
            <a:r>
              <a:rPr lang="fr-FR" dirty="0" smtClean="0"/>
              <a:t>: CSS3 support </a:t>
            </a:r>
            <a:r>
              <a:rPr lang="fr-FR" dirty="0" err="1" smtClean="0"/>
              <a:t>is</a:t>
            </a:r>
            <a:r>
              <a:rPr lang="fr-FR" dirty="0" smtClean="0"/>
              <a:t> </a:t>
            </a:r>
            <a:r>
              <a:rPr lang="fr-FR" dirty="0" err="1" smtClean="0"/>
              <a:t>still</a:t>
            </a:r>
            <a:r>
              <a:rPr lang="fr-FR" dirty="0" smtClean="0"/>
              <a:t> in </a:t>
            </a:r>
            <a:r>
              <a:rPr lang="fr-FR" dirty="0" err="1" smtClean="0"/>
              <a:t>progress</a:t>
            </a:r>
            <a:r>
              <a:rPr lang="fr-FR" dirty="0" smtClean="0"/>
              <a:t>!</a:t>
            </a:r>
            <a:endParaRPr lang="fr-FR" dirty="0"/>
          </a:p>
          <a:p>
            <a:r>
              <a:rPr lang="fr-FR" dirty="0" err="1" smtClean="0"/>
              <a:t>Depending</a:t>
            </a:r>
            <a:r>
              <a:rPr lang="fr-FR" dirty="0" smtClean="0"/>
              <a:t> on </a:t>
            </a:r>
            <a:r>
              <a:rPr lang="fr-FR" dirty="0" err="1" smtClean="0"/>
              <a:t>your</a:t>
            </a:r>
            <a:r>
              <a:rPr lang="fr-FR" dirty="0" smtClean="0"/>
              <a:t> browser, </a:t>
            </a:r>
            <a:r>
              <a:rPr lang="fr-FR" dirty="0" err="1" smtClean="0"/>
              <a:t>you</a:t>
            </a:r>
            <a:r>
              <a:rPr lang="fr-FR" dirty="0" smtClean="0"/>
              <a:t> </a:t>
            </a:r>
            <a:r>
              <a:rPr lang="fr-FR" dirty="0" err="1" smtClean="0"/>
              <a:t>may</a:t>
            </a:r>
            <a:r>
              <a:rPr lang="fr-FR" dirty="0" smtClean="0"/>
              <a:t> have to </a:t>
            </a:r>
            <a:r>
              <a:rPr lang="fr-FR" dirty="0" err="1" smtClean="0"/>
              <a:t>prefix</a:t>
            </a:r>
            <a:r>
              <a:rPr lang="fr-FR" dirty="0" smtClean="0"/>
              <a:t> </a:t>
            </a:r>
            <a:r>
              <a:rPr lang="fr-FR" dirty="0" err="1" smtClean="0"/>
              <a:t>attributes</a:t>
            </a:r>
            <a:r>
              <a:rPr lang="fr-FR" dirty="0" smtClean="0"/>
              <a:t> by the </a:t>
            </a:r>
            <a:r>
              <a:rPr lang="fr-FR" dirty="0" err="1" smtClean="0"/>
              <a:t>vendor</a:t>
            </a:r>
            <a:r>
              <a:rPr lang="fr-FR" dirty="0" smtClean="0"/>
              <a:t> </a:t>
            </a:r>
            <a:r>
              <a:rPr lang="fr-FR" dirty="0" err="1" smtClean="0"/>
              <a:t>specific</a:t>
            </a:r>
            <a:r>
              <a:rPr lang="fr-FR" dirty="0" smtClean="0"/>
              <a:t> code:</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graphicFrame>
        <p:nvGraphicFramePr>
          <p:cNvPr id="9" name="Espace réservé du contenu 4"/>
          <p:cNvGraphicFramePr>
            <a:graphicFrameLocks/>
          </p:cNvGraphicFramePr>
          <p:nvPr>
            <p:extLst>
              <p:ext uri="{D42A27DB-BD31-4B8C-83A1-F6EECF244321}">
                <p14:modId xmlns:p14="http://schemas.microsoft.com/office/powerpoint/2010/main" val="4157943633"/>
              </p:ext>
            </p:extLst>
          </p:nvPr>
        </p:nvGraphicFramePr>
        <p:xfrm>
          <a:off x="390364" y="2864978"/>
          <a:ext cx="8363272" cy="2224770"/>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Browser</a:t>
                      </a:r>
                      <a:endParaRPr lang="fr-FR" sz="1800" dirty="0"/>
                    </a:p>
                  </a:txBody>
                  <a:tcPr marT="45714" marB="45714"/>
                </a:tc>
                <a:tc>
                  <a:txBody>
                    <a:bodyPr/>
                    <a:lstStyle/>
                    <a:p>
                      <a:r>
                        <a:rPr lang="fr-FR" sz="1800" dirty="0" err="1" smtClean="0"/>
                        <a:t>Property</a:t>
                      </a:r>
                      <a:r>
                        <a:rPr lang="fr-FR" sz="1800" baseline="0" dirty="0" smtClean="0"/>
                        <a:t> </a:t>
                      </a:r>
                      <a:r>
                        <a:rPr lang="fr-FR" sz="1800" baseline="0" dirty="0" err="1" smtClean="0"/>
                        <a:t>scheme</a:t>
                      </a:r>
                      <a:endParaRPr lang="fr-FR" sz="1800" dirty="0"/>
                    </a:p>
                  </a:txBody>
                  <a:tcPr marT="45714" marB="45714"/>
                </a:tc>
              </a:tr>
              <a:tr h="370795">
                <a:tc>
                  <a:txBody>
                    <a:bodyPr/>
                    <a:lstStyle/>
                    <a:p>
                      <a:r>
                        <a:rPr lang="fr-FR" sz="1800" b="1" dirty="0" smtClean="0"/>
                        <a:t>Internet</a:t>
                      </a:r>
                      <a:r>
                        <a:rPr lang="fr-FR" sz="1800" b="1" baseline="0" dirty="0" smtClean="0"/>
                        <a:t> Explorer</a:t>
                      </a:r>
                      <a:endParaRPr lang="fr-FR" sz="1800" b="1" dirty="0"/>
                    </a:p>
                  </a:txBody>
                  <a:tcPr marT="45714" marB="45714"/>
                </a:tc>
                <a:tc>
                  <a:txBody>
                    <a:bodyPr/>
                    <a:lstStyle/>
                    <a:p>
                      <a:r>
                        <a:rPr lang="fr-FR" sz="1800" dirty="0" smtClean="0"/>
                        <a:t>-ms-</a:t>
                      </a:r>
                      <a:r>
                        <a:rPr lang="fr-FR" sz="1800" dirty="0" err="1" smtClean="0"/>
                        <a:t>propertyName</a:t>
                      </a:r>
                      <a:endParaRPr lang="fr-FR" sz="1800" dirty="0"/>
                    </a:p>
                  </a:txBody>
                  <a:tcPr marT="45714" marB="45714"/>
                </a:tc>
              </a:tr>
              <a:tr h="370795">
                <a:tc>
                  <a:txBody>
                    <a:bodyPr/>
                    <a:lstStyle/>
                    <a:p>
                      <a:r>
                        <a:rPr lang="fr-FR" sz="1800" b="1" dirty="0" err="1" smtClean="0"/>
                        <a:t>Opera</a:t>
                      </a:r>
                      <a:endParaRPr lang="fr-FR" sz="1800" b="1" dirty="0"/>
                    </a:p>
                  </a:txBody>
                  <a:tcPr marT="45714" marB="45714"/>
                </a:tc>
                <a:tc>
                  <a:txBody>
                    <a:bodyPr/>
                    <a:lstStyle/>
                    <a:p>
                      <a:r>
                        <a:rPr lang="fr-FR" sz="1800" dirty="0" smtClean="0"/>
                        <a:t>-o-</a:t>
                      </a:r>
                      <a:r>
                        <a:rPr lang="fr-FR" sz="1800" dirty="0" err="1" smtClean="0"/>
                        <a:t>propertyName</a:t>
                      </a:r>
                      <a:endParaRPr lang="fr-FR" sz="1800" dirty="0"/>
                    </a:p>
                  </a:txBody>
                  <a:tcPr marT="45714" marB="45714"/>
                </a:tc>
              </a:tr>
              <a:tr h="370795">
                <a:tc>
                  <a:txBody>
                    <a:bodyPr/>
                    <a:lstStyle/>
                    <a:p>
                      <a:r>
                        <a:rPr lang="fr-FR" sz="1800" b="1" dirty="0" err="1" smtClean="0"/>
                        <a:t>Konqueror</a:t>
                      </a:r>
                      <a:endParaRPr lang="fr-FR" sz="1800" b="1" dirty="0"/>
                    </a:p>
                  </a:txBody>
                  <a:tcPr marT="45714" marB="45714"/>
                </a:tc>
                <a:tc>
                  <a:txBody>
                    <a:bodyPr/>
                    <a:lstStyle/>
                    <a:p>
                      <a:r>
                        <a:rPr lang="fr-FR" sz="1800" dirty="0" smtClean="0"/>
                        <a:t>-</a:t>
                      </a:r>
                      <a:r>
                        <a:rPr lang="fr-FR" sz="1800" dirty="0" err="1" smtClean="0"/>
                        <a:t>khtml-propertyName</a:t>
                      </a:r>
                      <a:endParaRPr lang="fr-FR" sz="1800" dirty="0"/>
                    </a:p>
                  </a:txBody>
                  <a:tcPr marT="45714" marB="45714"/>
                </a:tc>
              </a:tr>
              <a:tr h="370795">
                <a:tc>
                  <a:txBody>
                    <a:bodyPr/>
                    <a:lstStyle/>
                    <a:p>
                      <a:r>
                        <a:rPr lang="fr-FR" sz="1800" b="1" dirty="0" smtClean="0"/>
                        <a:t>Gecko </a:t>
                      </a:r>
                      <a:r>
                        <a:rPr lang="fr-FR" sz="1800" b="1" dirty="0" err="1" smtClean="0"/>
                        <a:t>based</a:t>
                      </a:r>
                      <a:endParaRPr lang="fr-FR" sz="1800" b="1" dirty="0"/>
                    </a:p>
                  </a:txBody>
                  <a:tcPr marT="45714" marB="45714"/>
                </a:tc>
                <a:tc>
                  <a:txBody>
                    <a:bodyPr/>
                    <a:lstStyle/>
                    <a:p>
                      <a:r>
                        <a:rPr lang="fr-FR" sz="1800" dirty="0" smtClean="0"/>
                        <a:t>-</a:t>
                      </a:r>
                      <a:r>
                        <a:rPr lang="fr-FR" sz="1800" dirty="0" err="1" smtClean="0"/>
                        <a:t>moz-propertyName</a:t>
                      </a:r>
                      <a:endParaRPr lang="fr-FR" sz="1800" dirty="0"/>
                    </a:p>
                  </a:txBody>
                  <a:tcPr marT="45714" marB="45714"/>
                </a:tc>
              </a:tr>
              <a:tr h="370795">
                <a:tc>
                  <a:txBody>
                    <a:bodyPr/>
                    <a:lstStyle/>
                    <a:p>
                      <a:r>
                        <a:rPr lang="fr-FR" sz="1800" b="1" dirty="0" err="1" smtClean="0"/>
                        <a:t>Webkit</a:t>
                      </a:r>
                      <a:r>
                        <a:rPr lang="fr-FR" sz="1800" b="1" dirty="0" smtClean="0"/>
                        <a:t> </a:t>
                      </a:r>
                      <a:r>
                        <a:rPr lang="fr-FR" sz="1800" b="1" dirty="0" err="1" smtClean="0"/>
                        <a:t>based</a:t>
                      </a:r>
                      <a:endParaRPr lang="fr-FR" sz="1800" b="1" dirty="0"/>
                    </a:p>
                  </a:txBody>
                  <a:tcPr marT="45714" marB="45714"/>
                </a:tc>
                <a:tc>
                  <a:txBody>
                    <a:bodyPr/>
                    <a:lstStyle/>
                    <a:p>
                      <a:r>
                        <a:rPr lang="fr-FR" sz="1800" dirty="0" smtClean="0"/>
                        <a:t>-</a:t>
                      </a:r>
                      <a:r>
                        <a:rPr lang="fr-FR" sz="1800" dirty="0" err="1" smtClean="0"/>
                        <a:t>webkit-propertyName</a:t>
                      </a:r>
                      <a:endParaRPr lang="fr-FR" sz="1800" dirty="0"/>
                    </a:p>
                  </a:txBody>
                  <a:tcPr marT="45714" marB="45714"/>
                </a:tc>
              </a:tr>
            </a:tbl>
          </a:graphicData>
        </a:graphic>
      </p:graphicFrame>
      <p:pic>
        <p:nvPicPr>
          <p:cNvPr id="10"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2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Built</a:t>
            </a:r>
            <a:r>
              <a:rPr lang="fr-FR" dirty="0" smtClean="0"/>
              <a:t>-in </a:t>
            </a:r>
            <a:r>
              <a:rPr lang="fr-FR" dirty="0" err="1" smtClean="0"/>
              <a:t>functions</a:t>
            </a:r>
            <a:r>
              <a:rPr lang="fr-FR" dirty="0" smtClean="0"/>
              <a:t> - </a:t>
            </a:r>
            <a:r>
              <a:rPr lang="fr-FR" dirty="0" err="1" smtClean="0"/>
              <a:t>Color</a:t>
            </a:r>
            <a:endParaRPr lang="fr-FR" dirty="0"/>
          </a:p>
        </p:txBody>
      </p:sp>
      <p:sp>
        <p:nvSpPr>
          <p:cNvPr id="3" name="Espace réservé du contenu 2"/>
          <p:cNvSpPr>
            <a:spLocks noGrp="1"/>
          </p:cNvSpPr>
          <p:nvPr>
            <p:ph idx="1"/>
          </p:nvPr>
        </p:nvSpPr>
        <p:spPr/>
        <p:txBody>
          <a:bodyPr/>
          <a:lstStyle/>
          <a:p>
            <a:r>
              <a:rPr lang="en-US" dirty="0" smtClean="0"/>
              <a:t>Color changing functions (2 of 2):</a:t>
            </a:r>
          </a:p>
          <a:p>
            <a:pPr lvl="1"/>
            <a:r>
              <a:rPr lang="en-US" dirty="0" smtClean="0"/>
              <a:t>Decline your entire layout by only two colors!</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graphicFrame>
        <p:nvGraphicFramePr>
          <p:cNvPr id="5" name="Espace réservé du contenu 4"/>
          <p:cNvGraphicFramePr>
            <a:graphicFrameLocks/>
          </p:cNvGraphicFramePr>
          <p:nvPr>
            <p:extLst>
              <p:ext uri="{D42A27DB-BD31-4B8C-83A1-F6EECF244321}">
                <p14:modId xmlns:p14="http://schemas.microsoft.com/office/powerpoint/2010/main" val="725644778"/>
              </p:ext>
            </p:extLst>
          </p:nvPr>
        </p:nvGraphicFramePr>
        <p:xfrm>
          <a:off x="457200" y="2281436"/>
          <a:ext cx="8363272" cy="2224770"/>
        </p:xfrm>
        <a:graphic>
          <a:graphicData uri="http://schemas.openxmlformats.org/drawingml/2006/table">
            <a:tbl>
              <a:tblPr firstRow="1" bandRow="1">
                <a:tableStyleId>{5C22544A-7EE6-4342-B048-85BDC9FD1C3A}</a:tableStyleId>
              </a:tblPr>
              <a:tblGrid>
                <a:gridCol w="2602632"/>
                <a:gridCol w="5760640"/>
              </a:tblGrid>
              <a:tr h="370795">
                <a:tc>
                  <a:txBody>
                    <a:bodyPr/>
                    <a:lstStyle/>
                    <a:p>
                      <a:r>
                        <a:rPr lang="fr-FR" sz="1800" dirty="0" err="1" smtClean="0"/>
                        <a:t>Example</a:t>
                      </a:r>
                      <a:endParaRPr lang="fr-FR" sz="1800" dirty="0"/>
                    </a:p>
                  </a:txBody>
                  <a:tcPr marT="45714" marB="45714"/>
                </a:tc>
                <a:tc>
                  <a:txBody>
                    <a:bodyPr/>
                    <a:lstStyle/>
                    <a:p>
                      <a:r>
                        <a:rPr lang="fr-FR" sz="1800" dirty="0" smtClean="0"/>
                        <a:t>Champ 2</a:t>
                      </a:r>
                      <a:endParaRPr lang="fr-FR" sz="180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err="1" smtClean="0"/>
                        <a:t>fadein</a:t>
                      </a:r>
                      <a:r>
                        <a:rPr lang="en-US" b="0" dirty="0" smtClean="0"/>
                        <a:t>(@color, 10%);</a:t>
                      </a:r>
                      <a:r>
                        <a:rPr lang="en-US" b="1" dirty="0" smtClean="0"/>
                        <a:t> </a:t>
                      </a:r>
                    </a:p>
                  </a:txBody>
                  <a:tcPr marT="45714" marB="45714"/>
                </a:tc>
                <a:tc>
                  <a:txBody>
                    <a:bodyPr/>
                    <a:lstStyle/>
                    <a:p>
                      <a:r>
                        <a:rPr lang="en-US" dirty="0" smtClean="0"/>
                        <a:t>Return a color 10% </a:t>
                      </a:r>
                      <a:r>
                        <a:rPr lang="en-US" b="0" dirty="0" smtClean="0"/>
                        <a:t>less transparent</a:t>
                      </a:r>
                      <a:r>
                        <a:rPr lang="en-US" dirty="0" smtClean="0"/>
                        <a:t> than @color </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fadeout</a:t>
                      </a:r>
                      <a:r>
                        <a:rPr lang="en-US" b="0" dirty="0" smtClean="0"/>
                        <a:t>(@color, 10%); </a:t>
                      </a:r>
                    </a:p>
                  </a:txBody>
                  <a:tcPr marT="45714" marB="45714"/>
                </a:tc>
                <a:tc>
                  <a:txBody>
                    <a:bodyPr/>
                    <a:lstStyle/>
                    <a:p>
                      <a:r>
                        <a:rPr lang="en-US" dirty="0" smtClean="0"/>
                        <a:t>Return</a:t>
                      </a:r>
                      <a:r>
                        <a:rPr lang="en-US" baseline="0" dirty="0" smtClean="0"/>
                        <a:t> </a:t>
                      </a:r>
                      <a:r>
                        <a:rPr lang="en-US" dirty="0" smtClean="0"/>
                        <a:t>a color 10% </a:t>
                      </a:r>
                      <a:r>
                        <a:rPr lang="en-US" b="0" dirty="0" smtClean="0"/>
                        <a:t>more transparent</a:t>
                      </a:r>
                      <a:r>
                        <a:rPr lang="en-US" dirty="0" smtClean="0"/>
                        <a:t> than @color </a:t>
                      </a:r>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800" b="1" dirty="0" smtClean="0"/>
                        <a:t>fade</a:t>
                      </a:r>
                      <a:r>
                        <a:rPr lang="fr-FR" sz="1800" b="0" dirty="0" smtClean="0"/>
                        <a:t>(@</a:t>
                      </a:r>
                      <a:r>
                        <a:rPr lang="fr-FR" sz="1800" b="0" dirty="0" err="1" smtClean="0"/>
                        <a:t>color</a:t>
                      </a:r>
                      <a:r>
                        <a:rPr lang="fr-FR" sz="1800" b="0" dirty="0" smtClean="0"/>
                        <a:t>, 50%);</a:t>
                      </a:r>
                    </a:p>
                  </a:txBody>
                  <a:tcPr marT="45714" marB="45714"/>
                </a:tc>
                <a:tc>
                  <a:txBody>
                    <a:bodyPr/>
                    <a:lstStyle/>
                    <a:p>
                      <a:r>
                        <a:rPr lang="en-US" dirty="0" smtClean="0"/>
                        <a:t>Return @color with 50% transparency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spin</a:t>
                      </a:r>
                      <a:r>
                        <a:rPr lang="en-US" b="0" dirty="0" smtClean="0"/>
                        <a:t>(@color, 10); </a:t>
                      </a:r>
                    </a:p>
                  </a:txBody>
                  <a:tcPr marT="45714" marB="45714"/>
                </a:tc>
                <a:tc>
                  <a:txBody>
                    <a:bodyPr/>
                    <a:lstStyle/>
                    <a:p>
                      <a:r>
                        <a:rPr lang="en-US" dirty="0" smtClean="0"/>
                        <a:t>Return a color 10 degree larger in hue than @color </a:t>
                      </a:r>
                      <a:endParaRPr lang="fr-FR" sz="1800" b="0" dirty="0"/>
                    </a:p>
                  </a:txBody>
                  <a:tcPr marT="45714" marB="45714"/>
                </a:tc>
              </a:tr>
              <a:tr h="370795">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t>spin</a:t>
                      </a:r>
                      <a:r>
                        <a:rPr lang="en-US" b="0" dirty="0" smtClean="0"/>
                        <a:t>(@color, -10);</a:t>
                      </a:r>
                    </a:p>
                  </a:txBody>
                  <a:tcPr marT="45714" marB="45714"/>
                </a:tc>
                <a:tc>
                  <a:txBody>
                    <a:bodyPr/>
                    <a:lstStyle/>
                    <a:p>
                      <a:r>
                        <a:rPr lang="fr-FR" sz="1800" b="0" dirty="0" smtClean="0"/>
                        <a:t>Return </a:t>
                      </a:r>
                      <a:r>
                        <a:rPr lang="en-US" dirty="0" smtClean="0"/>
                        <a:t>return a color 10 degree smaller hue than @color </a:t>
                      </a:r>
                      <a:endParaRPr lang="fr-FR" sz="1800" b="0" dirty="0"/>
                    </a:p>
                  </a:txBody>
                  <a:tcPr marT="45714" marB="45714"/>
                </a:tc>
              </a:tr>
            </a:tbl>
          </a:graphicData>
        </a:graphic>
      </p:graphicFrame>
      <p:pic>
        <p:nvPicPr>
          <p:cNvPr id="6"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632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CSS </a:t>
            </a:r>
            <a:r>
              <a:rPr lang="fr-FR" dirty="0" err="1" smtClean="0"/>
              <a:t>handles</a:t>
            </a:r>
            <a:r>
              <a:rPr lang="fr-FR" dirty="0" smtClean="0"/>
              <a:t> conditions!</a:t>
            </a:r>
          </a:p>
          <a:p>
            <a:pPr lvl="1"/>
            <a:r>
              <a:rPr lang="fr-FR" dirty="0" err="1" smtClean="0"/>
              <a:t>Begins</a:t>
            </a:r>
            <a:r>
              <a:rPr lang="fr-FR" dirty="0" smtClean="0"/>
              <a:t> </a:t>
            </a:r>
            <a:r>
              <a:rPr lang="fr-FR" dirty="0" err="1" smtClean="0"/>
              <a:t>with</a:t>
            </a:r>
            <a:r>
              <a:rPr lang="fr-FR" dirty="0" smtClean="0"/>
              <a:t> « </a:t>
            </a:r>
            <a:r>
              <a:rPr lang="fr-FR" dirty="0" err="1" smtClean="0"/>
              <a:t>when</a:t>
            </a:r>
            <a:r>
              <a:rPr lang="fr-FR" dirty="0" smtClean="0"/>
              <a:t> »</a:t>
            </a:r>
          </a:p>
          <a:p>
            <a:pPr lvl="1"/>
            <a:r>
              <a:rPr lang="fr-FR" dirty="0" err="1" smtClean="0"/>
              <a:t>Optionnaly</a:t>
            </a:r>
            <a:r>
              <a:rPr lang="fr-FR" dirty="0" smtClean="0"/>
              <a:t> </a:t>
            </a:r>
            <a:r>
              <a:rPr lang="fr-FR" dirty="0" err="1" smtClean="0"/>
              <a:t>followed</a:t>
            </a:r>
            <a:r>
              <a:rPr lang="fr-FR" dirty="0" smtClean="0"/>
              <a:t> by « </a:t>
            </a:r>
            <a:r>
              <a:rPr lang="fr-FR" b="1" dirty="0" smtClean="0"/>
              <a:t>and </a:t>
            </a:r>
            <a:r>
              <a:rPr lang="fr-FR" dirty="0" smtClean="0"/>
              <a:t>», « </a:t>
            </a:r>
            <a:r>
              <a:rPr lang="fr-FR" b="1" dirty="0" smtClean="0"/>
              <a:t>,</a:t>
            </a:r>
            <a:r>
              <a:rPr lang="fr-FR" dirty="0" smtClean="0"/>
              <a:t> » (</a:t>
            </a:r>
            <a:r>
              <a:rPr lang="fr-FR" dirty="0" err="1" smtClean="0"/>
              <a:t>logical</a:t>
            </a:r>
            <a:r>
              <a:rPr lang="fr-FR" dirty="0" smtClean="0"/>
              <a:t> OR), « </a:t>
            </a:r>
            <a:r>
              <a:rPr lang="fr-FR" b="1" dirty="0" smtClean="0"/>
              <a:t>not</a:t>
            </a:r>
            <a:r>
              <a:rPr lang="fr-FR" dirty="0" smtClean="0"/>
              <a:t> »</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sp>
        <p:nvSpPr>
          <p:cNvPr id="5" name="Rectangle à coins arrondis 4"/>
          <p:cNvSpPr/>
          <p:nvPr/>
        </p:nvSpPr>
        <p:spPr>
          <a:xfrm>
            <a:off x="179512" y="2713484"/>
            <a:ext cx="8785224"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fontcolor</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bg</a:t>
            </a:r>
            <a:r>
              <a:rPr lang="en-US" sz="1600" b="1" dirty="0" smtClean="0">
                <a:solidFill>
                  <a:schemeClr val="tx1"/>
                </a:solidFill>
                <a:latin typeface="Courier New"/>
                <a:cs typeface="Courier New"/>
              </a:rPr>
              <a:t>-opacity</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when</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a:t>
            </a:r>
            <a:r>
              <a:rPr lang="en-US" sz="1600" b="1" dirty="0" err="1" smtClean="0">
                <a:solidFill>
                  <a:schemeClr val="tx1"/>
                </a:solidFill>
                <a:latin typeface="Courier New"/>
                <a:cs typeface="Courier New"/>
              </a:rPr>
              <a:t>bg</a:t>
            </a:r>
            <a:r>
              <a:rPr lang="en-US" sz="1600" b="1" dirty="0" smtClean="0">
                <a:solidFill>
                  <a:schemeClr val="tx1"/>
                </a:solidFill>
                <a:latin typeface="Courier New"/>
                <a:cs typeface="Courier New"/>
              </a:rPr>
              <a:t>-opacity</a:t>
            </a:r>
            <a:r>
              <a:rPr lang="en-US" sz="1600" b="1" dirty="0" smtClean="0">
                <a:solidFill>
                  <a:schemeClr val="accent6">
                    <a:lumMod val="75000"/>
                  </a:schemeClr>
                </a:solidFill>
                <a:latin typeface="Courier New"/>
                <a:cs typeface="Courier New"/>
              </a:rPr>
              <a:t> </a:t>
            </a:r>
            <a:r>
              <a:rPr lang="en-US" sz="1600" b="1" dirty="0" smtClean="0">
                <a:solidFill>
                  <a:schemeClr val="tx1"/>
                </a:solidFill>
                <a:latin typeface="Courier New"/>
                <a:cs typeface="Courier New"/>
              </a:rPr>
              <a:t>=&lt;</a:t>
            </a:r>
            <a:r>
              <a:rPr lang="en-US" sz="1600" b="1" dirty="0" smtClean="0">
                <a:solidFill>
                  <a:schemeClr val="accent6">
                    <a:lumMod val="75000"/>
                  </a:schemeClr>
                </a:solidFill>
                <a:latin typeface="Courier New"/>
                <a:cs typeface="Courier New"/>
              </a:rPr>
              <a:t> </a:t>
            </a:r>
            <a:r>
              <a:rPr lang="en-US" sz="1600" b="1" dirty="0" smtClean="0">
                <a:solidFill>
                  <a:srgbClr val="0070C0"/>
                </a:solidFill>
                <a:latin typeface="Courier New"/>
                <a:cs typeface="Courier New"/>
              </a:rPr>
              <a:t>0.5</a:t>
            </a:r>
            <a:r>
              <a:rPr lang="en-US" sz="1600" b="1" dirty="0" smtClean="0">
                <a:solidFill>
                  <a:schemeClr val="tx1"/>
                </a:solidFill>
                <a:latin typeface="Courier New"/>
                <a:cs typeface="Courier New"/>
              </a:rPr>
              <a:t>) {</a:t>
            </a:r>
          </a:p>
          <a:p>
            <a:pPr lvl="1"/>
            <a:r>
              <a:rPr lang="en-US" sz="1600" b="1" dirty="0">
                <a:solidFill>
                  <a:srgbClr val="FF0000"/>
                </a:solidFill>
                <a:latin typeface="Courier New"/>
                <a:cs typeface="Courier New"/>
              </a:rPr>
              <a:t>c</a:t>
            </a:r>
            <a:r>
              <a:rPr lang="en-US" sz="1600" b="1" dirty="0" smtClean="0">
                <a:solidFill>
                  <a:srgbClr val="FF0000"/>
                </a:solidFill>
                <a:latin typeface="Courier New"/>
                <a:cs typeface="Courier New"/>
              </a:rPr>
              <a:t>olor</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black</a:t>
            </a:r>
            <a:r>
              <a:rPr lang="en-US" sz="1600" b="1" dirty="0" smtClean="0">
                <a:solidFill>
                  <a:schemeClr val="tx1"/>
                </a:solidFill>
                <a:latin typeface="Courier New"/>
                <a:cs typeface="Courier New"/>
              </a:rPr>
              <a:t>;</a:t>
            </a:r>
          </a:p>
          <a:p>
            <a:r>
              <a:rPr lang="en-US" sz="1600" b="1" dirty="0" smtClean="0">
                <a:solidFill>
                  <a:schemeClr val="tx1"/>
                </a:solidFill>
                <a:latin typeface="Courier New"/>
                <a:cs typeface="Courier New"/>
              </a:rPr>
              <a:t>}</a:t>
            </a:r>
            <a:endParaRPr lang="en-US" sz="1600" b="1" dirty="0" smtClean="0">
              <a:solidFill>
                <a:srgbClr val="0070C0"/>
              </a:solidFill>
              <a:latin typeface="Courier New"/>
              <a:cs typeface="Courier New"/>
            </a:endParaRPr>
          </a:p>
          <a:p>
            <a:endParaRPr lang="en-US" sz="1600" b="1" dirty="0" smtClean="0">
              <a:solidFill>
                <a:srgbClr val="0070C0"/>
              </a:solidFill>
              <a:latin typeface="Courier New"/>
              <a:cs typeface="Courier New"/>
            </a:endParaRPr>
          </a:p>
          <a:p>
            <a:r>
              <a:rPr lang="en-US" sz="1600" b="1" dirty="0">
                <a:solidFill>
                  <a:schemeClr val="accent6">
                    <a:lumMod val="75000"/>
                  </a:schemeClr>
                </a:solidFill>
                <a:latin typeface="Courier New"/>
                <a:cs typeface="Courier New"/>
              </a:rPr>
              <a:t>.</a:t>
            </a:r>
            <a:r>
              <a:rPr lang="en-US" sz="1600" b="1" dirty="0" err="1">
                <a:solidFill>
                  <a:schemeClr val="accent6">
                    <a:lumMod val="75000"/>
                  </a:schemeClr>
                </a:solidFill>
                <a:latin typeface="Courier New"/>
                <a:cs typeface="Courier New"/>
              </a:rPr>
              <a:t>fontcolor</a:t>
            </a:r>
            <a:r>
              <a:rPr lang="en-US" sz="1600" b="1" dirty="0">
                <a:solidFill>
                  <a:schemeClr val="accent6">
                    <a:lumMod val="75000"/>
                  </a:schemeClr>
                </a:solidFill>
                <a:latin typeface="Courier New"/>
                <a:cs typeface="Courier New"/>
              </a:rPr>
              <a:t>(</a:t>
            </a:r>
            <a:r>
              <a:rPr lang="en-US" sz="1600" b="1" dirty="0">
                <a:solidFill>
                  <a:schemeClr val="tx1"/>
                </a:solidFill>
                <a:latin typeface="Courier New"/>
                <a:cs typeface="Courier New"/>
              </a:rPr>
              <a:t>@</a:t>
            </a:r>
            <a:r>
              <a:rPr lang="en-US" sz="1600" b="1" dirty="0" err="1">
                <a:solidFill>
                  <a:schemeClr val="tx1"/>
                </a:solidFill>
                <a:latin typeface="Courier New"/>
                <a:cs typeface="Courier New"/>
              </a:rPr>
              <a:t>bg</a:t>
            </a:r>
            <a:r>
              <a:rPr lang="en-US" sz="1600" b="1" dirty="0">
                <a:solidFill>
                  <a:schemeClr val="tx1"/>
                </a:solidFill>
                <a:latin typeface="Courier New"/>
                <a:cs typeface="Courier New"/>
              </a:rPr>
              <a:t>-opacity</a:t>
            </a:r>
            <a:r>
              <a:rPr lang="en-US" sz="1600" b="1" dirty="0">
                <a:solidFill>
                  <a:schemeClr val="accent6">
                    <a:lumMod val="75000"/>
                  </a:schemeClr>
                </a:solidFill>
                <a:latin typeface="Courier New"/>
                <a:cs typeface="Courier New"/>
              </a:rPr>
              <a:t>) </a:t>
            </a:r>
            <a:r>
              <a:rPr lang="en-US" sz="1600" b="1" dirty="0">
                <a:solidFill>
                  <a:schemeClr val="tx1"/>
                </a:solidFill>
                <a:latin typeface="Courier New"/>
                <a:cs typeface="Courier New"/>
              </a:rPr>
              <a:t>when (@</a:t>
            </a:r>
            <a:r>
              <a:rPr lang="en-US" sz="1600" b="1" dirty="0" err="1">
                <a:solidFill>
                  <a:schemeClr val="tx1"/>
                </a:solidFill>
                <a:latin typeface="Courier New"/>
                <a:cs typeface="Courier New"/>
              </a:rPr>
              <a:t>bg</a:t>
            </a:r>
            <a:r>
              <a:rPr lang="en-US" sz="1600" b="1" dirty="0">
                <a:solidFill>
                  <a:schemeClr val="tx1"/>
                </a:solidFill>
                <a:latin typeface="Courier New"/>
                <a:cs typeface="Courier New"/>
              </a:rPr>
              <a:t>-opacity</a:t>
            </a:r>
            <a:r>
              <a:rPr lang="en-US" sz="1600" b="1" dirty="0">
                <a:solidFill>
                  <a:schemeClr val="accent6">
                    <a:lumMod val="75000"/>
                  </a:schemeClr>
                </a:solidFill>
                <a:latin typeface="Courier New"/>
                <a:cs typeface="Courier New"/>
              </a:rPr>
              <a:t> </a:t>
            </a:r>
            <a:r>
              <a:rPr lang="en-US" sz="1600" b="1" dirty="0">
                <a:solidFill>
                  <a:schemeClr val="tx1"/>
                </a:solidFill>
                <a:latin typeface="Courier New"/>
                <a:cs typeface="Courier New"/>
              </a:rPr>
              <a:t>&gt;</a:t>
            </a:r>
            <a:r>
              <a:rPr lang="en-US" sz="1600" b="1" dirty="0" smtClean="0">
                <a:solidFill>
                  <a:schemeClr val="accent6">
                    <a:lumMod val="75000"/>
                  </a:schemeClr>
                </a:solidFill>
                <a:latin typeface="Courier New"/>
                <a:cs typeface="Courier New"/>
              </a:rPr>
              <a:t> </a:t>
            </a:r>
            <a:r>
              <a:rPr lang="en-US" sz="1600" b="1" dirty="0">
                <a:solidFill>
                  <a:srgbClr val="0070C0"/>
                </a:solidFill>
                <a:latin typeface="Courier New"/>
                <a:cs typeface="Courier New"/>
              </a:rPr>
              <a:t>0.5</a:t>
            </a:r>
            <a:r>
              <a:rPr lang="en-US" sz="1600" b="1" dirty="0">
                <a:solidFill>
                  <a:schemeClr val="tx1"/>
                </a:solidFill>
                <a:latin typeface="Courier New"/>
                <a:cs typeface="Courier New"/>
              </a:rPr>
              <a:t>) {</a:t>
            </a:r>
          </a:p>
          <a:p>
            <a:pPr lvl="1"/>
            <a:r>
              <a:rPr lang="en-US" sz="1600" b="1" dirty="0">
                <a:solidFill>
                  <a:srgbClr val="FF0000"/>
                </a:solidFill>
                <a:latin typeface="Courier New"/>
                <a:cs typeface="Courier New"/>
              </a:rPr>
              <a:t>color</a:t>
            </a:r>
            <a:r>
              <a:rPr lang="en-US" sz="1600" b="1" dirty="0">
                <a:solidFill>
                  <a:schemeClr val="tx1"/>
                </a:solidFill>
                <a:latin typeface="Courier New"/>
                <a:cs typeface="Courier New"/>
              </a:rPr>
              <a:t>: </a:t>
            </a:r>
            <a:r>
              <a:rPr lang="en-US" sz="1600" b="1" dirty="0" smtClean="0">
                <a:solidFill>
                  <a:srgbClr val="0070C0"/>
                </a:solidFill>
                <a:latin typeface="Courier New"/>
                <a:cs typeface="Courier New"/>
              </a:rPr>
              <a:t>white</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a:p>
            <a:r>
              <a:rPr lang="en-US" sz="1600" b="1" dirty="0" smtClean="0">
                <a:solidFill>
                  <a:schemeClr val="tx1"/>
                </a:solidFill>
                <a:latin typeface="Courier New"/>
                <a:cs typeface="Courier New"/>
              </a:rPr>
              <a:t>}</a:t>
            </a:r>
          </a:p>
          <a:p>
            <a:endParaRPr lang="en-US" sz="1600" b="1" dirty="0">
              <a:solidFill>
                <a:schemeClr val="tx1"/>
              </a:solidFill>
              <a:latin typeface="Courier New"/>
              <a:cs typeface="Courier New"/>
            </a:endParaRPr>
          </a:p>
          <a:p>
            <a:r>
              <a:rPr lang="en-US" sz="1600" b="1" dirty="0" smtClean="0">
                <a:solidFill>
                  <a:srgbClr val="0070C0"/>
                </a:solidFill>
                <a:latin typeface="Courier New"/>
                <a:cs typeface="Courier New"/>
              </a:rPr>
              <a:t>#container</a:t>
            </a:r>
            <a:r>
              <a:rPr lang="en-US" sz="1600" b="1" dirty="0" smtClean="0">
                <a:solidFill>
                  <a:schemeClr val="tx1"/>
                </a:solidFill>
                <a:latin typeface="Courier New"/>
                <a:cs typeface="Courier New"/>
              </a:rPr>
              <a:t> { </a:t>
            </a:r>
            <a:r>
              <a:rPr lang="en-US" sz="1600" b="1" dirty="0" smtClean="0">
                <a:solidFill>
                  <a:srgbClr val="FF0000"/>
                </a:solidFill>
                <a:latin typeface="Courier New"/>
                <a:cs typeface="Courier New"/>
              </a:rPr>
              <a:t>opacity</a:t>
            </a:r>
            <a:r>
              <a:rPr lang="en-US" sz="1600" b="1" dirty="0" smtClean="0">
                <a:solidFill>
                  <a:schemeClr val="tx1"/>
                </a:solidFill>
                <a:latin typeface="Courier New"/>
                <a:cs typeface="Courier New"/>
              </a:rPr>
              <a:t>: </a:t>
            </a:r>
            <a:r>
              <a:rPr lang="en-US" sz="1600" b="1" dirty="0" smtClean="0">
                <a:solidFill>
                  <a:srgbClr val="0070C0"/>
                </a:solidFill>
                <a:latin typeface="Courier New"/>
                <a:cs typeface="Courier New"/>
              </a:rPr>
              <a:t>0.5</a:t>
            </a:r>
            <a:r>
              <a:rPr lang="en-US" sz="1600" b="1" dirty="0" smtClean="0">
                <a:solidFill>
                  <a:schemeClr val="tx1"/>
                </a:solidFill>
                <a:latin typeface="Courier New"/>
                <a:cs typeface="Courier New"/>
              </a:rPr>
              <a:t>; </a:t>
            </a:r>
            <a:r>
              <a:rPr lang="en-US" sz="1600" b="1" dirty="0" smtClean="0">
                <a:solidFill>
                  <a:schemeClr val="accent6">
                    <a:lumMod val="75000"/>
                  </a:schemeClr>
                </a:solidFill>
                <a:latin typeface="Courier New"/>
                <a:cs typeface="Courier New"/>
              </a:rPr>
              <a:t>.</a:t>
            </a:r>
            <a:r>
              <a:rPr lang="en-US" sz="1600" b="1" dirty="0" err="1" smtClean="0">
                <a:solidFill>
                  <a:schemeClr val="accent6">
                    <a:lumMod val="75000"/>
                  </a:schemeClr>
                </a:solidFill>
                <a:latin typeface="Courier New"/>
                <a:cs typeface="Courier New"/>
              </a:rPr>
              <a:t>fontcolor</a:t>
            </a:r>
            <a:r>
              <a:rPr lang="en-US" sz="1600" b="1" dirty="0" smtClean="0">
                <a:solidFill>
                  <a:schemeClr val="accent6">
                    <a:lumMod val="75000"/>
                  </a:schemeClr>
                </a:solidFill>
                <a:latin typeface="Courier New"/>
                <a:cs typeface="Courier New"/>
              </a:rPr>
              <a:t>(</a:t>
            </a:r>
            <a:r>
              <a:rPr lang="en-US" sz="1600" b="1" dirty="0" smtClean="0">
                <a:solidFill>
                  <a:srgbClr val="0070C0"/>
                </a:solidFill>
                <a:latin typeface="Courier New"/>
                <a:cs typeface="Courier New"/>
              </a:rPr>
              <a:t>0.5</a:t>
            </a:r>
            <a:r>
              <a:rPr lang="en-US" sz="1600" b="1" dirty="0" smtClean="0">
                <a:solidFill>
                  <a:schemeClr val="accent6">
                    <a:lumMod val="75000"/>
                  </a:schemeClr>
                </a:solidFill>
                <a:latin typeface="Courier New"/>
                <a:cs typeface="Courier New"/>
              </a:rPr>
              <a:t>)</a:t>
            </a:r>
            <a:r>
              <a:rPr lang="en-US" sz="1600" b="1" dirty="0" smtClean="0">
                <a:solidFill>
                  <a:schemeClr val="tx1"/>
                </a:solidFill>
                <a:latin typeface="Courier New"/>
                <a:cs typeface="Courier New"/>
              </a:rPr>
              <a:t> ; }</a:t>
            </a:r>
            <a:endParaRPr lang="en-US" sz="1600" b="1" dirty="0">
              <a:solidFill>
                <a:schemeClr val="tx1"/>
              </a:solidFill>
              <a:latin typeface="Courier New"/>
              <a:cs typeface="Courier New"/>
            </a:endParaRPr>
          </a:p>
        </p:txBody>
      </p:sp>
      <p:pic>
        <p:nvPicPr>
          <p:cNvPr id="6"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09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Conditional</a:t>
            </a:r>
            <a:r>
              <a:rPr lang="fr-FR" dirty="0" smtClean="0"/>
              <a:t> </a:t>
            </a:r>
            <a:r>
              <a:rPr lang="fr-FR" dirty="0" err="1" smtClean="0"/>
              <a:t>statements</a:t>
            </a:r>
            <a:endParaRPr lang="fr-FR" dirty="0"/>
          </a:p>
        </p:txBody>
      </p:sp>
      <p:sp>
        <p:nvSpPr>
          <p:cNvPr id="3" name="Espace réservé du contenu 2"/>
          <p:cNvSpPr>
            <a:spLocks noGrp="1"/>
          </p:cNvSpPr>
          <p:nvPr>
            <p:ph idx="1"/>
          </p:nvPr>
        </p:nvSpPr>
        <p:spPr/>
        <p:txBody>
          <a:bodyPr/>
          <a:lstStyle/>
          <a:p>
            <a:r>
              <a:rPr lang="fr-FR" dirty="0" smtClean="0"/>
              <a:t>Five </a:t>
            </a:r>
            <a:r>
              <a:rPr lang="fr-FR" dirty="0" err="1" smtClean="0"/>
              <a:t>operators</a:t>
            </a:r>
            <a:r>
              <a:rPr lang="fr-FR" dirty="0" smtClean="0"/>
              <a:t>:</a:t>
            </a:r>
          </a:p>
          <a:p>
            <a:pPr lvl="2"/>
            <a:r>
              <a:rPr lang="fr-FR" dirty="0" smtClean="0"/>
              <a:t>=&gt;</a:t>
            </a:r>
          </a:p>
          <a:p>
            <a:pPr lvl="2"/>
            <a:r>
              <a:rPr lang="fr-FR" dirty="0" smtClean="0"/>
              <a:t>&gt;</a:t>
            </a:r>
          </a:p>
          <a:p>
            <a:pPr lvl="2"/>
            <a:r>
              <a:rPr lang="fr-FR" dirty="0" smtClean="0"/>
              <a:t>=</a:t>
            </a:r>
          </a:p>
          <a:p>
            <a:pPr lvl="2"/>
            <a:r>
              <a:rPr lang="fr-FR" dirty="0" smtClean="0"/>
              <a:t>&lt;</a:t>
            </a:r>
          </a:p>
          <a:p>
            <a:pPr lvl="2"/>
            <a:r>
              <a:rPr lang="fr-FR" dirty="0" smtClean="0"/>
              <a:t>=&lt;</a:t>
            </a:r>
          </a:p>
          <a:p>
            <a:pPr lvl="1"/>
            <a:endParaRPr lang="fr-FR" dirty="0"/>
          </a:p>
          <a:p>
            <a:r>
              <a:rPr lang="fr-FR" dirty="0" err="1" smtClean="0"/>
              <a:t>Only</a:t>
            </a:r>
            <a:r>
              <a:rPr lang="fr-FR" dirty="0" smtClean="0"/>
              <a:t> dimension and keywords are comparable</a:t>
            </a:r>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3074" name="Picture 2" descr="http://dara.mumfaculty.com/files/2012/05/compari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849388"/>
            <a:ext cx="2952328" cy="1970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768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Additional</a:t>
            </a:r>
            <a:r>
              <a:rPr lang="fr-FR" dirty="0" smtClean="0"/>
              <a:t> informations</a:t>
            </a:r>
            <a:endParaRPr lang="fr-FR" dirty="0"/>
          </a:p>
        </p:txBody>
      </p:sp>
      <p:sp>
        <p:nvSpPr>
          <p:cNvPr id="3" name="Espace réservé du contenu 2"/>
          <p:cNvSpPr>
            <a:spLocks noGrp="1"/>
          </p:cNvSpPr>
          <p:nvPr>
            <p:ph idx="1"/>
          </p:nvPr>
        </p:nvSpPr>
        <p:spPr/>
        <p:txBody>
          <a:bodyPr/>
          <a:lstStyle/>
          <a:p>
            <a:r>
              <a:rPr lang="fr-FR" dirty="0" err="1" smtClean="0"/>
              <a:t>Less</a:t>
            </a:r>
            <a:r>
              <a:rPr lang="fr-FR" dirty="0" smtClean="0"/>
              <a:t> </a:t>
            </a:r>
            <a:r>
              <a:rPr lang="fr-FR" dirty="0" err="1" smtClean="0"/>
              <a:t>can</a:t>
            </a:r>
            <a:r>
              <a:rPr lang="fr-FR" dirty="0"/>
              <a:t> </a:t>
            </a:r>
            <a:r>
              <a:rPr lang="fr-FR" dirty="0" err="1" smtClean="0"/>
              <a:t>be</a:t>
            </a:r>
            <a:r>
              <a:rPr lang="fr-FR" dirty="0" smtClean="0"/>
              <a:t> </a:t>
            </a:r>
            <a:r>
              <a:rPr lang="fr-FR" dirty="0" err="1" smtClean="0"/>
              <a:t>compiled</a:t>
            </a:r>
            <a:r>
              <a:rPr lang="fr-FR" dirty="0" smtClean="0"/>
              <a:t> and </a:t>
            </a:r>
            <a:r>
              <a:rPr lang="fr-FR" dirty="0" err="1" smtClean="0"/>
              <a:t>minified</a:t>
            </a:r>
            <a:r>
              <a:rPr lang="fr-FR" dirty="0" smtClean="0"/>
              <a:t> server </a:t>
            </a:r>
            <a:r>
              <a:rPr lang="fr-FR" dirty="0" err="1" smtClean="0"/>
              <a:t>side</a:t>
            </a:r>
            <a:r>
              <a:rPr lang="fr-FR" dirty="0"/>
              <a:t> </a:t>
            </a:r>
            <a:r>
              <a:rPr lang="fr-FR" dirty="0" smtClean="0"/>
              <a:t>for a </a:t>
            </a:r>
            <a:r>
              <a:rPr lang="fr-FR" dirty="0" err="1" smtClean="0"/>
              <a:t>perfect</a:t>
            </a:r>
            <a:r>
              <a:rPr lang="fr-FR" dirty="0" smtClean="0"/>
              <a:t> </a:t>
            </a:r>
            <a:r>
              <a:rPr lang="fr-FR" dirty="0" err="1" smtClean="0"/>
              <a:t>integration</a:t>
            </a:r>
            <a:r>
              <a:rPr lang="fr-FR" dirty="0" smtClean="0"/>
              <a:t> </a:t>
            </a:r>
            <a:r>
              <a:rPr lang="fr-FR" dirty="0" err="1" smtClean="0"/>
              <a:t>with</a:t>
            </a:r>
            <a:r>
              <a:rPr lang="fr-FR" dirty="0" smtClean="0"/>
              <a:t> </a:t>
            </a:r>
            <a:r>
              <a:rPr lang="fr-FR" dirty="0" err="1" smtClean="0"/>
              <a:t>nodeJS</a:t>
            </a:r>
            <a:r>
              <a:rPr lang="fr-FR" dirty="0" smtClean="0"/>
              <a:t> and Rhino.</a:t>
            </a:r>
            <a:endParaRPr lang="fr-FR" dirty="0"/>
          </a:p>
          <a:p>
            <a:pPr lvl="1"/>
            <a:r>
              <a:rPr lang="fr-FR" dirty="0" err="1" smtClean="0"/>
              <a:t>You’ll</a:t>
            </a:r>
            <a:r>
              <a:rPr lang="fr-FR" dirty="0" smtClean="0"/>
              <a:t> </a:t>
            </a:r>
            <a:r>
              <a:rPr lang="fr-FR" dirty="0" err="1" smtClean="0"/>
              <a:t>see</a:t>
            </a:r>
            <a:r>
              <a:rPr lang="fr-FR" dirty="0" smtClean="0"/>
              <a:t> </a:t>
            </a:r>
            <a:r>
              <a:rPr lang="fr-FR" dirty="0" err="1" smtClean="0"/>
              <a:t>it</a:t>
            </a:r>
            <a:r>
              <a:rPr lang="fr-FR" dirty="0" smtClean="0"/>
              <a:t> in the </a:t>
            </a:r>
            <a:r>
              <a:rPr lang="fr-FR" dirty="0" err="1" smtClean="0"/>
              <a:t>next</a:t>
            </a:r>
            <a:r>
              <a:rPr lang="fr-FR" dirty="0" smtClean="0"/>
              <a:t> </a:t>
            </a:r>
            <a:r>
              <a:rPr lang="fr-FR" dirty="0" err="1" smtClean="0"/>
              <a:t>semester</a:t>
            </a:r>
            <a:r>
              <a:rPr lang="fr-FR" dirty="0" smtClean="0"/>
              <a:t>!</a:t>
            </a:r>
          </a:p>
          <a:p>
            <a:pPr lvl="1"/>
            <a:endParaRPr lang="fr-FR" dirty="0" smtClean="0"/>
          </a:p>
          <a:p>
            <a:endParaRPr lang="fr-FR" dirty="0" smtClean="0"/>
          </a:p>
          <a:p>
            <a:r>
              <a:rPr lang="fr-FR" dirty="0" smtClean="0"/>
              <a:t>Note: </a:t>
            </a:r>
            <a:r>
              <a:rPr lang="fr-FR" dirty="0" err="1" smtClean="0"/>
              <a:t>At</a:t>
            </a:r>
            <a:r>
              <a:rPr lang="fr-FR" dirty="0" smtClean="0"/>
              <a:t> the time of </a:t>
            </a:r>
            <a:r>
              <a:rPr lang="fr-FR" dirty="0" err="1" smtClean="0"/>
              <a:t>this</a:t>
            </a:r>
            <a:r>
              <a:rPr lang="fr-FR" dirty="0" smtClean="0"/>
              <a:t> </a:t>
            </a:r>
            <a:r>
              <a:rPr lang="fr-FR" dirty="0" err="1" smtClean="0"/>
              <a:t>writing</a:t>
            </a:r>
            <a:r>
              <a:rPr lang="fr-FR" dirty="0" smtClean="0"/>
              <a:t> Chrome </a:t>
            </a:r>
            <a:r>
              <a:rPr lang="fr-FR" dirty="0" err="1" smtClean="0"/>
              <a:t>doesn’t</a:t>
            </a:r>
            <a:r>
              <a:rPr lang="fr-FR" dirty="0" smtClean="0"/>
              <a:t> support </a:t>
            </a:r>
            <a:r>
              <a:rPr lang="en-US" dirty="0" smtClean="0"/>
              <a:t>Less.js if </a:t>
            </a:r>
            <a:r>
              <a:rPr lang="en-US" dirty="0"/>
              <a:t>the path to your page starts with </a:t>
            </a:r>
            <a:r>
              <a:rPr lang="en-US" dirty="0" smtClean="0"/>
              <a:t>"file:///".</a:t>
            </a:r>
            <a:endParaRPr lang="fr-FR" dirty="0"/>
          </a:p>
        </p:txBody>
      </p:sp>
      <p:sp>
        <p:nvSpPr>
          <p:cNvPr id="4" name="Espace réservé du contenu 3"/>
          <p:cNvSpPr>
            <a:spLocks noGrp="1"/>
          </p:cNvSpPr>
          <p:nvPr>
            <p:ph sz="quarter" idx="13"/>
          </p:nvPr>
        </p:nvSpPr>
        <p:spPr/>
        <p:txBody>
          <a:bodyPr/>
          <a:lstStyle/>
          <a:p>
            <a:r>
              <a:rPr lang="fr-FR" dirty="0" err="1" smtClean="0"/>
              <a:t>Less</a:t>
            </a:r>
            <a:r>
              <a:rPr lang="fr-FR" dirty="0" smtClean="0"/>
              <a:t> CSS</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9739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2832833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CSS 3</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Box-Shadow:</a:t>
            </a:r>
          </a:p>
          <a:p>
            <a:pPr lvl="1"/>
            <a:r>
              <a:rPr lang="fr-FR" dirty="0" smtClean="0"/>
              <a:t>Set a </a:t>
            </a:r>
            <a:r>
              <a:rPr lang="fr-FR" dirty="0" err="1" smtClean="0"/>
              <a:t>shadow</a:t>
            </a:r>
            <a:r>
              <a:rPr lang="fr-FR" dirty="0" smtClean="0"/>
              <a:t> on blocks</a:t>
            </a:r>
          </a:p>
          <a:p>
            <a:pPr lvl="1"/>
            <a:endParaRPr lang="fr-FR" dirty="0" smtClean="0"/>
          </a:p>
          <a:p>
            <a:pPr marL="457200" lvl="1" indent="0" algn="ctr">
              <a:buNone/>
            </a:pPr>
            <a:r>
              <a:rPr lang="en-US" i="1" dirty="0" smtClean="0">
                <a:solidFill>
                  <a:srgbClr val="FF0000"/>
                </a:solidFill>
                <a:cs typeface="Courier New"/>
              </a:rPr>
              <a:t>border-radius</a:t>
            </a:r>
            <a:r>
              <a:rPr lang="en-US" b="1" i="1" dirty="0" smtClean="0">
                <a:cs typeface="Courier New"/>
              </a:rPr>
              <a:t>: </a:t>
            </a:r>
            <a:r>
              <a:rPr lang="en-US" i="1" dirty="0" smtClean="0">
                <a:cs typeface="Courier New"/>
              </a:rPr>
              <a:t>left top size color</a:t>
            </a:r>
            <a:r>
              <a:rPr lang="en-US" b="1" i="1" dirty="0" smtClean="0">
                <a:cs typeface="Courier New"/>
              </a:rPr>
              <a:t>;</a:t>
            </a:r>
            <a:endParaRPr lang="fr-FR" b="1" i="1" dirty="0" smtClean="0"/>
          </a:p>
          <a:p>
            <a:endParaRPr lang="fr-FR" dirty="0"/>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sp>
        <p:nvSpPr>
          <p:cNvPr id="6" name="Rectangle à coins arrondis 5"/>
          <p:cNvSpPr/>
          <p:nvPr/>
        </p:nvSpPr>
        <p:spPr>
          <a:xfrm>
            <a:off x="179264" y="3217540"/>
            <a:ext cx="8785224"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cs typeface="Courier New"/>
              </a:rPr>
              <a:t>div {</a:t>
            </a:r>
            <a:r>
              <a:rPr lang="en-US" sz="1600" b="1" dirty="0" smtClean="0">
                <a:solidFill>
                  <a:srgbClr val="00B050"/>
                </a:solidFill>
                <a:latin typeface="Courier New"/>
                <a:cs typeface="Courier New"/>
              </a:rPr>
              <a:t> </a:t>
            </a:r>
            <a:r>
              <a:rPr lang="en-US" sz="1600" b="1" dirty="0" smtClean="0">
                <a:solidFill>
                  <a:srgbClr val="FF0000"/>
                </a:solidFill>
                <a:latin typeface="Courier New"/>
                <a:cs typeface="Courier New"/>
              </a:rPr>
              <a:t>box-shadow</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a:t>
            </a:r>
            <a:r>
              <a:rPr lang="en-US" sz="1600" b="1" dirty="0" smtClean="0">
                <a:solidFill>
                  <a:srgbClr val="0070C0"/>
                </a:solidFill>
                <a:latin typeface="Courier New"/>
                <a:cs typeface="Courier New"/>
              </a:rPr>
              <a:t>4px </a:t>
            </a:r>
            <a:r>
              <a:rPr lang="en-US" sz="1600" b="1" dirty="0" err="1">
                <a:solidFill>
                  <a:srgbClr val="0070C0"/>
                </a:solidFill>
                <a:latin typeface="Courier New"/>
                <a:cs typeface="Courier New"/>
              </a:rPr>
              <a:t>4</a:t>
            </a:r>
            <a:r>
              <a:rPr lang="en-US" sz="1600" b="1" dirty="0" err="1" smtClean="0">
                <a:solidFill>
                  <a:srgbClr val="0070C0"/>
                </a:solidFill>
                <a:latin typeface="Courier New"/>
                <a:cs typeface="Courier New"/>
              </a:rPr>
              <a:t>px</a:t>
            </a:r>
            <a:r>
              <a:rPr lang="en-US" sz="1600" b="1" dirty="0" smtClean="0">
                <a:solidFill>
                  <a:srgbClr val="0070C0"/>
                </a:solidFill>
                <a:latin typeface="Courier New"/>
                <a:cs typeface="Courier New"/>
              </a:rPr>
              <a:t> 2px #AAA</a:t>
            </a:r>
            <a:r>
              <a:rPr lang="en-US" sz="1600" b="1" dirty="0" smtClean="0">
                <a:solidFill>
                  <a:schemeClr val="tx1"/>
                </a:solidFill>
                <a:latin typeface="Courier New"/>
                <a:cs typeface="Courier New"/>
              </a:rPr>
              <a:t>; }</a:t>
            </a:r>
            <a:endParaRPr lang="en-US" sz="1600" b="1" dirty="0">
              <a:solidFill>
                <a:schemeClr val="tx1"/>
              </a:solidFill>
              <a:latin typeface="Courier New"/>
              <a:cs typeface="Courier New"/>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153644"/>
            <a:ext cx="2400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5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Containers</a:t>
            </a:r>
            <a:endParaRPr lang="fr-FR" dirty="0"/>
          </a:p>
        </p:txBody>
      </p:sp>
      <p:sp>
        <p:nvSpPr>
          <p:cNvPr id="3" name="Espace réservé du contenu 2"/>
          <p:cNvSpPr>
            <a:spLocks noGrp="1"/>
          </p:cNvSpPr>
          <p:nvPr>
            <p:ph idx="1"/>
          </p:nvPr>
        </p:nvSpPr>
        <p:spPr/>
        <p:txBody>
          <a:bodyPr/>
          <a:lstStyle/>
          <a:p>
            <a:r>
              <a:rPr lang="fr-FR" dirty="0" smtClean="0"/>
              <a:t>Box-</a:t>
            </a:r>
            <a:r>
              <a:rPr lang="fr-FR" dirty="0" err="1" smtClean="0"/>
              <a:t>sizing</a:t>
            </a:r>
            <a:r>
              <a:rPr lang="fr-FR" dirty="0" smtClean="0"/>
              <a:t>:</a:t>
            </a:r>
          </a:p>
          <a:p>
            <a:pPr lvl="1"/>
            <a:r>
              <a:rPr lang="fr-FR" dirty="0" err="1" smtClean="0"/>
              <a:t>Allow</a:t>
            </a:r>
            <a:r>
              <a:rPr lang="fr-FR" dirty="0" smtClean="0"/>
              <a:t> to </a:t>
            </a:r>
            <a:r>
              <a:rPr lang="fr-FR" dirty="0" err="1" smtClean="0"/>
              <a:t>override</a:t>
            </a:r>
            <a:r>
              <a:rPr lang="fr-FR" dirty="0" smtClean="0"/>
              <a:t> default </a:t>
            </a:r>
            <a:r>
              <a:rPr lang="fr-FR" dirty="0" err="1" smtClean="0"/>
              <a:t>width</a:t>
            </a:r>
            <a:r>
              <a:rPr lang="fr-FR" dirty="0" smtClean="0"/>
              <a:t> and </a:t>
            </a:r>
            <a:r>
              <a:rPr lang="fr-FR" dirty="0" err="1" smtClean="0"/>
              <a:t>height</a:t>
            </a:r>
            <a:r>
              <a:rPr lang="fr-FR" dirty="0" smtClean="0"/>
              <a:t> </a:t>
            </a:r>
            <a:r>
              <a:rPr lang="fr-FR" dirty="0" err="1" smtClean="0"/>
              <a:t>calculation</a:t>
            </a:r>
            <a:endParaRPr lang="fr-FR" dirty="0" smtClean="0"/>
          </a:p>
          <a:p>
            <a:pPr lvl="1"/>
            <a:endParaRPr lang="fr-FR" dirty="0" smtClean="0"/>
          </a:p>
          <a:p>
            <a:pPr marL="457200" lvl="1" indent="0" algn="ctr">
              <a:buNone/>
            </a:pPr>
            <a:r>
              <a:rPr lang="fr-FR" i="1" dirty="0" smtClean="0">
                <a:solidFill>
                  <a:srgbClr val="FF0000"/>
                </a:solidFill>
              </a:rPr>
              <a:t>box-</a:t>
            </a:r>
            <a:r>
              <a:rPr lang="fr-FR" i="1" dirty="0" err="1" smtClean="0">
                <a:solidFill>
                  <a:srgbClr val="FF0000"/>
                </a:solidFill>
              </a:rPr>
              <a:t>sizing</a:t>
            </a:r>
            <a:r>
              <a:rPr lang="fr-FR" i="1" dirty="0" smtClean="0"/>
              <a:t>: type-box;</a:t>
            </a:r>
            <a:endParaRPr lang="fr-FR" i="1" dirty="0"/>
          </a:p>
          <a:p>
            <a:pPr lvl="1"/>
            <a:endParaRPr lang="fr-FR" dirty="0" smtClean="0"/>
          </a:p>
          <a:p>
            <a:pPr lvl="1"/>
            <a:r>
              <a:rPr lang="fr-FR" dirty="0" err="1" smtClean="0"/>
              <a:t>Where</a:t>
            </a:r>
            <a:r>
              <a:rPr lang="fr-FR" dirty="0" smtClean="0"/>
              <a:t> </a:t>
            </a:r>
            <a:r>
              <a:rPr lang="fr-FR" i="1" dirty="0" smtClean="0"/>
              <a:t>type-box</a:t>
            </a:r>
            <a:r>
              <a:rPr lang="fr-FR" dirty="0" smtClean="0"/>
              <a:t> </a:t>
            </a:r>
            <a:r>
              <a:rPr lang="fr-FR" dirty="0" err="1" smtClean="0"/>
              <a:t>can</a:t>
            </a:r>
            <a:r>
              <a:rPr lang="fr-FR" dirty="0" smtClean="0"/>
              <a:t> </a:t>
            </a:r>
            <a:r>
              <a:rPr lang="fr-FR" dirty="0" err="1" smtClean="0"/>
              <a:t>be</a:t>
            </a:r>
            <a:r>
              <a:rPr lang="fr-FR" dirty="0" smtClean="0"/>
              <a:t>:</a:t>
            </a:r>
          </a:p>
          <a:p>
            <a:pPr lvl="2"/>
            <a:r>
              <a:rPr lang="fr-FR" dirty="0" smtClean="0"/>
              <a:t>border-box</a:t>
            </a:r>
          </a:p>
          <a:p>
            <a:pPr lvl="2"/>
            <a:r>
              <a:rPr lang="fr-FR" dirty="0" err="1" smtClean="0"/>
              <a:t>padding</a:t>
            </a:r>
            <a:r>
              <a:rPr lang="fr-FR" dirty="0" smtClean="0"/>
              <a:t>-box</a:t>
            </a:r>
          </a:p>
          <a:p>
            <a:pPr lvl="2"/>
            <a:r>
              <a:rPr lang="fr-FR" dirty="0" smtClean="0"/>
              <a:t>content-box</a:t>
            </a:r>
          </a:p>
        </p:txBody>
      </p:sp>
      <p:sp>
        <p:nvSpPr>
          <p:cNvPr id="4" name="Espace réservé du contenu 3"/>
          <p:cNvSpPr>
            <a:spLocks noGrp="1"/>
          </p:cNvSpPr>
          <p:nvPr>
            <p:ph sz="quarter" idx="13"/>
          </p:nvPr>
        </p:nvSpPr>
        <p:spPr/>
        <p:txBody>
          <a:bodyPr/>
          <a:lstStyle/>
          <a:p>
            <a:r>
              <a:rPr lang="fr-FR" dirty="0" err="1" smtClean="0"/>
              <a:t>Attributes</a:t>
            </a:r>
            <a:endParaRPr lang="fr-FR" dirty="0"/>
          </a:p>
        </p:txBody>
      </p:sp>
      <p:pic>
        <p:nvPicPr>
          <p:cNvPr id="9"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0475"/>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3496</Words>
  <Application>Microsoft Office PowerPoint</Application>
  <PresentationFormat>Affichage à l'écran (16:10)</PresentationFormat>
  <Paragraphs>938</Paragraphs>
  <Slides>75</Slides>
  <Notes>24</Notes>
  <HiddenSlides>0</HiddenSlides>
  <MMClips>0</MMClips>
  <ScaleCrop>false</ScaleCrop>
  <HeadingPairs>
    <vt:vector size="4" baseType="variant">
      <vt:variant>
        <vt:lpstr>Thème</vt:lpstr>
      </vt:variant>
      <vt:variant>
        <vt:i4>1</vt:i4>
      </vt:variant>
      <vt:variant>
        <vt:lpstr>Titres des diapositives</vt:lpstr>
      </vt:variant>
      <vt:variant>
        <vt:i4>75</vt:i4>
      </vt:variant>
    </vt:vector>
  </HeadingPairs>
  <TitlesOfParts>
    <vt:vector size="76" baseType="lpstr">
      <vt:lpstr>SUPINFOTheme</vt:lpstr>
      <vt:lpstr>Présentation PowerPoint</vt:lpstr>
      <vt:lpstr>Course objectives</vt:lpstr>
      <vt:lpstr>Course plan</vt:lpstr>
      <vt:lpstr>Attributes</vt:lpstr>
      <vt:lpstr>Presentation</vt:lpstr>
      <vt:lpstr>Presentation</vt:lpstr>
      <vt:lpstr>Browser Compatibility</vt:lpstr>
      <vt:lpstr>Containers</vt:lpstr>
      <vt:lpstr>Containers</vt:lpstr>
      <vt:lpstr>Containers</vt:lpstr>
      <vt:lpstr>Containers</vt:lpstr>
      <vt:lpstr>Containers</vt:lpstr>
      <vt:lpstr>Containers</vt:lpstr>
      <vt:lpstr>Backgrounds</vt:lpstr>
      <vt:lpstr>Backgrounds</vt:lpstr>
      <vt:lpstr>Backgrounds</vt:lpstr>
      <vt:lpstr>Backgrounds</vt:lpstr>
      <vt:lpstr>Backgrounds</vt:lpstr>
      <vt:lpstr>Backgrounds</vt:lpstr>
      <vt:lpstr>Texts</vt:lpstr>
      <vt:lpstr>Texts</vt:lpstr>
      <vt:lpstr>Texts</vt:lpstr>
      <vt:lpstr>Texts</vt:lpstr>
      <vt:lpstr>Transforms</vt:lpstr>
      <vt:lpstr>Transforms</vt:lpstr>
      <vt:lpstr>Transforms</vt:lpstr>
      <vt:lpstr>Transforms</vt:lpstr>
      <vt:lpstr>Questions ?</vt:lpstr>
      <vt:lpstr>Media Queries</vt:lpstr>
      <vt:lpstr>Presentation</vt:lpstr>
      <vt:lpstr>Presentation</vt:lpstr>
      <vt:lpstr>Media Types</vt:lpstr>
      <vt:lpstr>Media Types</vt:lpstr>
      <vt:lpstr>Min-Width / Max-Width</vt:lpstr>
      <vt:lpstr>Max-Device-Width</vt:lpstr>
      <vt:lpstr>Combining media queries</vt:lpstr>
      <vt:lpstr>Combining media queries</vt:lpstr>
      <vt:lpstr>Additional informations</vt:lpstr>
      <vt:lpstr>Questions ?</vt:lpstr>
      <vt:lpstr>Namespaces</vt:lpstr>
      <vt:lpstr>Presentation</vt:lpstr>
      <vt:lpstr>XML namespaces</vt:lpstr>
      <vt:lpstr>Include CSS in XML</vt:lpstr>
      <vt:lpstr>XML namespace syntax</vt:lpstr>
      <vt:lpstr>Présentation PowerPoint</vt:lpstr>
      <vt:lpstr>What about CSS?</vt:lpstr>
      <vt:lpstr>What about CSS?</vt:lpstr>
      <vt:lpstr>Xml Rendering</vt:lpstr>
      <vt:lpstr>Questions ?</vt:lpstr>
      <vt:lpstr>Selectors level 3</vt:lpstr>
      <vt:lpstr>Why new selectors?</vt:lpstr>
      <vt:lpstr>What is new?</vt:lpstr>
      <vt:lpstr>What is new?</vt:lpstr>
      <vt:lpstr>What is new?</vt:lpstr>
      <vt:lpstr>Questions ?</vt:lpstr>
      <vt:lpstr>Less CSS</vt:lpstr>
      <vt:lpstr>Overview</vt:lpstr>
      <vt:lpstr>Overview</vt:lpstr>
      <vt:lpstr>Overview</vt:lpstr>
      <vt:lpstr>Advantages</vt:lpstr>
      <vt:lpstr>Install</vt:lpstr>
      <vt:lpstr>Nesting</vt:lpstr>
      <vt:lpstr>Variables</vt:lpstr>
      <vt:lpstr>Operations</vt:lpstr>
      <vt:lpstr>Mixins</vt:lpstr>
      <vt:lpstr>Mixins with parameters</vt:lpstr>
      <vt:lpstr>Mixins with parameters</vt:lpstr>
      <vt:lpstr>Mixins overloading</vt:lpstr>
      <vt:lpstr>Built-in functions - Color</vt:lpstr>
      <vt:lpstr>Built-in functions - Color</vt:lpstr>
      <vt:lpstr>Conditional statements</vt:lpstr>
      <vt:lpstr>Conditional statements</vt:lpstr>
      <vt:lpstr>Additional informations</vt:lpstr>
      <vt:lpstr>Questions ?</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2012-09-18T12:01:14Z</dcterms:modified>
  <cp:category>SUPINFO PowerPoint Templates</cp:category>
</cp:coreProperties>
</file>