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59" r:id="rId1"/>
  </p:sldMasterIdLst>
  <p:notesMasterIdLst>
    <p:notesMasterId r:id="rId39"/>
  </p:notesMasterIdLst>
  <p:handoutMasterIdLst>
    <p:handoutMasterId r:id="rId40"/>
  </p:handoutMasterIdLst>
  <p:sldIdLst>
    <p:sldId id="444" r:id="rId2"/>
    <p:sldId id="485" r:id="rId3"/>
    <p:sldId id="486" r:id="rId4"/>
    <p:sldId id="705" r:id="rId5"/>
    <p:sldId id="713" r:id="rId6"/>
    <p:sldId id="780" r:id="rId7"/>
    <p:sldId id="781" r:id="rId8"/>
    <p:sldId id="782" r:id="rId9"/>
    <p:sldId id="783" r:id="rId10"/>
    <p:sldId id="771" r:id="rId11"/>
    <p:sldId id="799" r:id="rId12"/>
    <p:sldId id="795" r:id="rId13"/>
    <p:sldId id="801" r:id="rId14"/>
    <p:sldId id="802" r:id="rId15"/>
    <p:sldId id="803" r:id="rId16"/>
    <p:sldId id="804" r:id="rId17"/>
    <p:sldId id="806" r:id="rId18"/>
    <p:sldId id="808" r:id="rId19"/>
    <p:sldId id="809" r:id="rId20"/>
    <p:sldId id="810" r:id="rId21"/>
    <p:sldId id="811" r:id="rId22"/>
    <p:sldId id="812" r:id="rId23"/>
    <p:sldId id="805" r:id="rId24"/>
    <p:sldId id="800" r:id="rId25"/>
    <p:sldId id="784" r:id="rId26"/>
    <p:sldId id="787" r:id="rId27"/>
    <p:sldId id="785" r:id="rId28"/>
    <p:sldId id="773" r:id="rId29"/>
    <p:sldId id="786" r:id="rId30"/>
    <p:sldId id="788" r:id="rId31"/>
    <p:sldId id="790" r:id="rId32"/>
    <p:sldId id="791" r:id="rId33"/>
    <p:sldId id="792" r:id="rId34"/>
    <p:sldId id="793" r:id="rId35"/>
    <p:sldId id="794" r:id="rId36"/>
    <p:sldId id="797" r:id="rId37"/>
    <p:sldId id="603" r:id="rId38"/>
  </p:sldIdLst>
  <p:sldSz cx="9144000" cy="5715000" type="screen16x10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7B71"/>
    <a:srgbClr val="479B8F"/>
    <a:srgbClr val="FFFFCC"/>
    <a:srgbClr val="FFE2C5"/>
    <a:srgbClr val="5F5F5F"/>
    <a:srgbClr val="808080"/>
    <a:srgbClr val="A2AEBA"/>
    <a:srgbClr val="BFC7CF"/>
    <a:srgbClr val="D9D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0" autoAdjust="0"/>
    <p:restoredTop sz="88115" autoAdjust="0"/>
  </p:normalViewPr>
  <p:slideViewPr>
    <p:cSldViewPr>
      <p:cViewPr>
        <p:scale>
          <a:sx n="88" d="100"/>
          <a:sy n="88" d="100"/>
        </p:scale>
        <p:origin x="-1808" y="-2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34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652" y="-102"/>
      </p:cViewPr>
      <p:guideLst>
        <p:guide orient="horz" pos="2928"/>
        <p:guide pos="216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370138" y="0"/>
            <a:ext cx="45116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19113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D2311312-5453-4838-B29E-4EA3A882F044}" type="datetime1">
              <a:rPr lang="en-US"/>
              <a:pPr>
                <a:defRPr/>
              </a:pPr>
              <a:t>9/18/12</a:t>
            </a:fld>
            <a:endParaRPr lang="en-US"/>
          </a:p>
        </p:txBody>
      </p:sp>
      <p:sp>
        <p:nvSpPr>
          <p:cNvPr id="501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581183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r>
              <a:rPr lang="en-US"/>
              <a:t>Copyright © 2004-2005 NameOfTheOrganization. All rights reserved.</a:t>
            </a:r>
          </a:p>
        </p:txBody>
      </p:sp>
      <p:sp>
        <p:nvSpPr>
          <p:cNvPr id="501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48413" y="8831263"/>
            <a:ext cx="5334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72E45660-14A8-4B58-9D54-FCF5FD535C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7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293938" y="0"/>
            <a:ext cx="45878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[Title of the course]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0653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DECD9CA4-4D38-43C9-9B39-98127E024D67}" type="datetime1">
              <a:rPr lang="en-US"/>
              <a:pPr>
                <a:defRPr/>
              </a:pPr>
              <a:t>9/18/12</a:t>
            </a:fld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4050" y="696913"/>
            <a:ext cx="55753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56578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r>
              <a:rPr lang="en-US"/>
              <a:t>Copyright © 2004-2005 NameOfTheOrganization. All rights reserved.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23025" y="8829675"/>
            <a:ext cx="4572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F7D2AE92-4CF7-4F2F-AFA6-368DD66A7D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0207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61963" eaLnBrk="1" hangingPunct="1">
              <a:spcBef>
                <a:spcPct val="0"/>
              </a:spcBef>
            </a:pPr>
            <a:endParaRPr lang="fr-FR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2772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C3C27A-FE85-4025-83C4-ED52E72ED52D}" type="slidenum">
              <a:rPr lang="fr-FR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9/19/12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9/19/12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9/20/12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9/20/12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9/20/12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9/20/12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9/20/12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9/20/12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9/18/12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9/18/12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9/18/12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9/18/12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9/18/12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9/18/12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9/18/12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9/20/12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9/18/12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9/20/12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9/18/12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9/18/12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9/18/12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9/18/12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9/18/12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9/18/12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9/18/12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9/19/12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9/19/12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75359"/>
            <a:ext cx="7772400" cy="1225021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D658045C-28A7-48F6-9A39-0A68DC976A2B}" type="datetimeFigureOut">
              <a:rPr lang="fr-FR"/>
              <a:pPr>
                <a:defRPr/>
              </a:pPr>
              <a:t>9/18/12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1FFD8CC-CFD6-4A8D-BE35-DE16CEECCC6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FF91C60-3044-400C-A03F-634E1DB9EF37}" type="datetimeFigureOut">
              <a:rPr lang="fr-FR"/>
              <a:pPr>
                <a:defRPr/>
              </a:pPr>
              <a:t>9/18/12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D91D214D-10A5-4144-AFB0-EAE68476768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28870"/>
            <a:ext cx="2057400" cy="487627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70"/>
            <a:ext cx="6019800" cy="4876271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838CE58-55A4-4F27-B112-23D282F2AE52}" type="datetimeFigureOut">
              <a:rPr lang="fr-FR"/>
              <a:pPr>
                <a:defRPr/>
              </a:pPr>
              <a:t>9/18/12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7992CC1-6A43-457B-A3C0-4C91109FC2F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9E81E79-DFAC-414F-9DD2-ED5820F0726F}" type="datetimeFigureOut">
              <a:rPr lang="fr-FR"/>
              <a:pPr/>
              <a:t>9/18/12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5EA7CBC-E766-4E40-8511-26A6BCD8135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B26A8FD-4383-432C-89D1-4BA533796EDD}" type="datetimeFigureOut">
              <a:rPr lang="fr-FR"/>
              <a:pPr>
                <a:defRPr/>
              </a:pPr>
              <a:t>9/18/12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D79EFE8-A335-4C9D-8EA4-806E0B95C1F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BDB5007-CCCC-4269-8A8C-E90EFD1D1F2C}" type="datetimeFigureOut">
              <a:rPr lang="fr-FR"/>
              <a:pPr>
                <a:defRPr/>
              </a:pPr>
              <a:t>9/18/12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7F2939D-07EB-4683-9024-903831CF447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EEE36BC4-2A08-42D4-AC41-9DAC2E0B7D74}" type="datetimeFigureOut">
              <a:rPr lang="fr-FR"/>
              <a:pPr>
                <a:defRPr/>
              </a:pPr>
              <a:t>9/18/12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B46FE078-AF85-4CA7-BFF7-B2EB062AC05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1984081A-A807-4890-8799-B7AE6C296295}" type="datetimeFigureOut">
              <a:rPr lang="fr-FR"/>
              <a:pPr>
                <a:defRPr/>
              </a:pPr>
              <a:t>9/18/12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A116D2F4-A341-4E59-B839-45DF3B526D2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433DD74-9DDF-4627-B2A8-BEF3B7014055}" type="datetimeFigureOut">
              <a:rPr lang="fr-FR"/>
              <a:pPr>
                <a:defRPr/>
              </a:pPr>
              <a:t>9/18/12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E46107D9-2CF4-4069-A4F9-F6BFE0B44D6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B7234C6-9D10-4093-9543-312882F4F177}" type="datetimeFigureOut">
              <a:rPr lang="fr-FR"/>
              <a:pPr>
                <a:defRPr/>
              </a:pPr>
              <a:t>9/18/12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ABC6178-461C-4BD0-9B54-309BB831267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11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27546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11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F3D4983-7BA2-411E-B7C6-D727698C63A3}" type="datetimeFigureOut">
              <a:rPr lang="fr-FR"/>
              <a:pPr>
                <a:defRPr/>
              </a:pPr>
              <a:t>9/18/12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1A612C5-ADBE-407C-A149-5B7DBBCB950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472786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81B4CFD4-017E-4D30-A3AD-20FFA767F724}" type="datetimeFigureOut">
              <a:rPr lang="fr-FR"/>
              <a:pPr>
                <a:defRPr/>
              </a:pPr>
              <a:t>9/18/12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13AB0C8-3393-415B-AA1D-514982E3CED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4" descr="CarteDuMonde_AvecPoint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148263" y="0"/>
            <a:ext cx="4002087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116013" y="0"/>
            <a:ext cx="795655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128713"/>
            <a:ext cx="8435975" cy="423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0" y="5329238"/>
            <a:ext cx="9144000" cy="4079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fr-FR" sz="900">
                <a:solidFill>
                  <a:srgbClr val="FFFFFF"/>
                </a:solidFill>
                <a:latin typeface="Calibri" pitchFamily="34" charset="0"/>
              </a:rPr>
              <a:t>© SUPINFO International University – http://www.supinfo.com</a:t>
            </a:r>
          </a:p>
        </p:txBody>
      </p:sp>
      <p:pic>
        <p:nvPicPr>
          <p:cNvPr id="1030" name="Image 2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40650" y="5305425"/>
            <a:ext cx="1362075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62" r:id="rId1"/>
    <p:sldLayoutId id="2147484463" r:id="rId2"/>
    <p:sldLayoutId id="2147484464" r:id="rId3"/>
    <p:sldLayoutId id="2147484465" r:id="rId4"/>
    <p:sldLayoutId id="2147484466" r:id="rId5"/>
    <p:sldLayoutId id="2147484467" r:id="rId6"/>
    <p:sldLayoutId id="2147484468" r:id="rId7"/>
    <p:sldLayoutId id="2147484469" r:id="rId8"/>
    <p:sldLayoutId id="2147484470" r:id="rId9"/>
    <p:sldLayoutId id="2147484471" r:id="rId10"/>
    <p:sldLayoutId id="2147484472" r:id="rId11"/>
    <p:sldLayoutId id="2147484473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age 12" descr="SignOfSuccess_NoirSurFondTransparen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354013"/>
            <a:ext cx="3097212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ZoneTexte 15"/>
          <p:cNvSpPr txBox="1"/>
          <p:nvPr/>
        </p:nvSpPr>
        <p:spPr>
          <a:xfrm>
            <a:off x="898525" y="2603500"/>
            <a:ext cx="7916863" cy="206210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 smtClean="0">
                <a:latin typeface="Myriad Pro"/>
                <a:ea typeface="MS PGothic" charset="0"/>
                <a:cs typeface="Myriad Pro"/>
              </a:rPr>
              <a:t>Server Events</a:t>
            </a:r>
            <a:endParaRPr lang="en-US" sz="3200" dirty="0" smtClean="0">
              <a:latin typeface="Myriad Pro"/>
              <a:ea typeface="MS PGothic" charset="0"/>
              <a:cs typeface="Myriad Pro"/>
            </a:endParaRPr>
          </a:p>
          <a:p>
            <a:pPr>
              <a:defRPr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Server Sent Event &amp;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WebSocket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1849388"/>
            <a:ext cx="2637780" cy="2637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518349"/>
              </p:ext>
            </p:extLst>
          </p:nvPr>
        </p:nvGraphicFramePr>
        <p:xfrm>
          <a:off x="395536" y="1057300"/>
          <a:ext cx="8435976" cy="36626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1992"/>
                <a:gridCol w="2811992"/>
                <a:gridCol w="281199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Benefits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Drawbacks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Polling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Good solution if the exact interval of message delivery is known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Many connections are opened and closed needlessly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Long-polling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Receive message updates immediately after they are</a:t>
                      </a:r>
                      <a:r>
                        <a:rPr lang="en-US" baseline="0" dirty="0" smtClean="0"/>
                        <a:t> delivered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Hold requests increases server load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Streaming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need to send several requests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Hold requests and increases server load and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browsers need to close and reconnect the channel to release memory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Benefits &amp; Drawbacks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Introduction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1111" y="4873724"/>
            <a:ext cx="828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common drawback of the three solutions, is that they use the </a:t>
            </a:r>
            <a:r>
              <a:rPr lang="en-US" i="1" dirty="0" smtClean="0"/>
              <a:t>HTTP protocol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22194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129308"/>
            <a:ext cx="4241200" cy="383202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" name="Image 3" descr="icon_chron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21196"/>
            <a:ext cx="97895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262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Server sent event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Server Events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480" y="2857500"/>
            <a:ext cx="2988015" cy="191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62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Sent Event (SSE) is a new specification for event streaming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Unidirectional channel</a:t>
            </a:r>
            <a:endParaRPr lang="en-US" dirty="0"/>
          </a:p>
          <a:p>
            <a:pPr lvl="1"/>
            <a:r>
              <a:rPr lang="en-US" dirty="0" smtClean="0"/>
              <a:t>Use HTTP </a:t>
            </a:r>
            <a:r>
              <a:rPr lang="en-US" dirty="0"/>
              <a:t>connection for receiving push </a:t>
            </a:r>
            <a:r>
              <a:rPr lang="en-US" dirty="0" smtClean="0"/>
              <a:t>notifications</a:t>
            </a:r>
          </a:p>
          <a:p>
            <a:pPr lvl="1"/>
            <a:r>
              <a:rPr lang="en-US" dirty="0" smtClean="0"/>
              <a:t>Events </a:t>
            </a:r>
            <a:r>
              <a:rPr lang="en-US" dirty="0"/>
              <a:t>in the form of DOM </a:t>
            </a:r>
            <a:r>
              <a:rPr lang="en-US" dirty="0" smtClean="0"/>
              <a:t>events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Presentation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ＭＳ Ｐゴシック" charset="0"/>
              </a:rPr>
              <a:t>Server Sent Event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88443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SSE API provides the </a:t>
            </a:r>
            <a:r>
              <a:rPr lang="en-US" i="1" dirty="0" err="1" smtClean="0"/>
              <a:t>EventSource</a:t>
            </a:r>
            <a:r>
              <a:rPr lang="en-US" i="1" dirty="0" smtClean="0"/>
              <a:t> </a:t>
            </a:r>
            <a:r>
              <a:rPr lang="en-US" dirty="0" smtClean="0"/>
              <a:t>interface to open a connection to a stream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JavaScript API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ＭＳ Ｐゴシック" charset="0"/>
              </a:rPr>
              <a:t>Server Sent Event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à coins arrondis 4"/>
          <p:cNvSpPr/>
          <p:nvPr/>
        </p:nvSpPr>
        <p:spPr>
          <a:xfrm>
            <a:off x="251520" y="2641476"/>
            <a:ext cx="8712968" cy="22322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1" charset="2"/>
              <a:buNone/>
            </a:pPr>
            <a:r>
              <a:rPr lang="en-GB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source =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new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EventSource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/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stream</a:t>
            </a: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");</a:t>
            </a:r>
            <a:endParaRPr lang="en-GB" b="1" dirty="0">
              <a:solidFill>
                <a:srgbClr val="00000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endParaRPr lang="en-GB" b="1" dirty="0">
              <a:solidFill>
                <a:srgbClr val="00000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source.addEventListener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message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",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(event) {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console.log</a:t>
            </a: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event.data</a:t>
            </a: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</a:t>
            </a:r>
            <a:endParaRPr lang="en-GB" b="1" dirty="0" smtClean="0">
              <a:solidFill>
                <a:srgbClr val="00000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253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57300"/>
            <a:ext cx="8435975" cy="423068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constructor require an URL to a valid stream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Can be an absolute or relative URL</a:t>
            </a:r>
          </a:p>
          <a:p>
            <a:pPr lvl="2"/>
            <a:r>
              <a:rPr lang="en-US" dirty="0" smtClean="0"/>
              <a:t>If absolute, its origin must match that of the calling page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JavaScript API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ＭＳ Ｐゴシック" charset="0"/>
              </a:rPr>
              <a:t>Server Sent Event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3284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created, you can set up handlers for the following events :</a:t>
            </a:r>
            <a:endParaRPr lang="en-US" i="1" dirty="0" smtClean="0"/>
          </a:p>
          <a:p>
            <a:pPr lvl="1"/>
            <a:r>
              <a:rPr lang="en-US" i="1" dirty="0" smtClean="0"/>
              <a:t>open</a:t>
            </a:r>
          </a:p>
          <a:p>
            <a:pPr lvl="1"/>
            <a:r>
              <a:rPr lang="en-US" i="1" dirty="0" err="1" smtClean="0"/>
              <a:t>messsage</a:t>
            </a:r>
            <a:endParaRPr lang="en-US" i="1" dirty="0" smtClean="0"/>
          </a:p>
          <a:p>
            <a:pPr lvl="1"/>
            <a:r>
              <a:rPr lang="en-US" i="1" dirty="0" smtClean="0"/>
              <a:t>error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JavaScript API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ＭＳ Ｐゴシック" charset="0"/>
              </a:rPr>
              <a:t>Server Sent Event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à coins arrondis 4"/>
          <p:cNvSpPr/>
          <p:nvPr/>
        </p:nvSpPr>
        <p:spPr>
          <a:xfrm>
            <a:off x="251520" y="3865612"/>
            <a:ext cx="8712968" cy="12961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1" charset="2"/>
              <a:buNone/>
            </a:pPr>
            <a:r>
              <a:rPr lang="en-GB" b="1" dirty="0" err="1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source.addEventListener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message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',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(e) </a:t>
            </a: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{ ... }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</a:t>
            </a: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;</a:t>
            </a:r>
            <a:endParaRPr lang="en-GB" b="1" dirty="0">
              <a:solidFill>
                <a:srgbClr val="00000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 err="1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source.addEventListener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open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',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(e) </a:t>
            </a: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{ ... }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</a:t>
            </a: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;</a:t>
            </a:r>
            <a:endParaRPr lang="en-GB" b="1" dirty="0">
              <a:solidFill>
                <a:srgbClr val="00000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 err="1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source.addEventListener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error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',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(e) </a:t>
            </a: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{ ... }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</a:t>
            </a:r>
            <a:endParaRPr lang="en-GB" b="1" dirty="0" smtClean="0">
              <a:solidFill>
                <a:srgbClr val="00000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329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SSE event stream</a:t>
            </a:r>
            <a:r>
              <a:rPr lang="en-US" dirty="0"/>
              <a:t> </a:t>
            </a:r>
            <a:r>
              <a:rPr lang="en-US" dirty="0" smtClean="0"/>
              <a:t>must be :</a:t>
            </a:r>
          </a:p>
          <a:p>
            <a:pPr lvl="1"/>
            <a:r>
              <a:rPr lang="en-US" dirty="0" smtClean="0"/>
              <a:t>A plaintext response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erved with a </a:t>
            </a:r>
            <a:r>
              <a:rPr lang="en-US" i="1" dirty="0"/>
              <a:t>text/event-stream</a:t>
            </a:r>
            <a:r>
              <a:rPr lang="en-US" dirty="0"/>
              <a:t> Content-</a:t>
            </a:r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Each message must be 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refixed by </a:t>
            </a:r>
            <a:r>
              <a:rPr lang="en-US" i="1" dirty="0" smtClean="0"/>
              <a:t>"data: "</a:t>
            </a:r>
          </a:p>
          <a:p>
            <a:pPr lvl="2"/>
            <a:r>
              <a:rPr lang="en-US" dirty="0" smtClean="0"/>
              <a:t>Followed by two </a:t>
            </a:r>
            <a:r>
              <a:rPr lang="en-US" i="1" dirty="0" smtClean="0"/>
              <a:t>"\n" </a:t>
            </a:r>
            <a:r>
              <a:rPr lang="en-US" dirty="0" smtClean="0"/>
              <a:t>characters to end the </a:t>
            </a:r>
            <a:r>
              <a:rPr lang="en-US" dirty="0" err="1" smtClean="0"/>
              <a:t>sream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Event Stream Format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ＭＳ Ｐゴシック" charset="0"/>
              </a:rPr>
              <a:t>Server Sent Event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à coins arrondis 4"/>
          <p:cNvSpPr/>
          <p:nvPr/>
        </p:nvSpPr>
        <p:spPr>
          <a:xfrm>
            <a:off x="251520" y="4297660"/>
            <a:ext cx="8712968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data: My message\n\n</a:t>
            </a:r>
            <a:endParaRPr lang="en-GB" b="1" dirty="0" smtClean="0">
              <a:solidFill>
                <a:srgbClr val="00000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05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You can send multiline message as follow 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Will </a:t>
            </a:r>
            <a:r>
              <a:rPr lang="en-US" dirty="0"/>
              <a:t>produce "</a:t>
            </a:r>
            <a:r>
              <a:rPr lang="en-US" i="1" dirty="0"/>
              <a:t>first line\</a:t>
            </a:r>
            <a:r>
              <a:rPr lang="en-US" i="1" dirty="0" err="1"/>
              <a:t>nsecond</a:t>
            </a:r>
            <a:r>
              <a:rPr lang="en-US" i="1" dirty="0"/>
              <a:t> line</a:t>
            </a:r>
            <a:r>
              <a:rPr lang="en-US" dirty="0"/>
              <a:t>" in </a:t>
            </a:r>
            <a:r>
              <a:rPr lang="en-US" i="1" dirty="0" err="1" smtClean="0"/>
              <a:t>event.data</a:t>
            </a:r>
            <a:endParaRPr lang="en-US" i="1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Event Stream Format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ＭＳ Ｐゴシック" charset="0"/>
              </a:rPr>
              <a:t>Server Sent Event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à coins arrondis 4"/>
          <p:cNvSpPr/>
          <p:nvPr/>
        </p:nvSpPr>
        <p:spPr>
          <a:xfrm>
            <a:off x="251520" y="2569468"/>
            <a:ext cx="8712968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data: </a:t>
            </a: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First line\n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data: Second line\n\n</a:t>
            </a:r>
            <a:endParaRPr lang="en-GB" b="1" dirty="0" smtClean="0">
              <a:solidFill>
                <a:srgbClr val="00000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717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You can also send JSON message as follow :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Event Stream Format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ＭＳ Ｐゴシック" charset="0"/>
              </a:rPr>
              <a:t>Server Sent Event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à coins arrondis 4"/>
          <p:cNvSpPr/>
          <p:nvPr/>
        </p:nvSpPr>
        <p:spPr>
          <a:xfrm>
            <a:off x="251520" y="2569468"/>
            <a:ext cx="8712968" cy="17281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data: {\</a:t>
            </a: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n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data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: "</a:t>
            </a:r>
            <a:r>
              <a:rPr lang="en-GB" b="1" dirty="0" err="1">
                <a:solidFill>
                  <a:srgbClr val="00B050"/>
                </a:solidFill>
                <a:latin typeface="Courier New" pitchFamily="1" charset="0"/>
              </a:rPr>
              <a:t>msg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": "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hello world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",\</a:t>
            </a: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n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data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: "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id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": </a:t>
            </a:r>
            <a:r>
              <a:rPr lang="en-GB" b="1" dirty="0">
                <a:solidFill>
                  <a:srgbClr val="FF66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12345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\</a:t>
            </a: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n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data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: }\n\n</a:t>
            </a:r>
            <a:endParaRPr lang="en-GB" b="1" dirty="0" smtClean="0">
              <a:solidFill>
                <a:srgbClr val="00000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773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By completing this course, you will be able to: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Explain the different </a:t>
            </a:r>
            <a:r>
              <a:rPr lang="en-US" dirty="0" smtClean="0"/>
              <a:t>ways </a:t>
            </a:r>
            <a:r>
              <a:rPr lang="en-US" dirty="0" smtClean="0"/>
              <a:t>to </a:t>
            </a:r>
            <a:r>
              <a:rPr lang="en-US" dirty="0" smtClean="0"/>
              <a:t>manage server events</a:t>
            </a:r>
            <a:endParaRPr lang="en-US" dirty="0" smtClean="0"/>
          </a:p>
          <a:p>
            <a:pPr lvl="1"/>
            <a:r>
              <a:rPr lang="en-US" dirty="0" smtClean="0"/>
              <a:t>Use Server Sent Event</a:t>
            </a:r>
            <a:endParaRPr lang="en-US" dirty="0"/>
          </a:p>
          <a:p>
            <a:pPr lvl="1"/>
            <a:r>
              <a:rPr lang="en-US" dirty="0" smtClean="0"/>
              <a:t>Explain </a:t>
            </a:r>
            <a:r>
              <a:rPr lang="en-US" dirty="0" smtClean="0"/>
              <a:t>what are </a:t>
            </a:r>
            <a:r>
              <a:rPr lang="en-US" dirty="0" smtClean="0"/>
              <a:t>the advantages of </a:t>
            </a:r>
            <a:r>
              <a:rPr lang="en-US" dirty="0" err="1" smtClean="0"/>
              <a:t>WebSockets</a:t>
            </a:r>
            <a:endParaRPr lang="en-US" dirty="0"/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WebSockets</a:t>
            </a:r>
            <a:endParaRPr lang="en-US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63" y="49213"/>
            <a:ext cx="617537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ＭＳ Ｐゴシック" charset="0"/>
              </a:rPr>
              <a:t>Course objectives</a:t>
            </a:r>
          </a:p>
        </p:txBody>
      </p:sp>
      <p:sp>
        <p:nvSpPr>
          <p:cNvPr id="9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Server Events</a:t>
            </a:r>
          </a:p>
          <a:p>
            <a:pPr marL="342900" indent="-342900" defTabSz="457200">
              <a:spcBef>
                <a:spcPct val="20000"/>
              </a:spcBef>
              <a:defRPr/>
            </a:pP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associate an event to a unique ID 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Lets the browser keep track of the last event fired</a:t>
            </a:r>
          </a:p>
          <a:p>
            <a:pPr lvl="1"/>
            <a:r>
              <a:rPr lang="en-US" dirty="0" smtClean="0"/>
              <a:t>If the connection is dropped, a special </a:t>
            </a:r>
            <a:r>
              <a:rPr lang="en-US" dirty="0"/>
              <a:t>HTTP header (</a:t>
            </a:r>
            <a:r>
              <a:rPr lang="en-US" i="1" dirty="0"/>
              <a:t>Last-Event-ID</a:t>
            </a:r>
            <a:r>
              <a:rPr lang="en-US" dirty="0"/>
              <a:t>) is set with the new </a:t>
            </a:r>
            <a:r>
              <a:rPr lang="en-US" dirty="0" smtClean="0"/>
              <a:t>request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Event ID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ＭＳ Ｐゴシック" charset="0"/>
              </a:rPr>
              <a:t>Server Sent Event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à coins arrondis 4"/>
          <p:cNvSpPr/>
          <p:nvPr/>
        </p:nvSpPr>
        <p:spPr>
          <a:xfrm>
            <a:off x="251520" y="1921396"/>
            <a:ext cx="8712968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id: 12345\n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data: </a:t>
            </a:r>
            <a:r>
              <a:rPr lang="en-GB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Azerty</a:t>
            </a: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\n\n</a:t>
            </a:r>
            <a:endParaRPr lang="en-GB" b="1" dirty="0" smtClean="0">
              <a:solidFill>
                <a:srgbClr val="00000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010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associate an event to a name 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/>
              <a:t>On the client, an event listener can be setup to listen to that particular </a:t>
            </a:r>
            <a:r>
              <a:rPr lang="en-US" dirty="0" smtClean="0"/>
              <a:t>event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Event Name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ＭＳ Ｐゴシック" charset="0"/>
              </a:rPr>
              <a:t>Server Sent Event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à coins arrondis 4"/>
          <p:cNvSpPr/>
          <p:nvPr/>
        </p:nvSpPr>
        <p:spPr>
          <a:xfrm>
            <a:off x="251520" y="1849388"/>
            <a:ext cx="8712968" cy="12961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: </a:t>
            </a:r>
            <a:r>
              <a:rPr lang="en-GB" b="1" dirty="0" err="1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userlogon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\</a:t>
            </a: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n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data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: {"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username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": "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John123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"}\n\</a:t>
            </a: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n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: update\</a:t>
            </a: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n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data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: {"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username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": "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John123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", "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emotion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": "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happy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"}\n\n</a:t>
            </a:r>
            <a:endParaRPr lang="en-GB" b="1" dirty="0" smtClean="0">
              <a:solidFill>
                <a:srgbClr val="00000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</p:txBody>
      </p:sp>
      <p:sp>
        <p:nvSpPr>
          <p:cNvPr id="9" name="Rectangle à coins arrondis 4"/>
          <p:cNvSpPr/>
          <p:nvPr/>
        </p:nvSpPr>
        <p:spPr>
          <a:xfrm>
            <a:off x="251520" y="4585692"/>
            <a:ext cx="8712968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1" charset="2"/>
              <a:buNone/>
            </a:pPr>
            <a:r>
              <a:rPr lang="en-GB" b="1" dirty="0" err="1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source.addEventListener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('</a:t>
            </a:r>
            <a:r>
              <a:rPr lang="en-GB" b="1" dirty="0" err="1">
                <a:solidFill>
                  <a:srgbClr val="00B050"/>
                </a:solidFill>
                <a:latin typeface="Courier New" pitchFamily="1" charset="0"/>
              </a:rPr>
              <a:t>userlogon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',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GB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(e) </a:t>
            </a:r>
            <a:r>
              <a:rPr lang="en-GB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{ ... });</a:t>
            </a:r>
            <a:endParaRPr lang="en-GB" b="1" dirty="0" smtClean="0">
              <a:solidFill>
                <a:srgbClr val="00000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885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SSEs </a:t>
            </a:r>
            <a:r>
              <a:rPr lang="en-US" dirty="0"/>
              <a:t>are sent over traditional </a:t>
            </a:r>
            <a:r>
              <a:rPr lang="en-US" dirty="0" smtClean="0"/>
              <a:t>HTTP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 </a:t>
            </a:r>
            <a:r>
              <a:rPr lang="en-US" dirty="0"/>
              <a:t>not require a special protocol or server implementation to get </a:t>
            </a:r>
            <a:r>
              <a:rPr lang="en-US" dirty="0" smtClean="0"/>
              <a:t>working !</a:t>
            </a:r>
          </a:p>
          <a:p>
            <a:pPr lvl="1"/>
            <a:endParaRPr lang="en-US" dirty="0"/>
          </a:p>
          <a:p>
            <a:r>
              <a:rPr lang="en-US" dirty="0" smtClean="0"/>
              <a:t>You can easily implement </a:t>
            </a:r>
            <a:r>
              <a:rPr lang="en-US" dirty="0" smtClean="0"/>
              <a:t>server-side code to use it</a:t>
            </a:r>
          </a:p>
          <a:p>
            <a:pPr lvl="1"/>
            <a:r>
              <a:rPr lang="en-US" dirty="0" smtClean="0"/>
              <a:t>Just render the event stream as described by the specification</a:t>
            </a:r>
            <a:endParaRPr lang="en-US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SSE server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smtClean="0">
                <a:solidFill>
                  <a:prstClr val="black"/>
                </a:solidFill>
                <a:latin typeface="Calibri"/>
                <a:cs typeface="ＭＳ Ｐゴシック" charset="0"/>
              </a:rPr>
              <a:t>Server Sent Event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0319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129308"/>
            <a:ext cx="4241200" cy="383202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" name="Image 3" descr="icon_chron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21196"/>
            <a:ext cx="97895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0436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Websocket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Server Events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2065412"/>
            <a:ext cx="2637780" cy="263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96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Sockets represents the next evolution of web </a:t>
            </a:r>
            <a:r>
              <a:rPr lang="en-US" dirty="0" smtClean="0"/>
              <a:t>communications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Bidirectional </a:t>
            </a:r>
            <a:r>
              <a:rPr lang="en-US" dirty="0"/>
              <a:t>communications </a:t>
            </a:r>
            <a:r>
              <a:rPr lang="en-US" dirty="0" smtClean="0"/>
              <a:t>channel</a:t>
            </a:r>
          </a:p>
          <a:p>
            <a:pPr lvl="1"/>
            <a:r>
              <a:rPr lang="en-US" dirty="0" smtClean="0"/>
              <a:t>Through </a:t>
            </a:r>
            <a:r>
              <a:rPr lang="en-US" dirty="0"/>
              <a:t>a single socket over the </a:t>
            </a:r>
            <a:r>
              <a:rPr lang="en-US" dirty="0" smtClean="0"/>
              <a:t>Web</a:t>
            </a:r>
            <a:endParaRPr lang="en-US" dirty="0"/>
          </a:p>
          <a:p>
            <a:pPr lvl="1"/>
            <a:r>
              <a:rPr lang="en-US" dirty="0"/>
              <a:t>To establish a connection</a:t>
            </a:r>
          </a:p>
          <a:p>
            <a:pPr lvl="2"/>
            <a:r>
              <a:rPr lang="en-US" dirty="0"/>
              <a:t>HTTP protocol is upgraded to the </a:t>
            </a:r>
            <a:r>
              <a:rPr lang="en-US" dirty="0" err="1"/>
              <a:t>WebSocket</a:t>
            </a:r>
            <a:r>
              <a:rPr lang="en-US" dirty="0"/>
              <a:t> protocol</a:t>
            </a:r>
          </a:p>
          <a:p>
            <a:pPr lvl="1"/>
            <a:endParaRPr lang="en-US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Presentation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WebSocket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8744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Working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WebSocket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1988355" y="1662981"/>
            <a:ext cx="8643" cy="335475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1640" y="1201316"/>
            <a:ext cx="1313430" cy="461665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Browser</a:t>
            </a:r>
            <a:endParaRPr lang="en-US" sz="2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309366" y="1662981"/>
            <a:ext cx="0" cy="335475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90258" y="1201316"/>
            <a:ext cx="1095172" cy="461665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Server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96998" y="2209428"/>
            <a:ext cx="331236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996998" y="2599084"/>
            <a:ext cx="331236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996998" y="3856320"/>
            <a:ext cx="331236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61494" y="2281436"/>
            <a:ext cx="117712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309366" y="2527077"/>
            <a:ext cx="1152128" cy="1480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61494" y="3577580"/>
            <a:ext cx="117712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309366" y="3808413"/>
            <a:ext cx="1152128" cy="1480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01054" y="1840096"/>
            <a:ext cx="231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WebSocket</a:t>
            </a:r>
            <a:r>
              <a:rPr lang="en-US" dirty="0" smtClean="0"/>
              <a:t> Upgrade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645070" y="2589792"/>
            <a:ext cx="209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WebSocket</a:t>
            </a:r>
            <a:r>
              <a:rPr lang="en-US" dirty="0" smtClean="0"/>
              <a:t> Frame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27784" y="3856320"/>
            <a:ext cx="209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WebSocket</a:t>
            </a:r>
            <a:r>
              <a:rPr lang="en-US" dirty="0"/>
              <a:t> Frame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979712" y="4792424"/>
            <a:ext cx="331236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44208" y="4513684"/>
            <a:ext cx="117712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5292080" y="4744517"/>
            <a:ext cx="1152128" cy="1480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10498" y="4792424"/>
            <a:ext cx="209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WebSocket</a:t>
            </a:r>
            <a:r>
              <a:rPr lang="en-US" dirty="0"/>
              <a:t> Frame</a:t>
            </a:r>
          </a:p>
        </p:txBody>
      </p:sp>
    </p:spTree>
    <p:extLst>
      <p:ext uri="{BB962C8B-B14F-4D97-AF65-F5344CB8AC3E}">
        <p14:creationId xmlns:p14="http://schemas.microsoft.com/office/powerpoint/2010/main" val="697198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WebSocket</a:t>
            </a:r>
            <a:r>
              <a:rPr lang="en-US" dirty="0" smtClean="0"/>
              <a:t> handshake: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457200"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Handshake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WebSocket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à coins arrondis 4"/>
          <p:cNvSpPr/>
          <p:nvPr/>
        </p:nvSpPr>
        <p:spPr>
          <a:xfrm>
            <a:off x="323528" y="1849388"/>
            <a:ext cx="8568952" cy="1800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GET /</a:t>
            </a:r>
            <a:r>
              <a:rPr lang="nl-NL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text</a:t>
            </a:r>
            <a:r>
              <a:rPr lang="nl-NL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HTTP/1.1\r\n </a:t>
            </a:r>
            <a:endParaRPr lang="nl-NL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Upgrade</a:t>
            </a:r>
            <a:r>
              <a:rPr lang="nl-NL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: </a:t>
            </a:r>
            <a:r>
              <a:rPr lang="nl-NL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WebSocket</a:t>
            </a:r>
            <a:r>
              <a:rPr lang="nl-NL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\r\n </a:t>
            </a:r>
            <a:endParaRPr lang="nl-NL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Connection</a:t>
            </a:r>
            <a:r>
              <a:rPr lang="nl-NL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: Upgrade\r\n </a:t>
            </a:r>
            <a:endParaRPr lang="nl-NL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Host</a:t>
            </a:r>
            <a:r>
              <a:rPr lang="nl-NL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: </a:t>
            </a:r>
            <a:r>
              <a:rPr lang="nl-NL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www.websocket.org</a:t>
            </a:r>
            <a:r>
              <a:rPr lang="nl-NL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\r\n </a:t>
            </a:r>
            <a:endParaRPr lang="nl-NL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...\</a:t>
            </a:r>
            <a:r>
              <a:rPr lang="nl-NL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r\</a:t>
            </a:r>
            <a:r>
              <a:rPr lang="nl-NL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n</a:t>
            </a:r>
            <a:endParaRPr lang="nl-NL" b="1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7" name="Rectangle à coins arrondis 4"/>
          <p:cNvSpPr/>
          <p:nvPr/>
        </p:nvSpPr>
        <p:spPr>
          <a:xfrm>
            <a:off x="323528" y="3721596"/>
            <a:ext cx="8568952" cy="15121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solidFill>
                  <a:srgbClr val="404040"/>
                </a:solidFill>
                <a:latin typeface="Courier New"/>
                <a:cs typeface="Courier New"/>
              </a:rPr>
              <a:t>HTTP</a:t>
            </a:r>
            <a:r>
              <a:rPr lang="nl-NL" b="1" dirty="0">
                <a:solidFill>
                  <a:srgbClr val="404040"/>
                </a:solidFill>
                <a:latin typeface="Courier New"/>
                <a:cs typeface="Courier New"/>
              </a:rPr>
              <a:t>/1.1 101 </a:t>
            </a:r>
            <a:r>
              <a:rPr lang="nl-NL" b="1" dirty="0" err="1">
                <a:solidFill>
                  <a:srgbClr val="404040"/>
                </a:solidFill>
                <a:latin typeface="Courier New"/>
                <a:cs typeface="Courier New"/>
              </a:rPr>
              <a:t>WebSocket</a:t>
            </a:r>
            <a:r>
              <a:rPr lang="nl-NL" b="1" dirty="0">
                <a:solidFill>
                  <a:srgbClr val="404040"/>
                </a:solidFill>
                <a:latin typeface="Courier New"/>
                <a:cs typeface="Courier New"/>
              </a:rPr>
              <a:t> Protocol </a:t>
            </a:r>
            <a:r>
              <a:rPr lang="nl-NL" b="1" dirty="0" err="1">
                <a:solidFill>
                  <a:srgbClr val="404040"/>
                </a:solidFill>
                <a:latin typeface="Courier New"/>
                <a:cs typeface="Courier New"/>
              </a:rPr>
              <a:t>Handshake</a:t>
            </a:r>
            <a:r>
              <a:rPr lang="nl-NL" b="1" dirty="0">
                <a:solidFill>
                  <a:srgbClr val="404040"/>
                </a:solidFill>
                <a:latin typeface="Courier New"/>
                <a:cs typeface="Courier New"/>
              </a:rPr>
              <a:t>\r\n </a:t>
            </a:r>
            <a:endParaRPr lang="nl-NL" b="1" dirty="0" smtClean="0">
              <a:solidFill>
                <a:srgbClr val="404040"/>
              </a:solidFill>
              <a:latin typeface="Courier New"/>
              <a:cs typeface="Courier New"/>
            </a:endParaRP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solidFill>
                  <a:srgbClr val="404040"/>
                </a:solidFill>
                <a:latin typeface="Courier New"/>
                <a:cs typeface="Courier New"/>
              </a:rPr>
              <a:t>Upgrade</a:t>
            </a:r>
            <a:r>
              <a:rPr lang="nl-NL" b="1" dirty="0">
                <a:solidFill>
                  <a:srgbClr val="404040"/>
                </a:solidFill>
                <a:latin typeface="Courier New"/>
                <a:cs typeface="Courier New"/>
              </a:rPr>
              <a:t>: </a:t>
            </a:r>
            <a:r>
              <a:rPr lang="nl-NL" b="1" dirty="0" err="1">
                <a:solidFill>
                  <a:srgbClr val="404040"/>
                </a:solidFill>
                <a:latin typeface="Courier New"/>
                <a:cs typeface="Courier New"/>
              </a:rPr>
              <a:t>WebSocket</a:t>
            </a:r>
            <a:r>
              <a:rPr lang="nl-NL" b="1" dirty="0">
                <a:solidFill>
                  <a:srgbClr val="404040"/>
                </a:solidFill>
                <a:latin typeface="Courier New"/>
                <a:cs typeface="Courier New"/>
              </a:rPr>
              <a:t>\r\n </a:t>
            </a:r>
            <a:endParaRPr lang="nl-NL" b="1" dirty="0" smtClean="0">
              <a:solidFill>
                <a:srgbClr val="404040"/>
              </a:solidFill>
              <a:latin typeface="Courier New"/>
              <a:cs typeface="Courier New"/>
            </a:endParaRP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solidFill>
                  <a:srgbClr val="404040"/>
                </a:solidFill>
                <a:latin typeface="Courier New"/>
                <a:cs typeface="Courier New"/>
              </a:rPr>
              <a:t>Connection</a:t>
            </a:r>
            <a:r>
              <a:rPr lang="nl-NL" b="1" dirty="0">
                <a:solidFill>
                  <a:srgbClr val="404040"/>
                </a:solidFill>
                <a:latin typeface="Courier New"/>
                <a:cs typeface="Courier New"/>
              </a:rPr>
              <a:t>: Upgrade\r\n </a:t>
            </a:r>
            <a:endParaRPr lang="nl-NL" b="1" dirty="0" smtClean="0">
              <a:solidFill>
                <a:srgbClr val="404040"/>
              </a:solidFill>
              <a:latin typeface="Courier New"/>
              <a:cs typeface="Courier New"/>
            </a:endParaRP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solidFill>
                  <a:srgbClr val="404040"/>
                </a:solidFill>
                <a:latin typeface="Courier New"/>
                <a:cs typeface="Courier New"/>
              </a:rPr>
              <a:t>...\</a:t>
            </a:r>
            <a:r>
              <a:rPr lang="nl-NL" b="1" dirty="0">
                <a:solidFill>
                  <a:srgbClr val="404040"/>
                </a:solidFill>
                <a:latin typeface="Courier New"/>
                <a:cs typeface="Courier New"/>
              </a:rPr>
              <a:t>r\n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24328" y="2601406"/>
            <a:ext cx="122413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request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24328" y="4297660"/>
            <a:ext cx="122413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response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44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/>
          <p:cNvSpPr txBox="1">
            <a:spLocks/>
          </p:cNvSpPr>
          <p:nvPr/>
        </p:nvSpPr>
        <p:spPr bwMode="auto">
          <a:xfrm>
            <a:off x="457200" y="1128713"/>
            <a:ext cx="8435975" cy="423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Network </a:t>
            </a:r>
            <a:r>
              <a:rPr lang="en-US" dirty="0"/>
              <a:t>throughput overhead </a:t>
            </a:r>
            <a:r>
              <a:rPr lang="en-US" dirty="0" smtClean="0"/>
              <a:t>of the polling: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439030"/>
              </p:ext>
            </p:extLst>
          </p:nvPr>
        </p:nvGraphicFramePr>
        <p:xfrm>
          <a:off x="395536" y="2742292"/>
          <a:ext cx="84359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7988"/>
                <a:gridCol w="42179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 clients polling every second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Estimated network throughput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6.6 Mbps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 Mbps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100 000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665 Mbps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Network usage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WebSocket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1161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Network throughput </a:t>
            </a:r>
            <a:r>
              <a:rPr lang="en-US" dirty="0"/>
              <a:t>overhead of </a:t>
            </a:r>
            <a:r>
              <a:rPr lang="en-US" dirty="0" err="1" smtClean="0"/>
              <a:t>WebSocket</a:t>
            </a:r>
            <a:r>
              <a:rPr lang="en-US" dirty="0"/>
              <a:t>: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Network usage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WebSocket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410910"/>
              </p:ext>
            </p:extLst>
          </p:nvPr>
        </p:nvGraphicFramePr>
        <p:xfrm>
          <a:off x="395536" y="2689076"/>
          <a:ext cx="843597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7988"/>
                <a:gridCol w="42179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 clients receiving </a:t>
                      </a:r>
                    </a:p>
                    <a:p>
                      <a:pPr algn="ctr"/>
                      <a:r>
                        <a:rPr lang="en-US" dirty="0" smtClean="0"/>
                        <a:t>1 message/second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Estimated network throughput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0.015 Mbps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0.153 Mbps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100 000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1.526 Mbps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583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63888" y="769268"/>
            <a:ext cx="5580112" cy="4446711"/>
          </a:xfrm>
        </p:spPr>
        <p:txBody>
          <a:bodyPr/>
          <a:lstStyle/>
          <a:p>
            <a:pPr>
              <a:lnSpc>
                <a:spcPct val="200000"/>
              </a:lnSpc>
              <a:buNone/>
            </a:pPr>
            <a:r>
              <a:rPr lang="en-US" dirty="0" smtClean="0"/>
              <a:t>Course’s plan: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Introduction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Server Sent Event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WebSocket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8" descr="200138722-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7340"/>
            <a:ext cx="2472195" cy="3712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ＭＳ Ｐゴシック" charset="0"/>
              </a:rPr>
              <a:t>Course topics</a:t>
            </a:r>
          </a:p>
        </p:txBody>
      </p:sp>
      <p:sp>
        <p:nvSpPr>
          <p:cNvPr id="8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Server Events</a:t>
            </a:r>
          </a:p>
        </p:txBody>
      </p:sp>
      <p:pic>
        <p:nvPicPr>
          <p:cNvPr id="9" name="Imag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-95250"/>
            <a:ext cx="8636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err="1" smtClean="0"/>
              <a:t>WebSocket</a:t>
            </a:r>
            <a:r>
              <a:rPr lang="en-US" dirty="0" smtClean="0"/>
              <a:t> interface propose the following constructor :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err="1" smtClean="0"/>
              <a:t>WebSocket</a:t>
            </a:r>
            <a:r>
              <a:rPr lang="en-US" i="1" dirty="0" smtClean="0"/>
              <a:t>(</a:t>
            </a:r>
            <a:r>
              <a:rPr lang="en-US" i="1" dirty="0" err="1" smtClean="0"/>
              <a:t>url</a:t>
            </a:r>
            <a:r>
              <a:rPr lang="en-US" i="1" dirty="0" smtClean="0"/>
              <a:t>, protocol)</a:t>
            </a:r>
          </a:p>
          <a:p>
            <a:pPr lvl="2"/>
            <a:r>
              <a:rPr lang="en-US" i="1" dirty="0" err="1" smtClean="0"/>
              <a:t>url</a:t>
            </a:r>
            <a:r>
              <a:rPr lang="en-US" i="1" dirty="0" smtClean="0"/>
              <a:t> </a:t>
            </a:r>
            <a:r>
              <a:rPr lang="en-US" dirty="0" smtClean="0"/>
              <a:t>specifies the URL to which to connect</a:t>
            </a:r>
          </a:p>
          <a:p>
            <a:pPr lvl="2"/>
            <a:r>
              <a:rPr lang="en-US" i="1" dirty="0" smtClean="0"/>
              <a:t>protocol</a:t>
            </a:r>
            <a:r>
              <a:rPr lang="en-US" dirty="0" smtClean="0"/>
              <a:t> specifies a sub-protocol that the server must support for the connection (optional)</a:t>
            </a:r>
            <a:endParaRPr lang="en-US" i="1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WebSocket</a:t>
            </a:r>
            <a:r>
              <a:rPr lang="en-US" sz="3600" b="1" dirty="0" smtClean="0">
                <a:latin typeface="+mj-lt"/>
                <a:cs typeface="ＭＳ Ｐゴシック" charset="0"/>
              </a:rPr>
              <a:t> Interface - Constructor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WebSocket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2712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err="1" smtClean="0"/>
              <a:t>readyState</a:t>
            </a:r>
            <a:r>
              <a:rPr lang="en-US" i="1" dirty="0" smtClean="0"/>
              <a:t> </a:t>
            </a:r>
            <a:r>
              <a:rPr lang="en-US" dirty="0" smtClean="0"/>
              <a:t>interface </a:t>
            </a:r>
            <a:r>
              <a:rPr lang="en-US" dirty="0"/>
              <a:t>attribute </a:t>
            </a:r>
            <a:r>
              <a:rPr lang="en-US" dirty="0" smtClean="0"/>
              <a:t>represents the state of the connection</a:t>
            </a:r>
          </a:p>
          <a:p>
            <a:endParaRPr lang="en-US" dirty="0" smtClean="0"/>
          </a:p>
          <a:p>
            <a:r>
              <a:rPr lang="en-US" dirty="0" smtClean="0"/>
              <a:t>Can have the following values :</a:t>
            </a:r>
          </a:p>
          <a:p>
            <a:pPr lvl="1"/>
            <a:r>
              <a:rPr lang="en-US" i="1" dirty="0"/>
              <a:t>CONNECTING</a:t>
            </a:r>
            <a:r>
              <a:rPr lang="en-US" dirty="0"/>
              <a:t> (numeric </a:t>
            </a:r>
            <a:r>
              <a:rPr lang="en-US" dirty="0" smtClean="0"/>
              <a:t>value 0)</a:t>
            </a:r>
          </a:p>
          <a:p>
            <a:pPr lvl="1"/>
            <a:r>
              <a:rPr lang="en-US" i="1" dirty="0"/>
              <a:t>OPEN</a:t>
            </a:r>
            <a:r>
              <a:rPr lang="en-US" dirty="0"/>
              <a:t> (numeric </a:t>
            </a:r>
            <a:r>
              <a:rPr lang="en-US" dirty="0" smtClean="0"/>
              <a:t>value 1)</a:t>
            </a:r>
          </a:p>
          <a:p>
            <a:pPr lvl="1"/>
            <a:r>
              <a:rPr lang="en-US" i="1" dirty="0"/>
              <a:t>CLOSED</a:t>
            </a:r>
            <a:r>
              <a:rPr lang="en-US" dirty="0"/>
              <a:t> (numeric </a:t>
            </a:r>
            <a:r>
              <a:rPr lang="en-US" dirty="0" smtClean="0"/>
              <a:t>value 2)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 err="1">
                <a:solidFill>
                  <a:prstClr val="black"/>
                </a:solidFill>
                <a:latin typeface="Calibri"/>
                <a:cs typeface="ＭＳ Ｐゴシック" charset="0"/>
              </a:rPr>
              <a:t>WebSocket</a:t>
            </a:r>
            <a:r>
              <a:rPr lang="en-US" sz="3600" b="1" dirty="0">
                <a:solidFill>
                  <a:prstClr val="black"/>
                </a:solidFill>
                <a:latin typeface="Calibri"/>
                <a:cs typeface="ＭＳ Ｐゴシック" charset="0"/>
              </a:rPr>
              <a:t> Interface - </a:t>
            </a:r>
            <a:r>
              <a:rPr lang="en-US" sz="3600" b="1" dirty="0" smtClean="0">
                <a:solidFill>
                  <a:prstClr val="black"/>
                </a:solidFill>
                <a:latin typeface="Calibri"/>
                <a:cs typeface="ＭＳ Ｐゴシック" charset="0"/>
              </a:rPr>
              <a:t>Attributes</a:t>
            </a:r>
            <a:endParaRPr lang="en-US" sz="3600" b="1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WebSocket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6272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 smtClean="0"/>
              <a:t>send(data) </a:t>
            </a:r>
            <a:r>
              <a:rPr lang="en-US" dirty="0" smtClean="0"/>
              <a:t>method allows you </a:t>
            </a:r>
            <a:r>
              <a:rPr lang="en-US" dirty="0"/>
              <a:t>to </a:t>
            </a:r>
            <a:r>
              <a:rPr lang="en-US" dirty="0" smtClean="0"/>
              <a:t>transmit </a:t>
            </a:r>
            <a:r>
              <a:rPr lang="en-US" dirty="0"/>
              <a:t>data using the </a:t>
            </a:r>
            <a:r>
              <a:rPr lang="en-US" dirty="0" smtClean="0"/>
              <a:t>connection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i="1" dirty="0" err="1"/>
              <a:t>readyState</a:t>
            </a:r>
            <a:r>
              <a:rPr lang="en-US" dirty="0"/>
              <a:t> attribute is </a:t>
            </a:r>
            <a:r>
              <a:rPr lang="en-US" i="1" dirty="0"/>
              <a:t>CONNECTING</a:t>
            </a:r>
            <a:r>
              <a:rPr lang="en-US" dirty="0"/>
              <a:t>, </a:t>
            </a:r>
            <a:endParaRPr lang="en-US" dirty="0" smtClean="0"/>
          </a:p>
          <a:p>
            <a:pPr lvl="2"/>
            <a:r>
              <a:rPr lang="en-US" dirty="0" smtClean="0"/>
              <a:t>An </a:t>
            </a:r>
            <a:r>
              <a:rPr lang="en-US" dirty="0"/>
              <a:t>INVALID_STATE_ERR </a:t>
            </a:r>
            <a:r>
              <a:rPr lang="en-US" dirty="0" smtClean="0"/>
              <a:t>exception is raised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WebSocket</a:t>
            </a:r>
            <a:r>
              <a:rPr lang="en-US" sz="3600" b="1" dirty="0" smtClean="0">
                <a:latin typeface="+mj-lt"/>
                <a:cs typeface="ＭＳ Ｐゴシック" charset="0"/>
              </a:rPr>
              <a:t> Interface - Method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WebSocket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5182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interface provide four event handlers :</a:t>
            </a:r>
            <a:endParaRPr lang="en-US" dirty="0"/>
          </a:p>
          <a:p>
            <a:pPr lvl="1"/>
            <a:r>
              <a:rPr lang="en-US" i="1" dirty="0" err="1" smtClean="0"/>
              <a:t>onopen</a:t>
            </a:r>
            <a:endParaRPr lang="en-US" i="1" dirty="0" smtClean="0"/>
          </a:p>
          <a:p>
            <a:pPr lvl="1"/>
            <a:r>
              <a:rPr lang="en-US" i="1" dirty="0" err="1" smtClean="0"/>
              <a:t>onmessage</a:t>
            </a:r>
            <a:endParaRPr lang="en-US" i="1" dirty="0" smtClean="0"/>
          </a:p>
          <a:p>
            <a:pPr lvl="1"/>
            <a:r>
              <a:rPr lang="en-US" i="1" dirty="0" err="1" smtClean="0"/>
              <a:t>onclose</a:t>
            </a:r>
            <a:endParaRPr lang="en-US" i="1" dirty="0" smtClean="0"/>
          </a:p>
          <a:p>
            <a:pPr lvl="1"/>
            <a:r>
              <a:rPr lang="en-US" i="1" dirty="0" err="1" smtClean="0"/>
              <a:t>onerror</a:t>
            </a:r>
            <a:endParaRPr lang="en-US" i="1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Event </a:t>
            </a:r>
            <a:r>
              <a:rPr lang="en-US" sz="3600" b="1" dirty="0" smtClean="0">
                <a:latin typeface="+mj-lt"/>
                <a:cs typeface="ＭＳ Ｐゴシック" charset="0"/>
              </a:rPr>
              <a:t>handlers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WebSocket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2910440"/>
            <a:ext cx="3419872" cy="2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12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Example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WebSocket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à coins arrondis 4"/>
          <p:cNvSpPr/>
          <p:nvPr/>
        </p:nvSpPr>
        <p:spPr>
          <a:xfrm>
            <a:off x="179512" y="985292"/>
            <a:ext cx="8785225" cy="42484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1" charset="2"/>
              <a:buNone/>
            </a:pPr>
            <a:r>
              <a:rPr lang="en-GB" b="1" dirty="0" err="1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en-GB" b="1" dirty="0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WS_URL = </a:t>
            </a:r>
            <a:r>
              <a:rPr lang="en-GB" b="1" dirty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</a:t>
            </a:r>
            <a:r>
              <a:rPr lang="en-GB" b="1" dirty="0" err="1">
                <a:solidFill>
                  <a:srgbClr val="00B050"/>
                </a:solidFill>
                <a:latin typeface="Courier New" pitchFamily="1" charset="0"/>
              </a:rPr>
              <a:t>ws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://</a:t>
            </a:r>
            <a:r>
              <a:rPr lang="en-GB" b="1" dirty="0" err="1">
                <a:solidFill>
                  <a:srgbClr val="00B050"/>
                </a:solidFill>
                <a:latin typeface="Courier New" pitchFamily="1" charset="0"/>
              </a:rPr>
              <a:t>www.host.com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/</a:t>
            </a:r>
            <a:r>
              <a:rPr lang="en-GB" b="1" dirty="0" smtClean="0">
                <a:solidFill>
                  <a:srgbClr val="00B050"/>
                </a:solidFill>
                <a:latin typeface="Courier New" pitchFamily="1" charset="0"/>
              </a:rPr>
              <a:t>socket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, </a:t>
            </a:r>
            <a:r>
              <a:rPr lang="en-GB" b="1" dirty="0" err="1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websocket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GB" b="1" dirty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= </a:t>
            </a:r>
            <a:r>
              <a:rPr lang="en-GB" b="1" dirty="0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new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GB" b="1" dirty="0" err="1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WebSocket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(WS_URL, </a:t>
            </a:r>
            <a:r>
              <a:rPr lang="en-GB" b="1" dirty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echo-protocol</a:t>
            </a:r>
            <a:r>
              <a:rPr lang="en-GB" b="1" dirty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")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;</a:t>
            </a:r>
          </a:p>
          <a:p>
            <a:pPr eaLnBrk="1" hangingPunct="1">
              <a:buFont typeface="Wingdings" pitchFamily="1" charset="2"/>
              <a:buNone/>
            </a:pPr>
            <a:endParaRPr lang="en-GB" b="1" dirty="0" smtClean="0">
              <a:solidFill>
                <a:srgbClr val="40404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 err="1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websocket.onopen</a:t>
            </a:r>
            <a:r>
              <a:rPr lang="en-GB" b="1" dirty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=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GB" b="1" dirty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en-GB" b="1" dirty="0" err="1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evt</a:t>
            </a:r>
            <a:r>
              <a:rPr lang="en-GB" b="1" dirty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 {</a:t>
            </a:r>
            <a:endParaRPr lang="en-GB" b="1" dirty="0" smtClean="0">
              <a:solidFill>
                <a:srgbClr val="40404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en-GB" b="1" dirty="0" err="1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websocket.send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Hello Socket!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");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</a:t>
            </a:r>
          </a:p>
          <a:p>
            <a:pPr eaLnBrk="1" hangingPunct="1">
              <a:buFont typeface="Wingdings" pitchFamily="1" charset="2"/>
              <a:buNone/>
            </a:pPr>
            <a:endParaRPr lang="en-GB" b="1" dirty="0">
              <a:solidFill>
                <a:srgbClr val="40404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 err="1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websocket.onmessage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=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en-GB" b="1" dirty="0" err="1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evt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 {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en-GB" b="1" dirty="0" err="1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console.log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Socket says: 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 + </a:t>
            </a:r>
            <a:r>
              <a:rPr lang="en-GB" b="1" dirty="0" err="1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evt.data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</a:t>
            </a:r>
          </a:p>
          <a:p>
            <a:pPr eaLnBrk="1" hangingPunct="1">
              <a:buFont typeface="Wingdings" pitchFamily="1" charset="2"/>
              <a:buNone/>
            </a:pPr>
            <a:endParaRPr lang="en-GB" b="1" dirty="0">
              <a:solidFill>
                <a:srgbClr val="40404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 err="1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websocket.onclose</a:t>
            </a:r>
            <a:r>
              <a:rPr lang="en-GB" b="1" dirty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=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en-GB" b="1" dirty="0" err="1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evt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 {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en-GB" b="1" dirty="0" err="1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console.log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You are disconnected from the socket.</a:t>
            </a: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");</a:t>
            </a:r>
            <a:endParaRPr lang="en-GB" b="1" dirty="0">
              <a:solidFill>
                <a:srgbClr val="40404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rgbClr val="40404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</a:t>
            </a:r>
            <a:endParaRPr lang="en-GB" b="1" dirty="0">
              <a:solidFill>
                <a:srgbClr val="40404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721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lot of libraries are available to implement </a:t>
            </a:r>
            <a:r>
              <a:rPr lang="en-US" i="1" dirty="0" err="1" smtClean="0"/>
              <a:t>WebSocket</a:t>
            </a:r>
            <a:r>
              <a:rPr lang="en-US" dirty="0" smtClean="0"/>
              <a:t> servers</a:t>
            </a:r>
          </a:p>
          <a:p>
            <a:endParaRPr lang="en-US" dirty="0"/>
          </a:p>
          <a:p>
            <a:pPr lvl="1"/>
            <a:r>
              <a:rPr lang="en-US" dirty="0" smtClean="0"/>
              <a:t>We’ll see how to develop a </a:t>
            </a:r>
            <a:r>
              <a:rPr lang="en-US" i="1" dirty="0" err="1" smtClean="0"/>
              <a:t>WebSocket</a:t>
            </a:r>
            <a:r>
              <a:rPr lang="en-US" dirty="0" smtClean="0"/>
              <a:t> server with </a:t>
            </a:r>
            <a:r>
              <a:rPr lang="en-US" i="1" dirty="0" err="1" smtClean="0"/>
              <a:t>Node.js</a:t>
            </a:r>
            <a:r>
              <a:rPr lang="en-US" dirty="0" smtClean="0"/>
              <a:t> in a next chapter…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WebSocket</a:t>
            </a:r>
            <a:r>
              <a:rPr lang="en-US" sz="3600" b="1" dirty="0" smtClean="0">
                <a:latin typeface="+mj-lt"/>
                <a:cs typeface="ＭＳ Ｐゴシック" charset="0"/>
              </a:rPr>
              <a:t> server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WebSocket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0179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129308"/>
            <a:ext cx="4241200" cy="383202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" name="Image 3" descr="icon_chron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21196"/>
            <a:ext cx="97895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262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80512" cy="537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45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defRPr/>
            </a:pPr>
            <a:r>
              <a:rPr lang="en-US" dirty="0"/>
              <a:t>Server </a:t>
            </a:r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2353444"/>
            <a:ext cx="2357964" cy="263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0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 when a browser visits a web </a:t>
            </a:r>
            <a:r>
              <a:rPr lang="en-US" dirty="0" smtClean="0"/>
              <a:t>page</a:t>
            </a:r>
            <a:endParaRPr lang="en-US" dirty="0"/>
          </a:p>
          <a:p>
            <a:pPr lvl="1"/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HTTP request is sent to the web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web server acknowledges this request and sends back the </a:t>
            </a:r>
            <a:r>
              <a:rPr lang="en-US" dirty="0" smtClean="0"/>
              <a:t>response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many </a:t>
            </a:r>
            <a:r>
              <a:rPr lang="en-US" dirty="0" smtClean="0"/>
              <a:t>cases, the </a:t>
            </a:r>
            <a:r>
              <a:rPr lang="en-US" dirty="0"/>
              <a:t>response could be stale by the time the browser renders the </a:t>
            </a:r>
            <a:r>
              <a:rPr lang="en-US" dirty="0" smtClean="0"/>
              <a:t>page…</a:t>
            </a: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Presentation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2386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get the most up-to-date "real-time" </a:t>
            </a:r>
            <a:r>
              <a:rPr lang="en-US" dirty="0" smtClean="0"/>
              <a:t>information without refreshing manually, you can use: </a:t>
            </a:r>
          </a:p>
          <a:p>
            <a:pPr lvl="1"/>
            <a:r>
              <a:rPr lang="en-US" dirty="0" smtClean="0"/>
              <a:t>Polling</a:t>
            </a:r>
          </a:p>
          <a:p>
            <a:pPr lvl="1"/>
            <a:r>
              <a:rPr lang="en-US" dirty="0" smtClean="0"/>
              <a:t>Long-polling</a:t>
            </a:r>
          </a:p>
          <a:p>
            <a:pPr lvl="1"/>
            <a:r>
              <a:rPr lang="en-US" dirty="0" smtClean="0"/>
              <a:t>Streaming</a:t>
            </a:r>
          </a:p>
          <a:p>
            <a:pPr lvl="1"/>
            <a:r>
              <a:rPr lang="en-US" dirty="0" smtClean="0"/>
              <a:t>And since recently, </a:t>
            </a:r>
            <a:r>
              <a:rPr lang="en-US" dirty="0" err="1" smtClean="0"/>
              <a:t>WebSockets</a:t>
            </a:r>
            <a:r>
              <a:rPr lang="en-US" dirty="0" smtClean="0"/>
              <a:t> !</a:t>
            </a: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Presentation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>
                <a:latin typeface="Calibri"/>
                <a:cs typeface="Calibri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91516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441676"/>
            <a:ext cx="8435975" cy="1278359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i="1" dirty="0" smtClean="0"/>
              <a:t>With </a:t>
            </a:r>
            <a:r>
              <a:rPr lang="en-US" sz="2400" i="1" dirty="0"/>
              <a:t>polling, the browser sends HTTP requests at regular intervals and immediately receives a </a:t>
            </a:r>
            <a:r>
              <a:rPr lang="en-US" sz="2400" i="1" dirty="0" smtClean="0"/>
              <a:t>respons</a:t>
            </a:r>
            <a:r>
              <a:rPr lang="en-US" sz="2400" i="1" dirty="0"/>
              <a:t>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Polling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>
                <a:latin typeface="Calibri"/>
                <a:cs typeface="Calibri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>
            <a:stCxn id="13" idx="2"/>
          </p:cNvCxnSpPr>
          <p:nvPr/>
        </p:nvCxnSpPr>
        <p:spPr>
          <a:xfrm flipH="1">
            <a:off x="1691680" y="1518965"/>
            <a:ext cx="11979" cy="277869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9592" y="1057300"/>
            <a:ext cx="1608133" cy="46166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Ajax client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004048" y="1518965"/>
            <a:ext cx="0" cy="277869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84940" y="1057300"/>
            <a:ext cx="1095172" cy="46166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Server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691680" y="2065412"/>
            <a:ext cx="331236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691680" y="2353444"/>
            <a:ext cx="331236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691680" y="3352264"/>
            <a:ext cx="331236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691680" y="3640296"/>
            <a:ext cx="331236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56176" y="1489348"/>
            <a:ext cx="1177125" cy="46166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6" idx="1"/>
          </p:cNvCxnSpPr>
          <p:nvPr/>
        </p:nvCxnSpPr>
        <p:spPr>
          <a:xfrm flipH="1" flipV="1">
            <a:off x="5004048" y="1705373"/>
            <a:ext cx="1152128" cy="1480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56176" y="3721596"/>
            <a:ext cx="1177125" cy="46166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2" idx="1"/>
          </p:cNvCxnSpPr>
          <p:nvPr/>
        </p:nvCxnSpPr>
        <p:spPr>
          <a:xfrm flipH="1" flipV="1">
            <a:off x="5004048" y="3937621"/>
            <a:ext cx="1152128" cy="1480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43808" y="1696080"/>
            <a:ext cx="95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843808" y="2982932"/>
            <a:ext cx="95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771800" y="2344152"/>
            <a:ext cx="11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771800" y="3640296"/>
            <a:ext cx="11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025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4441676"/>
            <a:ext cx="9144000" cy="1008112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i="1" dirty="0"/>
              <a:t>With long-polling, the browser sends a request to the server and the server keeps the request open for a set period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Long-Polling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>
                <a:latin typeface="Calibri"/>
                <a:cs typeface="Calibri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>
            <a:stCxn id="13" idx="2"/>
          </p:cNvCxnSpPr>
          <p:nvPr/>
        </p:nvCxnSpPr>
        <p:spPr>
          <a:xfrm flipH="1">
            <a:off x="1691680" y="1518965"/>
            <a:ext cx="11979" cy="277869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9592" y="1057300"/>
            <a:ext cx="1608133" cy="461665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Ajax client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004048" y="1518965"/>
            <a:ext cx="0" cy="277869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84940" y="1057300"/>
            <a:ext cx="1095172" cy="461665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Server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691680" y="2065412"/>
            <a:ext cx="331236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691680" y="2722776"/>
            <a:ext cx="331236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691680" y="3289548"/>
            <a:ext cx="331236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691680" y="4144352"/>
            <a:ext cx="331236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56176" y="2395835"/>
            <a:ext cx="1177125" cy="46166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6" idx="1"/>
          </p:cNvCxnSpPr>
          <p:nvPr/>
        </p:nvCxnSpPr>
        <p:spPr>
          <a:xfrm flipH="1" flipV="1">
            <a:off x="5004048" y="2611860"/>
            <a:ext cx="1152128" cy="1480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56176" y="3763987"/>
            <a:ext cx="1177125" cy="46166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2" idx="1"/>
          </p:cNvCxnSpPr>
          <p:nvPr/>
        </p:nvCxnSpPr>
        <p:spPr>
          <a:xfrm flipH="1" flipV="1">
            <a:off x="5004048" y="3980012"/>
            <a:ext cx="1152128" cy="1480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43808" y="1696080"/>
            <a:ext cx="95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843808" y="2920216"/>
            <a:ext cx="95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771800" y="2353444"/>
            <a:ext cx="11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771800" y="3784312"/>
            <a:ext cx="11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48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4441676"/>
            <a:ext cx="9144000" cy="1008112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i="1" dirty="0"/>
              <a:t>With streaming, the browser sends a complete request, but the server </a:t>
            </a:r>
            <a:r>
              <a:rPr lang="en-US" sz="2400" i="1" dirty="0" smtClean="0"/>
              <a:t>maintains </a:t>
            </a:r>
            <a:r>
              <a:rPr lang="en-US" sz="2400" i="1" dirty="0"/>
              <a:t>an open response that is continuously </a:t>
            </a:r>
            <a:r>
              <a:rPr lang="en-US" sz="2400" i="1" dirty="0" smtClean="0"/>
              <a:t>updated</a:t>
            </a:r>
            <a:endParaRPr lang="en-US" sz="2400" i="1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Streaming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>
                <a:latin typeface="Calibri"/>
                <a:cs typeface="Calibri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>
            <a:stCxn id="13" idx="2"/>
          </p:cNvCxnSpPr>
          <p:nvPr/>
        </p:nvCxnSpPr>
        <p:spPr>
          <a:xfrm flipH="1">
            <a:off x="1691680" y="1518965"/>
            <a:ext cx="11979" cy="277869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9592" y="1057300"/>
            <a:ext cx="1608133" cy="461665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Ajax client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004048" y="1518965"/>
            <a:ext cx="0" cy="277869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84940" y="1057300"/>
            <a:ext cx="1095172" cy="461665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Server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691680" y="2065412"/>
            <a:ext cx="331236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691680" y="2722776"/>
            <a:ext cx="331236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691680" y="4144352"/>
            <a:ext cx="331236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56176" y="2395835"/>
            <a:ext cx="117712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6" idx="1"/>
          </p:cNvCxnSpPr>
          <p:nvPr/>
        </p:nvCxnSpPr>
        <p:spPr>
          <a:xfrm flipH="1" flipV="1">
            <a:off x="5004048" y="2611860"/>
            <a:ext cx="1152128" cy="1480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56176" y="3763987"/>
            <a:ext cx="117712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2" idx="1"/>
          </p:cNvCxnSpPr>
          <p:nvPr/>
        </p:nvCxnSpPr>
        <p:spPr>
          <a:xfrm flipH="1" flipV="1">
            <a:off x="5004048" y="3980012"/>
            <a:ext cx="1152128" cy="1480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43808" y="1696080"/>
            <a:ext cx="95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771800" y="2353444"/>
            <a:ext cx="11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771800" y="3784312"/>
            <a:ext cx="11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71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UPINFOThem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SUPINFOTheme.thmx</Template>
  <TotalTime>0</TotalTime>
  <Words>1752</Words>
  <Application>Microsoft Macintosh PowerPoint</Application>
  <PresentationFormat>On-screen Show (16:10)</PresentationFormat>
  <Paragraphs>400</Paragraphs>
  <Slides>37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SUPINFOTheme</vt:lpstr>
      <vt:lpstr>PowerPoint Presentation</vt:lpstr>
      <vt:lpstr>PowerPoint Presentation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?</vt:lpstr>
      <vt:lpstr>Server sent event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?</vt:lpstr>
      <vt:lpstr>Websocket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?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SUPINFO E-Learning Course Template</dc:title>
  <dc:subject>Template 2006 for SUPINFo courses &amp; Presentations</dc:subject>
  <dc:creator/>
  <cp:keywords>SUPINFO E-Learning Template</cp:keywords>
  <cp:lastModifiedBy/>
  <cp:revision>276</cp:revision>
  <dcterms:created xsi:type="dcterms:W3CDTF">2010-02-28T17:00:24Z</dcterms:created>
  <dcterms:modified xsi:type="dcterms:W3CDTF">2012-09-20T09:29:04Z</dcterms:modified>
  <cp:category>SUPINFO PowerPoint Templates</cp:category>
</cp:coreProperties>
</file>