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29"/>
  </p:notesMasterIdLst>
  <p:handoutMasterIdLst>
    <p:handoutMasterId r:id="rId30"/>
  </p:handoutMasterIdLst>
  <p:sldIdLst>
    <p:sldId id="444" r:id="rId2"/>
    <p:sldId id="485" r:id="rId3"/>
    <p:sldId id="486" r:id="rId4"/>
    <p:sldId id="705" r:id="rId5"/>
    <p:sldId id="713" r:id="rId6"/>
    <p:sldId id="780" r:id="rId7"/>
    <p:sldId id="781" r:id="rId8"/>
    <p:sldId id="782" r:id="rId9"/>
    <p:sldId id="783" r:id="rId10"/>
    <p:sldId id="771" r:id="rId11"/>
    <p:sldId id="799" r:id="rId12"/>
    <p:sldId id="795" r:id="rId13"/>
    <p:sldId id="784" r:id="rId14"/>
    <p:sldId id="787" r:id="rId15"/>
    <p:sldId id="785" r:id="rId16"/>
    <p:sldId id="773" r:id="rId17"/>
    <p:sldId id="786" r:id="rId18"/>
    <p:sldId id="798" r:id="rId19"/>
    <p:sldId id="796" r:id="rId20"/>
    <p:sldId id="788" r:id="rId21"/>
    <p:sldId id="790" r:id="rId22"/>
    <p:sldId id="791" r:id="rId23"/>
    <p:sldId id="792" r:id="rId24"/>
    <p:sldId id="793" r:id="rId25"/>
    <p:sldId id="797" r:id="rId26"/>
    <p:sldId id="794" r:id="rId27"/>
    <p:sldId id="603" r:id="rId28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131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8/29/12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8/29/12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8/29/12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8/29/12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HTML </a:t>
            </a: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5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WebSocket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849388"/>
            <a:ext cx="2637780" cy="263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18349"/>
              </p:ext>
            </p:extLst>
          </p:nvPr>
        </p:nvGraphicFramePr>
        <p:xfrm>
          <a:off x="395536" y="1057300"/>
          <a:ext cx="8435976" cy="3662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992"/>
                <a:gridCol w="2811992"/>
                <a:gridCol w="28119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Drawbacks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Polling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solution if the exact interval of message delivery is known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 connections are opened and closed needlessly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Long-polling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Receive message updates immediately after they are</a:t>
                      </a:r>
                      <a:r>
                        <a:rPr lang="en-US" baseline="0" dirty="0" smtClean="0"/>
                        <a:t> delivered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Hold requests increases server load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Streaming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need to send several requests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Hold requests and increases server load and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browsers need to close and reconnect the channel to release memory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Benefits &amp; Drawbacks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Introduction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1111" y="4873724"/>
            <a:ext cx="82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common drawback of the three solutions, is that they use the </a:t>
            </a:r>
            <a:r>
              <a:rPr lang="en-US" i="1" dirty="0" smtClean="0"/>
              <a:t>HTTP protocol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219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And web socket WAS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80" y="2857500"/>
            <a:ext cx="2988015" cy="19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Sockets represents the next evolution of web </a:t>
            </a:r>
            <a:r>
              <a:rPr lang="en-US" dirty="0" smtClean="0"/>
              <a:t>communications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Bidirectional </a:t>
            </a:r>
            <a:r>
              <a:rPr lang="en-US" dirty="0"/>
              <a:t>communications </a:t>
            </a:r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a single socket over the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/>
              <a:t>To establish a connection</a:t>
            </a:r>
          </a:p>
          <a:p>
            <a:pPr lvl="2"/>
            <a:r>
              <a:rPr lang="en-US" dirty="0"/>
              <a:t>HTTP protocol is upgraded to the </a:t>
            </a:r>
            <a:r>
              <a:rPr lang="en-US" dirty="0" err="1"/>
              <a:t>WebSocket</a:t>
            </a:r>
            <a:r>
              <a:rPr lang="en-US" dirty="0"/>
              <a:t> protocol</a:t>
            </a:r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was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87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was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988355" y="1662981"/>
            <a:ext cx="8643" cy="33547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640" y="1201316"/>
            <a:ext cx="131343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Browser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09366" y="1662981"/>
            <a:ext cx="0" cy="33547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0258" y="1201316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6998" y="2209428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96998" y="259908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96998" y="3856320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61494" y="2281436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309366" y="2527077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1494" y="3577580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09366" y="3808413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1054" y="1840096"/>
            <a:ext cx="231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Upgrade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5070" y="2589792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Frame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3856320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Frame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79712" y="479242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4513684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292080" y="4744517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10498" y="4792424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WebSocket</a:t>
            </a:r>
            <a:r>
              <a:rPr lang="en-US" dirty="0" smtClean="0"/>
              <a:t> handshake: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Handshake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was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323528" y="1849388"/>
            <a:ext cx="8568952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GET /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text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HTTP/1.1\r\n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Upgrade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Connection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Upgrade\r\n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Host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www.websocket.org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...\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r\</a:t>
            </a: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323528" y="3721596"/>
            <a:ext cx="8568952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HTTP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/1.1 101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 Protocol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Handshake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Upgrade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: Upgrade\r\n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...\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r\n</a:t>
            </a:r>
            <a:endParaRPr lang="nl-NL" b="1" dirty="0">
              <a:solidFill>
                <a:srgbClr val="404040"/>
              </a:solidFill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4328" y="2601406"/>
            <a:ext cx="1224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328" y="4297660"/>
            <a:ext cx="1224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throughput overhead </a:t>
            </a:r>
            <a:r>
              <a:rPr lang="en-US" dirty="0" smtClean="0"/>
              <a:t>of the polling: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439030"/>
              </p:ext>
            </p:extLst>
          </p:nvPr>
        </p:nvGraphicFramePr>
        <p:xfrm>
          <a:off x="395536" y="2742292"/>
          <a:ext cx="84359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/>
                <a:gridCol w="4217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clients polling every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network throughput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665 Mbps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Network usage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was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116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throughput </a:t>
            </a:r>
            <a:r>
              <a:rPr lang="en-US" dirty="0"/>
              <a:t>overhead of </a:t>
            </a:r>
            <a:r>
              <a:rPr lang="en-US" dirty="0" err="1" smtClean="0"/>
              <a:t>WebSocket</a:t>
            </a:r>
            <a:r>
              <a:rPr lang="en-US" dirty="0"/>
              <a:t>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Network usage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was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10910"/>
              </p:ext>
            </p:extLst>
          </p:nvPr>
        </p:nvGraphicFramePr>
        <p:xfrm>
          <a:off x="395536" y="2689076"/>
          <a:ext cx="84359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/>
                <a:gridCol w="4217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clients receiving </a:t>
                      </a:r>
                    </a:p>
                    <a:p>
                      <a:pPr algn="ctr"/>
                      <a:r>
                        <a:rPr lang="en-US" dirty="0" smtClean="0"/>
                        <a:t>1 message/second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network throughput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0.153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1.526 Mbps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5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209428"/>
            <a:ext cx="2161744" cy="17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Explain the different way to do real-time before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Explain how are the advantages of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WebSocket</a:t>
            </a:r>
            <a:r>
              <a:rPr lang="en-US" dirty="0" smtClean="0"/>
              <a:t> client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WebSocket</a:t>
            </a:r>
            <a:r>
              <a:rPr lang="en-US" dirty="0" smtClean="0"/>
              <a:t> interface propose the following constructor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WebSocket</a:t>
            </a:r>
            <a:r>
              <a:rPr lang="en-US" i="1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protocol)</a:t>
            </a:r>
          </a:p>
          <a:p>
            <a:pPr lvl="2"/>
            <a:r>
              <a:rPr lang="en-US" i="1" dirty="0" err="1" smtClean="0"/>
              <a:t>url</a:t>
            </a:r>
            <a:r>
              <a:rPr lang="en-US" i="1" dirty="0" smtClean="0"/>
              <a:t> </a:t>
            </a:r>
            <a:r>
              <a:rPr lang="en-US" dirty="0" smtClean="0"/>
              <a:t>specifies the URL to which to connect</a:t>
            </a:r>
          </a:p>
          <a:p>
            <a:pPr lvl="2"/>
            <a:r>
              <a:rPr lang="en-US" i="1" dirty="0" smtClean="0"/>
              <a:t>protocol</a:t>
            </a:r>
            <a:r>
              <a:rPr lang="en-US" dirty="0" smtClean="0"/>
              <a:t> specifies a sub-protocol that the server must support for the connection (optional)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Constructor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interface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271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readyState</a:t>
            </a:r>
            <a:r>
              <a:rPr lang="en-US" i="1" dirty="0" smtClean="0"/>
              <a:t> </a:t>
            </a:r>
            <a:r>
              <a:rPr lang="en-US" dirty="0" smtClean="0"/>
              <a:t>interface </a:t>
            </a:r>
            <a:r>
              <a:rPr lang="en-US" dirty="0"/>
              <a:t>attribute </a:t>
            </a:r>
            <a:r>
              <a:rPr lang="en-US" dirty="0" smtClean="0"/>
              <a:t>represents the state of the connection</a:t>
            </a:r>
          </a:p>
          <a:p>
            <a:endParaRPr lang="en-US" dirty="0" smtClean="0"/>
          </a:p>
          <a:p>
            <a:r>
              <a:rPr lang="en-US" dirty="0" smtClean="0"/>
              <a:t>Can have the following values :</a:t>
            </a:r>
          </a:p>
          <a:p>
            <a:pPr lvl="1"/>
            <a:r>
              <a:rPr lang="en-US" i="1" dirty="0"/>
              <a:t>CONNECTING</a:t>
            </a:r>
            <a:r>
              <a:rPr lang="en-US" dirty="0"/>
              <a:t> (numeric </a:t>
            </a:r>
            <a:r>
              <a:rPr lang="en-US" dirty="0" smtClean="0"/>
              <a:t>value 0)</a:t>
            </a:r>
          </a:p>
          <a:p>
            <a:pPr lvl="1"/>
            <a:r>
              <a:rPr lang="en-US" i="1" dirty="0"/>
              <a:t>OPEN</a:t>
            </a:r>
            <a:r>
              <a:rPr lang="en-US" dirty="0"/>
              <a:t> (numeric </a:t>
            </a:r>
            <a:r>
              <a:rPr lang="en-US" dirty="0" smtClean="0"/>
              <a:t>value 1)</a:t>
            </a:r>
          </a:p>
          <a:p>
            <a:pPr lvl="1"/>
            <a:r>
              <a:rPr lang="en-US" i="1" dirty="0"/>
              <a:t>CLOSED</a:t>
            </a:r>
            <a:r>
              <a:rPr lang="en-US" dirty="0"/>
              <a:t> (numeric </a:t>
            </a:r>
            <a:r>
              <a:rPr lang="en-US" dirty="0" smtClean="0"/>
              <a:t>value 2)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Attribute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interface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627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send(data) </a:t>
            </a:r>
            <a:r>
              <a:rPr lang="en-US" dirty="0" smtClean="0"/>
              <a:t>method allows you </a:t>
            </a:r>
            <a:r>
              <a:rPr lang="en-US" dirty="0"/>
              <a:t>to </a:t>
            </a:r>
            <a:r>
              <a:rPr lang="en-US" dirty="0" smtClean="0"/>
              <a:t>transmit </a:t>
            </a:r>
            <a:r>
              <a:rPr lang="en-US" dirty="0"/>
              <a:t>data using the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i="1" dirty="0" err="1"/>
              <a:t>readyState</a:t>
            </a:r>
            <a:r>
              <a:rPr lang="en-US" dirty="0"/>
              <a:t> attribute is </a:t>
            </a:r>
            <a:r>
              <a:rPr lang="en-US" i="1" dirty="0"/>
              <a:t>CONNECTING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INVALID_STATE_ERR </a:t>
            </a:r>
            <a:r>
              <a:rPr lang="en-US" dirty="0" smtClean="0"/>
              <a:t>exception is raised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Method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interface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518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interface provide four event handlers :</a:t>
            </a:r>
            <a:endParaRPr lang="en-US" dirty="0"/>
          </a:p>
          <a:p>
            <a:pPr lvl="1"/>
            <a:r>
              <a:rPr lang="en-US" i="1" dirty="0" err="1" smtClean="0"/>
              <a:t>onopen</a:t>
            </a:r>
            <a:endParaRPr lang="en-US" i="1" dirty="0" smtClean="0"/>
          </a:p>
          <a:p>
            <a:pPr lvl="1"/>
            <a:r>
              <a:rPr lang="en-US" i="1" dirty="0" err="1" smtClean="0"/>
              <a:t>onmessage</a:t>
            </a:r>
            <a:endParaRPr lang="en-US" i="1" dirty="0" smtClean="0"/>
          </a:p>
          <a:p>
            <a:pPr lvl="1"/>
            <a:r>
              <a:rPr lang="en-US" i="1" dirty="0" err="1" smtClean="0"/>
              <a:t>onclose</a:t>
            </a:r>
            <a:endParaRPr lang="en-US" i="1" dirty="0" smtClean="0"/>
          </a:p>
          <a:p>
            <a:pPr lvl="1"/>
            <a:r>
              <a:rPr lang="en-US" i="1" dirty="0" err="1" smtClean="0"/>
              <a:t>onerror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handlers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interface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910440"/>
            <a:ext cx="3419872" cy="2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 interface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179512" y="985292"/>
            <a:ext cx="8785225" cy="4248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WS_URL =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ws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://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www.host.com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, 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</a:t>
            </a:r>
            <a:r>
              <a:rPr lang="en-GB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(WS_URL,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echo-protocol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websocket.onopen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  <a:endParaRPr lang="en-GB" b="1" dirty="0" smtClean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websocket.send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 Socket!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websocket.onmessage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Socket says: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evt.data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websocket.onclose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You are disconnected from the socket.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2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lot of libraries are available to implement </a:t>
            </a:r>
            <a:r>
              <a:rPr lang="en-US" i="1" dirty="0" err="1" smtClean="0"/>
              <a:t>WebSocket</a:t>
            </a:r>
            <a:r>
              <a:rPr lang="en-US" dirty="0" smtClean="0"/>
              <a:t> servers</a:t>
            </a:r>
          </a:p>
          <a:p>
            <a:endParaRPr lang="en-US" dirty="0"/>
          </a:p>
          <a:p>
            <a:pPr lvl="1"/>
            <a:r>
              <a:rPr lang="en-US" dirty="0" smtClean="0"/>
              <a:t>We’ll see how to develop a </a:t>
            </a:r>
            <a:r>
              <a:rPr lang="en-US" i="1" dirty="0" err="1" smtClean="0"/>
              <a:t>WebSocket</a:t>
            </a:r>
            <a:r>
              <a:rPr lang="en-US" dirty="0" smtClean="0"/>
              <a:t> server with </a:t>
            </a:r>
            <a:r>
              <a:rPr lang="en-US" i="1" dirty="0" err="1" smtClean="0"/>
              <a:t>Node.js</a:t>
            </a:r>
            <a:r>
              <a:rPr lang="en-US" dirty="0" smtClean="0"/>
              <a:t> in a next chapter…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01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WebSocket</a:t>
            </a:r>
            <a:r>
              <a:rPr lang="en-US" dirty="0" smtClean="0"/>
              <a:t> was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interface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53444"/>
            <a:ext cx="2357964" cy="26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when a browser visits a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HTTP request is sent to the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server acknowledges this request and sends back the </a:t>
            </a:r>
            <a:r>
              <a:rPr lang="en-US" dirty="0" smtClean="0"/>
              <a:t>response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many </a:t>
            </a:r>
            <a:r>
              <a:rPr lang="en-US" dirty="0" smtClean="0"/>
              <a:t>cases, the </a:t>
            </a:r>
            <a:r>
              <a:rPr lang="en-US" dirty="0"/>
              <a:t>response could be stale by the time the browser renders the </a:t>
            </a:r>
            <a:r>
              <a:rPr lang="en-US" dirty="0" smtClean="0"/>
              <a:t>page…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get the most up-to-date "real-time" </a:t>
            </a:r>
            <a:r>
              <a:rPr lang="en-US" dirty="0" smtClean="0"/>
              <a:t>information without refreshing manually, you can use: 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Long-polling</a:t>
            </a:r>
          </a:p>
          <a:p>
            <a:pPr lvl="1"/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And since recently, </a:t>
            </a:r>
            <a:r>
              <a:rPr lang="en-US" dirty="0" err="1" smtClean="0"/>
              <a:t>WebSockets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51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441676"/>
            <a:ext cx="8435975" cy="127835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 smtClean="0"/>
              <a:t>With </a:t>
            </a:r>
            <a:r>
              <a:rPr lang="en-US" sz="2400" i="1" dirty="0"/>
              <a:t>polling, the browser sends HTTP requests at regular intervals and immediately receives a </a:t>
            </a:r>
            <a:r>
              <a:rPr lang="en-US" sz="2400" i="1" dirty="0" smtClean="0"/>
              <a:t>respons</a:t>
            </a:r>
            <a:r>
              <a:rPr lang="en-US" sz="2400" i="1" dirty="0"/>
              <a:t>e</a:t>
            </a:r>
            <a:endParaRPr lang="en-US" sz="2400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Polling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35344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680" y="335226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364029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1489348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1705373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21596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37621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982932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4415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640296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441676"/>
            <a:ext cx="9144000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With long-polling, the browser sends a request to the server and the server keeps the request open for a set period</a:t>
            </a:r>
            <a:endParaRPr lang="en-US" sz="2400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Long-Polling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72277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680" y="3289548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414435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395835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2611860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63987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80012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920216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5344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78431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4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441676"/>
            <a:ext cx="9144000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With streaming, the browser sends a complete request, but the server </a:t>
            </a:r>
            <a:r>
              <a:rPr lang="en-US" sz="2400" i="1" dirty="0" smtClean="0"/>
              <a:t>maintains </a:t>
            </a:r>
            <a:r>
              <a:rPr lang="en-US" sz="2400" i="1" dirty="0"/>
              <a:t>an open response that is continuously </a:t>
            </a:r>
            <a:r>
              <a:rPr lang="en-US" sz="2400" i="1" dirty="0" smtClean="0"/>
              <a:t>updated</a:t>
            </a:r>
            <a:endParaRPr lang="en-US" sz="2400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Streaming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72277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414435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395835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2611860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63987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80012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5344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78431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1042</Words>
  <Application>Microsoft Macintosh PowerPoint</Application>
  <PresentationFormat>On-screen Show (16:10)</PresentationFormat>
  <Paragraphs>275</Paragraphs>
  <Slides>27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SUPINFOTheme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And web socket WAS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WebSocket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2012-08-30T12:48:18Z</dcterms:modified>
  <cp:category>SUPINFO PowerPoint Templates</cp:category>
</cp:coreProperties>
</file>