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59" r:id="rId1"/>
  </p:sldMasterIdLst>
  <p:notesMasterIdLst>
    <p:notesMasterId r:id="rId33"/>
  </p:notesMasterIdLst>
  <p:handoutMasterIdLst>
    <p:handoutMasterId r:id="rId34"/>
  </p:handoutMasterIdLst>
  <p:sldIdLst>
    <p:sldId id="453" r:id="rId2"/>
    <p:sldId id="451" r:id="rId3"/>
    <p:sldId id="530" r:id="rId4"/>
    <p:sldId id="538" r:id="rId5"/>
    <p:sldId id="531" r:id="rId6"/>
    <p:sldId id="532" r:id="rId7"/>
    <p:sldId id="533" r:id="rId8"/>
    <p:sldId id="534" r:id="rId9"/>
    <p:sldId id="535" r:id="rId10"/>
    <p:sldId id="536" r:id="rId11"/>
    <p:sldId id="537" r:id="rId12"/>
    <p:sldId id="539" r:id="rId13"/>
    <p:sldId id="540" r:id="rId14"/>
    <p:sldId id="541" r:id="rId15"/>
    <p:sldId id="527" r:id="rId16"/>
    <p:sldId id="523" r:id="rId17"/>
    <p:sldId id="520" r:id="rId18"/>
    <p:sldId id="460" r:id="rId19"/>
    <p:sldId id="461" r:id="rId20"/>
    <p:sldId id="462" r:id="rId21"/>
    <p:sldId id="452" r:id="rId22"/>
    <p:sldId id="472" r:id="rId23"/>
    <p:sldId id="476" r:id="rId24"/>
    <p:sldId id="524" r:id="rId25"/>
    <p:sldId id="525" r:id="rId26"/>
    <p:sldId id="526" r:id="rId27"/>
    <p:sldId id="487" r:id="rId28"/>
    <p:sldId id="506" r:id="rId29"/>
    <p:sldId id="522" r:id="rId30"/>
    <p:sldId id="528" r:id="rId31"/>
    <p:sldId id="529" r:id="rId32"/>
  </p:sldIdLst>
  <p:sldSz cx="9144000" cy="5715000" type="screen16x1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E2C5"/>
    <a:srgbClr val="5F5F5F"/>
    <a:srgbClr val="808080"/>
    <a:srgbClr val="479B8F"/>
    <a:srgbClr val="A2AEBA"/>
    <a:srgbClr val="BFC7CF"/>
    <a:srgbClr val="D9D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69" autoAdjust="0"/>
  </p:normalViewPr>
  <p:slideViewPr>
    <p:cSldViewPr>
      <p:cViewPr varScale="1">
        <p:scale>
          <a:sx n="134" d="100"/>
          <a:sy n="134" d="100"/>
        </p:scale>
        <p:origin x="-954" y="-1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70138" y="0"/>
            <a:ext cx="45116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911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36397F7C-9109-41AA-AF3F-C9CBB169BBFF}" type="datetime1">
              <a:rPr lang="en-US"/>
              <a:pPr/>
              <a:t>8/31/2012</a:t>
            </a:fld>
            <a:endParaRPr lang="en-US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8118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48413" y="8831263"/>
            <a:ext cx="533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7C415679-3D27-438F-AC74-489F5AF5739C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68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93938" y="0"/>
            <a:ext cx="4587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[Title of the course]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0653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7EF0411E-54B7-49D7-BF23-01683CC1CD67}" type="datetime1">
              <a:rPr lang="en-US"/>
              <a:pPr/>
              <a:t>8/31/2012</a:t>
            </a:fld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4050" y="696913"/>
            <a:ext cx="55753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6578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23025" y="8829675"/>
            <a:ext cx="457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F2894214-72F6-4306-9C26-759FB68F50CD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7015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8/31/2012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8/31/2012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8/31/2012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8/31/2012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8/31/2012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8/31/2012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8/31/2012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[Title of the course]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EF0411E-54B7-49D7-BF23-01683CC1CD67}" type="datetime1">
              <a:rPr lang="en-US" smtClean="0"/>
              <a:pPr/>
              <a:t>8/31/2012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2004-2005 NameOfTheOrganization. All rights reserved.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2894214-72F6-4306-9C26-759FB68F50C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40B297-F50D-484C-ACFB-7B14BBEC6D9D}" type="datetimeFigureOut">
              <a:rPr lang="fr-FR"/>
              <a:pPr/>
              <a:t>31/08/2012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A90ED0-21BE-4D02-8F9A-847F055022D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4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52C86D-858F-4436-887E-FAA64C472B10}" type="datetimeFigureOut">
              <a:rPr lang="fr-FR"/>
              <a:pPr/>
              <a:t>31/08/2012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6402C7-27C9-430B-A647-BD0442B840C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67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28870"/>
            <a:ext cx="2057400" cy="487627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870"/>
            <a:ext cx="6019800" cy="4876271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631552-3809-4475-B076-571F79DD8438}" type="datetimeFigureOut">
              <a:rPr lang="fr-FR"/>
              <a:pPr/>
              <a:t>31/08/2012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7DE801-10D8-4981-85E5-572F3102C766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47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F3536A-E70C-492D-8B6C-9516539BB90B}" type="datetimeFigureOut">
              <a:rPr lang="fr-FR"/>
              <a:pPr/>
              <a:t>31/08/2012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292AB4E-4968-48F9-A167-C51B46BC94F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67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F0D905-E438-41C5-8546-C118A5946D7D}" type="datetimeFigureOut">
              <a:rPr lang="fr-FR"/>
              <a:pPr/>
              <a:t>31/08/2012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C1FF16F-B8D2-48F4-BB40-50C6ADBAEB9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50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56FFFF1-2C65-4327-9840-2B43B23FD6B1}" type="datetimeFigureOut">
              <a:rPr lang="fr-FR"/>
              <a:pPr/>
              <a:t>31/08/2012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9" name="Espace réservé du numéro de diapositive 6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579B318-7D5E-4DF4-970F-6BCF490CBAC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9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6554C8-55AE-4EFB-BB46-A79A617C7A68}" type="datetimeFigureOut">
              <a:rPr lang="fr-FR"/>
              <a:pPr/>
              <a:t>31/08/2012</a:t>
            </a:fld>
            <a:endParaRPr lang="fr-FR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11" name="Espace réservé du numéro de diapositive 8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3618072-F17A-45BB-8575-F110F243281F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07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6013" y="337220"/>
            <a:ext cx="7776467" cy="5040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3"/>
          </p:nvPr>
        </p:nvSpPr>
        <p:spPr>
          <a:xfrm>
            <a:off x="1116013" y="0"/>
            <a:ext cx="7777162" cy="3365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4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A0FB1A-DC0F-4BA7-8E04-D8DDB0C51F6A}" type="datetimeFigureOut">
              <a:rPr lang="fr-FR"/>
              <a:pPr/>
              <a:t>31/08/2012</a:t>
            </a:fld>
            <a:endParaRPr lang="fr-FR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5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6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7239F0-C809-4D9B-BADE-E677263A850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17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55CAE2-4705-4758-B174-288BF2998352}" type="datetimeFigureOut">
              <a:rPr lang="fr-FR"/>
              <a:pPr/>
              <a:t>31/08/2012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788FAD3-7D0D-492B-87C9-E1D04BF51D86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99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1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27546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1" y="1195920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A2DD87-EF16-4542-8E2C-04CB6C2EC50F}" type="datetimeFigureOut">
              <a:rPr lang="fr-FR"/>
              <a:pPr/>
              <a:t>31/08/2012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398663-00F0-4FB6-95EF-D9E088BC815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23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472786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7BE084-309E-469E-847E-32D69B823DBE}" type="datetimeFigureOut">
              <a:rPr lang="fr-FR"/>
              <a:pPr/>
              <a:t>31/08/2012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075C14B-8D76-4463-8862-8299E72AFFA4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79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4" descr="CarteDuMonde_AvecPoint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0"/>
            <a:ext cx="4002087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294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116013" y="336550"/>
            <a:ext cx="77771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128713"/>
            <a:ext cx="8435975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5329238"/>
            <a:ext cx="9144000" cy="4079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fr-FR" sz="900">
                <a:solidFill>
                  <a:srgbClr val="FFFFFF"/>
                </a:solidFill>
                <a:latin typeface="Calibri" pitchFamily="34" charset="0"/>
              </a:rPr>
              <a:t>© SUPINFO International University – http://www.supinfo.com</a:t>
            </a:r>
          </a:p>
        </p:txBody>
      </p:sp>
      <p:pic>
        <p:nvPicPr>
          <p:cNvPr id="1030" name="Image 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5305425"/>
            <a:ext cx="13620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84" r:id="rId1"/>
    <p:sldLayoutId id="2147484485" r:id="rId2"/>
    <p:sldLayoutId id="2147484486" r:id="rId3"/>
    <p:sldLayoutId id="2147484487" r:id="rId4"/>
    <p:sldLayoutId id="2147484488" r:id="rId5"/>
    <p:sldLayoutId id="2147484489" r:id="rId6"/>
    <p:sldLayoutId id="2147484490" r:id="rId7"/>
    <p:sldLayoutId id="2147484491" r:id="rId8"/>
    <p:sldLayoutId id="2147484492" r:id="rId9"/>
    <p:sldLayoutId id="2147484493" r:id="rId10"/>
    <p:sldLayoutId id="2147484494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/>
          <a:lstStyle/>
          <a:p>
            <a:pPr>
              <a:defRPr/>
            </a:pPr>
            <a:r>
              <a:rPr lang="fr-FR" dirty="0" smtClean="0"/>
              <a:t>Web Storage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fr-FR" dirty="0" smtClean="0"/>
              <a:t>Web APIs</a:t>
            </a:r>
            <a:endParaRPr lang="fr-FR" dirty="0"/>
          </a:p>
        </p:txBody>
      </p:sp>
      <p:pic>
        <p:nvPicPr>
          <p:cNvPr id="1026" name="Picture 2" descr="http://t1.gstatic.com/images?q=tbn:ANd9GcTZuD8Q6yOUsp08Q3gVIIY9uPNUwQjQdvtM8HcWQT4n6mzZQnY2&amp;t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353444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Events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21540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Web Storage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err="1" smtClean="0"/>
              <a:t>Consider</a:t>
            </a:r>
            <a:r>
              <a:rPr lang="fr-FR" sz="2800" dirty="0" smtClean="0"/>
              <a:t> </a:t>
            </a:r>
            <a:r>
              <a:rPr lang="fr-FR" sz="2800" dirty="0" err="1" smtClean="0"/>
              <a:t>this</a:t>
            </a:r>
            <a:r>
              <a:rPr lang="fr-FR" sz="2800" dirty="0" smtClean="0"/>
              <a:t> code in one page</a:t>
            </a:r>
          </a:p>
          <a:p>
            <a:pPr lvl="1"/>
            <a:r>
              <a:rPr lang="fr-FR" sz="2400" dirty="0" err="1" smtClean="0"/>
              <a:t>Opened</a:t>
            </a:r>
            <a:r>
              <a:rPr lang="fr-FR" sz="2400" dirty="0" smtClean="0"/>
              <a:t> </a:t>
            </a:r>
            <a:r>
              <a:rPr lang="fr-FR" sz="2400" dirty="0" err="1" smtClean="0"/>
              <a:t>twice</a:t>
            </a:r>
            <a:r>
              <a:rPr lang="fr-FR" sz="2400" dirty="0" smtClean="0"/>
              <a:t> in browser</a:t>
            </a:r>
          </a:p>
          <a:p>
            <a:pPr lvl="1"/>
            <a:endParaRPr lang="fr-FR" dirty="0"/>
          </a:p>
          <a:p>
            <a:pPr lvl="1"/>
            <a:endParaRPr lang="fr-FR" sz="2400" dirty="0" smtClean="0"/>
          </a:p>
          <a:p>
            <a:pPr lvl="1"/>
            <a:endParaRPr lang="fr-FR" dirty="0"/>
          </a:p>
          <a:p>
            <a:pPr lvl="1"/>
            <a:endParaRPr lang="fr-FR" sz="2400" dirty="0" smtClean="0"/>
          </a:p>
          <a:p>
            <a:pPr lvl="1"/>
            <a:endParaRPr lang="fr-FR" dirty="0"/>
          </a:p>
          <a:p>
            <a:pPr lvl="1"/>
            <a:r>
              <a:rPr lang="fr-FR" sz="2400" dirty="0" err="1" smtClean="0"/>
              <a:t>After</a:t>
            </a:r>
            <a:r>
              <a:rPr lang="fr-FR" sz="2400" dirty="0" smtClean="0"/>
              <a:t> </a:t>
            </a:r>
            <a:r>
              <a:rPr lang="fr-FR" sz="2400" dirty="0" err="1" smtClean="0"/>
              <a:t>reloading</a:t>
            </a:r>
            <a:r>
              <a:rPr lang="fr-FR" sz="2400" dirty="0" smtClean="0"/>
              <a:t> one of the </a:t>
            </a:r>
            <a:r>
              <a:rPr lang="fr-FR" sz="2400" dirty="0" err="1" smtClean="0"/>
              <a:t>two</a:t>
            </a:r>
            <a:r>
              <a:rPr lang="fr-FR" sz="2400" dirty="0" smtClean="0"/>
              <a:t>…</a:t>
            </a:r>
          </a:p>
          <a:p>
            <a:pPr lvl="2"/>
            <a:r>
              <a:rPr lang="fr-FR" dirty="0" err="1" smtClean="0"/>
              <a:t>Inspect</a:t>
            </a:r>
            <a:r>
              <a:rPr lang="fr-FR" smtClean="0"/>
              <a:t> </a:t>
            </a:r>
            <a:r>
              <a:rPr lang="fr-FR" sz="2000" smtClean="0"/>
              <a:t>the </a:t>
            </a:r>
            <a:r>
              <a:rPr lang="fr-FR" sz="2000" dirty="0" err="1" smtClean="0"/>
              <a:t>other</a:t>
            </a:r>
            <a:r>
              <a:rPr lang="fr-FR" sz="2000" dirty="0" smtClean="0"/>
              <a:t> one</a:t>
            </a:r>
            <a:endParaRPr lang="fr-FR" sz="2000" dirty="0"/>
          </a:p>
        </p:txBody>
      </p:sp>
      <p:pic>
        <p:nvPicPr>
          <p:cNvPr id="8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à coins arrondis 10"/>
          <p:cNvSpPr/>
          <p:nvPr/>
        </p:nvSpPr>
        <p:spPr>
          <a:xfrm>
            <a:off x="179388" y="2209428"/>
            <a:ext cx="8785225" cy="20162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window.localStorage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) {</a:t>
            </a:r>
          </a:p>
          <a:p>
            <a:pPr lvl="1"/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window.addEventListener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'storage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'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,</a:t>
            </a:r>
          </a:p>
          <a:p>
            <a:pPr lvl="2"/>
            <a:r>
              <a:rPr lang="en-US" sz="1600" b="1" dirty="0" smtClean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function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(e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){console.log(e)},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 false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);</a:t>
            </a:r>
          </a:p>
          <a:p>
            <a:pPr lvl="1"/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localStorage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[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"Bob"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] 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= 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"Dylan"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;</a:t>
            </a:r>
            <a:endParaRPr lang="en-US" sz="1600" b="1" dirty="0">
              <a:solidFill>
                <a:schemeClr val="tx1"/>
              </a:solidFill>
              <a:latin typeface="Courier New"/>
              <a:ea typeface="ＭＳ Ｐゴシック" pitchFamily="1" charset="-128"/>
              <a:cs typeface="Courier New"/>
            </a:endParaRPr>
          </a:p>
          <a:p>
            <a:pPr lvl="1"/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localStorage.setItem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(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"Bob"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"Lennon"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);</a:t>
            </a:r>
            <a:endParaRPr lang="en-US" sz="1600" b="1" dirty="0">
              <a:solidFill>
                <a:schemeClr val="tx1"/>
              </a:solidFill>
              <a:latin typeface="Courier New"/>
              <a:ea typeface="ＭＳ Ｐゴシック" pitchFamily="1" charset="-128"/>
              <a:cs typeface="Courier New"/>
            </a:endParaRPr>
          </a:p>
          <a:p>
            <a:pPr lvl="1"/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localStorage.removeItem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(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"Bob"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);</a:t>
            </a:r>
            <a:endParaRPr lang="en-US" sz="1600" b="1" dirty="0">
              <a:solidFill>
                <a:schemeClr val="tx1"/>
              </a:solidFill>
              <a:latin typeface="Courier New"/>
              <a:ea typeface="ＭＳ Ｐゴシック" pitchFamily="1" charset="-128"/>
              <a:cs typeface="Courier New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}</a:t>
            </a:r>
            <a:endParaRPr lang="en-US" sz="1600" b="1" dirty="0" smtClean="0">
              <a:solidFill>
                <a:schemeClr val="tx1"/>
              </a:solidFill>
              <a:latin typeface="Courier New"/>
              <a:ea typeface="ＭＳ Ｐゴシック" pitchFamily="1" charset="-128"/>
              <a:cs typeface="Courier New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793604"/>
            <a:ext cx="2933700" cy="133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6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Session Storage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Web Storage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single window storage area</a:t>
            </a:r>
          </a:p>
          <a:p>
            <a:pPr lvl="1"/>
            <a:r>
              <a:rPr lang="en-US" dirty="0" smtClean="0"/>
              <a:t>Available across refresh and same-domain redirections</a:t>
            </a:r>
          </a:p>
          <a:p>
            <a:pPr lvl="1"/>
            <a:r>
              <a:rPr lang="en-US" dirty="0" smtClean="0"/>
              <a:t>Limited to your tab current context</a:t>
            </a:r>
          </a:p>
          <a:p>
            <a:pPr lvl="1"/>
            <a:endParaRPr lang="en-US" dirty="0"/>
          </a:p>
          <a:p>
            <a:r>
              <a:rPr lang="en-US" dirty="0" err="1" smtClean="0"/>
              <a:t>Datas</a:t>
            </a:r>
            <a:r>
              <a:rPr lang="en-US" dirty="0" smtClean="0"/>
              <a:t> saved until user closes the tab</a:t>
            </a:r>
          </a:p>
          <a:p>
            <a:endParaRPr lang="en-US" dirty="0"/>
          </a:p>
          <a:p>
            <a:r>
              <a:rPr lang="en-US" dirty="0" smtClean="0"/>
              <a:t>Same methods as local storage</a:t>
            </a:r>
          </a:p>
          <a:p>
            <a:pPr lvl="1"/>
            <a:r>
              <a:rPr lang="en-US" dirty="0" smtClean="0"/>
              <a:t>But without cross-tab event!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3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Session Storage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21540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Web Storage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err="1" smtClean="0"/>
              <a:t>Consider</a:t>
            </a:r>
            <a:r>
              <a:rPr lang="fr-FR" sz="2800" dirty="0" smtClean="0"/>
              <a:t> </a:t>
            </a:r>
            <a:r>
              <a:rPr lang="fr-FR" sz="2800" dirty="0" err="1" smtClean="0"/>
              <a:t>this</a:t>
            </a:r>
            <a:r>
              <a:rPr lang="fr-FR" sz="2800" dirty="0" smtClean="0"/>
              <a:t> code </a:t>
            </a:r>
            <a:r>
              <a:rPr lang="fr-FR" sz="2800" dirty="0" err="1" smtClean="0"/>
              <a:t>duplicated</a:t>
            </a:r>
            <a:r>
              <a:rPr lang="fr-FR" sz="2800" dirty="0" smtClean="0"/>
              <a:t> in </a:t>
            </a:r>
            <a:r>
              <a:rPr lang="fr-FR" sz="2800" dirty="0" err="1" smtClean="0"/>
              <a:t>two</a:t>
            </a:r>
            <a:r>
              <a:rPr lang="fr-FR" sz="2800" dirty="0" smtClean="0"/>
              <a:t> pages:</a:t>
            </a:r>
            <a:endParaRPr lang="fr-FR" dirty="0"/>
          </a:p>
          <a:p>
            <a:pPr lvl="1"/>
            <a:endParaRPr lang="fr-FR" sz="2400" dirty="0" smtClean="0"/>
          </a:p>
          <a:p>
            <a:pPr lvl="1"/>
            <a:endParaRPr lang="fr-FR" dirty="0"/>
          </a:p>
          <a:p>
            <a:pPr lvl="1"/>
            <a:endParaRPr lang="fr-FR" sz="2400" dirty="0" smtClean="0"/>
          </a:p>
          <a:p>
            <a:pPr lvl="1"/>
            <a:endParaRPr lang="fr-FR" dirty="0"/>
          </a:p>
          <a:p>
            <a:pPr lvl="1"/>
            <a:endParaRPr lang="fr-FR" sz="2400" dirty="0" smtClean="0"/>
          </a:p>
          <a:p>
            <a:pPr lvl="1"/>
            <a:endParaRPr lang="fr-FR" sz="2400" dirty="0" smtClean="0"/>
          </a:p>
          <a:p>
            <a:pPr lvl="1"/>
            <a:r>
              <a:rPr lang="fr-FR" sz="2400" dirty="0" smtClean="0"/>
              <a:t>On the first page:</a:t>
            </a:r>
            <a:endParaRPr lang="fr-FR" dirty="0"/>
          </a:p>
          <a:p>
            <a:pPr lvl="1"/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clicked</a:t>
            </a:r>
            <a:r>
              <a:rPr lang="fr-FR" dirty="0" smtClean="0"/>
              <a:t> on </a:t>
            </a:r>
            <a:r>
              <a:rPr lang="fr-FR" dirty="0" err="1" smtClean="0"/>
              <a:t>link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8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à coins arrondis 10"/>
          <p:cNvSpPr/>
          <p:nvPr/>
        </p:nvSpPr>
        <p:spPr>
          <a:xfrm>
            <a:off x="179388" y="1777380"/>
            <a:ext cx="8785225" cy="23762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&lt;script </a:t>
            </a:r>
            <a:r>
              <a:rPr lang="en-US" sz="1600" b="1" dirty="0">
                <a:solidFill>
                  <a:srgbClr val="FF0000"/>
                </a:solidFill>
                <a:latin typeface="Courier New"/>
                <a:ea typeface="ＭＳ Ｐゴシック" pitchFamily="1" charset="-128"/>
                <a:cs typeface="Courier New"/>
              </a:rPr>
              <a:t>type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=</a:t>
            </a:r>
            <a:r>
              <a:rPr lang="en-US" sz="1600" b="1" dirty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"text/</a:t>
            </a:r>
            <a:r>
              <a:rPr lang="en-US" sz="1600" b="1" dirty="0" err="1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javascript</a:t>
            </a:r>
            <a:r>
              <a:rPr lang="en-US" sz="1600" b="1" dirty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&gt;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window.sessionStorage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) {</a:t>
            </a:r>
          </a:p>
          <a:p>
            <a:pPr lvl="1"/>
            <a:r>
              <a:rPr lang="en-US" sz="1600" b="1" dirty="0" smtClean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(!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sessionStorage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[</a:t>
            </a:r>
            <a:r>
              <a:rPr lang="en-US" sz="1600" b="1" dirty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"bob"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]) {</a:t>
            </a:r>
          </a:p>
          <a:p>
            <a:pPr lvl="2"/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sessionStorage.setItem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"bob"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,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"I wasn't defined!"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);</a:t>
            </a:r>
          </a:p>
          <a:p>
            <a:pPr lvl="2"/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console.log(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sessionStorage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[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"bob"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]);</a:t>
            </a:r>
            <a:endParaRPr lang="en-US" sz="1600" b="1" dirty="0">
              <a:solidFill>
                <a:schemeClr val="tx1"/>
              </a:solidFill>
              <a:latin typeface="Courier New"/>
              <a:ea typeface="ＭＳ Ｐゴシック" pitchFamily="1" charset="-128"/>
              <a:cs typeface="Courier New"/>
            </a:endParaRPr>
          </a:p>
          <a:p>
            <a:pPr lvl="1"/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}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else 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console.log(</a:t>
            </a:r>
            <a:r>
              <a:rPr lang="en-US" sz="1600" b="1" dirty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"Already defined!"</a:t>
            </a:r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);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}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&lt;/script&gt;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&lt;a 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ea typeface="ＭＳ Ｐゴシック" pitchFamily="1" charset="-128"/>
                <a:cs typeface="Courier New"/>
              </a:rPr>
              <a:t>href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=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"page2.html"</a:t>
            </a:r>
            <a:r>
              <a:rPr lang="en-US" sz="1600" b="1" dirty="0" smtClean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&gt;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ea typeface="ＭＳ Ｐゴシック" pitchFamily="1" charset="-128"/>
                <a:cs typeface="Courier New"/>
              </a:rPr>
              <a:t>Click it!</a:t>
            </a:r>
            <a:r>
              <a:rPr lang="en-US" sz="1600" b="1" dirty="0" smtClean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&lt;/</a:t>
            </a:r>
            <a:r>
              <a:rPr lang="en-US" sz="1600" b="1" dirty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a&gt;</a:t>
            </a:r>
            <a:endParaRPr lang="en-US" sz="1600" b="1" dirty="0" smtClean="0">
              <a:solidFill>
                <a:schemeClr val="tx1"/>
              </a:solidFill>
              <a:latin typeface="Courier New"/>
              <a:ea typeface="ＭＳ Ｐゴシック" pitchFamily="1" charset="-128"/>
              <a:cs typeface="Courier New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937620"/>
            <a:ext cx="24003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032" y="4585692"/>
            <a:ext cx="24193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8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 smtClean="0"/>
              <a:t>Stop right </a:t>
            </a:r>
            <a:r>
              <a:rPr lang="fr-FR" dirty="0" err="1" smtClean="0"/>
              <a:t>there</a:t>
            </a:r>
            <a:r>
              <a:rPr lang="fr-FR" dirty="0" smtClean="0"/>
              <a:t>!</a:t>
            </a:r>
            <a:endParaRPr lang="fr-FR" dirty="0"/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9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Statistiques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Chiffres et statistiques associés au contenu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Titre du chapitre</a:t>
            </a:r>
            <a:endParaRPr lang="fr-FR" dirty="0"/>
          </a:p>
        </p:txBody>
      </p:sp>
      <p:pic>
        <p:nvPicPr>
          <p:cNvPr id="5122" name="Picture 2" descr="D:\Users\Renaud\Desktop\StageFinEtudesSupinfo\Icons-New\v3\PPT\Statist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68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 de comparaison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Titre du chapitre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53261"/>
              </p:ext>
            </p:extLst>
          </p:nvPr>
        </p:nvGraphicFramePr>
        <p:xfrm>
          <a:off x="457200" y="2281436"/>
          <a:ext cx="8363272" cy="222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1636"/>
                <a:gridCol w="4181636"/>
              </a:tblGrid>
              <a:tr h="370795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Champ 1</a:t>
                      </a:r>
                      <a:endParaRPr lang="fr-F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Champ 2</a:t>
                      </a:r>
                      <a:endParaRPr lang="fr-FR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0" dirty="0" smtClean="0"/>
                        <a:t>Valeur1-A</a:t>
                      </a:r>
                      <a:endParaRPr lang="fr-FR" sz="1800" b="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b="0" dirty="0" smtClean="0"/>
                        <a:t>Valeur1-B</a:t>
                      </a:r>
                      <a:endParaRPr lang="fr-FR" sz="1800" b="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0" dirty="0" smtClean="0"/>
                        <a:t>Valeur2-A</a:t>
                      </a:r>
                      <a:endParaRPr lang="fr-FR" sz="1800" b="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b="0" dirty="0" smtClean="0"/>
                        <a:t>Valeur2-B</a:t>
                      </a:r>
                      <a:endParaRPr lang="fr-FR" sz="1800" b="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0" dirty="0" smtClean="0"/>
                        <a:t>Valeur3-A</a:t>
                      </a:r>
                      <a:endParaRPr lang="fr-FR" sz="1800" b="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b="0" dirty="0" smtClean="0"/>
                        <a:t>Valeur3-B</a:t>
                      </a:r>
                      <a:endParaRPr lang="fr-FR" sz="1800" b="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0" dirty="0" smtClean="0"/>
                        <a:t>Valeur4-A</a:t>
                      </a:r>
                      <a:endParaRPr lang="fr-FR" sz="1800" b="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b="0" dirty="0" smtClean="0"/>
                        <a:t>Valeur4-B</a:t>
                      </a:r>
                      <a:endParaRPr lang="fr-FR" sz="1800" b="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0" dirty="0" smtClean="0"/>
                        <a:t>Valeur5-A</a:t>
                      </a:r>
                      <a:endParaRPr lang="fr-FR" sz="1800" b="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b="0" dirty="0" smtClean="0"/>
                        <a:t>Valeur5-B</a:t>
                      </a:r>
                      <a:endParaRPr lang="fr-FR" sz="1800" b="0" dirty="0"/>
                    </a:p>
                  </a:txBody>
                  <a:tcPr marT="45714" marB="45714"/>
                </a:tc>
              </a:tr>
            </a:tbl>
          </a:graphicData>
        </a:graphic>
      </p:graphicFrame>
      <p:pic>
        <p:nvPicPr>
          <p:cNvPr id="1026" name="Picture 2" descr="D:\Users\Renaud\Desktop\StageFinEtudesSupinfo\Icons-New\v3\PPT\Compari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7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Titre de la diapositive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/>
              <a:t>Texte 1</a:t>
            </a:r>
          </a:p>
          <a:p>
            <a:pPr lvl="1"/>
            <a:r>
              <a:rPr lang="fr-FR" sz="2400" dirty="0" smtClean="0"/>
              <a:t>Texte 2</a:t>
            </a:r>
          </a:p>
          <a:p>
            <a:pPr lvl="2"/>
            <a:r>
              <a:rPr lang="fr-FR" sz="2000" dirty="0" smtClean="0"/>
              <a:t>Texte 3</a:t>
            </a:r>
          </a:p>
          <a:p>
            <a:pPr lvl="2"/>
            <a:endParaRPr lang="fr-FR" sz="2000" dirty="0"/>
          </a:p>
          <a:p>
            <a:pPr lvl="2"/>
            <a:endParaRPr lang="fr-FR" sz="2000" dirty="0" smtClean="0"/>
          </a:p>
          <a:p>
            <a:pPr lvl="1">
              <a:spcBef>
                <a:spcPts val="1800"/>
              </a:spcBef>
            </a:pPr>
            <a:r>
              <a:rPr lang="fr-FR" dirty="0" smtClean="0"/>
              <a:t>Texte 2</a:t>
            </a:r>
            <a:endParaRPr lang="fr-FR" sz="2400" dirty="0" smtClean="0"/>
          </a:p>
          <a:p>
            <a:pPr lvl="2"/>
            <a:r>
              <a:rPr lang="fr-FR" sz="2000" dirty="0" smtClean="0"/>
              <a:t>Texte 3</a:t>
            </a:r>
            <a:endParaRPr lang="fr-FR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Titre du chapitre	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79512" y="2569468"/>
            <a:ext cx="8785225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1600" b="1" dirty="0" err="1" smtClean="0">
                <a:solidFill>
                  <a:srgbClr val="660066"/>
                </a:solidFill>
                <a:latin typeface="Courier New"/>
                <a:cs typeface="Courier New"/>
              </a:rPr>
              <a:t>Texte</a:t>
            </a:r>
            <a:r>
              <a:rPr lang="en-US" sz="1600" b="1" dirty="0" smtClean="0">
                <a:solidFill>
                  <a:srgbClr val="660066"/>
                </a:solidFill>
                <a:latin typeface="Courier New"/>
                <a:cs typeface="Courier New"/>
              </a:rPr>
              <a:t> …avec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coloration</a:t>
            </a:r>
            <a:r>
              <a:rPr lang="en-US" sz="1600" b="1" dirty="0" smtClean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solidFill>
                  <a:srgbClr val="660066"/>
                </a:solidFill>
                <a:latin typeface="Courier New"/>
                <a:cs typeface="Courier New"/>
              </a:rPr>
              <a:t>syntaxique</a:t>
            </a:r>
            <a:endParaRPr lang="en-US" sz="1600" b="1" dirty="0">
              <a:latin typeface="Courier New"/>
              <a:cs typeface="Courier New"/>
            </a:endParaRPr>
          </a:p>
          <a:p>
            <a:endParaRPr lang="en-US" sz="1600" b="1"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79263" y="4225652"/>
            <a:ext cx="8785225" cy="9361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1600" b="1" dirty="0" err="1">
                <a:solidFill>
                  <a:srgbClr val="660066"/>
                </a:solidFill>
                <a:latin typeface="Courier New"/>
                <a:cs typeface="Courier New"/>
              </a:rPr>
              <a:t>Texte</a:t>
            </a:r>
            <a:r>
              <a:rPr lang="en-US" sz="1600" b="1" dirty="0">
                <a:solidFill>
                  <a:srgbClr val="660066"/>
                </a:solidFill>
                <a:latin typeface="Courier New"/>
                <a:cs typeface="Courier New"/>
              </a:rPr>
              <a:t> …avec </a:t>
            </a:r>
            <a:r>
              <a:rPr lang="en-US" sz="1600" b="1" dirty="0">
                <a:solidFill>
                  <a:srgbClr val="0000FF"/>
                </a:solidFill>
                <a:latin typeface="Courier New"/>
                <a:cs typeface="Courier New"/>
              </a:rPr>
              <a:t>coloration</a:t>
            </a:r>
            <a:r>
              <a:rPr lang="en-US" sz="1600" b="1" dirty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solidFill>
                  <a:srgbClr val="660066"/>
                </a:solidFill>
                <a:latin typeface="Courier New"/>
                <a:cs typeface="Courier New"/>
              </a:rPr>
              <a:t>syntaxique</a:t>
            </a:r>
            <a:endParaRPr lang="en-US" sz="1600" b="1" dirty="0">
              <a:latin typeface="Courier New"/>
              <a:cs typeface="Courier New"/>
            </a:endParaRPr>
          </a:p>
        </p:txBody>
      </p:sp>
      <p:pic>
        <p:nvPicPr>
          <p:cNvPr id="9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33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Diapo de code cours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1274117"/>
            <a:ext cx="8785225" cy="36716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1600" b="1" dirty="0" smtClean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&lt;html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/>
                <a:ea typeface="ＭＳ Ｐゴシック" pitchFamily="1" charset="-128"/>
                <a:cs typeface="Courier New"/>
              </a:rPr>
              <a:t>xmlns</a:t>
            </a:r>
            <a:r>
              <a:rPr lang="en-US" sz="1600" b="1" dirty="0" smtClean="0">
                <a:latin typeface="Courier New"/>
                <a:cs typeface="Courier New"/>
              </a:rPr>
              <a:t>=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"http://www.w3.org/1999/xhtml"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  <a:latin typeface="Courier New"/>
                <a:ea typeface="ＭＳ Ｐゴシック" pitchFamily="1" charset="-128"/>
                <a:cs typeface="Courier New"/>
              </a:rPr>
              <a:t>xml:lang</a:t>
            </a:r>
            <a:r>
              <a:rPr lang="en-US" sz="1600" b="1" dirty="0" smtClean="0">
                <a:latin typeface="Courier New"/>
                <a:cs typeface="Courier New"/>
              </a:rPr>
              <a:t>=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</a:t>
            </a:r>
            <a:r>
              <a:rPr lang="en-US" sz="1600" b="1" dirty="0" err="1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fr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 </a:t>
            </a:r>
            <a:r>
              <a:rPr lang="en-US" sz="1600" b="1" dirty="0" smtClean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&gt;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&lt;head&gt;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</a:t>
            </a:r>
            <a:r>
              <a:rPr lang="en-US" sz="1600" b="1" dirty="0" smtClean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&lt;title&gt;</a:t>
            </a:r>
            <a:r>
              <a:rPr lang="en-US" sz="1600" b="1" dirty="0" smtClean="0">
                <a:latin typeface="Courier New"/>
                <a:cs typeface="Courier New"/>
              </a:rPr>
              <a:t>Hello World avec </a:t>
            </a:r>
            <a:r>
              <a:rPr lang="en-US" sz="1600" b="1" dirty="0" err="1" smtClean="0">
                <a:latin typeface="Courier New"/>
                <a:cs typeface="Courier New"/>
              </a:rPr>
              <a:t>jQuery</a:t>
            </a:r>
            <a:r>
              <a:rPr lang="en-US" sz="1600" b="1" dirty="0" smtClean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&lt;/title&gt;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      &lt;meta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Courier New"/>
                <a:ea typeface="ＭＳ Ｐゴシック" pitchFamily="1" charset="-128"/>
                <a:cs typeface="Courier New"/>
              </a:rPr>
              <a:t>http-</a:t>
            </a:r>
            <a:r>
              <a:rPr lang="en-US" sz="1600" b="1" dirty="0" err="1" smtClean="0">
                <a:solidFill>
                  <a:srgbClr val="C00000"/>
                </a:solidFill>
                <a:latin typeface="Courier New"/>
                <a:ea typeface="ＭＳ Ｐゴシック" pitchFamily="1" charset="-128"/>
                <a:cs typeface="Courier New"/>
              </a:rPr>
              <a:t>equiv</a:t>
            </a:r>
            <a:r>
              <a:rPr lang="en-US" sz="1600" b="1" dirty="0" smtClean="0">
                <a:latin typeface="Courier New"/>
                <a:cs typeface="Courier New"/>
              </a:rPr>
              <a:t>=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"Content-Type" 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		     </a:t>
            </a:r>
            <a:r>
              <a:rPr lang="en-US" sz="1600" b="1" dirty="0" smtClean="0">
                <a:solidFill>
                  <a:srgbClr val="C00000"/>
                </a:solidFill>
                <a:latin typeface="Courier New"/>
                <a:ea typeface="ＭＳ Ｐゴシック" pitchFamily="1" charset="-128"/>
                <a:cs typeface="Courier New"/>
              </a:rPr>
              <a:t>content</a:t>
            </a:r>
            <a:r>
              <a:rPr lang="en-US" sz="1600" b="1" dirty="0" smtClean="0">
                <a:latin typeface="Courier New"/>
                <a:cs typeface="Courier New"/>
              </a:rPr>
              <a:t>=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cs typeface="Courier New"/>
              </a:rPr>
              <a:t>"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text/html; charset=iso-8859-1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cs typeface="Courier New"/>
              </a:rPr>
              <a:t>"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/&gt;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      &lt;script </a:t>
            </a:r>
            <a:r>
              <a:rPr lang="en-US" sz="1600" b="1" dirty="0" smtClean="0">
                <a:solidFill>
                  <a:srgbClr val="C00000"/>
                </a:solidFill>
                <a:latin typeface="Courier New"/>
                <a:ea typeface="ＭＳ Ｐゴシック" pitchFamily="1" charset="-128"/>
                <a:cs typeface="Courier New"/>
              </a:rPr>
              <a:t>type</a:t>
            </a:r>
            <a:r>
              <a:rPr lang="en-US" sz="1600" b="1" dirty="0" smtClean="0">
                <a:latin typeface="Courier New"/>
                <a:cs typeface="Courier New"/>
              </a:rPr>
              <a:t>=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"text/</a:t>
            </a:r>
            <a:r>
              <a:rPr lang="en-US" sz="1600" b="1" dirty="0" err="1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javascript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 </a:t>
            </a:r>
            <a:r>
              <a:rPr lang="en-US" sz="1600" b="1" dirty="0" err="1" smtClean="0">
                <a:solidFill>
                  <a:srgbClr val="C00000"/>
                </a:solidFill>
                <a:latin typeface="Courier New"/>
                <a:ea typeface="ＭＳ Ｐゴシック" pitchFamily="1" charset="-128"/>
                <a:cs typeface="Courier New"/>
              </a:rPr>
              <a:t>src</a:t>
            </a:r>
            <a:r>
              <a:rPr lang="en-US" sz="1600" b="1" dirty="0" smtClean="0">
                <a:latin typeface="Courier New"/>
                <a:cs typeface="Courier New"/>
              </a:rPr>
              <a:t>=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</a:t>
            </a:r>
            <a:r>
              <a:rPr lang="en-US" sz="1600" b="1" dirty="0" err="1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jquery.js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</a:t>
            </a:r>
            <a:r>
              <a:rPr lang="en-US" sz="1600" b="1" dirty="0" smtClean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&gt;&lt;/script&gt;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   &lt;/head&gt;  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   &lt;body&gt;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Hi !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</a:t>
            </a:r>
            <a:r>
              <a:rPr lang="en-US" sz="1600" b="1" dirty="0" smtClean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&lt;script </a:t>
            </a:r>
            <a:r>
              <a:rPr lang="en-US" sz="1600" b="1" dirty="0" smtClean="0">
                <a:solidFill>
                  <a:srgbClr val="C00000"/>
                </a:solidFill>
                <a:latin typeface="Courier New"/>
                <a:ea typeface="ＭＳ Ｐゴシック" pitchFamily="1" charset="-128"/>
                <a:cs typeface="Courier New"/>
              </a:rPr>
              <a:t>type</a:t>
            </a:r>
            <a:r>
              <a:rPr lang="en-US" sz="1600" b="1" dirty="0" smtClean="0">
                <a:latin typeface="Courier New"/>
                <a:cs typeface="Courier New"/>
              </a:rPr>
              <a:t>=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"text/</a:t>
            </a:r>
            <a:r>
              <a:rPr lang="en-US" sz="1600" b="1" dirty="0" err="1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javascript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ea typeface="ＭＳ Ｐゴシック" pitchFamily="1" charset="-128"/>
                <a:cs typeface="Courier New"/>
              </a:rPr>
              <a:t>"</a:t>
            </a:r>
            <a:r>
              <a:rPr lang="en-US" sz="1600" b="1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   $(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'body'</a:t>
            </a:r>
            <a:r>
              <a:rPr lang="en-US" sz="1600" b="1" dirty="0" smtClean="0">
                <a:latin typeface="Courier New"/>
                <a:cs typeface="Courier New"/>
              </a:rPr>
              <a:t>).html(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'Hello World'</a:t>
            </a:r>
            <a:r>
              <a:rPr lang="en-US" sz="1600" b="1" dirty="0" smtClean="0">
                <a:latin typeface="Courier New"/>
                <a:cs typeface="Courier New"/>
              </a:rPr>
              <a:t>);    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   </a:t>
            </a:r>
            <a:r>
              <a:rPr lang="en-US" sz="1600" b="1" dirty="0" smtClean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&lt;/script&gt;  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&lt;/body&gt;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Courier New"/>
                <a:ea typeface="ＭＳ Ｐゴシック" pitchFamily="1" charset="-128"/>
                <a:cs typeface="Courier New"/>
              </a:rPr>
              <a:t>&lt;/html&gt;</a:t>
            </a:r>
          </a:p>
        </p:txBody>
      </p:sp>
      <p:pic>
        <p:nvPicPr>
          <p:cNvPr id="6" name="Picture 8" descr="Screen shot 2011-01-05 at 11.18.50 AM.png"/>
          <p:cNvPicPr>
            <a:picLocks noChangeAspect="1"/>
          </p:cNvPicPr>
          <p:nvPr/>
        </p:nvPicPr>
        <p:blipFill>
          <a:blip r:embed="rId2"/>
          <a:srcRect l="7526" t="18159" r="41926" b="42881"/>
          <a:stretch>
            <a:fillRect/>
          </a:stretch>
        </p:blipFill>
        <p:spPr>
          <a:xfrm>
            <a:off x="5867400" y="3260948"/>
            <a:ext cx="3052483" cy="1828800"/>
          </a:xfrm>
          <a:prstGeom prst="rect">
            <a:avLst/>
          </a:prstGeom>
          <a:ln w="3175" cmpd="sng">
            <a:solidFill>
              <a:schemeClr val="tx1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</p:pic>
      <p:cxnSp>
        <p:nvCxnSpPr>
          <p:cNvPr id="8" name="Connecteur droit avec flèche 7"/>
          <p:cNvCxnSpPr/>
          <p:nvPr/>
        </p:nvCxnSpPr>
        <p:spPr>
          <a:xfrm>
            <a:off x="3635896" y="4513684"/>
            <a:ext cx="2088232" cy="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098" name="Picture 2" descr="D:\Users\Renaud\Desktop\StageFinEtudesSupinfo\Icons-New\v3\Min\CodeSnipp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568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Users\Renaud\Desktop\StageFinEtudesSupinfo\Icons-New\v3\Test\Snippet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7" y="121569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85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Diapo de code multiple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syntax to navigate into a document</a:t>
            </a:r>
          </a:p>
          <a:p>
            <a:pPr lvl="1"/>
            <a:r>
              <a:rPr lang="en-US" dirty="0" smtClean="0"/>
              <a:t>Simple JavaScript version 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spcBef>
                <a:spcPts val="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err="1" smtClean="0"/>
              <a:t>jQuery</a:t>
            </a:r>
            <a:r>
              <a:rPr lang="en-US" dirty="0" smtClean="0"/>
              <a:t> version :</a:t>
            </a:r>
          </a:p>
          <a:p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Titre du chapitre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2137420"/>
            <a:ext cx="8785225" cy="12961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1600" b="1" dirty="0" smtClean="0">
                <a:solidFill>
                  <a:srgbClr val="660066"/>
                </a:solidFill>
                <a:latin typeface="Courier New"/>
                <a:cs typeface="Courier New"/>
              </a:rPr>
              <a:t>function </a:t>
            </a:r>
            <a:r>
              <a:rPr lang="en-US" sz="1600" b="1" dirty="0" err="1" smtClean="0">
                <a:latin typeface="Courier New"/>
                <a:cs typeface="Courier New"/>
              </a:rPr>
              <a:t>getTextboxValue</a:t>
            </a:r>
            <a:r>
              <a:rPr lang="en-US" sz="1600" b="1" dirty="0" smtClean="0">
                <a:latin typeface="Courier New"/>
                <a:cs typeface="Courier New"/>
              </a:rPr>
              <a:t>() {</a:t>
            </a:r>
          </a:p>
          <a:p>
            <a:r>
              <a:rPr lang="en-US" sz="1600" b="1" dirty="0" smtClean="0">
                <a:latin typeface="Courier New"/>
                <a:ea typeface="ＭＳ Ｐゴシック" pitchFamily="1" charset="-128"/>
                <a:cs typeface="Courier New"/>
              </a:rPr>
              <a:t>  </a:t>
            </a:r>
            <a:r>
              <a:rPr lang="en-US" sz="1600" b="1" dirty="0" err="1" smtClean="0">
                <a:solidFill>
                  <a:srgbClr val="660066"/>
                </a:solidFill>
                <a:latin typeface="Courier New"/>
                <a:ea typeface="ＭＳ Ｐゴシック" pitchFamily="1" charset="-128"/>
                <a:cs typeface="Courier New"/>
              </a:rPr>
              <a:t>var</a:t>
            </a:r>
            <a:r>
              <a:rPr lang="en-US" sz="1600" b="1" dirty="0" smtClean="0">
                <a:solidFill>
                  <a:srgbClr val="660066"/>
                </a:solidFill>
                <a:latin typeface="Courier New"/>
                <a:ea typeface="ＭＳ Ｐゴシック" pitchFamily="1" charset="-128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ea typeface="ＭＳ Ｐゴシック" pitchFamily="1" charset="-128"/>
                <a:cs typeface="Courier New"/>
              </a:rPr>
              <a:t>obj</a:t>
            </a:r>
            <a:r>
              <a:rPr lang="en-US" sz="1600" b="1" dirty="0" smtClean="0">
                <a:latin typeface="Courier New"/>
                <a:ea typeface="ＭＳ Ｐゴシック" pitchFamily="1" charset="-128"/>
                <a:cs typeface="Courier New"/>
              </a:rPr>
              <a:t> = 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ea typeface="ＭＳ Ｐゴシック" pitchFamily="1" charset="-128"/>
                <a:cs typeface="Courier New"/>
              </a:rPr>
              <a:t>document</a:t>
            </a:r>
            <a:r>
              <a:rPr lang="en-US" sz="1600" b="1" dirty="0" err="1" smtClean="0">
                <a:latin typeface="Courier New"/>
                <a:ea typeface="ＭＳ Ｐゴシック" pitchFamily="1" charset="-128"/>
                <a:cs typeface="Courier New"/>
              </a:rPr>
              <a:t>.getElementById</a:t>
            </a:r>
            <a:r>
              <a:rPr lang="en-US" sz="1600" b="1" dirty="0" smtClean="0">
                <a:latin typeface="Courier New"/>
                <a:ea typeface="ＭＳ Ｐゴシック" pitchFamily="1" charset="-128"/>
                <a:cs typeface="Courier New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ea typeface="ＭＳ Ｐゴシック" pitchFamily="1" charset="-128"/>
                <a:cs typeface="Courier New"/>
              </a:rPr>
              <a:t>"</a:t>
            </a:r>
            <a:r>
              <a:rPr lang="en-US" sz="1600" b="1" dirty="0" err="1" smtClean="0">
                <a:solidFill>
                  <a:srgbClr val="0000FF"/>
                </a:solidFill>
                <a:latin typeface="Courier New"/>
                <a:ea typeface="ＭＳ Ｐゴシック" pitchFamily="1" charset="-128"/>
                <a:cs typeface="Courier New"/>
              </a:rPr>
              <a:t>champ_input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ea typeface="ＭＳ Ｐゴシック" pitchFamily="1" charset="-128"/>
                <a:cs typeface="Courier New"/>
              </a:rPr>
              <a:t>"</a:t>
            </a:r>
            <a:r>
              <a:rPr lang="en-US" sz="1600" b="1" dirty="0" smtClean="0">
                <a:latin typeface="Courier New"/>
                <a:ea typeface="ＭＳ Ｐゴシック" pitchFamily="1" charset="-128"/>
                <a:cs typeface="Courier New"/>
              </a:rPr>
              <a:t>);</a:t>
            </a:r>
          </a:p>
          <a:p>
            <a:r>
              <a:rPr lang="en-US" sz="1600" b="1" dirty="0" smtClean="0">
                <a:latin typeface="Courier New"/>
                <a:ea typeface="ＭＳ Ｐゴシック" pitchFamily="1" charset="-128"/>
                <a:cs typeface="Courier New"/>
              </a:rPr>
              <a:t>  alert(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ea typeface="ＭＳ Ｐゴシック" pitchFamily="1" charset="-128"/>
                <a:cs typeface="Courier New"/>
              </a:rPr>
              <a:t>'Le champ a pour </a:t>
            </a:r>
            <a:r>
              <a:rPr lang="en-US" sz="1600" b="1" dirty="0" err="1" smtClean="0">
                <a:solidFill>
                  <a:srgbClr val="0000FF"/>
                </a:solidFill>
                <a:latin typeface="Courier New"/>
                <a:ea typeface="ＭＳ Ｐゴシック" pitchFamily="1" charset="-128"/>
                <a:cs typeface="Courier New"/>
              </a:rPr>
              <a:t>valeur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ea typeface="ＭＳ Ｐゴシック" pitchFamily="1" charset="-128"/>
                <a:cs typeface="Courier New"/>
              </a:rPr>
              <a:t> : "' </a:t>
            </a:r>
            <a:r>
              <a:rPr lang="en-US" sz="1600" b="1" dirty="0" smtClean="0">
                <a:latin typeface="Courier New"/>
                <a:ea typeface="ＭＳ Ｐゴシック" pitchFamily="1" charset="-128"/>
                <a:cs typeface="Courier New"/>
              </a:rPr>
              <a:t>+ </a:t>
            </a:r>
            <a:r>
              <a:rPr lang="en-US" sz="1600" b="1" dirty="0" err="1" smtClean="0">
                <a:latin typeface="Courier New"/>
                <a:ea typeface="ＭＳ Ｐゴシック" pitchFamily="1" charset="-128"/>
                <a:cs typeface="Courier New"/>
              </a:rPr>
              <a:t>obj.value</a:t>
            </a:r>
            <a:r>
              <a:rPr lang="en-US" sz="1600" b="1" dirty="0" smtClean="0">
                <a:latin typeface="Courier New"/>
                <a:ea typeface="ＭＳ Ｐゴシック" pitchFamily="1" charset="-128"/>
                <a:cs typeface="Courier New"/>
              </a:rPr>
              <a:t> +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ea typeface="ＭＳ Ｐゴシック" pitchFamily="1" charset="-128"/>
                <a:cs typeface="Courier New"/>
              </a:rPr>
              <a:t>'"'</a:t>
            </a:r>
            <a:r>
              <a:rPr lang="en-US" sz="1600" b="1" dirty="0" smtClean="0">
                <a:latin typeface="Courier New"/>
                <a:ea typeface="ＭＳ Ｐゴシック" pitchFamily="1" charset="-128"/>
                <a:cs typeface="Courier New"/>
              </a:rPr>
              <a:t>);</a:t>
            </a:r>
            <a:endParaRPr lang="en-GB" sz="1600" b="1" dirty="0" smtClean="0">
              <a:latin typeface="Courier New"/>
              <a:ea typeface="ＭＳ Ｐゴシック" pitchFamily="1" charset="-128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fr-FR" sz="1600" b="1" dirty="0">
              <a:solidFill>
                <a:srgbClr val="0070C0"/>
              </a:solidFill>
              <a:latin typeface="Courier New"/>
              <a:cs typeface="Courier New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79512" y="4081636"/>
            <a:ext cx="8785225" cy="10081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1600" b="1" dirty="0" smtClean="0">
                <a:solidFill>
                  <a:srgbClr val="660066"/>
                </a:solidFill>
                <a:latin typeface="Courier New"/>
                <a:cs typeface="Courier New"/>
              </a:rPr>
              <a:t>function </a:t>
            </a:r>
            <a:r>
              <a:rPr lang="en-US" sz="1600" b="1" dirty="0" err="1" smtClean="0">
                <a:latin typeface="Courier New"/>
                <a:cs typeface="Courier New"/>
              </a:rPr>
              <a:t>getTextboxValue</a:t>
            </a:r>
            <a:r>
              <a:rPr lang="en-US" sz="1600" b="1" dirty="0" smtClean="0">
                <a:latin typeface="Courier New"/>
                <a:cs typeface="Courier New"/>
              </a:rPr>
              <a:t>() { 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smtClean="0">
                <a:latin typeface="Courier New"/>
                <a:ea typeface="ＭＳ Ｐゴシック" pitchFamily="1" charset="-128"/>
                <a:cs typeface="Courier New"/>
              </a:rPr>
              <a:t>alert(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ea typeface="ＭＳ Ｐゴシック" pitchFamily="1" charset="-128"/>
                <a:cs typeface="Courier New"/>
              </a:rPr>
              <a:t>'Le champ a pour </a:t>
            </a:r>
            <a:r>
              <a:rPr lang="en-US" sz="1600" b="1" dirty="0" err="1" smtClean="0">
                <a:solidFill>
                  <a:srgbClr val="0000FF"/>
                </a:solidFill>
                <a:latin typeface="Courier New"/>
                <a:ea typeface="ＭＳ Ｐゴシック" pitchFamily="1" charset="-128"/>
                <a:cs typeface="Courier New"/>
              </a:rPr>
              <a:t>valeur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ea typeface="ＭＳ Ｐゴシック" pitchFamily="1" charset="-128"/>
                <a:cs typeface="Courier New"/>
              </a:rPr>
              <a:t> : </a:t>
            </a:r>
            <a:r>
              <a:rPr lang="en-US" sz="1600" b="1" dirty="0" smtClean="0">
                <a:latin typeface="Courier New"/>
                <a:ea typeface="ＭＳ Ｐゴシック" pitchFamily="1" charset="-128"/>
                <a:cs typeface="Courier New"/>
              </a:rPr>
              <a:t>+ </a:t>
            </a:r>
            <a:r>
              <a:rPr lang="en-US" sz="1600" b="1" dirty="0" smtClean="0">
                <a:latin typeface="Courier New"/>
                <a:cs typeface="Courier New"/>
              </a:rPr>
              <a:t>$(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ea typeface="ＭＳ Ｐゴシック" pitchFamily="1" charset="-128"/>
                <a:cs typeface="Courier New"/>
              </a:rPr>
              <a:t>"#</a:t>
            </a:r>
            <a:r>
              <a:rPr lang="en-US" sz="1600" b="1" dirty="0" err="1" smtClean="0">
                <a:solidFill>
                  <a:srgbClr val="0000FF"/>
                </a:solidFill>
                <a:latin typeface="Courier New"/>
                <a:ea typeface="ＭＳ Ｐゴシック" pitchFamily="1" charset="-128"/>
                <a:cs typeface="Courier New"/>
              </a:rPr>
              <a:t>champ_input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ea typeface="ＭＳ Ｐゴシック" pitchFamily="1" charset="-128"/>
                <a:cs typeface="Courier New"/>
              </a:rPr>
              <a:t>"</a:t>
            </a:r>
            <a:r>
              <a:rPr lang="en-US" sz="1600" b="1" dirty="0" smtClean="0">
                <a:latin typeface="Courier New"/>
                <a:cs typeface="Courier New"/>
              </a:rPr>
              <a:t>).</a:t>
            </a:r>
            <a:r>
              <a:rPr lang="en-US" sz="1600" b="1" dirty="0" err="1" smtClean="0">
                <a:latin typeface="Courier New"/>
                <a:cs typeface="Courier New"/>
              </a:rPr>
              <a:t>val</a:t>
            </a:r>
            <a:r>
              <a:rPr lang="en-US" sz="1600" b="1" dirty="0" smtClean="0">
                <a:latin typeface="Courier New"/>
                <a:cs typeface="Courier New"/>
              </a:rPr>
              <a:t>());</a:t>
            </a:r>
          </a:p>
          <a:p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fr-FR" sz="1600" b="1" dirty="0">
              <a:solidFill>
                <a:srgbClr val="0070C0"/>
              </a:solidFill>
              <a:latin typeface="Courier New"/>
              <a:cs typeface="Courier New"/>
            </a:endParaRPr>
          </a:p>
        </p:txBody>
      </p:sp>
      <p:pic>
        <p:nvPicPr>
          <p:cNvPr id="9" name="Picture 2" descr="D:\Users\Renaud\Desktop\StageFinEtudesSupinfo\Icons-New\v3\Min\Compari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3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Presentation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4" name="Espace réservé du contenu 2"/>
          <p:cNvSpPr>
            <a:spLocks noGrp="1"/>
          </p:cNvSpPr>
          <p:nvPr>
            <p:ph idx="1"/>
          </p:nvPr>
        </p:nvSpPr>
        <p:spPr>
          <a:xfrm>
            <a:off x="467544" y="1128713"/>
            <a:ext cx="8280920" cy="423068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Was part of HTML5 specification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Now has its own specification</a:t>
            </a:r>
            <a:endParaRPr lang="en-US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en-US" dirty="0" smtClean="0">
                <a:ea typeface="ＭＳ Ｐゴシック" pitchFamily="34" charset="-128"/>
              </a:rPr>
              <a:t>Allows to store data only on client side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Complements server cookies</a:t>
            </a:r>
            <a:endParaRPr lang="en-US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en-US" dirty="0" smtClean="0">
                <a:ea typeface="ＭＳ Ｐゴシック" pitchFamily="34" charset="-128"/>
              </a:rPr>
              <a:t>Two different storages methods: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Session Storage</a:t>
            </a: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Local Storage</a:t>
            </a:r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Web Storage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4048" y="0"/>
            <a:ext cx="4104456" cy="422565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effectLst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79388" y="49188"/>
            <a:ext cx="8785225" cy="5184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2"/>
            <a:r>
              <a:rPr lang="en-US" sz="1600" b="1" dirty="0" smtClean="0">
                <a:solidFill>
                  <a:srgbClr val="660066"/>
                </a:solidFill>
                <a:latin typeface="Courier New"/>
                <a:cs typeface="Courier New"/>
              </a:rPr>
              <a:t>function </a:t>
            </a:r>
            <a:r>
              <a:rPr lang="en-US" sz="1600" b="1" dirty="0" err="1" smtClean="0">
                <a:latin typeface="Courier New"/>
                <a:cs typeface="Courier New"/>
              </a:rPr>
              <a:t>getScrollXY</a:t>
            </a:r>
            <a:r>
              <a:rPr lang="en-US" sz="1600" b="1" dirty="0" smtClean="0">
                <a:latin typeface="Courier New"/>
                <a:cs typeface="Courier New"/>
              </a:rPr>
              <a:t>() { </a:t>
            </a:r>
          </a:p>
          <a:p>
            <a:pPr lvl="2"/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err="1" smtClean="0">
                <a:solidFill>
                  <a:srgbClr val="660066"/>
                </a:solidFill>
                <a:latin typeface="Courier New"/>
                <a:cs typeface="Courier New"/>
              </a:rPr>
              <a:t>var</a:t>
            </a:r>
            <a:r>
              <a:rPr lang="en-US" sz="1600" b="1" dirty="0" smtClean="0">
                <a:solidFill>
                  <a:srgbClr val="660066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scrOfX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= 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 smtClean="0">
                <a:latin typeface="Courier New"/>
                <a:cs typeface="Courier New"/>
              </a:rPr>
              <a:t>, </a:t>
            </a:r>
            <a:r>
              <a:rPr lang="en-US" sz="16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scrOfY</a:t>
            </a:r>
            <a:r>
              <a:rPr lang="en-US" sz="1600" b="1" dirty="0" smtClean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= </a:t>
            </a:r>
            <a:r>
              <a:rPr lang="en-US" sz="1600" b="1" dirty="0" smtClean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 smtClean="0">
                <a:latin typeface="Courier New"/>
                <a:cs typeface="Courier New"/>
              </a:rPr>
              <a:t>;  </a:t>
            </a:r>
          </a:p>
          <a:p>
            <a:pPr lvl="2"/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smtClean="0">
                <a:solidFill>
                  <a:srgbClr val="660066"/>
                </a:solidFill>
                <a:latin typeface="Courier New"/>
                <a:cs typeface="Courier New"/>
              </a:rPr>
              <a:t>if</a:t>
            </a:r>
            <a:r>
              <a:rPr lang="en-US" sz="1600" b="1" dirty="0" smtClean="0">
                <a:latin typeface="Courier New"/>
                <a:cs typeface="Courier New"/>
              </a:rPr>
              <a:t>( </a:t>
            </a:r>
            <a:r>
              <a:rPr lang="en-US" sz="1600" b="1" dirty="0" err="1" smtClean="0">
                <a:solidFill>
                  <a:srgbClr val="660066"/>
                </a:solidFill>
                <a:latin typeface="Courier New"/>
                <a:cs typeface="Courier New"/>
              </a:rPr>
              <a:t>typeof</a:t>
            </a:r>
            <a:r>
              <a:rPr lang="en-US" sz="1600" b="1" dirty="0" smtClean="0">
                <a:latin typeface="Courier New"/>
                <a:cs typeface="Courier New"/>
              </a:rPr>
              <a:t>( 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window</a:t>
            </a:r>
            <a:r>
              <a:rPr lang="en-US" sz="1600" b="1" dirty="0" err="1" smtClean="0">
                <a:latin typeface="Courier New"/>
                <a:cs typeface="Courier New"/>
              </a:rPr>
              <a:t>.pageYOffset</a:t>
            </a:r>
            <a:r>
              <a:rPr lang="en-US" sz="1600" b="1" dirty="0" smtClean="0">
                <a:latin typeface="Courier New"/>
                <a:cs typeface="Courier New"/>
              </a:rPr>
              <a:t> ) == 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  <a:cs typeface="Courier New"/>
              </a:rPr>
              <a:t>'number' </a:t>
            </a:r>
            <a:r>
              <a:rPr lang="en-US" sz="1600" b="1" dirty="0" smtClean="0">
                <a:latin typeface="Courier New"/>
                <a:cs typeface="Courier New"/>
              </a:rPr>
              <a:t>) {    </a:t>
            </a:r>
          </a:p>
          <a:p>
            <a:pPr lvl="2"/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      //Netscape compliant    </a:t>
            </a:r>
          </a:p>
          <a:p>
            <a:pPr lvl="2"/>
            <a:r>
              <a:rPr lang="en-US" sz="1600" b="1" dirty="0" smtClean="0">
                <a:latin typeface="Courier New"/>
                <a:cs typeface="Courier New"/>
              </a:rPr>
              <a:t>      </a:t>
            </a:r>
            <a:r>
              <a:rPr lang="en-US" sz="16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scrOfY</a:t>
            </a:r>
            <a:r>
              <a:rPr lang="en-US" sz="1600" b="1" dirty="0" smtClean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= 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window</a:t>
            </a:r>
            <a:r>
              <a:rPr lang="en-US" sz="1600" b="1" dirty="0" err="1" smtClean="0">
                <a:latin typeface="Courier New"/>
                <a:cs typeface="Courier New"/>
              </a:rPr>
              <a:t>.pageYOffset</a:t>
            </a:r>
            <a:r>
              <a:rPr lang="en-US" sz="1600" b="1" dirty="0" smtClean="0">
                <a:latin typeface="Courier New"/>
                <a:cs typeface="Courier New"/>
              </a:rPr>
              <a:t>; </a:t>
            </a:r>
          </a:p>
          <a:p>
            <a:pPr lvl="2"/>
            <a:r>
              <a:rPr lang="en-US" sz="1600" b="1" dirty="0" smtClean="0">
                <a:solidFill>
                  <a:srgbClr val="7F7F7F"/>
                </a:solidFill>
                <a:latin typeface="Courier New"/>
                <a:cs typeface="Courier New"/>
              </a:rPr>
              <a:t>      </a:t>
            </a:r>
            <a:r>
              <a:rPr lang="en-US" sz="16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scrOfX</a:t>
            </a:r>
            <a:r>
              <a:rPr lang="en-US" sz="1600" b="1" dirty="0" smtClean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= 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window</a:t>
            </a:r>
            <a:r>
              <a:rPr lang="en-US" sz="1600" b="1" dirty="0" err="1" smtClean="0">
                <a:latin typeface="Courier New"/>
                <a:cs typeface="Courier New"/>
              </a:rPr>
              <a:t>.pageXOffset</a:t>
            </a:r>
            <a:r>
              <a:rPr lang="en-US" sz="1600" b="1" dirty="0" smtClean="0">
                <a:latin typeface="Courier New"/>
                <a:cs typeface="Courier New"/>
              </a:rPr>
              <a:t>;  </a:t>
            </a:r>
          </a:p>
          <a:p>
            <a:pPr lvl="2"/>
            <a:r>
              <a:rPr lang="en-US" sz="1600" b="1" dirty="0" smtClean="0">
                <a:latin typeface="Courier New"/>
                <a:cs typeface="Courier New"/>
              </a:rPr>
              <a:t>   } </a:t>
            </a:r>
            <a:r>
              <a:rPr lang="en-US" sz="1600" b="1" dirty="0" smtClean="0">
                <a:solidFill>
                  <a:srgbClr val="660066"/>
                </a:solidFill>
                <a:latin typeface="Courier New"/>
                <a:cs typeface="Courier New"/>
              </a:rPr>
              <a:t>else if</a:t>
            </a:r>
            <a:r>
              <a:rPr lang="en-US" sz="1600" b="1" dirty="0" smtClean="0">
                <a:latin typeface="Courier New"/>
                <a:cs typeface="Courier New"/>
              </a:rPr>
              <a:t>( 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document</a:t>
            </a:r>
            <a:r>
              <a:rPr lang="en-US" sz="1600" b="1" dirty="0" err="1" smtClean="0">
                <a:latin typeface="Courier New"/>
                <a:cs typeface="Courier New"/>
              </a:rPr>
              <a:t>.body</a:t>
            </a:r>
            <a:r>
              <a:rPr lang="en-US" sz="1600" b="1" dirty="0" smtClean="0">
                <a:latin typeface="Courier New"/>
                <a:cs typeface="Courier New"/>
              </a:rPr>
              <a:t> &amp;&amp;    </a:t>
            </a:r>
          </a:p>
          <a:p>
            <a:pPr lvl="2"/>
            <a:r>
              <a:rPr lang="en-US" sz="1600" b="1" dirty="0" smtClean="0">
                <a:latin typeface="Courier New"/>
                <a:cs typeface="Courier New"/>
              </a:rPr>
              <a:t>        (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document</a:t>
            </a:r>
            <a:r>
              <a:rPr lang="en-US" sz="1600" b="1" dirty="0" err="1" smtClean="0">
                <a:latin typeface="Courier New"/>
                <a:cs typeface="Courier New"/>
              </a:rPr>
              <a:t>.body.scrollLeft</a:t>
            </a:r>
            <a:r>
              <a:rPr lang="en-US" sz="1600" b="1" dirty="0" smtClean="0">
                <a:latin typeface="Courier New"/>
                <a:cs typeface="Courier New"/>
              </a:rPr>
              <a:t> || </a:t>
            </a:r>
          </a:p>
          <a:p>
            <a:pPr lvl="2"/>
            <a:r>
              <a:rPr lang="en-US" sz="1600" b="1" dirty="0">
                <a:solidFill>
                  <a:srgbClr val="000090"/>
                </a:solidFill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rgbClr val="000090"/>
                </a:solidFill>
                <a:latin typeface="Courier New"/>
                <a:cs typeface="Courier New"/>
              </a:rPr>
              <a:t>			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document</a:t>
            </a:r>
            <a:r>
              <a:rPr lang="en-US" sz="1600" b="1" dirty="0" err="1" smtClean="0">
                <a:latin typeface="Courier New"/>
                <a:cs typeface="Courier New"/>
              </a:rPr>
              <a:t>.body.scrollTop</a:t>
            </a:r>
            <a:r>
              <a:rPr lang="en-US" sz="1600" b="1" dirty="0" smtClean="0">
                <a:latin typeface="Courier New"/>
                <a:cs typeface="Courier New"/>
              </a:rPr>
              <a:t>)) {    </a:t>
            </a:r>
          </a:p>
          <a:p>
            <a:pPr lvl="2"/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      //DOM compliant    </a:t>
            </a:r>
          </a:p>
          <a:p>
            <a:pPr lvl="2"/>
            <a:r>
              <a:rPr lang="en-US" sz="1600" b="1" dirty="0" smtClean="0">
                <a:latin typeface="Courier New"/>
                <a:cs typeface="Courier New"/>
              </a:rPr>
              <a:t>      </a:t>
            </a:r>
            <a:r>
              <a:rPr lang="en-US" sz="16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scrOfY</a:t>
            </a:r>
            <a:r>
              <a:rPr lang="en-US" sz="1600" b="1" dirty="0" smtClean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= 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document</a:t>
            </a:r>
            <a:r>
              <a:rPr lang="en-US" sz="1600" b="1" dirty="0" err="1" smtClean="0">
                <a:latin typeface="Courier New"/>
                <a:cs typeface="Courier New"/>
              </a:rPr>
              <a:t>.body.scrollTop</a:t>
            </a:r>
            <a:r>
              <a:rPr lang="en-US" sz="1600" b="1" dirty="0" smtClean="0">
                <a:latin typeface="Courier New"/>
                <a:cs typeface="Courier New"/>
              </a:rPr>
              <a:t>;    </a:t>
            </a:r>
          </a:p>
          <a:p>
            <a:pPr lvl="2"/>
            <a:r>
              <a:rPr lang="en-US" sz="1600" b="1" dirty="0" smtClean="0">
                <a:latin typeface="Courier New"/>
                <a:cs typeface="Courier New"/>
              </a:rPr>
              <a:t>      </a:t>
            </a:r>
            <a:r>
              <a:rPr lang="en-US" sz="16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scrOfX</a:t>
            </a:r>
            <a:r>
              <a:rPr lang="en-US" sz="1600" b="1" dirty="0" smtClean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= 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document</a:t>
            </a:r>
            <a:r>
              <a:rPr lang="en-US" sz="1600" b="1" dirty="0" err="1" smtClean="0">
                <a:latin typeface="Courier New"/>
                <a:cs typeface="Courier New"/>
              </a:rPr>
              <a:t>.body.scrollLeft</a:t>
            </a:r>
            <a:r>
              <a:rPr lang="en-US" sz="1600" b="1" dirty="0" smtClean="0">
                <a:latin typeface="Courier New"/>
                <a:cs typeface="Courier New"/>
              </a:rPr>
              <a:t>;  </a:t>
            </a:r>
          </a:p>
          <a:p>
            <a:pPr lvl="2"/>
            <a:r>
              <a:rPr lang="en-US" sz="1600" b="1" dirty="0" smtClean="0">
                <a:latin typeface="Courier New"/>
                <a:cs typeface="Courier New"/>
              </a:rPr>
              <a:t>   } </a:t>
            </a:r>
            <a:r>
              <a:rPr lang="en-US" sz="1600" b="1" dirty="0" smtClean="0">
                <a:solidFill>
                  <a:srgbClr val="660066"/>
                </a:solidFill>
                <a:latin typeface="Courier New"/>
                <a:cs typeface="Courier New"/>
              </a:rPr>
              <a:t>else if</a:t>
            </a:r>
            <a:r>
              <a:rPr lang="en-US" sz="1600" b="1" dirty="0" smtClean="0">
                <a:latin typeface="Courier New"/>
                <a:cs typeface="Courier New"/>
              </a:rPr>
              <a:t>( 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document</a:t>
            </a:r>
            <a:r>
              <a:rPr lang="en-US" sz="1600" b="1" dirty="0" err="1" smtClean="0">
                <a:latin typeface="Courier New"/>
                <a:cs typeface="Courier New"/>
              </a:rPr>
              <a:t>.documentElement</a:t>
            </a:r>
            <a:r>
              <a:rPr lang="en-US" sz="1600" b="1" dirty="0" smtClean="0">
                <a:latin typeface="Courier New"/>
                <a:cs typeface="Courier New"/>
              </a:rPr>
              <a:t> &amp;&amp; </a:t>
            </a:r>
          </a:p>
          <a:p>
            <a:pPr lvl="2"/>
            <a:r>
              <a:rPr lang="en-US" sz="1600" b="1" dirty="0" smtClean="0">
                <a:latin typeface="Courier New"/>
                <a:cs typeface="Courier New"/>
              </a:rPr>
              <a:t>           (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document</a:t>
            </a:r>
            <a:r>
              <a:rPr lang="en-US" sz="1600" b="1" dirty="0" err="1" smtClean="0">
                <a:latin typeface="Courier New"/>
                <a:cs typeface="Courier New"/>
              </a:rPr>
              <a:t>.documentElement.scrollLeft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endParaRPr lang="en-US" sz="1600" b="1" dirty="0">
              <a:latin typeface="Courier New"/>
              <a:cs typeface="Courier New"/>
            </a:endParaRPr>
          </a:p>
          <a:p>
            <a:pPr lvl="2"/>
            <a:r>
              <a:rPr lang="en-US" sz="1600" b="1" dirty="0" smtClean="0">
                <a:latin typeface="Courier New"/>
                <a:cs typeface="Courier New"/>
              </a:rPr>
              <a:t>		|| 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document</a:t>
            </a:r>
            <a:r>
              <a:rPr lang="en-US" sz="1600" b="1" dirty="0" err="1" smtClean="0">
                <a:latin typeface="Courier New"/>
                <a:cs typeface="Courier New"/>
              </a:rPr>
              <a:t>.documentElement.scrollTop</a:t>
            </a:r>
            <a:r>
              <a:rPr lang="en-US" sz="1600" b="1" dirty="0" smtClean="0">
                <a:latin typeface="Courier New"/>
                <a:cs typeface="Courier New"/>
              </a:rPr>
              <a:t>)) {</a:t>
            </a:r>
          </a:p>
          <a:p>
            <a:pPr lvl="2"/>
            <a:r>
              <a:rPr lang="en-US" sz="1600" b="1" dirty="0" smtClean="0">
                <a:solidFill>
                  <a:srgbClr val="008000"/>
                </a:solidFill>
                <a:latin typeface="Courier New"/>
                <a:cs typeface="Courier New"/>
              </a:rPr>
              <a:t>      //IE6 standards compliant mode    </a:t>
            </a:r>
          </a:p>
          <a:p>
            <a:pPr lvl="2"/>
            <a:r>
              <a:rPr lang="en-US" sz="1600" b="1" dirty="0" smtClean="0">
                <a:latin typeface="Courier New"/>
                <a:cs typeface="Courier New"/>
              </a:rPr>
              <a:t>      </a:t>
            </a:r>
            <a:r>
              <a:rPr lang="en-US" sz="16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scrOfY</a:t>
            </a:r>
            <a:r>
              <a:rPr lang="en-US" sz="1600" b="1" dirty="0" smtClean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= 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document</a:t>
            </a:r>
            <a:r>
              <a:rPr lang="en-US" sz="1600" b="1" dirty="0" err="1" smtClean="0">
                <a:latin typeface="Courier New"/>
                <a:cs typeface="Courier New"/>
              </a:rPr>
              <a:t>.documentElement.scrollTop</a:t>
            </a:r>
            <a:r>
              <a:rPr lang="en-US" sz="1600" b="1" dirty="0" smtClean="0">
                <a:latin typeface="Courier New"/>
                <a:cs typeface="Courier New"/>
              </a:rPr>
              <a:t>;    </a:t>
            </a:r>
          </a:p>
          <a:p>
            <a:pPr lvl="2"/>
            <a:r>
              <a:rPr lang="en-US" sz="1600" b="1" dirty="0" smtClean="0">
                <a:latin typeface="Courier New"/>
                <a:cs typeface="Courier New"/>
              </a:rPr>
              <a:t>      </a:t>
            </a:r>
            <a:r>
              <a:rPr lang="en-US" sz="16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scrOfX</a:t>
            </a:r>
            <a:r>
              <a:rPr lang="en-US" sz="1600" b="1" dirty="0" smtClean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= </a:t>
            </a:r>
            <a:r>
              <a:rPr lang="en-US" sz="1600" b="1" dirty="0" err="1" smtClean="0">
                <a:solidFill>
                  <a:srgbClr val="000090"/>
                </a:solidFill>
                <a:latin typeface="Courier New"/>
                <a:cs typeface="Courier New"/>
              </a:rPr>
              <a:t>document</a:t>
            </a:r>
            <a:r>
              <a:rPr lang="en-US" sz="1600" b="1" dirty="0" err="1" smtClean="0">
                <a:latin typeface="Courier New"/>
                <a:cs typeface="Courier New"/>
              </a:rPr>
              <a:t>.documentElement.scrollLeft</a:t>
            </a:r>
            <a:r>
              <a:rPr lang="en-US" sz="1600" b="1" dirty="0" smtClean="0">
                <a:latin typeface="Courier New"/>
                <a:cs typeface="Courier New"/>
              </a:rPr>
              <a:t>;  </a:t>
            </a:r>
          </a:p>
          <a:p>
            <a:pPr lvl="2"/>
            <a:r>
              <a:rPr lang="en-US" sz="1600" b="1" dirty="0" smtClean="0">
                <a:latin typeface="Courier New"/>
                <a:cs typeface="Courier New"/>
              </a:rPr>
              <a:t>   }  </a:t>
            </a:r>
          </a:p>
          <a:p>
            <a:pPr lvl="2"/>
            <a:r>
              <a:rPr lang="en-US" sz="1600" b="1" dirty="0" smtClean="0">
                <a:latin typeface="Courier New"/>
                <a:cs typeface="Courier New"/>
              </a:rPr>
              <a:t>   </a:t>
            </a:r>
            <a:r>
              <a:rPr lang="en-US" sz="1600" b="1" dirty="0" smtClean="0">
                <a:solidFill>
                  <a:srgbClr val="660066"/>
                </a:solidFill>
                <a:latin typeface="Courier New"/>
                <a:cs typeface="Courier New"/>
              </a:rPr>
              <a:t>return </a:t>
            </a:r>
            <a:r>
              <a:rPr lang="en-US" sz="1600" b="1" dirty="0" smtClean="0">
                <a:latin typeface="Courier New"/>
                <a:cs typeface="Courier New"/>
              </a:rPr>
              <a:t>[ </a:t>
            </a:r>
            <a:r>
              <a:rPr lang="en-US" sz="16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scrOfX</a:t>
            </a:r>
            <a:r>
              <a:rPr lang="en-US" sz="1600" b="1" dirty="0" smtClean="0">
                <a:latin typeface="Courier New"/>
                <a:cs typeface="Courier New"/>
              </a:rPr>
              <a:t>, </a:t>
            </a:r>
            <a:r>
              <a:rPr lang="en-US" sz="16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scrOfY</a:t>
            </a:r>
            <a:r>
              <a:rPr lang="en-US" sz="1600" b="1" dirty="0" smtClean="0">
                <a:solidFill>
                  <a:srgbClr val="7F7F7F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];</a:t>
            </a:r>
          </a:p>
          <a:p>
            <a:pPr lvl="2"/>
            <a:r>
              <a:rPr lang="en-US" sz="1600" b="1" dirty="0" smtClean="0">
                <a:latin typeface="Courier New"/>
                <a:cs typeface="Courier New"/>
              </a:rPr>
              <a:t>}</a:t>
            </a:r>
            <a:endParaRPr lang="fr-FR" sz="1600" b="1" dirty="0" smtClean="0">
              <a:solidFill>
                <a:srgbClr val="0070C0"/>
              </a:solidFill>
              <a:latin typeface="Courier New"/>
              <a:cs typeface="Courier New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1115616" y="72008"/>
            <a:ext cx="0" cy="5161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 rot="16200000">
            <a:off x="-1575102" y="2410643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latin typeface="Calibri (Heading)"/>
                <a:cs typeface="Calibri (Heading)"/>
              </a:rPr>
              <a:t>Diapo code complet</a:t>
            </a:r>
            <a:endParaRPr lang="fr-FR" sz="2400" b="1" dirty="0">
              <a:latin typeface="Calibri (Heading)"/>
              <a:cs typeface="Calibri (Heading)"/>
            </a:endParaRPr>
          </a:p>
        </p:txBody>
      </p:sp>
    </p:spTree>
    <p:extLst>
      <p:ext uri="{BB962C8B-B14F-4D97-AF65-F5344CB8AC3E}">
        <p14:creationId xmlns:p14="http://schemas.microsoft.com/office/powerpoint/2010/main" val="18594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Exemple de tableau</a:t>
            </a:r>
          </a:p>
        </p:txBody>
      </p:sp>
      <p:sp>
        <p:nvSpPr>
          <p:cNvPr id="21540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Titre du chapitre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/>
              <a:t>Texte 1</a:t>
            </a:r>
            <a:endParaRPr lang="fr-FR" sz="2800" dirty="0"/>
          </a:p>
        </p:txBody>
      </p:sp>
      <p:graphicFrame>
        <p:nvGraphicFramePr>
          <p:cNvPr id="7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346551"/>
              </p:ext>
            </p:extLst>
          </p:nvPr>
        </p:nvGraphicFramePr>
        <p:xfrm>
          <a:off x="457200" y="2281436"/>
          <a:ext cx="8363272" cy="222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544"/>
                <a:gridCol w="6552728"/>
              </a:tblGrid>
              <a:tr h="370795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Champ 1</a:t>
                      </a:r>
                      <a:endParaRPr lang="fr-F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Champ 2</a:t>
                      </a:r>
                      <a:endParaRPr lang="fr-FR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*</a:t>
                      </a:r>
                      <a:endParaRPr lang="fr-FR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All </a:t>
                      </a:r>
                      <a:r>
                        <a:rPr lang="fr-FR" sz="1800" dirty="0" err="1" smtClean="0"/>
                        <a:t>elements</a:t>
                      </a:r>
                      <a:endParaRPr lang="fr-FR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element</a:t>
                      </a:r>
                      <a:endParaRPr lang="fr-FR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All </a:t>
                      </a:r>
                      <a:r>
                        <a:rPr lang="fr-FR" sz="1800" b="1" dirty="0" err="1" smtClean="0"/>
                        <a:t>element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elements</a:t>
                      </a:r>
                      <a:endParaRPr lang="fr-FR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#id</a:t>
                      </a:r>
                      <a:endParaRPr lang="fr-FR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Element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« </a:t>
                      </a:r>
                      <a:r>
                        <a:rPr lang="fr-FR" sz="1800" b="1" dirty="0" smtClean="0"/>
                        <a:t>id </a:t>
                      </a:r>
                      <a:r>
                        <a:rPr lang="fr-FR" sz="1800" dirty="0" smtClean="0"/>
                        <a:t>» as id</a:t>
                      </a:r>
                      <a:endParaRPr lang="fr-FR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.class</a:t>
                      </a:r>
                      <a:endParaRPr lang="fr-FR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Elements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with</a:t>
                      </a:r>
                      <a:r>
                        <a:rPr lang="fr-FR" sz="1800" dirty="0" smtClean="0"/>
                        <a:t> « </a:t>
                      </a:r>
                      <a:r>
                        <a:rPr lang="fr-FR" sz="1800" b="1" dirty="0" smtClean="0"/>
                        <a:t>class</a:t>
                      </a:r>
                      <a:r>
                        <a:rPr lang="fr-FR" sz="1800" dirty="0" smtClean="0"/>
                        <a:t> » as class value</a:t>
                      </a:r>
                      <a:endParaRPr lang="fr-FR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elem</a:t>
                      </a:r>
                      <a:r>
                        <a:rPr lang="fr-FR" sz="1800" b="1" dirty="0" smtClean="0"/>
                        <a:t>[</a:t>
                      </a:r>
                      <a:r>
                        <a:rPr lang="fr-FR" sz="1800" b="1" dirty="0" err="1" smtClean="0"/>
                        <a:t>attr</a:t>
                      </a:r>
                      <a:r>
                        <a:rPr lang="fr-FR" sz="1800" b="1" dirty="0" smtClean="0"/>
                        <a:t>]</a:t>
                      </a:r>
                      <a:endParaRPr lang="fr-FR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Elements</a:t>
                      </a:r>
                      <a:r>
                        <a:rPr lang="fr-FR" sz="1800" baseline="0" dirty="0" smtClean="0"/>
                        <a:t> </a:t>
                      </a:r>
                      <a:r>
                        <a:rPr lang="fr-FR" sz="1800" baseline="0" dirty="0" err="1" smtClean="0"/>
                        <a:t>with</a:t>
                      </a:r>
                      <a:r>
                        <a:rPr lang="fr-FR" sz="1800" baseline="0" dirty="0" smtClean="0"/>
                        <a:t> « </a:t>
                      </a:r>
                      <a:r>
                        <a:rPr lang="fr-FR" sz="1800" b="1" baseline="0" dirty="0" err="1" smtClean="0"/>
                        <a:t>attr</a:t>
                      </a:r>
                      <a:r>
                        <a:rPr lang="fr-FR" sz="1800" baseline="0" dirty="0" smtClean="0"/>
                        <a:t> » </a:t>
                      </a:r>
                      <a:r>
                        <a:rPr lang="fr-FR" sz="1800" baseline="0" dirty="0" err="1" smtClean="0"/>
                        <a:t>attribute</a:t>
                      </a:r>
                      <a:r>
                        <a:rPr lang="fr-FR" sz="1800" baseline="0" dirty="0" smtClean="0"/>
                        <a:t> </a:t>
                      </a:r>
                      <a:r>
                        <a:rPr lang="fr-FR" sz="1800" baseline="0" dirty="0" err="1" smtClean="0"/>
                        <a:t>specified</a:t>
                      </a:r>
                      <a:endParaRPr lang="fr-FR" sz="1800" dirty="0"/>
                    </a:p>
                  </a:txBody>
                  <a:tcPr marT="45714" marB="45714"/>
                </a:tc>
              </a:tr>
            </a:tbl>
          </a:graphicData>
        </a:graphic>
      </p:graphicFrame>
      <p:pic>
        <p:nvPicPr>
          <p:cNvPr id="8194" name="Picture 2" descr="D:\Users\Renaud\Desktop\StageFinEtudesSupinfo\Icons-New\v3\Min\Focu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568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liste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Titre de chapitre</a:t>
            </a:r>
            <a:endParaRPr lang="fr-FR" dirty="0"/>
          </a:p>
        </p:txBody>
      </p:sp>
      <p:sp>
        <p:nvSpPr>
          <p:cNvPr id="47" name="ZoneTexte 8"/>
          <p:cNvSpPr txBox="1"/>
          <p:nvPr/>
        </p:nvSpPr>
        <p:spPr>
          <a:xfrm>
            <a:off x="1066800" y="1425034"/>
            <a:ext cx="2057400" cy="338554"/>
          </a:xfrm>
          <a:prstGeom prst="rect">
            <a:avLst/>
          </a:prstGeom>
          <a:solidFill>
            <a:srgbClr val="A5C3DB">
              <a:lumMod val="40000"/>
              <a:lumOff val="60000"/>
            </a:srgbClr>
          </a:solidFill>
          <a:ln>
            <a:solidFill>
              <a:srgbClr val="4D4D4D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$(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8" name="ZoneTexte 8"/>
          <p:cNvSpPr txBox="1"/>
          <p:nvPr/>
        </p:nvSpPr>
        <p:spPr>
          <a:xfrm>
            <a:off x="1066800" y="2034770"/>
            <a:ext cx="2057400" cy="338554"/>
          </a:xfrm>
          <a:prstGeom prst="rect">
            <a:avLst/>
          </a:prstGeom>
          <a:solidFill>
            <a:srgbClr val="A5C3DB">
              <a:lumMod val="40000"/>
              <a:lumOff val="60000"/>
            </a:srgbClr>
          </a:solidFill>
          <a:ln>
            <a:solidFill>
              <a:srgbClr val="4D4D4D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$(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'div'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9" name="ZoneTexte 8"/>
          <p:cNvSpPr txBox="1"/>
          <p:nvPr/>
        </p:nvSpPr>
        <p:spPr>
          <a:xfrm>
            <a:off x="1066800" y="2644971"/>
            <a:ext cx="2057400" cy="338554"/>
          </a:xfrm>
          <a:prstGeom prst="rect">
            <a:avLst/>
          </a:prstGeom>
          <a:solidFill>
            <a:srgbClr val="A5C3DB">
              <a:lumMod val="40000"/>
              <a:lumOff val="60000"/>
            </a:srgbClr>
          </a:solidFill>
          <a:ln>
            <a:solidFill>
              <a:srgbClr val="4D4D4D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$(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'#header'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0" name="ZoneTexte 8"/>
          <p:cNvSpPr txBox="1"/>
          <p:nvPr/>
        </p:nvSpPr>
        <p:spPr>
          <a:xfrm>
            <a:off x="1066800" y="3255172"/>
            <a:ext cx="2057400" cy="338554"/>
          </a:xfrm>
          <a:prstGeom prst="rect">
            <a:avLst/>
          </a:prstGeom>
          <a:solidFill>
            <a:srgbClr val="A5C3DB">
              <a:lumMod val="40000"/>
              <a:lumOff val="60000"/>
            </a:srgbClr>
          </a:solidFill>
          <a:ln>
            <a:solidFill>
              <a:srgbClr val="4D4D4D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$(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'#menu'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1" name="ZoneTexte 8"/>
          <p:cNvSpPr txBox="1"/>
          <p:nvPr/>
        </p:nvSpPr>
        <p:spPr>
          <a:xfrm>
            <a:off x="1066800" y="3865373"/>
            <a:ext cx="2057400" cy="338554"/>
          </a:xfrm>
          <a:prstGeom prst="rect">
            <a:avLst/>
          </a:prstGeom>
          <a:solidFill>
            <a:srgbClr val="A5C3DB">
              <a:lumMod val="40000"/>
              <a:lumOff val="60000"/>
            </a:srgbClr>
          </a:solidFill>
          <a:ln>
            <a:solidFill>
              <a:srgbClr val="4D4D4D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$(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'.notice'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2" name="ZoneTexte 8"/>
          <p:cNvSpPr txBox="1"/>
          <p:nvPr/>
        </p:nvSpPr>
        <p:spPr>
          <a:xfrm>
            <a:off x="1066800" y="4475573"/>
            <a:ext cx="2057400" cy="338554"/>
          </a:xfrm>
          <a:prstGeom prst="rect">
            <a:avLst/>
          </a:prstGeom>
          <a:solidFill>
            <a:srgbClr val="A5C3DB">
              <a:lumMod val="40000"/>
              <a:lumOff val="60000"/>
            </a:srgbClr>
          </a:solidFill>
          <a:ln>
            <a:solidFill>
              <a:srgbClr val="4D4D4D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$(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'.error'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3" name="ZoneTexte 8"/>
          <p:cNvSpPr txBox="1"/>
          <p:nvPr/>
        </p:nvSpPr>
        <p:spPr>
          <a:xfrm>
            <a:off x="4139952" y="1425034"/>
            <a:ext cx="4464496" cy="338554"/>
          </a:xfrm>
          <a:prstGeom prst="rect">
            <a:avLst/>
          </a:prstGeom>
          <a:solidFill>
            <a:srgbClr val="A5C3DB">
              <a:lumMod val="40000"/>
              <a:lumOff val="60000"/>
            </a:srgbClr>
          </a:solidFill>
          <a:ln>
            <a:solidFill>
              <a:srgbClr val="4D4D4D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&lt;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p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&gt;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Hey, Dude !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&lt;/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p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&gt;</a:t>
            </a:r>
          </a:p>
        </p:txBody>
      </p:sp>
      <p:sp>
        <p:nvSpPr>
          <p:cNvPr id="54" name="ZoneTexte 8"/>
          <p:cNvSpPr txBox="1"/>
          <p:nvPr/>
        </p:nvSpPr>
        <p:spPr>
          <a:xfrm>
            <a:off x="4139952" y="2034770"/>
            <a:ext cx="4464496" cy="338554"/>
          </a:xfrm>
          <a:prstGeom prst="rect">
            <a:avLst/>
          </a:prstGeom>
          <a:solidFill>
            <a:srgbClr val="A5C3DB">
              <a:lumMod val="40000"/>
              <a:lumOff val="60000"/>
            </a:srgbClr>
          </a:solidFill>
          <a:ln>
            <a:solidFill>
              <a:srgbClr val="4D4D4D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&lt;div&gt;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...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 &lt;/div&gt;</a:t>
            </a:r>
          </a:p>
        </p:txBody>
      </p:sp>
      <p:sp>
        <p:nvSpPr>
          <p:cNvPr id="55" name="ZoneTexte 8"/>
          <p:cNvSpPr txBox="1"/>
          <p:nvPr/>
        </p:nvSpPr>
        <p:spPr>
          <a:xfrm>
            <a:off x="4139952" y="3255172"/>
            <a:ext cx="4464496" cy="338554"/>
          </a:xfrm>
          <a:prstGeom prst="rect">
            <a:avLst/>
          </a:prstGeom>
          <a:solidFill>
            <a:srgbClr val="A5C3DB">
              <a:lumMod val="40000"/>
              <a:lumOff val="60000"/>
            </a:srgbClr>
          </a:solidFill>
          <a:ln>
            <a:solidFill>
              <a:srgbClr val="4D4D4D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&lt;span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id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=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"menu"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&gt;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...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&lt;/span&gt;</a:t>
            </a:r>
          </a:p>
        </p:txBody>
      </p:sp>
      <p:sp>
        <p:nvSpPr>
          <p:cNvPr id="56" name="ZoneTexte 8"/>
          <p:cNvSpPr txBox="1"/>
          <p:nvPr/>
        </p:nvSpPr>
        <p:spPr>
          <a:xfrm>
            <a:off x="4139952" y="2644971"/>
            <a:ext cx="4464496" cy="338554"/>
          </a:xfrm>
          <a:prstGeom prst="rect">
            <a:avLst/>
          </a:prstGeom>
          <a:solidFill>
            <a:srgbClr val="A5C3DB">
              <a:lumMod val="40000"/>
              <a:lumOff val="60000"/>
            </a:srgbClr>
          </a:solidFill>
          <a:ln>
            <a:solidFill>
              <a:srgbClr val="4D4D4D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&lt;div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id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=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"header"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&gt;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...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&lt;/div&gt;</a:t>
            </a:r>
          </a:p>
        </p:txBody>
      </p:sp>
      <p:sp>
        <p:nvSpPr>
          <p:cNvPr id="57" name="ZoneTexte 8"/>
          <p:cNvSpPr txBox="1"/>
          <p:nvPr/>
        </p:nvSpPr>
        <p:spPr>
          <a:xfrm>
            <a:off x="4139952" y="3865373"/>
            <a:ext cx="4464496" cy="338554"/>
          </a:xfrm>
          <a:prstGeom prst="rect">
            <a:avLst/>
          </a:prstGeom>
          <a:solidFill>
            <a:srgbClr val="A5C3DB">
              <a:lumMod val="40000"/>
              <a:lumOff val="60000"/>
            </a:srgbClr>
          </a:solidFill>
          <a:ln>
            <a:solidFill>
              <a:srgbClr val="4D4D4D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&lt;span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class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=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"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notice"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&gt;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...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&lt;/span&gt;</a:t>
            </a:r>
          </a:p>
        </p:txBody>
      </p:sp>
      <p:sp>
        <p:nvSpPr>
          <p:cNvPr id="58" name="ZoneTexte 8"/>
          <p:cNvSpPr txBox="1"/>
          <p:nvPr/>
        </p:nvSpPr>
        <p:spPr>
          <a:xfrm>
            <a:off x="4139952" y="4475573"/>
            <a:ext cx="4464496" cy="338554"/>
          </a:xfrm>
          <a:prstGeom prst="rect">
            <a:avLst/>
          </a:prstGeom>
          <a:solidFill>
            <a:srgbClr val="A5C3DB">
              <a:lumMod val="40000"/>
              <a:lumOff val="60000"/>
            </a:srgbClr>
          </a:solidFill>
          <a:ln>
            <a:solidFill>
              <a:srgbClr val="4D4D4D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&lt;span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class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=</a:t>
            </a:r>
            <a:r>
              <a:rPr lang="en-US" sz="1600" b="1" kern="0" dirty="0" smtClean="0">
                <a:solidFill>
                  <a:srgbClr val="00B050"/>
                </a:solidFill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"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error"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&gt;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...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ＭＳ Ｐゴシック" pitchFamily="1" charset="-128"/>
                <a:cs typeface="Courier New" pitchFamily="49" charset="0"/>
              </a:rPr>
              <a:t>&lt;/span&gt;</a:t>
            </a:r>
          </a:p>
        </p:txBody>
      </p:sp>
      <p:cxnSp>
        <p:nvCxnSpPr>
          <p:cNvPr id="61" name="Connecteur droit avec flèche 60"/>
          <p:cNvCxnSpPr>
            <a:stCxn id="47" idx="3"/>
            <a:endCxn id="53" idx="1"/>
          </p:cNvCxnSpPr>
          <p:nvPr/>
        </p:nvCxnSpPr>
        <p:spPr>
          <a:xfrm>
            <a:off x="3124200" y="1594311"/>
            <a:ext cx="1015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48" idx="3"/>
            <a:endCxn id="54" idx="1"/>
          </p:cNvCxnSpPr>
          <p:nvPr/>
        </p:nvCxnSpPr>
        <p:spPr>
          <a:xfrm>
            <a:off x="3124200" y="2204047"/>
            <a:ext cx="1015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stCxn id="49" idx="3"/>
            <a:endCxn id="56" idx="1"/>
          </p:cNvCxnSpPr>
          <p:nvPr/>
        </p:nvCxnSpPr>
        <p:spPr>
          <a:xfrm>
            <a:off x="3124200" y="2814248"/>
            <a:ext cx="1015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>
            <a:stCxn id="50" idx="3"/>
            <a:endCxn id="55" idx="1"/>
          </p:cNvCxnSpPr>
          <p:nvPr/>
        </p:nvCxnSpPr>
        <p:spPr>
          <a:xfrm>
            <a:off x="3124200" y="3424449"/>
            <a:ext cx="1015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stCxn id="51" idx="3"/>
            <a:endCxn id="57" idx="1"/>
          </p:cNvCxnSpPr>
          <p:nvPr/>
        </p:nvCxnSpPr>
        <p:spPr>
          <a:xfrm>
            <a:off x="3124200" y="4034650"/>
            <a:ext cx="1015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stCxn id="52" idx="3"/>
            <a:endCxn id="58" idx="1"/>
          </p:cNvCxnSpPr>
          <p:nvPr/>
        </p:nvCxnSpPr>
        <p:spPr>
          <a:xfrm>
            <a:off x="3124200" y="4644850"/>
            <a:ext cx="10157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D:\Users\Renaud\Desktop\StageFinEtudesSupinfo\Icons-New\v3\Min\Focu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568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0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116013" y="0"/>
            <a:ext cx="7956550" cy="808038"/>
          </a:xfrm>
        </p:spPr>
        <p:txBody>
          <a:bodyPr/>
          <a:lstStyle/>
          <a:p>
            <a:r>
              <a:rPr lang="fr-FR" dirty="0" smtClean="0"/>
              <a:t>Pause Questions/Réponses</a:t>
            </a:r>
            <a:endParaRPr lang="fr-FR" dirty="0"/>
          </a:p>
        </p:txBody>
      </p:sp>
      <p:pic>
        <p:nvPicPr>
          <p:cNvPr id="8" name="Picture 2" descr="D:\Users\Renaud\Desktop\StageFinEtudesSupinfo\Icons-New\v3\Min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interrogation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"/>
          <a:stretch/>
        </p:blipFill>
        <p:spPr>
          <a:xfrm>
            <a:off x="0" y="1273324"/>
            <a:ext cx="565665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2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Citation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01119"/>
            <a:ext cx="8435975" cy="1512763"/>
          </a:xfrm>
        </p:spPr>
        <p:txBody>
          <a:bodyPr/>
          <a:lstStyle/>
          <a:p>
            <a:pPr marL="0" indent="0" algn="r">
              <a:buNone/>
            </a:pPr>
            <a:r>
              <a:rPr lang="en-US" b="1" dirty="0"/>
              <a:t>“ </a:t>
            </a:r>
            <a:r>
              <a:rPr lang="en-US" b="1" dirty="0" smtClean="0"/>
              <a:t>Always code </a:t>
            </a:r>
            <a:r>
              <a:rPr lang="en-US" b="1" dirty="0"/>
              <a:t>as if the person who ends up maintaining your code is a violent psychopath who knows where you live</a:t>
            </a:r>
            <a:r>
              <a:rPr lang="en-US" b="1" dirty="0" smtClean="0"/>
              <a:t>. ”</a:t>
            </a:r>
            <a:endParaRPr lang="fr-FR" b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Titre du chapitre</a:t>
            </a:r>
            <a:endParaRPr lang="fr-FR" dirty="0"/>
          </a:p>
        </p:txBody>
      </p:sp>
      <p:pic>
        <p:nvPicPr>
          <p:cNvPr id="2050" name="Picture 2" descr="D:\Users\Renaud\Desktop\StageFinEtudesSupinfo\Icons-New\v3\PPT\Quotation_ForMo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02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Souvenez-vous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 de contenu déjà vu précédemment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Titre du chapitre</a:t>
            </a:r>
            <a:endParaRPr lang="fr-FR" dirty="0"/>
          </a:p>
        </p:txBody>
      </p:sp>
      <p:pic>
        <p:nvPicPr>
          <p:cNvPr id="3074" name="Picture 2" descr="D:\Users\Renaud\Desktop\StageFinEtudesSupinfo\Icons-New\v3\PPT\Remind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360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Contenu multimédia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contenu multimédia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Titre du chapitre</a:t>
            </a:r>
            <a:endParaRPr lang="fr-FR" dirty="0"/>
          </a:p>
        </p:txBody>
      </p:sp>
      <p:pic>
        <p:nvPicPr>
          <p:cNvPr id="4098" name="Picture 2" descr="D:\Users\Renaud\Desktop\StageFinEtudesSupinfo\Icons-New\v3\PPT\Resources_Multimed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21568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035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smtClean="0"/>
              <a:t>Texte 1</a:t>
            </a:r>
          </a:p>
          <a:p>
            <a:pPr lvl="1"/>
            <a:r>
              <a:rPr lang="fr-FR" sz="2000" dirty="0" smtClean="0"/>
              <a:t>Texte 2</a:t>
            </a:r>
          </a:p>
          <a:p>
            <a:pPr lvl="2"/>
            <a:r>
              <a:rPr lang="fr-FR" sz="1600" dirty="0" smtClean="0"/>
              <a:t>Texte 3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Titre du chapitre</a:t>
            </a:r>
            <a:endParaRPr lang="fr-FR" dirty="0"/>
          </a:p>
        </p:txBody>
      </p:sp>
      <p:pic>
        <p:nvPicPr>
          <p:cNvPr id="10242" name="Picture 2" descr="D:\Users\Renaud\Desktop\StageFinEtudesSupinfo\Icons-New\v3\Min\Exerc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325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 important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2800" i="1" dirty="0" smtClean="0"/>
          </a:p>
          <a:p>
            <a:r>
              <a:rPr lang="fr-FR" sz="2800" i="1" dirty="0" smtClean="0"/>
              <a:t>Texte 1</a:t>
            </a:r>
          </a:p>
          <a:p>
            <a:pPr lvl="1"/>
            <a:r>
              <a:rPr lang="fr-FR" sz="2400" dirty="0" smtClean="0"/>
              <a:t>Texte 2</a:t>
            </a:r>
          </a:p>
          <a:p>
            <a:pPr lvl="1"/>
            <a:endParaRPr lang="fr-FR" sz="2400" dirty="0" smtClean="0"/>
          </a:p>
          <a:p>
            <a:r>
              <a:rPr lang="fr-FR" sz="2800" i="1" dirty="0" smtClean="0"/>
              <a:t>Texte 1</a:t>
            </a:r>
          </a:p>
          <a:p>
            <a:pPr lvl="1"/>
            <a:r>
              <a:rPr lang="fr-FR" sz="2400" dirty="0" smtClean="0"/>
              <a:t>Texte 2</a:t>
            </a:r>
            <a:endParaRPr lang="fr-FR" sz="24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Titre du chapitre</a:t>
            </a:r>
            <a:endParaRPr lang="fr-FR" dirty="0"/>
          </a:p>
        </p:txBody>
      </p:sp>
      <p:pic>
        <p:nvPicPr>
          <p:cNvPr id="14338" name="Picture 2" descr="D:\Users\Renaud\Desktop\StageFinEtudesSupinfo\Icons-New\v3\Min\Import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835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 du module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Titre du </a:t>
            </a:r>
            <a:r>
              <a:rPr lang="fr-FR" dirty="0"/>
              <a:t>P</a:t>
            </a:r>
            <a:r>
              <a:rPr lang="fr-FR" dirty="0" smtClean="0"/>
              <a:t>owerpoint</a:t>
            </a:r>
            <a:endParaRPr lang="fr-FR" dirty="0"/>
          </a:p>
        </p:txBody>
      </p:sp>
      <p:pic>
        <p:nvPicPr>
          <p:cNvPr id="16386" name="Picture 2" descr="D:\Users\Renaud\Desktop\StageFinEtudesSupinfo\Icons-New\v3\Min\Conclu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568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323528" y="1128713"/>
            <a:ext cx="8569647" cy="4230687"/>
          </a:xfrm>
        </p:spPr>
        <p:txBody>
          <a:bodyPr/>
          <a:lstStyle/>
          <a:p>
            <a:pPr marL="0" indent="0" algn="ctr">
              <a:buNone/>
            </a:pPr>
            <a:endParaRPr lang="fr-FR" sz="2400" dirty="0" smtClean="0"/>
          </a:p>
          <a:p>
            <a:pPr marL="0" indent="0" algn="ctr">
              <a:buNone/>
            </a:pPr>
            <a:endParaRPr lang="fr-FR" sz="2400" dirty="0"/>
          </a:p>
          <a:p>
            <a:pPr marL="0" indent="0" algn="ctr">
              <a:buNone/>
            </a:pPr>
            <a:endParaRPr lang="fr-FR" sz="4000" dirty="0" smtClean="0"/>
          </a:p>
          <a:p>
            <a:pPr marL="0" indent="0" algn="ctr">
              <a:buNone/>
            </a:pPr>
            <a:endParaRPr lang="fr-FR" sz="6000" i="1" dirty="0" smtClean="0"/>
          </a:p>
          <a:p>
            <a:pPr marL="0" indent="0" algn="ctr">
              <a:buNone/>
            </a:pPr>
            <a:r>
              <a:rPr lang="fr-FR" sz="6000" i="1" dirty="0" smtClean="0"/>
              <a:t>Merci de votre attention</a:t>
            </a:r>
            <a:endParaRPr lang="fr-FR" sz="6000" i="1" dirty="0"/>
          </a:p>
        </p:txBody>
      </p:sp>
      <p:pic>
        <p:nvPicPr>
          <p:cNvPr id="6" name="Image 5" descr="SUPINFO_SIgnOfSuccess_Noi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353444"/>
            <a:ext cx="3065323" cy="162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Why</a:t>
            </a:r>
            <a:r>
              <a:rPr lang="fr-FR" dirty="0" smtClean="0">
                <a:ea typeface="ＭＳ Ｐゴシック" pitchFamily="34" charset="-128"/>
              </a:rPr>
              <a:t> a new API?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Web Storage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Cookies are great but: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imited to 64 Kbits of data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eeds to be managed by a web server</a:t>
            </a:r>
          </a:p>
          <a:p>
            <a:pPr lvl="1"/>
            <a:r>
              <a:rPr lang="en-US" dirty="0" smtClean="0"/>
              <a:t>Weights HTTP headers down</a:t>
            </a:r>
          </a:p>
          <a:p>
            <a:pPr lvl="1"/>
            <a:endParaRPr lang="en-US" dirty="0"/>
          </a:p>
          <a:p>
            <a:r>
              <a:rPr lang="en-US" dirty="0" smtClean="0"/>
              <a:t>Web storage allows you to store data that don’t need to be sent to the web server</a:t>
            </a:r>
          </a:p>
          <a:p>
            <a:pPr lvl="1"/>
            <a:r>
              <a:rPr lang="en-US" dirty="0" smtClean="0"/>
              <a:t>If so, call the server by form submission or AJAX!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6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Votre Full </a:t>
            </a:r>
            <a:r>
              <a:rPr lang="fr-FR" dirty="0" err="1" smtClean="0"/>
              <a:t>Professor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63888" y="1128713"/>
            <a:ext cx="5329287" cy="4230687"/>
          </a:xfrm>
        </p:spPr>
        <p:txBody>
          <a:bodyPr/>
          <a:lstStyle/>
          <a:p>
            <a:r>
              <a:rPr lang="fr-FR" dirty="0" smtClean="0"/>
              <a:t>Prénom Nom</a:t>
            </a:r>
          </a:p>
          <a:p>
            <a:pPr lvl="1"/>
            <a:r>
              <a:rPr lang="fr-FR" dirty="0" smtClean="0"/>
              <a:t>Contact</a:t>
            </a:r>
          </a:p>
          <a:p>
            <a:pPr lvl="1"/>
            <a:endParaRPr lang="fr-FR" dirty="0"/>
          </a:p>
          <a:p>
            <a:r>
              <a:rPr lang="fr-FR" dirty="0" smtClean="0"/>
              <a:t>Certifications</a:t>
            </a:r>
          </a:p>
          <a:p>
            <a:endParaRPr lang="fr-FR" dirty="0"/>
          </a:p>
          <a:p>
            <a:r>
              <a:rPr lang="fr-FR" dirty="0" smtClean="0"/>
              <a:t>Parcours</a:t>
            </a:r>
          </a:p>
          <a:p>
            <a:endParaRPr lang="fr-FR" dirty="0" smtClean="0"/>
          </a:p>
          <a:p>
            <a:pPr marL="0" indent="0" algn="r">
              <a:buNone/>
            </a:pPr>
            <a:r>
              <a:rPr lang="fr-FR" i="1" dirty="0" smtClean="0"/>
              <a:t>Diapositive du module 00</a:t>
            </a:r>
            <a:endParaRPr lang="fr-FR" i="1" dirty="0"/>
          </a:p>
          <a:p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Présentation du cours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83568" y="1201316"/>
            <a:ext cx="2304256" cy="28083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187624" y="249746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Photo</a:t>
            </a:r>
            <a:endParaRPr lang="fr-FR" b="1" dirty="0"/>
          </a:p>
        </p:txBody>
      </p:sp>
      <p:pic>
        <p:nvPicPr>
          <p:cNvPr id="7170" name="Picture 2" descr="D:\Users\Renaud\Desktop\StageFinEtudesSupinfo\Icons-New\v3\PPT\FullProfess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624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Nombre d’heures</a:t>
            </a:r>
          </a:p>
          <a:p>
            <a:pPr lvl="1"/>
            <a:r>
              <a:rPr lang="fr-FR" dirty="0" smtClean="0"/>
              <a:t>Chapitre 1 – heures</a:t>
            </a:r>
          </a:p>
          <a:p>
            <a:pPr lvl="1"/>
            <a:r>
              <a:rPr lang="fr-FR" dirty="0" smtClean="0"/>
              <a:t>Chapitre 2 – heures</a:t>
            </a:r>
          </a:p>
          <a:p>
            <a:pPr lvl="1"/>
            <a:endParaRPr lang="fr-FR" dirty="0"/>
          </a:p>
          <a:p>
            <a:r>
              <a:rPr lang="fr-FR" dirty="0" smtClean="0"/>
              <a:t>Evaluation numéro 1 le</a:t>
            </a:r>
          </a:p>
          <a:p>
            <a:endParaRPr lang="fr-FR" dirty="0"/>
          </a:p>
          <a:p>
            <a:r>
              <a:rPr lang="fr-FR" dirty="0" smtClean="0"/>
              <a:t>Evaluation numéro 2 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/>
              <a:t>Présentation du cours</a:t>
            </a:r>
            <a:endParaRPr lang="fr-FR" dirty="0"/>
          </a:p>
        </p:txBody>
      </p:sp>
      <p:pic>
        <p:nvPicPr>
          <p:cNvPr id="6146" name="Picture 2" descr="D:\Users\Renaud\Desktop\StageFinEtudesSupinfo\Icons-New\v3\PPT\Calend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19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95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err="1" smtClean="0">
                <a:ea typeface="ＭＳ Ｐゴシック" pitchFamily="34" charset="-128"/>
              </a:rPr>
              <a:t>Advantages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Web Storage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space up to 5 megabytes</a:t>
            </a:r>
          </a:p>
          <a:p>
            <a:pPr lvl="1"/>
            <a:r>
              <a:rPr lang="en-US" dirty="0"/>
              <a:t>W3C advice, but browser dependent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Secured area</a:t>
            </a:r>
          </a:p>
          <a:p>
            <a:pPr lvl="1"/>
            <a:r>
              <a:rPr lang="en-US" dirty="0" smtClean="0"/>
              <a:t>Shared </a:t>
            </a:r>
            <a:r>
              <a:rPr lang="en-US" dirty="0"/>
              <a:t>storage </a:t>
            </a:r>
            <a:r>
              <a:rPr lang="en-US" dirty="0" smtClean="0"/>
              <a:t>by specific origin</a:t>
            </a:r>
            <a:endParaRPr lang="en-US" dirty="0"/>
          </a:p>
          <a:p>
            <a:pPr lvl="1"/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i="1" dirty="0"/>
              <a:t>sub.site.com</a:t>
            </a:r>
            <a:r>
              <a:rPr lang="en-US" dirty="0"/>
              <a:t> and </a:t>
            </a:r>
            <a:r>
              <a:rPr lang="en-US" i="1" dirty="0"/>
              <a:t>site.com</a:t>
            </a:r>
            <a:r>
              <a:rPr lang="en-US" dirty="0"/>
              <a:t> share the same </a:t>
            </a:r>
            <a:r>
              <a:rPr lang="en-US" dirty="0" smtClean="0"/>
              <a:t>storage</a:t>
            </a:r>
          </a:p>
          <a:p>
            <a:pPr lvl="1"/>
            <a:endParaRPr lang="en-US" dirty="0"/>
          </a:p>
          <a:p>
            <a:r>
              <a:rPr lang="en-US" dirty="0" smtClean="0"/>
              <a:t>Bandwidth-safe and offline compliant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Local Storage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Web Storage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 single origin storage area</a:t>
            </a:r>
          </a:p>
          <a:p>
            <a:pPr lvl="1"/>
            <a:r>
              <a:rPr lang="en-US" dirty="0" smtClean="0"/>
              <a:t>Available no matter what</a:t>
            </a:r>
          </a:p>
          <a:p>
            <a:pPr lvl="2"/>
            <a:r>
              <a:rPr lang="en-US" dirty="0" smtClean="0"/>
              <a:t>Browser crash</a:t>
            </a:r>
          </a:p>
          <a:p>
            <a:pPr lvl="2"/>
            <a:r>
              <a:rPr lang="en-US" dirty="0" smtClean="0"/>
              <a:t>Computer shutdown</a:t>
            </a:r>
          </a:p>
          <a:p>
            <a:pPr lvl="2"/>
            <a:r>
              <a:rPr lang="en-US" dirty="0" smtClean="0"/>
              <a:t>…</a:t>
            </a:r>
          </a:p>
          <a:p>
            <a:pPr lvl="2"/>
            <a:endParaRPr lang="en-US" dirty="0"/>
          </a:p>
          <a:p>
            <a:r>
              <a:rPr lang="en-US" dirty="0" err="1" smtClean="0"/>
              <a:t>Datas</a:t>
            </a:r>
            <a:r>
              <a:rPr lang="en-US" dirty="0" smtClean="0"/>
              <a:t> saved in browser indefinitely</a:t>
            </a:r>
          </a:p>
          <a:p>
            <a:pPr lvl="1"/>
            <a:r>
              <a:rPr lang="en-US" dirty="0" smtClean="0"/>
              <a:t>Until user decide to clear it</a:t>
            </a:r>
          </a:p>
        </p:txBody>
      </p:sp>
    </p:spTree>
    <p:extLst>
      <p:ext uri="{BB962C8B-B14F-4D97-AF65-F5344CB8AC3E}">
        <p14:creationId xmlns:p14="http://schemas.microsoft.com/office/powerpoint/2010/main" val="39848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Local Storage </a:t>
            </a:r>
            <a:r>
              <a:rPr lang="fr-FR" dirty="0" err="1" smtClean="0">
                <a:ea typeface="ＭＳ Ｐゴシック" pitchFamily="34" charset="-128"/>
              </a:rPr>
              <a:t>methods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Web Storage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local storage browser support:</a:t>
            </a:r>
            <a:endParaRPr lang="en-US" dirty="0"/>
          </a:p>
          <a:p>
            <a:endParaRPr lang="en-US" dirty="0"/>
          </a:p>
          <a:p>
            <a:pPr>
              <a:spcBef>
                <a:spcPts val="3000"/>
              </a:spcBef>
            </a:pPr>
            <a:r>
              <a:rPr lang="en-US" dirty="0" smtClean="0"/>
              <a:t>Set </a:t>
            </a:r>
            <a:r>
              <a:rPr lang="en-US" dirty="0"/>
              <a:t>a value:</a:t>
            </a:r>
          </a:p>
          <a:p>
            <a:endParaRPr lang="en-US" dirty="0"/>
          </a:p>
          <a:p>
            <a:pPr>
              <a:spcBef>
                <a:spcPts val="3000"/>
              </a:spcBef>
            </a:pPr>
            <a:r>
              <a:rPr lang="en-US" dirty="0" smtClean="0"/>
              <a:t>Get a value:</a:t>
            </a:r>
            <a:endParaRPr lang="en-US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79512" y="1705372"/>
            <a:ext cx="8785225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1600" b="1" dirty="0" smtClean="0">
                <a:solidFill>
                  <a:srgbClr val="0070C0"/>
                </a:solidFill>
                <a:latin typeface="Courier New"/>
                <a:cs typeface="Courier New"/>
              </a:rPr>
              <a:t>if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window.localStorage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) { ... }</a:t>
            </a:r>
            <a:endParaRPr lang="en-US" sz="16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79512" y="3073524"/>
            <a:ext cx="8785225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localStorage.setItem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cs typeface="Courier New"/>
              </a:rPr>
              <a:t>"key"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, value);</a:t>
            </a:r>
          </a:p>
          <a:p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localStorage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[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cs typeface="Courier New"/>
              </a:rPr>
              <a:t>"key"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] = value;</a:t>
            </a:r>
            <a:endParaRPr lang="en-US" sz="16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79512" y="4441676"/>
            <a:ext cx="8785225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localStorage.getItem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/>
                <a:cs typeface="Courier New"/>
              </a:rPr>
              <a:t>"key"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, value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b="1" dirty="0" err="1">
                <a:solidFill>
                  <a:srgbClr val="0070C0"/>
                </a:solidFill>
                <a:latin typeface="Courier New"/>
                <a:cs typeface="Courier New"/>
              </a:rPr>
              <a:t>v</a:t>
            </a:r>
            <a:r>
              <a:rPr lang="en-US" sz="1600" b="1" dirty="0" err="1" smtClean="0">
                <a:solidFill>
                  <a:srgbClr val="0070C0"/>
                </a:solidFill>
                <a:latin typeface="Courier New"/>
                <a:cs typeface="Courier New"/>
              </a:rPr>
              <a:t>ar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result = </a:t>
            </a:r>
            <a:r>
              <a:rPr lang="en-US" sz="1600" b="1" dirty="0" err="1">
                <a:solidFill>
                  <a:schemeClr val="tx1"/>
                </a:solidFill>
                <a:latin typeface="Courier New"/>
                <a:cs typeface="Courier New"/>
              </a:rPr>
              <a:t>localStorage</a:t>
            </a:r>
            <a:r>
              <a:rPr lang="en-US" sz="1600" b="1" dirty="0">
                <a:solidFill>
                  <a:schemeClr val="tx1"/>
                </a:solidFill>
                <a:latin typeface="Courier New"/>
                <a:cs typeface="Courier New"/>
              </a:rPr>
              <a:t>[</a:t>
            </a:r>
            <a:r>
              <a:rPr lang="en-US" sz="1600" b="1" dirty="0">
                <a:solidFill>
                  <a:srgbClr val="00B050"/>
                </a:solidFill>
                <a:latin typeface="Courier New"/>
                <a:cs typeface="Courier New"/>
              </a:rPr>
              <a:t>"key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cs typeface="Courier New"/>
              </a:rPr>
              <a:t>"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];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cs typeface="Courier New"/>
              </a:rPr>
              <a:t> // Returns null if unknown</a:t>
            </a:r>
            <a:endParaRPr lang="en-US" sz="1600" b="1"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295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Local Storage </a:t>
            </a:r>
            <a:r>
              <a:rPr lang="fr-FR" dirty="0" err="1" smtClean="0">
                <a:ea typeface="ＭＳ Ｐゴシック" pitchFamily="34" charset="-128"/>
              </a:rPr>
              <a:t>methods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Web Storage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index based getter:</a:t>
            </a:r>
          </a:p>
          <a:p>
            <a:endParaRPr lang="en-US" dirty="0"/>
          </a:p>
          <a:p>
            <a:pPr>
              <a:spcBef>
                <a:spcPts val="3000"/>
              </a:spcBef>
            </a:pPr>
            <a:r>
              <a:rPr lang="en-US" dirty="0" smtClean="0"/>
              <a:t>Remove a value:</a:t>
            </a:r>
          </a:p>
          <a:p>
            <a:endParaRPr lang="en-US" dirty="0"/>
          </a:p>
          <a:p>
            <a:pPr>
              <a:spcBef>
                <a:spcPts val="3000"/>
              </a:spcBef>
            </a:pPr>
            <a:r>
              <a:rPr lang="en-US" dirty="0" smtClean="0"/>
              <a:t>Clear all values: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79512" y="1705372"/>
            <a:ext cx="8785225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1600" b="1" dirty="0" err="1" smtClean="0">
                <a:solidFill>
                  <a:srgbClr val="0070C0"/>
                </a:solidFill>
                <a:latin typeface="Courier New"/>
                <a:cs typeface="Courier New"/>
              </a:rPr>
              <a:t>var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result = </a:t>
            </a:r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localStorage.key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0);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cs typeface="Courier New"/>
              </a:rPr>
              <a:t> // Returns nth value stored, null</a:t>
            </a:r>
          </a:p>
          <a:p>
            <a:pPr lvl="8"/>
            <a:r>
              <a:rPr lang="en-US" sz="1600" b="1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cs typeface="Courier New"/>
              </a:rPr>
              <a:t>if unknown</a:t>
            </a:r>
            <a:endParaRPr lang="en-US" sz="1600" b="1"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79512" y="3073524"/>
            <a:ext cx="8785225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localStorage.removeItem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cs typeface="Courier New"/>
              </a:rPr>
              <a:t>"key"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);</a:t>
            </a:r>
            <a:r>
              <a:rPr lang="en-US" sz="1600" b="1" dirty="0" smtClean="0">
                <a:solidFill>
                  <a:srgbClr val="00B050"/>
                </a:solidFill>
                <a:latin typeface="Courier New"/>
                <a:cs typeface="Courier New"/>
              </a:rPr>
              <a:t> // Silently does nothing if unknown</a:t>
            </a:r>
            <a:endParaRPr lang="en-US" sz="1600" b="1"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79512" y="4441676"/>
            <a:ext cx="8785225" cy="648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localStorage.clear</a:t>
            </a:r>
            <a:r>
              <a:rPr lang="en-US" sz="1600" b="1" dirty="0" smtClean="0">
                <a:solidFill>
                  <a:schemeClr val="tx1"/>
                </a:solidFill>
                <a:latin typeface="Courier New"/>
                <a:cs typeface="Courier New"/>
              </a:rPr>
              <a:t>();</a:t>
            </a:r>
            <a:endParaRPr lang="en-US" sz="16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974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Events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5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Web Storage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18438" name="ZoneTexte 1"/>
          <p:cNvSpPr txBox="1">
            <a:spLocks noChangeArrowheads="1"/>
          </p:cNvSpPr>
          <p:nvPr/>
        </p:nvSpPr>
        <p:spPr bwMode="auto">
          <a:xfrm>
            <a:off x="2559050" y="17462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fr-FR" sz="1800"/>
          </a:p>
        </p:txBody>
      </p:sp>
      <p:pic>
        <p:nvPicPr>
          <p:cNvPr id="3074" name="Picture 2" descr="D:\Users\Renaud\Desktop\StageFinEtudesSupinfo\Icons-New\v3\Min\Overview_Subject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1568"/>
            <a:ext cx="647701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time you actually modify the storage, an event </a:t>
            </a:r>
            <a:r>
              <a:rPr lang="en-US" dirty="0"/>
              <a:t>is </a:t>
            </a:r>
            <a:r>
              <a:rPr lang="en-US" dirty="0" smtClean="0"/>
              <a:t>triggered on all other pages using it, defined in the window object and called “storage”</a:t>
            </a:r>
          </a:p>
          <a:p>
            <a:pPr lvl="1"/>
            <a:r>
              <a:rPr lang="en-US" dirty="0" smtClean="0"/>
              <a:t>Done after the change, so you can’t interfere with it</a:t>
            </a:r>
          </a:p>
          <a:p>
            <a:endParaRPr lang="en-US" dirty="0" smtClean="0"/>
          </a:p>
          <a:p>
            <a:r>
              <a:rPr lang="en-US" dirty="0" smtClean="0"/>
              <a:t>Callback function takes a “</a:t>
            </a:r>
            <a:r>
              <a:rPr lang="en-US" dirty="0" err="1" smtClean="0"/>
              <a:t>StorageEvent</a:t>
            </a:r>
            <a:r>
              <a:rPr lang="en-US" dirty="0" smtClean="0"/>
              <a:t>” object argument. </a:t>
            </a:r>
          </a:p>
          <a:p>
            <a:pPr lvl="1"/>
            <a:r>
              <a:rPr lang="en-US" dirty="0" smtClean="0"/>
              <a:t>Contains all values related to previous transaction</a:t>
            </a:r>
          </a:p>
        </p:txBody>
      </p:sp>
    </p:spTree>
    <p:extLst>
      <p:ext uri="{BB962C8B-B14F-4D97-AF65-F5344CB8AC3E}">
        <p14:creationId xmlns:p14="http://schemas.microsoft.com/office/powerpoint/2010/main" val="33060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re 1"/>
          <p:cNvSpPr>
            <a:spLocks noGrp="1"/>
          </p:cNvSpPr>
          <p:nvPr>
            <p:ph type="title"/>
          </p:nvPr>
        </p:nvSpPr>
        <p:spPr>
          <a:xfrm>
            <a:off x="1116013" y="336550"/>
            <a:ext cx="7777162" cy="504825"/>
          </a:xfrm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Events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21540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Web Storage</a:t>
            </a:r>
            <a:endParaRPr lang="fr-FR" dirty="0" smtClean="0">
              <a:ea typeface="ＭＳ Ｐゴシック" pitchFamily="34" charset="-128"/>
            </a:endParaRP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err="1" smtClean="0"/>
              <a:t>StorageEvent</a:t>
            </a:r>
            <a:r>
              <a:rPr lang="fr-FR" sz="2800" dirty="0" smtClean="0"/>
              <a:t> </a:t>
            </a:r>
            <a:r>
              <a:rPr lang="fr-FR" sz="2800" dirty="0" err="1" smtClean="0"/>
              <a:t>overview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graphicFrame>
        <p:nvGraphicFramePr>
          <p:cNvPr id="7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175903"/>
              </p:ext>
            </p:extLst>
          </p:nvPr>
        </p:nvGraphicFramePr>
        <p:xfrm>
          <a:off x="457200" y="2281436"/>
          <a:ext cx="8363272" cy="222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80"/>
                <a:gridCol w="1296144"/>
                <a:gridCol w="5832648"/>
              </a:tblGrid>
              <a:tr h="370795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Field</a:t>
                      </a:r>
                      <a:endParaRPr lang="fr-F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Type</a:t>
                      </a:r>
                      <a:endParaRPr lang="fr-F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Contains</a:t>
                      </a:r>
                      <a:endParaRPr lang="fr-FR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key</a:t>
                      </a:r>
                      <a:endParaRPr lang="fr-FR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string</a:t>
                      </a:r>
                      <a:endParaRPr lang="fr-F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Key </a:t>
                      </a:r>
                      <a:r>
                        <a:rPr lang="fr-FR" sz="1800" dirty="0" err="1" smtClean="0"/>
                        <a:t>related</a:t>
                      </a:r>
                      <a:r>
                        <a:rPr lang="fr-FR" sz="1800" dirty="0" smtClean="0"/>
                        <a:t> to modification</a:t>
                      </a:r>
                      <a:endParaRPr lang="fr-FR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newValue</a:t>
                      </a:r>
                      <a:endParaRPr lang="fr-FR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mixed</a:t>
                      </a:r>
                      <a:endParaRPr lang="fr-F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err="1" smtClean="0"/>
                        <a:t>Actual</a:t>
                      </a:r>
                      <a:r>
                        <a:rPr lang="fr-FR" sz="1800" dirty="0" smtClean="0"/>
                        <a:t> value or </a:t>
                      </a:r>
                      <a:r>
                        <a:rPr lang="fr-FR" sz="1800" dirty="0" err="1" smtClean="0"/>
                        <a:t>null</a:t>
                      </a:r>
                      <a:r>
                        <a:rPr lang="fr-FR" sz="1800" dirty="0" smtClean="0"/>
                        <a:t> if the</a:t>
                      </a:r>
                      <a:r>
                        <a:rPr lang="fr-FR" sz="1800" baseline="0" dirty="0" smtClean="0"/>
                        <a:t> item </a:t>
                      </a:r>
                      <a:r>
                        <a:rPr lang="fr-FR" sz="1800" baseline="0" dirty="0" err="1" smtClean="0"/>
                        <a:t>was</a:t>
                      </a:r>
                      <a:r>
                        <a:rPr lang="fr-FR" sz="1800" baseline="0" dirty="0" smtClean="0"/>
                        <a:t> </a:t>
                      </a:r>
                      <a:r>
                        <a:rPr lang="fr-FR" sz="1800" baseline="0" dirty="0" err="1" smtClean="0"/>
                        <a:t>removed</a:t>
                      </a:r>
                      <a:endParaRPr lang="fr-FR" sz="1800" dirty="0" smtClean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oldValue</a:t>
                      </a:r>
                      <a:endParaRPr lang="fr-FR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mixed</a:t>
                      </a:r>
                      <a:endParaRPr lang="fr-F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Previous</a:t>
                      </a:r>
                      <a:r>
                        <a:rPr lang="fr-FR" sz="1800" dirty="0" smtClean="0"/>
                        <a:t> value or </a:t>
                      </a:r>
                      <a:r>
                        <a:rPr lang="fr-FR" sz="1800" dirty="0" err="1" smtClean="0"/>
                        <a:t>null</a:t>
                      </a:r>
                      <a:r>
                        <a:rPr lang="fr-FR" sz="1800" dirty="0" smtClean="0"/>
                        <a:t> if a new item </a:t>
                      </a:r>
                      <a:r>
                        <a:rPr lang="fr-FR" sz="1800" dirty="0" err="1" smtClean="0"/>
                        <a:t>was</a:t>
                      </a:r>
                      <a:r>
                        <a:rPr lang="fr-FR" sz="1800" dirty="0" smtClean="0"/>
                        <a:t> </a:t>
                      </a:r>
                      <a:r>
                        <a:rPr lang="fr-FR" sz="1800" dirty="0" err="1" smtClean="0"/>
                        <a:t>added</a:t>
                      </a:r>
                      <a:r>
                        <a:rPr lang="fr-FR" sz="1800" dirty="0" smtClean="0"/>
                        <a:t> </a:t>
                      </a:r>
                      <a:endParaRPr lang="fr-FR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1" dirty="0" err="1" smtClean="0"/>
                        <a:t>timestamp</a:t>
                      </a:r>
                      <a:endParaRPr lang="fr-FR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int</a:t>
                      </a:r>
                      <a:endParaRPr lang="fr-F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Date on</a:t>
                      </a:r>
                      <a:r>
                        <a:rPr lang="fr-FR" sz="1800" baseline="0" dirty="0" smtClean="0"/>
                        <a:t> </a:t>
                      </a:r>
                      <a:r>
                        <a:rPr lang="fr-FR" sz="1800" baseline="0" dirty="0" err="1" smtClean="0"/>
                        <a:t>which</a:t>
                      </a:r>
                      <a:r>
                        <a:rPr lang="fr-FR" sz="1800" baseline="0" dirty="0" smtClean="0"/>
                        <a:t> the transaction </a:t>
                      </a:r>
                      <a:r>
                        <a:rPr lang="fr-FR" sz="1800" baseline="0" dirty="0" err="1" smtClean="0"/>
                        <a:t>occured</a:t>
                      </a:r>
                      <a:endParaRPr lang="fr-FR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r>
                        <a:rPr lang="fr-FR" sz="1800" b="1" dirty="0" smtClean="0"/>
                        <a:t>url</a:t>
                      </a:r>
                      <a:endParaRPr lang="fr-FR" sz="1800" b="1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string</a:t>
                      </a:r>
                      <a:endParaRPr lang="fr-F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fr-FR" sz="1800" dirty="0" err="1" smtClean="0"/>
                        <a:t>Event’s</a:t>
                      </a:r>
                      <a:r>
                        <a:rPr lang="fr-FR" sz="1800" dirty="0" smtClean="0"/>
                        <a:t> page URL</a:t>
                      </a:r>
                      <a:endParaRPr lang="fr-FR" sz="1800" dirty="0"/>
                    </a:p>
                  </a:txBody>
                  <a:tcPr marT="45714" marB="45714"/>
                </a:tc>
              </a:tr>
            </a:tbl>
          </a:graphicData>
        </a:graphic>
      </p:graphicFrame>
      <p:pic>
        <p:nvPicPr>
          <p:cNvPr id="8194" name="Picture 2" descr="D:\Users\Renaud\Desktop\StageFinEtudesSupinfo\Icons-New\v3\Min\Focu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6" y="121568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7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PINFO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SUPINFOTheme.thmx</Template>
  <TotalTime>0</TotalTime>
  <Words>1134</Words>
  <Application>Microsoft Office PowerPoint</Application>
  <PresentationFormat>Affichage à l'écran (16:10)</PresentationFormat>
  <Paragraphs>334</Paragraphs>
  <Slides>31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2" baseType="lpstr">
      <vt:lpstr>SUPINFOTheme</vt:lpstr>
      <vt:lpstr>Web Storage</vt:lpstr>
      <vt:lpstr>Presentation</vt:lpstr>
      <vt:lpstr>Why a new API?</vt:lpstr>
      <vt:lpstr>Advantages</vt:lpstr>
      <vt:lpstr>Local Storage</vt:lpstr>
      <vt:lpstr>Local Storage methods</vt:lpstr>
      <vt:lpstr>Local Storage methods</vt:lpstr>
      <vt:lpstr>Events</vt:lpstr>
      <vt:lpstr>Events</vt:lpstr>
      <vt:lpstr>Events</vt:lpstr>
      <vt:lpstr>Session Storage</vt:lpstr>
      <vt:lpstr>Session Storage</vt:lpstr>
      <vt:lpstr>Questions ?</vt:lpstr>
      <vt:lpstr>Stop right there!</vt:lpstr>
      <vt:lpstr>Statistiques</vt:lpstr>
      <vt:lpstr>Comparaison</vt:lpstr>
      <vt:lpstr>Titre de la diapositive</vt:lpstr>
      <vt:lpstr>Diapo de code cours</vt:lpstr>
      <vt:lpstr>Diapo de code multiple</vt:lpstr>
      <vt:lpstr>Présentation PowerPoint</vt:lpstr>
      <vt:lpstr>Exemple de tableau</vt:lpstr>
      <vt:lpstr>Exemple de liste</vt:lpstr>
      <vt:lpstr>Pause Questions/Réponses</vt:lpstr>
      <vt:lpstr>Citation</vt:lpstr>
      <vt:lpstr>Souvenez-vous</vt:lpstr>
      <vt:lpstr>Contenu multimédia</vt:lpstr>
      <vt:lpstr>Exercices</vt:lpstr>
      <vt:lpstr>Point important</vt:lpstr>
      <vt:lpstr>Fin du module</vt:lpstr>
      <vt:lpstr>Votre Full Professor</vt:lpstr>
      <vt:lpstr>Planning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SUPINFO E-Learning Course Template</dc:title>
  <dc:subject>Template 2006 for SUPINFo courses &amp; Presentations</dc:subject>
  <dc:creator/>
  <cp:keywords>SUPINFO E-Learning Template</cp:keywords>
  <cp:lastModifiedBy/>
  <cp:revision>276</cp:revision>
  <dcterms:created xsi:type="dcterms:W3CDTF">2010-02-28T17:00:24Z</dcterms:created>
  <dcterms:modified xsi:type="dcterms:W3CDTF">2012-08-31T16:15:43Z</dcterms:modified>
  <cp:category>SUPINFO PowerPoint Templates</cp:category>
</cp:coreProperties>
</file>