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55"/>
  </p:notesMasterIdLst>
  <p:handoutMasterIdLst>
    <p:handoutMasterId r:id="rId56"/>
  </p:handoutMasterIdLst>
  <p:sldIdLst>
    <p:sldId id="444" r:id="rId2"/>
    <p:sldId id="485" r:id="rId3"/>
    <p:sldId id="486" r:id="rId4"/>
    <p:sldId id="705" r:id="rId5"/>
    <p:sldId id="713" r:id="rId6"/>
    <p:sldId id="714" r:id="rId7"/>
    <p:sldId id="716" r:id="rId8"/>
    <p:sldId id="717" r:id="rId9"/>
    <p:sldId id="731" r:id="rId10"/>
    <p:sldId id="734" r:id="rId11"/>
    <p:sldId id="733" r:id="rId12"/>
    <p:sldId id="732" r:id="rId13"/>
    <p:sldId id="719" r:id="rId14"/>
    <p:sldId id="720" r:id="rId15"/>
    <p:sldId id="735" r:id="rId16"/>
    <p:sldId id="739" r:id="rId17"/>
    <p:sldId id="740" r:id="rId18"/>
    <p:sldId id="736" r:id="rId19"/>
    <p:sldId id="746" r:id="rId20"/>
    <p:sldId id="745" r:id="rId21"/>
    <p:sldId id="770" r:id="rId22"/>
    <p:sldId id="771" r:id="rId23"/>
    <p:sldId id="741" r:id="rId24"/>
    <p:sldId id="742" r:id="rId25"/>
    <p:sldId id="743" r:id="rId26"/>
    <p:sldId id="744" r:id="rId27"/>
    <p:sldId id="748" r:id="rId28"/>
    <p:sldId id="749" r:id="rId29"/>
    <p:sldId id="750" r:id="rId30"/>
    <p:sldId id="772" r:id="rId31"/>
    <p:sldId id="751" r:id="rId32"/>
    <p:sldId id="752" r:id="rId33"/>
    <p:sldId id="753" r:id="rId34"/>
    <p:sldId id="754" r:id="rId35"/>
    <p:sldId id="755" r:id="rId36"/>
    <p:sldId id="756" r:id="rId37"/>
    <p:sldId id="757" r:id="rId38"/>
    <p:sldId id="758" r:id="rId39"/>
    <p:sldId id="773" r:id="rId40"/>
    <p:sldId id="774" r:id="rId41"/>
    <p:sldId id="725" r:id="rId42"/>
    <p:sldId id="759" r:id="rId43"/>
    <p:sldId id="760" r:id="rId44"/>
    <p:sldId id="761" r:id="rId45"/>
    <p:sldId id="762" r:id="rId46"/>
    <p:sldId id="763" r:id="rId47"/>
    <p:sldId id="764" r:id="rId48"/>
    <p:sldId id="767" r:id="rId49"/>
    <p:sldId id="766" r:id="rId50"/>
    <p:sldId id="768" r:id="rId51"/>
    <p:sldId id="769" r:id="rId52"/>
    <p:sldId id="610" r:id="rId53"/>
    <p:sldId id="603" r:id="rId5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0" autoAdjust="0"/>
    <p:restoredTop sz="88115" autoAdjust="0"/>
  </p:normalViewPr>
  <p:slideViewPr>
    <p:cSldViewPr>
      <p:cViewPr>
        <p:scale>
          <a:sx n="88" d="100"/>
          <a:sy n="88" d="100"/>
        </p:scale>
        <p:origin x="-1312" y="-224"/>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8/10/12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8/10/12</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pPr>
            <a:endParaRPr lang="fr-FR" smtClean="0">
              <a:latin typeface="Arial" pitchFamily="34" charset="0"/>
              <a:ea typeface="ＭＳ Ｐゴシック" pitchFamily="34" charset="-128"/>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still has to verify the input is valid (since hostile users can easily bypass the form validation), but it allows the user to avoid the wait incurred by having the server be the sole checker of the user's input.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http://html5doctor.com/html5-audio-the-state-of-play/</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www.longtailvideo.com</a:t>
            </a:r>
            <a:r>
              <a:rPr lang="en-US" dirty="0" smtClean="0"/>
              <a:t>/html5/formats/</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8/10/12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12</a:t>
            </a:fld>
            <a:endParaRPr lang="en-US"/>
          </a:p>
        </p:txBody>
      </p:sp>
    </p:spTree>
    <p:extLst>
      <p:ext uri="{BB962C8B-B14F-4D97-AF65-F5344CB8AC3E}">
        <p14:creationId xmlns:p14="http://schemas.microsoft.com/office/powerpoint/2010/main" val="384758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8/10/12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8/10/12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8/10/12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8/10/12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8/10/12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8/10/12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8/10/12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8/10/12</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8/10/12</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8/10/12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8/10/12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8/10/12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4"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5"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062103"/>
          </a:xfrm>
          <a:prstGeom prst="rect">
            <a:avLst/>
          </a:prstGeom>
          <a:noFill/>
        </p:spPr>
        <p:txBody>
          <a:bodyPr>
            <a:spAutoFit/>
          </a:bodyPr>
          <a:lstStyle/>
          <a:p>
            <a:pPr>
              <a:defRPr/>
            </a:pPr>
            <a:r>
              <a:rPr lang="en-US" sz="3200" dirty="0" smtClean="0">
                <a:latin typeface="Myriad Pro"/>
                <a:ea typeface="MS PGothic" charset="0"/>
                <a:cs typeface="Myriad Pro"/>
              </a:rPr>
              <a:t>HTML 5</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New markups</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6" name="Picture 5"/>
          <p:cNvPicPr>
            <a:picLocks noChangeAspect="1"/>
          </p:cNvPicPr>
          <p:nvPr/>
        </p:nvPicPr>
        <p:blipFill>
          <a:blip r:embed="rId4"/>
          <a:stretch>
            <a:fillRect/>
          </a:stretch>
        </p:blipFill>
        <p:spPr>
          <a:xfrm>
            <a:off x="3851920" y="1993404"/>
            <a:ext cx="4824536" cy="241226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5085"/>
            <a:ext cx="8435975" cy="4230687"/>
          </a:xfrm>
        </p:spPr>
        <p:txBody>
          <a:bodyPr/>
          <a:lstStyle/>
          <a:p>
            <a:r>
              <a:rPr lang="en-US" dirty="0"/>
              <a:t>The </a:t>
            </a:r>
            <a:r>
              <a:rPr lang="en-US" b="1" dirty="0"/>
              <a:t>section</a:t>
            </a:r>
            <a:r>
              <a:rPr lang="en-US" dirty="0"/>
              <a:t> element is not a generic container </a:t>
            </a:r>
            <a:r>
              <a:rPr lang="en-US" dirty="0" smtClean="0"/>
              <a:t>element</a:t>
            </a:r>
          </a:p>
          <a:p>
            <a:pPr lvl="1"/>
            <a:r>
              <a:rPr lang="en-US" dirty="0" smtClean="0"/>
              <a:t>Use </a:t>
            </a:r>
            <a:r>
              <a:rPr lang="en-US" i="1" dirty="0" smtClean="0"/>
              <a:t>div</a:t>
            </a:r>
            <a:r>
              <a:rPr lang="en-US" dirty="0" smtClean="0"/>
              <a:t> when </a:t>
            </a:r>
            <a:r>
              <a:rPr lang="en-US" dirty="0"/>
              <a:t>an element is needed only for styling purposes or as a convenience for </a:t>
            </a:r>
            <a:r>
              <a:rPr lang="en-US" dirty="0" smtClean="0"/>
              <a:t>scripting</a:t>
            </a:r>
          </a:p>
          <a:p>
            <a:endParaRPr lang="en-US" dirty="0" smtClean="0"/>
          </a:p>
          <a:p>
            <a:r>
              <a:rPr lang="en-US" dirty="0" smtClean="0"/>
              <a:t>Use </a:t>
            </a:r>
            <a:r>
              <a:rPr lang="en-US" b="1" dirty="0" smtClean="0"/>
              <a:t>article</a:t>
            </a:r>
            <a:r>
              <a:rPr lang="en-US" dirty="0" smtClean="0"/>
              <a:t> when </a:t>
            </a:r>
            <a:r>
              <a:rPr lang="en-US" dirty="0"/>
              <a:t>it would make sense to syndicate the contents of the </a:t>
            </a:r>
            <a:r>
              <a:rPr lang="en-US" dirty="0" smtClean="0"/>
              <a:t>element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7732310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5292"/>
            <a:ext cx="8435975" cy="4230687"/>
          </a:xfrm>
        </p:spPr>
        <p:txBody>
          <a:bodyPr/>
          <a:lstStyle/>
          <a:p>
            <a:r>
              <a:rPr lang="en-US" dirty="0"/>
              <a:t>The article element represents a self-contained </a:t>
            </a:r>
            <a:r>
              <a:rPr lang="en-US" dirty="0" smtClean="0"/>
              <a:t>composition independently </a:t>
            </a:r>
            <a:r>
              <a:rPr lang="en-US" dirty="0"/>
              <a:t>distributable or </a:t>
            </a:r>
            <a:r>
              <a:rPr lang="en-US" dirty="0" smtClean="0"/>
              <a:t>reusable</a:t>
            </a:r>
          </a:p>
          <a:p>
            <a:pPr lvl="1"/>
            <a:endParaRPr lang="en-US" dirty="0" smtClean="0"/>
          </a:p>
          <a:p>
            <a:pPr lvl="1"/>
            <a:r>
              <a:rPr lang="en-US" dirty="0" smtClean="0"/>
              <a:t>News</a:t>
            </a:r>
            <a:endParaRPr lang="en-US" dirty="0"/>
          </a:p>
          <a:p>
            <a:pPr lvl="1"/>
            <a:r>
              <a:rPr lang="en-US" dirty="0"/>
              <a:t>Blog posts</a:t>
            </a:r>
          </a:p>
          <a:p>
            <a:pPr lvl="1"/>
            <a:r>
              <a:rPr lang="en-US" dirty="0"/>
              <a: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Article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3563888" y="2641476"/>
            <a:ext cx="5328592"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article</a:t>
            </a:r>
            <a:r>
              <a:rPr lang="nl-NL" b="1" dirty="0">
                <a:solidFill>
                  <a:srgbClr val="3366FF"/>
                </a:solidFill>
                <a:latin typeface="Courier New"/>
                <a:cs typeface="Courier New"/>
              </a:rPr>
              <a:t> </a:t>
            </a:r>
            <a:r>
              <a:rPr lang="nl-NL" b="1" dirty="0" err="1">
                <a:solidFill>
                  <a:srgbClr val="FF0000"/>
                </a:solidFill>
                <a:latin typeface="Courier New"/>
                <a:cs typeface="Courier New"/>
              </a:rPr>
              <a:t>id</a:t>
            </a:r>
            <a:r>
              <a:rPr lang="nl-NL" b="1" dirty="0" smtClean="0">
                <a:latin typeface="Courier New"/>
                <a:cs typeface="Courier New"/>
              </a:rPr>
              <a:t>="</a:t>
            </a:r>
            <a:r>
              <a:rPr lang="nl-NL" b="1" dirty="0" smtClean="0">
                <a:solidFill>
                  <a:srgbClr val="00CC00"/>
                </a:solidFill>
                <a:latin typeface="Courier New"/>
                <a:cs typeface="Courier New"/>
              </a:rPr>
              <a:t>comment</a:t>
            </a:r>
            <a:r>
              <a:rPr lang="nl-NL" b="1" dirty="0">
                <a:solidFill>
                  <a:srgbClr val="00CC00"/>
                </a:solidFill>
                <a:latin typeface="Courier New"/>
                <a:cs typeface="Courier New"/>
              </a:rPr>
              <a:t>-</a:t>
            </a:r>
            <a:r>
              <a:rPr lang="nl-NL" b="1" dirty="0" smtClean="0">
                <a:solidFill>
                  <a:srgbClr val="00CC00"/>
                </a:solidFill>
                <a:latin typeface="Courier New"/>
                <a:cs typeface="Courier New"/>
              </a:rPr>
              <a:t>6</a:t>
            </a:r>
            <a:r>
              <a:rPr lang="nl-NL" b="1" dirty="0" smtClean="0">
                <a:latin typeface="Courier New"/>
                <a:cs typeface="Courier New"/>
              </a:rPr>
              <a:t>"&gt;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header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h4</a:t>
            </a:r>
            <a:r>
              <a:rPr lang="nl-NL" b="1" dirty="0">
                <a:latin typeface="Courier New"/>
                <a:cs typeface="Courier New"/>
              </a:rPr>
              <a:t>&gt;John Doe&lt;/</a:t>
            </a:r>
            <a:r>
              <a:rPr lang="nl-NL" b="1" dirty="0">
                <a:solidFill>
                  <a:srgbClr val="3366FF"/>
                </a:solidFill>
                <a:latin typeface="Courier New"/>
                <a:cs typeface="Courier New"/>
              </a:rPr>
              <a:t>h4</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header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p</a:t>
            </a:r>
            <a:r>
              <a:rPr lang="nl-NL" b="1" dirty="0">
                <a:latin typeface="Courier New"/>
                <a:cs typeface="Courier New"/>
              </a:rPr>
              <a:t>&gt;</a:t>
            </a:r>
            <a:r>
              <a:rPr lang="nl-NL" b="1" dirty="0" err="1">
                <a:latin typeface="Courier New"/>
                <a:cs typeface="Courier New"/>
              </a:rPr>
              <a:t>Very</a:t>
            </a:r>
            <a:r>
              <a:rPr lang="nl-NL" b="1" dirty="0">
                <a:latin typeface="Courier New"/>
                <a:cs typeface="Courier New"/>
              </a:rPr>
              <a:t> </a:t>
            </a:r>
            <a:r>
              <a:rPr lang="nl-NL" b="1" dirty="0" err="1">
                <a:latin typeface="Courier New"/>
                <a:cs typeface="Courier New"/>
              </a:rPr>
              <a:t>good</a:t>
            </a:r>
            <a:r>
              <a:rPr lang="nl-NL" b="1" dirty="0">
                <a:latin typeface="Courier New"/>
                <a:cs typeface="Courier New"/>
              </a:rPr>
              <a:t> course ;-)&lt;/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smtClean="0">
                <a:latin typeface="Courier New"/>
                <a:cs typeface="Courier New"/>
              </a:rPr>
              <a:t>/</a:t>
            </a:r>
            <a:r>
              <a:rPr lang="nl-NL" b="1" dirty="0" err="1" smtClean="0">
                <a:solidFill>
                  <a:srgbClr val="3366FF"/>
                </a:solidFill>
                <a:latin typeface="Courier New"/>
                <a:cs typeface="Courier New"/>
              </a:rPr>
              <a:t>article</a:t>
            </a:r>
            <a:r>
              <a:rPr lang="nl-NL" b="1" dirty="0" smtClean="0">
                <a:latin typeface="Courier New"/>
                <a:cs typeface="Courier New"/>
              </a:rPr>
              <a:t>&gt;</a:t>
            </a:r>
            <a:endParaRPr lang="nl-NL" b="1" dirty="0">
              <a:latin typeface="Courier New"/>
              <a:cs typeface="Courier New"/>
            </a:endParaRPr>
          </a:p>
        </p:txBody>
      </p:sp>
    </p:spTree>
    <p:extLst>
      <p:ext uri="{BB962C8B-B14F-4D97-AF65-F5344CB8AC3E}">
        <p14:creationId xmlns:p14="http://schemas.microsoft.com/office/powerpoint/2010/main" val="5496770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b="1" dirty="0" err="1" smtClean="0"/>
              <a:t>nav</a:t>
            </a:r>
            <a:r>
              <a:rPr lang="en-US" b="1" dirty="0" smtClean="0"/>
              <a:t> </a:t>
            </a:r>
            <a:r>
              <a:rPr lang="en-US" dirty="0" smtClean="0"/>
              <a:t>element represents a section of navigation links</a:t>
            </a:r>
          </a:p>
          <a:p>
            <a:endParaRPr lang="en-US" b="1" dirty="0"/>
          </a:p>
          <a:p>
            <a:endParaRPr lang="en-US" b="1" dirty="0" smtClean="0"/>
          </a:p>
          <a:p>
            <a:endParaRPr lang="en-US" b="1" dirty="0"/>
          </a:p>
          <a:p>
            <a:pPr marL="0" indent="0">
              <a:buNone/>
            </a:pPr>
            <a:endParaRPr lang="en-US" b="1"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Nav</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827584" y="2497460"/>
            <a:ext cx="7488832" cy="23762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nav</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h1</a:t>
            </a:r>
            <a:r>
              <a:rPr lang="nl-NL" b="1" dirty="0" smtClean="0">
                <a:latin typeface="Courier New"/>
                <a:cs typeface="Courier New"/>
              </a:rPr>
              <a:t>&gt;</a:t>
            </a:r>
            <a:r>
              <a:rPr lang="nl-NL" b="1" dirty="0" err="1" smtClean="0">
                <a:latin typeface="Courier New"/>
                <a:cs typeface="Courier New"/>
              </a:rPr>
              <a:t>Navigation</a:t>
            </a:r>
            <a:r>
              <a:rPr lang="nl-NL" b="1" dirty="0" smtClean="0">
                <a:latin typeface="Courier New"/>
                <a:cs typeface="Courier New"/>
              </a:rPr>
              <a:t>&lt;/</a:t>
            </a:r>
            <a:r>
              <a:rPr lang="nl-NL" b="1" dirty="0">
                <a:solidFill>
                  <a:srgbClr val="3366FF"/>
                </a:solidFill>
                <a:latin typeface="Courier New"/>
                <a:cs typeface="Courier New"/>
              </a:rPr>
              <a:t>h1</a:t>
            </a:r>
            <a:r>
              <a:rPr lang="nl-NL" b="1" dirty="0" smtClean="0">
                <a:latin typeface="Courier New"/>
                <a:cs typeface="Courier New"/>
              </a:rPr>
              <a:t>&gt;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err="1">
                <a:solidFill>
                  <a:srgbClr val="3366FF"/>
                </a:solidFill>
                <a:latin typeface="Courier New"/>
                <a:cs typeface="Courier New"/>
              </a:rPr>
              <a:t>ul</a:t>
            </a:r>
            <a:r>
              <a:rPr lang="nl-NL" b="1" dirty="0" smtClean="0">
                <a:latin typeface="Courier New"/>
                <a:cs typeface="Courier New"/>
              </a:rPr>
              <a:t>&gt;	</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li</a:t>
            </a:r>
            <a:r>
              <a:rPr lang="nl-NL" b="1" dirty="0" smtClean="0">
                <a:latin typeface="Courier New"/>
                <a:cs typeface="Courier New"/>
              </a:rPr>
              <a:t>&gt;&lt;</a:t>
            </a:r>
            <a:r>
              <a:rPr lang="nl-NL" b="1" dirty="0">
                <a:solidFill>
                  <a:srgbClr val="3366FF"/>
                </a:solidFill>
                <a:latin typeface="Courier New"/>
                <a:cs typeface="Courier New"/>
              </a:rPr>
              <a:t>a</a:t>
            </a:r>
            <a:r>
              <a:rPr lang="nl-NL" b="1" dirty="0" smtClean="0">
                <a:latin typeface="Courier New"/>
                <a:cs typeface="Courier New"/>
              </a:rPr>
              <a:t> </a:t>
            </a:r>
            <a:r>
              <a:rPr lang="nl-NL" b="1" dirty="0" err="1" smtClean="0">
                <a:solidFill>
                  <a:srgbClr val="FF0000"/>
                </a:solidFill>
                <a:latin typeface="Courier New"/>
                <a:cs typeface="Courier New"/>
              </a:rPr>
              <a:t>href</a:t>
            </a:r>
            <a:r>
              <a:rPr lang="nl-NL" b="1" dirty="0" smtClean="0">
                <a:latin typeface="Courier New"/>
                <a:cs typeface="Courier New"/>
              </a:rPr>
              <a:t>="</a:t>
            </a:r>
            <a:r>
              <a:rPr lang="nl-NL" b="1" dirty="0" smtClean="0">
                <a:solidFill>
                  <a:srgbClr val="00CC00"/>
                </a:solidFill>
                <a:latin typeface="Courier New"/>
                <a:cs typeface="Courier New"/>
              </a:rPr>
              <a:t>/</a:t>
            </a:r>
            <a:r>
              <a:rPr lang="nl-NL" b="1" dirty="0" smtClean="0">
                <a:latin typeface="Courier New"/>
                <a:cs typeface="Courier New"/>
              </a:rPr>
              <a:t>"&gt;Home&lt;/</a:t>
            </a:r>
            <a:r>
              <a:rPr lang="nl-NL" b="1" dirty="0" smtClean="0">
                <a:solidFill>
                  <a:srgbClr val="3366FF"/>
                </a:solidFill>
                <a:latin typeface="Courier New"/>
                <a:cs typeface="Courier New"/>
              </a:rPr>
              <a:t>a</a:t>
            </a:r>
            <a:r>
              <a:rPr lang="nl-NL" b="1" dirty="0" smtClean="0">
                <a:latin typeface="Courier New"/>
                <a:cs typeface="Courier New"/>
              </a:rPr>
              <a:t>&gt;&lt;/</a:t>
            </a:r>
            <a:r>
              <a:rPr lang="nl-NL" b="1" dirty="0">
                <a:solidFill>
                  <a:srgbClr val="3366FF"/>
                </a:solidFill>
                <a:latin typeface="Courier New"/>
                <a:cs typeface="Courier New"/>
              </a:rPr>
              <a:t>li</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li</a:t>
            </a:r>
            <a:r>
              <a:rPr lang="nl-NL" b="1" dirty="0" smtClean="0">
                <a:latin typeface="Courier New"/>
                <a:cs typeface="Courier New"/>
              </a:rPr>
              <a:t>&gt;&lt;</a:t>
            </a:r>
            <a:r>
              <a:rPr lang="nl-NL" b="1" dirty="0">
                <a:solidFill>
                  <a:srgbClr val="3366FF"/>
                </a:solidFill>
                <a:latin typeface="Courier New"/>
                <a:cs typeface="Courier New"/>
              </a:rPr>
              <a:t>a</a:t>
            </a:r>
            <a:r>
              <a:rPr lang="nl-NL" b="1" dirty="0" smtClean="0">
                <a:latin typeface="Courier New"/>
                <a:cs typeface="Courier New"/>
              </a:rPr>
              <a:t> </a:t>
            </a:r>
            <a:r>
              <a:rPr lang="nl-NL" b="1" dirty="0" err="1" smtClean="0">
                <a:solidFill>
                  <a:srgbClr val="FF0000"/>
                </a:solidFill>
                <a:latin typeface="Courier New"/>
                <a:cs typeface="Courier New"/>
              </a:rPr>
              <a:t>href</a:t>
            </a:r>
            <a:r>
              <a:rPr lang="nl-NL" b="1" dirty="0" smtClean="0">
                <a:latin typeface="Courier New"/>
                <a:cs typeface="Courier New"/>
              </a:rPr>
              <a:t>="</a:t>
            </a:r>
            <a:r>
              <a:rPr lang="nl-NL" b="1" dirty="0" smtClean="0">
                <a:solidFill>
                  <a:srgbClr val="00CC00"/>
                </a:solidFill>
                <a:latin typeface="Courier New"/>
                <a:cs typeface="Courier New"/>
              </a:rPr>
              <a:t>/</a:t>
            </a:r>
            <a:r>
              <a:rPr lang="nl-NL" b="1" dirty="0" err="1" smtClean="0">
                <a:solidFill>
                  <a:srgbClr val="00CC00"/>
                </a:solidFill>
                <a:latin typeface="Courier New"/>
                <a:cs typeface="Courier New"/>
              </a:rPr>
              <a:t>about.html</a:t>
            </a:r>
            <a:r>
              <a:rPr lang="nl-NL" b="1" dirty="0" smtClean="0">
                <a:latin typeface="Courier New"/>
                <a:cs typeface="Courier New"/>
              </a:rPr>
              <a:t>"&gt;</a:t>
            </a:r>
            <a:r>
              <a:rPr lang="nl-NL" b="1" dirty="0" err="1" smtClean="0">
                <a:latin typeface="Courier New"/>
                <a:cs typeface="Courier New"/>
              </a:rPr>
              <a:t>About</a:t>
            </a:r>
            <a:r>
              <a:rPr lang="nl-NL" b="1" dirty="0" smtClean="0">
                <a:latin typeface="Courier New"/>
                <a:cs typeface="Courier New"/>
              </a:rPr>
              <a:t>&lt;/</a:t>
            </a:r>
            <a:r>
              <a:rPr lang="nl-NL" b="1" dirty="0" smtClean="0">
                <a:solidFill>
                  <a:srgbClr val="3366FF"/>
                </a:solidFill>
                <a:latin typeface="Courier New"/>
                <a:cs typeface="Courier New"/>
              </a:rPr>
              <a:t>a</a:t>
            </a:r>
            <a:r>
              <a:rPr lang="nl-NL" b="1" dirty="0" smtClean="0">
                <a:latin typeface="Courier New"/>
                <a:cs typeface="Courier New"/>
              </a:rPr>
              <a:t>&gt;&lt;/</a:t>
            </a:r>
            <a:r>
              <a:rPr lang="nl-NL" b="1" dirty="0">
                <a:solidFill>
                  <a:srgbClr val="3366FF"/>
                </a:solidFill>
                <a:latin typeface="Courier New"/>
                <a:cs typeface="Courier New"/>
              </a:rPr>
              <a:t>li</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err="1">
                <a:solidFill>
                  <a:srgbClr val="3366FF"/>
                </a:solidFill>
                <a:latin typeface="Courier New"/>
                <a:cs typeface="Courier New"/>
              </a:rPr>
              <a:t>ul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err="1">
                <a:solidFill>
                  <a:srgbClr val="3366FF"/>
                </a:solidFill>
                <a:latin typeface="Courier New"/>
                <a:cs typeface="Courier New"/>
              </a:rPr>
              <a:t>nav</a:t>
            </a:r>
            <a:r>
              <a:rPr lang="nl-NL" b="1" dirty="0" smtClean="0">
                <a:latin typeface="Courier New"/>
                <a:cs typeface="Courier New"/>
              </a:rPr>
              <a:t>&gt;</a:t>
            </a:r>
            <a:endParaRPr lang="nl-NL" b="1" dirty="0">
              <a:latin typeface="Courier New"/>
              <a:cs typeface="Courier New"/>
            </a:endParaRPr>
          </a:p>
        </p:txBody>
      </p:sp>
    </p:spTree>
    <p:extLst>
      <p:ext uri="{BB962C8B-B14F-4D97-AF65-F5344CB8AC3E}">
        <p14:creationId xmlns:p14="http://schemas.microsoft.com/office/powerpoint/2010/main" val="4725859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b="1" dirty="0"/>
              <a:t>header</a:t>
            </a:r>
            <a:r>
              <a:rPr lang="en-US" dirty="0"/>
              <a:t> element represents the header of a </a:t>
            </a:r>
            <a:r>
              <a:rPr lang="en-US" dirty="0" smtClean="0"/>
              <a:t>section</a:t>
            </a:r>
          </a:p>
          <a:p>
            <a:pPr marL="0" indent="0">
              <a:buNone/>
            </a:pPr>
            <a:endParaRPr lang="en-US" dirty="0" smtClean="0"/>
          </a:p>
          <a:p>
            <a:pPr marL="0" indent="0">
              <a:buNone/>
            </a:pP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Header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1115616" y="3145532"/>
            <a:ext cx="7128792"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header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a:t>
            </a:r>
            <a:r>
              <a:rPr lang="nl-NL" b="1" dirty="0" err="1">
                <a:latin typeface="Courier New"/>
                <a:cs typeface="Courier New"/>
              </a:rPr>
              <a:t>Introduction</a:t>
            </a:r>
            <a:r>
              <a:rPr lang="nl-NL" b="1" dirty="0">
                <a:latin typeface="Courier New"/>
                <a:cs typeface="Courier New"/>
              </a:rPr>
              <a:t> </a:t>
            </a:r>
            <a:r>
              <a:rPr lang="nl-NL" b="1" dirty="0" err="1">
                <a:latin typeface="Courier New"/>
                <a:cs typeface="Courier New"/>
              </a:rPr>
              <a:t>to</a:t>
            </a:r>
            <a:r>
              <a:rPr lang="nl-NL" b="1" dirty="0">
                <a:latin typeface="Courier New"/>
                <a:cs typeface="Courier New"/>
              </a:rPr>
              <a:t> HTML5&lt;/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p</a:t>
            </a:r>
            <a:r>
              <a:rPr lang="nl-NL" b="1" dirty="0">
                <a:latin typeface="Courier New"/>
                <a:cs typeface="Courier New"/>
              </a:rPr>
              <a:t> </a:t>
            </a:r>
            <a:r>
              <a:rPr lang="nl-NL" b="1" dirty="0">
                <a:solidFill>
                  <a:srgbClr val="FF0000"/>
                </a:solidFill>
                <a:latin typeface="Courier New"/>
                <a:cs typeface="Courier New"/>
              </a:rPr>
              <a:t>class</a:t>
            </a:r>
            <a:r>
              <a:rPr lang="nl-NL" b="1" dirty="0" smtClean="0">
                <a:latin typeface="Courier New"/>
                <a:cs typeface="Courier New"/>
              </a:rPr>
              <a:t>="</a:t>
            </a:r>
            <a:r>
              <a:rPr lang="nl-NL" b="1" dirty="0" err="1" smtClean="0">
                <a:solidFill>
                  <a:srgbClr val="00CC00"/>
                </a:solidFill>
                <a:latin typeface="Courier New"/>
                <a:cs typeface="Courier New"/>
              </a:rPr>
              <a:t>author</a:t>
            </a:r>
            <a:r>
              <a:rPr lang="nl-NL" b="1" dirty="0">
                <a:solidFill>
                  <a:srgbClr val="00CC00"/>
                </a:solidFill>
                <a:latin typeface="Courier New"/>
                <a:cs typeface="Courier New"/>
              </a:rPr>
              <a:t>-</a:t>
            </a:r>
            <a:r>
              <a:rPr lang="nl-NL" b="1" dirty="0" smtClean="0">
                <a:solidFill>
                  <a:srgbClr val="00CC00"/>
                </a:solidFill>
                <a:latin typeface="Courier New"/>
                <a:cs typeface="Courier New"/>
              </a:rPr>
              <a:t>line</a:t>
            </a:r>
            <a:r>
              <a:rPr lang="nl-NL" b="1" dirty="0" smtClean="0">
                <a:latin typeface="Courier New"/>
                <a:cs typeface="Courier New"/>
              </a:rPr>
              <a:t>"&gt;</a:t>
            </a:r>
            <a:r>
              <a:rPr lang="nl-NL" b="1" dirty="0" err="1">
                <a:latin typeface="Courier New"/>
                <a:cs typeface="Courier New"/>
              </a:rPr>
              <a:t>By</a:t>
            </a:r>
            <a:r>
              <a:rPr lang="nl-NL" b="1" dirty="0">
                <a:latin typeface="Courier New"/>
                <a:cs typeface="Courier New"/>
              </a:rPr>
              <a:t> </a:t>
            </a:r>
            <a:r>
              <a:rPr lang="nl-NL" b="1" dirty="0" err="1">
                <a:latin typeface="Courier New"/>
                <a:cs typeface="Courier New"/>
              </a:rPr>
              <a:t>Brice</a:t>
            </a:r>
            <a:r>
              <a:rPr lang="nl-NL" b="1" dirty="0">
                <a:latin typeface="Courier New"/>
                <a:cs typeface="Courier New"/>
              </a:rPr>
              <a:t> Argenson&lt;/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header</a:t>
            </a:r>
            <a:r>
              <a:rPr lang="nl-NL" b="1" dirty="0">
                <a:latin typeface="Courier New"/>
                <a:cs typeface="Courier New"/>
              </a:rPr>
              <a:t>&gt;</a:t>
            </a:r>
          </a:p>
        </p:txBody>
      </p:sp>
    </p:spTree>
    <p:extLst>
      <p:ext uri="{BB962C8B-B14F-4D97-AF65-F5344CB8AC3E}">
        <p14:creationId xmlns:p14="http://schemas.microsoft.com/office/powerpoint/2010/main" val="31846024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a:t>The </a:t>
            </a:r>
            <a:r>
              <a:rPr lang="en-US" b="1" dirty="0"/>
              <a:t>footer</a:t>
            </a:r>
            <a:r>
              <a:rPr lang="en-US" dirty="0"/>
              <a:t> element represents a footer for its nearest ancestor sectioning </a:t>
            </a:r>
            <a:r>
              <a:rPr lang="en-US" dirty="0" smtClean="0"/>
              <a:t>content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Footer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1115616" y="3145532"/>
            <a:ext cx="7128792"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footer</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p</a:t>
            </a:r>
            <a:r>
              <a:rPr lang="nl-NL" b="1" dirty="0" smtClean="0">
                <a:latin typeface="Courier New"/>
                <a:cs typeface="Courier New"/>
              </a:rPr>
              <a:t>&gt;© </a:t>
            </a:r>
            <a:r>
              <a:rPr lang="nl-NL" b="1" dirty="0">
                <a:latin typeface="Courier New"/>
                <a:cs typeface="Courier New"/>
              </a:rPr>
              <a:t>2012 SUPINFO International </a:t>
            </a:r>
            <a:r>
              <a:rPr lang="nl-NL" b="1" dirty="0" smtClean="0">
                <a:latin typeface="Courier New"/>
                <a:cs typeface="Courier New"/>
              </a:rPr>
              <a:t>University&lt;/</a:t>
            </a:r>
            <a:r>
              <a:rPr lang="nl-NL" b="1" dirty="0">
                <a:solidFill>
                  <a:srgbClr val="3366FF"/>
                </a:solidFill>
                <a:latin typeface="Courier New"/>
                <a:cs typeface="Courier New"/>
              </a:rPr>
              <a:t>p</a:t>
            </a:r>
            <a:r>
              <a:rPr lang="nl-NL" b="1" dirty="0" smtClean="0">
                <a:latin typeface="Courier New"/>
                <a:cs typeface="Courier New"/>
              </a:rPr>
              <a:t>&gt;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footer</a:t>
            </a:r>
            <a:r>
              <a:rPr lang="nl-NL" b="1" dirty="0">
                <a:latin typeface="Courier New"/>
                <a:cs typeface="Courier New"/>
              </a:rPr>
              <a:t>&gt;</a:t>
            </a:r>
          </a:p>
        </p:txBody>
      </p:sp>
    </p:spTree>
    <p:extLst>
      <p:ext uri="{BB962C8B-B14F-4D97-AF65-F5344CB8AC3E}">
        <p14:creationId xmlns:p14="http://schemas.microsoft.com/office/powerpoint/2010/main" val="11421034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b="1" dirty="0"/>
              <a:t>address</a:t>
            </a:r>
            <a:r>
              <a:rPr lang="en-US" dirty="0"/>
              <a:t> element represents the contact information for its nearest article or body element ancestor</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Address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323528" y="2785492"/>
            <a:ext cx="8568952"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footer</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err="1">
                <a:solidFill>
                  <a:srgbClr val="3366FF"/>
                </a:solidFill>
                <a:latin typeface="Courier New"/>
                <a:cs typeface="Courier New"/>
              </a:rPr>
              <a:t>address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For </a:t>
            </a:r>
            <a:r>
              <a:rPr lang="nl-NL" b="1" dirty="0">
                <a:latin typeface="Courier New"/>
                <a:cs typeface="Courier New"/>
              </a:rPr>
              <a:t>more details, </a:t>
            </a:r>
            <a:r>
              <a:rPr lang="nl-NL" b="1" dirty="0" smtClean="0">
                <a:latin typeface="Courier New"/>
                <a:cs typeface="Courier New"/>
              </a:rPr>
              <a:t>contact </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&lt;</a:t>
            </a:r>
            <a:r>
              <a:rPr lang="nl-NL" b="1" dirty="0">
                <a:solidFill>
                  <a:srgbClr val="3366FF"/>
                </a:solidFill>
                <a:latin typeface="Courier New"/>
                <a:cs typeface="Courier New"/>
              </a:rPr>
              <a:t>a</a:t>
            </a:r>
            <a:r>
              <a:rPr lang="nl-NL" b="1" dirty="0">
                <a:latin typeface="Courier New"/>
                <a:cs typeface="Courier New"/>
              </a:rPr>
              <a:t> </a:t>
            </a:r>
            <a:r>
              <a:rPr lang="nl-NL" b="1" dirty="0" err="1">
                <a:solidFill>
                  <a:srgbClr val="FF0000"/>
                </a:solidFill>
                <a:latin typeface="Courier New"/>
                <a:cs typeface="Courier New"/>
              </a:rPr>
              <a:t>href</a:t>
            </a:r>
            <a:r>
              <a:rPr lang="nl-NL" b="1" dirty="0">
                <a:latin typeface="Courier New"/>
                <a:cs typeface="Courier New"/>
              </a:rPr>
              <a:t>="</a:t>
            </a:r>
            <a:r>
              <a:rPr lang="nl-NL" b="1" dirty="0" err="1">
                <a:solidFill>
                  <a:srgbClr val="00CC00"/>
                </a:solidFill>
                <a:latin typeface="Courier New"/>
                <a:cs typeface="Courier New"/>
              </a:rPr>
              <a:t>mailto:js@example.com</a:t>
            </a:r>
            <a:r>
              <a:rPr lang="nl-NL" b="1" dirty="0">
                <a:latin typeface="Courier New"/>
                <a:cs typeface="Courier New"/>
              </a:rPr>
              <a:t>"&gt;John Smith&lt;/</a:t>
            </a:r>
            <a:r>
              <a:rPr lang="nl-NL" b="1" dirty="0">
                <a:solidFill>
                  <a:srgbClr val="3366FF"/>
                </a:solidFill>
                <a:latin typeface="Courier New"/>
                <a:cs typeface="Courier New"/>
              </a:rPr>
              <a:t>a</a:t>
            </a:r>
            <a:r>
              <a:rPr lang="nl-NL" b="1" dirty="0">
                <a:latin typeface="Courier New"/>
                <a:cs typeface="Courier New"/>
              </a:rPr>
              <a:t>&gt;</a:t>
            </a:r>
            <a:r>
              <a:rPr lang="nl-NL" b="1" dirty="0" smtClean="0">
                <a:latin typeface="Courier New"/>
                <a:cs typeface="Courier New"/>
              </a:rPr>
              <a: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address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p</a:t>
            </a:r>
            <a:r>
              <a:rPr lang="nl-NL" b="1" dirty="0" smtClean="0">
                <a:latin typeface="Courier New"/>
                <a:cs typeface="Courier New"/>
              </a:rPr>
              <a:t>&gt;&lt;</a:t>
            </a:r>
            <a:r>
              <a:rPr lang="nl-NL" b="1" dirty="0">
                <a:solidFill>
                  <a:srgbClr val="3366FF"/>
                </a:solidFill>
                <a:latin typeface="Courier New"/>
                <a:cs typeface="Courier New"/>
              </a:rPr>
              <a:t>small</a:t>
            </a:r>
            <a:r>
              <a:rPr lang="nl-NL" b="1" dirty="0">
                <a:latin typeface="Courier New"/>
                <a:cs typeface="Courier New"/>
              </a:rPr>
              <a:t>&gt;© </a:t>
            </a:r>
            <a:r>
              <a:rPr lang="nl-NL" b="1" dirty="0" smtClean="0">
                <a:latin typeface="Courier New"/>
                <a:cs typeface="Courier New"/>
              </a:rPr>
              <a:t>Copyright 2042 Plop Corp</a:t>
            </a:r>
            <a:r>
              <a:rPr lang="nl-NL" b="1" dirty="0">
                <a:latin typeface="Courier New"/>
                <a:cs typeface="Courier New"/>
              </a:rPr>
              <a:t>.&lt;/</a:t>
            </a:r>
            <a:r>
              <a:rPr lang="nl-NL" b="1" dirty="0">
                <a:solidFill>
                  <a:srgbClr val="3366FF"/>
                </a:solidFill>
                <a:latin typeface="Courier New"/>
                <a:cs typeface="Courier New"/>
              </a:rPr>
              <a:t>small</a:t>
            </a:r>
            <a:r>
              <a:rPr lang="nl-NL" b="1" dirty="0">
                <a:latin typeface="Courier New"/>
                <a:cs typeface="Courier New"/>
              </a:rPr>
              <a:t>&gt;&lt;/</a:t>
            </a:r>
            <a:r>
              <a:rPr lang="nl-NL" b="1" dirty="0">
                <a:solidFill>
                  <a:srgbClr val="3366FF"/>
                </a:solidFill>
                <a:latin typeface="Courier New"/>
                <a:cs typeface="Courier New"/>
              </a:rPr>
              <a:t>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footer</a:t>
            </a:r>
            <a:r>
              <a:rPr lang="nl-NL" b="1" dirty="0">
                <a:latin typeface="Courier New"/>
                <a:cs typeface="Courier New"/>
              </a:rPr>
              <a:t>&gt;</a:t>
            </a:r>
          </a:p>
        </p:txBody>
      </p:sp>
    </p:spTree>
    <p:extLst>
      <p:ext uri="{BB962C8B-B14F-4D97-AF65-F5344CB8AC3E}">
        <p14:creationId xmlns:p14="http://schemas.microsoft.com/office/powerpoint/2010/main" val="22663767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b="1" dirty="0" err="1"/>
              <a:t>hgroup</a:t>
            </a:r>
            <a:r>
              <a:rPr lang="en-US" dirty="0"/>
              <a:t> element represents the heading of a </a:t>
            </a:r>
            <a:r>
              <a:rPr lang="en-US" dirty="0" smtClean="0"/>
              <a:t>section</a:t>
            </a:r>
          </a:p>
          <a:p>
            <a:endParaRPr lang="en-US" dirty="0" smtClean="0"/>
          </a:p>
          <a:p>
            <a:r>
              <a:rPr lang="en-US" dirty="0" smtClean="0"/>
              <a:t>It </a:t>
            </a:r>
            <a:r>
              <a:rPr lang="en-US" dirty="0"/>
              <a:t>is used to group a set of </a:t>
            </a:r>
            <a:r>
              <a:rPr lang="en-US" b="1" dirty="0"/>
              <a:t>h1</a:t>
            </a:r>
            <a:r>
              <a:rPr lang="en-US" dirty="0"/>
              <a:t>–</a:t>
            </a:r>
            <a:r>
              <a:rPr lang="en-US" b="1" dirty="0"/>
              <a:t>h6</a:t>
            </a:r>
            <a:r>
              <a:rPr lang="en-US" dirty="0"/>
              <a:t> elements when the heading has multiple levels, such as subheadings, alternative titles, or </a:t>
            </a:r>
            <a:r>
              <a:rPr lang="en-US" dirty="0" smtClean="0"/>
              <a:t>taglines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Hgroup</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17144200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Example:</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Hgroup</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2569468"/>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hgroup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h1</a:t>
            </a:r>
            <a:r>
              <a:rPr lang="nl-NL" b="1" dirty="0" smtClean="0">
                <a:latin typeface="Courier New"/>
                <a:cs typeface="Courier New"/>
              </a:rPr>
              <a:t>&gt;HTML5&lt;</a:t>
            </a:r>
            <a:r>
              <a:rPr lang="nl-NL" b="1" dirty="0">
                <a:latin typeface="Courier New"/>
                <a:cs typeface="Courier New"/>
              </a:rPr>
              <a:t>/</a:t>
            </a:r>
            <a:r>
              <a:rPr lang="nl-NL" b="1" dirty="0">
                <a:solidFill>
                  <a:srgbClr val="3366FF"/>
                </a:solidFill>
                <a:latin typeface="Courier New"/>
                <a:cs typeface="Courier New"/>
              </a:rPr>
              <a:t>h1</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h2</a:t>
            </a:r>
            <a:r>
              <a:rPr lang="nl-NL" b="1" dirty="0" smtClean="0">
                <a:latin typeface="Courier New"/>
                <a:cs typeface="Courier New"/>
              </a:rPr>
              <a:t>&gt;Or: How </a:t>
            </a:r>
            <a:r>
              <a:rPr lang="nl-NL" b="1" dirty="0" err="1" smtClean="0">
                <a:latin typeface="Courier New"/>
                <a:cs typeface="Courier New"/>
              </a:rPr>
              <a:t>to</a:t>
            </a:r>
            <a:r>
              <a:rPr lang="nl-NL" b="1" dirty="0" smtClean="0">
                <a:latin typeface="Courier New"/>
                <a:cs typeface="Courier New"/>
              </a:rPr>
              <a:t> design modern Web </a:t>
            </a:r>
            <a:r>
              <a:rPr lang="nl-NL" b="1" dirty="0">
                <a:latin typeface="Courier New"/>
                <a:cs typeface="Courier New"/>
              </a:rPr>
              <a:t>A</a:t>
            </a:r>
            <a:r>
              <a:rPr lang="nl-NL" b="1" dirty="0" smtClean="0">
                <a:latin typeface="Courier New"/>
                <a:cs typeface="Courier New"/>
              </a:rPr>
              <a:t>pplications&lt;</a:t>
            </a:r>
            <a:r>
              <a:rPr lang="nl-NL" b="1" dirty="0">
                <a:latin typeface="Courier New"/>
                <a:cs typeface="Courier New"/>
              </a:rPr>
              <a:t>/</a:t>
            </a:r>
            <a:r>
              <a:rPr lang="nl-NL" b="1" dirty="0">
                <a:solidFill>
                  <a:srgbClr val="3366FF"/>
                </a:solidFill>
                <a:latin typeface="Courier New"/>
                <a:cs typeface="Courier New"/>
              </a:rPr>
              <a:t>h2</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hgroup</a:t>
            </a:r>
            <a:r>
              <a:rPr lang="nl-NL" b="1" dirty="0">
                <a:latin typeface="Courier New"/>
                <a:cs typeface="Courier New"/>
              </a:rPr>
              <a:t>&gt;</a:t>
            </a:r>
          </a:p>
        </p:txBody>
      </p:sp>
    </p:spTree>
    <p:extLst>
      <p:ext uri="{BB962C8B-B14F-4D97-AF65-F5344CB8AC3E}">
        <p14:creationId xmlns:p14="http://schemas.microsoft.com/office/powerpoint/2010/main" val="15947820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b="1" dirty="0"/>
              <a:t>h1</a:t>
            </a:r>
            <a:r>
              <a:rPr lang="en-US" dirty="0"/>
              <a:t>–</a:t>
            </a:r>
            <a:r>
              <a:rPr lang="en-US" b="1" dirty="0"/>
              <a:t>h6</a:t>
            </a:r>
            <a:r>
              <a:rPr lang="en-US" dirty="0"/>
              <a:t> elements and the </a:t>
            </a:r>
            <a:r>
              <a:rPr lang="en-US" b="1" dirty="0" err="1"/>
              <a:t>hgroup</a:t>
            </a:r>
            <a:r>
              <a:rPr lang="en-US" dirty="0"/>
              <a:t> element are </a:t>
            </a:r>
            <a:r>
              <a:rPr lang="en-US" dirty="0" smtClean="0"/>
              <a:t>headings</a:t>
            </a:r>
          </a:p>
          <a:p>
            <a:endParaRPr lang="en-US" dirty="0" smtClean="0"/>
          </a:p>
          <a:p>
            <a:r>
              <a:rPr lang="en-US" dirty="0" smtClean="0"/>
              <a:t>The first in a section </a:t>
            </a:r>
            <a:r>
              <a:rPr lang="en-US" dirty="0"/>
              <a:t>represents the heading for that </a:t>
            </a:r>
            <a:r>
              <a:rPr lang="en-US" dirty="0" smtClean="0"/>
              <a:t>section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Headings and sections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16115140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Subsequent headings</a:t>
            </a:r>
          </a:p>
          <a:p>
            <a:pPr lvl="1"/>
            <a:endParaRPr lang="en-US" dirty="0" smtClean="0"/>
          </a:p>
          <a:p>
            <a:pPr lvl="1"/>
            <a:r>
              <a:rPr lang="en-US" dirty="0" smtClean="0"/>
              <a:t>of </a:t>
            </a:r>
            <a:r>
              <a:rPr lang="en-US" dirty="0"/>
              <a:t>equal or higher </a:t>
            </a:r>
            <a:r>
              <a:rPr lang="en-US" dirty="0" smtClean="0"/>
              <a:t>rank: </a:t>
            </a:r>
          </a:p>
          <a:p>
            <a:pPr lvl="2"/>
            <a:r>
              <a:rPr lang="en-US" dirty="0" smtClean="0"/>
              <a:t>start </a:t>
            </a:r>
            <a:r>
              <a:rPr lang="en-US" dirty="0"/>
              <a:t>new (implied) </a:t>
            </a:r>
            <a:r>
              <a:rPr lang="en-US" dirty="0" smtClean="0"/>
              <a:t>sections</a:t>
            </a:r>
          </a:p>
          <a:p>
            <a:pPr lvl="1"/>
            <a:endParaRPr lang="en-US" dirty="0" smtClean="0"/>
          </a:p>
          <a:p>
            <a:pPr lvl="1"/>
            <a:r>
              <a:rPr lang="en-US" dirty="0" smtClean="0"/>
              <a:t>of </a:t>
            </a:r>
            <a:r>
              <a:rPr lang="en-US" dirty="0"/>
              <a:t>lower </a:t>
            </a:r>
            <a:r>
              <a:rPr lang="en-US" dirty="0" smtClean="0"/>
              <a:t>rank: </a:t>
            </a:r>
          </a:p>
          <a:p>
            <a:pPr lvl="2"/>
            <a:r>
              <a:rPr lang="en-US" dirty="0" smtClean="0"/>
              <a:t>start </a:t>
            </a:r>
            <a:r>
              <a:rPr lang="en-US" dirty="0"/>
              <a:t>implied subsections that are part of the </a:t>
            </a:r>
            <a:r>
              <a:rPr lang="en-US" dirty="0" smtClean="0"/>
              <a:t>latter</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Headings and sections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15914958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Use new semantic markups instead of generic </a:t>
            </a:r>
            <a:r>
              <a:rPr lang="en-US" i="1" dirty="0" err="1" smtClean="0"/>
              <a:t>div</a:t>
            </a:r>
            <a:r>
              <a:rPr lang="en-US" dirty="0" err="1" smtClean="0"/>
              <a:t>s</a:t>
            </a:r>
            <a:endParaRPr lang="en-US" dirty="0" smtClean="0"/>
          </a:p>
          <a:p>
            <a:pPr lvl="1"/>
            <a:r>
              <a:rPr lang="en-US" dirty="0" smtClean="0"/>
              <a:t>Design validated form without JavaScript</a:t>
            </a:r>
          </a:p>
          <a:p>
            <a:pPr lvl="1"/>
            <a:r>
              <a:rPr lang="en-US" dirty="0" smtClean="0"/>
              <a:t>Use new form input types</a:t>
            </a:r>
          </a:p>
          <a:p>
            <a:pPr lvl="1"/>
            <a:r>
              <a:rPr lang="en-US" dirty="0" smtClean="0"/>
              <a:t>Play media resources without plugins like Flash or Java</a:t>
            </a:r>
            <a:endParaRPr lang="en-US" dirty="0" smtClean="0"/>
          </a:p>
        </p:txBody>
      </p:sp>
      <p:pic>
        <p:nvPicPr>
          <p:cNvPr id="5" name="Image 4"/>
          <p:cNvPicPr>
            <a:picLocks noChangeAspect="1"/>
          </p:cNvPicPr>
          <p:nvPr/>
        </p:nvPicPr>
        <p:blipFill>
          <a:blip r:embed="rId2" cstate="print"/>
          <a:srcRect/>
          <a:stretch>
            <a:fillRect/>
          </a:stretch>
        </p:blipFill>
        <p:spPr bwMode="auto">
          <a:xfrm>
            <a:off x="17463" y="49213"/>
            <a:ext cx="617537" cy="552450"/>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HTML5 - New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107504" y="985292"/>
            <a:ext cx="8928992" cy="4248471"/>
            <a:chOff x="107504" y="985292"/>
            <a:chExt cx="8928992" cy="4248471"/>
          </a:xfrm>
        </p:grpSpPr>
        <p:sp>
          <p:nvSpPr>
            <p:cNvPr id="10" name="Rectangle à coins arrondis 4"/>
            <p:cNvSpPr/>
            <p:nvPr/>
          </p:nvSpPr>
          <p:spPr>
            <a:xfrm>
              <a:off x="107504" y="985292"/>
              <a:ext cx="8928992" cy="424792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body</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smtClean="0">
                  <a:solidFill>
                    <a:srgbClr val="3366FF"/>
                  </a:solidFill>
                  <a:latin typeface="Courier New"/>
                  <a:cs typeface="Courier New"/>
                </a:rPr>
                <a:t>h1</a:t>
              </a:r>
              <a:r>
                <a:rPr lang="nl-NL" b="1" dirty="0" smtClean="0">
                  <a:latin typeface="Courier New"/>
                  <a:cs typeface="Courier New"/>
                </a:rPr>
                <a:t>&gt;HTML5&lt;/</a:t>
              </a:r>
              <a:r>
                <a:rPr lang="nl-NL" b="1" dirty="0">
                  <a:solidFill>
                    <a:srgbClr val="3366FF"/>
                  </a:solidFill>
                  <a:latin typeface="Courier New"/>
                  <a:cs typeface="Courier New"/>
                </a:rPr>
                <a:t>h1</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h2</a:t>
              </a:r>
              <a:r>
                <a:rPr lang="nl-NL" b="1" dirty="0" smtClean="0">
                  <a:latin typeface="Courier New"/>
                  <a:cs typeface="Courier New"/>
                </a:rPr>
                <a:t>&gt;Offline </a:t>
              </a:r>
              <a:r>
                <a:rPr lang="nl-NL" b="1" dirty="0" err="1" smtClean="0">
                  <a:latin typeface="Courier New"/>
                  <a:cs typeface="Courier New"/>
                </a:rPr>
                <a:t>Webapps</a:t>
              </a:r>
              <a:r>
                <a:rPr lang="nl-NL" b="1" dirty="0" smtClean="0">
                  <a:latin typeface="Courier New"/>
                  <a:cs typeface="Courier New"/>
                </a:rPr>
                <a:t>&lt;/</a:t>
              </a:r>
              <a:r>
                <a:rPr lang="nl-NL" b="1" dirty="0">
                  <a:solidFill>
                    <a:srgbClr val="3366FF"/>
                  </a:solidFill>
                  <a:latin typeface="Courier New"/>
                  <a:cs typeface="Courier New"/>
                </a:rPr>
                <a:t>h2</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h3</a:t>
              </a:r>
              <a:r>
                <a:rPr lang="nl-NL" b="1" dirty="0" smtClean="0">
                  <a:latin typeface="Courier New"/>
                  <a:cs typeface="Courier New"/>
                </a:rPr>
                <a:t>&gt;</a:t>
              </a:r>
              <a:r>
                <a:rPr lang="nl-NL" b="1" dirty="0" err="1" smtClean="0">
                  <a:latin typeface="Courier New"/>
                  <a:cs typeface="Courier New"/>
                </a:rPr>
                <a:t>LocalStorage</a:t>
              </a:r>
              <a:r>
                <a:rPr lang="nl-NL" b="1" dirty="0" smtClean="0">
                  <a:latin typeface="Courier New"/>
                  <a:cs typeface="Courier New"/>
                </a:rPr>
                <a:t>&lt;/</a:t>
              </a:r>
              <a:r>
                <a:rPr lang="nl-NL" b="1" dirty="0">
                  <a:solidFill>
                    <a:srgbClr val="3366FF"/>
                  </a:solidFill>
                  <a:latin typeface="Courier New"/>
                  <a:cs typeface="Courier New"/>
                </a:rPr>
                <a:t>h3</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a:t>
              </a:r>
              <a:r>
                <a:rPr lang="nl-NL" b="1" dirty="0">
                  <a:latin typeface="Courier New"/>
                  <a:cs typeface="Courier New"/>
                </a:rPr>
                <a:t>&lt;</a:t>
              </a:r>
              <a:r>
                <a:rPr lang="nl-NL" b="1" dirty="0">
                  <a:solidFill>
                    <a:srgbClr val="3366FF"/>
                  </a:solidFill>
                  <a:latin typeface="Courier New"/>
                  <a:cs typeface="Courier New"/>
                </a:rPr>
                <a:t>h2</a:t>
              </a:r>
              <a:r>
                <a:rPr lang="nl-NL" b="1" dirty="0">
                  <a:latin typeface="Courier New"/>
                  <a:cs typeface="Courier New"/>
                </a:rPr>
                <a:t>&gt;New </a:t>
              </a:r>
              <a:r>
                <a:rPr lang="nl-NL" b="1" dirty="0" err="1">
                  <a:latin typeface="Courier New"/>
                  <a:cs typeface="Courier New"/>
                </a:rPr>
                <a:t>Markups</a:t>
              </a:r>
              <a:r>
                <a:rPr lang="nl-NL" b="1" dirty="0">
                  <a:latin typeface="Courier New"/>
                  <a:cs typeface="Courier New"/>
                </a:rPr>
                <a:t>&lt;/</a:t>
              </a:r>
              <a:r>
                <a:rPr lang="nl-NL" b="1" dirty="0">
                  <a:solidFill>
                    <a:srgbClr val="3366FF"/>
                  </a:solidFill>
                  <a:latin typeface="Courier New"/>
                  <a:cs typeface="Courier New"/>
                </a:rPr>
                <a:t>h2</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body</a:t>
              </a:r>
              <a:r>
                <a:rPr lang="nl-NL" b="1" dirty="0" smtClean="0">
                  <a:latin typeface="Courier New"/>
                  <a:cs typeface="Courier New"/>
                </a:rPr>
                <a:t>&gt;</a:t>
              </a:r>
              <a:endParaRPr lang="nl-NL" b="1" dirty="0">
                <a:latin typeface="Courier New"/>
                <a:cs typeface="Courier New"/>
              </a:endParaRPr>
            </a:p>
          </p:txBody>
        </p:sp>
        <p:cxnSp>
          <p:nvCxnSpPr>
            <p:cNvPr id="11" name="Connecteur droit 10"/>
            <p:cNvCxnSpPr>
              <a:stCxn id="10" idx="0"/>
            </p:cNvCxnSpPr>
            <p:nvPr/>
          </p:nvCxnSpPr>
          <p:spPr>
            <a:xfrm>
              <a:off x="4572000" y="985292"/>
              <a:ext cx="0" cy="4248471"/>
            </a:xfrm>
            <a:prstGeom prst="line">
              <a:avLst/>
            </a:prstGeom>
          </p:spPr>
          <p:style>
            <a:lnRef idx="2">
              <a:schemeClr val="dk1"/>
            </a:lnRef>
            <a:fillRef idx="0">
              <a:schemeClr val="dk1"/>
            </a:fillRef>
            <a:effectRef idx="1">
              <a:schemeClr val="dk1"/>
            </a:effectRef>
            <a:fontRef idx="minor">
              <a:schemeClr val="tx1"/>
            </a:fontRef>
          </p:style>
        </p:cxnSp>
      </p:gr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mj-lt"/>
                <a:cs typeface="ＭＳ Ｐゴシック" charset="0"/>
              </a:rPr>
              <a:t>Semantically equivalent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13" name="ZoneTexte 12"/>
          <p:cNvSpPr txBox="1"/>
          <p:nvPr/>
        </p:nvSpPr>
        <p:spPr>
          <a:xfrm>
            <a:off x="4572000" y="1129308"/>
            <a:ext cx="4464496" cy="4302716"/>
          </a:xfrm>
          <a:prstGeom prst="rect">
            <a:avLst/>
          </a:prstGeom>
          <a:noFill/>
        </p:spPr>
        <p:txBody>
          <a:bodyPr wrap="square" rtlCol="0">
            <a:spAutoFit/>
          </a:bodyP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&gt;HTML5&lt;/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&gt;Offline </a:t>
            </a:r>
            <a:r>
              <a:rPr lang="nl-NL" b="1" dirty="0" err="1">
                <a:latin typeface="Courier New"/>
                <a:cs typeface="Courier New"/>
              </a:rPr>
              <a:t>Webapps</a:t>
            </a:r>
            <a:r>
              <a:rPr lang="nl-NL" b="1" dirty="0">
                <a:latin typeface="Courier New"/>
                <a:cs typeface="Courier New"/>
              </a:rPr>
              <a:t>&lt;/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a:t>
            </a:r>
            <a:r>
              <a:rPr lang="nl-NL" b="1" dirty="0" err="1">
                <a:latin typeface="Courier New"/>
                <a:cs typeface="Courier New"/>
              </a:rPr>
              <a:t>LocalStorage</a:t>
            </a:r>
            <a:r>
              <a:rPr lang="nl-NL" b="1" dirty="0">
                <a:latin typeface="Courier New"/>
                <a:cs typeface="Courier New"/>
              </a:rPr>
              <a:t>&lt;/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&gt;New </a:t>
            </a:r>
            <a:r>
              <a:rPr lang="nl-NL" b="1" dirty="0" err="1">
                <a:latin typeface="Courier New"/>
                <a:cs typeface="Courier New"/>
              </a:rPr>
              <a:t>Markups</a:t>
            </a:r>
            <a:r>
              <a:rPr lang="nl-NL" b="1" dirty="0">
                <a:latin typeface="Courier New"/>
                <a:cs typeface="Courier New"/>
              </a:rPr>
              <a:t>&lt;/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a:p>
            <a:endParaRPr lang="fr-FR" dirty="0"/>
          </a:p>
        </p:txBody>
      </p:sp>
    </p:spTree>
    <p:extLst>
      <p:ext uri="{BB962C8B-B14F-4D97-AF65-F5344CB8AC3E}">
        <p14:creationId xmlns:p14="http://schemas.microsoft.com/office/powerpoint/2010/main" val="2630154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20576069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WEB forms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a:t>HTML5 - New markups</a:t>
            </a:r>
          </a:p>
        </p:txBody>
      </p:sp>
      <p:pic>
        <p:nvPicPr>
          <p:cNvPr id="14340" name="Picture 6" descr="emblem_class"/>
          <p:cNvPicPr>
            <a:picLocks noChangeAspect="1" noChangeArrowheads="1"/>
          </p:cNvPicPr>
          <p:nvPr/>
        </p:nvPicPr>
        <p:blipFill>
          <a:blip r:embed="rId2" cstate="print"/>
          <a:srcRect/>
          <a:stretch>
            <a:fillRect/>
          </a:stretch>
        </p:blipFill>
        <p:spPr bwMode="auto">
          <a:xfrm>
            <a:off x="6732588" y="1849438"/>
            <a:ext cx="1752600" cy="1752600"/>
          </a:xfrm>
          <a:prstGeom prst="rect">
            <a:avLst/>
          </a:prstGeom>
          <a:noFill/>
          <a:ln w="9525">
            <a:noFill/>
            <a:miter lim="800000"/>
            <a:headEnd/>
            <a:tailEnd/>
          </a:ln>
        </p:spPr>
      </p:pic>
    </p:spTree>
    <p:extLst>
      <p:ext uri="{BB962C8B-B14F-4D97-AF65-F5344CB8AC3E}">
        <p14:creationId xmlns:p14="http://schemas.microsoft.com/office/powerpoint/2010/main" val="157671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introduce an </a:t>
            </a:r>
            <a:r>
              <a:rPr lang="en-US" dirty="0"/>
              <a:t>update to the forms features found in </a:t>
            </a:r>
            <a:r>
              <a:rPr lang="en-US" dirty="0" smtClean="0"/>
              <a:t>HTML4</a:t>
            </a:r>
            <a:endParaRPr lang="en-US" dirty="0"/>
          </a:p>
          <a:p>
            <a:r>
              <a:rPr lang="en-US" dirty="0" smtClean="0"/>
              <a:t>Add </a:t>
            </a:r>
            <a:r>
              <a:rPr lang="en-US" dirty="0" smtClean="0"/>
              <a:t>support for common needs like</a:t>
            </a:r>
          </a:p>
          <a:p>
            <a:pPr lvl="1"/>
            <a:r>
              <a:rPr lang="en-US" dirty="0" smtClean="0"/>
              <a:t>Basic data typing</a:t>
            </a:r>
          </a:p>
          <a:p>
            <a:pPr lvl="1"/>
            <a:r>
              <a:rPr lang="en-US" dirty="0" smtClean="0"/>
              <a:t>Simpler validation on the client side</a:t>
            </a:r>
          </a:p>
          <a:p>
            <a:pPr lvl="1"/>
            <a:r>
              <a:rPr lang="en-US" dirty="0" smtClean="0"/>
              <a:t>XML submission</a:t>
            </a:r>
          </a:p>
          <a:p>
            <a:pPr lvl="1"/>
            <a:r>
              <a:rPr lang="en-US" dirty="0" smtClean="0"/>
              <a: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Presentation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7788634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Forms can be annotated </a:t>
            </a:r>
            <a:r>
              <a:rPr lang="en-US" dirty="0" smtClean="0"/>
              <a:t>to check </a:t>
            </a:r>
            <a:r>
              <a:rPr lang="en-US" dirty="0"/>
              <a:t>the user's input before the form is </a:t>
            </a:r>
            <a:r>
              <a:rPr lang="en-US" dirty="0" smtClean="0"/>
              <a:t>submitted</a:t>
            </a:r>
          </a:p>
          <a:p>
            <a:endParaRPr lang="en-US" dirty="0" smtClean="0"/>
          </a:p>
          <a:p>
            <a:r>
              <a:rPr lang="en-US" dirty="0" smtClean="0"/>
              <a:t>Allows </a:t>
            </a:r>
            <a:r>
              <a:rPr lang="en-US" dirty="0"/>
              <a:t>the user to avoid the wait </a:t>
            </a:r>
            <a:r>
              <a:rPr lang="en-US" dirty="0" smtClean="0"/>
              <a:t>of a validation by the server</a:t>
            </a:r>
          </a:p>
          <a:p>
            <a:endParaRPr lang="en-US" dirty="0"/>
          </a:p>
          <a:p>
            <a:r>
              <a:rPr lang="en-US" dirty="0" smtClean="0"/>
              <a:t>Before HTML5, we used JavaScript to do that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23945226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introduce the </a:t>
            </a:r>
            <a:r>
              <a:rPr lang="en-US" i="1" dirty="0" smtClean="0"/>
              <a:t>required</a:t>
            </a:r>
            <a:r>
              <a:rPr lang="en-US" dirty="0" smtClean="0"/>
              <a:t> annotation</a:t>
            </a:r>
          </a:p>
          <a:p>
            <a:pPr lvl="1"/>
            <a:r>
              <a:rPr lang="en-US" dirty="0" smtClean="0"/>
              <a:t>With it, an input can’t be submitted until a value is given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2785492"/>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a:t>
            </a:r>
            <a:r>
              <a:rPr lang="nl-NL" b="1" dirty="0" err="1" smtClean="0">
                <a:latin typeface="Courier New"/>
                <a:cs typeface="Courier New"/>
              </a:rPr>
              <a:t>Datetime</a:t>
            </a:r>
            <a:r>
              <a:rPr lang="nl-NL" b="1" dirty="0" smtClean="0">
                <a:latin typeface="Courier New"/>
                <a:cs typeface="Courier New"/>
              </a:rPr>
              <a:t>: </a:t>
            </a:r>
            <a:r>
              <a:rPr lang="nl-NL" b="1" dirty="0">
                <a:latin typeface="Courier New"/>
                <a:cs typeface="Courier New"/>
              </a:rPr>
              <a:t>&lt;</a:t>
            </a:r>
            <a:r>
              <a:rPr lang="nl-NL" b="1" dirty="0">
                <a:solidFill>
                  <a:srgbClr val="3366FF"/>
                </a:solidFill>
                <a:latin typeface="Courier New"/>
                <a:cs typeface="Courier New"/>
              </a:rPr>
              <a:t>input</a:t>
            </a:r>
            <a:r>
              <a:rPr lang="nl-NL" b="1" dirty="0">
                <a:latin typeface="Courier New"/>
                <a:cs typeface="Courier New"/>
              </a:rPr>
              <a:t> </a:t>
            </a:r>
            <a:r>
              <a:rPr lang="nl-NL" b="1" dirty="0" smtClean="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datetime</a:t>
            </a:r>
            <a:r>
              <a:rPr lang="nl-NL" b="1" dirty="0" smtClean="0">
                <a:latin typeface="Courier New"/>
                <a:cs typeface="Courier New"/>
              </a:rPr>
              <a:t>" </a:t>
            </a:r>
            <a:r>
              <a:rPr lang="nl-NL" b="1" dirty="0" err="1" smtClean="0">
                <a:solidFill>
                  <a:srgbClr val="FF0000"/>
                </a:solidFill>
                <a:latin typeface="Courier New"/>
                <a:cs typeface="Courier New"/>
              </a:rPr>
              <a:t>required</a:t>
            </a:r>
            <a:r>
              <a:rPr lang="nl-NL" b="1" dirty="0" smtClean="0">
                <a:solidFill>
                  <a:srgbClr val="FF0000"/>
                </a:solidFill>
                <a:latin typeface="Courier New"/>
                <a:cs typeface="Courier New"/>
              </a:rPr>
              <a:t> </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p</a:t>
            </a:r>
            <a:r>
              <a:rPr lang="nl-NL" b="1" dirty="0">
                <a:latin typeface="Courier New"/>
                <a:cs typeface="Courier New"/>
              </a:rPr>
              <a:t>&gt;</a:t>
            </a:r>
          </a:p>
        </p:txBody>
      </p:sp>
      <p:pic>
        <p:nvPicPr>
          <p:cNvPr id="2" name="Picture 1" descr="Screen Shot 2012-08-10 at 11.10.4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709" y="4153644"/>
            <a:ext cx="2845731" cy="1117596"/>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16730955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It is also possible to limit the length of the input, using the </a:t>
            </a:r>
            <a:r>
              <a:rPr lang="en-US" i="1" dirty="0" err="1"/>
              <a:t>maxlength</a:t>
            </a:r>
            <a:r>
              <a:rPr lang="en-US" dirty="0"/>
              <a:t> </a:t>
            </a:r>
            <a:r>
              <a:rPr lang="en-US" dirty="0" smtClean="0"/>
              <a:t>attribute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2929508"/>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	</a:t>
            </a:r>
            <a:r>
              <a:rPr lang="nl-NL" b="1" dirty="0" err="1" smtClean="0">
                <a:latin typeface="Courier New"/>
                <a:cs typeface="Courier New"/>
              </a:rPr>
              <a:t>Comments</a:t>
            </a:r>
            <a:r>
              <a:rPr lang="nl-NL" b="1" dirty="0" smtClean="0">
                <a:latin typeface="Courier New"/>
                <a:cs typeface="Courier New"/>
              </a:rPr>
              <a:t>: &lt;</a:t>
            </a:r>
            <a:r>
              <a:rPr lang="nl-NL" b="1" dirty="0" err="1" smtClean="0">
                <a:solidFill>
                  <a:srgbClr val="3366FF"/>
                </a:solidFill>
                <a:latin typeface="Courier New"/>
                <a:cs typeface="Courier New"/>
              </a:rPr>
              <a:t>textarea</a:t>
            </a:r>
            <a:r>
              <a:rPr lang="nl-NL" b="1" dirty="0" smtClean="0">
                <a:solidFill>
                  <a:srgbClr val="3366FF"/>
                </a:solidFill>
                <a:latin typeface="Courier New"/>
                <a:cs typeface="Courier New"/>
              </a:rPr>
              <a:t> </a:t>
            </a:r>
            <a:r>
              <a:rPr lang="nl-NL" b="1" dirty="0" smtClean="0">
                <a:solidFill>
                  <a:srgbClr val="FF0000"/>
                </a:solidFill>
                <a:latin typeface="Courier New"/>
                <a:cs typeface="Courier New"/>
              </a:rPr>
              <a:t>name</a:t>
            </a:r>
            <a:r>
              <a:rPr lang="nl-NL" b="1" dirty="0" smtClean="0">
                <a:latin typeface="Courier New"/>
                <a:cs typeface="Courier New"/>
              </a:rPr>
              <a:t>="</a:t>
            </a:r>
            <a:r>
              <a:rPr lang="nl-NL" b="1" dirty="0" err="1" smtClean="0">
                <a:solidFill>
                  <a:srgbClr val="00CC00"/>
                </a:solidFill>
                <a:latin typeface="Courier New"/>
                <a:cs typeface="Courier New"/>
              </a:rPr>
              <a:t>comments</a:t>
            </a:r>
            <a:r>
              <a:rPr lang="nl-NL" b="1" dirty="0" smtClean="0">
                <a:latin typeface="Courier New"/>
                <a:cs typeface="Courier New"/>
              </a:rPr>
              <a:t>" </a:t>
            </a:r>
            <a:r>
              <a:rPr lang="nl-NL" b="1" dirty="0" err="1" smtClean="0">
                <a:solidFill>
                  <a:srgbClr val="FF0000"/>
                </a:solidFill>
                <a:latin typeface="Courier New"/>
                <a:cs typeface="Courier New"/>
              </a:rPr>
              <a:t>maxlength</a:t>
            </a:r>
            <a:r>
              <a:rPr lang="nl-NL" b="1" dirty="0" smtClean="0">
                <a:solidFill>
                  <a:schemeClr val="tx1"/>
                </a:solidFill>
                <a:latin typeface="Courier New"/>
                <a:cs typeface="Courier New"/>
              </a:rPr>
              <a:t>="</a:t>
            </a:r>
            <a:r>
              <a:rPr lang="nl-NL" b="1" dirty="0">
                <a:solidFill>
                  <a:srgbClr val="00CC00"/>
                </a:solidFill>
                <a:latin typeface="Courier New"/>
                <a:cs typeface="Courier New"/>
              </a:rPr>
              <a:t>160</a:t>
            </a:r>
            <a:r>
              <a:rPr lang="nl-NL" b="1" dirty="0" smtClean="0">
                <a:solidFill>
                  <a:schemeClr val="tx1"/>
                </a:solidFill>
                <a:latin typeface="Courier New"/>
                <a:cs typeface="Courier New"/>
              </a:rPr>
              <a:t>"</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p</a:t>
            </a:r>
            <a:r>
              <a:rPr lang="nl-NL" b="1" dirty="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8020434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a:t>pattern</a:t>
            </a:r>
            <a:r>
              <a:rPr lang="en-US" dirty="0"/>
              <a:t> attribute allows you to specifies a </a:t>
            </a:r>
            <a:r>
              <a:rPr lang="en-US" dirty="0" err="1"/>
              <a:t>RegEx</a:t>
            </a:r>
            <a:r>
              <a:rPr lang="en-US" dirty="0"/>
              <a:t> that the control’s value has to </a:t>
            </a:r>
            <a:r>
              <a:rPr lang="en-US" dirty="0" smtClean="0"/>
              <a:t>match</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3073524"/>
            <a:ext cx="8568952"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Course Code: &lt;</a:t>
            </a:r>
            <a:r>
              <a:rPr lang="nl-NL" b="1" dirty="0" smtClean="0">
                <a:solidFill>
                  <a:srgbClr val="3366FF"/>
                </a:solidFill>
                <a:latin typeface="Courier New"/>
                <a:cs typeface="Courier New"/>
              </a:rPr>
              <a:t>input </a:t>
            </a:r>
            <a:r>
              <a:rPr lang="nl-NL" b="1" dirty="0" smtClean="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text</a:t>
            </a:r>
            <a:r>
              <a:rPr lang="nl-NL" b="1" dirty="0" smtClean="0">
                <a:latin typeface="Courier New"/>
                <a:cs typeface="Courier New"/>
              </a:rPr>
              <a:t>" </a:t>
            </a:r>
            <a:r>
              <a:rPr lang="nl-NL" b="1" dirty="0" err="1" smtClean="0">
                <a:solidFill>
                  <a:srgbClr val="FF0000"/>
                </a:solidFill>
                <a:latin typeface="Courier New"/>
                <a:cs typeface="Courier New"/>
              </a:rPr>
              <a:t>pattern</a:t>
            </a:r>
            <a:r>
              <a:rPr lang="nl-NL" b="1" dirty="0" smtClean="0">
                <a:solidFill>
                  <a:schemeClr val="tx1"/>
                </a:solidFill>
                <a:latin typeface="Courier New"/>
                <a:cs typeface="Courier New"/>
              </a:rPr>
              <a:t>="</a:t>
            </a:r>
            <a:r>
              <a:rPr lang="nl-NL" b="1" dirty="0" smtClean="0">
                <a:solidFill>
                  <a:srgbClr val="00CC00"/>
                </a:solidFill>
                <a:latin typeface="Courier New"/>
                <a:cs typeface="Courier New"/>
              </a:rPr>
              <a:t>[1-5][A-Z]{3}</a:t>
            </a:r>
            <a:r>
              <a:rPr lang="nl-NL" b="1" dirty="0" smtClean="0">
                <a:solidFill>
                  <a:schemeClr val="tx1"/>
                </a:solidFill>
                <a:latin typeface="Courier New"/>
                <a:cs typeface="Courier New"/>
              </a:rPr>
              <a:t>"</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solidFill>
                  <a:srgbClr val="3366FF"/>
                </a:solidFill>
                <a:latin typeface="Courier New"/>
                <a:cs typeface="Courier New"/>
              </a:rPr>
              <a:t>label</a:t>
            </a:r>
            <a:r>
              <a:rPr lang="nl-NL" b="1" dirty="0" smtClean="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7404822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min </a:t>
            </a:r>
            <a:r>
              <a:rPr lang="en-US" dirty="0" smtClean="0"/>
              <a:t>and</a:t>
            </a:r>
            <a:r>
              <a:rPr lang="en-US" i="1" dirty="0" smtClean="0"/>
              <a:t> max </a:t>
            </a:r>
            <a:r>
              <a:rPr lang="en-US" dirty="0" smtClean="0"/>
              <a:t>attributes indicate the allowed range of values for the element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Client-side validation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2497460"/>
            <a:ext cx="8568952" cy="25202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smtClean="0">
                <a:latin typeface="Courier New"/>
                <a:cs typeface="Courier New"/>
              </a:rPr>
              <a:t>Birthday</a:t>
            </a:r>
            <a:r>
              <a:rPr lang="nl-NL" b="1" dirty="0" smtClean="0">
                <a:latin typeface="Courier New"/>
                <a:cs typeface="Courier New"/>
              </a:rPr>
              <a:t>: </a:t>
            </a:r>
            <a:r>
              <a:rPr lang="nl-NL" b="1" dirty="0">
                <a:latin typeface="Courier New"/>
                <a:cs typeface="Courier New"/>
              </a:rPr>
              <a:t>&lt;</a:t>
            </a:r>
            <a:r>
              <a:rPr lang="nl-NL" b="1" dirty="0">
                <a:solidFill>
                  <a:srgbClr val="3366FF"/>
                </a:solidFill>
                <a:latin typeface="Courier New"/>
                <a:cs typeface="Courier New"/>
              </a:rPr>
              <a:t>input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date</a:t>
            </a:r>
            <a:r>
              <a:rPr lang="nl-NL" b="1" dirty="0" smtClean="0">
                <a:latin typeface="Courier New"/>
                <a:cs typeface="Courier New"/>
              </a:rPr>
              <a:t>" </a:t>
            </a:r>
            <a:r>
              <a:rPr lang="nl-NL" b="1" dirty="0">
                <a:solidFill>
                  <a:srgbClr val="FF0000"/>
                </a:solidFill>
                <a:latin typeface="Courier New"/>
                <a:cs typeface="Courier New"/>
              </a:rPr>
              <a:t>min</a:t>
            </a:r>
            <a:r>
              <a:rPr lang="nl-NL" b="1" dirty="0" smtClean="0">
                <a:solidFill>
                  <a:schemeClr val="tx1"/>
                </a:solidFill>
                <a:latin typeface="Courier New"/>
                <a:cs typeface="Courier New"/>
              </a:rPr>
              <a:t>="</a:t>
            </a:r>
            <a:r>
              <a:rPr lang="nl-NL" b="1" dirty="0">
                <a:solidFill>
                  <a:srgbClr val="00CC00"/>
                </a:solidFill>
                <a:latin typeface="Courier New"/>
                <a:cs typeface="Courier New"/>
              </a:rPr>
              <a:t>1900-12-31</a:t>
            </a:r>
            <a:r>
              <a:rPr lang="nl-NL" b="1" dirty="0" smtClean="0">
                <a:solidFill>
                  <a:schemeClr val="tx1"/>
                </a:solidFill>
                <a:latin typeface="Courier New"/>
                <a:cs typeface="Courier New"/>
              </a:rPr>
              <a:t>" </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label</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a:t>
            </a:r>
            <a:r>
              <a:rPr lang="nl-NL" b="1" dirty="0" err="1" smtClean="0">
                <a:latin typeface="Courier New"/>
                <a:cs typeface="Courier New"/>
              </a:rPr>
              <a:t>Quantity</a:t>
            </a:r>
            <a:r>
              <a:rPr lang="nl-NL" b="1" dirty="0" smtClean="0">
                <a:latin typeface="Courier New"/>
                <a:cs typeface="Courier New"/>
              </a:rPr>
              <a:t>: &lt;</a:t>
            </a:r>
            <a:r>
              <a:rPr lang="nl-NL" b="1" dirty="0" smtClean="0">
                <a:solidFill>
                  <a:srgbClr val="3366FF"/>
                </a:solidFill>
                <a:latin typeface="Courier New"/>
                <a:cs typeface="Courier New"/>
              </a:rPr>
              <a:t>input </a:t>
            </a:r>
            <a:r>
              <a:rPr lang="nl-NL" b="1" dirty="0" smtClean="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number</a:t>
            </a:r>
            <a:r>
              <a:rPr lang="nl-NL" b="1" dirty="0" smtClean="0">
                <a:latin typeface="Courier New"/>
                <a:cs typeface="Courier New"/>
              </a:rPr>
              <a:t>" </a:t>
            </a:r>
            <a:r>
              <a:rPr lang="nl-NL" b="1" dirty="0" smtClean="0">
                <a:solidFill>
                  <a:srgbClr val="FF0000"/>
                </a:solidFill>
                <a:latin typeface="Courier New"/>
                <a:cs typeface="Courier New"/>
              </a:rPr>
              <a:t>min</a:t>
            </a:r>
            <a:r>
              <a:rPr lang="nl-NL" b="1" dirty="0" smtClean="0">
                <a:solidFill>
                  <a:schemeClr val="tx1"/>
                </a:solidFill>
                <a:latin typeface="Courier New"/>
                <a:cs typeface="Courier New"/>
              </a:rPr>
              <a:t>="</a:t>
            </a:r>
            <a:r>
              <a:rPr lang="nl-NL" b="1" dirty="0" smtClean="0">
                <a:solidFill>
                  <a:srgbClr val="00CC00"/>
                </a:solidFill>
                <a:latin typeface="Courier New"/>
                <a:cs typeface="Courier New"/>
              </a:rPr>
              <a:t>1</a:t>
            </a:r>
            <a:r>
              <a:rPr lang="nl-NL" b="1" dirty="0" smtClean="0">
                <a:solidFill>
                  <a:schemeClr val="tx1"/>
                </a:solidFill>
                <a:latin typeface="Courier New"/>
                <a:cs typeface="Courier New"/>
              </a:rPr>
              <a:t>" </a:t>
            </a:r>
            <a:r>
              <a:rPr lang="nl-NL" b="1" dirty="0">
                <a:solidFill>
                  <a:srgbClr val="FF0000"/>
                </a:solidFill>
                <a:latin typeface="Courier New"/>
                <a:cs typeface="Courier New"/>
              </a:rPr>
              <a:t>max</a:t>
            </a:r>
            <a:r>
              <a:rPr lang="nl-NL" b="1" dirty="0" smtClean="0">
                <a:solidFill>
                  <a:schemeClr val="tx1"/>
                </a:solidFill>
                <a:latin typeface="Courier New"/>
                <a:cs typeface="Courier New"/>
              </a:rPr>
              <a:t>="</a:t>
            </a:r>
            <a:r>
              <a:rPr lang="nl-NL" b="1" dirty="0">
                <a:solidFill>
                  <a:srgbClr val="00CC00"/>
                </a:solidFill>
                <a:latin typeface="Courier New"/>
                <a:cs typeface="Courier New"/>
              </a:rPr>
              <a:t>20</a:t>
            </a:r>
            <a:r>
              <a:rPr lang="nl-NL" b="1" dirty="0" smtClean="0">
                <a:solidFill>
                  <a:schemeClr val="tx1"/>
                </a:solidFill>
                <a:latin typeface="Courier New"/>
                <a:cs typeface="Courier New"/>
              </a:rPr>
              <a:t>" </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label</a:t>
            </a:r>
            <a:r>
              <a:rPr lang="nl-NL" b="1" dirty="0" smtClean="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6377987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New </a:t>
            </a:r>
            <a:r>
              <a:rPr lang="en-US" dirty="0" smtClean="0"/>
              <a:t>input types are available :</a:t>
            </a:r>
          </a:p>
          <a:p>
            <a:endParaRPr lang="en-US" dirty="0"/>
          </a:p>
          <a:p>
            <a:endParaRPr lang="en-US" dirty="0" smtClean="0"/>
          </a:p>
          <a:p>
            <a:endParaRPr lang="en-US" dirty="0"/>
          </a:p>
          <a:p>
            <a:endParaRPr lang="en-US" dirty="0" smtClean="0"/>
          </a:p>
          <a:p>
            <a:pPr marL="0" indent="0">
              <a:buNone/>
            </a:pP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New input types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2"/>
          <p:cNvSpPr txBox="1">
            <a:spLocks/>
          </p:cNvSpPr>
          <p:nvPr/>
        </p:nvSpPr>
        <p:spPr bwMode="auto">
          <a:xfrm>
            <a:off x="467544" y="2137420"/>
            <a:ext cx="8435975" cy="2592287"/>
          </a:xfrm>
          <a:prstGeom prst="rect">
            <a:avLst/>
          </a:prstGeom>
          <a:noFill/>
          <a:ln w="9525">
            <a:noFill/>
            <a:miter lim="800000"/>
            <a:headEnd/>
            <a:tailEnd/>
          </a:ln>
        </p:spPr>
        <p:txBody>
          <a:bodyPr vert="horz" wrap="square" lIns="91440" tIns="45720" rIns="91440" bIns="45720" numCol="3"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t>search</a:t>
            </a:r>
          </a:p>
          <a:p>
            <a:pPr lvl="1"/>
            <a:r>
              <a:rPr lang="en-US" dirty="0" err="1" smtClean="0"/>
              <a:t>tel</a:t>
            </a:r>
            <a:endParaRPr lang="en-US" dirty="0" smtClean="0"/>
          </a:p>
          <a:p>
            <a:pPr lvl="1"/>
            <a:r>
              <a:rPr lang="en-US" dirty="0" err="1" smtClean="0"/>
              <a:t>url</a:t>
            </a:r>
            <a:endParaRPr lang="en-US" dirty="0" smtClean="0"/>
          </a:p>
          <a:p>
            <a:pPr lvl="1"/>
            <a:r>
              <a:rPr lang="en-US" dirty="0"/>
              <a:t>e</a:t>
            </a:r>
            <a:r>
              <a:rPr lang="en-US" dirty="0" smtClean="0"/>
              <a:t>mail</a:t>
            </a:r>
          </a:p>
          <a:p>
            <a:pPr lvl="1"/>
            <a:r>
              <a:rPr lang="en-US" dirty="0" err="1"/>
              <a:t>d</a:t>
            </a:r>
            <a:r>
              <a:rPr lang="en-US" dirty="0" err="1" smtClean="0"/>
              <a:t>atetime</a:t>
            </a:r>
            <a:endParaRPr lang="en-US" dirty="0" smtClean="0"/>
          </a:p>
          <a:p>
            <a:pPr lvl="1"/>
            <a:r>
              <a:rPr lang="en-US" dirty="0"/>
              <a:t>d</a:t>
            </a:r>
            <a:r>
              <a:rPr lang="en-US" dirty="0" smtClean="0"/>
              <a:t>ate</a:t>
            </a:r>
          </a:p>
          <a:p>
            <a:pPr lvl="1"/>
            <a:r>
              <a:rPr lang="en-US" dirty="0"/>
              <a:t>m</a:t>
            </a:r>
            <a:r>
              <a:rPr lang="en-US" dirty="0" smtClean="0"/>
              <a:t>onth</a:t>
            </a:r>
          </a:p>
          <a:p>
            <a:pPr lvl="1"/>
            <a:r>
              <a:rPr lang="en-US" dirty="0"/>
              <a:t>w</a:t>
            </a:r>
            <a:r>
              <a:rPr lang="en-US" dirty="0" smtClean="0"/>
              <a:t>eek</a:t>
            </a:r>
          </a:p>
          <a:p>
            <a:pPr lvl="1"/>
            <a:r>
              <a:rPr lang="en-US" dirty="0"/>
              <a:t>t</a:t>
            </a:r>
            <a:r>
              <a:rPr lang="en-US" dirty="0" smtClean="0"/>
              <a:t>ime</a:t>
            </a:r>
          </a:p>
          <a:p>
            <a:pPr lvl="1"/>
            <a:r>
              <a:rPr lang="en-US" dirty="0"/>
              <a:t>n</a:t>
            </a:r>
            <a:r>
              <a:rPr lang="en-US" dirty="0" smtClean="0"/>
              <a:t>umber</a:t>
            </a:r>
          </a:p>
          <a:p>
            <a:pPr lvl="1"/>
            <a:r>
              <a:rPr lang="en-US" dirty="0"/>
              <a:t>r</a:t>
            </a:r>
            <a:r>
              <a:rPr lang="en-US" dirty="0" smtClean="0"/>
              <a:t>ange</a:t>
            </a:r>
          </a:p>
          <a:p>
            <a:pPr lvl="1"/>
            <a:r>
              <a:rPr lang="en-US" dirty="0" smtClean="0"/>
              <a:t>color</a:t>
            </a:r>
          </a:p>
          <a:p>
            <a:pPr lvl="1"/>
            <a:r>
              <a:rPr lang="en-US" dirty="0" smtClean="0"/>
              <a:t>image</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3966072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endParaRPr lang="en-US" dirty="0" smtClean="0"/>
          </a:p>
          <a:p>
            <a:pPr lvl="1"/>
            <a:r>
              <a:rPr lang="en-US" dirty="0" smtClean="0"/>
              <a:t>Semantic Markups</a:t>
            </a:r>
            <a:endParaRPr lang="en-US" dirty="0" smtClean="0"/>
          </a:p>
          <a:p>
            <a:pPr lvl="1"/>
            <a:r>
              <a:rPr lang="en-US" dirty="0" smtClean="0"/>
              <a:t>Web Form</a:t>
            </a:r>
            <a:endParaRPr lang="en-US" dirty="0" smtClean="0"/>
          </a:p>
          <a:p>
            <a:pPr lvl="1"/>
            <a:r>
              <a:rPr lang="en-US" dirty="0" smtClean="0"/>
              <a:t>Media Markups</a:t>
            </a:r>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HTML5 - New </a:t>
            </a:r>
            <a:r>
              <a:rPr lang="en-US" dirty="0" smtClean="0">
                <a:solidFill>
                  <a:prstClr val="black"/>
                </a:solidFill>
                <a:latin typeface="Calibri"/>
                <a:cs typeface="ＭＳ Ｐゴシック" charset="0"/>
              </a:rPr>
              <a:t>markups</a:t>
            </a:r>
            <a:endParaRPr lang="en-US" dirty="0">
              <a:solidFill>
                <a:prstClr val="black"/>
              </a:solidFill>
              <a:latin typeface="Calibri"/>
              <a:cs typeface="ＭＳ Ｐゴシック" charset="0"/>
            </a:endParaRPr>
          </a:p>
        </p:txBody>
      </p:sp>
      <p:pic>
        <p:nvPicPr>
          <p:cNvPr id="9" name="Image 5"/>
          <p:cNvPicPr>
            <a:picLocks noChangeAspect="1"/>
          </p:cNvPicPr>
          <p:nvPr/>
        </p:nvPicPr>
        <p:blipFill>
          <a:blip r:embed="rId3" cstate="print"/>
          <a:srcRect/>
          <a:stretch>
            <a:fillRect/>
          </a:stretch>
        </p:blipFill>
        <p:spPr bwMode="auto">
          <a:xfrm>
            <a:off x="107950" y="-95250"/>
            <a:ext cx="863600" cy="86518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Each one of these new types, bring one or more of the following advantages:</a:t>
            </a:r>
          </a:p>
          <a:p>
            <a:pPr lvl="1"/>
            <a:endParaRPr lang="en-US" dirty="0" smtClean="0"/>
          </a:p>
          <a:p>
            <a:pPr lvl="1"/>
            <a:r>
              <a:rPr lang="en-US" dirty="0" smtClean="0"/>
              <a:t>A better semantic (</a:t>
            </a:r>
            <a:r>
              <a:rPr lang="en-US" i="1" dirty="0" err="1" smtClean="0"/>
              <a:t>tel</a:t>
            </a:r>
            <a:r>
              <a:rPr lang="en-US" dirty="0" smtClean="0"/>
              <a:t>, </a:t>
            </a:r>
            <a:r>
              <a:rPr lang="en-US" i="1" dirty="0" smtClean="0"/>
              <a:t>search</a:t>
            </a:r>
            <a:r>
              <a:rPr lang="en-US" dirty="0" smtClean="0"/>
              <a:t>, …)</a:t>
            </a:r>
          </a:p>
          <a:p>
            <a:pPr lvl="1"/>
            <a:r>
              <a:rPr lang="en-US" dirty="0" smtClean="0"/>
              <a:t>User input validation (</a:t>
            </a:r>
            <a:r>
              <a:rPr lang="en-US" i="1" dirty="0" smtClean="0"/>
              <a:t>email</a:t>
            </a:r>
            <a:r>
              <a:rPr lang="en-US" dirty="0" smtClean="0"/>
              <a:t>, </a:t>
            </a:r>
            <a:r>
              <a:rPr lang="en-US" i="1" dirty="0" err="1" smtClean="0"/>
              <a:t>url</a:t>
            </a:r>
            <a:r>
              <a:rPr lang="en-US" dirty="0" smtClean="0"/>
              <a:t>, </a:t>
            </a:r>
            <a:r>
              <a:rPr lang="en-US" i="1" dirty="0" smtClean="0"/>
              <a:t>number</a:t>
            </a:r>
            <a:r>
              <a:rPr lang="en-US" dirty="0" smtClean="0"/>
              <a:t>, …)</a:t>
            </a:r>
          </a:p>
          <a:p>
            <a:pPr lvl="1"/>
            <a:r>
              <a:rPr lang="en-US" dirty="0" smtClean="0"/>
              <a:t>New controls provided by the browser (</a:t>
            </a:r>
            <a:r>
              <a:rPr lang="en-US" i="1" dirty="0" smtClean="0"/>
              <a:t>range</a:t>
            </a:r>
            <a:r>
              <a:rPr lang="en-US" dirty="0" smtClean="0"/>
              <a:t>, …)</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New input types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827764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search </a:t>
            </a:r>
            <a:r>
              <a:rPr lang="en-US" dirty="0"/>
              <a:t>type</a:t>
            </a:r>
            <a:r>
              <a:rPr lang="en-US" i="1" dirty="0" smtClean="0"/>
              <a:t> </a:t>
            </a:r>
            <a:r>
              <a:rPr lang="en-US" dirty="0" smtClean="0"/>
              <a:t>is very similar to the </a:t>
            </a:r>
            <a:r>
              <a:rPr lang="en-US" i="1" dirty="0" smtClean="0"/>
              <a:t>text </a:t>
            </a:r>
            <a:r>
              <a:rPr lang="en-US" dirty="0" smtClean="0"/>
              <a:t>one</a:t>
            </a:r>
          </a:p>
          <a:p>
            <a:pPr lvl="1"/>
            <a:r>
              <a:rPr lang="en-US" dirty="0" smtClean="0"/>
              <a:t>The difference is primarily stylistic</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Search field</a:t>
            </a:r>
            <a:endParaRPr lang="en-US" sz="3600" b="1" dirty="0">
              <a:latin typeface="Calibri"/>
              <a:cs typeface="Calibri"/>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Rectangle à coins arrondis 4"/>
          <p:cNvSpPr/>
          <p:nvPr/>
        </p:nvSpPr>
        <p:spPr>
          <a:xfrm>
            <a:off x="323528" y="2929508"/>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Search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search</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7" name="Picture 6" descr="Screen Shot 2012-08-10 at 11.09.1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656" y="4297660"/>
            <a:ext cx="2463800" cy="863600"/>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660388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err="1" smtClean="0"/>
              <a:t>tel</a:t>
            </a:r>
            <a:r>
              <a:rPr lang="en-US" i="1" dirty="0" smtClean="0"/>
              <a:t> </a:t>
            </a:r>
            <a:r>
              <a:rPr lang="en-US" dirty="0" smtClean="0"/>
              <a:t>type</a:t>
            </a:r>
            <a:r>
              <a:rPr lang="en-US" i="1" dirty="0" smtClean="0"/>
              <a:t> </a:t>
            </a:r>
            <a:r>
              <a:rPr lang="en-US" dirty="0" smtClean="0"/>
              <a:t>represents a control for editing a telephone number</a:t>
            </a:r>
          </a:p>
          <a:p>
            <a:pPr lvl="1"/>
            <a:r>
              <a:rPr lang="en-US" dirty="0" smtClean="0"/>
              <a:t>The type doesn’t enforce a particular syntax to support all the format variety around the world</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Telephone field</a:t>
            </a:r>
            <a:endParaRPr lang="en-US" sz="3600" b="1" dirty="0">
              <a:latin typeface="Calibri"/>
              <a:cs typeface="Calibri"/>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Rectangle à coins arrondis 4"/>
          <p:cNvSpPr/>
          <p:nvPr/>
        </p:nvSpPr>
        <p:spPr>
          <a:xfrm>
            <a:off x="323528" y="3217540"/>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Telephone </a:t>
            </a:r>
            <a:r>
              <a:rPr lang="nl-NL" b="1" dirty="0">
                <a:latin typeface="Courier New"/>
                <a:cs typeface="Courier New"/>
              </a:rPr>
              <a:t>&lt;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tel</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20024402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email </a:t>
            </a:r>
            <a:r>
              <a:rPr lang="en-US" dirty="0" smtClean="0"/>
              <a:t>type</a:t>
            </a:r>
            <a:r>
              <a:rPr lang="en-US" i="1" dirty="0" smtClean="0"/>
              <a:t> </a:t>
            </a:r>
            <a:r>
              <a:rPr lang="en-US" dirty="0" smtClean="0"/>
              <a:t>represents a control for editing an email address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Email field</a:t>
            </a:r>
            <a:endParaRPr lang="en-US" sz="3600" b="1" dirty="0">
              <a:latin typeface="Calibri"/>
              <a:cs typeface="Calibri"/>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Rectangle à coins arrondis 4"/>
          <p:cNvSpPr/>
          <p:nvPr/>
        </p:nvSpPr>
        <p:spPr>
          <a:xfrm>
            <a:off x="323528" y="2641476"/>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E-mail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email</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6" name="Picture 5" descr="Screen Shot 2012-08-10 at 1.08.4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956" y="4153644"/>
            <a:ext cx="3873500" cy="1079500"/>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72972986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err="1" smtClean="0"/>
              <a:t>url</a:t>
            </a:r>
            <a:r>
              <a:rPr lang="en-US" i="1" dirty="0" smtClean="0"/>
              <a:t> </a:t>
            </a:r>
            <a:r>
              <a:rPr lang="en-US" dirty="0" smtClean="0"/>
              <a:t>type</a:t>
            </a:r>
            <a:r>
              <a:rPr lang="en-US" i="1" dirty="0" smtClean="0"/>
              <a:t> </a:t>
            </a:r>
            <a:r>
              <a:rPr lang="en-US" dirty="0" smtClean="0"/>
              <a:t>represents a control for editing a single absolute URL</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URL field</a:t>
            </a:r>
            <a:endParaRPr lang="en-US" sz="3600" b="1" dirty="0">
              <a:latin typeface="Calibri"/>
              <a:cs typeface="Calibri"/>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Rectangle à coins arrondis 4"/>
          <p:cNvSpPr/>
          <p:nvPr/>
        </p:nvSpPr>
        <p:spPr>
          <a:xfrm>
            <a:off x="323528" y="2785492"/>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URL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err="1" smtClean="0">
                <a:solidFill>
                  <a:srgbClr val="00CC00"/>
                </a:solidFill>
                <a:latin typeface="Courier New"/>
                <a:cs typeface="Courier New"/>
              </a:rPr>
              <a:t>url</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2" name="Picture 1" descr="Screen Shot 2012-08-10 at 11.12.1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80" y="4163813"/>
            <a:ext cx="2772668" cy="1069951"/>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142859865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date </a:t>
            </a:r>
            <a:r>
              <a:rPr lang="en-US" dirty="0" smtClean="0"/>
              <a:t>type</a:t>
            </a:r>
            <a:r>
              <a:rPr lang="en-US" i="1" dirty="0" smtClean="0"/>
              <a:t> </a:t>
            </a:r>
            <a:r>
              <a:rPr lang="en-US" dirty="0" smtClean="0"/>
              <a:t>represents a control </a:t>
            </a:r>
            <a:r>
              <a:rPr lang="en-US" dirty="0"/>
              <a:t>for setting the element's value to </a:t>
            </a:r>
            <a:r>
              <a:rPr lang="en-US" dirty="0" smtClean="0"/>
              <a:t>a </a:t>
            </a:r>
            <a:r>
              <a:rPr lang="en-US" dirty="0"/>
              <a:t>specific </a:t>
            </a:r>
            <a:r>
              <a:rPr lang="en-US" dirty="0" smtClean="0"/>
              <a:t>date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Date field</a:t>
            </a:r>
            <a:endParaRPr lang="en-US" sz="3600" b="1" dirty="0">
              <a:latin typeface="Calibri"/>
              <a:cs typeface="Calibri"/>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9" name="Rectangle à coins arrondis 4"/>
          <p:cNvSpPr/>
          <p:nvPr/>
        </p:nvSpPr>
        <p:spPr>
          <a:xfrm>
            <a:off x="323528" y="2713484"/>
            <a:ext cx="8568952"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Date &lt;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smtClean="0">
                <a:solidFill>
                  <a:srgbClr val="00CC00"/>
                </a:solidFill>
                <a:latin typeface="Courier New"/>
                <a:cs typeface="Courier New"/>
              </a:rPr>
              <a:t>date</a:t>
            </a:r>
            <a:r>
              <a:rPr lang="nl-NL" b="1" dirty="0" smtClean="0">
                <a:latin typeface="Courier New"/>
                <a:cs typeface="Courier New"/>
              </a:rPr>
              <a:t>" /&gt;</a:t>
            </a:r>
            <a:endParaRPr lang="nl-NL" b="1" dirty="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p</a:t>
            </a:r>
            <a:r>
              <a:rPr lang="nl-NL" b="1" dirty="0">
                <a:latin typeface="Courier New"/>
                <a:cs typeface="Courier New"/>
              </a:rPr>
              <a:t>&gt;</a:t>
            </a:r>
          </a:p>
        </p:txBody>
      </p:sp>
      <p:pic>
        <p:nvPicPr>
          <p:cNvPr id="2" name="Picture 1" descr="Screen Shot 2012-08-10 at 12.08.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4297660"/>
            <a:ext cx="2551180" cy="581848"/>
          </a:xfrm>
          <a:prstGeom prst="rect">
            <a:avLst/>
          </a:prstGeom>
          <a:ln>
            <a:solidFill>
              <a:srgbClr val="000000"/>
            </a:solidFill>
          </a:ln>
        </p:spPr>
      </p:pic>
      <p:sp>
        <p:nvSpPr>
          <p:cNvPr id="10"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11182315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Web Forms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HTML5 markups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pic>
        <p:nvPicPr>
          <p:cNvPr id="7" name="Picture 6" descr="Screen Shot 2012-08-10 at 1.00.2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315585"/>
          </a:xfrm>
          <a:prstGeom prst="rect">
            <a:avLst/>
          </a:prstGeom>
          <a:ln>
            <a:solidFill>
              <a:srgbClr val="000000"/>
            </a:solidFill>
          </a:ln>
        </p:spPr>
      </p:pic>
      <p:pic>
        <p:nvPicPr>
          <p:cNvPr id="9" name="Picture 8"/>
          <p:cNvPicPr>
            <a:picLocks noChangeAspect="1"/>
          </p:cNvPicPr>
          <p:nvPr/>
        </p:nvPicPr>
        <p:blipFill>
          <a:blip r:embed="rId5"/>
          <a:stretch>
            <a:fillRect/>
          </a:stretch>
        </p:blipFill>
        <p:spPr>
          <a:xfrm>
            <a:off x="1475656" y="4729708"/>
            <a:ext cx="504056" cy="504056"/>
          </a:xfrm>
          <a:prstGeom prst="rect">
            <a:avLst/>
          </a:prstGeom>
        </p:spPr>
      </p:pic>
      <p:pic>
        <p:nvPicPr>
          <p:cNvPr id="10" name="Picture 9"/>
          <p:cNvPicPr>
            <a:picLocks noChangeAspect="1"/>
          </p:cNvPicPr>
          <p:nvPr/>
        </p:nvPicPr>
        <p:blipFill>
          <a:blip r:embed="rId6"/>
          <a:stretch>
            <a:fillRect/>
          </a:stretch>
        </p:blipFill>
        <p:spPr>
          <a:xfrm>
            <a:off x="3491880" y="4729708"/>
            <a:ext cx="476497" cy="525483"/>
          </a:xfrm>
          <a:prstGeom prst="rect">
            <a:avLst/>
          </a:prstGeom>
        </p:spPr>
      </p:pic>
      <p:pic>
        <p:nvPicPr>
          <p:cNvPr id="11" name="Picture 10"/>
          <p:cNvPicPr>
            <a:picLocks noChangeAspect="1"/>
          </p:cNvPicPr>
          <p:nvPr/>
        </p:nvPicPr>
        <p:blipFill>
          <a:blip r:embed="rId7"/>
          <a:stretch>
            <a:fillRect/>
          </a:stretch>
        </p:blipFill>
        <p:spPr>
          <a:xfrm>
            <a:off x="5724128" y="4801716"/>
            <a:ext cx="431304" cy="431304"/>
          </a:xfrm>
          <a:prstGeom prst="rect">
            <a:avLst/>
          </a:prstGeom>
        </p:spPr>
      </p:pic>
      <p:pic>
        <p:nvPicPr>
          <p:cNvPr id="12" name="Picture 11"/>
          <p:cNvPicPr>
            <a:picLocks noChangeAspect="1"/>
          </p:cNvPicPr>
          <p:nvPr/>
        </p:nvPicPr>
        <p:blipFill>
          <a:blip r:embed="rId8"/>
          <a:stretch>
            <a:fillRect/>
          </a:stretch>
        </p:blipFill>
        <p:spPr>
          <a:xfrm>
            <a:off x="8604448" y="4585692"/>
            <a:ext cx="414288" cy="414288"/>
          </a:xfrm>
          <a:prstGeom prst="rect">
            <a:avLst/>
          </a:prstGeom>
        </p:spPr>
      </p:pic>
    </p:spTree>
    <p:extLst>
      <p:ext uri="{BB962C8B-B14F-4D97-AF65-F5344CB8AC3E}">
        <p14:creationId xmlns:p14="http://schemas.microsoft.com/office/powerpoint/2010/main" val="222950714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new </a:t>
            </a:r>
            <a:r>
              <a:rPr lang="en-US" i="1" dirty="0" smtClean="0"/>
              <a:t>list</a:t>
            </a:r>
            <a:r>
              <a:rPr lang="en-US" dirty="0" smtClean="0"/>
              <a:t> attribute allows you to defined suggestions to the user</a:t>
            </a:r>
            <a:endParaRPr lang="en-US" dirty="0"/>
          </a:p>
          <a:p>
            <a:pPr lvl="1"/>
            <a:r>
              <a:rPr lang="en-US" dirty="0" smtClean="0"/>
              <a:t>The attribute must refer to a </a:t>
            </a:r>
            <a:r>
              <a:rPr lang="en-US" i="1" dirty="0" err="1" smtClean="0"/>
              <a:t>datalist</a:t>
            </a:r>
            <a:r>
              <a:rPr lang="en-US" i="1" dirty="0" smtClean="0"/>
              <a:t> </a:t>
            </a:r>
            <a:r>
              <a:rPr lang="en-US" dirty="0" smtClean="0"/>
              <a:t>id containing the suggestions</a:t>
            </a:r>
          </a:p>
          <a:p>
            <a:endParaRPr lang="en-US" i="1" dirty="0"/>
          </a:p>
          <a:p>
            <a:r>
              <a:rPr lang="en-US" dirty="0" smtClean="0"/>
              <a:t>You can use </a:t>
            </a:r>
            <a:r>
              <a:rPr lang="en-US" i="1" dirty="0" smtClean="0"/>
              <a:t>Ajax </a:t>
            </a:r>
            <a:r>
              <a:rPr lang="en-US" dirty="0" smtClean="0"/>
              <a:t>to update the </a:t>
            </a:r>
            <a:r>
              <a:rPr lang="en-US" i="1" dirty="0" err="1" smtClean="0"/>
              <a:t>datalist</a:t>
            </a:r>
            <a:r>
              <a:rPr lang="en-US" dirty="0" smtClean="0"/>
              <a:t> content in function of the user input if you need to</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Auto-completion</a:t>
            </a:r>
            <a:endParaRPr lang="en-US" sz="3600" b="1" dirty="0">
              <a:latin typeface="Calibri"/>
              <a:cs typeface="Calibri"/>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41445839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smtClean="0">
                <a:latin typeface="Calibri"/>
                <a:cs typeface="Calibri"/>
              </a:rPr>
              <a:t>Auto-completion</a:t>
            </a:r>
            <a:endParaRPr lang="en-US" sz="3600" b="1" dirty="0">
              <a:latin typeface="Calibri"/>
              <a:cs typeface="Calibri"/>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179512" y="1129308"/>
            <a:ext cx="8820472" cy="345638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URL </a:t>
            </a:r>
            <a:r>
              <a:rPr lang="nl-NL" b="1" dirty="0" err="1">
                <a:latin typeface="Courier New"/>
                <a:cs typeface="Courier New"/>
              </a:rPr>
              <a:t>with</a:t>
            </a:r>
            <a:r>
              <a:rPr lang="nl-NL" b="1" dirty="0">
                <a:latin typeface="Courier New"/>
                <a:cs typeface="Courier New"/>
              </a:rPr>
              <a:t> </a:t>
            </a:r>
            <a:r>
              <a:rPr lang="nl-NL" b="1" dirty="0" err="1">
                <a:latin typeface="Courier New"/>
                <a:cs typeface="Courier New"/>
              </a:rPr>
              <a:t>suggestion</a:t>
            </a:r>
            <a:r>
              <a:rPr lang="nl-NL" b="1" dirty="0">
                <a:latin typeface="Courier New"/>
                <a:cs typeface="Courier New"/>
              </a:rPr>
              <a:t> list: </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input</a:t>
            </a:r>
            <a:r>
              <a:rPr lang="nl-NL" b="1" dirty="0">
                <a:latin typeface="Courier New"/>
                <a:cs typeface="Courier New"/>
              </a:rPr>
              <a:t> </a:t>
            </a:r>
            <a:r>
              <a:rPr lang="nl-NL" b="1" dirty="0">
                <a:solidFill>
                  <a:srgbClr val="FF0000"/>
                </a:solidFill>
                <a:latin typeface="Courier New"/>
                <a:cs typeface="Courier New"/>
              </a:rPr>
              <a:t>type</a:t>
            </a:r>
            <a:r>
              <a:rPr lang="nl-NL" b="1" dirty="0">
                <a:latin typeface="Courier New"/>
                <a:cs typeface="Courier New"/>
              </a:rPr>
              <a:t>="</a:t>
            </a:r>
            <a:r>
              <a:rPr lang="nl-NL" b="1" dirty="0" err="1">
                <a:solidFill>
                  <a:srgbClr val="00CC00"/>
                </a:solidFill>
                <a:latin typeface="Courier New"/>
                <a:cs typeface="Courier New"/>
              </a:rPr>
              <a:t>url</a:t>
            </a:r>
            <a:r>
              <a:rPr lang="nl-NL" b="1" dirty="0">
                <a:latin typeface="Courier New"/>
                <a:cs typeface="Courier New"/>
              </a:rPr>
              <a:t>" </a:t>
            </a:r>
            <a:r>
              <a:rPr lang="nl-NL" b="1" dirty="0">
                <a:solidFill>
                  <a:srgbClr val="FF0000"/>
                </a:solidFill>
                <a:latin typeface="Courier New"/>
                <a:cs typeface="Courier New"/>
              </a:rPr>
              <a:t>list</a:t>
            </a:r>
            <a:r>
              <a:rPr lang="nl-NL" b="1" dirty="0">
                <a:latin typeface="Courier New"/>
                <a:cs typeface="Courier New"/>
              </a:rPr>
              <a:t>="</a:t>
            </a:r>
            <a:r>
              <a:rPr lang="nl-NL" b="1" dirty="0" err="1">
                <a:solidFill>
                  <a:srgbClr val="00CC00"/>
                </a:solidFill>
                <a:latin typeface="Courier New"/>
                <a:cs typeface="Courier New"/>
              </a:rPr>
              <a:t>hpurls</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label</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err="1">
                <a:solidFill>
                  <a:srgbClr val="3366FF"/>
                </a:solidFill>
                <a:latin typeface="Courier New"/>
                <a:cs typeface="Courier New"/>
              </a:rPr>
              <a:t>datalist</a:t>
            </a:r>
            <a:r>
              <a:rPr lang="nl-NL" b="1" dirty="0">
                <a:latin typeface="Courier New"/>
                <a:cs typeface="Courier New"/>
              </a:rPr>
              <a:t> </a:t>
            </a:r>
            <a:r>
              <a:rPr lang="nl-NL" b="1" dirty="0" err="1">
                <a:solidFill>
                  <a:srgbClr val="FF0000"/>
                </a:solidFill>
                <a:latin typeface="Courier New"/>
                <a:cs typeface="Courier New"/>
              </a:rPr>
              <a:t>id</a:t>
            </a:r>
            <a:r>
              <a:rPr lang="nl-NL" b="1" dirty="0">
                <a:latin typeface="Courier New"/>
                <a:cs typeface="Courier New"/>
              </a:rPr>
              <a:t>="</a:t>
            </a:r>
            <a:r>
              <a:rPr lang="nl-NL" b="1" dirty="0" err="1">
                <a:solidFill>
                  <a:srgbClr val="00CC00"/>
                </a:solidFill>
                <a:latin typeface="Courier New"/>
                <a:cs typeface="Courier New"/>
              </a:rPr>
              <a:t>hpurls</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	&lt;</a:t>
            </a:r>
            <a:r>
              <a:rPr lang="nl-NL" b="1" dirty="0">
                <a:solidFill>
                  <a:srgbClr val="3366FF"/>
                </a:solidFill>
                <a:latin typeface="Courier New"/>
                <a:cs typeface="Courier New"/>
              </a:rPr>
              <a:t>option</a:t>
            </a:r>
            <a:r>
              <a:rPr lang="nl-NL" b="1" dirty="0">
                <a:latin typeface="Courier New"/>
                <a:cs typeface="Courier New"/>
              </a:rPr>
              <a:t> </a:t>
            </a:r>
            <a:r>
              <a:rPr lang="nl-NL" b="1" dirty="0" err="1">
                <a:solidFill>
                  <a:srgbClr val="FF0000"/>
                </a:solidFill>
                <a:latin typeface="Courier New"/>
                <a:cs typeface="Courier New"/>
              </a:rPr>
              <a:t>value</a:t>
            </a:r>
            <a:r>
              <a:rPr lang="nl-NL" b="1" dirty="0">
                <a:latin typeface="Courier New"/>
                <a:cs typeface="Courier New"/>
              </a:rPr>
              <a:t>="</a:t>
            </a:r>
            <a:r>
              <a:rPr lang="nl-NL" b="1" dirty="0">
                <a:solidFill>
                  <a:srgbClr val="00CC00"/>
                </a:solidFill>
                <a:latin typeface="Courier New"/>
                <a:cs typeface="Courier New"/>
              </a:rPr>
              <a:t>http://www.google.com/</a:t>
            </a:r>
            <a:r>
              <a:rPr lang="nl-NL" b="1" dirty="0">
                <a:latin typeface="Courier New"/>
                <a:cs typeface="Courier New"/>
              </a:rPr>
              <a:t>" </a:t>
            </a:r>
            <a:r>
              <a:rPr lang="nl-NL" b="1" dirty="0">
                <a:solidFill>
                  <a:srgbClr val="FF0000"/>
                </a:solidFill>
                <a:latin typeface="Courier New"/>
                <a:cs typeface="Courier New"/>
              </a:rPr>
              <a:t>label</a:t>
            </a:r>
            <a:r>
              <a:rPr lang="nl-NL" b="1" dirty="0">
                <a:latin typeface="Courier New"/>
                <a:cs typeface="Courier New"/>
              </a:rPr>
              <a:t>="</a:t>
            </a:r>
            <a:r>
              <a:rPr lang="nl-NL" b="1" dirty="0">
                <a:solidFill>
                  <a:srgbClr val="00CC00"/>
                </a:solidFill>
                <a:latin typeface="Courier New"/>
                <a:cs typeface="Courier New"/>
              </a:rPr>
              <a:t>Google</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option</a:t>
            </a:r>
            <a:r>
              <a:rPr lang="nl-NL" b="1" dirty="0">
                <a:latin typeface="Courier New"/>
                <a:cs typeface="Courier New"/>
              </a:rPr>
              <a:t> </a:t>
            </a:r>
            <a:r>
              <a:rPr lang="nl-NL" b="1" dirty="0" err="1">
                <a:solidFill>
                  <a:srgbClr val="FF0000"/>
                </a:solidFill>
                <a:latin typeface="Courier New"/>
                <a:cs typeface="Courier New"/>
              </a:rPr>
              <a:t>value</a:t>
            </a:r>
            <a:r>
              <a:rPr lang="nl-NL" b="1" dirty="0">
                <a:latin typeface="Courier New"/>
                <a:cs typeface="Courier New"/>
              </a:rPr>
              <a:t>="</a:t>
            </a:r>
            <a:r>
              <a:rPr lang="nl-NL" b="1" dirty="0">
                <a:solidFill>
                  <a:srgbClr val="00CC00"/>
                </a:solidFill>
                <a:latin typeface="Courier New"/>
                <a:cs typeface="Courier New"/>
              </a:rPr>
              <a:t>http://www.yahoo.com/</a:t>
            </a:r>
            <a:r>
              <a:rPr lang="nl-NL" b="1" dirty="0">
                <a:latin typeface="Courier New"/>
                <a:cs typeface="Courier New"/>
              </a:rPr>
              <a:t>" </a:t>
            </a:r>
            <a:r>
              <a:rPr lang="nl-NL" b="1" dirty="0">
                <a:solidFill>
                  <a:srgbClr val="FF0000"/>
                </a:solidFill>
                <a:latin typeface="Courier New"/>
                <a:cs typeface="Courier New"/>
              </a:rPr>
              <a:t>label</a:t>
            </a:r>
            <a:r>
              <a:rPr lang="nl-NL" b="1" dirty="0">
                <a:latin typeface="Courier New"/>
                <a:cs typeface="Courier New"/>
              </a:rPr>
              <a:t>="</a:t>
            </a:r>
            <a:r>
              <a:rPr lang="nl-NL" b="1" dirty="0">
                <a:solidFill>
                  <a:srgbClr val="00CC00"/>
                </a:solidFill>
                <a:latin typeface="Courier New"/>
                <a:cs typeface="Courier New"/>
              </a:rPr>
              <a:t>Yahoo</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option</a:t>
            </a:r>
            <a:r>
              <a:rPr lang="nl-NL" b="1" dirty="0">
                <a:latin typeface="Courier New"/>
                <a:cs typeface="Courier New"/>
              </a:rPr>
              <a:t> </a:t>
            </a:r>
            <a:r>
              <a:rPr lang="nl-NL" b="1" dirty="0" err="1">
                <a:solidFill>
                  <a:srgbClr val="FF0000"/>
                </a:solidFill>
                <a:latin typeface="Courier New"/>
                <a:cs typeface="Courier New"/>
              </a:rPr>
              <a:t>value</a:t>
            </a:r>
            <a:r>
              <a:rPr lang="nl-NL" b="1" dirty="0">
                <a:latin typeface="Courier New"/>
                <a:cs typeface="Courier New"/>
              </a:rPr>
              <a:t>="</a:t>
            </a:r>
            <a:r>
              <a:rPr lang="nl-NL" b="1" dirty="0">
                <a:solidFill>
                  <a:srgbClr val="00CC00"/>
                </a:solidFill>
                <a:latin typeface="Courier New"/>
                <a:cs typeface="Courier New"/>
              </a:rPr>
              <a:t>http://</a:t>
            </a:r>
            <a:r>
              <a:rPr lang="nl-NL" b="1" dirty="0" err="1">
                <a:solidFill>
                  <a:srgbClr val="00CC00"/>
                </a:solidFill>
                <a:latin typeface="Courier New"/>
                <a:cs typeface="Courier New"/>
              </a:rPr>
              <a:t>www.supinfo.com</a:t>
            </a:r>
            <a:r>
              <a:rPr lang="nl-NL" b="1" dirty="0">
                <a:solidFill>
                  <a:srgbClr val="00CC00"/>
                </a:solidFill>
                <a:latin typeface="Courier New"/>
                <a:cs typeface="Courier New"/>
              </a:rPr>
              <a:t>/</a:t>
            </a:r>
            <a:r>
              <a:rPr lang="nl-NL" b="1" dirty="0">
                <a:latin typeface="Courier New"/>
                <a:cs typeface="Courier New"/>
              </a:rPr>
              <a:t>" </a:t>
            </a:r>
            <a:r>
              <a:rPr lang="nl-NL" b="1" dirty="0">
                <a:solidFill>
                  <a:srgbClr val="FF0000"/>
                </a:solidFill>
                <a:latin typeface="Courier New"/>
                <a:cs typeface="Courier New"/>
              </a:rPr>
              <a:t>label</a:t>
            </a:r>
            <a:r>
              <a:rPr lang="nl-NL" b="1" dirty="0">
                <a:latin typeface="Courier New"/>
                <a:cs typeface="Courier New"/>
              </a:rPr>
              <a:t>="</a:t>
            </a:r>
            <a:r>
              <a:rPr lang="nl-NL" b="1" dirty="0">
                <a:solidFill>
                  <a:srgbClr val="00CC00"/>
                </a:solidFill>
                <a:latin typeface="Courier New"/>
                <a:cs typeface="Courier New"/>
              </a:rPr>
              <a:t>SUPINFO</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datalist</a:t>
            </a:r>
            <a:r>
              <a:rPr lang="nl-NL" b="1" dirty="0">
                <a:latin typeface="Courier New"/>
                <a:cs typeface="Courier New"/>
              </a:rPr>
              <a:t>&gt;</a:t>
            </a:r>
          </a:p>
        </p:txBody>
      </p:sp>
      <p:pic>
        <p:nvPicPr>
          <p:cNvPr id="2" name="Picture 1" descr="Screen Shot 2012-08-10 at 1.17.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107213"/>
            <a:ext cx="4147758" cy="1126551"/>
          </a:xfrm>
          <a:prstGeom prst="rect">
            <a:avLst/>
          </a:prstGeom>
          <a:ln>
            <a:solidFill>
              <a:srgbClr val="000000"/>
            </a:solidFill>
          </a:ln>
        </p:spPr>
      </p:pic>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Web Forms</a:t>
            </a: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483541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3719628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a:t>Semantic </a:t>
            </a:r>
            <a:r>
              <a:rPr lang="en-US" dirty="0" smtClean="0"/>
              <a:t>markups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a:t>HTML5 - New markups</a:t>
            </a:r>
          </a:p>
        </p:txBody>
      </p:sp>
      <p:pic>
        <p:nvPicPr>
          <p:cNvPr id="14340" name="Picture 6" descr="emblem_class"/>
          <p:cNvPicPr>
            <a:picLocks noChangeAspect="1" noChangeArrowheads="1"/>
          </p:cNvPicPr>
          <p:nvPr/>
        </p:nvPicPr>
        <p:blipFill>
          <a:blip r:embed="rId2" cstate="print"/>
          <a:srcRect/>
          <a:stretch>
            <a:fillRect/>
          </a:stretch>
        </p:blipFill>
        <p:spPr bwMode="auto">
          <a:xfrm>
            <a:off x="6732588" y="1849438"/>
            <a:ext cx="1752600" cy="1752600"/>
          </a:xfrm>
          <a:prstGeom prst="rect">
            <a:avLst/>
          </a:prstGeom>
          <a:noFill/>
          <a:ln w="9525">
            <a:noFill/>
            <a:miter lim="800000"/>
            <a:headEnd/>
            <a:tailEnd/>
          </a:ln>
        </p:spPr>
      </p:pic>
    </p:spTree>
    <p:extLst>
      <p:ext uri="{BB962C8B-B14F-4D97-AF65-F5344CB8AC3E}">
        <p14:creationId xmlns:p14="http://schemas.microsoft.com/office/powerpoint/2010/main" val="3037802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Media markups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a:t>HTML5 - New markups</a:t>
            </a:r>
          </a:p>
        </p:txBody>
      </p:sp>
      <p:pic>
        <p:nvPicPr>
          <p:cNvPr id="14340" name="Picture 6" descr="emblem_class"/>
          <p:cNvPicPr>
            <a:picLocks noChangeAspect="1" noChangeArrowheads="1"/>
          </p:cNvPicPr>
          <p:nvPr/>
        </p:nvPicPr>
        <p:blipFill>
          <a:blip r:embed="rId2" cstate="print"/>
          <a:srcRect/>
          <a:stretch>
            <a:fillRect/>
          </a:stretch>
        </p:blipFill>
        <p:spPr bwMode="auto">
          <a:xfrm>
            <a:off x="6732588" y="1849438"/>
            <a:ext cx="1752600" cy="1752600"/>
          </a:xfrm>
          <a:prstGeom prst="rect">
            <a:avLst/>
          </a:prstGeom>
          <a:noFill/>
          <a:ln w="9525">
            <a:noFill/>
            <a:miter lim="800000"/>
            <a:headEnd/>
            <a:tailEnd/>
          </a:ln>
        </p:spPr>
      </p:pic>
    </p:spTree>
    <p:extLst>
      <p:ext uri="{BB962C8B-B14F-4D97-AF65-F5344CB8AC3E}">
        <p14:creationId xmlns:p14="http://schemas.microsoft.com/office/powerpoint/2010/main" val="49701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There are more and more Audio and Video on the web</a:t>
            </a:r>
          </a:p>
          <a:p>
            <a:endParaRPr lang="en-US" dirty="0" smtClean="0"/>
          </a:p>
          <a:p>
            <a:r>
              <a:rPr lang="en-US" dirty="0" smtClean="0"/>
              <a:t>Until </a:t>
            </a:r>
            <a:r>
              <a:rPr lang="en-US" dirty="0"/>
              <a:t>now, you had to use non standardize technologies like Java Applets or Flash</a:t>
            </a:r>
          </a:p>
          <a:p>
            <a:pPr lvl="1"/>
            <a:r>
              <a:rPr lang="en-US" dirty="0"/>
              <a:t>Need specific plug-in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 &amp; 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107330205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a:t>
            </a:r>
            <a:r>
              <a:rPr lang="en-US" i="1" dirty="0" smtClean="0"/>
              <a:t>audio </a:t>
            </a:r>
            <a:r>
              <a:rPr lang="en-US" dirty="0" smtClean="0"/>
              <a:t>new element represents a sound or audio stream</a:t>
            </a:r>
          </a:p>
          <a:p>
            <a:pPr marL="0" indent="0">
              <a:buNone/>
            </a:pPr>
            <a:endParaRPr lang="en-US" dirty="0" smtClean="0"/>
          </a:p>
          <a:p>
            <a:r>
              <a:rPr lang="en-US" dirty="0" smtClean="0"/>
              <a:t>Content </a:t>
            </a:r>
            <a:r>
              <a:rPr lang="en-US" dirty="0"/>
              <a:t>may be provided inside the audio </a:t>
            </a:r>
            <a:r>
              <a:rPr lang="en-US" dirty="0" smtClean="0"/>
              <a:t>element</a:t>
            </a:r>
          </a:p>
          <a:p>
            <a:pPr lvl="1"/>
            <a:r>
              <a:rPr lang="en-US" dirty="0"/>
              <a:t>User agents should </a:t>
            </a:r>
            <a:r>
              <a:rPr lang="en-US" dirty="0" smtClean="0"/>
              <a:t>show </a:t>
            </a:r>
            <a:r>
              <a:rPr lang="en-US" dirty="0"/>
              <a:t>this content to the </a:t>
            </a:r>
            <a:r>
              <a:rPr lang="en-US" dirty="0" smtClean="0"/>
              <a:t>user only if they don’t </a:t>
            </a:r>
            <a:r>
              <a:rPr lang="en-US" dirty="0"/>
              <a:t>support </a:t>
            </a:r>
            <a:r>
              <a:rPr lang="en-US" dirty="0" smtClean="0"/>
              <a:t>the </a:t>
            </a:r>
            <a:r>
              <a:rPr lang="en-US" i="1" dirty="0" smtClean="0"/>
              <a:t>audio </a:t>
            </a:r>
            <a:r>
              <a:rPr lang="en-US" dirty="0" smtClean="0"/>
              <a:t>element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174458045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Example :</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Audio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2430140"/>
            <a:ext cx="8460432" cy="187220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 </a:t>
            </a:r>
            <a:r>
              <a:rPr lang="nl-NL" b="1" dirty="0" err="1" smtClean="0">
                <a:solidFill>
                  <a:srgbClr val="FF0000"/>
                </a:solidFill>
                <a:latin typeface="Courier New"/>
                <a:cs typeface="Courier New"/>
              </a:rPr>
              <a:t>src</a:t>
            </a:r>
            <a:r>
              <a:rPr lang="nl-NL" b="1" dirty="0" smtClean="0">
                <a:latin typeface="Courier New"/>
                <a:cs typeface="Courier New"/>
              </a:rPr>
              <a:t>="</a:t>
            </a:r>
            <a:r>
              <a:rPr lang="nl-NL" b="1" dirty="0" smtClean="0">
                <a:solidFill>
                  <a:srgbClr val="00CC00"/>
                </a:solidFill>
                <a:latin typeface="Courier New"/>
                <a:cs typeface="Courier New"/>
              </a:rPr>
              <a:t>http</a:t>
            </a:r>
            <a:r>
              <a:rPr lang="nl-NL" b="1" dirty="0">
                <a:solidFill>
                  <a:srgbClr val="00CC00"/>
                </a:solidFill>
                <a:latin typeface="Courier New"/>
                <a:cs typeface="Courier New"/>
              </a:rPr>
              <a:t>://</a:t>
            </a:r>
            <a:r>
              <a:rPr lang="nl-NL" b="1" dirty="0" err="1">
                <a:solidFill>
                  <a:srgbClr val="00CC00"/>
                </a:solidFill>
                <a:latin typeface="Courier New"/>
                <a:cs typeface="Courier New"/>
              </a:rPr>
              <a:t>images.wikia.com</a:t>
            </a:r>
            <a:r>
              <a:rPr lang="nl-NL" b="1" dirty="0">
                <a:solidFill>
                  <a:srgbClr val="00CC00"/>
                </a:solidFill>
                <a:latin typeface="Courier New"/>
                <a:cs typeface="Courier New"/>
              </a:rPr>
              <a:t>/</a:t>
            </a:r>
            <a:r>
              <a:rPr lang="nl-NL" b="1" dirty="0" err="1">
                <a:solidFill>
                  <a:srgbClr val="00CC00"/>
                </a:solidFill>
                <a:latin typeface="Courier New"/>
                <a:cs typeface="Courier New"/>
              </a:rPr>
              <a:t>starwars</a:t>
            </a:r>
            <a:r>
              <a:rPr lang="nl-NL" b="1" dirty="0">
                <a:solidFill>
                  <a:srgbClr val="00CC00"/>
                </a:solidFill>
                <a:latin typeface="Courier New"/>
                <a:cs typeface="Courier New"/>
              </a:rPr>
              <a:t>/images/3/</a:t>
            </a:r>
            <a:r>
              <a:rPr lang="nl-NL" b="1" dirty="0" smtClean="0">
                <a:solidFill>
                  <a:srgbClr val="00CC00"/>
                </a:solidFill>
                <a:latin typeface="Courier New"/>
                <a:cs typeface="Courier New"/>
              </a:rPr>
              <a:t>38/</a:t>
            </a:r>
            <a:r>
              <a:rPr lang="nl-NL" b="1" dirty="0" err="1" smtClean="0">
                <a:solidFill>
                  <a:srgbClr val="00CC00"/>
                </a:solidFill>
                <a:latin typeface="Courier New"/>
                <a:cs typeface="Courier New"/>
              </a:rPr>
              <a:t>UlicFalls.ogg</a:t>
            </a:r>
            <a:r>
              <a:rPr lang="nl-NL" b="1" dirty="0" smtClean="0">
                <a:solidFill>
                  <a:srgbClr val="000000"/>
                </a:solidFill>
                <a:latin typeface="Courier New"/>
                <a:cs typeface="Courier New"/>
              </a:rPr>
              <a:t>"</a:t>
            </a:r>
            <a:r>
              <a:rPr lang="nl-NL" b="1" dirty="0" smtClean="0">
                <a:solidFill>
                  <a:srgbClr val="00CC00"/>
                </a:solidFill>
                <a:latin typeface="Courier New"/>
                <a:cs typeface="Courier New"/>
              </a:rPr>
              <a:t> </a:t>
            </a:r>
            <a:r>
              <a:rPr lang="nl-NL" b="1" dirty="0" err="1" smtClean="0">
                <a:solidFill>
                  <a:srgbClr val="FF0000"/>
                </a:solidFill>
                <a:latin typeface="Courier New"/>
                <a:cs typeface="Courier New"/>
              </a:rPr>
              <a:t>controls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support </a:t>
            </a:r>
            <a:r>
              <a:rPr lang="nl-NL" b="1" dirty="0" smtClean="0">
                <a:latin typeface="Courier New"/>
                <a:cs typeface="Courier New"/>
              </a:rPr>
              <a:t>the HTML5 </a:t>
            </a:r>
            <a:r>
              <a:rPr lang="nl-NL" b="1" dirty="0">
                <a:latin typeface="Courier New"/>
                <a:cs typeface="Courier New"/>
              </a:rPr>
              <a:t>audio element.</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a:t>
            </a:r>
            <a:r>
              <a:rPr lang="nl-NL" b="1" dirty="0" smtClean="0">
                <a:latin typeface="Courier New"/>
                <a:cs typeface="Courier New"/>
              </a:rPr>
              <a:t>&gt;</a:t>
            </a:r>
            <a:endParaRPr lang="nl-NL" b="1" dirty="0">
              <a:latin typeface="Courier New"/>
              <a:cs typeface="Courier New"/>
            </a:endParaRPr>
          </a:p>
        </p:txBody>
      </p:sp>
      <p:pic>
        <p:nvPicPr>
          <p:cNvPr id="2" name="Picture 1" descr="Screen Shot 2012-08-10 at 1.57.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324" y="3870300"/>
            <a:ext cx="3975100" cy="787400"/>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4181499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new </a:t>
            </a:r>
            <a:r>
              <a:rPr lang="en-US" i="1" dirty="0"/>
              <a:t>video </a:t>
            </a:r>
            <a:r>
              <a:rPr lang="en-US" dirty="0"/>
              <a:t>element is used for playing </a:t>
            </a:r>
            <a:r>
              <a:rPr lang="en-US" dirty="0" smtClean="0"/>
              <a:t>videos </a:t>
            </a:r>
            <a:r>
              <a:rPr lang="en-US" dirty="0"/>
              <a:t>and audio files with </a:t>
            </a:r>
            <a:r>
              <a:rPr lang="en-US" dirty="0" smtClean="0"/>
              <a:t>captions</a:t>
            </a:r>
            <a:endParaRPr lang="en-US" dirty="0"/>
          </a:p>
          <a:p>
            <a:endParaRPr lang="en-US" dirty="0" smtClean="0"/>
          </a:p>
          <a:p>
            <a:r>
              <a:rPr lang="en-US" dirty="0" smtClean="0"/>
              <a:t>Again, content </a:t>
            </a:r>
            <a:r>
              <a:rPr lang="en-US" dirty="0"/>
              <a:t>may be provided inside the </a:t>
            </a:r>
            <a:r>
              <a:rPr lang="en-US" i="1" dirty="0" smtClean="0"/>
              <a:t>video</a:t>
            </a:r>
            <a:r>
              <a:rPr lang="en-US" dirty="0" smtClean="0"/>
              <a:t> element</a:t>
            </a:r>
          </a:p>
          <a:p>
            <a:pPr lvl="1"/>
            <a:r>
              <a:rPr lang="en-US" dirty="0"/>
              <a:t>User agents should </a:t>
            </a:r>
            <a:r>
              <a:rPr lang="en-US" dirty="0" smtClean="0"/>
              <a:t>show </a:t>
            </a:r>
            <a:r>
              <a:rPr lang="en-US" dirty="0"/>
              <a:t>this content to the </a:t>
            </a:r>
            <a:r>
              <a:rPr lang="en-US" dirty="0" smtClean="0"/>
              <a:t>user only if they don’t </a:t>
            </a:r>
            <a:r>
              <a:rPr lang="en-US" dirty="0"/>
              <a:t>support </a:t>
            </a:r>
            <a:r>
              <a:rPr lang="en-US" dirty="0" smtClean="0"/>
              <a:t>the </a:t>
            </a:r>
            <a:r>
              <a:rPr lang="en-US" i="1" dirty="0" smtClean="0"/>
              <a:t>video </a:t>
            </a:r>
            <a:r>
              <a:rPr lang="en-US" dirty="0" smtClean="0"/>
              <a:t>element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79591106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Example :</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Video</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1921396"/>
            <a:ext cx="8460432" cy="187220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 </a:t>
            </a:r>
            <a:r>
              <a:rPr lang="nl-NL" b="1" dirty="0" err="1" smtClean="0">
                <a:solidFill>
                  <a:srgbClr val="FF0000"/>
                </a:solidFill>
                <a:latin typeface="Courier New"/>
                <a:cs typeface="Courier New"/>
              </a:rPr>
              <a:t>src</a:t>
            </a:r>
            <a:r>
              <a:rPr lang="nl-NL" b="1" dirty="0" smtClean="0">
                <a:latin typeface="Courier New"/>
                <a:cs typeface="Courier New"/>
              </a:rPr>
              <a:t>="</a:t>
            </a:r>
            <a:r>
              <a:rPr lang="nl-NL" b="1" dirty="0" smtClean="0">
                <a:solidFill>
                  <a:srgbClr val="00CC00"/>
                </a:solidFill>
                <a:latin typeface="Courier New"/>
                <a:cs typeface="Courier New"/>
              </a:rPr>
              <a:t>myVideo.mp4</a:t>
            </a:r>
            <a:r>
              <a:rPr lang="nl-NL" b="1" dirty="0" smtClean="0">
                <a:solidFill>
                  <a:srgbClr val="000000"/>
                </a:solidFill>
                <a:latin typeface="Courier New"/>
                <a:cs typeface="Courier New"/>
              </a:rPr>
              <a:t>"</a:t>
            </a:r>
            <a:r>
              <a:rPr lang="nl-NL" b="1" dirty="0" smtClean="0">
                <a:solidFill>
                  <a:srgbClr val="00CC00"/>
                </a:solidFill>
                <a:latin typeface="Courier New"/>
                <a:cs typeface="Courier New"/>
              </a:rPr>
              <a:t> </a:t>
            </a:r>
            <a:r>
              <a:rPr lang="nl-NL" b="1" dirty="0">
                <a:solidFill>
                  <a:srgbClr val="FF0000"/>
                </a:solidFill>
                <a:latin typeface="Courier New"/>
                <a:cs typeface="Courier New"/>
              </a:rPr>
              <a:t>poster</a:t>
            </a:r>
            <a:r>
              <a:rPr lang="nl-NL" b="1" dirty="0">
                <a:latin typeface="Courier New"/>
                <a:cs typeface="Courier New"/>
              </a:rPr>
              <a:t>="</a:t>
            </a:r>
            <a:r>
              <a:rPr lang="nl-NL" b="1" dirty="0" err="1">
                <a:solidFill>
                  <a:srgbClr val="00CC00"/>
                </a:solidFill>
                <a:latin typeface="Courier New"/>
                <a:cs typeface="Courier New"/>
              </a:rPr>
              <a:t>movie.jpg</a:t>
            </a:r>
            <a:r>
              <a:rPr lang="nl-NL" b="1" dirty="0">
                <a:latin typeface="Courier New"/>
                <a:cs typeface="Courier New"/>
              </a:rPr>
              <a:t>" </a:t>
            </a:r>
            <a:r>
              <a:rPr lang="nl-NL" b="1" dirty="0" err="1">
                <a:solidFill>
                  <a:srgbClr val="FF0000"/>
                </a:solidFill>
                <a:latin typeface="Courier New"/>
                <a:cs typeface="Courier New"/>
              </a:rPr>
              <a:t>controls</a:t>
            </a:r>
            <a:r>
              <a:rPr lang="nl-NL" b="1" dirty="0" smtClean="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support </a:t>
            </a:r>
            <a:r>
              <a:rPr lang="nl-NL" b="1" dirty="0" smtClean="0">
                <a:latin typeface="Courier New"/>
                <a:cs typeface="Courier New"/>
              </a:rPr>
              <a:t>the HTML5 video element</a:t>
            </a:r>
            <a:r>
              <a:rPr lang="nl-NL" b="1" dirty="0">
                <a:latin typeface="Courier New"/>
                <a:cs typeface="Courier New"/>
              </a:rPr>
              <a:t>.</a:t>
            </a: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a:t>
            </a:r>
            <a:r>
              <a:rPr lang="nl-NL" b="1" dirty="0" smtClean="0">
                <a:latin typeface="Courier New"/>
                <a:cs typeface="Courier New"/>
              </a:rPr>
              <a:t>&gt;</a:t>
            </a:r>
            <a:endParaRPr lang="nl-NL" b="1" dirty="0">
              <a:latin typeface="Courier New"/>
              <a:cs typeface="Courier New"/>
            </a:endParaRPr>
          </a:p>
        </p:txBody>
      </p:sp>
      <p:pic>
        <p:nvPicPr>
          <p:cNvPr id="7" name="Picture 6" descr="Screen Shot 2012-08-10 at 2.06.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3145532"/>
            <a:ext cx="3491880" cy="2008308"/>
          </a:xfrm>
          <a:prstGeom prst="rect">
            <a:avLst/>
          </a:prstGeom>
          <a:ln>
            <a:solidFill>
              <a:srgbClr val="000000"/>
            </a:solidFill>
          </a:ln>
        </p:spPr>
      </p:pic>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149170121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smtClean="0"/>
              <a:t>audio</a:t>
            </a:r>
            <a:r>
              <a:rPr lang="en-US" dirty="0" smtClean="0"/>
              <a:t> and </a:t>
            </a:r>
            <a:r>
              <a:rPr lang="en-US" i="1" dirty="0" smtClean="0"/>
              <a:t>video</a:t>
            </a:r>
            <a:r>
              <a:rPr lang="en-US" dirty="0" smtClean="0"/>
              <a:t> have some common attributes</a:t>
            </a:r>
          </a:p>
          <a:p>
            <a:pPr lvl="1"/>
            <a:endParaRPr lang="en-US" i="1" dirty="0" smtClean="0"/>
          </a:p>
          <a:p>
            <a:pPr lvl="1"/>
            <a:r>
              <a:rPr lang="en-US" i="1" dirty="0" smtClean="0"/>
              <a:t>preload</a:t>
            </a:r>
            <a:r>
              <a:rPr lang="en-US" dirty="0" smtClean="0"/>
              <a:t>: to pre-download the media resource</a:t>
            </a:r>
          </a:p>
          <a:p>
            <a:pPr marL="457200" lvl="1" indent="0">
              <a:buNone/>
            </a:pPr>
            <a:endParaRPr lang="en-US" dirty="0" smtClean="0"/>
          </a:p>
          <a:p>
            <a:pPr lvl="1"/>
            <a:r>
              <a:rPr lang="en-US" i="1" dirty="0" err="1" smtClean="0"/>
              <a:t>autoplay</a:t>
            </a:r>
            <a:r>
              <a:rPr lang="en-US" dirty="0" smtClean="0"/>
              <a:t>: to automatically begin playback of the media resource</a:t>
            </a:r>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Common attributes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324618965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smtClean="0"/>
              <a:t>audio</a:t>
            </a:r>
            <a:r>
              <a:rPr lang="en-US" dirty="0" smtClean="0"/>
              <a:t> and </a:t>
            </a:r>
            <a:r>
              <a:rPr lang="en-US" i="1" dirty="0" smtClean="0"/>
              <a:t>video</a:t>
            </a:r>
            <a:r>
              <a:rPr lang="en-US" dirty="0" smtClean="0"/>
              <a:t> have some common attributes</a:t>
            </a:r>
          </a:p>
          <a:p>
            <a:pPr lvl="1"/>
            <a:endParaRPr lang="en-US" dirty="0"/>
          </a:p>
          <a:p>
            <a:pPr lvl="1"/>
            <a:r>
              <a:rPr lang="en-US" i="1" dirty="0" smtClean="0"/>
              <a:t>controls</a:t>
            </a:r>
            <a:r>
              <a:rPr lang="en-US" dirty="0" smtClean="0"/>
              <a:t>:</a:t>
            </a:r>
            <a:r>
              <a:rPr lang="en-US" i="1" dirty="0" smtClean="0"/>
              <a:t> </a:t>
            </a:r>
            <a:r>
              <a:rPr lang="en-US" dirty="0" smtClean="0"/>
              <a:t>to ask to the user agent to provide its own set of controls</a:t>
            </a:r>
          </a:p>
          <a:p>
            <a:pPr lvl="1"/>
            <a:endParaRPr lang="en-US" i="1" dirty="0"/>
          </a:p>
          <a:p>
            <a:pPr lvl="1"/>
            <a:r>
              <a:rPr lang="en-US" i="1" dirty="0" smtClean="0"/>
              <a:t>loop</a:t>
            </a:r>
            <a:r>
              <a:rPr lang="en-US" dirty="0"/>
              <a:t>: to seek back to the start of the media resource upon reaching the end</a:t>
            </a:r>
            <a:endParaRPr lang="en-US" i="1"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Common attributes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96120141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The </a:t>
            </a:r>
            <a:r>
              <a:rPr lang="en-US" i="1" dirty="0" smtClean="0"/>
              <a:t>source</a:t>
            </a:r>
            <a:r>
              <a:rPr lang="en-US" dirty="0" smtClean="0"/>
              <a:t> element allows to specify multiple alternative of sources to a media element</a:t>
            </a:r>
            <a:endParaRPr lang="en-US" dirty="0"/>
          </a:p>
          <a:p>
            <a:endParaRPr lang="en-US" dirty="0" smtClean="0"/>
          </a:p>
          <a:p>
            <a:r>
              <a:rPr lang="en-US" dirty="0" smtClean="0"/>
              <a:t>Allows the browser to choose the better source based on its media type or codec support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Alternative sources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01308140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Example: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Alternative sources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6" name="Rectangle à coins arrondis 4"/>
          <p:cNvSpPr/>
          <p:nvPr/>
        </p:nvSpPr>
        <p:spPr>
          <a:xfrm>
            <a:off x="323528" y="2209428"/>
            <a:ext cx="8460432" cy="2592288"/>
          </a:xfrm>
          <a:prstGeom prst="roundRect">
            <a:avLst/>
          </a:prstGeom>
        </p:spPr>
        <p:style>
          <a:lnRef idx="2">
            <a:schemeClr val="dk1"/>
          </a:lnRef>
          <a:fillRef idx="1">
            <a:schemeClr val="lt1"/>
          </a:fillRef>
          <a:effectRef idx="0">
            <a:schemeClr val="dk1"/>
          </a:effectRef>
          <a:fontRef idx="minor">
            <a:schemeClr val="dk1"/>
          </a:fontRef>
        </p:style>
        <p:txBody>
          <a:bodyPr lIns="0" rIns="0" anchor="ctr"/>
          <a:lstStyle/>
          <a:p>
            <a:pPr marL="403225" indent="-342900">
              <a:lnSpc>
                <a:spcPct val="8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audio </a:t>
            </a:r>
            <a:r>
              <a:rPr lang="nl-NL" b="1" dirty="0" err="1" smtClean="0">
                <a:solidFill>
                  <a:srgbClr val="FF0000"/>
                </a:solidFill>
                <a:latin typeface="Courier New"/>
                <a:cs typeface="Courier New"/>
              </a:rPr>
              <a:t>controls</a:t>
            </a:r>
            <a:r>
              <a:rPr lang="nl-NL" b="1" dirty="0" smtClean="0">
                <a:solidFill>
                  <a:srgbClr val="FF0000"/>
                </a:solidFill>
                <a:latin typeface="Courier New"/>
                <a:cs typeface="Courier New"/>
              </a:rPr>
              <a:t> </a:t>
            </a:r>
            <a:r>
              <a:rPr lang="nl-NL" b="1" dirty="0" err="1" smtClean="0">
                <a:solidFill>
                  <a:srgbClr val="FF0000"/>
                </a:solidFill>
                <a:latin typeface="Courier New"/>
                <a:cs typeface="Courier New"/>
              </a:rPr>
              <a:t>autoplay</a:t>
            </a:r>
            <a:r>
              <a:rPr lang="nl-NL" b="1" dirty="0" smtClean="0">
                <a:solidFill>
                  <a:srgbClr val="FF0000"/>
                </a:solidFill>
                <a:latin typeface="Courier New"/>
                <a:cs typeface="Courier New"/>
              </a:rPr>
              <a:t> loop</a:t>
            </a:r>
            <a:r>
              <a:rPr lang="nl-NL" b="1" dirty="0" smtClean="0">
                <a:latin typeface="Courier New"/>
                <a:cs typeface="Courier New"/>
              </a:rPr>
              <a:t>&gt;</a:t>
            </a:r>
          </a:p>
          <a:p>
            <a:pPr marL="403225" indent="-342900">
              <a:lnSpc>
                <a:spcPct val="80000"/>
              </a:lnSpc>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solidFill>
                  <a:srgbClr val="3366FF"/>
                </a:solidFill>
                <a:latin typeface="Courier New"/>
                <a:cs typeface="Courier New"/>
              </a:rPr>
              <a:t>source</a:t>
            </a:r>
            <a:r>
              <a:rPr lang="nl-NL" b="1" dirty="0" smtClean="0">
                <a:latin typeface="Courier New"/>
                <a:cs typeface="Courier New"/>
              </a:rPr>
              <a:t> </a:t>
            </a:r>
            <a:r>
              <a:rPr lang="nl-NL" b="1" dirty="0" err="1">
                <a:solidFill>
                  <a:srgbClr val="FF0000"/>
                </a:solidFill>
                <a:latin typeface="Courier New"/>
                <a:cs typeface="Courier New"/>
              </a:rPr>
              <a:t>src</a:t>
            </a:r>
            <a:r>
              <a:rPr lang="nl-NL" b="1" dirty="0" smtClean="0">
                <a:latin typeface="Courier New"/>
                <a:cs typeface="Courier New"/>
              </a:rPr>
              <a:t>="</a:t>
            </a:r>
            <a:r>
              <a:rPr lang="nl-NL" b="1" dirty="0" err="1">
                <a:solidFill>
                  <a:srgbClr val="00CC00"/>
                </a:solidFill>
                <a:latin typeface="Courier New"/>
                <a:cs typeface="Courier New"/>
              </a:rPr>
              <a:t>song.ogg</a:t>
            </a:r>
            <a:r>
              <a:rPr lang="nl-NL" b="1" dirty="0" smtClean="0">
                <a:latin typeface="Courier New"/>
                <a:cs typeface="Courier New"/>
              </a:rPr>
              <a:t>" </a:t>
            </a:r>
            <a:r>
              <a:rPr lang="nl-NL" b="1" dirty="0">
                <a:solidFill>
                  <a:srgbClr val="FF0000"/>
                </a:solidFill>
                <a:latin typeface="Courier New"/>
                <a:cs typeface="Courier New"/>
              </a:rPr>
              <a:t>type</a:t>
            </a:r>
            <a:r>
              <a:rPr lang="nl-NL" b="1" dirty="0" smtClean="0">
                <a:latin typeface="Courier New"/>
                <a:cs typeface="Courier New"/>
              </a:rPr>
              <a:t>="</a:t>
            </a:r>
            <a:r>
              <a:rPr lang="nl-NL" b="1" dirty="0">
                <a:solidFill>
                  <a:srgbClr val="00CC00"/>
                </a:solidFill>
                <a:latin typeface="Courier New"/>
                <a:cs typeface="Courier New"/>
              </a:rPr>
              <a:t>audio/</a:t>
            </a:r>
            <a:r>
              <a:rPr lang="nl-NL" b="1" dirty="0" err="1">
                <a:solidFill>
                  <a:srgbClr val="00CC00"/>
                </a:solidFill>
                <a:latin typeface="Courier New"/>
                <a:cs typeface="Courier New"/>
              </a:rPr>
              <a:t>ogg</a:t>
            </a:r>
            <a:r>
              <a:rPr lang="nl-NL" b="1" dirty="0" smtClean="0">
                <a:latin typeface="Courier New"/>
                <a:cs typeface="Courier New"/>
              </a:rPr>
              <a:t>" /&gt;</a:t>
            </a:r>
          </a:p>
          <a:p>
            <a:pPr marL="403225" indent="-342900">
              <a:lnSpc>
                <a:spcPct val="8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source</a:t>
            </a:r>
            <a:r>
              <a:rPr lang="nl-NL" b="1" dirty="0">
                <a:latin typeface="Courier New"/>
                <a:cs typeface="Courier New"/>
              </a:rPr>
              <a:t> </a:t>
            </a:r>
            <a:r>
              <a:rPr lang="nl-NL" b="1" dirty="0" err="1">
                <a:solidFill>
                  <a:srgbClr val="FF0000"/>
                </a:solidFill>
                <a:latin typeface="Courier New"/>
                <a:cs typeface="Courier New"/>
              </a:rPr>
              <a:t>src</a:t>
            </a:r>
            <a:r>
              <a:rPr lang="nl-NL" b="1" dirty="0">
                <a:latin typeface="Courier New"/>
                <a:cs typeface="Courier New"/>
              </a:rPr>
              <a:t>="</a:t>
            </a:r>
            <a:r>
              <a:rPr lang="nl-NL" b="1" dirty="0">
                <a:solidFill>
                  <a:srgbClr val="00CC00"/>
                </a:solidFill>
                <a:latin typeface="Courier New"/>
                <a:cs typeface="Courier New"/>
              </a:rPr>
              <a:t>song.mp3</a:t>
            </a:r>
            <a:r>
              <a:rPr lang="nl-NL" b="1" dirty="0" smtClean="0">
                <a:latin typeface="Courier New"/>
                <a:cs typeface="Courier New"/>
              </a:rPr>
              <a:t>" </a:t>
            </a:r>
            <a:r>
              <a:rPr lang="nl-NL" b="1" dirty="0">
                <a:solidFill>
                  <a:srgbClr val="FF0000"/>
                </a:solidFill>
                <a:latin typeface="Courier New"/>
                <a:cs typeface="Courier New"/>
              </a:rPr>
              <a:t>type</a:t>
            </a:r>
            <a:r>
              <a:rPr lang="nl-NL" b="1" dirty="0">
                <a:latin typeface="Courier New"/>
                <a:cs typeface="Courier New"/>
              </a:rPr>
              <a:t>="</a:t>
            </a:r>
            <a:r>
              <a:rPr lang="nl-NL" b="1" dirty="0">
                <a:solidFill>
                  <a:srgbClr val="00CC00"/>
                </a:solidFill>
                <a:latin typeface="Courier New"/>
                <a:cs typeface="Courier New"/>
              </a:rPr>
              <a:t>audio/</a:t>
            </a:r>
            <a:r>
              <a:rPr lang="nl-NL" b="1" dirty="0" err="1">
                <a:solidFill>
                  <a:srgbClr val="00CC00"/>
                </a:solidFill>
                <a:latin typeface="Courier New"/>
                <a:cs typeface="Courier New"/>
              </a:rPr>
              <a:t>mpeg</a:t>
            </a:r>
            <a:r>
              <a:rPr lang="nl-NL" b="1" dirty="0" smtClean="0">
                <a:latin typeface="Courier New"/>
                <a:cs typeface="Courier New"/>
              </a:rPr>
              <a:t>" </a:t>
            </a:r>
            <a:r>
              <a:rPr lang="nl-NL" b="1" dirty="0">
                <a:latin typeface="Courier New"/>
                <a:cs typeface="Courier New"/>
              </a:rPr>
              <a:t>/</a:t>
            </a:r>
            <a:r>
              <a:rPr lang="nl-NL" b="1" dirty="0" smtClean="0">
                <a:latin typeface="Courier New"/>
                <a:cs typeface="Courier New"/>
              </a:rPr>
              <a:t>&gt;</a:t>
            </a:r>
          </a:p>
          <a:p>
            <a:pPr marL="403225" indent="-342900">
              <a:lnSpc>
                <a:spcPct val="8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a:latin typeface="Courier New"/>
                <a:cs typeface="Courier New"/>
              </a:rPr>
              <a:t>	</a:t>
            </a:r>
            <a:r>
              <a:rPr lang="nl-NL" b="1" dirty="0" err="1">
                <a:latin typeface="Courier New"/>
                <a:cs typeface="Courier New"/>
              </a:rPr>
              <a:t>Your</a:t>
            </a:r>
            <a:r>
              <a:rPr lang="nl-NL" b="1" dirty="0">
                <a:latin typeface="Courier New"/>
                <a:cs typeface="Courier New"/>
              </a:rPr>
              <a:t> browser </a:t>
            </a:r>
            <a:r>
              <a:rPr lang="nl-NL" b="1" dirty="0" err="1">
                <a:latin typeface="Courier New"/>
                <a:cs typeface="Courier New"/>
              </a:rPr>
              <a:t>doesn't</a:t>
            </a:r>
            <a:r>
              <a:rPr lang="nl-NL" b="1" dirty="0">
                <a:latin typeface="Courier New"/>
                <a:cs typeface="Courier New"/>
              </a:rPr>
              <a:t> </a:t>
            </a:r>
            <a:r>
              <a:rPr lang="nl-NL" b="1" dirty="0" smtClean="0">
                <a:latin typeface="Courier New"/>
                <a:cs typeface="Courier New"/>
              </a:rPr>
              <a:t>support the </a:t>
            </a:r>
            <a:r>
              <a:rPr lang="nl-NL" b="1" dirty="0">
                <a:latin typeface="Courier New"/>
                <a:cs typeface="Courier New"/>
              </a:rPr>
              <a:t>HTML5 </a:t>
            </a:r>
            <a:r>
              <a:rPr lang="nl-NL" b="1" dirty="0" smtClean="0">
                <a:latin typeface="Courier New"/>
                <a:cs typeface="Courier New"/>
              </a:rPr>
              <a:t>audio element.</a:t>
            </a:r>
          </a:p>
          <a:p>
            <a:pPr marL="403225" indent="-342900">
              <a:lnSpc>
                <a:spcPct val="70000"/>
              </a:lnSpc>
              <a:spcBef>
                <a:spcPct val="20000"/>
              </a:spcBef>
              <a:spcAft>
                <a:spcPct val="30000"/>
              </a:spcAft>
              <a:buClr>
                <a:srgbClr val="7030A0"/>
              </a:buClr>
            </a:pPr>
            <a:endParaRPr lang="nl-NL" b="1" dirty="0" smtClean="0">
              <a:latin typeface="Courier New"/>
              <a:cs typeface="Courier New"/>
            </a:endParaRPr>
          </a:p>
          <a:p>
            <a:pPr marL="403225" indent="-342900">
              <a:lnSpc>
                <a:spcPct val="70000"/>
              </a:lnSpc>
              <a:spcBef>
                <a:spcPct val="20000"/>
              </a:spcBef>
              <a:spcAft>
                <a:spcPct val="30000"/>
              </a:spcAft>
              <a:buClr>
                <a:srgbClr val="7030A0"/>
              </a:buClr>
            </a:pPr>
            <a:r>
              <a:rPr lang="nl-NL" b="1" dirty="0" smtClean="0">
                <a:latin typeface="Courier New"/>
                <a:cs typeface="Courier New"/>
              </a:rPr>
              <a:t>&lt;/</a:t>
            </a:r>
            <a:r>
              <a:rPr lang="nl-NL" b="1" dirty="0" smtClean="0">
                <a:solidFill>
                  <a:srgbClr val="3366FF"/>
                </a:solidFill>
                <a:latin typeface="Courier New"/>
                <a:cs typeface="Courier New"/>
              </a:rPr>
              <a:t>video</a:t>
            </a:r>
            <a:r>
              <a:rPr lang="nl-NL" b="1" dirty="0" smtClean="0">
                <a:latin typeface="Courier New"/>
                <a:cs typeface="Courier New"/>
              </a:rPr>
              <a:t>&gt;</a:t>
            </a:r>
            <a:endParaRPr lang="nl-NL" b="1" dirty="0">
              <a:latin typeface="Courier New"/>
              <a:cs typeface="Courier New"/>
            </a:endParaRPr>
          </a:p>
        </p:txBody>
      </p:sp>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2144955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Semantic elements describe their meaning or purpose clearly to the </a:t>
            </a:r>
            <a:r>
              <a:rPr lang="en-US" dirty="0" smtClean="0"/>
              <a:t>browsers</a:t>
            </a:r>
          </a:p>
          <a:p>
            <a:endParaRPr lang="en-US" dirty="0"/>
          </a:p>
          <a:p>
            <a:r>
              <a:rPr lang="en-US" dirty="0" smtClean="0"/>
              <a:t>With HTML5, no more overuse of the </a:t>
            </a:r>
            <a:r>
              <a:rPr lang="en-US" i="1" dirty="0" smtClean="0"/>
              <a:t>div</a:t>
            </a:r>
            <a:r>
              <a:rPr lang="en-US" dirty="0" smtClean="0"/>
              <a:t> tag to define </a:t>
            </a:r>
            <a:r>
              <a:rPr lang="en-US" dirty="0"/>
              <a:t>a division or a </a:t>
            </a:r>
            <a:r>
              <a:rPr lang="en-US" dirty="0" smtClean="0"/>
              <a:t>section</a:t>
            </a:r>
          </a:p>
          <a:p>
            <a:pPr lvl="1"/>
            <a:r>
              <a:rPr lang="en-US" dirty="0" smtClean="0"/>
              <a:t>Doesn’t tell </a:t>
            </a:r>
            <a:r>
              <a:rPr lang="en-US" dirty="0"/>
              <a:t>us anything about its content </a:t>
            </a:r>
            <a:endParaRPr lang="en-US" dirty="0" smtClean="0"/>
          </a:p>
          <a:p>
            <a:pPr lvl="1"/>
            <a:r>
              <a:rPr lang="en-US" dirty="0"/>
              <a:t>D</a:t>
            </a:r>
            <a:r>
              <a:rPr lang="en-US" dirty="0" smtClean="0"/>
              <a:t>oesn’t convey </a:t>
            </a:r>
            <a:r>
              <a:rPr lang="en-US" dirty="0"/>
              <a:t>any clear </a:t>
            </a:r>
            <a:r>
              <a:rPr lang="en-US" dirty="0" smtClean="0"/>
              <a:t>meaning</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Presentation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Tree>
    <p:extLst>
      <p:ext uri="{BB962C8B-B14F-4D97-AF65-F5344CB8AC3E}">
        <p14:creationId xmlns:p14="http://schemas.microsoft.com/office/powerpoint/2010/main" val="372238669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Support for audio codecs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1726765400"/>
              </p:ext>
            </p:extLst>
          </p:nvPr>
        </p:nvGraphicFramePr>
        <p:xfrm>
          <a:off x="1115615" y="1338932"/>
          <a:ext cx="6984777" cy="3606800"/>
        </p:xfrm>
        <a:graphic>
          <a:graphicData uri="http://schemas.openxmlformats.org/drawingml/2006/table">
            <a:tbl>
              <a:tblPr firstRow="1" bandRow="1">
                <a:tableStyleId>{5C22544A-7EE6-4342-B048-85BDC9FD1C3A}</a:tableStyleId>
              </a:tblPr>
              <a:tblGrid>
                <a:gridCol w="2328259"/>
                <a:gridCol w="1632182"/>
                <a:gridCol w="3024336"/>
              </a:tblGrid>
              <a:tr h="370840">
                <a:tc>
                  <a:txBody>
                    <a:bodyPr/>
                    <a:lstStyle/>
                    <a:p>
                      <a:pPr algn="ctr"/>
                      <a:r>
                        <a:rPr lang="en-US" b="1" dirty="0" smtClean="0"/>
                        <a:t>Browser</a:t>
                      </a:r>
                      <a:endParaRPr lang="en-US" b="1" dirty="0"/>
                    </a:p>
                  </a:txBody>
                  <a:tcPr/>
                </a:tc>
                <a:tc>
                  <a:txBody>
                    <a:bodyPr/>
                    <a:lstStyle/>
                    <a:p>
                      <a:pPr algn="ctr"/>
                      <a:r>
                        <a:rPr lang="en-US" b="1" dirty="0" smtClean="0"/>
                        <a:t>Version</a:t>
                      </a:r>
                      <a:endParaRPr lang="en-US" b="1" dirty="0"/>
                    </a:p>
                  </a:txBody>
                  <a:tcPr/>
                </a:tc>
                <a:tc>
                  <a:txBody>
                    <a:bodyPr/>
                    <a:lstStyle/>
                    <a:p>
                      <a:pPr algn="ctr"/>
                      <a:r>
                        <a:rPr lang="en-US" b="1" dirty="0" smtClean="0"/>
                        <a:t>Codec Support</a:t>
                      </a:r>
                      <a:endParaRPr lang="en-US" b="1" dirty="0"/>
                    </a:p>
                  </a:txBody>
                  <a:tcPr/>
                </a:tc>
              </a:tr>
              <a:tr h="370840">
                <a:tc>
                  <a:txBody>
                    <a:bodyPr/>
                    <a:lstStyle/>
                    <a:p>
                      <a:pPr algn="ctr"/>
                      <a:r>
                        <a:rPr lang="en-US" dirty="0" smtClean="0"/>
                        <a:t>Internet</a:t>
                      </a:r>
                      <a:r>
                        <a:rPr lang="en-US" baseline="0" dirty="0" smtClean="0"/>
                        <a:t> Explorer</a:t>
                      </a:r>
                      <a:endParaRPr lang="en-US" dirty="0"/>
                    </a:p>
                  </a:txBody>
                  <a:tcPr anchor="ctr"/>
                </a:tc>
                <a:tc>
                  <a:txBody>
                    <a:bodyPr/>
                    <a:lstStyle/>
                    <a:p>
                      <a:pPr algn="ctr"/>
                      <a:r>
                        <a:rPr lang="en-US" dirty="0" smtClean="0"/>
                        <a:t>9.0+</a:t>
                      </a:r>
                      <a:endParaRPr lang="en-US" dirty="0"/>
                    </a:p>
                  </a:txBody>
                  <a:tcPr anchor="ctr"/>
                </a:tc>
                <a:tc>
                  <a:txBody>
                    <a:bodyPr/>
                    <a:lstStyle/>
                    <a:p>
                      <a:r>
                        <a:rPr lang="en-US" dirty="0" smtClean="0"/>
                        <a:t>MP3, AAC</a:t>
                      </a:r>
                      <a:endParaRPr lang="en-US" dirty="0"/>
                    </a:p>
                  </a:txBody>
                  <a:tcPr/>
                </a:tc>
              </a:tr>
              <a:tr h="370840">
                <a:tc>
                  <a:txBody>
                    <a:bodyPr/>
                    <a:lstStyle/>
                    <a:p>
                      <a:pPr algn="ctr"/>
                      <a:r>
                        <a:rPr lang="en-US" dirty="0" smtClean="0"/>
                        <a:t>Firefox</a:t>
                      </a:r>
                      <a:endParaRPr lang="en-US" dirty="0"/>
                    </a:p>
                  </a:txBody>
                  <a:tcPr anchor="ctr"/>
                </a:tc>
                <a:tc>
                  <a:txBody>
                    <a:bodyPr/>
                    <a:lstStyle/>
                    <a:p>
                      <a:pPr algn="ctr"/>
                      <a:r>
                        <a:rPr lang="en-US" dirty="0" smtClean="0"/>
                        <a:t>3.6+</a:t>
                      </a:r>
                      <a:endParaRPr lang="en-US" dirty="0"/>
                    </a:p>
                  </a:txBody>
                  <a:tcPr anchor="ctr"/>
                </a:tc>
                <a:tc>
                  <a:txBody>
                    <a:bodyPr/>
                    <a:lstStyle/>
                    <a:p>
                      <a:r>
                        <a:rPr lang="en-US" dirty="0" err="1" smtClean="0"/>
                        <a:t>Ogg</a:t>
                      </a:r>
                      <a:r>
                        <a:rPr lang="en-US" dirty="0" smtClean="0"/>
                        <a:t> </a:t>
                      </a:r>
                      <a:r>
                        <a:rPr lang="en-US" dirty="0" err="1" smtClean="0"/>
                        <a:t>Vorbis</a:t>
                      </a:r>
                      <a:r>
                        <a:rPr lang="en-US" dirty="0" smtClean="0"/>
                        <a:t>, WAV</a:t>
                      </a:r>
                      <a:endParaRPr lang="en-US" dirty="0"/>
                    </a:p>
                  </a:txBody>
                  <a:tcPr/>
                </a:tc>
              </a:tr>
              <a:tr h="370840">
                <a:tc>
                  <a:txBody>
                    <a:bodyPr/>
                    <a:lstStyle/>
                    <a:p>
                      <a:pPr algn="ctr"/>
                      <a:r>
                        <a:rPr lang="en-US" dirty="0" smtClean="0"/>
                        <a:t>Google Chrome</a:t>
                      </a:r>
                      <a:endParaRPr lang="en-US" dirty="0"/>
                    </a:p>
                  </a:txBody>
                  <a:tcPr anchor="ctr"/>
                </a:tc>
                <a:tc>
                  <a:txBody>
                    <a:bodyPr/>
                    <a:lstStyle/>
                    <a:p>
                      <a:pPr algn="ctr"/>
                      <a:r>
                        <a:rPr lang="en-US" dirty="0" smtClean="0"/>
                        <a:t>6.0+</a:t>
                      </a:r>
                      <a:endParaRPr lang="en-US" dirty="0"/>
                    </a:p>
                  </a:txBody>
                  <a:tcPr anchor="ctr"/>
                </a:tc>
                <a:tc>
                  <a:txBody>
                    <a:bodyPr/>
                    <a:lstStyle/>
                    <a:p>
                      <a:r>
                        <a:rPr lang="en-US" dirty="0" err="1" smtClean="0"/>
                        <a:t>Ogg</a:t>
                      </a:r>
                      <a:r>
                        <a:rPr lang="en-US" dirty="0" smtClean="0"/>
                        <a:t> </a:t>
                      </a:r>
                      <a:r>
                        <a:rPr lang="en-US" dirty="0" err="1" smtClean="0"/>
                        <a:t>Vorbis</a:t>
                      </a:r>
                      <a:r>
                        <a:rPr lang="en-US" dirty="0" smtClean="0"/>
                        <a:t>, MP3, </a:t>
                      </a:r>
                    </a:p>
                    <a:p>
                      <a:r>
                        <a:rPr lang="en-US" dirty="0" smtClean="0"/>
                        <a:t>WAV (since Chrome 9)</a:t>
                      </a:r>
                      <a:endParaRPr lang="en-US" dirty="0"/>
                    </a:p>
                  </a:txBody>
                  <a:tcPr/>
                </a:tc>
              </a:tr>
              <a:tr h="370840">
                <a:tc>
                  <a:txBody>
                    <a:bodyPr/>
                    <a:lstStyle/>
                    <a:p>
                      <a:pPr algn="ctr"/>
                      <a:r>
                        <a:rPr lang="en-US" dirty="0" smtClean="0"/>
                        <a:t>Apple Safari</a:t>
                      </a:r>
                      <a:endParaRPr lang="en-US" dirty="0"/>
                    </a:p>
                  </a:txBody>
                  <a:tcPr anchor="ctr"/>
                </a:tc>
                <a:tc>
                  <a:txBody>
                    <a:bodyPr/>
                    <a:lstStyle/>
                    <a:p>
                      <a:pPr algn="ctr"/>
                      <a:r>
                        <a:rPr lang="en-US" dirty="0" smtClean="0"/>
                        <a:t>5.0+</a:t>
                      </a:r>
                      <a:endParaRPr lang="en-US" dirty="0"/>
                    </a:p>
                  </a:txBody>
                  <a:tcPr anchor="ctr"/>
                </a:tc>
                <a:tc>
                  <a:txBody>
                    <a:bodyPr/>
                    <a:lstStyle/>
                    <a:p>
                      <a:r>
                        <a:rPr lang="en-US" dirty="0" smtClean="0"/>
                        <a:t>MP3, AAC, WAV</a:t>
                      </a:r>
                      <a:endParaRPr lang="en-US" dirty="0"/>
                    </a:p>
                  </a:txBody>
                  <a:tcPr/>
                </a:tc>
              </a:tr>
              <a:tr h="370840">
                <a:tc>
                  <a:txBody>
                    <a:bodyPr/>
                    <a:lstStyle/>
                    <a:p>
                      <a:pPr algn="ctr"/>
                      <a:r>
                        <a:rPr lang="en-US" dirty="0" smtClean="0"/>
                        <a:t>Opera</a:t>
                      </a:r>
                      <a:endParaRPr lang="en-US" dirty="0"/>
                    </a:p>
                  </a:txBody>
                  <a:tcPr anchor="ctr"/>
                </a:tc>
                <a:tc>
                  <a:txBody>
                    <a:bodyPr/>
                    <a:lstStyle/>
                    <a:p>
                      <a:pPr algn="ctr"/>
                      <a:r>
                        <a:rPr lang="en-US" dirty="0" smtClean="0"/>
                        <a:t>10.0+</a:t>
                      </a:r>
                      <a:endParaRPr lang="en-US" dirty="0"/>
                    </a:p>
                  </a:txBody>
                  <a:tcPr anchor="ctr"/>
                </a:tc>
                <a:tc>
                  <a:txBody>
                    <a:bodyPr/>
                    <a:lstStyle/>
                    <a:p>
                      <a:r>
                        <a:rPr lang="en-US" dirty="0" err="1" smtClean="0"/>
                        <a:t>Ogg</a:t>
                      </a:r>
                      <a:r>
                        <a:rPr lang="en-US" dirty="0" smtClean="0"/>
                        <a:t> </a:t>
                      </a:r>
                      <a:r>
                        <a:rPr lang="en-US" dirty="0" err="1" smtClean="0"/>
                        <a:t>Vorbis</a:t>
                      </a:r>
                      <a:r>
                        <a:rPr lang="en-US" dirty="0" smtClean="0"/>
                        <a:t>, WAV</a:t>
                      </a:r>
                      <a:endParaRPr lang="en-US" dirty="0"/>
                    </a:p>
                  </a:txBody>
                  <a:tcPr/>
                </a:tc>
              </a:tr>
              <a:tr h="370840">
                <a:tc>
                  <a:txBody>
                    <a:bodyPr/>
                    <a:lstStyle/>
                    <a:p>
                      <a:pPr algn="ctr"/>
                      <a:r>
                        <a:rPr lang="en-US" dirty="0" smtClean="0"/>
                        <a:t>Android</a:t>
                      </a:r>
                      <a:endParaRPr lang="en-US" dirty="0"/>
                    </a:p>
                  </a:txBody>
                  <a:tcPr anchor="ctr"/>
                </a:tc>
                <a:tc>
                  <a:txBody>
                    <a:bodyPr/>
                    <a:lstStyle/>
                    <a:p>
                      <a:pPr algn="ctr"/>
                      <a:r>
                        <a:rPr lang="en-US" dirty="0" smtClean="0"/>
                        <a:t>2.3+</a:t>
                      </a:r>
                      <a:endParaRPr lang="en-US" dirty="0"/>
                    </a:p>
                  </a:txBody>
                  <a:tcPr anchor="ctr"/>
                </a:tc>
                <a:tc>
                  <a:txBody>
                    <a:bodyPr/>
                    <a:lstStyle/>
                    <a:p>
                      <a:r>
                        <a:rPr lang="en-US" dirty="0" smtClean="0"/>
                        <a:t>MP3,</a:t>
                      </a:r>
                      <a:r>
                        <a:rPr lang="en-US" baseline="0" dirty="0" smtClean="0"/>
                        <a:t> AAC (device dependent)</a:t>
                      </a:r>
                      <a:endParaRPr lang="en-US" dirty="0"/>
                    </a:p>
                  </a:txBody>
                  <a:tcPr/>
                </a:tc>
              </a:tr>
              <a:tr h="370840">
                <a:tc>
                  <a:txBody>
                    <a:bodyPr/>
                    <a:lstStyle/>
                    <a:p>
                      <a:pPr algn="ctr"/>
                      <a:r>
                        <a:rPr lang="en-US" dirty="0" err="1" smtClean="0"/>
                        <a:t>iOS</a:t>
                      </a:r>
                      <a:endParaRPr lang="en-US" dirty="0"/>
                    </a:p>
                  </a:txBody>
                  <a:tcPr anchor="ctr"/>
                </a:tc>
                <a:tc>
                  <a:txBody>
                    <a:bodyPr/>
                    <a:lstStyle/>
                    <a:p>
                      <a:pPr algn="ctr"/>
                      <a:r>
                        <a:rPr lang="en-US" dirty="0" smtClean="0"/>
                        <a:t>3.0+</a:t>
                      </a:r>
                      <a:endParaRPr lang="en-US" dirty="0"/>
                    </a:p>
                  </a:txBody>
                  <a:tcPr anchor="ctr"/>
                </a:tc>
                <a:tc>
                  <a:txBody>
                    <a:bodyPr/>
                    <a:lstStyle/>
                    <a:p>
                      <a:r>
                        <a:rPr lang="en-US" dirty="0" smtClean="0"/>
                        <a:t>MP3, AAC</a:t>
                      </a:r>
                      <a:endParaRPr lang="en-US" dirty="0"/>
                    </a:p>
                  </a:txBody>
                  <a:tcPr/>
                </a:tc>
              </a:tr>
              <a:tr h="370840">
                <a:tc>
                  <a:txBody>
                    <a:bodyPr/>
                    <a:lstStyle/>
                    <a:p>
                      <a:pPr algn="ctr"/>
                      <a:r>
                        <a:rPr lang="en-US" dirty="0" smtClean="0"/>
                        <a:t>Blackberry</a:t>
                      </a:r>
                      <a:endParaRPr lang="en-US" dirty="0"/>
                    </a:p>
                  </a:txBody>
                  <a:tcPr anchor="ctr"/>
                </a:tc>
                <a:tc>
                  <a:txBody>
                    <a:bodyPr/>
                    <a:lstStyle/>
                    <a:p>
                      <a:pPr algn="ctr"/>
                      <a:r>
                        <a:rPr lang="en-US" dirty="0" smtClean="0"/>
                        <a:t>6.0+</a:t>
                      </a:r>
                      <a:endParaRPr lang="en-US" dirty="0"/>
                    </a:p>
                  </a:txBody>
                  <a:tcPr anchor="ctr"/>
                </a:tc>
                <a:tc>
                  <a:txBody>
                    <a:bodyPr/>
                    <a:lstStyle/>
                    <a:p>
                      <a:r>
                        <a:rPr lang="en-US" dirty="0" smtClean="0"/>
                        <a:t>MP3, AAC</a:t>
                      </a:r>
                      <a:endParaRPr lang="en-US" dirty="0"/>
                    </a:p>
                  </a:txBody>
                  <a:tcPr/>
                </a:tc>
              </a:tr>
            </a:tbl>
          </a:graphicData>
        </a:graphic>
      </p:graphicFrame>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159116401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Support for video codecs</a:t>
            </a:r>
            <a:endParaRPr kumimoji="0" lang="en-US" sz="3600" b="1" u="none" strike="noStrike" kern="1200" cap="none" spc="0" normalizeH="0" baseline="0" dirty="0" smtClean="0">
              <a:ln>
                <a:noFill/>
              </a:ln>
              <a:solidFill>
                <a:schemeClr val="tx1"/>
              </a:solidFill>
              <a:effectLst/>
              <a:uLnTx/>
              <a:uFillTx/>
              <a:latin typeface="+mj-lt"/>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1026065520"/>
              </p:ext>
            </p:extLst>
          </p:nvPr>
        </p:nvGraphicFramePr>
        <p:xfrm>
          <a:off x="1115615" y="1690980"/>
          <a:ext cx="6984777" cy="2966720"/>
        </p:xfrm>
        <a:graphic>
          <a:graphicData uri="http://schemas.openxmlformats.org/drawingml/2006/table">
            <a:tbl>
              <a:tblPr firstRow="1" bandRow="1">
                <a:tableStyleId>{5C22544A-7EE6-4342-B048-85BDC9FD1C3A}</a:tableStyleId>
              </a:tblPr>
              <a:tblGrid>
                <a:gridCol w="2328259"/>
                <a:gridCol w="1632182"/>
                <a:gridCol w="3024336"/>
              </a:tblGrid>
              <a:tr h="370840">
                <a:tc>
                  <a:txBody>
                    <a:bodyPr/>
                    <a:lstStyle/>
                    <a:p>
                      <a:pPr algn="ctr"/>
                      <a:r>
                        <a:rPr lang="en-US" b="1" dirty="0" smtClean="0"/>
                        <a:t>Browser</a:t>
                      </a:r>
                      <a:endParaRPr lang="en-US" b="1" dirty="0"/>
                    </a:p>
                  </a:txBody>
                  <a:tcPr/>
                </a:tc>
                <a:tc>
                  <a:txBody>
                    <a:bodyPr/>
                    <a:lstStyle/>
                    <a:p>
                      <a:pPr algn="ctr"/>
                      <a:r>
                        <a:rPr lang="en-US" b="1" dirty="0" smtClean="0"/>
                        <a:t>Version</a:t>
                      </a:r>
                      <a:endParaRPr lang="en-US" b="1" dirty="0"/>
                    </a:p>
                  </a:txBody>
                  <a:tcPr/>
                </a:tc>
                <a:tc>
                  <a:txBody>
                    <a:bodyPr/>
                    <a:lstStyle/>
                    <a:p>
                      <a:pPr algn="ctr"/>
                      <a:r>
                        <a:rPr lang="en-US" b="1" dirty="0" smtClean="0"/>
                        <a:t>Codec Support</a:t>
                      </a:r>
                      <a:endParaRPr lang="en-US" b="1" dirty="0"/>
                    </a:p>
                  </a:txBody>
                  <a:tcPr/>
                </a:tc>
              </a:tr>
              <a:tr h="370840">
                <a:tc>
                  <a:txBody>
                    <a:bodyPr/>
                    <a:lstStyle/>
                    <a:p>
                      <a:pPr algn="ctr"/>
                      <a:r>
                        <a:rPr lang="en-US" dirty="0" smtClean="0"/>
                        <a:t>Internet</a:t>
                      </a:r>
                      <a:r>
                        <a:rPr lang="en-US" baseline="0" dirty="0" smtClean="0"/>
                        <a:t> Explorer</a:t>
                      </a:r>
                      <a:endParaRPr lang="en-US" dirty="0"/>
                    </a:p>
                  </a:txBody>
                  <a:tcPr anchor="ctr"/>
                </a:tc>
                <a:tc>
                  <a:txBody>
                    <a:bodyPr/>
                    <a:lstStyle/>
                    <a:p>
                      <a:pPr algn="ctr"/>
                      <a:r>
                        <a:rPr lang="en-US" dirty="0" smtClean="0"/>
                        <a:t>9.0+</a:t>
                      </a:r>
                      <a:endParaRPr lang="en-US" dirty="0"/>
                    </a:p>
                  </a:txBody>
                  <a:tcPr anchor="ctr"/>
                </a:tc>
                <a:tc>
                  <a:txBody>
                    <a:bodyPr/>
                    <a:lstStyle/>
                    <a:p>
                      <a:r>
                        <a:rPr lang="en-US" dirty="0" smtClean="0"/>
                        <a:t>MP4</a:t>
                      </a:r>
                      <a:endParaRPr lang="en-US" dirty="0"/>
                    </a:p>
                  </a:txBody>
                  <a:tcPr/>
                </a:tc>
              </a:tr>
              <a:tr h="370840">
                <a:tc>
                  <a:txBody>
                    <a:bodyPr/>
                    <a:lstStyle/>
                    <a:p>
                      <a:pPr algn="ctr"/>
                      <a:r>
                        <a:rPr lang="en-US" dirty="0" smtClean="0"/>
                        <a:t>Firefox</a:t>
                      </a:r>
                      <a:endParaRPr lang="en-US" dirty="0"/>
                    </a:p>
                  </a:txBody>
                  <a:tcPr anchor="ctr"/>
                </a:tc>
                <a:tc>
                  <a:txBody>
                    <a:bodyPr/>
                    <a:lstStyle/>
                    <a:p>
                      <a:pPr algn="ctr"/>
                      <a:r>
                        <a:rPr lang="en-US" dirty="0" smtClean="0"/>
                        <a:t>4.0+</a:t>
                      </a:r>
                      <a:endParaRPr lang="en-US" dirty="0"/>
                    </a:p>
                  </a:txBody>
                  <a:tcPr anchor="ctr"/>
                </a:tc>
                <a:tc>
                  <a:txBody>
                    <a:bodyPr/>
                    <a:lstStyle/>
                    <a:p>
                      <a:r>
                        <a:rPr lang="en-US" dirty="0" err="1" smtClean="0"/>
                        <a:t>WebM</a:t>
                      </a:r>
                      <a:r>
                        <a:rPr lang="en-US" dirty="0" smtClean="0"/>
                        <a:t>, </a:t>
                      </a:r>
                      <a:r>
                        <a:rPr lang="en-US" dirty="0" err="1" smtClean="0"/>
                        <a:t>Ogg</a:t>
                      </a:r>
                      <a:endParaRPr lang="en-US" dirty="0"/>
                    </a:p>
                  </a:txBody>
                  <a:tcPr/>
                </a:tc>
              </a:tr>
              <a:tr h="370840">
                <a:tc>
                  <a:txBody>
                    <a:bodyPr/>
                    <a:lstStyle/>
                    <a:p>
                      <a:pPr algn="ctr"/>
                      <a:r>
                        <a:rPr lang="en-US" dirty="0" smtClean="0"/>
                        <a:t>Google Chrome</a:t>
                      </a:r>
                      <a:endParaRPr lang="en-US" dirty="0"/>
                    </a:p>
                  </a:txBody>
                  <a:tcPr anchor="ctr"/>
                </a:tc>
                <a:tc>
                  <a:txBody>
                    <a:bodyPr/>
                    <a:lstStyle/>
                    <a:p>
                      <a:pPr algn="ctr"/>
                      <a:r>
                        <a:rPr lang="en-US" dirty="0" smtClean="0"/>
                        <a:t>6.0+</a:t>
                      </a:r>
                      <a:endParaRPr lang="en-US" dirty="0"/>
                    </a:p>
                  </a:txBody>
                  <a:tcPr anchor="ctr"/>
                </a:tc>
                <a:tc>
                  <a:txBody>
                    <a:bodyPr/>
                    <a:lstStyle/>
                    <a:p>
                      <a:r>
                        <a:rPr lang="en-US" dirty="0" smtClean="0"/>
                        <a:t>MP4, </a:t>
                      </a:r>
                      <a:r>
                        <a:rPr lang="en-US" dirty="0" err="1" smtClean="0"/>
                        <a:t>WebM</a:t>
                      </a:r>
                      <a:r>
                        <a:rPr lang="en-US" dirty="0" smtClean="0"/>
                        <a:t>, </a:t>
                      </a:r>
                      <a:r>
                        <a:rPr lang="en-US" dirty="0" err="1" smtClean="0"/>
                        <a:t>Ogg</a:t>
                      </a:r>
                      <a:endParaRPr lang="en-US" dirty="0"/>
                    </a:p>
                  </a:txBody>
                  <a:tcPr/>
                </a:tc>
              </a:tr>
              <a:tr h="370840">
                <a:tc>
                  <a:txBody>
                    <a:bodyPr/>
                    <a:lstStyle/>
                    <a:p>
                      <a:pPr algn="ctr"/>
                      <a:r>
                        <a:rPr lang="en-US" dirty="0" smtClean="0"/>
                        <a:t>Apple Safari</a:t>
                      </a:r>
                      <a:endParaRPr lang="en-US" dirty="0"/>
                    </a:p>
                  </a:txBody>
                  <a:tcPr anchor="ctr"/>
                </a:tc>
                <a:tc>
                  <a:txBody>
                    <a:bodyPr/>
                    <a:lstStyle/>
                    <a:p>
                      <a:pPr algn="ctr"/>
                      <a:r>
                        <a:rPr lang="en-US" dirty="0" smtClean="0"/>
                        <a:t>5.0+</a:t>
                      </a:r>
                      <a:endParaRPr lang="en-US" dirty="0"/>
                    </a:p>
                  </a:txBody>
                  <a:tcPr anchor="ctr"/>
                </a:tc>
                <a:tc>
                  <a:txBody>
                    <a:bodyPr/>
                    <a:lstStyle/>
                    <a:p>
                      <a:r>
                        <a:rPr lang="en-US" dirty="0" smtClean="0"/>
                        <a:t>MP4</a:t>
                      </a:r>
                      <a:endParaRPr lang="en-US" dirty="0"/>
                    </a:p>
                  </a:txBody>
                  <a:tcPr/>
                </a:tc>
              </a:tr>
              <a:tr h="370840">
                <a:tc>
                  <a:txBody>
                    <a:bodyPr/>
                    <a:lstStyle/>
                    <a:p>
                      <a:pPr algn="ctr"/>
                      <a:r>
                        <a:rPr lang="en-US" dirty="0" smtClean="0"/>
                        <a:t>Opera</a:t>
                      </a:r>
                      <a:endParaRPr lang="en-US" dirty="0"/>
                    </a:p>
                  </a:txBody>
                  <a:tcPr anchor="ctr"/>
                </a:tc>
                <a:tc>
                  <a:txBody>
                    <a:bodyPr/>
                    <a:lstStyle/>
                    <a:p>
                      <a:pPr algn="ctr"/>
                      <a:r>
                        <a:rPr lang="en-US" dirty="0" smtClean="0"/>
                        <a:t>10.6+</a:t>
                      </a:r>
                      <a:endParaRPr lang="en-US" dirty="0"/>
                    </a:p>
                  </a:txBody>
                  <a:tcPr anchor="ctr"/>
                </a:tc>
                <a:tc>
                  <a:txBody>
                    <a:bodyPr/>
                    <a:lstStyle/>
                    <a:p>
                      <a:r>
                        <a:rPr lang="en-US" dirty="0" err="1" smtClean="0"/>
                        <a:t>WebM</a:t>
                      </a:r>
                      <a:r>
                        <a:rPr lang="en-US" dirty="0" smtClean="0"/>
                        <a:t>, </a:t>
                      </a:r>
                      <a:r>
                        <a:rPr lang="en-US" dirty="0" err="1" smtClean="0"/>
                        <a:t>Ogg</a:t>
                      </a:r>
                      <a:endParaRPr lang="en-US" dirty="0"/>
                    </a:p>
                  </a:txBody>
                  <a:tcPr/>
                </a:tc>
              </a:tr>
              <a:tr h="370840">
                <a:tc>
                  <a:txBody>
                    <a:bodyPr/>
                    <a:lstStyle/>
                    <a:p>
                      <a:pPr algn="ctr"/>
                      <a:r>
                        <a:rPr lang="en-US" dirty="0" smtClean="0"/>
                        <a:t>Android</a:t>
                      </a:r>
                      <a:endParaRPr lang="en-US" dirty="0"/>
                    </a:p>
                  </a:txBody>
                  <a:tcPr anchor="ctr"/>
                </a:tc>
                <a:tc>
                  <a:txBody>
                    <a:bodyPr/>
                    <a:lstStyle/>
                    <a:p>
                      <a:pPr algn="ctr"/>
                      <a:r>
                        <a:rPr lang="en-US" dirty="0" smtClean="0"/>
                        <a:t>2.3+</a:t>
                      </a:r>
                      <a:endParaRPr lang="en-US" dirty="0"/>
                    </a:p>
                  </a:txBody>
                  <a:tcPr anchor="ctr"/>
                </a:tc>
                <a:tc>
                  <a:txBody>
                    <a:bodyPr/>
                    <a:lstStyle/>
                    <a:p>
                      <a:r>
                        <a:rPr lang="en-US" dirty="0" smtClean="0"/>
                        <a:t>MP4, </a:t>
                      </a:r>
                      <a:r>
                        <a:rPr lang="en-US" dirty="0" err="1" smtClean="0"/>
                        <a:t>WebM</a:t>
                      </a:r>
                      <a:r>
                        <a:rPr lang="en-US" dirty="0" smtClean="0"/>
                        <a:t> (since 4.0)</a:t>
                      </a:r>
                      <a:endParaRPr lang="en-US" dirty="0"/>
                    </a:p>
                  </a:txBody>
                  <a:tcPr/>
                </a:tc>
              </a:tr>
              <a:tr h="370840">
                <a:tc>
                  <a:txBody>
                    <a:bodyPr/>
                    <a:lstStyle/>
                    <a:p>
                      <a:pPr algn="ctr"/>
                      <a:r>
                        <a:rPr lang="en-US" dirty="0" err="1" smtClean="0"/>
                        <a:t>iOS</a:t>
                      </a:r>
                      <a:endParaRPr lang="en-US" dirty="0"/>
                    </a:p>
                  </a:txBody>
                  <a:tcPr anchor="ctr"/>
                </a:tc>
                <a:tc>
                  <a:txBody>
                    <a:bodyPr/>
                    <a:lstStyle/>
                    <a:p>
                      <a:pPr algn="ctr"/>
                      <a:r>
                        <a:rPr lang="en-US" dirty="0" smtClean="0"/>
                        <a:t>3.0+</a:t>
                      </a:r>
                      <a:endParaRPr lang="en-US" dirty="0"/>
                    </a:p>
                  </a:txBody>
                  <a:tcPr anchor="ctr"/>
                </a:tc>
                <a:tc>
                  <a:txBody>
                    <a:bodyPr/>
                    <a:lstStyle/>
                    <a:p>
                      <a:r>
                        <a:rPr lang="en-US" dirty="0" smtClean="0"/>
                        <a:t>MP4</a:t>
                      </a:r>
                      <a:endParaRPr lang="en-US" dirty="0"/>
                    </a:p>
                  </a:txBody>
                  <a:tcPr/>
                </a:tc>
              </a:tr>
            </a:tbl>
          </a:graphicData>
        </a:graphic>
      </p:graphicFrame>
      <p:sp>
        <p:nvSpPr>
          <p:cNvPr id="7"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Media Markups</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extLst>
      <p:ext uri="{BB962C8B-B14F-4D97-AF65-F5344CB8AC3E}">
        <p14:creationId xmlns:p14="http://schemas.microsoft.com/office/powerpoint/2010/main" val="215172450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1984784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5292"/>
            <a:ext cx="8435975" cy="4230687"/>
          </a:xfrm>
        </p:spPr>
        <p:txBody>
          <a:bodyPr/>
          <a:lstStyle/>
          <a:p>
            <a:r>
              <a:rPr lang="en-US" dirty="0" smtClean="0"/>
              <a:t>Most websites have some common </a:t>
            </a:r>
            <a:r>
              <a:rPr lang="en-US" dirty="0"/>
              <a:t>uses of generic </a:t>
            </a:r>
            <a:r>
              <a:rPr lang="en-US" dirty="0" smtClean="0"/>
              <a:t>blocks: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Semantic</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grpSp>
        <p:nvGrpSpPr>
          <p:cNvPr id="2" name="Groupe 1"/>
          <p:cNvGrpSpPr/>
          <p:nvPr/>
        </p:nvGrpSpPr>
        <p:grpSpPr>
          <a:xfrm>
            <a:off x="1403648" y="2137420"/>
            <a:ext cx="6408712" cy="2808312"/>
            <a:chOff x="1403648" y="2353444"/>
            <a:chExt cx="6408712" cy="2808312"/>
          </a:xfrm>
        </p:grpSpPr>
        <p:sp>
          <p:nvSpPr>
            <p:cNvPr id="19" name="Rectangle 18"/>
            <p:cNvSpPr/>
            <p:nvPr/>
          </p:nvSpPr>
          <p:spPr>
            <a:xfrm>
              <a:off x="1403648" y="2353444"/>
              <a:ext cx="6408712" cy="2808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1547663" y="2497460"/>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id="header"&gt;</a:t>
              </a:r>
              <a:endParaRPr lang="en-US" dirty="0">
                <a:solidFill>
                  <a:schemeClr val="tx2">
                    <a:lumMod val="60000"/>
                    <a:lumOff val="40000"/>
                  </a:schemeClr>
                </a:solidFill>
              </a:endParaRPr>
            </a:p>
          </p:txBody>
        </p:sp>
        <p:sp>
          <p:nvSpPr>
            <p:cNvPr id="22" name="Rounded Rectangle 21"/>
            <p:cNvSpPr/>
            <p:nvPr/>
          </p:nvSpPr>
          <p:spPr>
            <a:xfrm>
              <a:off x="1547663" y="300151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a:t>
              </a:r>
              <a:r>
                <a:rPr lang="en-US" dirty="0" err="1" smtClean="0">
                  <a:solidFill>
                    <a:schemeClr val="tx2">
                      <a:lumMod val="60000"/>
                      <a:lumOff val="40000"/>
                    </a:schemeClr>
                  </a:solidFill>
                </a:rPr>
                <a:t>nav</a:t>
              </a:r>
              <a:r>
                <a:rPr lang="en-US" dirty="0" smtClean="0">
                  <a:solidFill>
                    <a:schemeClr val="tx2">
                      <a:lumMod val="60000"/>
                      <a:lumOff val="40000"/>
                    </a:schemeClr>
                  </a:solidFill>
                </a:rPr>
                <a:t>"&gt;</a:t>
              </a:r>
              <a:endParaRPr lang="en-US" dirty="0">
                <a:solidFill>
                  <a:schemeClr val="tx2">
                    <a:lumMod val="60000"/>
                    <a:lumOff val="40000"/>
                  </a:schemeClr>
                </a:solidFill>
              </a:endParaRPr>
            </a:p>
          </p:txBody>
        </p:sp>
        <p:sp>
          <p:nvSpPr>
            <p:cNvPr id="23" name="Rounded Rectangle 22"/>
            <p:cNvSpPr/>
            <p:nvPr/>
          </p:nvSpPr>
          <p:spPr>
            <a:xfrm>
              <a:off x="1547663" y="4657700"/>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id="footer"&gt;</a:t>
              </a:r>
              <a:endParaRPr lang="en-US" dirty="0">
                <a:solidFill>
                  <a:schemeClr val="tx2">
                    <a:lumMod val="60000"/>
                    <a:lumOff val="40000"/>
                  </a:schemeClr>
                </a:solidFill>
              </a:endParaRPr>
            </a:p>
          </p:txBody>
        </p:sp>
        <p:sp>
          <p:nvSpPr>
            <p:cNvPr id="24" name="Rounded Rectangle 23"/>
            <p:cNvSpPr/>
            <p:nvPr/>
          </p:nvSpPr>
          <p:spPr>
            <a:xfrm>
              <a:off x="1547663" y="3505572"/>
              <a:ext cx="3816425"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2">
                      <a:lumMod val="60000"/>
                      <a:lumOff val="40000"/>
                    </a:schemeClr>
                  </a:solidFill>
                </a:rPr>
                <a:t>&lt;div class="article"&gt;</a:t>
              </a:r>
              <a:endParaRPr lang="en-US" dirty="0">
                <a:solidFill>
                  <a:schemeClr val="tx2">
                    <a:lumMod val="60000"/>
                    <a:lumOff val="40000"/>
                  </a:schemeClr>
                </a:solidFill>
              </a:endParaRPr>
            </a:p>
          </p:txBody>
        </p:sp>
        <p:sp>
          <p:nvSpPr>
            <p:cNvPr id="25" name="Rounded Rectangle 24"/>
            <p:cNvSpPr/>
            <p:nvPr/>
          </p:nvSpPr>
          <p:spPr>
            <a:xfrm>
              <a:off x="5508104" y="3505572"/>
              <a:ext cx="2115927"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id="sidebar"&gt;</a:t>
              </a:r>
              <a:endParaRPr lang="en-US" dirty="0">
                <a:solidFill>
                  <a:schemeClr val="tx2">
                    <a:lumMod val="60000"/>
                    <a:lumOff val="40000"/>
                  </a:schemeClr>
                </a:solidFill>
              </a:endParaRPr>
            </a:p>
          </p:txBody>
        </p:sp>
        <p:sp>
          <p:nvSpPr>
            <p:cNvPr id="26" name="Rounded Rectangle 25"/>
            <p:cNvSpPr/>
            <p:nvPr/>
          </p:nvSpPr>
          <p:spPr>
            <a:xfrm>
              <a:off x="1691679" y="4081636"/>
              <a:ext cx="3528393" cy="36004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&lt;div class="section"&gt;</a:t>
              </a:r>
              <a:endParaRPr lang="en-US" dirty="0">
                <a:solidFill>
                  <a:schemeClr val="tx2">
                    <a:lumMod val="60000"/>
                    <a:lumOff val="40000"/>
                  </a:schemeClr>
                </a:solidFill>
              </a:endParaRPr>
            </a:p>
          </p:txBody>
        </p:sp>
      </p:grpSp>
    </p:spTree>
    <p:extLst>
      <p:ext uri="{BB962C8B-B14F-4D97-AF65-F5344CB8AC3E}">
        <p14:creationId xmlns:p14="http://schemas.microsoft.com/office/powerpoint/2010/main" val="20428491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HTML5 </a:t>
            </a:r>
            <a:r>
              <a:rPr lang="en-US" dirty="0" smtClean="0"/>
              <a:t>introduces </a:t>
            </a:r>
            <a:r>
              <a:rPr lang="en-US" dirty="0"/>
              <a:t>the </a:t>
            </a:r>
            <a:r>
              <a:rPr lang="en-US" dirty="0" smtClean="0"/>
              <a:t>following new markups: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Semantic</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grpSp>
        <p:nvGrpSpPr>
          <p:cNvPr id="2" name="Groupe 1"/>
          <p:cNvGrpSpPr/>
          <p:nvPr/>
        </p:nvGrpSpPr>
        <p:grpSpPr>
          <a:xfrm>
            <a:off x="1403648" y="2137420"/>
            <a:ext cx="6408712" cy="2808312"/>
            <a:chOff x="1403648" y="2137420"/>
            <a:chExt cx="6408712" cy="2808312"/>
          </a:xfrm>
        </p:grpSpPr>
        <p:sp>
          <p:nvSpPr>
            <p:cNvPr id="19" name="Rectangle 18"/>
            <p:cNvSpPr/>
            <p:nvPr/>
          </p:nvSpPr>
          <p:spPr>
            <a:xfrm>
              <a:off x="1403648" y="2137420"/>
              <a:ext cx="6408712" cy="2808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1547663" y="228143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&lt;header&gt;</a:t>
              </a:r>
              <a:endParaRPr lang="en-US" dirty="0">
                <a:solidFill>
                  <a:schemeClr val="tx2">
                    <a:lumMod val="60000"/>
                    <a:lumOff val="40000"/>
                  </a:schemeClr>
                </a:solidFill>
              </a:endParaRPr>
            </a:p>
          </p:txBody>
        </p:sp>
        <p:sp>
          <p:nvSpPr>
            <p:cNvPr id="22" name="Rounded Rectangle 21"/>
            <p:cNvSpPr/>
            <p:nvPr/>
          </p:nvSpPr>
          <p:spPr>
            <a:xfrm>
              <a:off x="1547663" y="2785492"/>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a:t>
              </a:r>
              <a:r>
                <a:rPr lang="en-US" dirty="0" err="1" smtClean="0">
                  <a:solidFill>
                    <a:schemeClr val="tx2">
                      <a:lumMod val="60000"/>
                      <a:lumOff val="40000"/>
                    </a:schemeClr>
                  </a:solidFill>
                </a:rPr>
                <a:t>nav</a:t>
              </a:r>
              <a:r>
                <a:rPr lang="en-US" dirty="0" smtClean="0">
                  <a:solidFill>
                    <a:schemeClr val="tx2">
                      <a:lumMod val="60000"/>
                      <a:lumOff val="40000"/>
                    </a:schemeClr>
                  </a:solidFill>
                </a:rPr>
                <a:t>&gt;</a:t>
              </a:r>
              <a:endParaRPr lang="en-US" dirty="0">
                <a:solidFill>
                  <a:schemeClr val="tx2">
                    <a:lumMod val="60000"/>
                    <a:lumOff val="40000"/>
                  </a:schemeClr>
                </a:solidFill>
              </a:endParaRPr>
            </a:p>
          </p:txBody>
        </p:sp>
        <p:sp>
          <p:nvSpPr>
            <p:cNvPr id="23" name="Rounded Rectangle 22"/>
            <p:cNvSpPr/>
            <p:nvPr/>
          </p:nvSpPr>
          <p:spPr>
            <a:xfrm>
              <a:off x="1547663" y="4441676"/>
              <a:ext cx="6107125" cy="360040"/>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&lt;footer&gt;</a:t>
              </a:r>
              <a:endParaRPr lang="en-US" dirty="0">
                <a:solidFill>
                  <a:schemeClr val="tx2">
                    <a:lumMod val="60000"/>
                    <a:lumOff val="40000"/>
                  </a:schemeClr>
                </a:solidFill>
              </a:endParaRPr>
            </a:p>
          </p:txBody>
        </p:sp>
        <p:sp>
          <p:nvSpPr>
            <p:cNvPr id="24" name="Rounded Rectangle 23"/>
            <p:cNvSpPr/>
            <p:nvPr/>
          </p:nvSpPr>
          <p:spPr>
            <a:xfrm>
              <a:off x="1547663" y="3289548"/>
              <a:ext cx="3816425"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tx2">
                      <a:lumMod val="60000"/>
                      <a:lumOff val="40000"/>
                    </a:schemeClr>
                  </a:solidFill>
                </a:rPr>
                <a:t>&lt;article&gt;</a:t>
              </a:r>
              <a:endParaRPr lang="en-US" dirty="0">
                <a:solidFill>
                  <a:schemeClr val="tx2">
                    <a:lumMod val="60000"/>
                    <a:lumOff val="40000"/>
                  </a:schemeClr>
                </a:solidFill>
              </a:endParaRPr>
            </a:p>
          </p:txBody>
        </p:sp>
        <p:sp>
          <p:nvSpPr>
            <p:cNvPr id="25" name="Rounded Rectangle 24"/>
            <p:cNvSpPr/>
            <p:nvPr/>
          </p:nvSpPr>
          <p:spPr>
            <a:xfrm>
              <a:off x="5508104" y="3289548"/>
              <a:ext cx="2115927" cy="1008112"/>
            </a:xfrm>
            <a:prstGeom prst="round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&lt;sidebar&gt;</a:t>
              </a:r>
              <a:endParaRPr lang="en-US" dirty="0">
                <a:solidFill>
                  <a:schemeClr val="tx2">
                    <a:lumMod val="60000"/>
                    <a:lumOff val="40000"/>
                  </a:schemeClr>
                </a:solidFill>
              </a:endParaRPr>
            </a:p>
          </p:txBody>
        </p:sp>
        <p:sp>
          <p:nvSpPr>
            <p:cNvPr id="26" name="Rounded Rectangle 25"/>
            <p:cNvSpPr/>
            <p:nvPr/>
          </p:nvSpPr>
          <p:spPr>
            <a:xfrm>
              <a:off x="1691679" y="3865612"/>
              <a:ext cx="3528393" cy="36004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60000"/>
                      <a:lumOff val="40000"/>
                    </a:schemeClr>
                  </a:solidFill>
                </a:rPr>
                <a:t>&lt;section&gt;</a:t>
              </a:r>
              <a:endParaRPr lang="en-US" dirty="0">
                <a:solidFill>
                  <a:schemeClr val="tx2">
                    <a:lumMod val="60000"/>
                    <a:lumOff val="40000"/>
                  </a:schemeClr>
                </a:solidFill>
              </a:endParaRPr>
            </a:p>
          </p:txBody>
        </p:sp>
      </p:grpSp>
    </p:spTree>
    <p:extLst>
      <p:ext uri="{BB962C8B-B14F-4D97-AF65-F5344CB8AC3E}">
        <p14:creationId xmlns:p14="http://schemas.microsoft.com/office/powerpoint/2010/main" val="3407200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4"/>
          <p:cNvSpPr/>
          <p:nvPr/>
        </p:nvSpPr>
        <p:spPr>
          <a:xfrm>
            <a:off x="251520" y="121196"/>
            <a:ext cx="8640960" cy="504056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1317625" lvl="2"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header</a:t>
            </a:r>
            <a:r>
              <a:rPr lang="nl-NL" b="1" dirty="0" smtClean="0">
                <a:latin typeface="Courier New"/>
                <a:cs typeface="Courier New"/>
              </a:rPr>
              <a:t>&gt;</a:t>
            </a:r>
            <a:r>
              <a:rPr lang="nl-NL" b="1" dirty="0">
                <a:solidFill>
                  <a:srgbClr val="479B8F"/>
                </a:solidFill>
                <a:latin typeface="Courier New" pitchFamily="-106" charset="0"/>
                <a:ea typeface="ＭＳ Ｐゴシック" pitchFamily="-106" charset="-128"/>
                <a:cs typeface="Courier New" pitchFamily="-106" charset="0"/>
              </a:rPr>
              <a:t>&lt;!-- Header content --&gt;</a:t>
            </a: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header</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article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 </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Section</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 </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section</a:t>
            </a:r>
            <a:r>
              <a:rPr lang="nl-NL" b="1" dirty="0">
                <a:latin typeface="Courier New"/>
                <a:cs typeface="Courier New"/>
              </a:rPr>
              <a:t>&gt; </a:t>
            </a:r>
            <a:endParaRPr lang="nl-NL" b="1" dirty="0" smtClean="0">
              <a:latin typeface="Courier New"/>
              <a:cs typeface="Courier New"/>
            </a:endParaRP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smtClean="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Other</a:t>
            </a:r>
            <a:r>
              <a:rPr lang="nl-NL" b="1" dirty="0">
                <a:solidFill>
                  <a:srgbClr val="479B8F"/>
                </a:solidFill>
                <a:latin typeface="Courier New" pitchFamily="-106" charset="0"/>
                <a:ea typeface="ＭＳ Ｐゴシック" pitchFamily="-106" charset="-128"/>
                <a:cs typeface="Courier New" pitchFamily="-106" charset="0"/>
              </a:rPr>
              <a:t> </a:t>
            </a:r>
            <a:r>
              <a:rPr lang="nl-NL" b="1" dirty="0" err="1">
                <a:solidFill>
                  <a:srgbClr val="479B8F"/>
                </a:solidFill>
                <a:latin typeface="Courier New" pitchFamily="-106" charset="0"/>
                <a:ea typeface="ＭＳ Ｐゴシック" pitchFamily="-106" charset="-128"/>
                <a:cs typeface="Courier New" pitchFamily="-106" charset="0"/>
              </a:rPr>
              <a:t>section</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 </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sym typeface="Wingdings"/>
              </a:rPr>
              <a:t>	</a:t>
            </a:r>
            <a:r>
              <a:rPr lang="nl-NL" b="1" dirty="0" smtClean="0">
                <a:solidFill>
                  <a:srgbClr val="CC0099"/>
                </a:solidFill>
                <a:latin typeface="Courier New"/>
                <a:cs typeface="Courier New"/>
                <a:sym typeface="Wingdings"/>
              </a:rPr>
              <a:t>	</a:t>
            </a:r>
            <a:r>
              <a:rPr lang="nl-NL" b="1" dirty="0" smtClean="0">
                <a:latin typeface="Courier New"/>
                <a:cs typeface="Courier New"/>
              </a:rPr>
              <a:t>&lt;</a:t>
            </a:r>
            <a:r>
              <a:rPr lang="nl-NL" b="1" dirty="0">
                <a:latin typeface="Courier New"/>
                <a:cs typeface="Courier New"/>
              </a:rPr>
              <a:t>/</a:t>
            </a:r>
            <a:r>
              <a:rPr lang="nl-NL" b="1" dirty="0" err="1">
                <a:solidFill>
                  <a:srgbClr val="3366FF"/>
                </a:solidFill>
                <a:latin typeface="Courier New"/>
                <a:cs typeface="Courier New"/>
              </a:rPr>
              <a:t>section</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article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aside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solidFill>
                  <a:srgbClr val="CC0099"/>
                </a:solidFill>
                <a:latin typeface="Courier New"/>
                <a:cs typeface="Courier New"/>
              </a:rPr>
              <a:t>		</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Aside</a:t>
            </a:r>
            <a:r>
              <a:rPr lang="nl-NL" b="1" dirty="0">
                <a:solidFill>
                  <a:srgbClr val="479B8F"/>
                </a:solidFill>
                <a:latin typeface="Courier New" pitchFamily="-106" charset="0"/>
                <a:ea typeface="ＭＳ Ｐゴシック" pitchFamily="-106" charset="-128"/>
                <a:cs typeface="Courier New" pitchFamily="-106" charset="0"/>
              </a:rPr>
              <a:t> content </a:t>
            </a:r>
            <a:r>
              <a:rPr lang="nl-NL" b="1" dirty="0">
                <a:solidFill>
                  <a:srgbClr val="479B8F"/>
                </a:solidFill>
                <a:latin typeface="Courier New" pitchFamily="-106" charset="0"/>
                <a:ea typeface="ＭＳ Ｐゴシック" pitchFamily="-106" charset="-128"/>
                <a:cs typeface="Courier New" pitchFamily="-106" charset="0"/>
                <a:sym typeface="Wingdings"/>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aside</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	&lt;</a:t>
            </a:r>
            <a:r>
              <a:rPr lang="nl-NL" b="1" dirty="0" err="1">
                <a:solidFill>
                  <a:srgbClr val="3366FF"/>
                </a:solidFill>
                <a:latin typeface="Courier New"/>
                <a:cs typeface="Courier New"/>
              </a:rPr>
              <a:t>footer</a:t>
            </a:r>
            <a:r>
              <a:rPr lang="nl-NL" b="1" dirty="0">
                <a:latin typeface="Courier New"/>
                <a:cs typeface="Courier New"/>
              </a:rPr>
              <a:t>&gt;</a:t>
            </a:r>
            <a:r>
              <a:rPr lang="nl-NL" b="1" dirty="0">
                <a:solidFill>
                  <a:srgbClr val="479B8F"/>
                </a:solidFill>
                <a:latin typeface="Courier New" pitchFamily="-106" charset="0"/>
                <a:ea typeface="ＭＳ Ｐゴシック" pitchFamily="-106" charset="-128"/>
                <a:cs typeface="Courier New" pitchFamily="-106" charset="0"/>
              </a:rPr>
              <a:t>&lt;!-- </a:t>
            </a:r>
            <a:r>
              <a:rPr lang="nl-NL" b="1" dirty="0" err="1">
                <a:solidFill>
                  <a:srgbClr val="479B8F"/>
                </a:solidFill>
                <a:latin typeface="Courier New" pitchFamily="-106" charset="0"/>
                <a:ea typeface="ＭＳ Ｐゴシック" pitchFamily="-106" charset="-128"/>
                <a:cs typeface="Courier New" pitchFamily="-106" charset="0"/>
              </a:rPr>
              <a:t>Footer</a:t>
            </a:r>
            <a:r>
              <a:rPr lang="nl-NL" b="1" dirty="0">
                <a:solidFill>
                  <a:srgbClr val="479B8F"/>
                </a:solidFill>
                <a:latin typeface="Courier New" pitchFamily="-106" charset="0"/>
                <a:ea typeface="ＭＳ Ｐゴシック" pitchFamily="-106" charset="-128"/>
                <a:cs typeface="Courier New" pitchFamily="-106" charset="0"/>
              </a:rPr>
              <a:t> content --&gt;</a:t>
            </a:r>
            <a:r>
              <a:rPr lang="nl-NL" b="1" dirty="0">
                <a:latin typeface="Courier New"/>
                <a:cs typeface="Courier New"/>
              </a:rPr>
              <a:t>&lt;/</a:t>
            </a:r>
            <a:r>
              <a:rPr lang="nl-NL" b="1" dirty="0" err="1">
                <a:solidFill>
                  <a:srgbClr val="3366FF"/>
                </a:solidFill>
                <a:latin typeface="Courier New"/>
                <a:cs typeface="Courier New"/>
              </a:rPr>
              <a:t>footer</a:t>
            </a:r>
            <a:r>
              <a:rPr lang="nl-NL" b="1" dirty="0">
                <a:latin typeface="Courier New"/>
                <a:cs typeface="Courier New"/>
              </a:rPr>
              <a:t>&gt;</a:t>
            </a:r>
          </a:p>
          <a:p>
            <a:pPr marL="1317625" lvl="2" indent="-342900">
              <a:lnSpc>
                <a:spcPct val="70000"/>
              </a:lnSpc>
              <a:spcBef>
                <a:spcPct val="20000"/>
              </a:spcBef>
              <a:spcAft>
                <a:spcPct val="30000"/>
              </a:spcAft>
              <a:buClr>
                <a:srgbClr val="7030A0"/>
              </a:buClr>
            </a:pPr>
            <a:r>
              <a:rPr lang="nl-NL" b="1" dirty="0">
                <a:latin typeface="Courier New"/>
                <a:cs typeface="Courier New"/>
              </a:rPr>
              <a:t>&lt;/</a:t>
            </a:r>
            <a:r>
              <a:rPr lang="nl-NL" b="1" dirty="0">
                <a:solidFill>
                  <a:srgbClr val="3366FF"/>
                </a:solidFill>
                <a:latin typeface="Courier New"/>
                <a:cs typeface="Courier New"/>
              </a:rPr>
              <a:t>body</a:t>
            </a:r>
            <a:r>
              <a:rPr lang="nl-NL" b="1" dirty="0">
                <a:latin typeface="Courier New"/>
                <a:cs typeface="Courier New"/>
              </a:rPr>
              <a:t>&gt;</a:t>
            </a:r>
          </a:p>
        </p:txBody>
      </p:sp>
      <p:cxnSp>
        <p:nvCxnSpPr>
          <p:cNvPr id="9" name="Straight Connector 8"/>
          <p:cNvCxnSpPr/>
          <p:nvPr/>
        </p:nvCxnSpPr>
        <p:spPr>
          <a:xfrm>
            <a:off x="1187624" y="121196"/>
            <a:ext cx="0" cy="5040560"/>
          </a:xfrm>
          <a:prstGeom prst="line">
            <a:avLst/>
          </a:prstGeom>
        </p:spPr>
        <p:style>
          <a:lnRef idx="2">
            <a:schemeClr val="dk1"/>
          </a:lnRef>
          <a:fillRef idx="0">
            <a:schemeClr val="dk1"/>
          </a:fillRef>
          <a:effectRef idx="1">
            <a:schemeClr val="dk1"/>
          </a:effectRef>
          <a:fontRef idx="minor">
            <a:schemeClr val="tx1"/>
          </a:fontRef>
        </p:style>
      </p:cxnSp>
      <p:sp>
        <p:nvSpPr>
          <p:cNvPr id="21" name="Titre 1"/>
          <p:cNvSpPr txBox="1">
            <a:spLocks/>
          </p:cNvSpPr>
          <p:nvPr/>
        </p:nvSpPr>
        <p:spPr bwMode="auto">
          <a:xfrm rot="16200000">
            <a:off x="-1296267" y="2389065"/>
            <a:ext cx="4032450"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Semantic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Tree>
    <p:extLst>
      <p:ext uri="{BB962C8B-B14F-4D97-AF65-F5344CB8AC3E}">
        <p14:creationId xmlns:p14="http://schemas.microsoft.com/office/powerpoint/2010/main" val="25091335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13284"/>
            <a:ext cx="8435975" cy="4230687"/>
          </a:xfrm>
        </p:spPr>
        <p:txBody>
          <a:bodyPr/>
          <a:lstStyle/>
          <a:p>
            <a:r>
              <a:rPr lang="en-US" dirty="0"/>
              <a:t>The </a:t>
            </a:r>
            <a:r>
              <a:rPr lang="en-US" b="1" dirty="0" smtClean="0"/>
              <a:t>section </a:t>
            </a:r>
            <a:r>
              <a:rPr lang="en-US" dirty="0" smtClean="0"/>
              <a:t>element represents a generic section of a document</a:t>
            </a:r>
          </a:p>
          <a:p>
            <a:pPr lvl="1"/>
            <a:r>
              <a:rPr lang="en-US" dirty="0" smtClean="0"/>
              <a:t>A chapter for example</a:t>
            </a:r>
            <a:endParaRPr lang="en-US" dirty="0"/>
          </a:p>
          <a:p>
            <a:pPr marL="0" indent="0">
              <a:buNone/>
            </a:pP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a:latin typeface="+mn-lt"/>
                <a:cs typeface="ＭＳ Ｐゴシック" charset="0"/>
              </a:rPr>
              <a:t>Semantic markups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8" name="Image 6" descr="test_icon.png"/>
          <p:cNvPicPr>
            <a:picLocks noChangeAspect="1"/>
          </p:cNvPicPr>
          <p:nvPr/>
        </p:nvPicPr>
        <p:blipFill>
          <a:blip r:embed="rId3" cstate="print"/>
          <a:srcRect/>
          <a:stretch>
            <a:fillRect/>
          </a:stretch>
        </p:blipFill>
        <p:spPr bwMode="auto">
          <a:xfrm>
            <a:off x="107950" y="120650"/>
            <a:ext cx="977900" cy="865188"/>
          </a:xfrm>
          <a:prstGeom prst="rect">
            <a:avLst/>
          </a:prstGeom>
          <a:noFill/>
          <a:ln w="9525">
            <a:noFill/>
            <a:miter lim="800000"/>
            <a:headEnd/>
            <a:tailEnd/>
          </a:ln>
        </p:spPr>
      </p:pic>
      <p:sp>
        <p:nvSpPr>
          <p:cNvPr id="7" name="Rectangle à coins arrondis 4"/>
          <p:cNvSpPr/>
          <p:nvPr/>
        </p:nvSpPr>
        <p:spPr>
          <a:xfrm>
            <a:off x="251520" y="2569468"/>
            <a:ext cx="8640960" cy="26642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section</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h1</a:t>
            </a:r>
            <a:r>
              <a:rPr lang="nl-NL" b="1" dirty="0">
                <a:latin typeface="Courier New"/>
                <a:cs typeface="Courier New"/>
              </a:rPr>
              <a:t>&gt;</a:t>
            </a:r>
            <a:r>
              <a:rPr lang="nl-NL" b="1" dirty="0" err="1">
                <a:latin typeface="Courier New"/>
                <a:cs typeface="Courier New"/>
              </a:rPr>
              <a:t>Chapter</a:t>
            </a:r>
            <a:r>
              <a:rPr lang="nl-NL" b="1" dirty="0">
                <a:latin typeface="Courier New"/>
                <a:cs typeface="Courier New"/>
              </a:rPr>
              <a:t> 2 : Basic HTML tags&lt;/</a:t>
            </a:r>
            <a:r>
              <a:rPr lang="nl-NL" b="1" dirty="0">
                <a:solidFill>
                  <a:srgbClr val="3366FF"/>
                </a:solidFill>
                <a:latin typeface="Courier New"/>
                <a:cs typeface="Courier New"/>
              </a:rPr>
              <a:t>h1</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	&lt;</a:t>
            </a:r>
            <a:r>
              <a:rPr lang="nl-NL" b="1" dirty="0">
                <a:solidFill>
                  <a:srgbClr val="3366FF"/>
                </a:solidFill>
                <a:latin typeface="Courier New"/>
                <a:cs typeface="Courier New"/>
              </a:rPr>
              <a:t>p</a:t>
            </a:r>
            <a:r>
              <a:rPr lang="nl-NL" b="1" dirty="0">
                <a:latin typeface="Courier New"/>
                <a:cs typeface="Courier New"/>
              </a:rPr>
              <a:t>&gt;	</a:t>
            </a:r>
          </a:p>
          <a:p>
            <a:pPr marL="403225" indent="-342900">
              <a:spcBef>
                <a:spcPct val="20000"/>
              </a:spcBef>
              <a:spcAft>
                <a:spcPct val="30000"/>
              </a:spcAft>
              <a:buClr>
                <a:srgbClr val="7030A0"/>
              </a:buClr>
            </a:pPr>
            <a:r>
              <a:rPr lang="nl-NL" b="1" dirty="0">
                <a:latin typeface="Courier New"/>
                <a:cs typeface="Courier New"/>
              </a:rPr>
              <a:t>		HTML </a:t>
            </a:r>
            <a:r>
              <a:rPr lang="nl-NL" b="1" dirty="0" err="1">
                <a:latin typeface="Courier New"/>
                <a:cs typeface="Courier New"/>
              </a:rPr>
              <a:t>markup</a:t>
            </a:r>
            <a:r>
              <a:rPr lang="nl-NL" b="1" dirty="0">
                <a:latin typeface="Courier New"/>
                <a:cs typeface="Courier New"/>
              </a:rPr>
              <a:t> </a:t>
            </a:r>
            <a:r>
              <a:rPr lang="nl-NL" b="1" dirty="0" err="1">
                <a:latin typeface="Courier New"/>
                <a:cs typeface="Courier New"/>
              </a:rPr>
              <a:t>consists</a:t>
            </a:r>
            <a:r>
              <a:rPr lang="nl-NL" b="1" dirty="0">
                <a:latin typeface="Courier New"/>
                <a:cs typeface="Courier New"/>
              </a:rPr>
              <a:t> of </a:t>
            </a:r>
            <a:r>
              <a:rPr lang="nl-NL" b="1" dirty="0" err="1">
                <a:latin typeface="Courier New"/>
                <a:cs typeface="Courier New"/>
              </a:rPr>
              <a:t>several</a:t>
            </a:r>
            <a:r>
              <a:rPr lang="nl-NL" b="1" dirty="0">
                <a:latin typeface="Courier New"/>
                <a:cs typeface="Courier New"/>
              </a:rPr>
              <a:t> </a:t>
            </a:r>
            <a:r>
              <a:rPr lang="nl-NL" b="1" dirty="0" err="1">
                <a:latin typeface="Courier New"/>
                <a:cs typeface="Courier New"/>
              </a:rPr>
              <a:t>key</a:t>
            </a:r>
            <a:r>
              <a:rPr lang="nl-NL" b="1" dirty="0">
                <a:latin typeface="Courier New"/>
                <a:cs typeface="Courier New"/>
              </a:rPr>
              <a:t> </a:t>
            </a:r>
            <a:r>
              <a:rPr lang="nl-NL" b="1" dirty="0" err="1" smtClean="0">
                <a:latin typeface="Courier New"/>
                <a:cs typeface="Courier New"/>
              </a:rPr>
              <a:t>components</a:t>
            </a:r>
            <a:r>
              <a:rPr lang="nl-NL" b="1" dirty="0" smtClean="0">
                <a:latin typeface="Courier New"/>
                <a:cs typeface="Courier New"/>
              </a:rPr>
              <a:t>, 	</a:t>
            </a:r>
            <a:r>
              <a:rPr lang="nl-NL" b="1" dirty="0" err="1" smtClean="0">
                <a:latin typeface="Courier New"/>
                <a:cs typeface="Courier New"/>
              </a:rPr>
              <a:t>including</a:t>
            </a:r>
            <a:r>
              <a:rPr lang="nl-NL" b="1" dirty="0" smtClean="0">
                <a:latin typeface="Courier New"/>
                <a:cs typeface="Courier New"/>
              </a:rPr>
              <a:t> </a:t>
            </a:r>
            <a:r>
              <a:rPr lang="nl-NL" b="1" dirty="0" err="1">
                <a:latin typeface="Courier New"/>
                <a:cs typeface="Courier New"/>
              </a:rPr>
              <a:t>elements</a:t>
            </a:r>
            <a:r>
              <a:rPr lang="nl-NL" b="1" dirty="0">
                <a:latin typeface="Courier New"/>
                <a:cs typeface="Courier New"/>
              </a:rPr>
              <a:t> </a:t>
            </a:r>
            <a:r>
              <a:rPr lang="nl-NL" b="1" dirty="0" smtClean="0">
                <a:latin typeface="Courier New"/>
                <a:cs typeface="Courier New"/>
              </a:rPr>
              <a:t>[…], </a:t>
            </a:r>
            <a:r>
              <a:rPr lang="nl-NL" b="1" dirty="0" err="1">
                <a:latin typeface="Courier New"/>
                <a:cs typeface="Courier New"/>
              </a:rPr>
              <a:t>character-based</a:t>
            </a:r>
            <a:r>
              <a:rPr lang="nl-NL" b="1" dirty="0">
                <a:latin typeface="Courier New"/>
                <a:cs typeface="Courier New"/>
              </a:rPr>
              <a:t> data types, </a:t>
            </a:r>
            <a:r>
              <a:rPr lang="nl-NL" b="1" dirty="0" smtClean="0">
                <a:latin typeface="Courier New"/>
                <a:cs typeface="Courier New"/>
              </a:rPr>
              <a:t>	</a:t>
            </a:r>
            <a:r>
              <a:rPr lang="nl-NL" b="1" dirty="0" err="1" smtClean="0">
                <a:latin typeface="Courier New"/>
                <a:cs typeface="Courier New"/>
              </a:rPr>
              <a:t>character</a:t>
            </a:r>
            <a:r>
              <a:rPr lang="nl-NL" b="1" dirty="0" smtClean="0">
                <a:latin typeface="Courier New"/>
                <a:cs typeface="Courier New"/>
              </a:rPr>
              <a:t> </a:t>
            </a:r>
            <a:r>
              <a:rPr lang="nl-NL" b="1" dirty="0" err="1">
                <a:latin typeface="Courier New"/>
                <a:cs typeface="Courier New"/>
              </a:rPr>
              <a:t>references</a:t>
            </a:r>
            <a:r>
              <a:rPr lang="nl-NL" b="1" dirty="0">
                <a:latin typeface="Courier New"/>
                <a:cs typeface="Courier New"/>
              </a:rPr>
              <a:t> </a:t>
            </a:r>
            <a:r>
              <a:rPr lang="nl-NL" b="1" dirty="0" err="1">
                <a:latin typeface="Courier New"/>
                <a:cs typeface="Courier New"/>
              </a:rPr>
              <a:t>and</a:t>
            </a:r>
            <a:r>
              <a:rPr lang="nl-NL" b="1" dirty="0">
                <a:latin typeface="Courier New"/>
                <a:cs typeface="Courier New"/>
              </a:rPr>
              <a:t> </a:t>
            </a:r>
            <a:r>
              <a:rPr lang="nl-NL" b="1" dirty="0" err="1">
                <a:latin typeface="Courier New"/>
                <a:cs typeface="Courier New"/>
              </a:rPr>
              <a:t>entity</a:t>
            </a:r>
            <a:r>
              <a:rPr lang="nl-NL" b="1" dirty="0">
                <a:latin typeface="Courier New"/>
                <a:cs typeface="Courier New"/>
              </a:rPr>
              <a:t> </a:t>
            </a:r>
            <a:r>
              <a:rPr lang="nl-NL" b="1" dirty="0" err="1" smtClean="0">
                <a:latin typeface="Courier New"/>
                <a:cs typeface="Courier New"/>
              </a:rPr>
              <a:t>references</a:t>
            </a:r>
            <a:endParaRPr lang="nl-NL" b="1" dirty="0" smtClean="0">
              <a:latin typeface="Courier New"/>
              <a:cs typeface="Courier New"/>
            </a:endParaRPr>
          </a:p>
          <a:p>
            <a:pPr marL="403225" indent="-342900">
              <a:spcBef>
                <a:spcPct val="20000"/>
              </a:spcBef>
              <a:spcAft>
                <a:spcPct val="30000"/>
              </a:spcAft>
              <a:buClr>
                <a:srgbClr val="7030A0"/>
              </a:buClr>
            </a:pPr>
            <a:r>
              <a:rPr lang="nl-NL" b="1" dirty="0">
                <a:latin typeface="Courier New"/>
                <a:cs typeface="Courier New"/>
              </a:rPr>
              <a:t>	</a:t>
            </a:r>
            <a:r>
              <a:rPr lang="nl-NL" b="1" dirty="0" smtClean="0">
                <a:latin typeface="Courier New"/>
                <a:cs typeface="Courier New"/>
              </a:rPr>
              <a:t>&lt;</a:t>
            </a:r>
            <a:r>
              <a:rPr lang="nl-NL" b="1" dirty="0">
                <a:latin typeface="Courier New"/>
                <a:cs typeface="Courier New"/>
              </a:rPr>
              <a:t>/</a:t>
            </a:r>
            <a:r>
              <a:rPr lang="nl-NL" b="1" dirty="0">
                <a:solidFill>
                  <a:srgbClr val="3366FF"/>
                </a:solidFill>
                <a:latin typeface="Courier New"/>
                <a:cs typeface="Courier New"/>
              </a:rPr>
              <a:t>p</a:t>
            </a:r>
            <a:r>
              <a:rPr lang="nl-NL" b="1" dirty="0">
                <a:latin typeface="Courier New"/>
                <a:cs typeface="Courier New"/>
              </a:rPr>
              <a:t>&gt;</a:t>
            </a:r>
          </a:p>
          <a:p>
            <a:pPr marL="403225" indent="-342900">
              <a:lnSpc>
                <a:spcPct val="70000"/>
              </a:lnSpc>
              <a:spcBef>
                <a:spcPct val="20000"/>
              </a:spcBef>
              <a:spcAft>
                <a:spcPct val="30000"/>
              </a:spcAft>
              <a:buClr>
                <a:srgbClr val="7030A0"/>
              </a:buClr>
            </a:pPr>
            <a:r>
              <a:rPr lang="nl-NL" b="1" dirty="0">
                <a:latin typeface="Courier New"/>
                <a:cs typeface="Courier New"/>
              </a:rPr>
              <a:t>&lt;/</a:t>
            </a:r>
            <a:r>
              <a:rPr lang="nl-NL" b="1" dirty="0" err="1">
                <a:solidFill>
                  <a:srgbClr val="3366FF"/>
                </a:solidFill>
                <a:latin typeface="Courier New"/>
                <a:cs typeface="Courier New"/>
              </a:rPr>
              <a:t>section</a:t>
            </a:r>
            <a:r>
              <a:rPr lang="nl-NL" b="1" dirty="0">
                <a:latin typeface="Courier New"/>
                <a:cs typeface="Courier New"/>
              </a:rPr>
              <a:t>&gt;</a:t>
            </a:r>
          </a:p>
        </p:txBody>
      </p:sp>
    </p:spTree>
    <p:extLst>
      <p:ext uri="{BB962C8B-B14F-4D97-AF65-F5344CB8AC3E}">
        <p14:creationId xmlns:p14="http://schemas.microsoft.com/office/powerpoint/2010/main" val="39737660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2556</Words>
  <Application>Microsoft Macintosh PowerPoint</Application>
  <PresentationFormat>On-screen Show (16:10)</PresentationFormat>
  <Paragraphs>613</Paragraphs>
  <Slides>53</Slides>
  <Notes>44</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SUPINFOTheme</vt:lpstr>
      <vt:lpstr>PowerPoint Presentation</vt:lpstr>
      <vt:lpstr>PowerPoint Presentation</vt:lpstr>
      <vt:lpstr>PowerPoint Presentation</vt:lpstr>
      <vt:lpstr>Semantic markups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WEB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Media markups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2012-08-10T13:49:39Z</dcterms:modified>
  <cp:category>SUPINFO PowerPoint Templates</cp:category>
</cp:coreProperties>
</file>