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94"/>
  </p:notesMasterIdLst>
  <p:handoutMasterIdLst>
    <p:handoutMasterId r:id="rId95"/>
  </p:handoutMasterIdLst>
  <p:sldIdLst>
    <p:sldId id="444" r:id="rId2"/>
    <p:sldId id="456" r:id="rId3"/>
    <p:sldId id="457" r:id="rId4"/>
    <p:sldId id="530" r:id="rId5"/>
    <p:sldId id="531" r:id="rId6"/>
    <p:sldId id="556" r:id="rId7"/>
    <p:sldId id="453" r:id="rId8"/>
    <p:sldId id="451" r:id="rId9"/>
    <p:sldId id="537" r:id="rId10"/>
    <p:sldId id="532" r:id="rId11"/>
    <p:sldId id="538" r:id="rId12"/>
    <p:sldId id="546" r:id="rId13"/>
    <p:sldId id="547" r:id="rId14"/>
    <p:sldId id="534" r:id="rId15"/>
    <p:sldId id="549" r:id="rId16"/>
    <p:sldId id="533" r:id="rId17"/>
    <p:sldId id="544" r:id="rId18"/>
    <p:sldId id="545" r:id="rId19"/>
    <p:sldId id="543" r:id="rId20"/>
    <p:sldId id="535" r:id="rId21"/>
    <p:sldId id="536" r:id="rId22"/>
    <p:sldId id="541" r:id="rId23"/>
    <p:sldId id="539" r:id="rId24"/>
    <p:sldId id="550" r:id="rId25"/>
    <p:sldId id="551" r:id="rId26"/>
    <p:sldId id="542" r:id="rId27"/>
    <p:sldId id="552" r:id="rId28"/>
    <p:sldId id="553" r:id="rId29"/>
    <p:sldId id="554" r:id="rId30"/>
    <p:sldId id="555" r:id="rId31"/>
    <p:sldId id="557" r:id="rId32"/>
    <p:sldId id="561" r:id="rId33"/>
    <p:sldId id="562" r:id="rId34"/>
    <p:sldId id="560" r:id="rId35"/>
    <p:sldId id="558" r:id="rId36"/>
    <p:sldId id="559" r:id="rId37"/>
    <p:sldId id="563" r:id="rId38"/>
    <p:sldId id="564" r:id="rId39"/>
    <p:sldId id="565" r:id="rId40"/>
    <p:sldId id="566" r:id="rId41"/>
    <p:sldId id="569" r:id="rId42"/>
    <p:sldId id="570" r:id="rId43"/>
    <p:sldId id="571" r:id="rId44"/>
    <p:sldId id="572" r:id="rId45"/>
    <p:sldId id="573" r:id="rId46"/>
    <p:sldId id="574" r:id="rId47"/>
    <p:sldId id="575" r:id="rId48"/>
    <p:sldId id="576" r:id="rId49"/>
    <p:sldId id="581" r:id="rId50"/>
    <p:sldId id="568" r:id="rId51"/>
    <p:sldId id="580" r:id="rId52"/>
    <p:sldId id="577" r:id="rId53"/>
    <p:sldId id="578" r:id="rId54"/>
    <p:sldId id="579" r:id="rId55"/>
    <p:sldId id="582" r:id="rId56"/>
    <p:sldId id="567" r:id="rId57"/>
    <p:sldId id="583" r:id="rId58"/>
    <p:sldId id="584" r:id="rId59"/>
    <p:sldId id="585" r:id="rId60"/>
    <p:sldId id="586" r:id="rId61"/>
    <p:sldId id="588" r:id="rId62"/>
    <p:sldId id="587" r:id="rId63"/>
    <p:sldId id="590" r:id="rId64"/>
    <p:sldId id="591" r:id="rId65"/>
    <p:sldId id="592" r:id="rId66"/>
    <p:sldId id="593" r:id="rId67"/>
    <p:sldId id="594" r:id="rId68"/>
    <p:sldId id="596" r:id="rId69"/>
    <p:sldId id="598" r:id="rId70"/>
    <p:sldId id="601" r:id="rId71"/>
    <p:sldId id="597" r:id="rId72"/>
    <p:sldId id="602" r:id="rId73"/>
    <p:sldId id="599" r:id="rId74"/>
    <p:sldId id="603" r:id="rId75"/>
    <p:sldId id="604" r:id="rId76"/>
    <p:sldId id="527" r:id="rId77"/>
    <p:sldId id="523" r:id="rId78"/>
    <p:sldId id="520" r:id="rId79"/>
    <p:sldId id="460" r:id="rId80"/>
    <p:sldId id="461" r:id="rId81"/>
    <p:sldId id="462" r:id="rId82"/>
    <p:sldId id="452" r:id="rId83"/>
    <p:sldId id="472" r:id="rId84"/>
    <p:sldId id="476" r:id="rId85"/>
    <p:sldId id="524" r:id="rId86"/>
    <p:sldId id="525" r:id="rId87"/>
    <p:sldId id="526" r:id="rId88"/>
    <p:sldId id="487" r:id="rId89"/>
    <p:sldId id="506" r:id="rId90"/>
    <p:sldId id="522" r:id="rId91"/>
    <p:sldId id="528" r:id="rId92"/>
    <p:sldId id="529" r:id="rId93"/>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0350" autoAdjust="0"/>
  </p:normalViewPr>
  <p:slideViewPr>
    <p:cSldViewPr>
      <p:cViewPr varScale="1">
        <p:scale>
          <a:sx n="102" d="100"/>
          <a:sy n="102" d="100"/>
        </p:scale>
        <p:origin x="-1884" y="-48"/>
      </p:cViewPr>
      <p:guideLst>
        <p:guide orient="horz" pos="1800"/>
        <p:guide pos="2880"/>
      </p:guideLst>
    </p:cSldViewPr>
  </p:slideViewPr>
  <p:outlineViewPr>
    <p:cViewPr>
      <p:scale>
        <a:sx n="33" d="100"/>
        <a:sy n="33" d="100"/>
      </p:scale>
      <p:origin x="0" y="330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8/7/2012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8/7/2012</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w3.org/wiki/CSS/Selectors/pseudo-classes/:nth-child"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ebdesignernotebook.com/css/the-css3-target-pseudo-class-and-css-animation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lesscss.org/"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ebkit.org/blog/1424/css3-gradien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ebkit.org/blog/1424/css3-gradient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untsnippets.com/css3-reflecti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3859850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354461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Besides</a:t>
            </a:r>
            <a:r>
              <a:rPr lang="fr-FR" baseline="0" dirty="0" smtClean="0"/>
              <a:t> the </a:t>
            </a:r>
            <a:r>
              <a:rPr lang="fr-FR" baseline="0" dirty="0" err="1" smtClean="0"/>
              <a:t>root</a:t>
            </a:r>
            <a:r>
              <a:rPr lang="fr-FR" baseline="0" dirty="0" smtClean="0"/>
              <a:t> </a:t>
            </a:r>
            <a:r>
              <a:rPr lang="fr-FR" baseline="0" dirty="0" err="1" smtClean="0"/>
              <a:t>element</a:t>
            </a:r>
            <a:r>
              <a:rPr lang="fr-FR" baseline="0" dirty="0" smtClean="0"/>
              <a:t> of an HTML document </a:t>
            </a:r>
            <a:r>
              <a:rPr lang="fr-FR" baseline="0" dirty="0" err="1" smtClean="0"/>
              <a:t>is</a:t>
            </a:r>
            <a:r>
              <a:rPr lang="fr-FR" baseline="0" dirty="0" smtClean="0"/>
              <a:t> « html », </a:t>
            </a:r>
            <a:r>
              <a:rPr lang="fr-FR" baseline="0" dirty="0" err="1" smtClean="0"/>
              <a:t>it’s</a:t>
            </a:r>
            <a:r>
              <a:rPr lang="fr-FR" baseline="0" dirty="0" smtClean="0"/>
              <a:t> not the case in XML </a:t>
            </a:r>
            <a:r>
              <a:rPr lang="fr-FR" baseline="0" dirty="0" err="1" smtClean="0"/>
              <a:t>based</a:t>
            </a:r>
            <a:r>
              <a:rPr lang="fr-FR" baseline="0" dirty="0" smtClean="0"/>
              <a:t> document !</a:t>
            </a:r>
          </a:p>
          <a:p>
            <a:r>
              <a:rPr lang="fr-FR" baseline="0" dirty="0" smtClean="0"/>
              <a:t>E:root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useful</a:t>
            </a:r>
            <a:r>
              <a:rPr lang="fr-FR" baseline="0" dirty="0" smtClean="0"/>
              <a:t> in </a:t>
            </a:r>
            <a:r>
              <a:rPr lang="fr-FR" baseline="0" dirty="0" err="1" smtClean="0"/>
              <a:t>some</a:t>
            </a:r>
            <a:r>
              <a:rPr lang="fr-FR" baseline="0" dirty="0" smtClean="0"/>
              <a:t> cases (</a:t>
            </a:r>
            <a:r>
              <a:rPr lang="fr-FR" baseline="0" dirty="0" err="1" smtClean="0"/>
              <a:t>define</a:t>
            </a:r>
            <a:r>
              <a:rPr lang="fr-FR" baseline="0" dirty="0" smtClean="0"/>
              <a:t> a </a:t>
            </a:r>
            <a:r>
              <a:rPr lang="fr-FR" baseline="0" dirty="0" err="1" smtClean="0"/>
              <a:t>layout</a:t>
            </a:r>
            <a:r>
              <a:rPr lang="fr-FR" baseline="0" dirty="0" smtClean="0"/>
              <a:t> no </a:t>
            </a:r>
            <a:r>
              <a:rPr lang="fr-FR" baseline="0" dirty="0" err="1" smtClean="0"/>
              <a:t>matter</a:t>
            </a:r>
            <a:r>
              <a:rPr lang="fr-FR" baseline="0" dirty="0" smtClean="0"/>
              <a:t> </a:t>
            </a:r>
            <a:r>
              <a:rPr lang="fr-FR" baseline="0" dirty="0" err="1" smtClean="0"/>
              <a:t>which</a:t>
            </a:r>
            <a:r>
              <a:rPr lang="fr-FR" baseline="0" dirty="0" smtClean="0"/>
              <a:t> XML </a:t>
            </a:r>
            <a:r>
              <a:rPr lang="fr-FR" baseline="0" dirty="0" err="1" smtClean="0"/>
              <a:t>is</a:t>
            </a:r>
            <a:r>
              <a:rPr lang="fr-FR" baseline="0" dirty="0" smtClean="0"/>
              <a:t> sent to the client)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2269771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err="1" smtClean="0"/>
              <a:t>nth</a:t>
            </a:r>
            <a:r>
              <a:rPr lang="fr-FR" dirty="0" smtClean="0"/>
              <a:t>* </a:t>
            </a:r>
            <a:r>
              <a:rPr lang="fr-FR" dirty="0" err="1" smtClean="0"/>
              <a:t>selectors</a:t>
            </a:r>
            <a:r>
              <a:rPr lang="fr-FR" dirty="0" smtClean="0"/>
              <a:t> </a:t>
            </a:r>
            <a:r>
              <a:rPr lang="fr-FR" dirty="0" err="1" smtClean="0"/>
              <a:t>here</a:t>
            </a:r>
            <a:r>
              <a:rPr lang="fr-FR" dirty="0" smtClean="0"/>
              <a:t> : </a:t>
            </a:r>
            <a:r>
              <a:rPr lang="fr-FR" dirty="0" smtClean="0">
                <a:hlinkClick r:id="rId3"/>
              </a:rPr>
              <a:t>http://www.w3.org/wiki/CSS/Selectors/pseudo-classes/:nth-child</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1477788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 on E:target </a:t>
            </a:r>
            <a:r>
              <a:rPr lang="fr-FR" dirty="0" err="1" smtClean="0"/>
              <a:t>here</a:t>
            </a:r>
            <a:r>
              <a:rPr lang="fr-FR" dirty="0" smtClean="0"/>
              <a:t> : </a:t>
            </a:r>
            <a:r>
              <a:rPr lang="fr-FR" dirty="0" smtClean="0">
                <a:hlinkClick r:id="rId3"/>
              </a:rPr>
              <a:t>http://webdesignernotebook.com/css/the-css3-target-pseudo-class-and-css-animations/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189138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http://lesscss.org/#-client-side-usage</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3381109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You </a:t>
            </a:r>
            <a:r>
              <a:rPr lang="fr-FR" dirty="0" err="1" smtClean="0"/>
              <a:t>can</a:t>
            </a:r>
            <a:r>
              <a:rPr lang="fr-FR" dirty="0" smtClean="0"/>
              <a:t> </a:t>
            </a:r>
            <a:r>
              <a:rPr lang="fr-FR" dirty="0" err="1" smtClean="0"/>
              <a:t>find</a:t>
            </a:r>
            <a:r>
              <a:rPr lang="fr-FR" dirty="0" smtClean="0"/>
              <a:t> a </a:t>
            </a:r>
            <a:r>
              <a:rPr lang="fr-FR" dirty="0" err="1" smtClean="0"/>
              <a:t>workaround</a:t>
            </a:r>
            <a:r>
              <a:rPr lang="fr-FR" dirty="0" smtClean="0"/>
              <a:t> for Chrome by </a:t>
            </a:r>
            <a:r>
              <a:rPr lang="fr-FR" dirty="0" err="1" smtClean="0"/>
              <a:t>using</a:t>
            </a:r>
            <a:r>
              <a:rPr lang="fr-FR" baseline="0" dirty="0" smtClean="0"/>
              <a:t> a HTTP server on </a:t>
            </a:r>
            <a:r>
              <a:rPr lang="fr-FR" baseline="0" dirty="0" err="1" smtClean="0"/>
              <a:t>your</a:t>
            </a:r>
            <a:r>
              <a:rPr lang="fr-FR" baseline="0" dirty="0" smtClean="0"/>
              <a:t> local machine (</a:t>
            </a:r>
            <a:r>
              <a:rPr lang="fr-FR" baseline="0" dirty="0" err="1" smtClean="0"/>
              <a:t>like</a:t>
            </a:r>
            <a:r>
              <a:rPr lang="fr-FR" baseline="0" dirty="0" smtClean="0"/>
              <a:t> WAMP).</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74</a:t>
            </a:fld>
            <a:endParaRPr lang="en-US"/>
          </a:p>
        </p:txBody>
      </p:sp>
    </p:spTree>
    <p:extLst>
      <p:ext uri="{BB962C8B-B14F-4D97-AF65-F5344CB8AC3E}">
        <p14:creationId xmlns:p14="http://schemas.microsoft.com/office/powerpoint/2010/main" val="382261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Given</a:t>
            </a:r>
            <a:r>
              <a:rPr lang="fr-FR" dirty="0" smtClean="0"/>
              <a:t> :</a:t>
            </a:r>
            <a:r>
              <a:rPr lang="fr-FR" baseline="0" dirty="0" smtClean="0"/>
              <a:t> </a:t>
            </a:r>
            <a:r>
              <a:rPr lang="en-US" b="1" dirty="0" smtClean="0">
                <a:solidFill>
                  <a:srgbClr val="00B050"/>
                </a:solidFill>
                <a:latin typeface="Courier New"/>
                <a:cs typeface="Courier New"/>
              </a:rPr>
              <a:t>div {  background-image: </a:t>
            </a:r>
            <a:r>
              <a:rPr lang="en-US" b="1" dirty="0" err="1" smtClean="0">
                <a:solidFill>
                  <a:srgbClr val="00B050"/>
                </a:solidFill>
                <a:latin typeface="Courier New"/>
                <a:cs typeface="Courier New"/>
              </a:rPr>
              <a:t>url</a:t>
            </a:r>
            <a:r>
              <a:rPr lang="en-US" b="1" dirty="0" smtClean="0">
                <a:solidFill>
                  <a:srgbClr val="00B050"/>
                </a:solidFill>
                <a:latin typeface="Courier New"/>
                <a:cs typeface="Courier New"/>
              </a:rPr>
              <a:t>('css3.png'); border: 10px solid #AAA; padding: 20px;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231762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More info on </a:t>
            </a:r>
            <a:r>
              <a:rPr lang="fr-FR" dirty="0" smtClean="0">
                <a:hlinkClick r:id="rId3"/>
              </a:rPr>
              <a:t>http://www.webkit.org/blog/1424/css3-gradients/</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271463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smtClean="0">
                <a:hlinkClick r:id="rId3"/>
              </a:rPr>
              <a:t>http://www.webkit.org/blog/1424/css3-gradients/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97824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Other</a:t>
            </a:r>
            <a:r>
              <a:rPr lang="fr-FR" dirty="0" smtClean="0"/>
              <a:t> </a:t>
            </a:r>
            <a:r>
              <a:rPr lang="fr-FR" dirty="0" err="1" smtClean="0"/>
              <a:t>example</a:t>
            </a:r>
            <a:r>
              <a:rPr lang="fr-FR" dirty="0" smtClean="0"/>
              <a:t> on : </a:t>
            </a:r>
            <a:r>
              <a:rPr lang="fr-FR" dirty="0" smtClean="0">
                <a:hlinkClick r:id="rId3"/>
              </a:rPr>
              <a:t>http://stuntsnippets.com/css3-reflection/</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71113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8/7/2012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402035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07/08/2012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07/08/2012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07/08/2012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07/08/2012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07/08/2012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07/08/2012</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07/08/2012</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07/08/2012</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07/08/2012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07/08/2012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07/08/2012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esscss.or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a:latin typeface="Myriad Pro"/>
                <a:ea typeface="MS PGothic" charset="0"/>
                <a:cs typeface="Myriad Pro"/>
              </a:rPr>
              <a:t>x</a:t>
            </a:r>
            <a:r>
              <a:rPr lang="fr-FR" sz="3200" dirty="0" smtClean="0">
                <a:latin typeface="Myriad Pro"/>
                <a:ea typeface="MS PGothic" charset="0"/>
                <a:cs typeface="Myriad Pro"/>
              </a:rPr>
              <a:t>x – CSS 3</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Design </a:t>
            </a:r>
            <a:r>
              <a:rPr lang="fr-FR" dirty="0" err="1" smtClean="0">
                <a:solidFill>
                  <a:schemeClr val="tx1">
                    <a:lumMod val="95000"/>
                    <a:lumOff val="5000"/>
                  </a:schemeClr>
                </a:solidFill>
                <a:latin typeface="Verdana" charset="0"/>
                <a:ea typeface="ＭＳ Ｐゴシック" charset="0"/>
                <a:cs typeface="ＭＳ Ｐゴシック" charset="0"/>
              </a:rPr>
              <a:t>revolution</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1026" name="Picture 2" descr="http://www.splicemarketing.co.uk/images/blog/css3-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47731"/>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Box-Shadow:</a:t>
            </a:r>
          </a:p>
          <a:p>
            <a:pPr lvl="1"/>
            <a:r>
              <a:rPr lang="fr-FR" dirty="0" smtClean="0"/>
              <a:t>Set a </a:t>
            </a:r>
            <a:r>
              <a:rPr lang="fr-FR" dirty="0" err="1" smtClean="0"/>
              <a:t>shadow</a:t>
            </a:r>
            <a:r>
              <a:rPr lang="fr-FR" dirty="0" smtClean="0"/>
              <a:t> on blocks</a:t>
            </a:r>
          </a:p>
          <a:p>
            <a:pPr lvl="1"/>
            <a:endParaRPr lang="fr-FR" dirty="0" smtClean="0"/>
          </a:p>
          <a:p>
            <a:pPr marL="457200" lvl="1" indent="0" algn="ctr">
              <a:buNone/>
            </a:pPr>
            <a:r>
              <a:rPr lang="en-US" i="1" dirty="0" smtClean="0">
                <a:solidFill>
                  <a:srgbClr val="FF0000"/>
                </a:solidFill>
                <a:cs typeface="Courier New"/>
              </a:rPr>
              <a:t>border-radius</a:t>
            </a:r>
            <a:r>
              <a:rPr lang="en-US" b="1" i="1" dirty="0" smtClean="0">
                <a:cs typeface="Courier New"/>
              </a:rPr>
              <a:t>: </a:t>
            </a:r>
            <a:r>
              <a:rPr lang="en-US" i="1" dirty="0" smtClean="0">
                <a:cs typeface="Courier New"/>
              </a:rPr>
              <a:t>left top size color</a:t>
            </a:r>
            <a:r>
              <a:rPr lang="en-US" b="1" i="1" dirty="0" smtClean="0">
                <a:cs typeface="Courier New"/>
              </a:rPr>
              <a:t>;</a:t>
            </a:r>
            <a:endParaRPr lang="fr-FR" b="1" i="1" dirty="0" smtClean="0"/>
          </a:p>
          <a:p>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9264" y="3217540"/>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box-shadow</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4px </a:t>
            </a:r>
            <a:r>
              <a:rPr lang="en-US" sz="1600" b="1" dirty="0" err="1">
                <a:solidFill>
                  <a:srgbClr val="0070C0"/>
                </a:solidFill>
                <a:latin typeface="Courier New"/>
                <a:cs typeface="Courier New"/>
              </a:rPr>
              <a:t>4</a:t>
            </a:r>
            <a:r>
              <a:rPr lang="en-US" sz="1600" b="1" dirty="0" err="1" smtClean="0">
                <a:solidFill>
                  <a:srgbClr val="0070C0"/>
                </a:solidFill>
                <a:latin typeface="Courier New"/>
                <a:cs typeface="Courier New"/>
              </a:rPr>
              <a:t>px</a:t>
            </a:r>
            <a:r>
              <a:rPr lang="en-US" sz="1600" b="1" dirty="0" smtClean="0">
                <a:solidFill>
                  <a:srgbClr val="0070C0"/>
                </a:solidFill>
                <a:latin typeface="Courier New"/>
                <a:cs typeface="Courier New"/>
              </a:rPr>
              <a:t> 2px #AAA</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153644"/>
            <a:ext cx="24003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52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Allow</a:t>
            </a:r>
            <a:r>
              <a:rPr lang="fr-FR" dirty="0" smtClean="0"/>
              <a:t> to </a:t>
            </a:r>
            <a:r>
              <a:rPr lang="fr-FR" dirty="0" err="1" smtClean="0"/>
              <a:t>override</a:t>
            </a:r>
            <a:r>
              <a:rPr lang="fr-FR" dirty="0" smtClean="0"/>
              <a:t> default </a:t>
            </a:r>
            <a:r>
              <a:rPr lang="fr-FR" dirty="0" err="1" smtClean="0"/>
              <a:t>width</a:t>
            </a:r>
            <a:r>
              <a:rPr lang="fr-FR" dirty="0" smtClean="0"/>
              <a:t> and </a:t>
            </a:r>
            <a:r>
              <a:rPr lang="fr-FR" dirty="0" err="1" smtClean="0"/>
              <a:t>height</a:t>
            </a:r>
            <a:r>
              <a:rPr lang="fr-FR" dirty="0" smtClean="0"/>
              <a:t> </a:t>
            </a:r>
            <a:r>
              <a:rPr lang="fr-FR" dirty="0" err="1" smtClean="0"/>
              <a:t>calculation</a:t>
            </a:r>
            <a:endParaRPr lang="fr-FR" dirty="0" smtClean="0"/>
          </a:p>
          <a:p>
            <a:pPr lvl="1"/>
            <a:endParaRPr lang="fr-FR" dirty="0" smtClean="0"/>
          </a:p>
          <a:p>
            <a:pPr marL="457200" lvl="1" indent="0" algn="ctr">
              <a:buNone/>
            </a:pPr>
            <a:r>
              <a:rPr lang="fr-FR" i="1" dirty="0" smtClean="0">
                <a:solidFill>
                  <a:srgbClr val="FF0000"/>
                </a:solidFill>
              </a:rPr>
              <a:t>box-</a:t>
            </a:r>
            <a:r>
              <a:rPr lang="fr-FR" i="1" dirty="0" err="1" smtClean="0">
                <a:solidFill>
                  <a:srgbClr val="FF0000"/>
                </a:solidFill>
              </a:rPr>
              <a:t>sizing</a:t>
            </a:r>
            <a:r>
              <a:rPr lang="fr-FR" i="1" dirty="0" smtClean="0"/>
              <a:t>: type-box;</a:t>
            </a:r>
            <a:endParaRPr lang="fr-FR" i="1" dirty="0"/>
          </a:p>
          <a:p>
            <a:pPr lvl="1"/>
            <a:endParaRPr lang="fr-FR" dirty="0" smtClean="0"/>
          </a:p>
          <a:p>
            <a:pPr lvl="1"/>
            <a:r>
              <a:rPr lang="fr-FR" dirty="0" err="1" smtClean="0"/>
              <a:t>Where</a:t>
            </a:r>
            <a:r>
              <a:rPr lang="fr-FR" dirty="0" smtClean="0"/>
              <a:t> </a:t>
            </a:r>
            <a:r>
              <a:rPr lang="fr-FR" i="1" dirty="0" smtClean="0"/>
              <a:t>type-box</a:t>
            </a:r>
            <a:r>
              <a:rPr lang="fr-FR" dirty="0" smtClean="0"/>
              <a:t> </a:t>
            </a:r>
            <a:r>
              <a:rPr lang="fr-FR" dirty="0" err="1" smtClean="0"/>
              <a:t>can</a:t>
            </a:r>
            <a:r>
              <a:rPr lang="fr-FR" dirty="0" smtClean="0"/>
              <a:t> </a:t>
            </a:r>
            <a:r>
              <a:rPr lang="fr-FR" dirty="0" err="1" smtClean="0"/>
              <a:t>be</a:t>
            </a:r>
            <a:r>
              <a:rPr lang="fr-FR" dirty="0" smtClean="0"/>
              <a:t>:</a:t>
            </a:r>
          </a:p>
          <a:p>
            <a:pPr lvl="2"/>
            <a:r>
              <a:rPr lang="fr-FR" dirty="0" smtClean="0"/>
              <a:t>border-box</a:t>
            </a:r>
          </a:p>
          <a:p>
            <a:pPr lvl="2"/>
            <a:r>
              <a:rPr lang="fr-FR" dirty="0" err="1" smtClean="0"/>
              <a:t>padding</a:t>
            </a:r>
            <a:r>
              <a:rPr lang="fr-FR" dirty="0" smtClean="0"/>
              <a:t>-box</a:t>
            </a:r>
          </a:p>
          <a:p>
            <a:pPr lvl="2"/>
            <a:r>
              <a:rPr lang="fr-FR" dirty="0" smtClean="0"/>
              <a:t>content-box</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6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content-box: </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2209428"/>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 </a:t>
            </a:r>
          </a:p>
          <a:p>
            <a:pPr lvl="1"/>
            <a:r>
              <a:rPr lang="en-US" sz="1600" b="1" dirty="0" smtClean="0">
                <a:solidFill>
                  <a:srgbClr val="FF0000"/>
                </a:solidFill>
                <a:latin typeface="Courier New"/>
                <a:cs typeface="Courier New"/>
              </a:rPr>
              <a:t>box-sizing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content-box</a:t>
            </a:r>
            <a:r>
              <a:rPr lang="en-US" sz="1600" b="1" dirty="0" smtClean="0">
                <a:solidFill>
                  <a:schemeClr val="tx1"/>
                </a:solidFill>
                <a:latin typeface="Courier New"/>
                <a:cs typeface="Courier New"/>
              </a:rPr>
              <a:t>; </a:t>
            </a:r>
            <a:r>
              <a:rPr lang="en-US" sz="1600" b="1" dirty="0" smtClean="0">
                <a:solidFill>
                  <a:srgbClr val="FF0000"/>
                </a:solidFill>
                <a:latin typeface="Courier New"/>
                <a:cs typeface="Courier New"/>
              </a:rPr>
              <a:t>padding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20px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border</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10px solid #AAA</a:t>
            </a:r>
            <a:r>
              <a:rPr lang="en-US" sz="1600" b="1" dirty="0" smtClean="0">
                <a:solidFill>
                  <a:schemeClr val="tx1"/>
                </a:solidFill>
                <a:latin typeface="Courier New"/>
                <a:cs typeface="Courier New"/>
              </a:rPr>
              <a:t>; </a:t>
            </a:r>
            <a:r>
              <a:rPr lang="en-US" sz="1600" b="1" dirty="0" smtClean="0">
                <a:solidFill>
                  <a:srgbClr val="FF0000"/>
                </a:solidFill>
                <a:latin typeface="Courier New"/>
                <a:cs typeface="Courier New"/>
              </a:rPr>
              <a:t>width</a:t>
            </a:r>
            <a:r>
              <a:rPr lang="en-US" sz="1600" b="1" dirty="0" smtClean="0">
                <a:solidFill>
                  <a:schemeClr val="tx1"/>
                </a:solidFill>
                <a:latin typeface="Courier New"/>
                <a:cs typeface="Courier New"/>
              </a:rPr>
              <a:t>: </a:t>
            </a:r>
            <a:r>
              <a:rPr lang="en-US" sz="1600" b="1" dirty="0">
                <a:solidFill>
                  <a:srgbClr val="0070C0"/>
                </a:solidFill>
                <a:latin typeface="Courier New"/>
                <a:cs typeface="Courier New"/>
              </a:rPr>
              <a:t>4</a:t>
            </a:r>
            <a:r>
              <a:rPr lang="en-US" sz="1600" b="1" dirty="0" smtClean="0">
                <a:solidFill>
                  <a:srgbClr val="0070C0"/>
                </a:solidFill>
                <a:latin typeface="Courier New"/>
                <a:cs typeface="Courier New"/>
              </a:rPr>
              <a:t>00px</a:t>
            </a:r>
            <a:r>
              <a:rPr lang="en-US" sz="1600" b="1" dirty="0" smtClean="0">
                <a:solidFill>
                  <a:schemeClr val="tx1"/>
                </a:solidFill>
                <a:latin typeface="Courier New"/>
                <a:cs typeface="Courier New"/>
              </a:rPr>
              <a:t>;</a:t>
            </a:r>
          </a:p>
          <a:p>
            <a:pPr lvl="1"/>
            <a:r>
              <a:rPr lang="en-US" sz="1600" b="1" dirty="0" smtClean="0">
                <a:solidFill>
                  <a:srgbClr val="00B050"/>
                </a:solidFill>
                <a:latin typeface="Courier New"/>
                <a:cs typeface="Courier New"/>
              </a:rPr>
              <a:t>/* Actual width is 460px (400 + 20*2 + 10*2) */</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071" y="3793604"/>
            <a:ext cx="44577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5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border-box:</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9512" y="2209428"/>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 </a:t>
            </a:r>
          </a:p>
          <a:p>
            <a:pPr lvl="1"/>
            <a:r>
              <a:rPr lang="en-US" sz="1600" b="1" dirty="0" smtClean="0">
                <a:solidFill>
                  <a:srgbClr val="FF0000"/>
                </a:solidFill>
                <a:latin typeface="Courier New"/>
                <a:cs typeface="Courier New"/>
              </a:rPr>
              <a:t>box-sizing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border-box</a:t>
            </a:r>
            <a:r>
              <a:rPr lang="en-US" sz="1600" b="1" dirty="0" smtClean="0">
                <a:solidFill>
                  <a:schemeClr val="tx1"/>
                </a:solidFill>
                <a:latin typeface="Courier New"/>
                <a:cs typeface="Courier New"/>
              </a:rPr>
              <a:t>; </a:t>
            </a:r>
            <a:r>
              <a:rPr lang="en-US" sz="1600" b="1" dirty="0" smtClean="0">
                <a:solidFill>
                  <a:srgbClr val="FF0000"/>
                </a:solidFill>
                <a:latin typeface="Courier New"/>
                <a:cs typeface="Courier New"/>
              </a:rPr>
              <a:t>padding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20px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border</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10px solid #AAA</a:t>
            </a:r>
            <a:r>
              <a:rPr lang="en-US" sz="1600" b="1" dirty="0" smtClean="0">
                <a:solidFill>
                  <a:schemeClr val="tx1"/>
                </a:solidFill>
                <a:latin typeface="Courier New"/>
                <a:cs typeface="Courier New"/>
              </a:rPr>
              <a:t>; </a:t>
            </a:r>
            <a:r>
              <a:rPr lang="en-US" sz="1600" b="1" dirty="0" smtClean="0">
                <a:solidFill>
                  <a:srgbClr val="FF0000"/>
                </a:solidFill>
                <a:latin typeface="Courier New"/>
                <a:cs typeface="Courier New"/>
              </a:rPr>
              <a:t>width</a:t>
            </a:r>
            <a:r>
              <a:rPr lang="en-US" sz="1600" b="1" dirty="0" smtClean="0">
                <a:solidFill>
                  <a:schemeClr val="tx1"/>
                </a:solidFill>
                <a:latin typeface="Courier New"/>
                <a:cs typeface="Courier New"/>
              </a:rPr>
              <a:t>: </a:t>
            </a:r>
            <a:r>
              <a:rPr lang="en-US" sz="1600" b="1" dirty="0">
                <a:solidFill>
                  <a:srgbClr val="0070C0"/>
                </a:solidFill>
                <a:latin typeface="Courier New"/>
                <a:cs typeface="Courier New"/>
              </a:rPr>
              <a:t>4</a:t>
            </a:r>
            <a:r>
              <a:rPr lang="en-US" sz="1600" b="1" dirty="0" smtClean="0">
                <a:solidFill>
                  <a:srgbClr val="0070C0"/>
                </a:solidFill>
                <a:latin typeface="Courier New"/>
                <a:cs typeface="Courier New"/>
              </a:rPr>
              <a:t>00px</a:t>
            </a:r>
            <a:r>
              <a:rPr lang="en-US" sz="1600" b="1" dirty="0" smtClean="0">
                <a:solidFill>
                  <a:schemeClr val="tx1"/>
                </a:solidFill>
                <a:latin typeface="Courier New"/>
                <a:cs typeface="Courier New"/>
              </a:rPr>
              <a:t>;</a:t>
            </a:r>
          </a:p>
          <a:p>
            <a:pPr lvl="1"/>
            <a:r>
              <a:rPr lang="en-US" sz="1600" b="1" dirty="0" smtClean="0">
                <a:solidFill>
                  <a:srgbClr val="00B050"/>
                </a:solidFill>
                <a:latin typeface="Courier New"/>
                <a:cs typeface="Courier New"/>
              </a:rPr>
              <a:t>/* Actual width is now 400px */</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3793604"/>
            <a:ext cx="38862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11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Border-Radius:</a:t>
            </a:r>
          </a:p>
          <a:p>
            <a:pPr lvl="1"/>
            <a:r>
              <a:rPr lang="fr-FR" dirty="0" smtClean="0"/>
              <a:t>Round corners</a:t>
            </a:r>
          </a:p>
          <a:p>
            <a:pPr lvl="1"/>
            <a:endParaRPr lang="fr-FR" dirty="0"/>
          </a:p>
          <a:p>
            <a:pPr marL="457200" lvl="1" indent="0" algn="ctr">
              <a:buNone/>
            </a:pPr>
            <a:r>
              <a:rPr lang="en-US" i="1" dirty="0">
                <a:solidFill>
                  <a:srgbClr val="FF0000"/>
                </a:solidFill>
                <a:cs typeface="Courier New"/>
              </a:rPr>
              <a:t>border-radius</a:t>
            </a:r>
            <a:r>
              <a:rPr lang="en-US" i="1" dirty="0">
                <a:cs typeface="Courier New"/>
              </a:rPr>
              <a:t>:</a:t>
            </a:r>
            <a:r>
              <a:rPr lang="en-US" i="1" dirty="0">
                <a:solidFill>
                  <a:srgbClr val="00B050"/>
                </a:solidFill>
                <a:cs typeface="Courier New"/>
              </a:rPr>
              <a:t> </a:t>
            </a:r>
            <a:r>
              <a:rPr lang="en-US" i="1" dirty="0">
                <a:cs typeface="Courier New"/>
              </a:rPr>
              <a:t>top-left top-right bottom-right bottom-left;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 </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10px 5px 20px 0</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281" y="4081636"/>
            <a:ext cx="2543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553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Border-Image:</a:t>
            </a:r>
          </a:p>
          <a:p>
            <a:pPr lvl="1"/>
            <a:r>
              <a:rPr lang="fr-FR" dirty="0" err="1" smtClean="0"/>
              <a:t>Renders</a:t>
            </a:r>
            <a:r>
              <a:rPr lang="fr-FR" dirty="0" smtClean="0"/>
              <a:t> a border </a:t>
            </a:r>
            <a:r>
              <a:rPr lang="fr-FR" dirty="0" err="1" smtClean="0"/>
              <a:t>based</a:t>
            </a:r>
            <a:r>
              <a:rPr lang="fr-FR" dirty="0" smtClean="0"/>
              <a:t> on a </a:t>
            </a:r>
            <a:r>
              <a:rPr lang="fr-FR" dirty="0" err="1" smtClean="0"/>
              <a:t>specific</a:t>
            </a:r>
            <a:r>
              <a:rPr lang="fr-FR" dirty="0" smtClean="0"/>
              <a:t> image</a:t>
            </a:r>
          </a:p>
          <a:p>
            <a:pPr lvl="1"/>
            <a:endParaRPr lang="fr-FR" dirty="0"/>
          </a:p>
          <a:p>
            <a:pPr marL="457200" lvl="1" indent="0" algn="ctr">
              <a:buNone/>
            </a:pPr>
            <a:r>
              <a:rPr lang="fr-FR" i="1" dirty="0" smtClean="0">
                <a:solidFill>
                  <a:srgbClr val="FF0000"/>
                </a:solidFill>
              </a:rPr>
              <a:t>border-image</a:t>
            </a:r>
            <a:r>
              <a:rPr lang="fr-FR" i="1" dirty="0" smtClean="0"/>
              <a:t>: url size x-mode y-mode;</a:t>
            </a:r>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 </a:t>
            </a:r>
            <a:r>
              <a:rPr lang="en-US" sz="1600" b="1" dirty="0" smtClean="0">
                <a:solidFill>
                  <a:srgbClr val="FF0000"/>
                </a:solidFill>
                <a:latin typeface="Courier New"/>
                <a:cs typeface="Courier New"/>
              </a:rPr>
              <a:t>border-image</a:t>
            </a:r>
            <a:r>
              <a:rPr lang="en-US" sz="1600" b="1" dirty="0">
                <a:solidFill>
                  <a:schemeClr val="tx1"/>
                </a:solidFill>
                <a:latin typeface="Courier New"/>
                <a:cs typeface="Courier New"/>
              </a:rPr>
              <a:t>:</a:t>
            </a:r>
            <a:r>
              <a:rPr lang="en-US" sz="1600" b="1" dirty="0">
                <a:solidFill>
                  <a:srgbClr val="00B050"/>
                </a:solidFill>
                <a:latin typeface="Courier New"/>
                <a:cs typeface="Courier New"/>
              </a:rPr>
              <a:t> </a:t>
            </a:r>
            <a:r>
              <a:rPr lang="en-US" sz="1600" b="1" dirty="0" err="1">
                <a:solidFill>
                  <a:srgbClr val="0070C0"/>
                </a:solidFill>
                <a:latin typeface="Courier New"/>
                <a:cs typeface="Courier New"/>
              </a:rPr>
              <a:t>url</a:t>
            </a:r>
            <a:r>
              <a:rPr lang="en-US" sz="1600" b="1" dirty="0">
                <a:solidFill>
                  <a:srgbClr val="0070C0"/>
                </a:solidFill>
                <a:latin typeface="Courier New"/>
                <a:cs typeface="Courier New"/>
              </a:rPr>
              <a:t>('css3.png') 20% repeat </a:t>
            </a:r>
            <a:r>
              <a:rPr lang="en-US" sz="1600" b="1" dirty="0" err="1">
                <a:solidFill>
                  <a:srgbClr val="0070C0"/>
                </a:solidFill>
                <a:latin typeface="Courier New"/>
                <a:cs typeface="Courier New"/>
              </a:rPr>
              <a:t>repeat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337" y="4009628"/>
            <a:ext cx="38671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897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Background-</a:t>
            </a:r>
            <a:r>
              <a:rPr lang="fr-FR" dirty="0" err="1" smtClean="0"/>
              <a:t>Origin</a:t>
            </a:r>
            <a:r>
              <a:rPr lang="fr-FR" dirty="0" smtClean="0"/>
              <a:t>:</a:t>
            </a:r>
          </a:p>
          <a:p>
            <a:pPr lvl="1"/>
            <a:r>
              <a:rPr lang="fr-FR" dirty="0" smtClean="0"/>
              <a:t>Change the default </a:t>
            </a:r>
            <a:r>
              <a:rPr lang="fr-FR" dirty="0" err="1" smtClean="0"/>
              <a:t>origin</a:t>
            </a:r>
            <a:r>
              <a:rPr lang="fr-FR" dirty="0" smtClean="0"/>
              <a:t> for background images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10" name="Rectangle à coins arrondis 9"/>
          <p:cNvSpPr/>
          <p:nvPr/>
        </p:nvSpPr>
        <p:spPr>
          <a:xfrm>
            <a:off x="179513"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border-box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sp>
        <p:nvSpPr>
          <p:cNvPr id="12" name="Rectangle à coins arrondis 11"/>
          <p:cNvSpPr/>
          <p:nvPr/>
        </p:nvSpPr>
        <p:spPr>
          <a:xfrm>
            <a:off x="4572000"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padding-box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668" y="3895725"/>
            <a:ext cx="25812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231" y="3914775"/>
            <a:ext cx="25431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descr="D:\Users\Renaud\Desktop\StageFinEtudesSupinfo\Icons-New\v3\Test\Snippe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38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err="1" smtClean="0"/>
              <a:t>Linear</a:t>
            </a:r>
            <a:r>
              <a:rPr lang="fr-FR" dirty="0" smtClean="0"/>
              <a:t>-Gradient:</a:t>
            </a:r>
          </a:p>
          <a:p>
            <a:pPr lvl="1"/>
            <a:r>
              <a:rPr lang="fr-FR" dirty="0" smtClean="0"/>
              <a:t>Advanced gradient </a:t>
            </a:r>
            <a:r>
              <a:rPr lang="fr-FR" dirty="0" err="1" smtClean="0"/>
              <a:t>tool</a:t>
            </a:r>
            <a:endParaRPr lang="fr-FR" dirty="0" smtClean="0"/>
          </a:p>
          <a:p>
            <a:pPr lvl="1"/>
            <a:endParaRPr lang="fr-FR" dirty="0"/>
          </a:p>
          <a:p>
            <a:pPr marL="457200" lvl="1" indent="0" algn="ctr">
              <a:buNone/>
            </a:pPr>
            <a:r>
              <a:rPr lang="en-US" i="1" dirty="0">
                <a:solidFill>
                  <a:srgbClr val="FF0000"/>
                </a:solidFill>
                <a:cs typeface="Courier New"/>
              </a:rPr>
              <a:t>background</a:t>
            </a:r>
            <a:r>
              <a:rPr lang="en-US" i="1" dirty="0">
                <a:cs typeface="Courier New"/>
              </a:rPr>
              <a:t>: -vendor-linear-gradient(color1, color2 [,</a:t>
            </a:r>
            <a:r>
              <a:rPr lang="en-US" i="1" dirty="0" err="1">
                <a:cs typeface="Courier New"/>
              </a:rPr>
              <a:t>colorN</a:t>
            </a:r>
            <a:r>
              <a:rPr lang="en-US" i="1" dirty="0">
                <a:cs typeface="Courier New"/>
              </a:rPr>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cs typeface="Courier New"/>
              </a:rPr>
              <a:t>div { </a:t>
            </a:r>
            <a:r>
              <a:rPr lang="en-US" sz="1600" b="1" dirty="0">
                <a:solidFill>
                  <a:srgbClr val="FF0000"/>
                </a:solidFill>
                <a:latin typeface="Courier New"/>
                <a:cs typeface="Courier New"/>
              </a:rPr>
              <a:t>background</a:t>
            </a:r>
            <a:r>
              <a:rPr lang="en-US" sz="1600" b="1" dirty="0">
                <a:solidFill>
                  <a:schemeClr val="tx1"/>
                </a:solidFill>
                <a:latin typeface="Courier New"/>
                <a:cs typeface="Courier New"/>
              </a:rPr>
              <a:t>: </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webkit</a:t>
            </a:r>
            <a:r>
              <a:rPr lang="en-US" sz="1600" b="1" dirty="0" smtClean="0">
                <a:solidFill>
                  <a:schemeClr val="accent6">
                    <a:lumMod val="75000"/>
                  </a:schemeClr>
                </a:solidFill>
                <a:latin typeface="Courier New"/>
                <a:cs typeface="Courier New"/>
              </a:rPr>
              <a:t>-linear-gradient(</a:t>
            </a:r>
            <a:r>
              <a:rPr lang="en-US" sz="1600" b="1" dirty="0" smtClean="0">
                <a:solidFill>
                  <a:srgbClr val="0070C0"/>
                </a:solidFill>
                <a:latin typeface="Courier New"/>
                <a:cs typeface="Courier New"/>
              </a:rPr>
              <a:t>red, blue</a:t>
            </a:r>
            <a:r>
              <a:rPr lang="en-US" sz="1600" b="1" dirty="0" smtClean="0">
                <a:solidFill>
                  <a:schemeClr val="accent6">
                    <a:lumMod val="75000"/>
                  </a:schemeClr>
                </a:solidFill>
                <a:latin typeface="Courier New"/>
                <a:cs typeface="Courier New"/>
              </a:rPr>
              <a:t>) </a:t>
            </a:r>
            <a:r>
              <a:rPr lang="en-US" sz="1600" b="1" dirty="0">
                <a:solidFill>
                  <a:schemeClr val="tx1"/>
                </a:solidFill>
                <a:latin typeface="Courier New"/>
                <a:cs typeface="Courier New"/>
              </a:rPr>
              <a: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721" y="4128864"/>
            <a:ext cx="44481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78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Radial-Gradient:</a:t>
            </a:r>
          </a:p>
          <a:p>
            <a:pPr lvl="1"/>
            <a:r>
              <a:rPr lang="fr-FR" dirty="0" smtClean="0"/>
              <a:t>Advanced gradient </a:t>
            </a:r>
            <a:r>
              <a:rPr lang="fr-FR" dirty="0" err="1" smtClean="0"/>
              <a:t>tool</a:t>
            </a:r>
            <a:endParaRPr lang="fr-FR" dirty="0" smtClean="0"/>
          </a:p>
          <a:p>
            <a:pPr lvl="1"/>
            <a:endParaRPr lang="fr-FR" dirty="0"/>
          </a:p>
          <a:p>
            <a:pPr marL="457200" lvl="1" indent="0">
              <a:buNone/>
            </a:pPr>
            <a:r>
              <a:rPr lang="en-US" i="1" dirty="0">
                <a:solidFill>
                  <a:srgbClr val="FF0000"/>
                </a:solidFill>
                <a:cs typeface="Courier New"/>
              </a:rPr>
              <a:t>background</a:t>
            </a:r>
            <a:r>
              <a:rPr lang="en-US" i="1" dirty="0">
                <a:cs typeface="Courier New"/>
              </a:rPr>
              <a:t>: -vendor-radial-gradient(circle, color1, color2</a:t>
            </a:r>
            <a:r>
              <a:rPr lang="en-US" i="1" dirty="0" smtClean="0">
                <a:cs typeface="Courier New"/>
              </a:rPr>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cs typeface="Courier New"/>
              </a:rPr>
              <a:t>div { </a:t>
            </a:r>
            <a:r>
              <a:rPr lang="en-US" sz="1600" b="1" dirty="0">
                <a:solidFill>
                  <a:srgbClr val="FF0000"/>
                </a:solidFill>
                <a:latin typeface="Courier New"/>
                <a:cs typeface="Courier New"/>
              </a:rPr>
              <a:t>background</a:t>
            </a:r>
            <a:r>
              <a:rPr lang="en-US" sz="1600" b="1" dirty="0">
                <a:solidFill>
                  <a:schemeClr val="tx1"/>
                </a:solidFill>
                <a:latin typeface="Courier New"/>
                <a:cs typeface="Courier New"/>
              </a:rPr>
              <a:t>: </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webkit</a:t>
            </a:r>
            <a:r>
              <a:rPr lang="en-US" sz="1600" b="1" dirty="0" smtClean="0">
                <a:solidFill>
                  <a:schemeClr val="accent6">
                    <a:lumMod val="75000"/>
                  </a:schemeClr>
                </a:solidFill>
                <a:latin typeface="Courier New"/>
                <a:cs typeface="Courier New"/>
              </a:rPr>
              <a:t>-radial-gradient(circle, </a:t>
            </a:r>
            <a:r>
              <a:rPr lang="en-US" sz="1600" b="1" dirty="0" smtClean="0">
                <a:solidFill>
                  <a:srgbClr val="0070C0"/>
                </a:solidFill>
                <a:latin typeface="Courier New"/>
                <a:cs typeface="Courier New"/>
              </a:rPr>
              <a:t>red, blue</a:t>
            </a:r>
            <a:r>
              <a:rPr lang="en-US" sz="1600" b="1" dirty="0" smtClean="0">
                <a:solidFill>
                  <a:schemeClr val="accent6">
                    <a:lumMod val="75000"/>
                  </a:schemeClr>
                </a:solidFill>
                <a:latin typeface="Courier New"/>
                <a:cs typeface="Courier New"/>
              </a:rPr>
              <a:t>) </a:t>
            </a:r>
            <a:r>
              <a:rPr lang="en-US" sz="1600" b="1" dirty="0">
                <a:solidFill>
                  <a:schemeClr val="tx1"/>
                </a:solidFill>
                <a:latin typeface="Courier New"/>
                <a:cs typeface="Courier New"/>
              </a:rPr>
              <a: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153644"/>
            <a:ext cx="441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728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Reflect</a:t>
            </a:r>
            <a:r>
              <a:rPr lang="fr-FR" dirty="0" smtClean="0"/>
              <a:t>:</a:t>
            </a:r>
          </a:p>
          <a:p>
            <a:pPr lvl="1"/>
            <a:r>
              <a:rPr lang="fr-FR" dirty="0" smtClean="0"/>
              <a:t>Show a </a:t>
            </a:r>
            <a:r>
              <a:rPr lang="fr-FR" dirty="0" err="1" smtClean="0"/>
              <a:t>reflection</a:t>
            </a:r>
            <a:r>
              <a:rPr lang="fr-FR" dirty="0" smtClean="0"/>
              <a:t> </a:t>
            </a:r>
            <a:r>
              <a:rPr lang="fr-FR" dirty="0" err="1" smtClean="0"/>
              <a:t>effect</a:t>
            </a:r>
            <a:r>
              <a:rPr lang="fr-FR" dirty="0" smtClean="0"/>
              <a:t> on the </a:t>
            </a:r>
            <a:r>
              <a:rPr lang="fr-FR" dirty="0" err="1" smtClean="0"/>
              <a:t>target</a:t>
            </a:r>
            <a:endParaRPr lang="fr-FR" dirty="0" smtClean="0"/>
          </a:p>
          <a:p>
            <a:pPr lvl="1"/>
            <a:endParaRPr lang="fr-FR" dirty="0"/>
          </a:p>
          <a:p>
            <a:pPr marL="457200" lvl="1" indent="0" algn="ctr">
              <a:buNone/>
            </a:pPr>
            <a:r>
              <a:rPr lang="en-US" i="1" dirty="0">
                <a:solidFill>
                  <a:srgbClr val="FF0000"/>
                </a:solidFill>
                <a:cs typeface="Courier New"/>
              </a:rPr>
              <a:t>-vendor-box-reflect</a:t>
            </a:r>
            <a:r>
              <a:rPr lang="en-US" i="1" dirty="0">
                <a:cs typeface="Courier New"/>
              </a:rPr>
              <a:t>:</a:t>
            </a:r>
            <a:r>
              <a:rPr lang="en-US" i="1" dirty="0">
                <a:solidFill>
                  <a:srgbClr val="00B050"/>
                </a:solidFill>
                <a:cs typeface="Courier New"/>
              </a:rPr>
              <a:t> </a:t>
            </a:r>
            <a:r>
              <a:rPr lang="en-US" i="1" dirty="0">
                <a:cs typeface="Courier New"/>
              </a:rPr>
              <a:t>direction margin mask-box;</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217540"/>
            <a:ext cx="8785224"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webkit</a:t>
            </a:r>
            <a:r>
              <a:rPr lang="en-US" sz="1600" b="1" dirty="0" smtClean="0">
                <a:solidFill>
                  <a:srgbClr val="FF0000"/>
                </a:solidFill>
                <a:latin typeface="Courier New"/>
                <a:cs typeface="Courier New"/>
              </a:rPr>
              <a:t>-box-reflect</a:t>
            </a:r>
            <a:r>
              <a:rPr lang="en-US" sz="1600" b="1" dirty="0">
                <a:solidFill>
                  <a:srgbClr val="00B050"/>
                </a:solidFill>
                <a:latin typeface="Courier New"/>
                <a:cs typeface="Courier New"/>
              </a:rPr>
              <a:t>: </a:t>
            </a:r>
            <a:r>
              <a:rPr lang="en-US" sz="1600" b="1" dirty="0">
                <a:solidFill>
                  <a:srgbClr val="0070C0"/>
                </a:solidFill>
                <a:latin typeface="Courier New"/>
                <a:cs typeface="Courier New"/>
              </a:rPr>
              <a:t>below </a:t>
            </a:r>
            <a:r>
              <a:rPr lang="en-US" sz="1600" b="1" dirty="0" smtClean="0">
                <a:solidFill>
                  <a:srgbClr val="0070C0"/>
                </a:solidFill>
                <a:latin typeface="Courier New"/>
                <a:cs typeface="Courier New"/>
              </a:rPr>
              <a:t>5px</a:t>
            </a:r>
            <a:endParaRPr lang="en-US" sz="1600" b="1" dirty="0">
              <a:solidFill>
                <a:srgbClr val="0070C0"/>
              </a:solidFill>
              <a:latin typeface="Courier New"/>
              <a:cs typeface="Courier New"/>
            </a:endParaRPr>
          </a:p>
          <a:p>
            <a:r>
              <a:rPr lang="en-US" sz="1600" b="1" dirty="0">
                <a:solidFill>
                  <a:srgbClr val="00B050"/>
                </a:solidFill>
                <a:latin typeface="Courier New"/>
                <a:cs typeface="Courier New"/>
              </a:rPr>
              <a:t>	</a:t>
            </a:r>
            <a:r>
              <a:rPr lang="en-US" sz="1600" b="1" dirty="0">
                <a:solidFill>
                  <a:schemeClr val="accent6">
                    <a:lumMod val="75000"/>
                  </a:schemeClr>
                </a:solidFill>
                <a:latin typeface="Courier New"/>
                <a:cs typeface="Courier New"/>
              </a:rPr>
              <a:t> </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webkit</a:t>
            </a:r>
            <a:r>
              <a:rPr lang="en-US" sz="1600" b="1" dirty="0" smtClean="0">
                <a:solidFill>
                  <a:schemeClr val="accent6">
                    <a:lumMod val="75000"/>
                  </a:schemeClr>
                </a:solidFill>
                <a:latin typeface="Courier New"/>
                <a:cs typeface="Courier New"/>
              </a:rPr>
              <a:t>-linear-gradient(</a:t>
            </a:r>
            <a:r>
              <a:rPr lang="en-US" sz="1600" b="1" dirty="0" smtClean="0">
                <a:solidFill>
                  <a:srgbClr val="0070C0"/>
                </a:solidFill>
                <a:latin typeface="Courier New"/>
                <a:cs typeface="Courier New"/>
              </a:rPr>
              <a:t>transparent, white</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52113"/>
            <a:ext cx="2448272" cy="107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61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following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a:t>
            </a:r>
          </a:p>
          <a:p>
            <a:pPr lvl="1" eaLnBrk="1" hangingPunct="1"/>
            <a:endParaRPr lang="en-US" sz="2400" dirty="0" smtClean="0"/>
          </a:p>
          <a:p>
            <a:pPr lvl="1" eaLnBrk="1" hangingPunct="1"/>
            <a:r>
              <a:rPr lang="en-US" dirty="0" smtClean="0"/>
              <a:t>Enumerate CSS3 attributes</a:t>
            </a:r>
          </a:p>
          <a:p>
            <a:pPr lvl="1" eaLnBrk="1" hangingPunct="1"/>
            <a:r>
              <a:rPr lang="en-US" dirty="0" smtClean="0"/>
              <a:t>Do media queries</a:t>
            </a:r>
          </a:p>
          <a:p>
            <a:pPr lvl="1" eaLnBrk="1" hangingPunct="1"/>
            <a:r>
              <a:rPr lang="en-US" dirty="0" smtClean="0"/>
              <a:t>Explain namespaces concept</a:t>
            </a:r>
          </a:p>
          <a:p>
            <a:pPr lvl="1" eaLnBrk="1" hangingPunct="1"/>
            <a:r>
              <a:rPr lang="en-US" dirty="0"/>
              <a:t>Use level 3 selectors </a:t>
            </a:r>
            <a:endParaRPr lang="en-US" dirty="0" smtClean="0"/>
          </a:p>
          <a:p>
            <a:pPr lvl="1" eaLnBrk="1" hangingPunct="1"/>
            <a:r>
              <a:rPr lang="en-US" dirty="0" smtClean="0"/>
              <a:t>Manipulate LESS framework</a:t>
            </a:r>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-Shadow:</a:t>
            </a:r>
          </a:p>
          <a:p>
            <a:pPr lvl="1"/>
            <a:r>
              <a:rPr lang="fr-FR" dirty="0" smtClean="0"/>
              <a:t>Set a </a:t>
            </a:r>
            <a:r>
              <a:rPr lang="fr-FR" dirty="0" err="1" smtClean="0"/>
              <a:t>shadow</a:t>
            </a:r>
            <a:r>
              <a:rPr lang="fr-FR" dirty="0" smtClean="0"/>
              <a:t> on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text-shadow</a:t>
            </a:r>
            <a:r>
              <a:rPr lang="en-US" i="1" dirty="0">
                <a:cs typeface="Courier New"/>
              </a:rPr>
              <a:t>:</a:t>
            </a:r>
            <a:r>
              <a:rPr lang="en-US" i="1" dirty="0">
                <a:solidFill>
                  <a:srgbClr val="00B050"/>
                </a:solidFill>
                <a:cs typeface="Courier New"/>
              </a:rPr>
              <a:t> </a:t>
            </a:r>
            <a:r>
              <a:rPr lang="en-US" i="1" dirty="0" smtClean="0">
                <a:cs typeface="Courier New"/>
              </a:rPr>
              <a:t>right top </a:t>
            </a:r>
            <a:r>
              <a:rPr lang="en-US" i="1" dirty="0">
                <a:cs typeface="Courier New"/>
              </a:rPr>
              <a:t>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span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text-shadow</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4px </a:t>
            </a:r>
            <a:r>
              <a:rPr lang="en-US" sz="1600" b="1" dirty="0" err="1">
                <a:solidFill>
                  <a:srgbClr val="0070C0"/>
                </a:solidFill>
                <a:latin typeface="Courier New"/>
                <a:cs typeface="Courier New"/>
              </a:rPr>
              <a:t>4</a:t>
            </a:r>
            <a:r>
              <a:rPr lang="en-US" sz="1600" b="1" dirty="0" err="1" smtClean="0">
                <a:solidFill>
                  <a:srgbClr val="0070C0"/>
                </a:solidFill>
                <a:latin typeface="Courier New"/>
                <a:cs typeface="Courier New"/>
              </a:rPr>
              <a:t>px</a:t>
            </a:r>
            <a:r>
              <a:rPr lang="en-US" sz="1600" b="1" dirty="0" smtClean="0">
                <a:solidFill>
                  <a:srgbClr val="0070C0"/>
                </a:solidFill>
                <a:latin typeface="Courier New"/>
                <a:cs typeface="Courier New"/>
              </a:rPr>
              <a:t> 2px #AAA</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441676"/>
            <a:ext cx="18859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-Stroke:</a:t>
            </a:r>
          </a:p>
          <a:p>
            <a:pPr lvl="1"/>
            <a:r>
              <a:rPr lang="fr-FR" dirty="0" err="1" smtClean="0"/>
              <a:t>Define</a:t>
            </a:r>
            <a:r>
              <a:rPr lang="fr-FR" dirty="0" smtClean="0"/>
              <a:t> a </a:t>
            </a:r>
            <a:r>
              <a:rPr lang="fr-FR" dirty="0" err="1" smtClean="0"/>
              <a:t>color</a:t>
            </a:r>
            <a:r>
              <a:rPr lang="fr-FR" dirty="0" smtClean="0"/>
              <a:t> </a:t>
            </a:r>
            <a:r>
              <a:rPr lang="fr-FR" dirty="0" err="1" smtClean="0"/>
              <a:t>wrap</a:t>
            </a:r>
            <a:r>
              <a:rPr lang="fr-FR" dirty="0" smtClean="0"/>
              <a:t> </a:t>
            </a:r>
            <a:r>
              <a:rPr lang="fr-FR" dirty="0" err="1" smtClean="0"/>
              <a:t>around</a:t>
            </a:r>
            <a:r>
              <a:rPr lang="fr-FR" dirty="0" smtClean="0"/>
              <a:t>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text-stroke</a:t>
            </a:r>
            <a:r>
              <a:rPr lang="en-US" i="1" dirty="0">
                <a:cs typeface="Courier New"/>
              </a:rPr>
              <a:t>: 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span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text-stroke</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a:solidFill>
                  <a:srgbClr val="0070C0"/>
                </a:solidFill>
                <a:latin typeface="Courier New"/>
                <a:cs typeface="Courier New"/>
              </a:rPr>
              <a:t>2</a:t>
            </a:r>
            <a:r>
              <a:rPr lang="en-US" sz="1600" b="1" dirty="0" smtClean="0">
                <a:solidFill>
                  <a:srgbClr val="0070C0"/>
                </a:solidFill>
                <a:latin typeface="Courier New"/>
                <a:cs typeface="Courier New"/>
              </a:rPr>
              <a:t>px black</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424" y="4406999"/>
            <a:ext cx="1905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88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set </a:t>
            </a:r>
            <a:r>
              <a:rPr lang="fr-FR" dirty="0" err="1" smtClean="0"/>
              <a:t>columns</a:t>
            </a:r>
            <a:r>
              <a:rPr lang="fr-FR" dirty="0" smtClean="0"/>
              <a:t> to blocks!</a:t>
            </a:r>
          </a:p>
          <a:p>
            <a:endParaRPr lang="fr-FR" dirty="0"/>
          </a:p>
          <a:p>
            <a:r>
              <a:rPr lang="fr-FR" dirty="0" smtClean="0"/>
              <a:t>Use </a:t>
            </a:r>
            <a:r>
              <a:rPr lang="fr-FR" dirty="0" err="1" smtClean="0"/>
              <a:t>these</a:t>
            </a:r>
            <a:r>
              <a:rPr lang="fr-FR" dirty="0" smtClean="0"/>
              <a:t> </a:t>
            </a:r>
            <a:r>
              <a:rPr lang="fr-FR" dirty="0" err="1" smtClean="0"/>
              <a:t>three</a:t>
            </a:r>
            <a:r>
              <a:rPr lang="fr-FR" dirty="0" smtClean="0"/>
              <a:t> </a:t>
            </a:r>
            <a:r>
              <a:rPr lang="fr-FR" dirty="0" err="1" smtClean="0"/>
              <a:t>properties</a:t>
            </a:r>
            <a:r>
              <a:rPr lang="fr-FR" dirty="0" smtClean="0"/>
              <a:t>:</a:t>
            </a:r>
          </a:p>
          <a:p>
            <a:pPr lvl="1"/>
            <a:r>
              <a:rPr lang="fr-FR" dirty="0" err="1" smtClean="0"/>
              <a:t>Column</a:t>
            </a:r>
            <a:r>
              <a:rPr lang="fr-FR" dirty="0" smtClean="0"/>
              <a:t>-count: </a:t>
            </a:r>
          </a:p>
          <a:p>
            <a:pPr lvl="2"/>
            <a:r>
              <a:rPr lang="fr-FR" dirty="0" err="1" smtClean="0"/>
              <a:t>Splits</a:t>
            </a:r>
            <a:r>
              <a:rPr lang="fr-FR" dirty="0" smtClean="0"/>
              <a:t> </a:t>
            </a:r>
            <a:r>
              <a:rPr lang="fr-FR" dirty="0" err="1"/>
              <a:t>entire</a:t>
            </a:r>
            <a:r>
              <a:rPr lang="fr-FR" dirty="0"/>
              <a:t> </a:t>
            </a:r>
            <a:r>
              <a:rPr lang="fr-FR" dirty="0" err="1"/>
              <a:t>text</a:t>
            </a:r>
            <a:r>
              <a:rPr lang="fr-FR" dirty="0"/>
              <a:t> by </a:t>
            </a:r>
            <a:r>
              <a:rPr lang="fr-FR" dirty="0" err="1"/>
              <a:t>specified</a:t>
            </a:r>
            <a:r>
              <a:rPr lang="fr-FR" dirty="0"/>
              <a:t> </a:t>
            </a:r>
            <a:r>
              <a:rPr lang="fr-FR" dirty="0" err="1" smtClean="0"/>
              <a:t>number</a:t>
            </a:r>
            <a:endParaRPr lang="fr-FR" dirty="0" smtClean="0"/>
          </a:p>
          <a:p>
            <a:pPr lvl="1"/>
            <a:r>
              <a:rPr lang="fr-FR" dirty="0" err="1" smtClean="0"/>
              <a:t>Column</a:t>
            </a:r>
            <a:r>
              <a:rPr lang="fr-FR" dirty="0" smtClean="0"/>
              <a:t>-gap</a:t>
            </a:r>
          </a:p>
          <a:p>
            <a:pPr lvl="2"/>
            <a:r>
              <a:rPr lang="fr-FR" dirty="0"/>
              <a:t>Sets </a:t>
            </a:r>
            <a:r>
              <a:rPr lang="fr-FR" dirty="0" err="1"/>
              <a:t>margins</a:t>
            </a:r>
            <a:r>
              <a:rPr lang="fr-FR" dirty="0"/>
              <a:t> </a:t>
            </a:r>
            <a:r>
              <a:rPr lang="fr-FR" dirty="0" err="1" smtClean="0"/>
              <a:t>between</a:t>
            </a:r>
            <a:r>
              <a:rPr lang="fr-FR" dirty="0" smtClean="0"/>
              <a:t> </a:t>
            </a:r>
            <a:r>
              <a:rPr lang="fr-FR" dirty="0" err="1" smtClean="0"/>
              <a:t>each</a:t>
            </a:r>
            <a:r>
              <a:rPr lang="fr-FR" dirty="0" smtClean="0"/>
              <a:t> </a:t>
            </a:r>
            <a:r>
              <a:rPr lang="fr-FR" dirty="0" err="1" smtClean="0"/>
              <a:t>column</a:t>
            </a:r>
            <a:endParaRPr lang="fr-FR" dirty="0" smtClean="0"/>
          </a:p>
          <a:p>
            <a:pPr lvl="1"/>
            <a:r>
              <a:rPr lang="fr-FR" dirty="0" err="1" smtClean="0"/>
              <a:t>Column-width</a:t>
            </a:r>
            <a:endParaRPr lang="fr-FR" dirty="0" smtClean="0"/>
          </a:p>
          <a:p>
            <a:pPr lvl="2"/>
            <a:r>
              <a:rPr lang="fr-FR" dirty="0" err="1" smtClean="0"/>
              <a:t>Specifies</a:t>
            </a:r>
            <a:r>
              <a:rPr lang="fr-FR" dirty="0" smtClean="0"/>
              <a:t> </a:t>
            </a:r>
            <a:r>
              <a:rPr lang="fr-FR" dirty="0" err="1" smtClean="0"/>
              <a:t>each</a:t>
            </a:r>
            <a:r>
              <a:rPr lang="fr-FR" dirty="0" smtClean="0"/>
              <a:t> </a:t>
            </a:r>
            <a:r>
              <a:rPr lang="fr-FR" dirty="0" err="1" smtClean="0"/>
              <a:t>column</a:t>
            </a:r>
            <a:r>
              <a:rPr lang="fr-FR" dirty="0" smtClean="0"/>
              <a:t> </a:t>
            </a:r>
            <a:r>
              <a:rPr lang="fr-FR" dirty="0" err="1" smtClean="0"/>
              <a:t>width</a:t>
            </a:r>
            <a:endParaRPr lang="fr-FR" dirty="0" smtClean="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3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Columns</a:t>
            </a:r>
            <a:r>
              <a:rPr lang="fr-FR" dirty="0" smtClean="0"/>
              <a:t> </a:t>
            </a:r>
            <a:r>
              <a:rPr lang="fr-FR" dirty="0" err="1" smtClean="0"/>
              <a:t>example</a:t>
            </a:r>
            <a:r>
              <a:rPr lang="fr-FR" dirty="0" smtClean="0"/>
              <a:t>:</a:t>
            </a:r>
          </a:p>
          <a:p>
            <a:pPr marL="457200" lvl="1" indent="0" algn="ctr">
              <a:buNone/>
            </a:pPr>
            <a:r>
              <a:rPr lang="en-US" i="1" dirty="0">
                <a:solidFill>
                  <a:srgbClr val="FF0000"/>
                </a:solidFill>
                <a:cs typeface="Courier New"/>
              </a:rPr>
              <a:t>column-count</a:t>
            </a:r>
            <a:r>
              <a:rPr lang="en-US" i="1" dirty="0">
                <a:cs typeface="Courier New"/>
              </a:rPr>
              <a:t>:</a:t>
            </a:r>
            <a:r>
              <a:rPr lang="en-US" i="1" dirty="0">
                <a:solidFill>
                  <a:srgbClr val="00B050"/>
                </a:solidFill>
                <a:cs typeface="Courier New"/>
              </a:rPr>
              <a:t> </a:t>
            </a:r>
            <a:r>
              <a:rPr lang="en-US" i="1" dirty="0">
                <a:cs typeface="Courier New"/>
              </a:rPr>
              <a:t>number;</a:t>
            </a:r>
          </a:p>
          <a:p>
            <a:pPr marL="457200" lvl="1" indent="0" algn="ctr">
              <a:buNone/>
            </a:pPr>
            <a:r>
              <a:rPr lang="en-US" i="1" dirty="0">
                <a:solidFill>
                  <a:srgbClr val="FF0000"/>
                </a:solidFill>
                <a:cs typeface="Courier New"/>
              </a:rPr>
              <a:t>column-gap</a:t>
            </a:r>
            <a:r>
              <a:rPr lang="en-US" i="1" dirty="0">
                <a:cs typeface="Courier New"/>
              </a:rPr>
              <a:t>: gap;</a:t>
            </a:r>
          </a:p>
          <a:p>
            <a:pPr marL="457200" lvl="1" indent="0" algn="ctr">
              <a:buNone/>
            </a:pPr>
            <a:r>
              <a:rPr lang="en-US" i="1" dirty="0">
                <a:solidFill>
                  <a:srgbClr val="FF0000"/>
                </a:solidFill>
                <a:cs typeface="Courier New"/>
              </a:rPr>
              <a:t>column-width</a:t>
            </a:r>
            <a:r>
              <a:rPr lang="en-US" i="1" dirty="0">
                <a:cs typeface="Courier New"/>
              </a:rPr>
              <a:t>: width;</a:t>
            </a:r>
          </a:p>
          <a:p>
            <a:r>
              <a:rPr lang="fr-FR" dirty="0" smtClean="0"/>
              <a:t>Usage: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8" name="Rectangle à coins arrondis 7"/>
          <p:cNvSpPr/>
          <p:nvPr/>
        </p:nvSpPr>
        <p:spPr>
          <a:xfrm>
            <a:off x="176672" y="3649588"/>
            <a:ext cx="8785224" cy="15579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endParaRPr lang="en-US" sz="1600" b="1" dirty="0">
              <a:solidFill>
                <a:srgbClr val="00B050"/>
              </a:solidFill>
              <a:latin typeface="Courier New"/>
              <a:cs typeface="Courier New"/>
            </a:endParaRPr>
          </a:p>
          <a:p>
            <a:pPr lvl="1"/>
            <a:r>
              <a:rPr lang="en-US" sz="1600" b="1" dirty="0" smtClean="0">
                <a:solidFill>
                  <a:srgbClr val="FF0000"/>
                </a:solidFill>
                <a:latin typeface="Courier New"/>
                <a:cs typeface="Courier New"/>
              </a:rPr>
              <a:t>column-count</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a:solidFill>
                  <a:srgbClr val="0070C0"/>
                </a:solidFill>
                <a:latin typeface="Courier New"/>
                <a:cs typeface="Courier New"/>
              </a:rPr>
              <a:t>5</a:t>
            </a:r>
            <a:r>
              <a:rPr lang="en-US" sz="1600" b="1" dirty="0" smtClean="0">
                <a:solidFill>
                  <a:schemeClr val="tx1"/>
                </a:solidFill>
                <a:latin typeface="Courier New"/>
                <a:cs typeface="Courier New"/>
              </a:rPr>
              <a:t>;</a:t>
            </a:r>
          </a:p>
          <a:p>
            <a:pPr lvl="1"/>
            <a:r>
              <a:rPr lang="en-US" sz="1600" b="1" dirty="0">
                <a:solidFill>
                  <a:srgbClr val="FF0000"/>
                </a:solidFill>
                <a:latin typeface="Courier New"/>
                <a:cs typeface="Courier New"/>
              </a:rPr>
              <a:t>c</a:t>
            </a:r>
            <a:r>
              <a:rPr lang="en-US" sz="1600" b="1" dirty="0" smtClean="0">
                <a:solidFill>
                  <a:srgbClr val="FF0000"/>
                </a:solidFill>
                <a:latin typeface="Courier New"/>
                <a:cs typeface="Courier New"/>
              </a:rPr>
              <a:t>olumn-gap</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10px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column-width</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40px</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676117"/>
            <a:ext cx="3528392" cy="148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7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Many</a:t>
            </a:r>
            <a:r>
              <a:rPr lang="fr-FR" dirty="0" smtClean="0"/>
              <a:t> transformations </a:t>
            </a:r>
            <a:r>
              <a:rPr lang="fr-FR" dirty="0" err="1" smtClean="0"/>
              <a:t>handled</a:t>
            </a:r>
            <a:r>
              <a:rPr lang="fr-FR" dirty="0" smtClean="0"/>
              <a:t> by the </a:t>
            </a:r>
            <a:r>
              <a:rPr lang="fr-FR" dirty="0" err="1" smtClean="0"/>
              <a:t>transform</a:t>
            </a:r>
            <a:r>
              <a:rPr lang="fr-FR" dirty="0" smtClean="0"/>
              <a:t> </a:t>
            </a:r>
            <a:r>
              <a:rPr lang="fr-FR" dirty="0" err="1" smtClean="0"/>
              <a:t>attribute</a:t>
            </a:r>
            <a:endParaRPr lang="fr-FR" dirty="0" smtClean="0"/>
          </a:p>
          <a:p>
            <a:pPr lvl="1"/>
            <a:r>
              <a:rPr lang="fr-FR" dirty="0" err="1" smtClean="0"/>
              <a:t>Scale</a:t>
            </a:r>
            <a:endParaRPr lang="fr-FR" dirty="0" smtClean="0"/>
          </a:p>
          <a:p>
            <a:pPr lvl="1"/>
            <a:r>
              <a:rPr lang="fr-FR" dirty="0" err="1" smtClean="0"/>
              <a:t>Rotate</a:t>
            </a:r>
            <a:endParaRPr lang="fr-FR" dirty="0"/>
          </a:p>
          <a:p>
            <a:pPr lvl="1"/>
            <a:r>
              <a:rPr lang="fr-FR" dirty="0" smtClean="0"/>
              <a:t>Translate</a:t>
            </a:r>
          </a:p>
          <a:p>
            <a:endParaRPr lang="fr-FR" dirty="0" smtClean="0"/>
          </a:p>
          <a:p>
            <a:r>
              <a:rPr lang="fr-FR" dirty="0" err="1" smtClean="0"/>
              <a:t>We’ll</a:t>
            </a:r>
            <a:r>
              <a:rPr lang="fr-FR" dirty="0" smtClean="0"/>
              <a:t> </a:t>
            </a:r>
            <a:r>
              <a:rPr lang="fr-FR" dirty="0" err="1" smtClean="0"/>
              <a:t>see</a:t>
            </a:r>
            <a:r>
              <a:rPr lang="fr-FR" dirty="0" smtClean="0"/>
              <a:t> all the </a:t>
            </a:r>
            <a:r>
              <a:rPr lang="fr-FR" dirty="0" err="1" smtClean="0"/>
              <a:t>left</a:t>
            </a:r>
            <a:r>
              <a:rPr lang="fr-FR" dirty="0" smtClean="0"/>
              <a:t> </a:t>
            </a:r>
            <a:r>
              <a:rPr lang="fr-FR" dirty="0" err="1" smtClean="0"/>
              <a:t>ones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Espace réservé du contenu 2"/>
          <p:cNvSpPr txBox="1">
            <a:spLocks/>
          </p:cNvSpPr>
          <p:nvPr/>
        </p:nvSpPr>
        <p:spPr bwMode="auto">
          <a:xfrm>
            <a:off x="4355977" y="1993404"/>
            <a:ext cx="2736304"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fr-FR" dirty="0" smtClean="0"/>
              <a:t>Matrix</a:t>
            </a:r>
          </a:p>
          <a:p>
            <a:pPr lvl="1"/>
            <a:r>
              <a:rPr lang="fr-FR" dirty="0" smtClean="0"/>
              <a:t>Perspective</a:t>
            </a:r>
          </a:p>
          <a:p>
            <a:pPr lvl="1"/>
            <a:r>
              <a:rPr lang="fr-FR" dirty="0" err="1" smtClean="0"/>
              <a:t>Skew</a:t>
            </a:r>
            <a:endParaRPr lang="fr-FR" dirty="0" smtClean="0"/>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54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ScaleX</a:t>
            </a:r>
            <a:r>
              <a:rPr lang="fr-FR" dirty="0" smtClean="0"/>
              <a:t>/Y/Z:</a:t>
            </a:r>
          </a:p>
          <a:p>
            <a:pPr lvl="1"/>
            <a:r>
              <a:rPr lang="fr-FR" dirty="0" err="1" smtClean="0"/>
              <a:t>Increase</a:t>
            </a:r>
            <a:r>
              <a:rPr lang="fr-FR" dirty="0" smtClean="0"/>
              <a:t> or </a:t>
            </a:r>
            <a:r>
              <a:rPr lang="fr-FR" dirty="0" err="1" smtClean="0"/>
              <a:t>reduce</a:t>
            </a:r>
            <a:r>
              <a:rPr lang="fr-FR" dirty="0" smtClean="0"/>
              <a:t> the </a:t>
            </a:r>
            <a:r>
              <a:rPr lang="fr-FR" dirty="0" err="1" smtClean="0"/>
              <a:t>element’s</a:t>
            </a:r>
            <a:r>
              <a:rPr lang="fr-FR" dirty="0" smtClean="0"/>
              <a:t> dimensions</a:t>
            </a:r>
          </a:p>
          <a:p>
            <a:pPr lvl="1"/>
            <a:endParaRPr lang="fr-FR" dirty="0"/>
          </a:p>
          <a:p>
            <a:pPr marL="457200" lvl="1" indent="0" algn="ctr">
              <a:buNone/>
            </a:pPr>
            <a:r>
              <a:rPr lang="fr-FR" i="1" dirty="0" err="1" smtClean="0">
                <a:solidFill>
                  <a:srgbClr val="FF0000"/>
                </a:solidFill>
              </a:rPr>
              <a:t>scaleX</a:t>
            </a:r>
            <a:r>
              <a:rPr lang="fr-FR" i="1" dirty="0" smtClean="0"/>
              <a:t>(</a:t>
            </a:r>
            <a:r>
              <a:rPr lang="fr-FR" i="1" dirty="0" err="1" smtClean="0"/>
              <a:t>number</a:t>
            </a:r>
            <a:r>
              <a:rPr lang="fr-FR" i="1" dirty="0" smtClean="0"/>
              <a:t>); </a:t>
            </a:r>
            <a:r>
              <a:rPr lang="fr-FR" i="1" dirty="0" err="1" smtClean="0">
                <a:solidFill>
                  <a:srgbClr val="FF0000"/>
                </a:solidFill>
              </a:rPr>
              <a:t>scaleY</a:t>
            </a:r>
            <a:r>
              <a:rPr lang="fr-FR" i="1" dirty="0" smtClean="0"/>
              <a:t>(</a:t>
            </a:r>
            <a:r>
              <a:rPr lang="fr-FR" i="1" dirty="0" err="1" smtClean="0"/>
              <a:t>number</a:t>
            </a:r>
            <a:r>
              <a:rPr lang="fr-FR" i="1" dirty="0" smtClean="0"/>
              <a:t>); </a:t>
            </a:r>
            <a:r>
              <a:rPr lang="fr-FR" i="1" dirty="0" err="1" smtClean="0">
                <a:solidFill>
                  <a:srgbClr val="FF0000"/>
                </a:solidFill>
              </a:rPr>
              <a:t>scaleZ</a:t>
            </a:r>
            <a:r>
              <a:rPr lang="fr-FR" i="1" dirty="0" smtClean="0"/>
              <a:t>(</a:t>
            </a:r>
            <a:r>
              <a:rPr lang="fr-FR" i="1" dirty="0" err="1" smtClean="0"/>
              <a:t>number</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webkit</a:t>
            </a:r>
            <a:r>
              <a:rPr lang="en-US" sz="1600" b="1" dirty="0" smtClean="0">
                <a:solidFill>
                  <a:srgbClr val="FF0000"/>
                </a:solidFill>
                <a:latin typeface="Courier New"/>
                <a:cs typeface="Courier New"/>
              </a:rPr>
              <a:t>-transform</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err="1" smtClean="0">
                <a:solidFill>
                  <a:schemeClr val="accent6">
                    <a:lumMod val="75000"/>
                  </a:schemeClr>
                </a:solidFill>
                <a:latin typeface="Courier New"/>
                <a:cs typeface="Courier New"/>
              </a:rPr>
              <a:t>scaleX</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2</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09628"/>
            <a:ext cx="7677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200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a:t>RotateX</a:t>
            </a:r>
            <a:r>
              <a:rPr lang="fr-FR" dirty="0"/>
              <a:t>/Y/Z</a:t>
            </a:r>
            <a:r>
              <a:rPr lang="fr-FR" dirty="0" smtClean="0"/>
              <a:t>:</a:t>
            </a:r>
          </a:p>
          <a:p>
            <a:pPr lvl="1"/>
            <a:r>
              <a:rPr lang="fr-FR" dirty="0" err="1" smtClean="0"/>
              <a:t>Perform</a:t>
            </a:r>
            <a:r>
              <a:rPr lang="fr-FR" dirty="0" smtClean="0"/>
              <a:t> a rotation</a:t>
            </a:r>
          </a:p>
          <a:p>
            <a:pPr lvl="1"/>
            <a:endParaRPr lang="fr-FR" dirty="0"/>
          </a:p>
          <a:p>
            <a:pPr marL="457200" lvl="1" indent="0" algn="ctr">
              <a:buNone/>
            </a:pPr>
            <a:r>
              <a:rPr lang="fr-FR" i="1" dirty="0" err="1" smtClean="0">
                <a:solidFill>
                  <a:srgbClr val="FF0000"/>
                </a:solidFill>
              </a:rPr>
              <a:t>rotateX</a:t>
            </a:r>
            <a:r>
              <a:rPr lang="fr-FR" i="1" dirty="0" smtClean="0"/>
              <a:t>(</a:t>
            </a:r>
            <a:r>
              <a:rPr lang="fr-FR" i="1" dirty="0" err="1" smtClean="0"/>
              <a:t>Ndeg</a:t>
            </a:r>
            <a:r>
              <a:rPr lang="fr-FR" i="1" dirty="0" smtClean="0"/>
              <a:t>); </a:t>
            </a:r>
            <a:r>
              <a:rPr lang="fr-FR" i="1" dirty="0" err="1" smtClean="0">
                <a:solidFill>
                  <a:srgbClr val="FF0000"/>
                </a:solidFill>
              </a:rPr>
              <a:t>rotateY</a:t>
            </a:r>
            <a:r>
              <a:rPr lang="fr-FR" i="1" dirty="0" smtClean="0"/>
              <a:t>(</a:t>
            </a:r>
            <a:r>
              <a:rPr lang="fr-FR" i="1" dirty="0" err="1" smtClean="0"/>
              <a:t>Ndeg</a:t>
            </a:r>
            <a:r>
              <a:rPr lang="fr-FR" i="1" dirty="0" smtClean="0"/>
              <a:t>); </a:t>
            </a:r>
            <a:r>
              <a:rPr lang="fr-FR" i="1" dirty="0" err="1" smtClean="0">
                <a:solidFill>
                  <a:srgbClr val="FF0000"/>
                </a:solidFill>
              </a:rPr>
              <a:t>rotateZ</a:t>
            </a:r>
            <a:r>
              <a:rPr lang="fr-FR" i="1" dirty="0" smtClean="0"/>
              <a:t>(</a:t>
            </a:r>
            <a:r>
              <a:rPr lang="fr-FR" i="1" dirty="0" err="1" smtClean="0"/>
              <a:t>Ndeg</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webkit</a:t>
            </a:r>
            <a:r>
              <a:rPr lang="en-US" sz="1600" b="1" dirty="0" smtClean="0">
                <a:solidFill>
                  <a:srgbClr val="FF0000"/>
                </a:solidFill>
                <a:latin typeface="Courier New"/>
                <a:cs typeface="Courier New"/>
              </a:rPr>
              <a:t>-transform</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err="1" smtClean="0">
                <a:solidFill>
                  <a:schemeClr val="accent6">
                    <a:lumMod val="75000"/>
                  </a:schemeClr>
                </a:solidFill>
                <a:latin typeface="Courier New"/>
                <a:cs typeface="Courier New"/>
              </a:rPr>
              <a:t>rotateY</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45deg</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148" y="3869840"/>
            <a:ext cx="3979340" cy="1371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78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TranslateX</a:t>
            </a:r>
            <a:r>
              <a:rPr lang="fr-FR" dirty="0" smtClean="0"/>
              <a:t>/Y/Z:</a:t>
            </a:r>
          </a:p>
          <a:p>
            <a:pPr lvl="1"/>
            <a:r>
              <a:rPr lang="fr-FR" dirty="0" smtClean="0"/>
              <a:t>Push the </a:t>
            </a:r>
            <a:r>
              <a:rPr lang="fr-FR" dirty="0" err="1" smtClean="0"/>
              <a:t>element</a:t>
            </a:r>
            <a:r>
              <a:rPr lang="fr-FR" dirty="0" smtClean="0"/>
              <a:t> in the </a:t>
            </a:r>
            <a:r>
              <a:rPr lang="fr-FR" dirty="0" err="1" smtClean="0"/>
              <a:t>specified</a:t>
            </a:r>
            <a:r>
              <a:rPr lang="fr-FR" dirty="0" smtClean="0"/>
              <a:t> direction</a:t>
            </a:r>
          </a:p>
          <a:p>
            <a:pPr lvl="1"/>
            <a:endParaRPr lang="fr-FR" dirty="0"/>
          </a:p>
          <a:p>
            <a:pPr marL="457200" lvl="1" indent="0" algn="ctr">
              <a:buNone/>
            </a:pPr>
            <a:r>
              <a:rPr lang="fr-FR" i="1" dirty="0" err="1" smtClean="0">
                <a:solidFill>
                  <a:srgbClr val="FF0000"/>
                </a:solidFill>
              </a:rPr>
              <a:t>translateX</a:t>
            </a:r>
            <a:r>
              <a:rPr lang="fr-FR" i="1" dirty="0" smtClean="0"/>
              <a:t>(</a:t>
            </a:r>
            <a:r>
              <a:rPr lang="fr-FR" i="1" dirty="0" err="1" smtClean="0"/>
              <a:t>Ndeg</a:t>
            </a:r>
            <a:r>
              <a:rPr lang="fr-FR" i="1" dirty="0"/>
              <a:t>); </a:t>
            </a:r>
            <a:r>
              <a:rPr lang="fr-FR" i="1" dirty="0" err="1" smtClean="0">
                <a:solidFill>
                  <a:srgbClr val="FF0000"/>
                </a:solidFill>
              </a:rPr>
              <a:t>translateY</a:t>
            </a:r>
            <a:r>
              <a:rPr lang="fr-FR" i="1" dirty="0" smtClean="0"/>
              <a:t>(</a:t>
            </a:r>
            <a:r>
              <a:rPr lang="fr-FR" i="1" dirty="0" err="1" smtClean="0"/>
              <a:t>Ndeg</a:t>
            </a:r>
            <a:r>
              <a:rPr lang="fr-FR" i="1" dirty="0"/>
              <a:t>); </a:t>
            </a:r>
            <a:r>
              <a:rPr lang="fr-FR" i="1" dirty="0" err="1" smtClean="0">
                <a:solidFill>
                  <a:srgbClr val="FF0000"/>
                </a:solidFill>
              </a:rPr>
              <a:t>translateZ</a:t>
            </a:r>
            <a:r>
              <a:rPr lang="fr-FR" i="1" dirty="0" smtClean="0"/>
              <a:t>(</a:t>
            </a:r>
            <a:r>
              <a:rPr lang="fr-FR" i="1" dirty="0" err="1" smtClean="0"/>
              <a:t>Ndeg</a:t>
            </a:r>
            <a:r>
              <a:rPr lang="fr-FR" i="1" dirty="0"/>
              <a:t>);</a:t>
            </a:r>
          </a:p>
          <a:p>
            <a:pPr marL="457200" lvl="1" indent="0">
              <a:buNone/>
            </a:pP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webkit</a:t>
            </a:r>
            <a:r>
              <a:rPr lang="en-US" sz="1600" b="1" dirty="0" smtClean="0">
                <a:solidFill>
                  <a:srgbClr val="FF0000"/>
                </a:solidFill>
                <a:latin typeface="Courier New"/>
                <a:cs typeface="Courier New"/>
              </a:rPr>
              <a:t>-transform</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err="1" smtClean="0">
                <a:solidFill>
                  <a:schemeClr val="accent6">
                    <a:lumMod val="75000"/>
                  </a:schemeClr>
                </a:solidFill>
                <a:latin typeface="Courier New"/>
                <a:cs typeface="Courier New"/>
              </a:rPr>
              <a:t>translateX</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-50px</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946" y="4009628"/>
            <a:ext cx="38766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gauche 5"/>
          <p:cNvSpPr/>
          <p:nvPr/>
        </p:nvSpPr>
        <p:spPr>
          <a:xfrm>
            <a:off x="6804248" y="4081636"/>
            <a:ext cx="1800200" cy="89168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23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17593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Media </a:t>
            </a:r>
            <a:r>
              <a:rPr lang="fr-FR" dirty="0" err="1" smtClean="0"/>
              <a:t>Queries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5124" name="Picture 4" descr="http://media.hifitower.eu/M/10003344_portable_display_scre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99340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509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smtClean="0"/>
              <a:t>Introduction</a:t>
            </a:r>
          </a:p>
          <a:p>
            <a:pPr lvl="1" eaLnBrk="1" hangingPunct="1">
              <a:spcBef>
                <a:spcPts val="2400"/>
              </a:spcBef>
            </a:pPr>
            <a:r>
              <a:rPr lang="en-US" dirty="0" smtClean="0"/>
              <a:t>Attributes</a:t>
            </a:r>
            <a:endParaRPr lang="en-US" dirty="0"/>
          </a:p>
          <a:p>
            <a:pPr lvl="1" eaLnBrk="1" hangingPunct="1">
              <a:spcBef>
                <a:spcPts val="2400"/>
              </a:spcBef>
            </a:pPr>
            <a:r>
              <a:rPr lang="en-US" dirty="0" smtClean="0"/>
              <a:t>Media queries</a:t>
            </a:r>
          </a:p>
          <a:p>
            <a:pPr lvl="1" eaLnBrk="1" hangingPunct="1">
              <a:spcBef>
                <a:spcPts val="2400"/>
              </a:spcBef>
            </a:pPr>
            <a:r>
              <a:rPr lang="en-US" dirty="0" smtClean="0"/>
              <a:t>Namespaces</a:t>
            </a:r>
          </a:p>
          <a:p>
            <a:pPr lvl="1" eaLnBrk="1" hangingPunct="1">
              <a:spcBef>
                <a:spcPts val="2400"/>
              </a:spcBef>
            </a:pPr>
            <a:r>
              <a:rPr lang="en-US" dirty="0" smtClean="0"/>
              <a:t>Selectors level 3</a:t>
            </a:r>
            <a:endParaRPr lang="en-US" dirty="0">
              <a:ea typeface="ＭＳ Ｐゴシック" pitchFamily="34" charset="-128"/>
            </a:endParaRPr>
          </a:p>
          <a:p>
            <a:pPr lvl="1" eaLnBrk="1" hangingPunct="1">
              <a:spcBef>
                <a:spcPts val="2400"/>
              </a:spcBef>
            </a:pPr>
            <a:r>
              <a:rPr lang="en-US" dirty="0" smtClean="0">
                <a:ea typeface="ＭＳ Ｐゴシック" pitchFamily="34" charset="-128"/>
              </a:rPr>
              <a:t>LESS framework</a:t>
            </a:r>
            <a:endParaRPr lang="fr-FR" dirty="0" smtClean="0">
              <a:ea typeface="ＭＳ Ｐゴシック" pitchFamily="34" charset="-128"/>
            </a:endParaRP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Handle CSS declarations depending on media used</a:t>
            </a:r>
          </a:p>
          <a:p>
            <a:pPr lvl="1"/>
            <a:r>
              <a:rPr lang="en-US" dirty="0" smtClean="0">
                <a:ea typeface="ＭＳ Ｐゴシック" pitchFamily="34" charset="-128"/>
              </a:rPr>
              <a:t>Computers</a:t>
            </a:r>
          </a:p>
          <a:p>
            <a:pPr lvl="1"/>
            <a:r>
              <a:rPr lang="en-US" dirty="0" smtClean="0">
                <a:ea typeface="ＭＳ Ｐゴシック" pitchFamily="34" charset="-128"/>
              </a:rPr>
              <a:t>Tablets</a:t>
            </a:r>
          </a:p>
          <a:p>
            <a:pPr lvl="1"/>
            <a:r>
              <a:rPr lang="en-US" dirty="0" smtClean="0">
                <a:ea typeface="ＭＳ Ｐゴシック" pitchFamily="34" charset="-128"/>
              </a:rPr>
              <a:t>Smartphones</a:t>
            </a:r>
          </a:p>
          <a:p>
            <a:pPr lvl="1"/>
            <a:r>
              <a:rPr lang="en-US" dirty="0" smtClean="0">
                <a:ea typeface="ＭＳ Ｐゴシック" pitchFamily="34" charset="-128"/>
              </a:rPr>
              <a:t>…</a:t>
            </a:r>
            <a:endParaRPr lang="en-US" dirty="0">
              <a:ea typeface="ＭＳ Ｐゴシック" pitchFamily="34" charset="-128"/>
            </a:endParaRPr>
          </a:p>
          <a:p>
            <a:pPr marL="0" indent="0">
              <a:buNone/>
            </a:pPr>
            <a:endParaRPr lang="en-US" dirty="0" smtClean="0">
              <a:ea typeface="ＭＳ Ｐゴシック" pitchFamily="34" charset="-128"/>
            </a:endParaRPr>
          </a:p>
          <a:p>
            <a:r>
              <a:rPr lang="en-US" dirty="0" smtClean="0">
                <a:ea typeface="ＭＳ Ｐゴシック" pitchFamily="34" charset="-128"/>
              </a:rPr>
              <a:t>Two ways to use it</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Media </a:t>
            </a:r>
            <a:r>
              <a:rPr lang="fr-FR" dirty="0" err="1" smtClean="0">
                <a:ea typeface="ＭＳ Ｐゴシック" pitchFamily="34" charset="-128"/>
              </a:rPr>
              <a:t>Queries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37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smtClean="0"/>
              <a:t>In the </a:t>
            </a:r>
            <a:r>
              <a:rPr lang="fr-FR" dirty="0" err="1" smtClean="0"/>
              <a:t>stylesheet</a:t>
            </a:r>
            <a:r>
              <a:rPr lang="fr-FR" dirty="0" smtClean="0"/>
              <a:t> </a:t>
            </a:r>
            <a:r>
              <a:rPr lang="fr-FR" dirty="0" err="1" smtClean="0"/>
              <a:t>link</a:t>
            </a:r>
            <a:r>
              <a:rPr lang="fr-FR" dirty="0" smtClean="0"/>
              <a:t>:</a:t>
            </a:r>
          </a:p>
          <a:p>
            <a:endParaRPr lang="fr-FR" dirty="0"/>
          </a:p>
          <a:p>
            <a:endParaRPr lang="fr-FR" dirty="0" smtClean="0"/>
          </a:p>
          <a:p>
            <a:endParaRPr lang="fr-FR" dirty="0"/>
          </a:p>
          <a:p>
            <a:r>
              <a:rPr lang="fr-FR" dirty="0" smtClean="0"/>
              <a:t>In CSS file </a:t>
            </a:r>
            <a:r>
              <a:rPr lang="fr-FR" dirty="0" err="1" smtClean="0"/>
              <a:t>directly</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6672" y="1849388"/>
            <a:ext cx="8785224"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&lt;link</a:t>
            </a:r>
            <a:r>
              <a:rPr lang="en-US" sz="1600" b="1" dirty="0">
                <a:solidFill>
                  <a:schemeClr val="tx1"/>
                </a:solidFill>
                <a:latin typeface="Courier New"/>
                <a:cs typeface="Courier New"/>
              </a:rPr>
              <a:t> </a:t>
            </a:r>
            <a:r>
              <a:rPr lang="en-US" sz="1600" b="1" dirty="0" err="1">
                <a:solidFill>
                  <a:srgbClr val="FF0000"/>
                </a:solidFill>
                <a:latin typeface="Courier New"/>
                <a:cs typeface="Courier New"/>
              </a:rPr>
              <a:t>rel</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stylesheet</a:t>
            </a:r>
            <a:r>
              <a:rPr lang="en-US" sz="1600" b="1" dirty="0" smtClean="0">
                <a:solidFill>
                  <a:schemeClr val="accent6">
                    <a:lumMod val="75000"/>
                  </a:schemeClr>
                </a:solidFill>
                <a:latin typeface="Courier New"/>
                <a:cs typeface="Courier New"/>
              </a:rPr>
              <a:t>"</a:t>
            </a:r>
          </a:p>
          <a:p>
            <a:pPr lvl="2"/>
            <a:r>
              <a:rPr lang="en-US" sz="1600" b="1" dirty="0" smtClean="0">
                <a:solidFill>
                  <a:srgbClr val="FF0000"/>
                </a:solidFill>
                <a:latin typeface="Courier New"/>
                <a:cs typeface="Courier New"/>
              </a:rPr>
              <a:t>media</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"screen and (max-width</a:t>
            </a:r>
            <a:r>
              <a:rPr lang="en-US" sz="1600" b="1" dirty="0">
                <a:solidFill>
                  <a:schemeClr val="accent6">
                    <a:lumMod val="75000"/>
                  </a:schemeClr>
                </a:solidFill>
                <a:latin typeface="Courier New"/>
                <a:cs typeface="Courier New"/>
              </a:rPr>
              <a:t>: </a:t>
            </a:r>
            <a:r>
              <a:rPr lang="en-US" sz="1600" b="1" dirty="0" smtClean="0">
                <a:solidFill>
                  <a:schemeClr val="accent6">
                    <a:lumMod val="75000"/>
                  </a:schemeClr>
                </a:solidFill>
                <a:latin typeface="Courier New"/>
                <a:cs typeface="Courier New"/>
              </a:rPr>
              <a:t>600px)"</a:t>
            </a:r>
          </a:p>
          <a:p>
            <a:pPr lvl="2"/>
            <a:r>
              <a:rPr lang="en-US" sz="1600" b="1" dirty="0" err="1" smtClean="0">
                <a:solidFill>
                  <a:srgbClr val="FF0000"/>
                </a:solidFill>
                <a:latin typeface="Courier New"/>
                <a:cs typeface="Courier New"/>
              </a:rPr>
              <a:t>href</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"small.css"</a:t>
            </a:r>
            <a:r>
              <a:rPr lang="en-US" sz="1600" b="1" dirty="0">
                <a:solidFill>
                  <a:schemeClr val="tx1"/>
                </a:solidFill>
                <a:latin typeface="Courier New"/>
                <a:cs typeface="Courier New"/>
              </a:rPr>
              <a:t> </a:t>
            </a:r>
            <a:r>
              <a:rPr lang="en-US" sz="1600" b="1" dirty="0">
                <a:solidFill>
                  <a:srgbClr val="00B050"/>
                </a:solidFill>
                <a:latin typeface="Courier New"/>
                <a:cs typeface="Courier New"/>
              </a:rPr>
              <a:t>/&gt;</a:t>
            </a:r>
          </a:p>
        </p:txBody>
      </p:sp>
      <p:sp>
        <p:nvSpPr>
          <p:cNvPr id="6" name="Rectangle à coins arrondis 5"/>
          <p:cNvSpPr/>
          <p:nvPr/>
        </p:nvSpPr>
        <p:spPr>
          <a:xfrm>
            <a:off x="179512" y="39829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(max-width</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600px) {</a:t>
            </a:r>
          </a:p>
          <a:p>
            <a:pPr lvl="1"/>
            <a:r>
              <a:rPr lang="en-US" sz="1600" b="1" dirty="0" smtClean="0">
                <a:solidFill>
                  <a:srgbClr val="00B050"/>
                </a:solidFill>
                <a:latin typeface="Courier New"/>
                <a:cs typeface="Courier New"/>
              </a:rPr>
              <a:t>/* classic CSS here */</a:t>
            </a:r>
          </a:p>
          <a:p>
            <a:r>
              <a:rPr lang="en-US" sz="1600" b="1" dirty="0">
                <a:solidFill>
                  <a:schemeClr val="tx1"/>
                </a:solidFill>
                <a:latin typeface="Courier New"/>
                <a:cs typeface="Courier New"/>
              </a:rPr>
              <a:t>}</a:t>
            </a:r>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4371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4187606499"/>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All</a:t>
                      </a:r>
                      <a:endParaRPr lang="fr-FR" sz="1800" b="1" dirty="0"/>
                    </a:p>
                  </a:txBody>
                  <a:tcPr marT="45714" marB="45714"/>
                </a:tc>
                <a:tc>
                  <a:txBody>
                    <a:bodyPr/>
                    <a:lstStyle/>
                    <a:p>
                      <a:r>
                        <a:rPr lang="fr-FR" sz="1800" b="0" dirty="0" err="1" smtClean="0"/>
                        <a:t>Suitable</a:t>
                      </a:r>
                      <a:r>
                        <a:rPr lang="fr-FR" sz="1800" b="0" dirty="0" smtClean="0"/>
                        <a:t> for all displays</a:t>
                      </a:r>
                      <a:endParaRPr lang="fr-FR" sz="1800" b="0" dirty="0"/>
                    </a:p>
                  </a:txBody>
                  <a:tcPr marT="45714" marB="45714"/>
                </a:tc>
              </a:tr>
              <a:tr h="370795">
                <a:tc>
                  <a:txBody>
                    <a:bodyPr/>
                    <a:lstStyle/>
                    <a:p>
                      <a:r>
                        <a:rPr lang="fr-FR" sz="1800" b="1" dirty="0" err="1" smtClean="0"/>
                        <a:t>Screen</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Classical</a:t>
                      </a:r>
                      <a:r>
                        <a:rPr lang="en-US" sz="1800" b="0" i="0" kern="1200" baseline="0" dirty="0" smtClean="0">
                          <a:solidFill>
                            <a:schemeClr val="dk1"/>
                          </a:solidFill>
                          <a:effectLst/>
                          <a:latin typeface="+mn-lt"/>
                          <a:ea typeface="+mn-ea"/>
                          <a:cs typeface="+mn-cs"/>
                        </a:rPr>
                        <a:t> computer screen</a:t>
                      </a:r>
                      <a:endParaRPr lang="fr-FR" sz="1800" b="0" dirty="0"/>
                    </a:p>
                  </a:txBody>
                  <a:tcPr marT="45714" marB="45714"/>
                </a:tc>
              </a:tr>
              <a:tr h="370795">
                <a:tc>
                  <a:txBody>
                    <a:bodyPr/>
                    <a:lstStyle/>
                    <a:p>
                      <a:r>
                        <a:rPr lang="fr-FR" sz="1800" b="1" dirty="0" smtClean="0"/>
                        <a:t>Speech</a:t>
                      </a:r>
                      <a:endParaRPr lang="fr-FR" sz="1800" b="1" dirty="0"/>
                    </a:p>
                  </a:txBody>
                  <a:tcPr marT="45714" marB="45714"/>
                </a:tc>
                <a:tc>
                  <a:txBody>
                    <a:bodyPr/>
                    <a:lstStyle/>
                    <a:p>
                      <a:r>
                        <a:rPr lang="fr-FR" sz="1800" b="0" dirty="0" smtClean="0"/>
                        <a:t>Speech </a:t>
                      </a:r>
                      <a:r>
                        <a:rPr lang="fr-FR" sz="1800" b="0" dirty="0" err="1" smtClean="0"/>
                        <a:t>synthesizers</a:t>
                      </a:r>
                      <a:endParaRPr lang="fr-FR" sz="1800" b="0" dirty="0"/>
                    </a:p>
                  </a:txBody>
                  <a:tcPr marT="45714" marB="45714"/>
                </a:tc>
              </a:tr>
              <a:tr h="370795">
                <a:tc>
                  <a:txBody>
                    <a:bodyPr/>
                    <a:lstStyle/>
                    <a:p>
                      <a:r>
                        <a:rPr lang="fr-FR" sz="1800" b="1" dirty="0" smtClean="0"/>
                        <a:t>Tty</a:t>
                      </a:r>
                      <a:endParaRPr lang="fr-FR" sz="1800" b="1" dirty="0"/>
                    </a:p>
                  </a:txBody>
                  <a:tcPr marT="45714" marB="45714"/>
                </a:tc>
                <a:tc>
                  <a:txBody>
                    <a:bodyPr/>
                    <a:lstStyle/>
                    <a:p>
                      <a:r>
                        <a:rPr lang="fr-FR" sz="1800" b="0" dirty="0" err="1" smtClean="0"/>
                        <a:t>Terminals</a:t>
                      </a:r>
                      <a:endParaRPr lang="fr-FR" sz="1800" b="0" dirty="0"/>
                    </a:p>
                  </a:txBody>
                  <a:tcPr marT="45714" marB="45714"/>
                </a:tc>
              </a:tr>
              <a:tr h="370795">
                <a:tc>
                  <a:txBody>
                    <a:bodyPr/>
                    <a:lstStyle/>
                    <a:p>
                      <a:r>
                        <a:rPr lang="fr-FR" sz="1800" b="1" dirty="0" smtClean="0"/>
                        <a:t>Tv</a:t>
                      </a:r>
                      <a:endParaRPr lang="fr-FR" sz="1800" b="1" dirty="0"/>
                    </a:p>
                  </a:txBody>
                  <a:tcPr marT="45714" marB="45714"/>
                </a:tc>
                <a:tc>
                  <a:txBody>
                    <a:bodyPr/>
                    <a:lstStyle/>
                    <a:p>
                      <a:r>
                        <a:rPr lang="fr-FR" sz="1800" b="0" dirty="0" err="1" smtClean="0"/>
                        <a:t>Television</a:t>
                      </a:r>
                      <a:r>
                        <a:rPr lang="fr-FR" sz="1800" b="0" dirty="0" smtClean="0"/>
                        <a:t> </a:t>
                      </a:r>
                      <a:r>
                        <a:rPr lang="fr-FR" sz="1800" b="0" dirty="0" err="1" smtClean="0"/>
                        <a:t>devices</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50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4194528700"/>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Projection</a:t>
                      </a:r>
                      <a:endParaRPr lang="fr-FR" sz="1800" b="1" dirty="0"/>
                    </a:p>
                  </a:txBody>
                  <a:tcPr marT="45714" marB="45714"/>
                </a:tc>
                <a:tc>
                  <a:txBody>
                    <a:bodyPr/>
                    <a:lstStyle/>
                    <a:p>
                      <a:r>
                        <a:rPr lang="fr-FR" sz="1800" b="0" dirty="0" err="1" smtClean="0"/>
                        <a:t>Suitable</a:t>
                      </a:r>
                      <a:r>
                        <a:rPr lang="fr-FR" sz="1800" b="0" dirty="0" smtClean="0"/>
                        <a:t> for </a:t>
                      </a:r>
                      <a:r>
                        <a:rPr lang="fr-FR" sz="1800" b="0" dirty="0" err="1" smtClean="0"/>
                        <a:t>projectors</a:t>
                      </a:r>
                      <a:endParaRPr lang="fr-FR" sz="1800" b="0" dirty="0"/>
                    </a:p>
                  </a:txBody>
                  <a:tcPr marT="45714" marB="45714"/>
                </a:tc>
              </a:tr>
              <a:tr h="370795">
                <a:tc>
                  <a:txBody>
                    <a:bodyPr/>
                    <a:lstStyle/>
                    <a:p>
                      <a:r>
                        <a:rPr lang="fr-FR" sz="1800" b="1" dirty="0" smtClean="0"/>
                        <a:t>Braille</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Braille tactile feedback devices.</a:t>
                      </a:r>
                      <a:endParaRPr lang="fr-FR" sz="1800" b="0" dirty="0"/>
                    </a:p>
                  </a:txBody>
                  <a:tcPr marT="45714" marB="45714"/>
                </a:tc>
              </a:tr>
              <a:tr h="370795">
                <a:tc>
                  <a:txBody>
                    <a:bodyPr/>
                    <a:lstStyle/>
                    <a:p>
                      <a:r>
                        <a:rPr lang="fr-FR" sz="1800" b="1" dirty="0" err="1" smtClean="0"/>
                        <a:t>Embossed</a:t>
                      </a:r>
                      <a:endParaRPr lang="fr-FR" sz="1800" b="1" dirty="0"/>
                    </a:p>
                  </a:txBody>
                  <a:tcPr marT="45714" marB="45714"/>
                </a:tc>
                <a:tc>
                  <a:txBody>
                    <a:bodyPr/>
                    <a:lstStyle/>
                    <a:p>
                      <a:r>
                        <a:rPr lang="fr-FR" sz="1800" b="0" dirty="0" err="1" smtClean="0"/>
                        <a:t>Paged</a:t>
                      </a:r>
                      <a:r>
                        <a:rPr lang="fr-FR" sz="1800" b="0" baseline="0" dirty="0" smtClean="0"/>
                        <a:t> braille printers</a:t>
                      </a:r>
                      <a:endParaRPr lang="fr-FR" sz="1800" b="0" dirty="0"/>
                    </a:p>
                  </a:txBody>
                  <a:tcPr marT="45714" marB="45714"/>
                </a:tc>
              </a:tr>
              <a:tr h="370795">
                <a:tc>
                  <a:txBody>
                    <a:bodyPr/>
                    <a:lstStyle/>
                    <a:p>
                      <a:r>
                        <a:rPr lang="fr-FR" sz="1800" b="1" dirty="0" err="1" smtClean="0"/>
                        <a:t>Handheld</a:t>
                      </a:r>
                      <a:endParaRPr lang="fr-FR" sz="1800" b="1" dirty="0"/>
                    </a:p>
                  </a:txBody>
                  <a:tcPr marT="45714" marB="45714"/>
                </a:tc>
                <a:tc>
                  <a:txBody>
                    <a:bodyPr/>
                    <a:lstStyle/>
                    <a:p>
                      <a:r>
                        <a:rPr lang="fr-FR" sz="1800" b="0" dirty="0" smtClean="0"/>
                        <a:t>Small </a:t>
                      </a:r>
                      <a:r>
                        <a:rPr lang="fr-FR" sz="1800" b="0" dirty="0" err="1" smtClean="0"/>
                        <a:t>screen</a:t>
                      </a:r>
                      <a:r>
                        <a:rPr lang="fr-FR" sz="1800" b="0" dirty="0" smtClean="0"/>
                        <a:t> / </a:t>
                      </a:r>
                      <a:r>
                        <a:rPr lang="fr-FR" sz="1800" b="0" dirty="0" err="1" smtClean="0"/>
                        <a:t>limited</a:t>
                      </a:r>
                      <a:r>
                        <a:rPr lang="fr-FR" sz="1800" b="0" dirty="0" smtClean="0"/>
                        <a:t> </a:t>
                      </a:r>
                      <a:r>
                        <a:rPr lang="fr-FR" sz="1800" b="0" dirty="0" err="1" smtClean="0"/>
                        <a:t>bandwidth</a:t>
                      </a:r>
                      <a:endParaRPr lang="fr-FR" sz="1800" b="0" dirty="0"/>
                    </a:p>
                  </a:txBody>
                  <a:tcPr marT="45714" marB="45714"/>
                </a:tc>
              </a:tr>
              <a:tr h="370795">
                <a:tc>
                  <a:txBody>
                    <a:bodyPr/>
                    <a:lstStyle/>
                    <a:p>
                      <a:r>
                        <a:rPr lang="fr-FR" sz="1800" b="1" dirty="0" err="1" smtClean="0"/>
                        <a:t>Print</a:t>
                      </a:r>
                      <a:endParaRPr lang="fr-FR" sz="1800" b="1" dirty="0"/>
                    </a:p>
                  </a:txBody>
                  <a:tcPr marT="45714" marB="45714"/>
                </a:tc>
                <a:tc>
                  <a:txBody>
                    <a:bodyPr/>
                    <a:lstStyle/>
                    <a:p>
                      <a:r>
                        <a:rPr lang="fr-FR" sz="1800" b="0" dirty="0" err="1" smtClean="0"/>
                        <a:t>Print</a:t>
                      </a:r>
                      <a:r>
                        <a:rPr lang="fr-FR" sz="1800" b="0" dirty="0" smtClean="0"/>
                        <a:t> </a:t>
                      </a:r>
                      <a:r>
                        <a:rPr lang="fr-FR" sz="1800" b="0" dirty="0" err="1" smtClean="0"/>
                        <a:t>preview</a:t>
                      </a:r>
                      <a:r>
                        <a:rPr lang="fr-FR" sz="1800" b="0" baseline="0" dirty="0" smtClean="0"/>
                        <a:t> mode (Ctrl + P on browser)</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098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Min-</a:t>
            </a:r>
            <a:r>
              <a:rPr lang="fr-FR" dirty="0" err="1" smtClean="0"/>
              <a:t>Width</a:t>
            </a:r>
            <a:r>
              <a:rPr lang="fr-FR" dirty="0" smtClean="0"/>
              <a:t> / Max-</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Max-</a:t>
            </a:r>
            <a:r>
              <a:rPr lang="fr-FR" dirty="0" err="1" smtClean="0"/>
              <a:t>Width</a:t>
            </a:r>
            <a:r>
              <a:rPr lang="fr-FR" dirty="0" smtClean="0"/>
              <a:t>:</a:t>
            </a:r>
          </a:p>
          <a:p>
            <a:pPr lvl="1"/>
            <a:r>
              <a:rPr lang="fr-FR" dirty="0" err="1" smtClean="0"/>
              <a:t>Useful</a:t>
            </a:r>
            <a:r>
              <a:rPr lang="fr-FR" dirty="0" smtClean="0"/>
              <a:t> for high </a:t>
            </a:r>
            <a:r>
              <a:rPr lang="fr-FR" dirty="0" err="1" smtClean="0"/>
              <a:t>resolution</a:t>
            </a:r>
            <a:r>
              <a:rPr lang="fr-FR" dirty="0" smtClean="0"/>
              <a:t> display:</a:t>
            </a:r>
          </a:p>
          <a:p>
            <a:pPr lvl="1"/>
            <a:endParaRPr lang="fr-FR" dirty="0"/>
          </a:p>
          <a:p>
            <a:pPr lvl="1"/>
            <a:endParaRPr lang="fr-FR" dirty="0" smtClean="0"/>
          </a:p>
          <a:p>
            <a:pPr>
              <a:spcBef>
                <a:spcPts val="2400"/>
              </a:spcBef>
              <a:spcAft>
                <a:spcPts val="0"/>
              </a:spcAft>
            </a:pPr>
            <a:r>
              <a:rPr lang="fr-FR" dirty="0" smtClean="0"/>
              <a:t>Min-</a:t>
            </a:r>
            <a:r>
              <a:rPr lang="fr-FR" dirty="0" err="1" smtClean="0"/>
              <a:t>Width</a:t>
            </a:r>
            <a:r>
              <a:rPr lang="fr-FR" dirty="0" smtClean="0"/>
              <a:t>:</a:t>
            </a:r>
          </a:p>
          <a:p>
            <a:pPr lvl="1"/>
            <a:r>
              <a:rPr lang="fr-FR" dirty="0" err="1" smtClean="0"/>
              <a:t>Mostly</a:t>
            </a:r>
            <a:r>
              <a:rPr lang="fr-FR" dirty="0" smtClean="0"/>
              <a:t> </a:t>
            </a:r>
            <a:r>
              <a:rPr lang="fr-FR" dirty="0" err="1" smtClean="0"/>
              <a:t>smartphone</a:t>
            </a:r>
            <a:r>
              <a:rPr lang="fr-FR" dirty="0" smtClean="0"/>
              <a:t> </a:t>
            </a:r>
            <a:r>
              <a:rPr lang="fr-FR" dirty="0" err="1" smtClean="0"/>
              <a:t>related</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1827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(max-width</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1900px) {</a:t>
            </a:r>
          </a:p>
          <a:p>
            <a:pPr lvl="1"/>
            <a:r>
              <a:rPr lang="en-US" sz="1600" b="1" dirty="0" smtClean="0">
                <a:solidFill>
                  <a:srgbClr val="0070C0"/>
                </a:solidFill>
                <a:latin typeface="Courier New"/>
                <a:cs typeface="Courier New"/>
              </a:rPr>
              <a:t>#container</a:t>
            </a:r>
            <a:r>
              <a:rPr lang="en-US" sz="1600" b="1" dirty="0" smtClean="0">
                <a:solidFill>
                  <a:srgbClr val="00B050"/>
                </a:solidFill>
                <a:latin typeface="Courier New"/>
                <a:cs typeface="Courier New"/>
              </a:rPr>
              <a:t> </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width</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1500px</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chemeClr val="tx1"/>
                </a:solidFill>
                <a:latin typeface="Courier New"/>
                <a:cs typeface="Courier New"/>
              </a:rPr>
              <a:t>}</a:t>
            </a:r>
          </a:p>
          <a:p>
            <a:r>
              <a:rPr lang="en-US" sz="1600" b="1" dirty="0">
                <a:solidFill>
                  <a:schemeClr val="tx1"/>
                </a:solidFill>
                <a:latin typeface="Courier New"/>
                <a:cs typeface="Courier New"/>
              </a:rPr>
              <a:t>}</a:t>
            </a:r>
          </a:p>
        </p:txBody>
      </p:sp>
      <p:sp>
        <p:nvSpPr>
          <p:cNvPr id="6" name="Rectangle à coins arrondis 5"/>
          <p:cNvSpPr/>
          <p:nvPr/>
        </p:nvSpPr>
        <p:spPr>
          <a:xfrm>
            <a:off x="179512" y="4198962"/>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(min-width</a:t>
            </a:r>
            <a:r>
              <a:rPr lang="en-US" sz="1600" b="1" dirty="0">
                <a:solidFill>
                  <a:schemeClr val="tx1"/>
                </a:solidFill>
                <a:latin typeface="Courier New"/>
                <a:cs typeface="Courier New"/>
              </a:rPr>
              <a:t>: 6</a:t>
            </a:r>
            <a:r>
              <a:rPr lang="en-US" sz="1600" b="1" dirty="0" smtClean="0">
                <a:solidFill>
                  <a:schemeClr val="tx1"/>
                </a:solidFill>
                <a:latin typeface="Courier New"/>
                <a:cs typeface="Courier New"/>
              </a:rPr>
              <a:t>00px) {</a:t>
            </a:r>
          </a:p>
          <a:p>
            <a:pPr lvl="1"/>
            <a:r>
              <a:rPr lang="en-US" sz="1600" b="1" dirty="0" smtClean="0">
                <a:solidFill>
                  <a:srgbClr val="0070C0"/>
                </a:solidFill>
                <a:latin typeface="Courier New"/>
                <a:cs typeface="Courier New"/>
              </a:rPr>
              <a:t>#print-button </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display</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none</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chemeClr val="tx1"/>
                </a:solidFill>
                <a:latin typeface="Courier New"/>
                <a:cs typeface="Courier New"/>
              </a:rPr>
              <a:t>}</a:t>
            </a:r>
          </a:p>
          <a:p>
            <a:r>
              <a:rPr lang="en-US" sz="1600" b="1" dirty="0">
                <a:solidFill>
                  <a:schemeClr val="tx1"/>
                </a:solidFill>
                <a:latin typeface="Courier New"/>
                <a:cs typeface="Courier New"/>
              </a:rPr>
              <a:t>}</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801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Max-</a:t>
            </a:r>
            <a:r>
              <a:rPr lang="fr-FR" dirty="0" err="1" smtClean="0"/>
              <a:t>Device</a:t>
            </a:r>
            <a:r>
              <a:rPr lang="fr-FR" dirty="0" smtClean="0"/>
              <a:t>-</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Min-</a:t>
            </a:r>
            <a:r>
              <a:rPr lang="fr-FR" dirty="0" err="1" smtClean="0"/>
              <a:t>width</a:t>
            </a:r>
            <a:r>
              <a:rPr lang="fr-FR" dirty="0" smtClean="0"/>
              <a:t> and max-</a:t>
            </a:r>
            <a:r>
              <a:rPr lang="fr-FR" dirty="0" err="1" smtClean="0"/>
              <a:t>width</a:t>
            </a:r>
            <a:r>
              <a:rPr lang="fr-FR" dirty="0" smtClean="0"/>
              <a:t> stands for </a:t>
            </a:r>
            <a:r>
              <a:rPr lang="fr-FR" dirty="0" err="1" smtClean="0"/>
              <a:t>resolution</a:t>
            </a:r>
            <a:r>
              <a:rPr lang="fr-FR" dirty="0" smtClean="0"/>
              <a:t> </a:t>
            </a:r>
            <a:r>
              <a:rPr lang="fr-FR" dirty="0" err="1" smtClean="0"/>
              <a:t>dedicated</a:t>
            </a:r>
            <a:r>
              <a:rPr lang="fr-FR" dirty="0" smtClean="0"/>
              <a:t> to browser (</a:t>
            </a:r>
            <a:r>
              <a:rPr lang="fr-FR" dirty="0" err="1" smtClean="0"/>
              <a:t>eg</a:t>
            </a:r>
            <a:r>
              <a:rPr lang="fr-FR" dirty="0" smtClean="0"/>
              <a:t>. </a:t>
            </a:r>
            <a:r>
              <a:rPr lang="fr-FR" dirty="0" err="1" smtClean="0"/>
              <a:t>window</a:t>
            </a:r>
            <a:r>
              <a:rPr lang="fr-FR" dirty="0" smtClean="0"/>
              <a:t> size)</a:t>
            </a:r>
          </a:p>
          <a:p>
            <a:endParaRPr lang="fr-FR" dirty="0"/>
          </a:p>
          <a:p>
            <a:r>
              <a:rPr lang="fr-FR" dirty="0" smtClean="0"/>
              <a:t>Max-</a:t>
            </a:r>
            <a:r>
              <a:rPr lang="fr-FR" dirty="0" err="1" smtClean="0"/>
              <a:t>device</a:t>
            </a:r>
            <a:r>
              <a:rPr lang="fr-FR" dirty="0" smtClean="0"/>
              <a:t>-</a:t>
            </a:r>
            <a:r>
              <a:rPr lang="fr-FR" dirty="0" err="1" smtClean="0"/>
              <a:t>width</a:t>
            </a:r>
            <a:r>
              <a:rPr lang="fr-FR" dirty="0" smtClean="0"/>
              <a:t> </a:t>
            </a:r>
            <a:r>
              <a:rPr lang="fr-FR" dirty="0" err="1" smtClean="0"/>
              <a:t>is</a:t>
            </a:r>
            <a:r>
              <a:rPr lang="fr-FR" dirty="0" smtClean="0"/>
              <a:t> </a:t>
            </a:r>
            <a:r>
              <a:rPr lang="fr-FR" dirty="0" err="1" smtClean="0"/>
              <a:t>related</a:t>
            </a:r>
            <a:r>
              <a:rPr lang="fr-FR" dirty="0" smtClean="0"/>
              <a:t> to </a:t>
            </a:r>
            <a:r>
              <a:rPr lang="fr-FR" dirty="0" err="1" smtClean="0"/>
              <a:t>screen</a:t>
            </a:r>
            <a:r>
              <a:rPr lang="fr-FR" dirty="0" smtClean="0"/>
              <a:t> </a:t>
            </a:r>
            <a:r>
              <a:rPr lang="fr-FR" dirty="0" err="1" smtClean="0"/>
              <a:t>resolution</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364958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(max-device-width</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600px) {</a:t>
            </a:r>
          </a:p>
          <a:p>
            <a:pPr lvl="1"/>
            <a:r>
              <a:rPr lang="en-US" sz="1600" b="1" dirty="0" smtClean="0">
                <a:solidFill>
                  <a:srgbClr val="0070C0"/>
                </a:solidFill>
                <a:latin typeface="Courier New"/>
                <a:cs typeface="Courier New"/>
              </a:rPr>
              <a:t>#footer </a:t>
            </a:r>
            <a:r>
              <a:rPr lang="en-US" sz="1600" b="1" dirty="0" smtClean="0">
                <a:solidFill>
                  <a:schemeClr val="tx1"/>
                </a:solidFill>
                <a:latin typeface="Courier New"/>
                <a:cs typeface="Courier New"/>
              </a:rPr>
              <a:t>{ </a:t>
            </a:r>
            <a:r>
              <a:rPr lang="en-US" sz="1600" b="1" dirty="0" smtClean="0">
                <a:solidFill>
                  <a:srgbClr val="FF0000"/>
                </a:solidFill>
                <a:latin typeface="Courier New"/>
                <a:cs typeface="Courier New"/>
              </a:rPr>
              <a:t>padding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0</a:t>
            </a:r>
            <a:r>
              <a:rPr lang="en-US" sz="1600" b="1" dirty="0" smtClean="0">
                <a:solidFill>
                  <a:schemeClr val="tx1"/>
                </a:solidFill>
                <a:latin typeface="Courier New"/>
                <a:cs typeface="Courier New"/>
              </a:rPr>
              <a:t>; }</a:t>
            </a:r>
          </a:p>
          <a:p>
            <a:r>
              <a:rPr lang="en-US" sz="1600" b="1" dirty="0">
                <a:solidFill>
                  <a:schemeClr val="tx1"/>
                </a:solidFill>
                <a:latin typeface="Courier New"/>
                <a:cs typeface="Courier New"/>
              </a:rPr>
              <a:t>}</a:t>
            </a: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36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Operator</a:t>
            </a:r>
            <a:r>
              <a:rPr lang="fr-FR" dirty="0" smtClean="0"/>
              <a:t> « and » </a:t>
            </a:r>
            <a:r>
              <a:rPr lang="fr-FR" dirty="0" err="1" smtClean="0"/>
              <a:t>can</a:t>
            </a:r>
            <a:r>
              <a:rPr lang="fr-FR" dirty="0" smtClean="0"/>
              <a:t> combine </a:t>
            </a:r>
            <a:r>
              <a:rPr lang="fr-FR" dirty="0" err="1" smtClean="0"/>
              <a:t>them</a:t>
            </a:r>
            <a:r>
              <a:rPr lang="fr-FR" dirty="0" smtClean="0"/>
              <a:t>!</a:t>
            </a:r>
          </a:p>
          <a:p>
            <a:pPr lvl="1"/>
            <a:r>
              <a:rPr lang="fr-FR" dirty="0" err="1" smtClean="0"/>
              <a:t>Already</a:t>
            </a:r>
            <a:r>
              <a:rPr lang="fr-FR" dirty="0" smtClean="0"/>
              <a:t> </a:t>
            </a:r>
            <a:r>
              <a:rPr lang="fr-FR" dirty="0" err="1" smtClean="0"/>
              <a:t>seen</a:t>
            </a:r>
            <a:r>
              <a:rPr lang="fr-FR" dirty="0" smtClean="0"/>
              <a:t> on </a:t>
            </a:r>
            <a:r>
              <a:rPr lang="fr-FR" dirty="0" err="1" smtClean="0"/>
              <a:t>previous</a:t>
            </a:r>
            <a:r>
              <a:rPr lang="fr-FR" dirty="0" smtClean="0"/>
              <a:t> </a:t>
            </a:r>
            <a:r>
              <a:rPr lang="fr-FR" dirty="0" err="1" smtClean="0"/>
              <a:t>slides</a:t>
            </a:r>
            <a:endParaRPr lang="fr-FR" dirty="0" smtClean="0"/>
          </a:p>
          <a:p>
            <a:pPr lvl="1"/>
            <a:endParaRPr lang="fr-FR" dirty="0" smtClean="0"/>
          </a:p>
          <a:p>
            <a:pPr lvl="1"/>
            <a:endParaRPr lang="fr-FR" dirty="0"/>
          </a:p>
          <a:p>
            <a:pPr lvl="1"/>
            <a:endParaRPr lang="fr-FR" dirty="0" smtClean="0"/>
          </a:p>
          <a:p>
            <a:r>
              <a:rPr lang="fr-FR" dirty="0" err="1" smtClean="0"/>
              <a:t>Operator</a:t>
            </a:r>
            <a:r>
              <a:rPr lang="fr-FR" dirty="0" smtClean="0"/>
              <a:t> « , » </a:t>
            </a:r>
            <a:r>
              <a:rPr lang="fr-FR" dirty="0" err="1" smtClean="0"/>
              <a:t>can</a:t>
            </a:r>
            <a:r>
              <a:rPr lang="fr-FR" dirty="0" smtClean="0"/>
              <a:t> </a:t>
            </a:r>
            <a:r>
              <a:rPr lang="fr-FR" dirty="0" err="1" smtClean="0"/>
              <a:t>associate</a:t>
            </a:r>
            <a:r>
              <a:rPr lang="fr-FR" dirty="0" smtClean="0"/>
              <a:t> </a:t>
            </a:r>
            <a:r>
              <a:rPr lang="fr-FR" dirty="0" err="1" smtClean="0"/>
              <a:t>combinations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470770"/>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(max-width: 23em) {}</a:t>
            </a:r>
            <a:endParaRPr lang="en-US" sz="1600" b="1" dirty="0">
              <a:solidFill>
                <a:schemeClr val="tx1"/>
              </a:solidFill>
              <a:latin typeface="Courier New"/>
              <a:cs typeface="Courier New"/>
            </a:endParaRPr>
          </a:p>
        </p:txBody>
      </p:sp>
      <p:sp>
        <p:nvSpPr>
          <p:cNvPr id="6" name="Rectangle à coins arrondis 5"/>
          <p:cNvSpPr/>
          <p:nvPr/>
        </p:nvSpPr>
        <p:spPr>
          <a:xfrm>
            <a:off x="179512" y="4270970"/>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cs typeface="Courier New"/>
              </a:rPr>
              <a:t>@media handheld and (min-width: 20em</a:t>
            </a:r>
            <a:r>
              <a:rPr lang="en-US" sz="1600" b="1" dirty="0" smtClean="0">
                <a:solidFill>
                  <a:schemeClr val="tx1"/>
                </a:solidFill>
                <a:latin typeface="Courier New"/>
                <a:cs typeface="Courier New"/>
              </a:rPr>
              <a:t>), screen </a:t>
            </a:r>
            <a:r>
              <a:rPr lang="en-US" sz="1600" b="1" dirty="0">
                <a:solidFill>
                  <a:schemeClr val="tx1"/>
                </a:solidFill>
                <a:latin typeface="Courier New"/>
                <a:cs typeface="Courier New"/>
              </a:rPr>
              <a:t>and (min-width: 20em</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320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Some</a:t>
            </a:r>
            <a:r>
              <a:rPr lang="fr-FR" dirty="0" smtClean="0"/>
              <a:t> keywords must </a:t>
            </a:r>
            <a:r>
              <a:rPr lang="fr-FR" dirty="0" err="1" smtClean="0"/>
              <a:t>be</a:t>
            </a:r>
            <a:r>
              <a:rPr lang="fr-FR" dirty="0" smtClean="0"/>
              <a:t> </a:t>
            </a:r>
            <a:r>
              <a:rPr lang="fr-FR" dirty="0" err="1" smtClean="0"/>
              <a:t>placed</a:t>
            </a:r>
            <a:r>
              <a:rPr lang="fr-FR" dirty="0" smtClean="0"/>
              <a:t> in </a:t>
            </a:r>
            <a:r>
              <a:rPr lang="fr-FR" dirty="0" err="1" smtClean="0"/>
              <a:t>braces</a:t>
            </a:r>
            <a:r>
              <a:rPr lang="fr-FR" dirty="0" smtClean="0"/>
              <a:t>:</a:t>
            </a:r>
          </a:p>
          <a:p>
            <a:pPr lvl="1"/>
            <a:r>
              <a:rPr lang="fr-FR" dirty="0" err="1" smtClean="0"/>
              <a:t>Used</a:t>
            </a:r>
            <a:r>
              <a:rPr lang="fr-FR" dirty="0" smtClean="0"/>
              <a:t> if the </a:t>
            </a:r>
            <a:r>
              <a:rPr lang="fr-FR" dirty="0" err="1" smtClean="0"/>
              <a:t>screen</a:t>
            </a:r>
            <a:r>
              <a:rPr lang="fr-FR" dirty="0" smtClean="0"/>
              <a:t> </a:t>
            </a:r>
            <a:r>
              <a:rPr lang="fr-FR" dirty="0" err="1" smtClean="0"/>
              <a:t>can</a:t>
            </a:r>
            <a:r>
              <a:rPr lang="fr-FR" dirty="0" smtClean="0"/>
              <a:t> </a:t>
            </a:r>
            <a:r>
              <a:rPr lang="fr-FR" dirty="0" err="1" smtClean="0"/>
              <a:t>render</a:t>
            </a:r>
            <a:r>
              <a:rPr lang="fr-FR" dirty="0" smtClean="0"/>
              <a:t> </a:t>
            </a:r>
            <a:r>
              <a:rPr lang="fr-FR" dirty="0" err="1" smtClean="0"/>
              <a:t>colors</a:t>
            </a:r>
            <a:r>
              <a:rPr lang="fr-FR" dirty="0" smtClean="0"/>
              <a:t>:</a:t>
            </a:r>
          </a:p>
          <a:p>
            <a:pPr lvl="1"/>
            <a:endParaRPr lang="fr-FR" dirty="0" smtClean="0"/>
          </a:p>
          <a:p>
            <a:endParaRPr lang="fr-FR" dirty="0"/>
          </a:p>
          <a:p>
            <a:r>
              <a:rPr lang="fr-FR" dirty="0" err="1" smtClean="0"/>
              <a:t>Operator</a:t>
            </a:r>
            <a:r>
              <a:rPr lang="fr-FR" dirty="0" smtClean="0"/>
              <a:t> « not » </a:t>
            </a:r>
            <a:r>
              <a:rPr lang="fr-FR" dirty="0" err="1" smtClean="0"/>
              <a:t>discard</a:t>
            </a:r>
            <a:r>
              <a:rPr lang="fr-FR" dirty="0" smtClean="0"/>
              <a:t> style inclusion if </a:t>
            </a:r>
            <a:r>
              <a:rPr lang="fr-FR" dirty="0" err="1" smtClean="0"/>
              <a:t>prerequisites</a:t>
            </a:r>
            <a:r>
              <a:rPr lang="fr-FR" dirty="0" smtClean="0"/>
              <a:t> are </a:t>
            </a:r>
            <a:r>
              <a:rPr lang="fr-FR" dirty="0" err="1" smtClean="0"/>
              <a:t>matched</a:t>
            </a:r>
            <a:r>
              <a:rPr lang="fr-FR" dirty="0" smtClean="0"/>
              <a:t>:</a:t>
            </a:r>
          </a:p>
          <a:p>
            <a:pPr lvl="1"/>
            <a:r>
              <a:rPr lang="fr-FR" dirty="0" smtClean="0"/>
              <a:t>Not </a:t>
            </a:r>
            <a:r>
              <a:rPr lang="fr-FR" dirty="0" err="1" smtClean="0"/>
              <a:t>used</a:t>
            </a:r>
            <a:r>
              <a:rPr lang="fr-FR" dirty="0" smtClean="0"/>
              <a:t> if the media </a:t>
            </a:r>
            <a:r>
              <a:rPr lang="fr-FR" dirty="0" err="1" smtClean="0"/>
              <a:t>used</a:t>
            </a:r>
            <a:r>
              <a:rPr lang="fr-FR" dirty="0" smtClean="0"/>
              <a:t> </a:t>
            </a:r>
            <a:r>
              <a:rPr lang="fr-FR" dirty="0" err="1" smtClean="0"/>
              <a:t>is</a:t>
            </a:r>
            <a:r>
              <a:rPr lang="fr-FR" dirty="0" smtClean="0"/>
              <a:t> the </a:t>
            </a:r>
            <a:r>
              <a:rPr lang="fr-FR" dirty="0" err="1" smtClean="0"/>
              <a:t>print</a:t>
            </a:r>
            <a:r>
              <a:rPr lang="fr-FR" dirty="0" smtClean="0"/>
              <a:t> </a:t>
            </a:r>
            <a:r>
              <a:rPr lang="fr-FR" dirty="0" err="1" smtClean="0"/>
              <a:t>preview</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4513684"/>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not print and (color) {}</a:t>
            </a:r>
            <a:endParaRPr lang="en-US" sz="1600" b="1" dirty="0">
              <a:solidFill>
                <a:schemeClr val="tx1"/>
              </a:solidFill>
              <a:latin typeface="Courier New"/>
              <a:cs typeface="Courier New"/>
            </a:endParaRPr>
          </a:p>
        </p:txBody>
      </p:sp>
      <p:sp>
        <p:nvSpPr>
          <p:cNvPr id="6" name="Rectangle à coins arrondis 5"/>
          <p:cNvSpPr/>
          <p:nvPr/>
        </p:nvSpPr>
        <p:spPr>
          <a:xfrm>
            <a:off x="179512" y="2254746"/>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t>
            </a:r>
            <a:r>
              <a:rPr lang="en-US" sz="1600" b="1" dirty="0">
                <a:solidFill>
                  <a:schemeClr val="tx1"/>
                </a:solidFill>
                <a:latin typeface="Courier New"/>
                <a:cs typeface="Courier New"/>
              </a:rPr>
              <a:t>and </a:t>
            </a:r>
            <a:r>
              <a:rPr lang="en-US" sz="1600" b="1" dirty="0" smtClean="0">
                <a:solidFill>
                  <a:schemeClr val="tx1"/>
                </a:solidFill>
                <a:latin typeface="Courier New"/>
                <a:cs typeface="Courier New"/>
              </a:rPr>
              <a:t>(color) {}</a:t>
            </a:r>
            <a:endParaRPr lang="en-US" sz="1600" b="1" dirty="0">
              <a:solidFill>
                <a:schemeClr val="tx1"/>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871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Additional</a:t>
            </a:r>
            <a:r>
              <a:rPr lang="fr-FR" dirty="0" smtClean="0"/>
              <a:t> informations</a:t>
            </a:r>
            <a:endParaRPr lang="fr-FR" dirty="0"/>
          </a:p>
        </p:txBody>
      </p:sp>
      <p:sp>
        <p:nvSpPr>
          <p:cNvPr id="3" name="Espace réservé du contenu 2"/>
          <p:cNvSpPr>
            <a:spLocks noGrp="1"/>
          </p:cNvSpPr>
          <p:nvPr>
            <p:ph idx="1"/>
          </p:nvPr>
        </p:nvSpPr>
        <p:spPr/>
        <p:txBody>
          <a:bodyPr/>
          <a:lstStyle/>
          <a:p>
            <a:r>
              <a:rPr lang="fr-FR" dirty="0" err="1" smtClean="0"/>
              <a:t>Useful</a:t>
            </a:r>
            <a:r>
              <a:rPr lang="fr-FR" dirty="0" smtClean="0"/>
              <a:t> media </a:t>
            </a:r>
            <a:r>
              <a:rPr lang="fr-FR" dirty="0" err="1" smtClean="0"/>
              <a:t>queries</a:t>
            </a:r>
            <a:r>
              <a:rPr lang="fr-FR" dirty="0" smtClean="0"/>
              <a:t>:</a:t>
            </a:r>
          </a:p>
          <a:p>
            <a:endParaRPr lang="fr-FR" dirty="0"/>
          </a:p>
          <a:p>
            <a:endParaRPr lang="fr-FR" dirty="0" smtClean="0"/>
          </a:p>
          <a:p>
            <a:endParaRPr lang="fr-FR" dirty="0"/>
          </a:p>
          <a:p>
            <a:endParaRPr lang="fr-FR" dirty="0" smtClean="0"/>
          </a:p>
          <a:p>
            <a:r>
              <a:rPr lang="fr-FR" dirty="0" smtClean="0"/>
              <a:t>Final note: </a:t>
            </a:r>
            <a:r>
              <a:rPr lang="en-US" dirty="0"/>
              <a:t>A</a:t>
            </a:r>
            <a:r>
              <a:rPr lang="en-US" dirty="0" smtClean="0"/>
              <a:t>t </a:t>
            </a:r>
            <a:r>
              <a:rPr lang="en-US" dirty="0"/>
              <a:t>the time of this </a:t>
            </a:r>
            <a:r>
              <a:rPr lang="en-US" dirty="0" smtClean="0"/>
              <a:t>writing Internet Explorer </a:t>
            </a:r>
            <a:r>
              <a:rPr lang="fr-FR" dirty="0" err="1" smtClean="0"/>
              <a:t>simply</a:t>
            </a:r>
            <a:r>
              <a:rPr lang="fr-FR" dirty="0" smtClean="0"/>
              <a:t> </a:t>
            </a:r>
            <a:r>
              <a:rPr lang="fr-FR" dirty="0" err="1" smtClean="0"/>
              <a:t>doesn’t</a:t>
            </a:r>
            <a:r>
              <a:rPr lang="fr-FR" dirty="0" smtClean="0"/>
              <a:t> support media </a:t>
            </a:r>
            <a:r>
              <a:rPr lang="fr-FR" dirty="0" err="1" smtClean="0"/>
              <a:t>queries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936751368"/>
              </p:ext>
            </p:extLst>
          </p:nvPr>
        </p:nvGraphicFramePr>
        <p:xfrm>
          <a:off x="457200" y="2000882"/>
          <a:ext cx="8363272" cy="148318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a:t>
                      </a:r>
                      <a:r>
                        <a:rPr lang="fr-FR" sz="1800" dirty="0" err="1" smtClean="0"/>
                        <a:t>query</a:t>
                      </a:r>
                      <a:endParaRPr lang="fr-FR" sz="1800" dirty="0"/>
                    </a:p>
                  </a:txBody>
                  <a:tcPr marT="45714" marB="45714"/>
                </a:tc>
                <a:tc>
                  <a:txBody>
                    <a:bodyPr/>
                    <a:lstStyle/>
                    <a:p>
                      <a:r>
                        <a:rPr lang="fr-FR" sz="1800" dirty="0" err="1" smtClean="0"/>
                        <a:t>Device</a:t>
                      </a:r>
                      <a:endParaRPr lang="fr-FR" sz="1800" dirty="0"/>
                    </a:p>
                  </a:txBody>
                  <a:tcPr marT="45714" marB="45714"/>
                </a:tc>
              </a:tr>
              <a:tr h="370795">
                <a:tc>
                  <a:txBody>
                    <a:bodyPr/>
                    <a:lstStyle/>
                    <a:p>
                      <a:r>
                        <a:rPr lang="fr-FR" sz="1800" b="1" dirty="0" smtClean="0"/>
                        <a:t>all and (max-</a:t>
                      </a:r>
                      <a:r>
                        <a:rPr lang="fr-FR" sz="1800" b="1" dirty="0" err="1" smtClean="0"/>
                        <a:t>device</a:t>
                      </a:r>
                      <a:r>
                        <a:rPr lang="fr-FR" sz="1800" b="1" dirty="0" smtClean="0"/>
                        <a:t>-</a:t>
                      </a:r>
                      <a:r>
                        <a:rPr lang="fr-FR" sz="1800" b="1" dirty="0" err="1" smtClean="0"/>
                        <a:t>width</a:t>
                      </a:r>
                      <a:r>
                        <a:rPr lang="fr-FR" sz="1800" b="1" dirty="0" smtClean="0"/>
                        <a:t>: 480px)</a:t>
                      </a:r>
                      <a:endParaRPr lang="fr-FR" sz="1800" b="1" dirty="0"/>
                    </a:p>
                  </a:txBody>
                  <a:tcPr marT="45714" marB="45714"/>
                </a:tc>
                <a:tc>
                  <a:txBody>
                    <a:bodyPr/>
                    <a:lstStyle/>
                    <a:p>
                      <a:r>
                        <a:rPr lang="fr-FR" sz="1800" b="0" dirty="0" smtClean="0"/>
                        <a:t>iPhone</a:t>
                      </a:r>
                      <a:endParaRPr lang="fr-FR" sz="1800" b="0" dirty="0"/>
                    </a:p>
                  </a:txBody>
                  <a:tcPr marT="45714" marB="45714"/>
                </a:tc>
              </a:tr>
              <a:tr h="370795">
                <a:tc>
                  <a:txBody>
                    <a:bodyPr/>
                    <a:lstStyle/>
                    <a:p>
                      <a:r>
                        <a:rPr lang="fr-FR" sz="1800" b="1" dirty="0" smtClean="0"/>
                        <a:t>all and (orientation: portrait)</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Smartphones and tablet in portrait</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all and (orientation: </a:t>
                      </a:r>
                      <a:r>
                        <a:rPr lang="fr-FR" sz="1800" b="1" dirty="0" err="1" smtClean="0"/>
                        <a:t>landscape</a:t>
                      </a:r>
                      <a:r>
                        <a:rPr lang="fr-FR" sz="1800" b="1" dirty="0" smtClean="0"/>
                        <a:t>)</a:t>
                      </a:r>
                    </a:p>
                  </a:txBody>
                  <a:tcPr marT="45714" marB="45714"/>
                </a:tc>
                <a:tc>
                  <a:txBody>
                    <a:bodyPr/>
                    <a:lstStyle/>
                    <a:p>
                      <a:r>
                        <a:rPr lang="fr-FR" sz="1800" b="0" dirty="0" smtClean="0"/>
                        <a:t>Smartphones and </a:t>
                      </a:r>
                      <a:r>
                        <a:rPr lang="fr-FR" sz="1800" b="0" dirty="0" err="1" smtClean="0"/>
                        <a:t>tablet</a:t>
                      </a:r>
                      <a:r>
                        <a:rPr lang="fr-FR" sz="1800" b="0" dirty="0" smtClean="0"/>
                        <a:t> in </a:t>
                      </a:r>
                      <a:r>
                        <a:rPr lang="fr-FR" sz="1800" b="0" dirty="0" err="1" smtClean="0"/>
                        <a:t>landscape</a:t>
                      </a:r>
                      <a:endParaRPr lang="fr-FR" sz="1800" b="0" dirty="0"/>
                    </a:p>
                  </a:txBody>
                  <a:tcPr marT="45714" marB="45714"/>
                </a:tc>
              </a:tr>
            </a:tbl>
          </a:graphicData>
        </a:graphic>
      </p:graphicFrame>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89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4160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texte 2"/>
          <p:cNvSpPr>
            <a:spLocks noGrp="1"/>
          </p:cNvSpPr>
          <p:nvPr>
            <p:ph type="body" idx="1"/>
          </p:nvPr>
        </p:nvSpPr>
        <p:spPr/>
        <p:txBody>
          <a:bodyPr/>
          <a:lstStyle/>
          <a:p>
            <a:r>
              <a:rPr lang="fr-FR" dirty="0" smtClean="0"/>
              <a:t>CSS 3</a:t>
            </a:r>
            <a:endParaRPr lang="fr-FR" dirty="0"/>
          </a:p>
        </p:txBody>
      </p:sp>
    </p:spTree>
    <p:extLst>
      <p:ext uri="{BB962C8B-B14F-4D97-AF65-F5344CB8AC3E}">
        <p14:creationId xmlns:p14="http://schemas.microsoft.com/office/powerpoint/2010/main" val="3932015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Namespaces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8198" name="Picture 6" descr="D:\Users\Renaud\Desktop\StageFinEtudesSupinfo\Etag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7340"/>
            <a:ext cx="37211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4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XML </a:t>
            </a:r>
            <a:r>
              <a:rPr lang="fr-FR" dirty="0" err="1" smtClean="0"/>
              <a:t>attribute</a:t>
            </a:r>
            <a:r>
              <a:rPr lang="fr-FR" dirty="0" smtClean="0"/>
              <a:t> « </a:t>
            </a:r>
            <a:r>
              <a:rPr lang="fr-FR" dirty="0" err="1" smtClean="0"/>
              <a:t>xmlns</a:t>
            </a:r>
            <a:r>
              <a:rPr lang="fr-FR" dirty="0" smtClean="0"/>
              <a:t> » ?</a:t>
            </a:r>
          </a:p>
          <a:p>
            <a:pPr lvl="1"/>
            <a:r>
              <a:rPr lang="fr-FR" dirty="0" err="1" smtClean="0"/>
              <a:t>Allows</a:t>
            </a:r>
            <a:r>
              <a:rPr lang="fr-FR" dirty="0" smtClean="0"/>
              <a:t> to </a:t>
            </a:r>
            <a:r>
              <a:rPr lang="fr-FR" dirty="0" err="1" smtClean="0"/>
              <a:t>define</a:t>
            </a:r>
            <a:r>
              <a:rPr lang="fr-FR" dirty="0" smtClean="0"/>
              <a:t> </a:t>
            </a:r>
            <a:r>
              <a:rPr lang="fr-FR" dirty="0" err="1" smtClean="0"/>
              <a:t>namespaces</a:t>
            </a:r>
            <a:endParaRPr lang="fr-FR" dirty="0" smtClean="0"/>
          </a:p>
          <a:p>
            <a:pPr lvl="1"/>
            <a:endParaRPr lang="fr-FR" dirty="0" smtClean="0"/>
          </a:p>
          <a:p>
            <a:r>
              <a:rPr lang="fr-FR" dirty="0" smtClean="0"/>
              <a:t>CSS 3 </a:t>
            </a:r>
            <a:r>
              <a:rPr lang="fr-FR" dirty="0" err="1" smtClean="0"/>
              <a:t>can</a:t>
            </a:r>
            <a:r>
              <a:rPr lang="fr-FR" dirty="0" smtClean="0"/>
              <a:t> style XML </a:t>
            </a:r>
            <a:r>
              <a:rPr lang="fr-FR" dirty="0" err="1" smtClean="0"/>
              <a:t>elements</a:t>
            </a:r>
            <a:r>
              <a:rPr lang="fr-FR" dirty="0" smtClean="0"/>
              <a:t> </a:t>
            </a:r>
            <a:r>
              <a:rPr lang="fr-FR" dirty="0" err="1" smtClean="0"/>
              <a:t>depending</a:t>
            </a:r>
            <a:r>
              <a:rPr lang="fr-FR" dirty="0" smtClean="0"/>
              <a:t> on </a:t>
            </a:r>
            <a:r>
              <a:rPr lang="fr-FR" dirty="0" err="1" smtClean="0"/>
              <a:t>their</a:t>
            </a:r>
            <a:r>
              <a:rPr lang="fr-FR" dirty="0" smtClean="0"/>
              <a:t> respective </a:t>
            </a:r>
            <a:r>
              <a:rPr lang="fr-FR" dirty="0" err="1" smtClean="0"/>
              <a:t>namespaces</a:t>
            </a:r>
            <a:endParaRPr lang="fr-FR" dirty="0"/>
          </a:p>
          <a:p>
            <a:endParaRPr lang="fr-FR" dirty="0" smtClean="0"/>
          </a:p>
          <a:p>
            <a:r>
              <a:rPr lang="fr-FR" dirty="0" err="1" smtClean="0"/>
              <a:t>We’ll</a:t>
            </a:r>
            <a:r>
              <a:rPr lang="fr-FR" dirty="0" smtClean="0"/>
              <a:t> </a:t>
            </a:r>
            <a:r>
              <a:rPr lang="fr-FR" dirty="0" err="1" smtClean="0"/>
              <a:t>see</a:t>
            </a:r>
            <a:r>
              <a:rPr lang="fr-FR" dirty="0" smtClean="0"/>
              <a:t> how in </a:t>
            </a:r>
            <a:r>
              <a:rPr lang="fr-FR" dirty="0" err="1" smtClean="0"/>
              <a:t>this</a:t>
            </a:r>
            <a:r>
              <a:rPr lang="fr-FR" dirty="0" smtClean="0"/>
              <a:t> </a:t>
            </a:r>
            <a:r>
              <a:rPr lang="fr-FR" dirty="0" err="1" smtClean="0"/>
              <a:t>chapter</a:t>
            </a:r>
            <a:r>
              <a:rPr lang="fr-FR" dirty="0" smtClean="0"/>
              <a:t> </a:t>
            </a:r>
            <a:r>
              <a:rPr lang="fr-FR" dirty="0" smtClean="0">
                <a:sym typeface="Wingdings" pitchFamily="2" charset="2"/>
              </a:rPr>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61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namespaces</a:t>
            </a:r>
            <a:endParaRPr lang="fr-FR" dirty="0"/>
          </a:p>
        </p:txBody>
      </p:sp>
      <p:sp>
        <p:nvSpPr>
          <p:cNvPr id="3" name="Espace réservé du contenu 2"/>
          <p:cNvSpPr>
            <a:spLocks noGrp="1"/>
          </p:cNvSpPr>
          <p:nvPr>
            <p:ph idx="1"/>
          </p:nvPr>
        </p:nvSpPr>
        <p:spPr/>
        <p:txBody>
          <a:bodyPr/>
          <a:lstStyle/>
          <a:p>
            <a:r>
              <a:rPr lang="fr-FR" dirty="0" smtClean="0"/>
              <a:t>An XML </a:t>
            </a:r>
            <a:r>
              <a:rPr lang="fr-FR" dirty="0" err="1" smtClean="0"/>
              <a:t>namespace</a:t>
            </a:r>
            <a:r>
              <a:rPr lang="fr-FR" dirty="0" smtClean="0"/>
              <a:t> </a:t>
            </a:r>
            <a:r>
              <a:rPr lang="fr-FR" dirty="0" err="1" smtClean="0"/>
              <a:t>is</a:t>
            </a:r>
            <a:r>
              <a:rPr lang="fr-FR" dirty="0" smtClean="0"/>
              <a:t> set by </a:t>
            </a:r>
            <a:r>
              <a:rPr lang="fr-FR" dirty="0" err="1" smtClean="0"/>
              <a:t>its</a:t>
            </a:r>
            <a:r>
              <a:rPr lang="fr-FR" dirty="0" smtClean="0"/>
              <a:t> </a:t>
            </a:r>
            <a:r>
              <a:rPr lang="fr-FR" dirty="0" err="1" smtClean="0"/>
              <a:t>attribute</a:t>
            </a:r>
            <a:r>
              <a:rPr lang="fr-FR" dirty="0" smtClean="0"/>
              <a:t> « </a:t>
            </a:r>
            <a:r>
              <a:rPr lang="fr-FR" dirty="0" err="1" smtClean="0"/>
              <a:t>xmlns</a:t>
            </a:r>
            <a:r>
              <a:rPr lang="fr-FR" dirty="0" smtClean="0"/>
              <a:t> »</a:t>
            </a:r>
          </a:p>
          <a:p>
            <a:endParaRPr lang="fr-FR" dirty="0"/>
          </a:p>
          <a:p>
            <a:endParaRPr lang="fr-FR" dirty="0" smtClean="0"/>
          </a:p>
          <a:p>
            <a:r>
              <a:rPr lang="fr-FR" dirty="0" smtClean="0"/>
              <a:t>The </a:t>
            </a:r>
            <a:r>
              <a:rPr lang="fr-FR" dirty="0" err="1" smtClean="0"/>
              <a:t>namespace</a:t>
            </a:r>
            <a:r>
              <a:rPr lang="fr-FR" dirty="0" smtClean="0"/>
              <a:t> </a:t>
            </a:r>
            <a:r>
              <a:rPr lang="fr-FR" dirty="0" err="1" smtClean="0"/>
              <a:t>will</a:t>
            </a:r>
            <a:r>
              <a:rPr lang="fr-FR" dirty="0" smtClean="0"/>
              <a:t> </a:t>
            </a:r>
            <a:r>
              <a:rPr lang="fr-FR" dirty="0" err="1" smtClean="0"/>
              <a:t>be</a:t>
            </a:r>
            <a:r>
              <a:rPr lang="fr-FR" dirty="0" smtClean="0"/>
              <a:t> </a:t>
            </a:r>
            <a:r>
              <a:rPr lang="fr-FR" dirty="0" err="1" smtClean="0"/>
              <a:t>declared</a:t>
            </a:r>
            <a:r>
              <a:rPr lang="fr-FR" dirty="0" smtClean="0"/>
              <a:t> </a:t>
            </a:r>
            <a:r>
              <a:rPr lang="fr-FR" dirty="0" err="1" smtClean="0"/>
              <a:t>until</a:t>
            </a:r>
            <a:r>
              <a:rPr lang="fr-FR" dirty="0" smtClean="0"/>
              <a:t> the </a:t>
            </a:r>
            <a:r>
              <a:rPr lang="fr-FR" dirty="0" err="1" smtClean="0"/>
              <a:t>closing</a:t>
            </a:r>
            <a:r>
              <a:rPr lang="fr-FR" dirty="0" smtClean="0"/>
              <a:t> tag</a:t>
            </a:r>
          </a:p>
          <a:p>
            <a:pPr lvl="1"/>
            <a:r>
              <a:rPr lang="fr-FR" dirty="0" err="1" smtClean="0"/>
              <a:t>Usually</a:t>
            </a:r>
            <a:r>
              <a:rPr lang="fr-FR" dirty="0" smtClean="0"/>
              <a:t> all </a:t>
            </a:r>
            <a:r>
              <a:rPr lang="fr-FR" dirty="0" err="1" smtClean="0"/>
              <a:t>namespaces</a:t>
            </a:r>
            <a:r>
              <a:rPr lang="fr-FR" dirty="0" smtClean="0"/>
              <a:t> are set in the first tag</a:t>
            </a:r>
          </a:p>
          <a:p>
            <a:pPr lvl="1"/>
            <a:endParaRPr lang="fr-FR" dirty="0"/>
          </a:p>
          <a:p>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B050"/>
                </a:solidFill>
                <a:latin typeface="Courier New"/>
                <a:cs typeface="Courier New"/>
              </a:rPr>
              <a:t>&lt;Enterprise </a:t>
            </a:r>
            <a:r>
              <a:rPr lang="en-US" sz="1600" b="1" dirty="0" err="1" smtClean="0">
                <a:solidFill>
                  <a:srgbClr val="FF0000"/>
                </a:solidFill>
                <a:latin typeface="Courier New"/>
                <a:cs typeface="Courier New"/>
              </a:rPr>
              <a:t>xmlns</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www.ns.com/ns/Enterprise"</a:t>
            </a:r>
            <a:r>
              <a:rPr lang="en-US" sz="1600" b="1" dirty="0" smtClean="0">
                <a:solidFill>
                  <a:srgbClr val="00B050"/>
                </a:solidFill>
                <a:latin typeface="Courier New"/>
                <a:cs typeface="Courier New"/>
              </a:rPr>
              <a:t>&gt;</a:t>
            </a:r>
            <a:endParaRPr lang="en-US" sz="1600" b="1" dirty="0">
              <a:solidFill>
                <a:srgbClr val="00B050"/>
              </a:solidFill>
              <a:latin typeface="Courier New"/>
              <a:cs typeface="Courier New"/>
            </a:endParaRPr>
          </a:p>
        </p:txBody>
      </p:sp>
      <p:sp>
        <p:nvSpPr>
          <p:cNvPr id="6" name="Rectangle à coins arrondis 5"/>
          <p:cNvSpPr/>
          <p:nvPr/>
        </p:nvSpPr>
        <p:spPr>
          <a:xfrm>
            <a:off x="179512" y="3766914"/>
            <a:ext cx="8785224" cy="125082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&lt;Enterprise </a:t>
            </a:r>
            <a:r>
              <a:rPr lang="en-US" sz="1600" b="1" dirty="0" err="1" smtClean="0">
                <a:solidFill>
                  <a:srgbClr val="FF0000"/>
                </a:solidFill>
                <a:latin typeface="Courier New"/>
                <a:cs typeface="Courier New"/>
              </a:rPr>
              <a:t>xmlns</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www.ns.com/ns/Enterprise"</a:t>
            </a:r>
          </a:p>
          <a:p>
            <a:pPr lvl="1"/>
            <a:r>
              <a:rPr lang="en-US" sz="1600" b="1" dirty="0" err="1" smtClean="0">
                <a:solidFill>
                  <a:srgbClr val="FF0000"/>
                </a:solidFill>
                <a:latin typeface="Courier New"/>
                <a:cs typeface="Courier New"/>
              </a:rPr>
              <a:t>xmlns:manager</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a:t>
            </a:r>
            <a:r>
              <a:rPr lang="en-US" sz="1600" b="1" dirty="0">
                <a:solidFill>
                  <a:schemeClr val="accent6">
                    <a:lumMod val="75000"/>
                  </a:schemeClr>
                </a:solidFill>
                <a:latin typeface="Courier New"/>
                <a:cs typeface="Courier New"/>
              </a:rPr>
              <a:t>http://</a:t>
            </a:r>
            <a:r>
              <a:rPr lang="en-US" sz="1600" b="1" dirty="0" smtClean="0">
                <a:solidFill>
                  <a:schemeClr val="accent6">
                    <a:lumMod val="75000"/>
                  </a:schemeClr>
                </a:solidFill>
                <a:latin typeface="Courier New"/>
                <a:cs typeface="Courier New"/>
              </a:rPr>
              <a:t>www.ns.com/ns/Manager"</a:t>
            </a:r>
            <a:endParaRPr lang="en-US" sz="1600" b="1" dirty="0">
              <a:solidFill>
                <a:schemeClr val="accent6">
                  <a:lumMod val="75000"/>
                </a:schemeClr>
              </a:solidFill>
              <a:latin typeface="Courier New"/>
              <a:cs typeface="Courier New"/>
            </a:endParaRPr>
          </a:p>
          <a:p>
            <a:pPr lvl="1"/>
            <a:r>
              <a:rPr lang="en-US" sz="1600" b="1" dirty="0" err="1" smtClean="0">
                <a:solidFill>
                  <a:srgbClr val="FF0000"/>
                </a:solidFill>
                <a:latin typeface="Courier New"/>
                <a:cs typeface="Courier New"/>
              </a:rPr>
              <a:t>xmlns:employee</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a:t>
            </a:r>
            <a:r>
              <a:rPr lang="en-US" sz="1600" b="1" dirty="0">
                <a:solidFill>
                  <a:schemeClr val="accent6">
                    <a:lumMod val="75000"/>
                  </a:schemeClr>
                </a:solidFill>
                <a:latin typeface="Courier New"/>
                <a:cs typeface="Courier New"/>
              </a:rPr>
              <a:t>http://</a:t>
            </a:r>
            <a:r>
              <a:rPr lang="en-US" sz="1600" b="1" dirty="0" smtClean="0">
                <a:solidFill>
                  <a:schemeClr val="accent6">
                    <a:lumMod val="75000"/>
                  </a:schemeClr>
                </a:solidFill>
                <a:latin typeface="Courier New"/>
                <a:cs typeface="Courier New"/>
              </a:rPr>
              <a:t>www.ns.com/ns/Employee"</a:t>
            </a:r>
            <a:r>
              <a:rPr lang="en-US" sz="1600" b="1" dirty="0" smtClean="0">
                <a:solidFill>
                  <a:srgbClr val="00B050"/>
                </a:solidFill>
                <a:latin typeface="Courier New"/>
                <a:cs typeface="Courier New"/>
              </a:rPr>
              <a:t>&gt;</a:t>
            </a:r>
            <a:endParaRPr lang="en-US" sz="1600"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091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Include</a:t>
            </a:r>
            <a:r>
              <a:rPr lang="fr-FR" dirty="0" smtClean="0"/>
              <a:t> CSS in XML</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a:t>
            </a:r>
            <a:r>
              <a:rPr lang="fr-FR" dirty="0" err="1" smtClean="0"/>
              <a:t>doctype</a:t>
            </a:r>
            <a:r>
              <a:rPr lang="fr-FR" dirty="0" smtClean="0"/>
              <a:t> </a:t>
            </a:r>
            <a:r>
              <a:rPr lang="fr-FR" dirty="0" err="1" smtClean="0"/>
              <a:t>used</a:t>
            </a:r>
            <a:r>
              <a:rPr lang="fr-FR" dirty="0" smtClean="0"/>
              <a:t> for XML?</a:t>
            </a:r>
          </a:p>
          <a:p>
            <a:endParaRPr lang="fr-FR" dirty="0"/>
          </a:p>
          <a:p>
            <a:endParaRPr lang="fr-FR" dirty="0" smtClean="0"/>
          </a:p>
          <a:p>
            <a:r>
              <a:rPr lang="fr-FR" dirty="0" smtClean="0"/>
              <a:t>Right </a:t>
            </a:r>
            <a:r>
              <a:rPr lang="fr-FR" dirty="0" err="1" smtClean="0"/>
              <a:t>after</a:t>
            </a:r>
            <a:r>
              <a:rPr lang="fr-FR" dirty="0" smtClean="0"/>
              <a:t> </a:t>
            </a:r>
            <a:r>
              <a:rPr lang="fr-FR" dirty="0" err="1" smtClean="0"/>
              <a:t>it</a:t>
            </a:r>
            <a:r>
              <a:rPr lang="fr-FR" dirty="0" smtClean="0"/>
              <a:t>, </a:t>
            </a:r>
            <a:r>
              <a:rPr lang="fr-FR" dirty="0" err="1" smtClean="0"/>
              <a:t>include</a:t>
            </a:r>
            <a:r>
              <a:rPr lang="fr-FR" dirty="0" smtClean="0"/>
              <a:t> </a:t>
            </a:r>
            <a:r>
              <a:rPr lang="fr-FR" dirty="0" err="1" smtClean="0"/>
              <a:t>your</a:t>
            </a:r>
            <a:r>
              <a:rPr lang="fr-FR" dirty="0" smtClean="0"/>
              <a:t> </a:t>
            </a:r>
            <a:r>
              <a:rPr lang="fr-FR" dirty="0" err="1" smtClean="0"/>
              <a:t>stylesheet</a:t>
            </a:r>
            <a:r>
              <a:rPr lang="fr-FR" dirty="0" smtClean="0"/>
              <a:t> </a:t>
            </a:r>
            <a:r>
              <a:rPr lang="fr-FR" dirty="0" err="1" smtClean="0"/>
              <a:t>like</a:t>
            </a:r>
            <a:r>
              <a:rPr lang="fr-FR" dirty="0" smtClean="0"/>
              <a:t> </a:t>
            </a:r>
            <a:r>
              <a:rPr lang="fr-FR" dirty="0" err="1" smtClean="0"/>
              <a:t>this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&lt;?xml </a:t>
            </a:r>
            <a:r>
              <a:rPr lang="en-US" sz="1600" b="1" dirty="0">
                <a:solidFill>
                  <a:srgbClr val="FF0000"/>
                </a:solidFill>
                <a:latin typeface="Courier New"/>
                <a:cs typeface="Courier New"/>
              </a:rPr>
              <a:t>version</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"1.0"</a:t>
            </a:r>
            <a:r>
              <a:rPr lang="en-US" sz="1600" b="1" dirty="0">
                <a:solidFill>
                  <a:srgbClr val="00B050"/>
                </a:solidFill>
                <a:latin typeface="Courier New"/>
                <a:cs typeface="Courier New"/>
              </a:rPr>
              <a:t> </a:t>
            </a:r>
            <a:r>
              <a:rPr lang="en-US" sz="1600" b="1" dirty="0">
                <a:solidFill>
                  <a:srgbClr val="FF0000"/>
                </a:solidFill>
                <a:latin typeface="Courier New"/>
                <a:cs typeface="Courier New"/>
              </a:rPr>
              <a:t>encoding</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UTF-8"</a:t>
            </a:r>
            <a:r>
              <a:rPr lang="en-US" sz="1600" b="1" dirty="0" smtClean="0">
                <a:solidFill>
                  <a:srgbClr val="00B050"/>
                </a:solidFill>
                <a:latin typeface="Courier New"/>
                <a:cs typeface="Courier New"/>
              </a:rPr>
              <a:t> ?&gt;</a:t>
            </a:r>
            <a:endParaRPr lang="en-US" sz="1600" b="1" dirty="0">
              <a:solidFill>
                <a:srgbClr val="00B050"/>
              </a:solidFill>
              <a:latin typeface="Courier New"/>
              <a:cs typeface="Courier New"/>
            </a:endParaRPr>
          </a:p>
        </p:txBody>
      </p:sp>
      <p:sp>
        <p:nvSpPr>
          <p:cNvPr id="6" name="Rectangle à coins arrondis 5"/>
          <p:cNvSpPr/>
          <p:nvPr/>
        </p:nvSpPr>
        <p:spPr>
          <a:xfrm>
            <a:off x="179512" y="3478882"/>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&lt;?xml-</a:t>
            </a:r>
            <a:r>
              <a:rPr lang="en-US" sz="1600" b="1" dirty="0" err="1">
                <a:solidFill>
                  <a:srgbClr val="00B050"/>
                </a:solidFill>
                <a:latin typeface="Courier New"/>
                <a:cs typeface="Courier New"/>
              </a:rPr>
              <a:t>stylesheet</a:t>
            </a:r>
            <a:r>
              <a:rPr lang="en-US" sz="1600" b="1" dirty="0">
                <a:solidFill>
                  <a:srgbClr val="00B050"/>
                </a:solidFill>
                <a:latin typeface="Courier New"/>
                <a:cs typeface="Courier New"/>
              </a:rPr>
              <a:t> </a:t>
            </a:r>
            <a:r>
              <a:rPr lang="en-US" sz="1600" b="1" dirty="0">
                <a:solidFill>
                  <a:srgbClr val="FF0000"/>
                </a:solidFill>
                <a:latin typeface="Courier New"/>
                <a:cs typeface="Courier New"/>
              </a:rPr>
              <a:t>type</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"text/</a:t>
            </a:r>
            <a:r>
              <a:rPr lang="en-US" sz="1600" b="1" dirty="0" err="1">
                <a:solidFill>
                  <a:schemeClr val="accent6">
                    <a:lumMod val="75000"/>
                  </a:schemeClr>
                </a:solidFill>
                <a:latin typeface="Courier New"/>
                <a:cs typeface="Courier New"/>
              </a:rPr>
              <a:t>css</a:t>
            </a:r>
            <a:r>
              <a:rPr lang="en-US" sz="1600" b="1" dirty="0">
                <a:solidFill>
                  <a:schemeClr val="accent6">
                    <a:lumMod val="75000"/>
                  </a:schemeClr>
                </a:solidFill>
                <a:latin typeface="Courier New"/>
                <a:cs typeface="Courier New"/>
              </a:rPr>
              <a:t>"</a:t>
            </a:r>
            <a:r>
              <a:rPr lang="en-US" sz="1600" b="1" dirty="0">
                <a:solidFill>
                  <a:srgbClr val="00B050"/>
                </a:solidFill>
                <a:latin typeface="Courier New"/>
                <a:cs typeface="Courier New"/>
              </a:rPr>
              <a:t> </a:t>
            </a:r>
            <a:r>
              <a:rPr lang="en-US" sz="1600" b="1" dirty="0" err="1">
                <a:solidFill>
                  <a:srgbClr val="FF0000"/>
                </a:solidFill>
                <a:latin typeface="Courier New"/>
                <a:cs typeface="Courier New"/>
              </a:rPr>
              <a:t>href</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ns-style.css" </a:t>
            </a:r>
            <a:r>
              <a:rPr lang="en-US" sz="1600" b="1" dirty="0" smtClean="0">
                <a:solidFill>
                  <a:srgbClr val="00B050"/>
                </a:solidFill>
                <a:latin typeface="Courier New"/>
                <a:cs typeface="Courier New"/>
              </a:rPr>
              <a:t>?&gt;</a:t>
            </a:r>
            <a:endParaRPr lang="en-US" sz="1600"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8413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a:t>
            </a:r>
            <a:r>
              <a:rPr lang="fr-FR" dirty="0" smtClean="0"/>
              <a:t> </a:t>
            </a:r>
            <a:r>
              <a:rPr lang="fr-FR" dirty="0" err="1" smtClean="0"/>
              <a:t>syntax</a:t>
            </a:r>
            <a:endParaRPr lang="fr-FR" dirty="0"/>
          </a:p>
        </p:txBody>
      </p:sp>
      <p:sp>
        <p:nvSpPr>
          <p:cNvPr id="3" name="Espace réservé du contenu 2"/>
          <p:cNvSpPr>
            <a:spLocks noGrp="1"/>
          </p:cNvSpPr>
          <p:nvPr>
            <p:ph idx="1"/>
          </p:nvPr>
        </p:nvSpPr>
        <p:spPr/>
        <p:txBody>
          <a:bodyPr/>
          <a:lstStyle/>
          <a:p>
            <a:r>
              <a:rPr lang="fr-FR" dirty="0" smtClean="0"/>
              <a:t>How to </a:t>
            </a:r>
            <a:r>
              <a:rPr lang="fr-FR" dirty="0" err="1" smtClean="0"/>
              <a:t>include</a:t>
            </a:r>
            <a:r>
              <a:rPr lang="fr-FR" dirty="0" smtClean="0"/>
              <a:t> a </a:t>
            </a:r>
            <a:r>
              <a:rPr lang="fr-FR" dirty="0" err="1" smtClean="0"/>
              <a:t>specific</a:t>
            </a:r>
            <a:r>
              <a:rPr lang="fr-FR" dirty="0" smtClean="0"/>
              <a:t> tag in a </a:t>
            </a:r>
            <a:r>
              <a:rPr lang="fr-FR" dirty="0" err="1" smtClean="0"/>
              <a:t>namespace</a:t>
            </a:r>
            <a:r>
              <a:rPr lang="fr-FR" dirty="0" smtClean="0"/>
              <a:t>?</a:t>
            </a:r>
          </a:p>
          <a:p>
            <a:endParaRPr lang="fr-FR" dirty="0" smtClean="0"/>
          </a:p>
          <a:p>
            <a:pPr marL="0" lvl="1" indent="0" algn="ctr">
              <a:buNone/>
            </a:pPr>
            <a:r>
              <a:rPr lang="fr-FR" i="1" dirty="0"/>
              <a:t>&lt;</a:t>
            </a:r>
            <a:r>
              <a:rPr lang="fr-FR" i="1" dirty="0" err="1"/>
              <a:t>namespace:theTag</a:t>
            </a:r>
            <a:r>
              <a:rPr lang="fr-FR" i="1" dirty="0"/>
              <a:t>&gt; &lt;/</a:t>
            </a:r>
            <a:r>
              <a:rPr lang="fr-FR" i="1" dirty="0" err="1"/>
              <a:t>namespace:theTag</a:t>
            </a:r>
            <a:r>
              <a:rPr lang="fr-FR" i="1" dirty="0"/>
              <a:t>&gt;</a:t>
            </a:r>
          </a:p>
          <a:p>
            <a:pPr marL="0" indent="0">
              <a:buNone/>
            </a:pPr>
            <a:endParaRPr lang="fr-FR" dirty="0" smtClean="0"/>
          </a:p>
          <a:p>
            <a:r>
              <a:rPr lang="fr-FR" dirty="0" smtClean="0"/>
              <a:t>Non-</a:t>
            </a:r>
            <a:r>
              <a:rPr lang="fr-FR" dirty="0" err="1" smtClean="0"/>
              <a:t>prefixed</a:t>
            </a:r>
            <a:r>
              <a:rPr lang="fr-FR" dirty="0" smtClean="0"/>
              <a:t> tag </a:t>
            </a:r>
            <a:r>
              <a:rPr lang="fr-FR" dirty="0" err="1" smtClean="0"/>
              <a:t>belongs</a:t>
            </a:r>
            <a:r>
              <a:rPr lang="fr-FR" dirty="0" smtClean="0"/>
              <a:t> to the main </a:t>
            </a:r>
            <a:r>
              <a:rPr lang="fr-FR" dirty="0" err="1" smtClean="0"/>
              <a:t>namespace</a:t>
            </a:r>
            <a:endParaRPr lang="fr-FR" dirty="0" smtClean="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3865612"/>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a:t>
            </a:r>
            <a:r>
              <a:rPr lang="en-US" sz="1600" b="1" dirty="0" err="1" smtClean="0">
                <a:solidFill>
                  <a:srgbClr val="00B050"/>
                </a:solidFill>
                <a:latin typeface="Courier New"/>
                <a:cs typeface="Courier New"/>
              </a:rPr>
              <a:t>manager:Manager</a:t>
            </a:r>
            <a:r>
              <a:rPr lang="en-US" sz="1600" b="1" dirty="0" smtClean="0">
                <a:solidFill>
                  <a:srgbClr val="00B050"/>
                </a:solidFill>
                <a:latin typeface="Courier New"/>
                <a:cs typeface="Courier New"/>
              </a:rPr>
              <a:t>&gt;</a:t>
            </a:r>
            <a:r>
              <a:rPr lang="en-US" sz="1600" b="1" dirty="0" smtClean="0">
                <a:solidFill>
                  <a:schemeClr val="tx1"/>
                </a:solidFill>
                <a:latin typeface="Courier New"/>
                <a:cs typeface="Courier New"/>
              </a:rPr>
              <a:t>Manager stuff</a:t>
            </a:r>
            <a:r>
              <a:rPr lang="en-US" sz="1600" b="1" dirty="0" smtClean="0">
                <a:solidFill>
                  <a:srgbClr val="00B050"/>
                </a:solidFill>
                <a:latin typeface="Courier New"/>
                <a:cs typeface="Courier New"/>
              </a:rPr>
              <a:t>&lt;/</a:t>
            </a:r>
            <a:r>
              <a:rPr lang="en-US" sz="1600" b="1" dirty="0" err="1">
                <a:solidFill>
                  <a:srgbClr val="00B050"/>
                </a:solidFill>
                <a:latin typeface="Courier New"/>
                <a:cs typeface="Courier New"/>
              </a:rPr>
              <a:t>manager:Manager</a:t>
            </a:r>
            <a:r>
              <a:rPr lang="en-US" sz="1600" b="1" dirty="0" smtClean="0">
                <a:solidFill>
                  <a:srgbClr val="00B050"/>
                </a:solidFill>
                <a:latin typeface="Courier New"/>
                <a:cs typeface="Courier New"/>
              </a:rPr>
              <a:t>&gt;</a:t>
            </a:r>
          </a:p>
          <a:p>
            <a:r>
              <a:rPr lang="en-US" sz="1600" b="1" dirty="0" smtClean="0">
                <a:solidFill>
                  <a:srgbClr val="00B050"/>
                </a:solidFill>
                <a:latin typeface="Courier New"/>
                <a:cs typeface="Courier New"/>
              </a:rPr>
              <a:t>&lt;</a:t>
            </a:r>
            <a:r>
              <a:rPr lang="en-US" sz="1600" b="1" dirty="0">
                <a:solidFill>
                  <a:srgbClr val="00B050"/>
                </a:solidFill>
                <a:latin typeface="Courier New"/>
                <a:cs typeface="Courier New"/>
              </a:rPr>
              <a:t>info&gt;</a:t>
            </a:r>
            <a:r>
              <a:rPr lang="en-US" sz="1600" b="1" dirty="0">
                <a:solidFill>
                  <a:schemeClr val="tx1"/>
                </a:solidFill>
                <a:latin typeface="Courier New"/>
                <a:cs typeface="Courier New"/>
              </a:rPr>
              <a:t>Some unrelated </a:t>
            </a:r>
            <a:r>
              <a:rPr lang="en-US" sz="1600" b="1" dirty="0" err="1" smtClean="0">
                <a:solidFill>
                  <a:schemeClr val="tx1"/>
                </a:solidFill>
                <a:latin typeface="Courier New"/>
                <a:cs typeface="Courier New"/>
              </a:rPr>
              <a:t>informations</a:t>
            </a:r>
            <a:r>
              <a:rPr lang="en-US" sz="1600" b="1" dirty="0" smtClean="0">
                <a:solidFill>
                  <a:srgbClr val="00B050"/>
                </a:solidFill>
                <a:latin typeface="Courier New"/>
                <a:cs typeface="Courier New"/>
              </a:rPr>
              <a:t>&lt;/</a:t>
            </a:r>
            <a:r>
              <a:rPr lang="en-US" sz="1600" b="1" dirty="0" smtClean="0">
                <a:solidFill>
                  <a:srgbClr val="00B050"/>
                </a:solidFill>
                <a:latin typeface="Courier New"/>
                <a:cs typeface="Courier New"/>
              </a:rPr>
              <a:t>info&gt;</a:t>
            </a:r>
            <a:endParaRPr lang="en-US" sz="1600" b="1" dirty="0">
              <a:solidFill>
                <a:srgbClr val="00B050"/>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964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79512" y="193204"/>
            <a:ext cx="8785224" cy="496855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sz="1600" b="1" dirty="0">
                <a:solidFill>
                  <a:srgbClr val="00B050"/>
                </a:solidFill>
                <a:latin typeface="Courier New"/>
                <a:cs typeface="Courier New"/>
              </a:rPr>
              <a:t>&lt;?xml </a:t>
            </a:r>
            <a:r>
              <a:rPr lang="en-US" sz="1600" b="1" dirty="0">
                <a:solidFill>
                  <a:srgbClr val="FF0000"/>
                </a:solidFill>
                <a:latin typeface="Courier New"/>
                <a:cs typeface="Courier New"/>
              </a:rPr>
              <a:t>version</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"1.0"</a:t>
            </a:r>
            <a:r>
              <a:rPr lang="en-US" sz="1600" b="1" dirty="0">
                <a:solidFill>
                  <a:srgbClr val="00B050"/>
                </a:solidFill>
                <a:latin typeface="Courier New"/>
                <a:cs typeface="Courier New"/>
              </a:rPr>
              <a:t> </a:t>
            </a:r>
            <a:r>
              <a:rPr lang="en-US" sz="1600" b="1" dirty="0">
                <a:solidFill>
                  <a:srgbClr val="FF0000"/>
                </a:solidFill>
                <a:latin typeface="Courier New"/>
                <a:cs typeface="Courier New"/>
              </a:rPr>
              <a:t>encoding</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"UTF-8"</a:t>
            </a:r>
            <a:r>
              <a:rPr lang="en-US" sz="1600" b="1" dirty="0">
                <a:solidFill>
                  <a:srgbClr val="00B050"/>
                </a:solidFill>
                <a:latin typeface="Courier New"/>
                <a:cs typeface="Courier New"/>
              </a:rPr>
              <a:t> ?&gt;</a:t>
            </a:r>
          </a:p>
          <a:p>
            <a:pPr lvl="2"/>
            <a:r>
              <a:rPr lang="en-US" sz="1600" b="1" dirty="0">
                <a:solidFill>
                  <a:srgbClr val="00B050"/>
                </a:solidFill>
                <a:latin typeface="Courier New"/>
                <a:cs typeface="Courier New"/>
              </a:rPr>
              <a:t>&lt;?xml-</a:t>
            </a:r>
            <a:r>
              <a:rPr lang="en-US" sz="1600" b="1" dirty="0" err="1">
                <a:solidFill>
                  <a:srgbClr val="00B050"/>
                </a:solidFill>
                <a:latin typeface="Courier New"/>
                <a:cs typeface="Courier New"/>
              </a:rPr>
              <a:t>stylesheet</a:t>
            </a:r>
            <a:r>
              <a:rPr lang="en-US" sz="1600" b="1" dirty="0">
                <a:solidFill>
                  <a:srgbClr val="00B050"/>
                </a:solidFill>
                <a:latin typeface="Courier New"/>
                <a:cs typeface="Courier New"/>
              </a:rPr>
              <a:t> </a:t>
            </a:r>
            <a:r>
              <a:rPr lang="en-US" sz="1600" b="1" dirty="0">
                <a:solidFill>
                  <a:srgbClr val="FF0000"/>
                </a:solidFill>
                <a:latin typeface="Courier New"/>
                <a:cs typeface="Courier New"/>
              </a:rPr>
              <a:t>type</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"text/</a:t>
            </a:r>
            <a:r>
              <a:rPr lang="en-US" sz="1600" b="1" dirty="0" err="1">
                <a:solidFill>
                  <a:schemeClr val="accent6">
                    <a:lumMod val="75000"/>
                  </a:schemeClr>
                </a:solidFill>
                <a:latin typeface="Courier New"/>
                <a:cs typeface="Courier New"/>
              </a:rPr>
              <a:t>css</a:t>
            </a:r>
            <a:r>
              <a:rPr lang="en-US" sz="1600" b="1" dirty="0">
                <a:solidFill>
                  <a:schemeClr val="accent6">
                    <a:lumMod val="75000"/>
                  </a:schemeClr>
                </a:solidFill>
                <a:latin typeface="Courier New"/>
                <a:cs typeface="Courier New"/>
              </a:rPr>
              <a:t>"</a:t>
            </a:r>
            <a:r>
              <a:rPr lang="en-US" sz="1600" b="1" dirty="0">
                <a:solidFill>
                  <a:srgbClr val="00B050"/>
                </a:solidFill>
                <a:latin typeface="Courier New"/>
                <a:cs typeface="Courier New"/>
              </a:rPr>
              <a:t> </a:t>
            </a:r>
            <a:r>
              <a:rPr lang="en-US" sz="1600" b="1" dirty="0" err="1">
                <a:solidFill>
                  <a:srgbClr val="FF0000"/>
                </a:solidFill>
                <a:latin typeface="Courier New"/>
                <a:cs typeface="Courier New"/>
              </a:rPr>
              <a:t>href</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"ns-style.css" </a:t>
            </a:r>
            <a:r>
              <a:rPr lang="en-US" sz="1600" b="1" dirty="0">
                <a:solidFill>
                  <a:srgbClr val="00B050"/>
                </a:solidFill>
                <a:latin typeface="Courier New"/>
                <a:cs typeface="Courier New"/>
              </a:rPr>
              <a:t>?&gt;</a:t>
            </a:r>
          </a:p>
          <a:p>
            <a:pPr lvl="4"/>
            <a:endParaRPr lang="en-US" sz="1600" b="1" dirty="0">
              <a:solidFill>
                <a:srgbClr val="00B050"/>
              </a:solidFill>
              <a:latin typeface="Courier New"/>
              <a:cs typeface="Courier New"/>
            </a:endParaRPr>
          </a:p>
          <a:p>
            <a:pPr lvl="2"/>
            <a:r>
              <a:rPr lang="en-US" sz="1600" b="1" dirty="0">
                <a:solidFill>
                  <a:srgbClr val="00B050"/>
                </a:solidFill>
                <a:latin typeface="Courier New"/>
                <a:cs typeface="Courier New"/>
              </a:rPr>
              <a:t>&lt;Enterprise </a:t>
            </a:r>
            <a:r>
              <a:rPr lang="en-US" sz="1600" b="1" dirty="0" err="1">
                <a:solidFill>
                  <a:srgbClr val="FF0000"/>
                </a:solidFill>
                <a:latin typeface="Courier New"/>
                <a:cs typeface="Courier New"/>
              </a:rPr>
              <a:t>xmlns</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"http://www.ns.com/ns/Enterprise"</a:t>
            </a:r>
          </a:p>
          <a:p>
            <a:pPr lvl="3"/>
            <a:r>
              <a:rPr lang="en-US" sz="1600" b="1" dirty="0" err="1">
                <a:solidFill>
                  <a:srgbClr val="FF0000"/>
                </a:solidFill>
                <a:latin typeface="Courier New"/>
                <a:cs typeface="Courier New"/>
              </a:rPr>
              <a:t>xmlns:manager</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"http://www.ns.com/ns/Manager"</a:t>
            </a:r>
          </a:p>
          <a:p>
            <a:pPr lvl="3"/>
            <a:r>
              <a:rPr lang="en-US" sz="1600" b="1" dirty="0" err="1">
                <a:solidFill>
                  <a:srgbClr val="FF0000"/>
                </a:solidFill>
                <a:latin typeface="Courier New"/>
                <a:cs typeface="Courier New"/>
              </a:rPr>
              <a:t>xmlns:employee</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"http://www.ns.com/ns/Employee"</a:t>
            </a:r>
            <a:r>
              <a:rPr lang="en-US" sz="1600" b="1" dirty="0">
                <a:solidFill>
                  <a:srgbClr val="00B050"/>
                </a:solidFill>
                <a:latin typeface="Courier New"/>
                <a:cs typeface="Courier New"/>
              </a:rPr>
              <a:t>&gt;</a:t>
            </a:r>
          </a:p>
          <a:p>
            <a:pPr lvl="2"/>
            <a:r>
              <a:rPr lang="en-US" sz="1600" b="1" dirty="0" smtClean="0">
                <a:solidFill>
                  <a:srgbClr val="00B050"/>
                </a:solidFill>
                <a:latin typeface="Courier New"/>
                <a:cs typeface="Courier New"/>
              </a:rPr>
              <a:t>    </a:t>
            </a:r>
            <a:r>
              <a:rPr lang="en-US" sz="1600" b="1" dirty="0">
                <a:solidFill>
                  <a:srgbClr val="00B050"/>
                </a:solidFill>
                <a:latin typeface="Courier New"/>
                <a:cs typeface="Courier New"/>
              </a:rPr>
              <a:t>&lt;</a:t>
            </a:r>
            <a:r>
              <a:rPr lang="en-US" sz="1600" b="1" dirty="0" err="1">
                <a:solidFill>
                  <a:srgbClr val="00B050"/>
                </a:solidFill>
                <a:latin typeface="Courier New"/>
                <a:cs typeface="Courier New"/>
              </a:rPr>
              <a:t>manager:Manager</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manager:FirstName</a:t>
            </a:r>
            <a:r>
              <a:rPr lang="en-US" sz="1600" b="1" dirty="0">
                <a:solidFill>
                  <a:srgbClr val="00B050"/>
                </a:solidFill>
                <a:latin typeface="Courier New"/>
                <a:cs typeface="Courier New"/>
              </a:rPr>
              <a:t>&gt;</a:t>
            </a:r>
            <a:r>
              <a:rPr lang="en-US" sz="1600" b="1" dirty="0">
                <a:solidFill>
                  <a:schemeClr val="tx1"/>
                </a:solidFill>
                <a:latin typeface="Courier New"/>
                <a:cs typeface="Courier New"/>
              </a:rPr>
              <a:t>Barney</a:t>
            </a:r>
            <a:r>
              <a:rPr lang="en-US" sz="1600" b="1" dirty="0">
                <a:solidFill>
                  <a:srgbClr val="00B050"/>
                </a:solidFill>
                <a:latin typeface="Courier New"/>
                <a:cs typeface="Courier New"/>
              </a:rPr>
              <a:t>&lt;/</a:t>
            </a:r>
            <a:r>
              <a:rPr lang="en-US" sz="1600" b="1" dirty="0" err="1">
                <a:solidFill>
                  <a:srgbClr val="00B050"/>
                </a:solidFill>
                <a:latin typeface="Courier New"/>
                <a:cs typeface="Courier New"/>
              </a:rPr>
              <a:t>manager:FirstName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manager:LastName</a:t>
            </a:r>
            <a:r>
              <a:rPr lang="en-US" sz="1600" b="1" dirty="0">
                <a:solidFill>
                  <a:srgbClr val="00B050"/>
                </a:solidFill>
                <a:latin typeface="Courier New"/>
                <a:cs typeface="Courier New"/>
              </a:rPr>
              <a:t>&gt;</a:t>
            </a:r>
            <a:r>
              <a:rPr lang="en-US" sz="1600" b="1" dirty="0">
                <a:solidFill>
                  <a:schemeClr val="tx1"/>
                </a:solidFill>
                <a:latin typeface="Courier New"/>
                <a:cs typeface="Courier New"/>
              </a:rPr>
              <a:t>Stinson</a:t>
            </a:r>
            <a:r>
              <a:rPr lang="en-US" sz="1600" b="1" dirty="0">
                <a:solidFill>
                  <a:srgbClr val="00B050"/>
                </a:solidFill>
                <a:latin typeface="Courier New"/>
                <a:cs typeface="Courier New"/>
              </a:rPr>
              <a:t>&lt;/</a:t>
            </a:r>
            <a:r>
              <a:rPr lang="en-US" sz="1600" b="1" dirty="0" err="1">
                <a:solidFill>
                  <a:srgbClr val="00B050"/>
                </a:solidFill>
                <a:latin typeface="Courier New"/>
                <a:cs typeface="Courier New"/>
              </a:rPr>
              <a:t>manager:LastName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manager:Manager</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employee:Employee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smtClean="0">
                <a:solidFill>
                  <a:srgbClr val="00B050"/>
                </a:solidFill>
                <a:latin typeface="Courier New"/>
                <a:cs typeface="Courier New"/>
              </a:rPr>
              <a:t>employee:FirstName</a:t>
            </a:r>
            <a:r>
              <a:rPr lang="en-US" sz="1600" b="1" dirty="0" smtClean="0">
                <a:solidFill>
                  <a:srgbClr val="00B050"/>
                </a:solidFill>
                <a:latin typeface="Courier New"/>
                <a:cs typeface="Courier New"/>
              </a:rPr>
              <a:t>&gt;</a:t>
            </a:r>
            <a:r>
              <a:rPr lang="en-US" sz="1600" b="1" dirty="0" smtClean="0">
                <a:solidFill>
                  <a:schemeClr val="tx1"/>
                </a:solidFill>
                <a:latin typeface="Courier New"/>
                <a:cs typeface="Courier New"/>
              </a:rPr>
              <a:t>John</a:t>
            </a:r>
            <a:r>
              <a:rPr lang="en-US" sz="1600" b="1" dirty="0" smtClean="0">
                <a:solidFill>
                  <a:srgbClr val="00B050"/>
                </a:solidFill>
                <a:latin typeface="Courier New"/>
                <a:cs typeface="Courier New"/>
              </a:rPr>
              <a:t>&lt;/</a:t>
            </a:r>
            <a:r>
              <a:rPr lang="en-US" sz="1600" b="1" dirty="0" err="1">
                <a:solidFill>
                  <a:srgbClr val="00B050"/>
                </a:solidFill>
                <a:latin typeface="Courier New"/>
                <a:cs typeface="Courier New"/>
              </a:rPr>
              <a:t>employee:FirstName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smtClean="0">
                <a:solidFill>
                  <a:srgbClr val="00B050"/>
                </a:solidFill>
                <a:latin typeface="Courier New"/>
                <a:cs typeface="Courier New"/>
              </a:rPr>
              <a:t>employee:LastName</a:t>
            </a:r>
            <a:r>
              <a:rPr lang="en-US" sz="1600" b="1" dirty="0" smtClean="0">
                <a:solidFill>
                  <a:srgbClr val="00B050"/>
                </a:solidFill>
                <a:latin typeface="Courier New"/>
                <a:cs typeface="Courier New"/>
              </a:rPr>
              <a:t>&gt;</a:t>
            </a:r>
            <a:r>
              <a:rPr lang="en-US" sz="1600" b="1" dirty="0" smtClean="0">
                <a:solidFill>
                  <a:schemeClr val="tx1"/>
                </a:solidFill>
                <a:latin typeface="Courier New"/>
                <a:cs typeface="Courier New"/>
              </a:rPr>
              <a:t>Doe</a:t>
            </a:r>
            <a:r>
              <a:rPr lang="en-US" sz="1600" b="1" dirty="0" smtClean="0">
                <a:solidFill>
                  <a:srgbClr val="00B050"/>
                </a:solidFill>
                <a:latin typeface="Courier New"/>
                <a:cs typeface="Courier New"/>
              </a:rPr>
              <a:t>&lt;/</a:t>
            </a:r>
            <a:r>
              <a:rPr lang="en-US" sz="1600" b="1" dirty="0" err="1">
                <a:solidFill>
                  <a:srgbClr val="00B050"/>
                </a:solidFill>
                <a:latin typeface="Courier New"/>
                <a:cs typeface="Courier New"/>
              </a:rPr>
              <a:t>employee:LastName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employee:Employee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&lt;info&gt;</a:t>
            </a:r>
            <a:r>
              <a:rPr lang="en-US" sz="1600" b="1" dirty="0">
                <a:solidFill>
                  <a:schemeClr val="tx1"/>
                </a:solidFill>
                <a:latin typeface="Courier New"/>
                <a:cs typeface="Courier New"/>
              </a:rPr>
              <a:t>Description of the enterprise</a:t>
            </a:r>
            <a:r>
              <a:rPr lang="en-US" sz="1600" b="1" dirty="0">
                <a:solidFill>
                  <a:srgbClr val="00B050"/>
                </a:solidFill>
                <a:latin typeface="Courier New"/>
                <a:cs typeface="Courier New"/>
              </a:rPr>
              <a:t>&lt;/info&gt;</a:t>
            </a:r>
          </a:p>
          <a:p>
            <a:pPr lvl="2"/>
            <a:r>
              <a:rPr lang="en-US" sz="1600" b="1" dirty="0">
                <a:solidFill>
                  <a:srgbClr val="00B050"/>
                </a:solidFill>
                <a:latin typeface="Courier New"/>
                <a:cs typeface="Courier New"/>
              </a:rPr>
              <a:t>&lt;/Enterprise&gt;</a:t>
            </a:r>
            <a:endParaRPr lang="en-US" sz="1600" b="1" dirty="0">
              <a:solidFill>
                <a:srgbClr val="00B050"/>
              </a:solidFill>
              <a:latin typeface="Courier New"/>
              <a:cs typeface="Courier New"/>
            </a:endParaRPr>
          </a:p>
        </p:txBody>
      </p:sp>
      <p:cxnSp>
        <p:nvCxnSpPr>
          <p:cNvPr id="10" name="Connecteur droit 9"/>
          <p:cNvCxnSpPr/>
          <p:nvPr/>
        </p:nvCxnSpPr>
        <p:spPr>
          <a:xfrm>
            <a:off x="1115616" y="193204"/>
            <a:ext cx="0" cy="4968552"/>
          </a:xfrm>
          <a:prstGeom prst="line">
            <a:avLst/>
          </a:prstGeom>
        </p:spPr>
        <p:style>
          <a:lnRef idx="2">
            <a:schemeClr val="dk1"/>
          </a:lnRef>
          <a:fillRef idx="0">
            <a:schemeClr val="dk1"/>
          </a:fillRef>
          <a:effectRef idx="1">
            <a:schemeClr val="dk1"/>
          </a:effectRef>
          <a:fontRef idx="minor">
            <a:schemeClr val="tx1"/>
          </a:fontRef>
        </p:style>
      </p:cxnSp>
      <p:sp>
        <p:nvSpPr>
          <p:cNvPr id="11" name="ZoneTexte 10"/>
          <p:cNvSpPr txBox="1"/>
          <p:nvPr/>
        </p:nvSpPr>
        <p:spPr>
          <a:xfrm rot="16200000">
            <a:off x="-1353851" y="2446648"/>
            <a:ext cx="3960440" cy="461665"/>
          </a:xfrm>
          <a:prstGeom prst="rect">
            <a:avLst/>
          </a:prstGeom>
          <a:noFill/>
        </p:spPr>
        <p:txBody>
          <a:bodyPr wrap="square" rtlCol="0">
            <a:spAutoFit/>
          </a:bodyPr>
          <a:lstStyle/>
          <a:p>
            <a:pPr algn="ctr"/>
            <a:r>
              <a:rPr lang="fr-FR" sz="2400" b="1" dirty="0" smtClean="0">
                <a:latin typeface="+mj-lt"/>
              </a:rPr>
              <a:t>Complete XML </a:t>
            </a:r>
            <a:r>
              <a:rPr lang="fr-FR" sz="2400" b="1" dirty="0" err="1" smtClean="0">
                <a:latin typeface="+mj-lt"/>
              </a:rPr>
              <a:t>example</a:t>
            </a:r>
            <a:endParaRPr lang="fr-FR" sz="2400" b="1" dirty="0">
              <a:latin typeface="+mj-lt"/>
            </a:endParaRPr>
          </a:p>
        </p:txBody>
      </p:sp>
    </p:spTree>
    <p:extLst>
      <p:ext uri="{BB962C8B-B14F-4D97-AF65-F5344CB8AC3E}">
        <p14:creationId xmlns:p14="http://schemas.microsoft.com/office/powerpoint/2010/main" val="555574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smtClean="0"/>
              <a:t>In CSS, </a:t>
            </a:r>
            <a:r>
              <a:rPr lang="fr-FR" dirty="0" err="1" smtClean="0"/>
              <a:t>define</a:t>
            </a:r>
            <a:r>
              <a:rPr lang="fr-FR" dirty="0" smtClean="0"/>
              <a:t> </a:t>
            </a:r>
            <a:r>
              <a:rPr lang="fr-FR" dirty="0" err="1" smtClean="0"/>
              <a:t>your</a:t>
            </a:r>
            <a:r>
              <a:rPr lang="fr-FR" dirty="0" smtClean="0"/>
              <a:t> </a:t>
            </a:r>
            <a:r>
              <a:rPr lang="fr-FR" dirty="0" err="1" smtClean="0"/>
              <a:t>namespaces</a:t>
            </a:r>
            <a:r>
              <a:rPr lang="fr-FR" dirty="0" smtClean="0"/>
              <a:t> as </a:t>
            </a:r>
            <a:r>
              <a:rPr lang="fr-FR" dirty="0" err="1" smtClean="0"/>
              <a:t>follows</a:t>
            </a:r>
            <a:r>
              <a:rPr lang="fr-FR" dirty="0" smtClean="0"/>
              <a:t>:</a:t>
            </a:r>
          </a:p>
          <a:p>
            <a:endParaRPr lang="fr-FR" dirty="0"/>
          </a:p>
          <a:p>
            <a:endParaRPr lang="fr-FR" dirty="0" smtClean="0"/>
          </a:p>
          <a:p>
            <a:endParaRPr lang="fr-FR" dirty="0"/>
          </a:p>
          <a:p>
            <a:r>
              <a:rPr lang="fr-FR" dirty="0" smtClean="0"/>
              <a:t>CSS </a:t>
            </a:r>
            <a:r>
              <a:rPr lang="fr-FR" dirty="0" err="1" smtClean="0"/>
              <a:t>namespaces</a:t>
            </a:r>
            <a:r>
              <a:rPr lang="fr-FR" dirty="0" smtClean="0"/>
              <a:t> are </a:t>
            </a:r>
            <a:r>
              <a:rPr lang="fr-FR" dirty="0" err="1" smtClean="0"/>
              <a:t>linked</a:t>
            </a:r>
            <a:r>
              <a:rPr lang="fr-FR" dirty="0" smtClean="0"/>
              <a:t> to XML </a:t>
            </a:r>
            <a:r>
              <a:rPr lang="fr-FR" dirty="0" err="1" smtClean="0"/>
              <a:t>namespaces</a:t>
            </a:r>
            <a:r>
              <a:rPr lang="fr-FR" dirty="0" smtClean="0"/>
              <a:t> </a:t>
            </a:r>
            <a:r>
              <a:rPr lang="fr-FR" dirty="0" err="1" smtClean="0"/>
              <a:t>thanks</a:t>
            </a:r>
            <a:r>
              <a:rPr lang="fr-FR" dirty="0" smtClean="0"/>
              <a:t> to the URL </a:t>
            </a:r>
            <a:r>
              <a:rPr lang="fr-FR" dirty="0" err="1" smtClean="0"/>
              <a:t>provided</a:t>
            </a:r>
            <a:r>
              <a:rPr lang="fr-FR" dirty="0" smtClean="0"/>
              <a:t> in </a:t>
            </a:r>
            <a:r>
              <a:rPr lang="fr-FR" dirty="0" err="1" smtClean="0"/>
              <a:t>both</a:t>
            </a:r>
            <a:r>
              <a:rPr lang="fr-FR" dirty="0" smtClean="0"/>
              <a:t> files:</a:t>
            </a:r>
          </a:p>
          <a:p>
            <a:pPr lvl="1"/>
            <a:r>
              <a:rPr lang="fr-FR" dirty="0" smtClean="0"/>
              <a:t>In </a:t>
            </a:r>
            <a:r>
              <a:rPr lang="fr-FR" dirty="0" err="1" smtClean="0"/>
              <a:t>this</a:t>
            </a:r>
            <a:r>
              <a:rPr lang="fr-FR" dirty="0" smtClean="0"/>
              <a:t> </a:t>
            </a:r>
            <a:r>
              <a:rPr lang="fr-FR" dirty="0" err="1" smtClean="0"/>
              <a:t>example</a:t>
            </a:r>
            <a:r>
              <a:rPr lang="fr-FR" dirty="0" smtClean="0"/>
              <a:t>, </a:t>
            </a:r>
            <a:r>
              <a:rPr lang="fr-FR" dirty="0" err="1" smtClean="0"/>
              <a:t>root</a:t>
            </a:r>
            <a:r>
              <a:rPr lang="fr-FR" dirty="0" smtClean="0"/>
              <a:t> CSS </a:t>
            </a:r>
            <a:r>
              <a:rPr lang="fr-FR" dirty="0" err="1" smtClean="0"/>
              <a:t>namespace</a:t>
            </a:r>
            <a:r>
              <a:rPr lang="fr-FR" dirty="0" smtClean="0"/>
              <a:t> </a:t>
            </a:r>
            <a:r>
              <a:rPr lang="fr-FR" dirty="0" err="1" smtClean="0"/>
              <a:t>will</a:t>
            </a:r>
            <a:r>
              <a:rPr lang="fr-FR" dirty="0" smtClean="0"/>
              <a:t> </a:t>
            </a:r>
            <a:r>
              <a:rPr lang="fr-FR" dirty="0" err="1" smtClean="0"/>
              <a:t>concern</a:t>
            </a:r>
            <a:r>
              <a:rPr lang="fr-FR" dirty="0" smtClean="0"/>
              <a:t> all tags </a:t>
            </a:r>
            <a:r>
              <a:rPr lang="fr-FR" dirty="0" err="1" smtClean="0"/>
              <a:t>with</a:t>
            </a:r>
            <a:r>
              <a:rPr lang="fr-FR" dirty="0" smtClean="0"/>
              <a:t> the « Enterprise » </a:t>
            </a:r>
            <a:r>
              <a:rPr lang="fr-FR" dirty="0" err="1" smtClean="0"/>
              <a:t>namespace</a:t>
            </a:r>
            <a:r>
              <a:rPr lang="fr-FR" dirty="0" smtClean="0"/>
              <a:t>.</a:t>
            </a:r>
          </a:p>
          <a:p>
            <a:pPr lvl="1"/>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921396"/>
            <a:ext cx="8785224"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cs typeface="Courier New"/>
              </a:rPr>
              <a:t>@namespace </a:t>
            </a:r>
            <a:r>
              <a:rPr lang="en-US" sz="1600" b="1" dirty="0" err="1">
                <a:solidFill>
                  <a:schemeClr val="accent6">
                    <a:lumMod val="75000"/>
                  </a:schemeClr>
                </a:solidFill>
                <a:latin typeface="Courier New"/>
                <a:cs typeface="Courier New"/>
              </a:rPr>
              <a:t>url</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www.ns.com/ns/Enterprise")</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a:solidFill>
                  <a:schemeClr val="tx1"/>
                </a:solidFill>
                <a:latin typeface="Courier New"/>
                <a:cs typeface="Courier New"/>
              </a:rPr>
              <a:t>@namespace manager </a:t>
            </a:r>
            <a:r>
              <a:rPr lang="en-US" sz="1600" b="1" dirty="0" err="1">
                <a:solidFill>
                  <a:schemeClr val="accent6">
                    <a:lumMod val="75000"/>
                  </a:schemeClr>
                </a:solidFill>
                <a:latin typeface="Courier New"/>
                <a:cs typeface="Courier New"/>
              </a:rPr>
              <a:t>url</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www.ns.com/ns/Manager")</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a:solidFill>
                  <a:schemeClr val="tx1"/>
                </a:solidFill>
                <a:latin typeface="Courier New"/>
                <a:cs typeface="Courier New"/>
              </a:rPr>
              <a:t>@namespace employee </a:t>
            </a:r>
            <a:r>
              <a:rPr lang="en-US" sz="1600" b="1" dirty="0" err="1">
                <a:solidFill>
                  <a:schemeClr val="accent6">
                    <a:lumMod val="75000"/>
                  </a:schemeClr>
                </a:solidFill>
                <a:latin typeface="Courier New"/>
                <a:cs typeface="Courier New"/>
              </a:rPr>
              <a:t>url</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www.ns.com/ns/Employee")</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7563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err="1" smtClean="0"/>
              <a:t>After</a:t>
            </a:r>
            <a:r>
              <a:rPr lang="fr-FR" dirty="0" smtClean="0"/>
              <a:t> </a:t>
            </a:r>
            <a:r>
              <a:rPr lang="fr-FR" dirty="0" err="1" smtClean="0"/>
              <a:t>namespaces</a:t>
            </a:r>
            <a:r>
              <a:rPr lang="fr-FR" dirty="0" smtClean="0"/>
              <a:t> </a:t>
            </a:r>
            <a:r>
              <a:rPr lang="fr-FR" dirty="0" err="1" smtClean="0"/>
              <a:t>declaration</a:t>
            </a:r>
            <a:r>
              <a:rPr lang="fr-FR" dirty="0" smtClean="0"/>
              <a:t>, use </a:t>
            </a:r>
            <a:r>
              <a:rPr lang="fr-FR" dirty="0" err="1" smtClean="0"/>
              <a:t>it!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4153644"/>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chemeClr val="tx1"/>
                </a:solidFill>
                <a:latin typeface="Courier New"/>
                <a:cs typeface="Courier New"/>
              </a:rPr>
              <a:t>manager|Manager</a:t>
            </a:r>
            <a:r>
              <a:rPr lang="en-US" sz="1600" b="1" dirty="0" smtClean="0">
                <a:solidFill>
                  <a:schemeClr val="tx1"/>
                </a:solidFill>
                <a:latin typeface="Courier New"/>
                <a:cs typeface="Courier New"/>
              </a:rPr>
              <a:t> { </a:t>
            </a:r>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red</a:t>
            </a:r>
            <a:r>
              <a:rPr lang="en-US" sz="1600" b="1" dirty="0" smtClean="0">
                <a:solidFill>
                  <a:schemeClr val="tx1"/>
                </a:solidFill>
                <a:latin typeface="Courier New"/>
                <a:cs typeface="Courier New"/>
              </a:rPr>
              <a:t>; }</a:t>
            </a:r>
          </a:p>
          <a:p>
            <a:r>
              <a:rPr lang="en-US" sz="1600" b="1" dirty="0" smtClean="0">
                <a:solidFill>
                  <a:schemeClr val="tx1"/>
                </a:solidFill>
                <a:latin typeface="Courier New"/>
                <a:cs typeface="Courier New"/>
              </a:rPr>
              <a:t>Enterprise </a:t>
            </a:r>
            <a:r>
              <a:rPr lang="en-US" sz="1600" b="1" dirty="0" err="1" smtClean="0">
                <a:solidFill>
                  <a:schemeClr val="tx1"/>
                </a:solidFill>
                <a:latin typeface="Courier New"/>
                <a:cs typeface="Courier New"/>
              </a:rPr>
              <a:t>employee|FirstName</a:t>
            </a:r>
            <a:r>
              <a:rPr lang="en-US" sz="1600" b="1" dirty="0" smtClean="0">
                <a:solidFill>
                  <a:schemeClr val="tx1"/>
                </a:solidFill>
                <a:latin typeface="Courier New"/>
                <a:cs typeface="Courier New"/>
              </a:rPr>
              <a:t> { </a:t>
            </a:r>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green</a:t>
            </a:r>
            <a:r>
              <a:rPr lang="en-US" sz="1600" b="1" dirty="0" smtClean="0">
                <a:solidFill>
                  <a:schemeClr val="tx1"/>
                </a:solidFill>
                <a:latin typeface="Courier New"/>
                <a:cs typeface="Courier New"/>
              </a:rPr>
              <a:t>; }</a:t>
            </a:r>
          </a:p>
          <a:p>
            <a:r>
              <a:rPr lang="en-US" sz="1600" b="1" dirty="0" smtClean="0">
                <a:solidFill>
                  <a:schemeClr val="tx1"/>
                </a:solidFill>
                <a:latin typeface="Courier New"/>
                <a:cs typeface="Courier New"/>
              </a:rPr>
              <a:t>*|</a:t>
            </a:r>
            <a:r>
              <a:rPr lang="en-US" sz="1600" b="1" dirty="0" err="1" smtClean="0">
                <a:solidFill>
                  <a:schemeClr val="tx1"/>
                </a:solidFill>
                <a:latin typeface="Courier New"/>
                <a:cs typeface="Courier New"/>
              </a:rPr>
              <a:t>LastName</a:t>
            </a:r>
            <a:r>
              <a:rPr lang="en-US" sz="1600" b="1" dirty="0" smtClean="0">
                <a:solidFill>
                  <a:schemeClr val="tx1"/>
                </a:solidFill>
                <a:latin typeface="Courier New"/>
                <a:cs typeface="Courier New"/>
              </a:rPr>
              <a:t> { </a:t>
            </a:r>
            <a:r>
              <a:rPr lang="en-US" sz="1600" b="1" dirty="0" smtClean="0">
                <a:solidFill>
                  <a:srgbClr val="FF0000"/>
                </a:solidFill>
                <a:latin typeface="Courier New"/>
                <a:cs typeface="Courier New"/>
              </a:rPr>
              <a:t>font-weight</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bold</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graphicFrame>
        <p:nvGraphicFramePr>
          <p:cNvPr id="6" name="Espace réservé du contenu 4"/>
          <p:cNvGraphicFramePr>
            <a:graphicFrameLocks/>
          </p:cNvGraphicFramePr>
          <p:nvPr>
            <p:extLst>
              <p:ext uri="{D42A27DB-BD31-4B8C-83A1-F6EECF244321}">
                <p14:modId xmlns:p14="http://schemas.microsoft.com/office/powerpoint/2010/main" val="188624868"/>
              </p:ext>
            </p:extLst>
          </p:nvPr>
        </p:nvGraphicFramePr>
        <p:xfrm>
          <a:off x="457200" y="1795613"/>
          <a:ext cx="8363272" cy="1853975"/>
        </p:xfrm>
        <a:graphic>
          <a:graphicData uri="http://schemas.openxmlformats.org/drawingml/2006/table">
            <a:tbl>
              <a:tblPr firstRow="1" bandRow="1">
                <a:tableStyleId>{5C22544A-7EE6-4342-B048-85BDC9FD1C3A}</a:tableStyleId>
              </a:tblPr>
              <a:tblGrid>
                <a:gridCol w="2386608"/>
                <a:gridCol w="5976664"/>
              </a:tblGrid>
              <a:tr h="370795">
                <a:tc>
                  <a:txBody>
                    <a:bodyPr/>
                    <a:lstStyle/>
                    <a:p>
                      <a:r>
                        <a:rPr lang="fr-FR" sz="1800" dirty="0" err="1" smtClean="0"/>
                        <a:t>Selector</a:t>
                      </a:r>
                      <a:endParaRPr lang="fr-FR" sz="1800" dirty="0"/>
                    </a:p>
                  </a:txBody>
                  <a:tcPr marT="45714" marB="45714"/>
                </a:tc>
                <a:tc>
                  <a:txBody>
                    <a:bodyPr/>
                    <a:lstStyle/>
                    <a:p>
                      <a:r>
                        <a:rPr lang="fr-FR" sz="1800" dirty="0" smtClean="0"/>
                        <a:t>Target</a:t>
                      </a:r>
                      <a:endParaRPr lang="fr-FR" sz="1800" dirty="0"/>
                    </a:p>
                  </a:txBody>
                  <a:tcPr marT="45714" marB="45714"/>
                </a:tc>
              </a:tr>
              <a:tr h="370795">
                <a:tc>
                  <a:txBody>
                    <a:bodyPr/>
                    <a:lstStyle/>
                    <a:p>
                      <a:r>
                        <a:rPr lang="fr-FR" sz="1800" b="1" dirty="0" err="1" smtClean="0"/>
                        <a:t>ns|a</a:t>
                      </a:r>
                      <a:endParaRPr lang="fr-FR" sz="1800" b="1" dirty="0"/>
                    </a:p>
                  </a:txBody>
                  <a:tcPr marT="45714" marB="45714"/>
                </a:tc>
                <a:tc>
                  <a:txBody>
                    <a:bodyPr/>
                    <a:lstStyle/>
                    <a:p>
                      <a:r>
                        <a:rPr lang="fr-FR" sz="1800" b="0" dirty="0" err="1" smtClean="0"/>
                        <a:t>Represents</a:t>
                      </a:r>
                      <a:r>
                        <a:rPr lang="fr-FR" sz="1800" b="0" dirty="0" smtClean="0"/>
                        <a:t> tag </a:t>
                      </a:r>
                      <a:r>
                        <a:rPr lang="fr-FR" sz="1800" b="1" dirty="0" smtClean="0"/>
                        <a:t>a</a:t>
                      </a:r>
                      <a:r>
                        <a:rPr lang="fr-FR" sz="1800" b="0" dirty="0" smtClean="0"/>
                        <a:t> in the </a:t>
                      </a:r>
                      <a:r>
                        <a:rPr lang="fr-FR" sz="1800" b="0" dirty="0" err="1" smtClean="0"/>
                        <a:t>namespace</a:t>
                      </a:r>
                      <a:r>
                        <a:rPr lang="fr-FR" sz="1800" b="0" dirty="0" smtClean="0"/>
                        <a:t> </a:t>
                      </a:r>
                      <a:r>
                        <a:rPr lang="fr-FR" sz="1800" b="1" dirty="0" smtClean="0"/>
                        <a:t>ns</a:t>
                      </a:r>
                      <a:endParaRPr lang="fr-FR" sz="1800" b="1" dirty="0"/>
                    </a:p>
                  </a:txBody>
                  <a:tcPr marT="45714" marB="45714"/>
                </a:tc>
              </a:tr>
              <a:tr h="370795">
                <a:tc>
                  <a:txBody>
                    <a:bodyPr/>
                    <a:lstStyle/>
                    <a:p>
                      <a:r>
                        <a:rPr lang="fr-FR" sz="1800" b="1" dirty="0" smtClean="0"/>
                        <a:t>|b</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Represents tag b that</a:t>
                      </a:r>
                      <a:r>
                        <a:rPr lang="en-US" sz="1800" b="0" i="0" kern="1200" baseline="0" dirty="0" smtClean="0">
                          <a:solidFill>
                            <a:schemeClr val="dk1"/>
                          </a:solidFill>
                          <a:effectLst/>
                          <a:latin typeface="+mn-lt"/>
                          <a:ea typeface="+mn-ea"/>
                          <a:cs typeface="+mn-cs"/>
                        </a:rPr>
                        <a:t> belongs to no 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*|c</a:t>
                      </a:r>
                      <a:endParaRPr lang="fr-FR" sz="1800" b="1" dirty="0" smtClean="0"/>
                    </a:p>
                  </a:txBody>
                  <a:tcPr marT="45714" marB="45714"/>
                </a:tc>
                <a:tc>
                  <a:txBody>
                    <a:bodyPr/>
                    <a:lstStyle/>
                    <a:p>
                      <a:r>
                        <a:rPr lang="fr-FR" sz="1800" b="0" dirty="0" err="1" smtClean="0"/>
                        <a:t>Represents</a:t>
                      </a:r>
                      <a:r>
                        <a:rPr lang="fr-FR" sz="1800" b="0" dirty="0" smtClean="0"/>
                        <a:t> tag</a:t>
                      </a:r>
                      <a:r>
                        <a:rPr lang="fr-FR" sz="1800" b="0" baseline="0" dirty="0" smtClean="0"/>
                        <a:t> c in </a:t>
                      </a:r>
                      <a:r>
                        <a:rPr lang="fr-FR" sz="1800" b="0" baseline="0" dirty="0" err="1" smtClean="0"/>
                        <a:t>any</a:t>
                      </a:r>
                      <a:r>
                        <a:rPr lang="fr-FR" sz="1800" b="0" baseline="0" dirty="0" smtClean="0"/>
                        <a:t> </a:t>
                      </a:r>
                      <a:r>
                        <a:rPr lang="fr-FR" sz="1800" b="0" baseline="0" dirty="0" err="1" smtClean="0"/>
                        <a:t>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d</a:t>
                      </a:r>
                      <a:endParaRPr lang="fr-FR" sz="1800" b="1" dirty="0" smtClean="0"/>
                    </a:p>
                  </a:txBody>
                  <a:tcPr marT="45714" marB="45714"/>
                </a:tc>
                <a:tc>
                  <a:txBody>
                    <a:bodyPr/>
                    <a:lstStyle/>
                    <a:p>
                      <a:r>
                        <a:rPr lang="fr-FR" sz="1800" b="0" dirty="0" err="1" smtClean="0"/>
                        <a:t>Represents</a:t>
                      </a:r>
                      <a:r>
                        <a:rPr lang="fr-FR" sz="1800" b="0" dirty="0" smtClean="0"/>
                        <a:t> tag</a:t>
                      </a:r>
                      <a:r>
                        <a:rPr lang="fr-FR" sz="1800" b="0" baseline="0" dirty="0" smtClean="0"/>
                        <a:t> d in the </a:t>
                      </a:r>
                      <a:r>
                        <a:rPr lang="fr-FR" sz="1800" b="0" baseline="0" dirty="0" err="1" smtClean="0"/>
                        <a:t>root</a:t>
                      </a:r>
                      <a:r>
                        <a:rPr lang="fr-FR" sz="1800" b="0" baseline="0" dirty="0" smtClean="0"/>
                        <a:t> </a:t>
                      </a:r>
                      <a:r>
                        <a:rPr lang="fr-FR" sz="1800" b="0" baseline="0" dirty="0" err="1" smtClean="0"/>
                        <a:t>namespace</a:t>
                      </a:r>
                      <a:r>
                        <a:rPr lang="fr-FR" sz="1800" b="0" baseline="0" dirty="0" smtClean="0"/>
                        <a:t> (as </a:t>
                      </a:r>
                      <a:r>
                        <a:rPr lang="fr-FR" sz="1800" b="0" baseline="0" dirty="0" err="1" smtClean="0"/>
                        <a:t>classical</a:t>
                      </a:r>
                      <a:r>
                        <a:rPr lang="fr-FR" sz="1800" b="0" baseline="0" dirty="0" smtClean="0"/>
                        <a:t> CSS)</a:t>
                      </a:r>
                      <a:endParaRPr lang="fr-FR" sz="1800" b="0" dirty="0"/>
                    </a:p>
                  </a:txBody>
                  <a:tcPr marT="45714" marB="45714"/>
                </a:tc>
              </a:tr>
            </a:tbl>
          </a:graphicData>
        </a:graphic>
      </p:graphicFrame>
      <p:pic>
        <p:nvPicPr>
          <p:cNvPr id="8" name="Picture 2" descr="D:\Users\Renaud\Desktop\StageFinEtudesSupinfo\Icons-New\v3\Min\Importa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4617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Xml</a:t>
            </a:r>
            <a:r>
              <a:rPr lang="fr-FR" dirty="0" smtClean="0"/>
              <a:t> </a:t>
            </a:r>
            <a:r>
              <a:rPr lang="fr-FR" dirty="0" err="1" smtClean="0"/>
              <a:t>Rendering</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style XML as </a:t>
            </a:r>
            <a:r>
              <a:rPr lang="fr-FR" dirty="0" err="1" smtClean="0"/>
              <a:t>easily</a:t>
            </a:r>
            <a:r>
              <a:rPr lang="fr-FR" dirty="0" smtClean="0"/>
              <a:t> as HTML!</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7380"/>
            <a:ext cx="5913270" cy="3357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D:\Users\Renaud\Desktop\StageFinEtudes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6994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39028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CSS3 is part of HTML5 specification</a:t>
            </a:r>
          </a:p>
          <a:p>
            <a:pPr lvl="1"/>
            <a:r>
              <a:rPr lang="en-US" dirty="0" smtClean="0">
                <a:ea typeface="ＭＳ Ｐゴシック" pitchFamily="34" charset="-128"/>
              </a:rPr>
              <a:t>Probably fully usable in 2022 </a:t>
            </a:r>
            <a:endParaRPr lang="en-US" sz="2400" dirty="0" smtClean="0">
              <a:ea typeface="ＭＳ Ｐゴシック" pitchFamily="34" charset="-128"/>
            </a:endParaRPr>
          </a:p>
          <a:p>
            <a:endParaRPr lang="en-US" dirty="0" smtClean="0">
              <a:ea typeface="ＭＳ Ｐゴシック" pitchFamily="34" charset="-128"/>
            </a:endParaRPr>
          </a:p>
          <a:p>
            <a:r>
              <a:rPr lang="en-US" dirty="0" err="1" smtClean="0">
                <a:ea typeface="ＭＳ Ｐゴシック" pitchFamily="34" charset="-128"/>
              </a:rPr>
              <a:t>Developped</a:t>
            </a:r>
            <a:r>
              <a:rPr lang="en-US" dirty="0" smtClean="0">
                <a:ea typeface="ＭＳ Ｐゴシック" pitchFamily="34" charset="-128"/>
              </a:rPr>
              <a:t> by W3C and WHATWG</a:t>
            </a:r>
          </a:p>
          <a:p>
            <a:endParaRPr lang="en-US" dirty="0" smtClean="0">
              <a:ea typeface="ＭＳ Ｐゴシック" pitchFamily="34" charset="-128"/>
            </a:endParaRPr>
          </a:p>
          <a:p>
            <a:r>
              <a:rPr lang="en-US" dirty="0" smtClean="0">
                <a:ea typeface="ＭＳ Ｐゴシック" pitchFamily="34" charset="-128"/>
              </a:rPr>
              <a:t>At the moment, partially implemented</a:t>
            </a:r>
            <a:br>
              <a:rPr lang="en-US" dirty="0" smtClean="0">
                <a:ea typeface="ＭＳ Ｐゴシック" pitchFamily="34" charset="-128"/>
              </a:rPr>
            </a:br>
            <a:r>
              <a:rPr lang="en-US" dirty="0" smtClean="0">
                <a:ea typeface="ＭＳ Ｐゴシック" pitchFamily="34" charset="-128"/>
              </a:rPr>
              <a:t>by browsers</a:t>
            </a:r>
          </a:p>
          <a:p>
            <a:pPr lvl="1"/>
            <a:endParaRPr lang="en-US" sz="2800" dirty="0" smtClean="0">
              <a:ea typeface="ＭＳ Ｐゴシック" pitchFamily="34" charset="-128"/>
            </a:endParaRPr>
          </a:p>
          <a:p>
            <a:endParaRPr lang="en-US" dirty="0" smtClean="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blog.inovia-conseil.fr/wp-content/uploads/2009/06/whatw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649588"/>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8909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Selectors</a:t>
            </a:r>
            <a:r>
              <a:rPr lang="fr-FR" dirty="0" smtClean="0"/>
              <a:t> </a:t>
            </a:r>
            <a:r>
              <a:rPr lang="fr-FR" dirty="0" err="1" smtClean="0"/>
              <a:t>level</a:t>
            </a:r>
            <a:r>
              <a:rPr lang="fr-FR" dirty="0" smtClean="0"/>
              <a:t> 3</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6146" name="Picture 2" descr="http://cdn.mrsec.com/wp-content/uploads/2012/01/target-with-da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209428"/>
            <a:ext cx="2592288" cy="235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9213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new </a:t>
            </a:r>
            <a:r>
              <a:rPr lang="fr-FR" dirty="0" err="1" smtClean="0"/>
              <a:t>selectors</a:t>
            </a:r>
            <a:r>
              <a:rPr lang="fr-FR" dirty="0" smtClean="0"/>
              <a:t>?</a:t>
            </a:r>
            <a:endParaRPr lang="fr-FR" dirty="0"/>
          </a:p>
        </p:txBody>
      </p:sp>
      <p:sp>
        <p:nvSpPr>
          <p:cNvPr id="3" name="Espace réservé du contenu 2"/>
          <p:cNvSpPr>
            <a:spLocks noGrp="1"/>
          </p:cNvSpPr>
          <p:nvPr>
            <p:ph idx="1"/>
          </p:nvPr>
        </p:nvSpPr>
        <p:spPr/>
        <p:txBody>
          <a:bodyPr/>
          <a:lstStyle/>
          <a:p>
            <a:r>
              <a:rPr lang="fr-FR" dirty="0" smtClean="0"/>
              <a:t>CSS 2 uses </a:t>
            </a:r>
            <a:r>
              <a:rPr lang="fr-FR" dirty="0" err="1" smtClean="0"/>
              <a:t>some</a:t>
            </a:r>
            <a:r>
              <a:rPr lang="fr-FR" dirty="0" smtClean="0"/>
              <a:t> </a:t>
            </a:r>
            <a:r>
              <a:rPr lang="fr-FR" dirty="0" err="1" smtClean="0"/>
              <a:t>specific</a:t>
            </a:r>
            <a:r>
              <a:rPr lang="fr-FR" dirty="0" smtClean="0"/>
              <a:t> </a:t>
            </a:r>
            <a:r>
              <a:rPr lang="fr-FR" dirty="0" err="1" smtClean="0"/>
              <a:t>selectors</a:t>
            </a:r>
            <a:r>
              <a:rPr lang="fr-FR" dirty="0" smtClean="0"/>
              <a:t> </a:t>
            </a:r>
            <a:r>
              <a:rPr lang="fr-FR" dirty="0" err="1" smtClean="0"/>
              <a:t>which</a:t>
            </a:r>
            <a:r>
              <a:rPr lang="fr-FR" dirty="0" smtClean="0"/>
              <a:t> </a:t>
            </a:r>
            <a:r>
              <a:rPr lang="fr-FR" dirty="0" err="1" smtClean="0"/>
              <a:t>targets</a:t>
            </a:r>
            <a:r>
              <a:rPr lang="fr-FR" dirty="0" smtClean="0"/>
              <a:t> </a:t>
            </a:r>
            <a:r>
              <a:rPr lang="fr-FR" dirty="0" err="1" smtClean="0"/>
              <a:t>specific</a:t>
            </a:r>
            <a:r>
              <a:rPr lang="fr-FR" dirty="0" smtClean="0"/>
              <a:t> HTML </a:t>
            </a:r>
            <a:r>
              <a:rPr lang="fr-FR" dirty="0" err="1" smtClean="0"/>
              <a:t>elements</a:t>
            </a:r>
            <a:endParaRPr lang="fr-FR" dirty="0" smtClean="0"/>
          </a:p>
          <a:p>
            <a:pPr lvl="1"/>
            <a:r>
              <a:rPr lang="fr-FR" dirty="0" err="1" smtClean="0"/>
              <a:t>Also</a:t>
            </a:r>
            <a:r>
              <a:rPr lang="fr-FR" dirty="0" smtClean="0"/>
              <a:t> </a:t>
            </a:r>
            <a:r>
              <a:rPr lang="fr-FR" dirty="0" err="1" smtClean="0"/>
              <a:t>available</a:t>
            </a:r>
            <a:r>
              <a:rPr lang="fr-FR" dirty="0" smtClean="0"/>
              <a:t> in CSS 3!</a:t>
            </a:r>
          </a:p>
          <a:p>
            <a:pPr lvl="1"/>
            <a:endParaRPr lang="fr-FR" dirty="0"/>
          </a:p>
          <a:p>
            <a:r>
              <a:rPr lang="fr-FR" dirty="0" err="1" smtClean="0"/>
              <a:t>Several</a:t>
            </a:r>
            <a:r>
              <a:rPr lang="fr-FR" dirty="0" smtClean="0"/>
              <a:t> manipulations </a:t>
            </a:r>
            <a:r>
              <a:rPr lang="fr-FR" dirty="0" err="1" smtClean="0"/>
              <a:t>were</a:t>
            </a:r>
            <a:r>
              <a:rPr lang="fr-FR" dirty="0" smtClean="0"/>
              <a:t> impossible </a:t>
            </a:r>
            <a:r>
              <a:rPr lang="fr-FR" dirty="0" err="1" smtClean="0"/>
              <a:t>before</a:t>
            </a:r>
            <a:endParaRPr lang="fr-FR" dirty="0" smtClean="0"/>
          </a:p>
          <a:p>
            <a:pPr lvl="1"/>
            <a:r>
              <a:rPr lang="fr-FR" dirty="0" smtClean="0"/>
              <a:t>Target </a:t>
            </a:r>
            <a:r>
              <a:rPr lang="fr-FR" dirty="0" err="1" smtClean="0"/>
              <a:t>odd</a:t>
            </a:r>
            <a:r>
              <a:rPr lang="fr-FR" dirty="0" smtClean="0"/>
              <a:t> or </a:t>
            </a:r>
            <a:r>
              <a:rPr lang="fr-FR" dirty="0" err="1" smtClean="0"/>
              <a:t>even</a:t>
            </a:r>
            <a:r>
              <a:rPr lang="fr-FR" dirty="0" smtClean="0"/>
              <a:t> </a:t>
            </a:r>
            <a:r>
              <a:rPr lang="fr-FR" dirty="0" err="1" smtClean="0"/>
              <a:t>rows</a:t>
            </a:r>
            <a:r>
              <a:rPr lang="fr-FR" dirty="0" smtClean="0"/>
              <a:t> in a table</a:t>
            </a:r>
          </a:p>
          <a:p>
            <a:pPr lvl="1"/>
            <a:r>
              <a:rPr lang="fr-FR" dirty="0" err="1" smtClean="0"/>
              <a:t>Find</a:t>
            </a:r>
            <a:r>
              <a:rPr lang="fr-FR" dirty="0" smtClean="0"/>
              <a:t> all </a:t>
            </a:r>
            <a:r>
              <a:rPr lang="fr-FR" dirty="0" err="1" smtClean="0"/>
              <a:t>disabled</a:t>
            </a:r>
            <a:r>
              <a:rPr lang="fr-FR" dirty="0" smtClean="0"/>
              <a:t> </a:t>
            </a:r>
            <a:r>
              <a:rPr lang="fr-FR" dirty="0" err="1" smtClean="0"/>
              <a:t>elements</a:t>
            </a:r>
            <a:endParaRPr lang="fr-FR" dirty="0" smtClean="0"/>
          </a:p>
          <a:p>
            <a:pPr lvl="1"/>
            <a:r>
              <a:rPr lang="fr-FR" dirty="0" smtClean="0"/>
              <a:t>Use </a:t>
            </a:r>
            <a:r>
              <a:rPr lang="fr-FR" dirty="0" err="1" smtClean="0"/>
              <a:t>regular</a:t>
            </a:r>
            <a:r>
              <a:rPr lang="fr-FR" dirty="0" smtClean="0"/>
              <a:t> expressions on </a:t>
            </a:r>
            <a:r>
              <a:rPr lang="fr-FR" dirty="0" err="1" smtClean="0"/>
              <a:t>attributes</a:t>
            </a:r>
            <a:endParaRPr lang="fr-FR" dirty="0" smtClean="0"/>
          </a:p>
          <a:p>
            <a:pPr lvl="1"/>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75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a:t> </a:t>
            </a:r>
            <a:r>
              <a:rPr lang="fr-FR" dirty="0" smtClean="0"/>
              <a:t>(1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714523039"/>
              </p:ext>
            </p:extLst>
          </p:nvPr>
        </p:nvGraphicFramePr>
        <p:xfrm>
          <a:off x="457200" y="1921396"/>
          <a:ext cx="8363272" cy="2763316"/>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begins with </a:t>
                      </a:r>
                      <a:r>
                        <a:rPr lang="en-US" sz="1800" b="1" dirty="0" smtClean="0"/>
                        <a:t>"bar"</a:t>
                      </a:r>
                      <a:endParaRPr lang="fr-FR" sz="1800" b="1"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a:t>
                      </a:r>
                      <a:r>
                        <a:rPr lang="fr-FR" sz="1800" b="1" dirty="0" err="1" smtClean="0"/>
                        <a:t>foo</a:t>
                      </a:r>
                      <a:r>
                        <a:rPr lang="fr-FR" sz="1800" b="1" dirty="0" smtClean="0"/>
                        <a:t>$="bar"]</a:t>
                      </a:r>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ends with </a:t>
                      </a:r>
                      <a:r>
                        <a:rPr lang="en-US" sz="1800" b="1" dirty="0" smtClean="0"/>
                        <a:t>"bar"</a:t>
                      </a:r>
                      <a:endParaRPr lang="fr-FR" sz="1800" b="1"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contains the substring </a:t>
                      </a:r>
                      <a:r>
                        <a:rPr lang="en-US" sz="1800" b="1" dirty="0" smtClean="0"/>
                        <a:t>"bar"</a:t>
                      </a:r>
                      <a:endParaRPr lang="fr-FR" sz="1800" b="1" dirty="0"/>
                    </a:p>
                  </a:txBody>
                  <a:tcPr marT="45714" marB="45714"/>
                </a:tc>
              </a:tr>
              <a:tr h="370795">
                <a:tc>
                  <a:txBody>
                    <a:bodyPr/>
                    <a:lstStyle/>
                    <a:p>
                      <a:r>
                        <a:rPr lang="fr-FR" sz="1800" b="1" dirty="0" smtClean="0"/>
                        <a:t>E:root</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root</a:t>
                      </a:r>
                      <a:r>
                        <a:rPr lang="fr-FR" sz="1800" dirty="0" smtClean="0"/>
                        <a:t> of the document</a:t>
                      </a:r>
                      <a:endParaRPr lang="fr-FR" sz="1800" dirty="0"/>
                    </a:p>
                  </a:txBody>
                  <a:tcPr marT="45714" marB="45714"/>
                </a:tc>
              </a:tr>
              <a:tr h="370795">
                <a:tc>
                  <a:txBody>
                    <a:bodyPr/>
                    <a:lstStyle/>
                    <a:p>
                      <a:r>
                        <a:rPr lang="fr-FR" sz="1800" b="1" dirty="0" smtClean="0"/>
                        <a:t>E ~</a:t>
                      </a:r>
                      <a:r>
                        <a:rPr lang="fr-FR" sz="1800" b="1" baseline="0" dirty="0" smtClean="0"/>
                        <a:t> F</a:t>
                      </a:r>
                      <a:endParaRPr lang="fr-FR" sz="1800" b="1" dirty="0"/>
                    </a:p>
                  </a:txBody>
                  <a:tcPr marT="45714" marB="45714"/>
                </a:tc>
                <a:tc>
                  <a:txBody>
                    <a:bodyPr/>
                    <a:lstStyle/>
                    <a:p>
                      <a:r>
                        <a:rPr lang="fr-FR" sz="1800" dirty="0" smtClean="0"/>
                        <a:t>An </a:t>
                      </a:r>
                      <a:r>
                        <a:rPr lang="fr-FR" sz="1800" b="1" dirty="0" smtClean="0"/>
                        <a:t>F</a:t>
                      </a:r>
                      <a:r>
                        <a:rPr lang="fr-FR" sz="1800" dirty="0" smtClean="0"/>
                        <a:t> </a:t>
                      </a:r>
                      <a:r>
                        <a:rPr lang="fr-FR" sz="1800" dirty="0" err="1" smtClean="0"/>
                        <a:t>element</a:t>
                      </a:r>
                      <a:r>
                        <a:rPr lang="fr-FR" sz="1800" dirty="0" smtClean="0"/>
                        <a:t> </a:t>
                      </a:r>
                      <a:r>
                        <a:rPr lang="fr-FR" sz="1800" dirty="0" err="1" smtClean="0"/>
                        <a:t>preceded</a:t>
                      </a:r>
                      <a:r>
                        <a:rPr lang="fr-FR" sz="1800" baseline="0" dirty="0" smtClean="0"/>
                        <a:t> by an </a:t>
                      </a:r>
                      <a:r>
                        <a:rPr lang="fr-FR" sz="1800" b="1" baseline="0" dirty="0" smtClean="0"/>
                        <a:t>E</a:t>
                      </a:r>
                      <a:r>
                        <a:rPr lang="fr-FR" sz="1800" baseline="0" dirty="0" smtClean="0"/>
                        <a:t> </a:t>
                      </a:r>
                      <a:r>
                        <a:rPr lang="fr-FR" sz="1800" baseline="0" dirty="0" err="1" smtClean="0"/>
                        <a:t>element</a:t>
                      </a:r>
                      <a:endParaRPr lang="fr-FR" sz="180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2407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(2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2069787160"/>
              </p:ext>
            </p:extLst>
          </p:nvPr>
        </p:nvGraphicFramePr>
        <p:xfrm>
          <a:off x="457200" y="1921396"/>
          <a:ext cx="8363272" cy="2290999"/>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E:nth-child(n)</a:t>
                      </a:r>
                      <a:br>
                        <a:rPr lang="fr-FR" sz="1800" b="1" dirty="0" smtClean="0"/>
                      </a:br>
                      <a:r>
                        <a:rPr lang="fr-FR" sz="1800" b="1" dirty="0" smtClean="0"/>
                        <a:t>E:nth-last-child(n)</a:t>
                      </a:r>
                      <a:endParaRPr lang="fr-FR" sz="1800" b="1" dirty="0"/>
                    </a:p>
                  </a:txBody>
                  <a:tcPr marT="45714" marB="45714"/>
                </a:tc>
                <a:tc>
                  <a:txBody>
                    <a:bodyPr/>
                    <a:lstStyle/>
                    <a:p>
                      <a:pPr algn="l"/>
                      <a:r>
                        <a:rPr lang="fr-FR" sz="1800" dirty="0" smtClean="0"/>
                        <a:t>An </a:t>
                      </a:r>
                      <a:r>
                        <a:rPr lang="fr-FR" sz="1800" b="1" dirty="0" smtClean="0"/>
                        <a:t>E</a:t>
                      </a:r>
                      <a:r>
                        <a:rPr lang="fr-FR" sz="1800" dirty="0" smtClean="0"/>
                        <a:t> </a:t>
                      </a:r>
                      <a:r>
                        <a:rPr lang="fr-FR" sz="1800" dirty="0" err="1" smtClean="0"/>
                        <a:t>element</a:t>
                      </a:r>
                      <a:r>
                        <a:rPr lang="fr-FR" sz="1800" dirty="0" smtClean="0"/>
                        <a:t>, the n-th </a:t>
                      </a:r>
                      <a:r>
                        <a:rPr lang="fr-FR" sz="1800" dirty="0" err="1" smtClean="0"/>
                        <a:t>child</a:t>
                      </a:r>
                      <a:r>
                        <a:rPr lang="fr-FR" sz="1800" dirty="0" smtClean="0"/>
                        <a:t> of </a:t>
                      </a:r>
                      <a:r>
                        <a:rPr lang="fr-FR" sz="1800" dirty="0" err="1" smtClean="0"/>
                        <a:t>its</a:t>
                      </a:r>
                      <a:r>
                        <a:rPr lang="fr-FR" sz="1800" dirty="0" smtClean="0"/>
                        <a:t> parent</a:t>
                      </a:r>
                    </a:p>
                    <a:p>
                      <a:pPr algn="r"/>
                      <a:r>
                        <a:rPr lang="fr-FR" sz="1800" dirty="0" smtClean="0"/>
                        <a:t>…</a:t>
                      </a:r>
                      <a:r>
                        <a:rPr lang="fr-FR" sz="1800" dirty="0" err="1" smtClean="0"/>
                        <a:t>counting</a:t>
                      </a:r>
                      <a:r>
                        <a:rPr lang="fr-FR" sz="1800" dirty="0" smtClean="0"/>
                        <a:t> </a:t>
                      </a:r>
                      <a:r>
                        <a:rPr lang="fr-FR" sz="1800" dirty="0" err="1" smtClean="0"/>
                        <a:t>from</a:t>
                      </a:r>
                      <a:r>
                        <a:rPr lang="fr-FR" sz="1800" dirty="0" smtClean="0"/>
                        <a:t> the last</a:t>
                      </a:r>
                      <a:endParaRPr lang="fr-FR" sz="180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E:nth-of-type(n)</a:t>
                      </a:r>
                      <a:br>
                        <a:rPr lang="fr-FR" sz="1800" b="1" dirty="0" smtClean="0"/>
                      </a:br>
                      <a:r>
                        <a:rPr lang="fr-FR" sz="1800" b="1" dirty="0" smtClean="0"/>
                        <a:t>E:nth-last-of-type(n)</a:t>
                      </a:r>
                    </a:p>
                  </a:txBody>
                  <a:tcPr marT="45714" marB="45714"/>
                </a:tc>
                <a:tc>
                  <a:txBody>
                    <a:bodyPr/>
                    <a:lstStyle/>
                    <a:p>
                      <a:r>
                        <a:rPr lang="en-US" sz="1800" dirty="0" smtClean="0"/>
                        <a:t>An </a:t>
                      </a:r>
                      <a:r>
                        <a:rPr lang="en-US" sz="1800" b="1" dirty="0" smtClean="0"/>
                        <a:t>E</a:t>
                      </a:r>
                      <a:r>
                        <a:rPr lang="en-US" sz="1800" dirty="0" smtClean="0"/>
                        <a:t> </a:t>
                      </a:r>
                      <a:r>
                        <a:rPr lang="en-US" sz="1800" dirty="0" err="1" smtClean="0"/>
                        <a:t>element,the</a:t>
                      </a:r>
                      <a:r>
                        <a:rPr lang="en-US" sz="1800" dirty="0" smtClean="0"/>
                        <a:t> n-</a:t>
                      </a:r>
                      <a:r>
                        <a:rPr lang="en-US" sz="1800" dirty="0" err="1" smtClean="0"/>
                        <a:t>th</a:t>
                      </a:r>
                      <a:r>
                        <a:rPr lang="en-US" sz="1800" dirty="0" smtClean="0"/>
                        <a:t> sibling</a:t>
                      </a:r>
                      <a:r>
                        <a:rPr lang="en-US" sz="1800" baseline="0" dirty="0" smtClean="0"/>
                        <a:t> of its type</a:t>
                      </a:r>
                      <a:endParaRPr lang="en-US" sz="1800" b="0" baseline="0" dirty="0" smtClean="0"/>
                    </a:p>
                    <a:p>
                      <a:pPr algn="r"/>
                      <a:r>
                        <a:rPr lang="en-US" sz="1800" b="0" baseline="0" dirty="0" smtClean="0"/>
                        <a:t>…counting from the last</a:t>
                      </a:r>
                      <a:endParaRPr lang="fr-FR" sz="1800" b="0" dirty="0"/>
                    </a:p>
                  </a:txBody>
                  <a:tcPr marT="45714" marB="45714"/>
                </a:tc>
              </a:tr>
              <a:tr h="370795">
                <a:tc>
                  <a:txBody>
                    <a:bodyPr/>
                    <a:lstStyle/>
                    <a:p>
                      <a:r>
                        <a:rPr lang="fr-FR" sz="1800" b="1" dirty="0" smtClean="0"/>
                        <a:t>E:first-child</a:t>
                      </a:r>
                      <a:br>
                        <a:rPr lang="fr-FR" sz="1800" b="1" dirty="0" smtClean="0"/>
                      </a:br>
                      <a:r>
                        <a:rPr lang="fr-FR" sz="1800" b="1" dirty="0" smtClean="0"/>
                        <a:t>E:last-child</a:t>
                      </a:r>
                      <a:endParaRPr lang="fr-FR" sz="1800" b="1" dirty="0"/>
                    </a:p>
                  </a:txBody>
                  <a:tcPr marT="45714" marB="45714"/>
                </a:tc>
                <a:tc>
                  <a:txBody>
                    <a:bodyPr/>
                    <a:lstStyle/>
                    <a:p>
                      <a:r>
                        <a:rPr lang="en-US" sz="1800" dirty="0" smtClean="0"/>
                        <a:t>An</a:t>
                      </a:r>
                      <a:r>
                        <a:rPr lang="en-US" sz="1800" baseline="0" dirty="0" smtClean="0"/>
                        <a:t> </a:t>
                      </a:r>
                      <a:r>
                        <a:rPr lang="en-US" sz="1800" b="1" baseline="0" dirty="0" smtClean="0"/>
                        <a:t>E</a:t>
                      </a:r>
                      <a:r>
                        <a:rPr lang="en-US" sz="1800" baseline="0" dirty="0" smtClean="0"/>
                        <a:t> element, first child of its parent</a:t>
                      </a:r>
                      <a:endParaRPr lang="en-US" sz="1800" b="0" baseline="0" dirty="0" smtClean="0"/>
                    </a:p>
                    <a:p>
                      <a:pPr algn="r"/>
                      <a:r>
                        <a:rPr lang="fr-FR" sz="1800" b="0" dirty="0" smtClean="0"/>
                        <a:t>… </a:t>
                      </a:r>
                      <a:r>
                        <a:rPr lang="fr-FR" sz="1800" b="0" dirty="0" err="1" smtClean="0"/>
                        <a:t>counting</a:t>
                      </a:r>
                      <a:r>
                        <a:rPr lang="fr-FR" sz="1800" b="0" baseline="0" dirty="0" smtClean="0"/>
                        <a:t> </a:t>
                      </a:r>
                      <a:r>
                        <a:rPr lang="fr-FR" sz="1800" b="0" baseline="0" dirty="0" err="1" smtClean="0"/>
                        <a:t>from</a:t>
                      </a:r>
                      <a:r>
                        <a:rPr lang="fr-FR" sz="1800" b="0" baseline="0" dirty="0" smtClean="0"/>
                        <a:t> the last</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9844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(3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3837117962"/>
              </p:ext>
            </p:extLst>
          </p:nvPr>
        </p:nvGraphicFramePr>
        <p:xfrm>
          <a:off x="457200" y="1921396"/>
          <a:ext cx="8363272" cy="2494043"/>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E:empty</a:t>
                      </a:r>
                      <a:endParaRPr lang="fr-FR" sz="1800" b="1" dirty="0"/>
                    </a:p>
                  </a:txBody>
                  <a:tcPr marT="45714" marB="45714"/>
                </a:tc>
                <a:tc>
                  <a:txBody>
                    <a:bodyPr/>
                    <a:lstStyle/>
                    <a:p>
                      <a:r>
                        <a:rPr lang="en-US" sz="1800" dirty="0" smtClean="0"/>
                        <a:t>An </a:t>
                      </a:r>
                      <a:r>
                        <a:rPr lang="en-US" sz="1800" b="1" dirty="0" smtClean="0"/>
                        <a:t>E</a:t>
                      </a:r>
                      <a:r>
                        <a:rPr lang="en-US" sz="1800" dirty="0" smtClean="0"/>
                        <a:t> element that</a:t>
                      </a:r>
                      <a:r>
                        <a:rPr lang="en-US" sz="1800" baseline="0" dirty="0" smtClean="0"/>
                        <a:t> has no children (including text nodes)</a:t>
                      </a:r>
                      <a:endParaRPr lang="fr-FR" sz="1800" b="1"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E:target</a:t>
                      </a:r>
                    </a:p>
                  </a:txBody>
                  <a:tcPr marT="45714" marB="45714"/>
                </a:tc>
                <a:tc>
                  <a:txBody>
                    <a:bodyPr/>
                    <a:lstStyle/>
                    <a:p>
                      <a:r>
                        <a:rPr lang="en-US" sz="1800" dirty="0" smtClean="0"/>
                        <a:t>An </a:t>
                      </a:r>
                      <a:r>
                        <a:rPr lang="en-US" sz="1800" b="1" dirty="0" smtClean="0"/>
                        <a:t>E</a:t>
                      </a:r>
                      <a:r>
                        <a:rPr lang="en-US" sz="1800" dirty="0" smtClean="0"/>
                        <a:t> element </a:t>
                      </a:r>
                      <a:r>
                        <a:rPr lang="en-US" sz="1800" dirty="0" err="1" smtClean="0"/>
                        <a:t>targetted</a:t>
                      </a:r>
                      <a:r>
                        <a:rPr lang="en-US" sz="1800" dirty="0" smtClean="0"/>
                        <a:t> by the referring URI (#anchor)</a:t>
                      </a:r>
                      <a:endParaRPr lang="fr-FR" sz="1800" b="1" dirty="0"/>
                    </a:p>
                  </a:txBody>
                  <a:tcPr marT="45714" marB="45714"/>
                </a:tc>
              </a:tr>
              <a:tr h="370795">
                <a:tc>
                  <a:txBody>
                    <a:bodyPr/>
                    <a:lstStyle/>
                    <a:p>
                      <a:r>
                        <a:rPr lang="fr-FR" sz="1800" b="1" dirty="0" smtClean="0"/>
                        <a:t>E:enabled</a:t>
                      </a:r>
                      <a:br>
                        <a:rPr lang="fr-FR" sz="1800" b="1" dirty="0" smtClean="0"/>
                      </a:br>
                      <a:r>
                        <a:rPr lang="fr-FR" sz="1800" b="1" dirty="0" smtClean="0"/>
                        <a:t>E:disabled</a:t>
                      </a:r>
                      <a:endParaRPr lang="fr-FR" sz="1800" b="1" dirty="0"/>
                    </a:p>
                  </a:txBody>
                  <a:tcPr marT="45714" marB="45714"/>
                </a:tc>
                <a:tc>
                  <a:txBody>
                    <a:bodyPr/>
                    <a:lstStyle/>
                    <a:p>
                      <a:r>
                        <a:rPr lang="en-US" sz="1800" dirty="0" smtClean="0"/>
                        <a:t>An </a:t>
                      </a:r>
                      <a:r>
                        <a:rPr lang="en-US" sz="1800" b="1" dirty="0" smtClean="0"/>
                        <a:t>E</a:t>
                      </a:r>
                      <a:r>
                        <a:rPr lang="en-US" sz="1800" dirty="0" smtClean="0"/>
                        <a:t> element which</a:t>
                      </a:r>
                      <a:r>
                        <a:rPr lang="en-US" sz="1800" baseline="0" dirty="0" smtClean="0"/>
                        <a:t> is enabled</a:t>
                      </a:r>
                    </a:p>
                    <a:p>
                      <a:pPr algn="r"/>
                      <a:r>
                        <a:rPr lang="en-US" sz="1800" b="0" baseline="0" dirty="0" smtClean="0"/>
                        <a:t>…or disabled</a:t>
                      </a:r>
                      <a:endParaRPr lang="fr-FR" sz="1800" b="0" dirty="0"/>
                    </a:p>
                  </a:txBody>
                  <a:tcPr marT="45714" marB="45714"/>
                </a:tc>
              </a:tr>
              <a:tr h="370795">
                <a:tc>
                  <a:txBody>
                    <a:bodyPr/>
                    <a:lstStyle/>
                    <a:p>
                      <a:r>
                        <a:rPr lang="fr-FR" sz="1800" b="1" dirty="0" smtClean="0"/>
                        <a:t>E:checked</a:t>
                      </a:r>
                      <a:endParaRPr lang="fr-FR" sz="1800" b="1" dirty="0"/>
                    </a:p>
                  </a:txBody>
                  <a:tcPr marT="45714" marB="45714"/>
                </a:tc>
                <a:tc>
                  <a:txBody>
                    <a:bodyPr/>
                    <a:lstStyle/>
                    <a:p>
                      <a:r>
                        <a:rPr lang="fr-FR" sz="1800" dirty="0" smtClean="0"/>
                        <a:t>An UI</a:t>
                      </a:r>
                      <a:r>
                        <a:rPr lang="fr-FR" sz="1800" baseline="0" dirty="0" smtClean="0"/>
                        <a:t> </a:t>
                      </a:r>
                      <a:r>
                        <a:rPr lang="fr-FR" sz="1800" baseline="0" dirty="0" err="1" smtClean="0"/>
                        <a:t>element</a:t>
                      </a:r>
                      <a:r>
                        <a:rPr lang="fr-FR" sz="1800" baseline="0" dirty="0" smtClean="0"/>
                        <a:t> </a:t>
                      </a:r>
                      <a:r>
                        <a:rPr lang="fr-FR" sz="1800" b="1" baseline="0" dirty="0" smtClean="0"/>
                        <a:t>E</a:t>
                      </a:r>
                      <a:r>
                        <a:rPr lang="fr-FR" sz="1800" baseline="0" dirty="0" smtClean="0"/>
                        <a:t> </a:t>
                      </a:r>
                      <a:r>
                        <a:rPr lang="fr-FR" sz="1800" baseline="0" dirty="0" err="1" smtClean="0"/>
                        <a:t>which</a:t>
                      </a:r>
                      <a:r>
                        <a:rPr lang="fr-FR" sz="1800" baseline="0" dirty="0" smtClean="0"/>
                        <a:t> </a:t>
                      </a:r>
                      <a:r>
                        <a:rPr lang="fr-FR" sz="1800" baseline="0" dirty="0" err="1" smtClean="0"/>
                        <a:t>is</a:t>
                      </a:r>
                      <a:r>
                        <a:rPr lang="fr-FR" sz="1800" baseline="0" dirty="0" smtClean="0"/>
                        <a:t> </a:t>
                      </a:r>
                      <a:r>
                        <a:rPr lang="fr-FR" sz="1800" baseline="0" dirty="0" err="1" smtClean="0"/>
                        <a:t>checked</a:t>
                      </a:r>
                      <a:r>
                        <a:rPr lang="fr-FR" sz="1800" baseline="0" dirty="0" smtClean="0"/>
                        <a:t> (radio </a:t>
                      </a:r>
                      <a:r>
                        <a:rPr lang="fr-FR" sz="1800" baseline="0" dirty="0" err="1" smtClean="0"/>
                        <a:t>button</a:t>
                      </a:r>
                      <a:r>
                        <a:rPr lang="fr-FR" sz="1800" baseline="0" dirty="0" smtClean="0"/>
                        <a:t>, </a:t>
                      </a:r>
                      <a:r>
                        <a:rPr lang="fr-FR" sz="1800" baseline="0" dirty="0" err="1" smtClean="0"/>
                        <a:t>checkbox</a:t>
                      </a:r>
                      <a:r>
                        <a:rPr lang="fr-FR" sz="1800" baseline="0" dirty="0" smtClean="0"/>
                        <a:t>)</a:t>
                      </a:r>
                      <a:endParaRPr lang="fr-FR" sz="1800" dirty="0"/>
                    </a:p>
                  </a:txBody>
                  <a:tcPr marT="45714" marB="45714"/>
                </a:tc>
              </a:tr>
              <a:tr h="370795">
                <a:tc>
                  <a:txBody>
                    <a:bodyPr/>
                    <a:lstStyle/>
                    <a:p>
                      <a:r>
                        <a:rPr lang="fr-FR" sz="1800" b="1" dirty="0" smtClean="0"/>
                        <a:t>E:not(s)</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that</a:t>
                      </a:r>
                      <a:r>
                        <a:rPr lang="fr-FR" sz="1800" dirty="0" smtClean="0"/>
                        <a:t> </a:t>
                      </a:r>
                      <a:r>
                        <a:rPr lang="fr-FR" sz="1800" dirty="0" err="1" smtClean="0"/>
                        <a:t>does</a:t>
                      </a:r>
                      <a:r>
                        <a:rPr lang="fr-FR" sz="1800" dirty="0" smtClean="0"/>
                        <a:t> not match</a:t>
                      </a:r>
                      <a:r>
                        <a:rPr lang="fr-FR" sz="1800" baseline="0" dirty="0" smtClean="0"/>
                        <a:t> the simple </a:t>
                      </a:r>
                      <a:r>
                        <a:rPr lang="fr-FR" sz="1800" baseline="0" dirty="0" err="1" smtClean="0"/>
                        <a:t>selector</a:t>
                      </a:r>
                      <a:r>
                        <a:rPr lang="fr-FR" sz="1800" baseline="0" dirty="0" smtClean="0"/>
                        <a:t> </a:t>
                      </a:r>
                      <a:r>
                        <a:rPr lang="fr-FR" sz="1800" b="1" baseline="0" dirty="0" smtClean="0"/>
                        <a:t>s</a:t>
                      </a:r>
                      <a:endParaRPr lang="fr-FR" sz="1800" b="1"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219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39028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Less</a:t>
            </a:r>
            <a:r>
              <a:rPr lang="fr-FR" dirty="0"/>
              <a:t>	 </a:t>
            </a:r>
            <a:r>
              <a:rPr lang="fr-FR" dirty="0" smtClean="0"/>
              <a:t>CSS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2052" name="Picture 4" descr="http://lesscss.org/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4958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4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lstStyle/>
          <a:p>
            <a:r>
              <a:rPr lang="fr-FR" dirty="0" err="1" smtClean="0"/>
              <a:t>Dynamic</a:t>
            </a:r>
            <a:r>
              <a:rPr lang="fr-FR" dirty="0" smtClean="0"/>
              <a:t> </a:t>
            </a:r>
            <a:r>
              <a:rPr lang="fr-FR" dirty="0" err="1" smtClean="0"/>
              <a:t>stylesheet</a:t>
            </a:r>
            <a:r>
              <a:rPr lang="fr-FR" dirty="0" smtClean="0"/>
              <a:t> </a:t>
            </a:r>
            <a:r>
              <a:rPr lang="fr-FR" dirty="0" err="1" smtClean="0"/>
              <a:t>language</a:t>
            </a:r>
            <a:r>
              <a:rPr lang="fr-FR" dirty="0" smtClean="0"/>
              <a:t> (CSS </a:t>
            </a:r>
            <a:r>
              <a:rPr lang="fr-FR" dirty="0" err="1" smtClean="0"/>
              <a:t>preprocessor</a:t>
            </a:r>
            <a:r>
              <a:rPr lang="fr-FR" dirty="0" smtClean="0"/>
              <a:t>)</a:t>
            </a:r>
          </a:p>
          <a:p>
            <a:endParaRPr lang="fr-FR" dirty="0"/>
          </a:p>
          <a:p>
            <a:r>
              <a:rPr lang="fr-FR" dirty="0" err="1" smtClean="0"/>
              <a:t>Don’t</a:t>
            </a:r>
            <a:r>
              <a:rPr lang="fr-FR" dirty="0" smtClean="0"/>
              <a:t> confuse </a:t>
            </a:r>
            <a:r>
              <a:rPr lang="fr-FR" dirty="0" err="1" smtClean="0"/>
              <a:t>with</a:t>
            </a:r>
            <a:r>
              <a:rPr lang="fr-FR" dirty="0" smtClean="0"/>
              <a:t> LESS </a:t>
            </a:r>
            <a:r>
              <a:rPr lang="fr-FR" dirty="0" err="1" smtClean="0"/>
              <a:t>framework</a:t>
            </a:r>
            <a:r>
              <a:rPr lang="fr-FR" dirty="0" smtClean="0"/>
              <a:t>!</a:t>
            </a:r>
          </a:p>
          <a:p>
            <a:pPr lvl="1"/>
            <a:r>
              <a:rPr lang="fr-FR" dirty="0" err="1" smtClean="0"/>
              <a:t>LessCSS</a:t>
            </a:r>
            <a:r>
              <a:rPr lang="fr-FR" dirty="0" smtClean="0"/>
              <a:t> </a:t>
            </a:r>
            <a:r>
              <a:rPr lang="fr-FR" dirty="0" err="1" smtClean="0"/>
              <a:t>extends</a:t>
            </a:r>
            <a:r>
              <a:rPr lang="fr-FR" dirty="0" smtClean="0"/>
              <a:t> CSS </a:t>
            </a:r>
            <a:r>
              <a:rPr lang="fr-FR" dirty="0" err="1" smtClean="0"/>
              <a:t>with</a:t>
            </a:r>
            <a:r>
              <a:rPr lang="fr-FR" dirty="0" smtClean="0"/>
              <a:t> </a:t>
            </a:r>
            <a:r>
              <a:rPr lang="fr-FR" dirty="0" err="1" smtClean="0"/>
              <a:t>dynamic</a:t>
            </a:r>
            <a:r>
              <a:rPr lang="fr-FR" dirty="0" smtClean="0"/>
              <a:t> </a:t>
            </a:r>
            <a:r>
              <a:rPr lang="fr-FR" dirty="0" err="1" smtClean="0"/>
              <a:t>behavior</a:t>
            </a:r>
            <a:endParaRPr lang="fr-FR" dirty="0" smtClean="0"/>
          </a:p>
          <a:p>
            <a:pPr lvl="1"/>
            <a:r>
              <a:rPr lang="fr-FR" dirty="0" err="1" smtClean="0"/>
              <a:t>LessFramework</a:t>
            </a:r>
            <a:r>
              <a:rPr lang="fr-FR" dirty="0" smtClean="0"/>
              <a:t> </a:t>
            </a:r>
            <a:r>
              <a:rPr lang="fr-FR" dirty="0" err="1" smtClean="0"/>
              <a:t>allows</a:t>
            </a:r>
            <a:r>
              <a:rPr lang="fr-FR" dirty="0" smtClean="0"/>
              <a:t> to design pages </a:t>
            </a:r>
            <a:r>
              <a:rPr lang="fr-FR" dirty="0" err="1" smtClean="0"/>
              <a:t>easily</a:t>
            </a:r>
            <a:r>
              <a:rPr lang="fr-FR" dirty="0" smtClean="0"/>
              <a:t> (</a:t>
            </a:r>
            <a:r>
              <a:rPr lang="fr-FR" dirty="0" err="1" smtClean="0"/>
              <a:t>bootstrap</a:t>
            </a:r>
            <a:r>
              <a:rPr lang="fr-FR" dirty="0" smtClean="0"/>
              <a:t>)</a:t>
            </a:r>
          </a:p>
          <a:p>
            <a:pPr lvl="1"/>
            <a:endParaRPr lang="fr-FR" dirty="0"/>
          </a:p>
          <a:p>
            <a:r>
              <a:rPr lang="fr-FR" dirty="0" smtClean="0"/>
              <a:t>Documentation </a:t>
            </a:r>
            <a:r>
              <a:rPr lang="fr-FR" dirty="0" err="1" smtClean="0"/>
              <a:t>findable</a:t>
            </a:r>
            <a:r>
              <a:rPr lang="fr-FR" dirty="0" smtClean="0"/>
              <a:t> </a:t>
            </a:r>
            <a:r>
              <a:rPr lang="fr-FR" dirty="0" err="1" smtClean="0"/>
              <a:t>here</a:t>
            </a:r>
            <a:r>
              <a:rPr lang="fr-FR" dirty="0" smtClean="0"/>
              <a:t>: </a:t>
            </a:r>
            <a:r>
              <a:rPr lang="fr-FR" dirty="0">
                <a:hlinkClick r:id="rId2"/>
              </a:rPr>
              <a:t>http://lesscss.org/</a:t>
            </a:r>
            <a:endParaRPr lang="fr-FR" dirty="0" smtClean="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0121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lstStyle/>
          <a:p>
            <a:r>
              <a:rPr lang="fr-FR" dirty="0" smtClean="0"/>
              <a:t>Open source</a:t>
            </a:r>
          </a:p>
          <a:p>
            <a:endParaRPr lang="fr-FR" dirty="0" smtClean="0"/>
          </a:p>
          <a:p>
            <a:r>
              <a:rPr lang="fr-FR" dirty="0" err="1" smtClean="0"/>
              <a:t>Written</a:t>
            </a:r>
            <a:r>
              <a:rPr lang="fr-FR" dirty="0" smtClean="0"/>
              <a:t> first in Ruby</a:t>
            </a:r>
            <a:endParaRPr lang="fr-FR" dirty="0"/>
          </a:p>
          <a:p>
            <a:r>
              <a:rPr lang="fr-FR" dirty="0" smtClean="0"/>
              <a:t>Ruby </a:t>
            </a:r>
            <a:r>
              <a:rPr lang="fr-FR" dirty="0" err="1" smtClean="0"/>
              <a:t>replaced</a:t>
            </a:r>
            <a:r>
              <a:rPr lang="fr-FR" dirty="0" smtClean="0"/>
              <a:t> by JavaScript in </a:t>
            </a:r>
            <a:r>
              <a:rPr lang="fr-FR" dirty="0" err="1" smtClean="0"/>
              <a:t>later</a:t>
            </a:r>
            <a:r>
              <a:rPr lang="fr-FR" dirty="0" smtClean="0"/>
              <a:t> versions</a:t>
            </a:r>
          </a:p>
          <a:p>
            <a:pPr lvl="1"/>
            <a:endParaRPr lang="fr-FR" dirty="0"/>
          </a:p>
          <a:p>
            <a:r>
              <a:rPr lang="fr-FR" dirty="0" err="1" smtClean="0"/>
              <a:t>Syntax</a:t>
            </a:r>
            <a:r>
              <a:rPr lang="fr-FR" dirty="0" smtClean="0"/>
              <a:t> </a:t>
            </a:r>
            <a:r>
              <a:rPr lang="fr-FR" dirty="0" err="1" smtClean="0"/>
              <a:t>very</a:t>
            </a:r>
            <a:r>
              <a:rPr lang="fr-FR" dirty="0" smtClean="0"/>
              <a:t> close to </a:t>
            </a:r>
            <a:r>
              <a:rPr lang="fr-FR" dirty="0" err="1" smtClean="0"/>
              <a:t>classical</a:t>
            </a:r>
            <a:r>
              <a:rPr lang="fr-FR" dirty="0" smtClean="0"/>
              <a:t> CSS</a:t>
            </a:r>
          </a:p>
          <a:p>
            <a:pPr lvl="1"/>
            <a:r>
              <a:rPr lang="fr-FR" dirty="0" smtClean="0"/>
              <a:t>CSS file </a:t>
            </a:r>
            <a:r>
              <a:rPr lang="fr-FR" dirty="0" err="1" smtClean="0"/>
              <a:t>is</a:t>
            </a:r>
            <a:r>
              <a:rPr lang="fr-FR" dirty="0" smtClean="0"/>
              <a:t> a </a:t>
            </a:r>
            <a:r>
              <a:rPr lang="fr-FR" dirty="0" err="1" smtClean="0"/>
              <a:t>valid</a:t>
            </a:r>
            <a:r>
              <a:rPr lang="fr-FR" dirty="0" smtClean="0"/>
              <a:t> </a:t>
            </a:r>
            <a:r>
              <a:rPr lang="fr-FR" dirty="0" err="1" smtClean="0"/>
              <a:t>Less</a:t>
            </a:r>
            <a:r>
              <a:rPr lang="fr-FR" dirty="0" smtClean="0"/>
              <a:t> file</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5710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lstStyle/>
          <a:p>
            <a:r>
              <a:rPr lang="fr-FR" dirty="0" smtClean="0"/>
              <a:t>Can </a:t>
            </a:r>
            <a:r>
              <a:rPr lang="fr-FR" dirty="0" err="1" smtClean="0"/>
              <a:t>be</a:t>
            </a:r>
            <a:r>
              <a:rPr lang="fr-FR" dirty="0" smtClean="0"/>
              <a:t> </a:t>
            </a:r>
            <a:r>
              <a:rPr lang="fr-FR" dirty="0" err="1" smtClean="0"/>
              <a:t>used</a:t>
            </a:r>
            <a:r>
              <a:rPr lang="fr-FR" dirty="0" smtClean="0"/>
              <a:t> in a </a:t>
            </a:r>
            <a:r>
              <a:rPr lang="fr-FR" dirty="0" err="1" smtClean="0"/>
              <a:t>website</a:t>
            </a:r>
            <a:r>
              <a:rPr lang="fr-FR" dirty="0" smtClean="0"/>
              <a:t> in </a:t>
            </a:r>
            <a:r>
              <a:rPr lang="fr-FR" dirty="0" err="1" smtClean="0"/>
              <a:t>two</a:t>
            </a:r>
            <a:r>
              <a:rPr lang="fr-FR" dirty="0" smtClean="0"/>
              <a:t> </a:t>
            </a:r>
            <a:r>
              <a:rPr lang="fr-FR" dirty="0" err="1" smtClean="0"/>
              <a:t>ways</a:t>
            </a:r>
            <a:r>
              <a:rPr lang="fr-FR" dirty="0" smtClean="0"/>
              <a:t>:</a:t>
            </a:r>
          </a:p>
          <a:p>
            <a:pPr lvl="1"/>
            <a:r>
              <a:rPr lang="fr-FR" dirty="0" smtClean="0"/>
              <a:t>By a local compiler </a:t>
            </a:r>
            <a:r>
              <a:rPr lang="fr-FR" dirty="0" err="1" smtClean="0"/>
              <a:t>who</a:t>
            </a:r>
            <a:r>
              <a:rPr lang="fr-FR" dirty="0" smtClean="0"/>
              <a:t> </a:t>
            </a:r>
            <a:r>
              <a:rPr lang="fr-FR" dirty="0" err="1" smtClean="0"/>
              <a:t>transcripts</a:t>
            </a:r>
            <a:r>
              <a:rPr lang="fr-FR" dirty="0" smtClean="0"/>
              <a:t> </a:t>
            </a:r>
            <a:r>
              <a:rPr lang="fr-FR" dirty="0" err="1" smtClean="0"/>
              <a:t>Less</a:t>
            </a:r>
            <a:r>
              <a:rPr lang="fr-FR" dirty="0" smtClean="0"/>
              <a:t> files in CSS files</a:t>
            </a:r>
          </a:p>
          <a:p>
            <a:pPr lvl="1"/>
            <a:r>
              <a:rPr lang="fr-FR" dirty="0" smtClean="0"/>
              <a:t>By </a:t>
            </a:r>
            <a:r>
              <a:rPr lang="fr-FR" dirty="0" err="1" smtClean="0"/>
              <a:t>uploading</a:t>
            </a:r>
            <a:r>
              <a:rPr lang="fr-FR" dirty="0" smtClean="0"/>
              <a:t> </a:t>
            </a:r>
            <a:r>
              <a:rPr lang="fr-FR" dirty="0" err="1" smtClean="0"/>
              <a:t>Less</a:t>
            </a:r>
            <a:r>
              <a:rPr lang="fr-FR" dirty="0" smtClean="0"/>
              <a:t> files and </a:t>
            </a:r>
            <a:r>
              <a:rPr lang="fr-FR" dirty="0" err="1" smtClean="0"/>
              <a:t>using</a:t>
            </a:r>
            <a:r>
              <a:rPr lang="fr-FR" dirty="0" smtClean="0"/>
              <a:t> a JavaScript adapter </a:t>
            </a:r>
            <a:r>
              <a:rPr lang="fr-FR" dirty="0" err="1" smtClean="0"/>
              <a:t>who</a:t>
            </a:r>
            <a:r>
              <a:rPr lang="fr-FR" dirty="0" smtClean="0"/>
              <a:t> </a:t>
            </a:r>
            <a:r>
              <a:rPr lang="fr-FR" dirty="0" err="1" smtClean="0"/>
              <a:t>converts</a:t>
            </a:r>
            <a:r>
              <a:rPr lang="fr-FR" dirty="0" smtClean="0"/>
              <a:t> the code on the </a:t>
            </a:r>
            <a:r>
              <a:rPr lang="fr-FR" dirty="0" err="1" smtClean="0"/>
              <a:t>fly</a:t>
            </a:r>
            <a:endParaRPr lang="fr-FR" dirty="0" smtClean="0"/>
          </a:p>
          <a:p>
            <a:pPr lvl="1"/>
            <a:endParaRPr lang="fr-FR" dirty="0"/>
          </a:p>
          <a:p>
            <a:r>
              <a:rPr lang="fr-FR" dirty="0" err="1" smtClean="0"/>
              <a:t>Similar</a:t>
            </a:r>
            <a:r>
              <a:rPr lang="fr-FR" dirty="0" smtClean="0"/>
              <a:t> </a:t>
            </a:r>
            <a:r>
              <a:rPr lang="fr-FR" dirty="0" err="1" smtClean="0"/>
              <a:t>projects</a:t>
            </a:r>
            <a:r>
              <a:rPr lang="fr-FR" dirty="0" smtClean="0"/>
              <a:t>:</a:t>
            </a:r>
          </a:p>
          <a:p>
            <a:pPr lvl="1"/>
            <a:r>
              <a:rPr lang="fr-FR" dirty="0" err="1" smtClean="0"/>
              <a:t>Sass</a:t>
            </a:r>
            <a:endParaRPr lang="fr-FR" dirty="0" smtClean="0"/>
          </a:p>
          <a:p>
            <a:pPr lvl="1"/>
            <a:r>
              <a:rPr lang="fr-FR" dirty="0" err="1" smtClean="0"/>
              <a:t>Zuss</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23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Todo</a:t>
            </a:r>
            <a:r>
              <a:rPr lang="fr-FR" dirty="0" smtClean="0"/>
              <a:t> </a:t>
            </a:r>
            <a:r>
              <a:rPr lang="fr-FR" dirty="0" err="1" smtClean="0"/>
              <a:t>add</a:t>
            </a:r>
            <a:r>
              <a:rPr lang="fr-FR" dirty="0" smtClean="0"/>
              <a:t> </a:t>
            </a:r>
            <a:r>
              <a:rPr lang="fr-FR" dirty="0" err="1" smtClean="0"/>
              <a:t>wonderful</a:t>
            </a:r>
            <a:r>
              <a:rPr lang="fr-FR" dirty="0" smtClean="0"/>
              <a:t> </a:t>
            </a:r>
            <a:r>
              <a:rPr lang="fr-FR" dirty="0" err="1" smtClean="0"/>
              <a:t>stuff</a:t>
            </a:r>
            <a:endParaRPr lang="fr-FR" dirty="0"/>
          </a:p>
        </p:txBody>
      </p:sp>
      <p:sp>
        <p:nvSpPr>
          <p:cNvPr id="4" name="Espace réservé du contenu 3"/>
          <p:cNvSpPr>
            <a:spLocks noGrp="1"/>
          </p:cNvSpPr>
          <p:nvPr>
            <p:ph sz="quarter" idx="13"/>
          </p:nvPr>
        </p:nvSpPr>
        <p:spPr/>
        <p:txBody>
          <a:bodyPr/>
          <a:lstStyle/>
          <a:p>
            <a:endParaRPr lang="fr-FR"/>
          </a:p>
        </p:txBody>
      </p:sp>
    </p:spTree>
    <p:extLst>
      <p:ext uri="{BB962C8B-B14F-4D97-AF65-F5344CB8AC3E}">
        <p14:creationId xmlns:p14="http://schemas.microsoft.com/office/powerpoint/2010/main" val="1631424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Advantages</a:t>
            </a:r>
            <a:endParaRPr lang="fr-FR" dirty="0"/>
          </a:p>
        </p:txBody>
      </p:sp>
      <p:sp>
        <p:nvSpPr>
          <p:cNvPr id="3" name="Espace réservé du contenu 2"/>
          <p:cNvSpPr>
            <a:spLocks noGrp="1"/>
          </p:cNvSpPr>
          <p:nvPr>
            <p:ph idx="1"/>
          </p:nvPr>
        </p:nvSpPr>
        <p:spPr/>
        <p:txBody>
          <a:bodyPr/>
          <a:lstStyle/>
          <a:p>
            <a:r>
              <a:rPr lang="fr-FR" dirty="0" err="1" smtClean="0"/>
              <a:t>Less</a:t>
            </a:r>
            <a:r>
              <a:rPr lang="fr-FR" dirty="0" smtClean="0"/>
              <a:t> </a:t>
            </a:r>
            <a:r>
              <a:rPr lang="fr-FR" dirty="0" err="1" smtClean="0"/>
              <a:t>redundant</a:t>
            </a:r>
            <a:r>
              <a:rPr lang="fr-FR" dirty="0" smtClean="0"/>
              <a:t>  code</a:t>
            </a:r>
          </a:p>
          <a:p>
            <a:r>
              <a:rPr lang="fr-FR" dirty="0" smtClean="0"/>
              <a:t>More </a:t>
            </a:r>
            <a:r>
              <a:rPr lang="fr-FR" dirty="0" err="1" smtClean="0"/>
              <a:t>readable</a:t>
            </a:r>
            <a:endParaRPr lang="fr-FR" dirty="0" smtClean="0"/>
          </a:p>
          <a:p>
            <a:pPr lvl="1"/>
            <a:r>
              <a:rPr lang="fr-FR" dirty="0" err="1" smtClean="0"/>
              <a:t>Thanks</a:t>
            </a:r>
            <a:r>
              <a:rPr lang="fr-FR" dirty="0" smtClean="0"/>
              <a:t> to </a:t>
            </a:r>
            <a:r>
              <a:rPr lang="fr-FR" dirty="0" err="1" smtClean="0"/>
              <a:t>nesting</a:t>
            </a:r>
            <a:endParaRPr lang="fr-FR" dirty="0" smtClean="0"/>
          </a:p>
          <a:p>
            <a:r>
              <a:rPr lang="fr-FR" dirty="0" smtClean="0"/>
              <a:t>Advanced concepts:</a:t>
            </a:r>
          </a:p>
          <a:p>
            <a:pPr lvl="1"/>
            <a:r>
              <a:rPr lang="fr-FR" dirty="0" smtClean="0"/>
              <a:t>Variables</a:t>
            </a:r>
          </a:p>
          <a:p>
            <a:pPr lvl="1"/>
            <a:r>
              <a:rPr lang="fr-FR" dirty="0" err="1" smtClean="0"/>
              <a:t>Functions</a:t>
            </a:r>
            <a:endParaRPr lang="fr-FR" dirty="0" smtClean="0"/>
          </a:p>
          <a:p>
            <a:pPr lvl="1"/>
            <a:r>
              <a:rPr lang="fr-FR" dirty="0" smtClean="0"/>
              <a:t>Operations</a:t>
            </a:r>
          </a:p>
          <a:p>
            <a:pPr lvl="1"/>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2675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
            </a:r>
            <a:endParaRPr lang="fr-FR" dirty="0"/>
          </a:p>
        </p:txBody>
      </p:sp>
      <p:sp>
        <p:nvSpPr>
          <p:cNvPr id="3" name="Espace réservé du contenu 2"/>
          <p:cNvSpPr>
            <a:spLocks noGrp="1"/>
          </p:cNvSpPr>
          <p:nvPr>
            <p:ph idx="1"/>
          </p:nvPr>
        </p:nvSpPr>
        <p:spPr/>
        <p:txBody>
          <a:bodyPr/>
          <a:lstStyle/>
          <a:p>
            <a:r>
              <a:rPr lang="fr-FR" dirty="0" err="1" smtClean="0"/>
              <a:t>Stylesheet</a:t>
            </a:r>
            <a:r>
              <a:rPr lang="fr-FR" dirty="0" smtClean="0"/>
              <a:t> inclusion:</a:t>
            </a:r>
          </a:p>
          <a:p>
            <a:endParaRPr lang="fr-FR" dirty="0" smtClean="0"/>
          </a:p>
          <a:p>
            <a:endParaRPr lang="fr-FR" dirty="0"/>
          </a:p>
          <a:p>
            <a:endParaRPr lang="fr-FR" dirty="0" smtClean="0"/>
          </a:p>
          <a:p>
            <a:r>
              <a:rPr lang="fr-FR" dirty="0" smtClean="0"/>
              <a:t>JavaScript adapter inclusion:</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sp>
        <p:nvSpPr>
          <p:cNvPr id="6" name="Rectangle à coins arrondis 5"/>
          <p:cNvSpPr/>
          <p:nvPr/>
        </p:nvSpPr>
        <p:spPr>
          <a:xfrm>
            <a:off x="179512" y="3865612"/>
            <a:ext cx="8785224"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a:cs typeface="Courier New"/>
              </a:rPr>
              <a:t>&lt;script</a:t>
            </a:r>
            <a:r>
              <a:rPr lang="fr-FR" sz="1600" b="1" dirty="0" smtClean="0">
                <a:solidFill>
                  <a:schemeClr val="tx1"/>
                </a:solidFill>
                <a:latin typeface="Courier New"/>
                <a:cs typeface="Courier New"/>
              </a:rPr>
              <a:t> </a:t>
            </a:r>
            <a:r>
              <a:rPr lang="fr-FR" sz="1600" b="1" dirty="0" err="1">
                <a:solidFill>
                  <a:srgbClr val="FF0000"/>
                </a:solidFill>
                <a:latin typeface="Courier New"/>
                <a:cs typeface="Courier New"/>
              </a:rPr>
              <a:t>src</a:t>
            </a:r>
            <a:r>
              <a:rPr lang="fr-FR" sz="1600" b="1" dirty="0">
                <a:solidFill>
                  <a:schemeClr val="tx1"/>
                </a:solidFill>
                <a:latin typeface="Courier New"/>
                <a:cs typeface="Courier New"/>
              </a:rPr>
              <a:t>=</a:t>
            </a:r>
            <a:r>
              <a:rPr lang="fr-FR" sz="1600" b="1" dirty="0">
                <a:solidFill>
                  <a:schemeClr val="accent6">
                    <a:lumMod val="75000"/>
                  </a:schemeClr>
                </a:solidFill>
                <a:latin typeface="Courier New"/>
                <a:cs typeface="Courier New"/>
              </a:rPr>
              <a:t>"less.js"</a:t>
            </a:r>
            <a:r>
              <a:rPr lang="fr-FR" sz="1600" b="1" dirty="0">
                <a:solidFill>
                  <a:schemeClr val="tx1"/>
                </a:solidFill>
                <a:latin typeface="Courier New"/>
                <a:cs typeface="Courier New"/>
              </a:rPr>
              <a:t> </a:t>
            </a:r>
            <a:r>
              <a:rPr lang="fr-FR" sz="1600" b="1" dirty="0">
                <a:solidFill>
                  <a:srgbClr val="FF0000"/>
                </a:solidFill>
                <a:latin typeface="Courier New"/>
                <a:cs typeface="Courier New"/>
              </a:rPr>
              <a:t>type</a:t>
            </a:r>
            <a:r>
              <a:rPr lang="fr-FR" sz="1600" b="1" dirty="0">
                <a:solidFill>
                  <a:schemeClr val="tx1"/>
                </a:solidFill>
                <a:latin typeface="Courier New"/>
                <a:cs typeface="Courier New"/>
              </a:rPr>
              <a:t>=</a:t>
            </a:r>
            <a:r>
              <a:rPr lang="fr-FR" sz="1600" b="1" dirty="0">
                <a:solidFill>
                  <a:schemeClr val="accent6">
                    <a:lumMod val="75000"/>
                  </a:schemeClr>
                </a:solidFill>
                <a:latin typeface="Courier New"/>
                <a:cs typeface="Courier New"/>
              </a:rPr>
              <a:t>"</a:t>
            </a:r>
            <a:r>
              <a:rPr lang="fr-FR" sz="1600" b="1" dirty="0" err="1">
                <a:solidFill>
                  <a:schemeClr val="accent6">
                    <a:lumMod val="75000"/>
                  </a:schemeClr>
                </a:solidFill>
                <a:latin typeface="Courier New"/>
                <a:cs typeface="Courier New"/>
              </a:rPr>
              <a:t>text</a:t>
            </a:r>
            <a:r>
              <a:rPr lang="fr-FR" sz="1600" b="1" dirty="0">
                <a:solidFill>
                  <a:schemeClr val="accent6">
                    <a:lumMod val="75000"/>
                  </a:schemeClr>
                </a:solidFill>
                <a:latin typeface="Courier New"/>
                <a:cs typeface="Courier New"/>
              </a:rPr>
              <a:t>/</a:t>
            </a:r>
            <a:r>
              <a:rPr lang="fr-FR" sz="1600" b="1" dirty="0" err="1">
                <a:solidFill>
                  <a:schemeClr val="accent6">
                    <a:lumMod val="75000"/>
                  </a:schemeClr>
                </a:solidFill>
                <a:latin typeface="Courier New"/>
                <a:cs typeface="Courier New"/>
              </a:rPr>
              <a:t>javascript</a:t>
            </a:r>
            <a:r>
              <a:rPr lang="fr-FR" sz="1600" b="1" dirty="0">
                <a:solidFill>
                  <a:schemeClr val="accent6">
                    <a:lumMod val="75000"/>
                  </a:schemeClr>
                </a:solidFill>
                <a:latin typeface="Courier New"/>
                <a:cs typeface="Courier New"/>
              </a:rPr>
              <a:t>"</a:t>
            </a:r>
            <a:r>
              <a:rPr lang="fr-FR" sz="1600" b="1" dirty="0">
                <a:solidFill>
                  <a:srgbClr val="00B050"/>
                </a:solidFill>
                <a:latin typeface="Courier New"/>
                <a:cs typeface="Courier New"/>
              </a:rPr>
              <a:t>&gt;&lt;/script&gt;</a:t>
            </a:r>
            <a:endParaRPr lang="en-US" sz="1600" b="1" dirty="0">
              <a:solidFill>
                <a:srgbClr val="00B050"/>
              </a:solidFill>
              <a:latin typeface="Courier New"/>
              <a:cs typeface="Courier New"/>
            </a:endParaRPr>
          </a:p>
        </p:txBody>
      </p:sp>
      <p:sp>
        <p:nvSpPr>
          <p:cNvPr id="7" name="Rectangle à coins arrondis 6"/>
          <p:cNvSpPr/>
          <p:nvPr/>
        </p:nvSpPr>
        <p:spPr>
          <a:xfrm>
            <a:off x="179512" y="2137420"/>
            <a:ext cx="8785224"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&lt;link</a:t>
            </a:r>
            <a:r>
              <a:rPr lang="en-US" sz="1600" b="1" dirty="0">
                <a:solidFill>
                  <a:schemeClr val="tx1"/>
                </a:solidFill>
                <a:latin typeface="Courier New"/>
                <a:cs typeface="Courier New"/>
              </a:rPr>
              <a:t> </a:t>
            </a:r>
            <a:r>
              <a:rPr lang="en-US" sz="1600" b="1" dirty="0" err="1">
                <a:solidFill>
                  <a:srgbClr val="FF0000"/>
                </a:solidFill>
                <a:latin typeface="Courier New"/>
                <a:cs typeface="Courier New"/>
              </a:rPr>
              <a:t>rel</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a:t>
            </a:r>
            <a:r>
              <a:rPr lang="en-US" sz="1600" b="1" dirty="0" err="1">
                <a:solidFill>
                  <a:schemeClr val="accent6">
                    <a:lumMod val="75000"/>
                  </a:schemeClr>
                </a:solidFill>
                <a:latin typeface="Courier New"/>
                <a:cs typeface="Courier New"/>
              </a:rPr>
              <a:t>stylesheet</a:t>
            </a:r>
            <a:r>
              <a:rPr lang="en-US" sz="1600" b="1" dirty="0">
                <a:solidFill>
                  <a:schemeClr val="accent6">
                    <a:lumMod val="75000"/>
                  </a:schemeClr>
                </a:solidFill>
                <a:latin typeface="Courier New"/>
                <a:cs typeface="Courier New"/>
              </a:rPr>
              <a:t>/less"</a:t>
            </a:r>
            <a:r>
              <a:rPr lang="en-US" sz="1600" b="1" dirty="0">
                <a:solidFill>
                  <a:schemeClr val="tx1"/>
                </a:solidFill>
                <a:latin typeface="Courier New"/>
                <a:cs typeface="Courier New"/>
              </a:rPr>
              <a:t> </a:t>
            </a:r>
            <a:r>
              <a:rPr lang="en-US" sz="1600" b="1" dirty="0">
                <a:solidFill>
                  <a:srgbClr val="FF0000"/>
                </a:solidFill>
                <a:latin typeface="Courier New"/>
                <a:cs typeface="Courier New"/>
              </a:rPr>
              <a:t>type</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"text/</a:t>
            </a:r>
            <a:r>
              <a:rPr lang="en-US" sz="1600" b="1" dirty="0" err="1">
                <a:solidFill>
                  <a:schemeClr val="accent6">
                    <a:lumMod val="75000"/>
                  </a:schemeClr>
                </a:solidFill>
                <a:latin typeface="Courier New"/>
                <a:cs typeface="Courier New"/>
              </a:rPr>
              <a:t>css</a:t>
            </a:r>
            <a:r>
              <a:rPr lang="en-US" sz="1600" b="1" dirty="0">
                <a:solidFill>
                  <a:schemeClr val="accent6">
                    <a:lumMod val="75000"/>
                  </a:schemeClr>
                </a:solidFill>
                <a:latin typeface="Courier New"/>
                <a:cs typeface="Courier New"/>
              </a:rPr>
              <a:t>"</a:t>
            </a:r>
            <a:r>
              <a:rPr lang="en-US" sz="1600" b="1" dirty="0">
                <a:solidFill>
                  <a:schemeClr val="tx1"/>
                </a:solidFill>
                <a:latin typeface="Courier New"/>
                <a:cs typeface="Courier New"/>
              </a:rPr>
              <a:t> </a:t>
            </a:r>
            <a:r>
              <a:rPr lang="en-US" sz="1600" b="1" dirty="0" err="1" smtClean="0">
                <a:solidFill>
                  <a:srgbClr val="FF0000"/>
                </a:solidFill>
                <a:latin typeface="Courier New"/>
                <a:cs typeface="Courier New"/>
              </a:rPr>
              <a:t>href</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styles.less</a:t>
            </a:r>
            <a:r>
              <a:rPr lang="en-US" sz="1600" b="1" dirty="0">
                <a:solidFill>
                  <a:schemeClr val="accent6">
                    <a:lumMod val="75000"/>
                  </a:schemeClr>
                </a:solidFill>
                <a:latin typeface="Courier New"/>
                <a:cs typeface="Courier New"/>
              </a:rPr>
              <a:t>"</a:t>
            </a:r>
            <a:r>
              <a:rPr lang="en-US" sz="1600" b="1" dirty="0">
                <a:solidFill>
                  <a:srgbClr val="00B050"/>
                </a:solidFill>
                <a:latin typeface="Courier New"/>
                <a:cs typeface="Courier New"/>
              </a:rPr>
              <a:t>&gt;</a:t>
            </a:r>
            <a:endParaRPr lang="en-US" sz="1600" b="1" dirty="0">
              <a:solidFill>
                <a:srgbClr val="00B050"/>
              </a:solidFill>
              <a:latin typeface="Courier New"/>
              <a:cs typeface="Courier New"/>
            </a:endParaRP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62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Nesting</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a:cs typeface="Courier New"/>
              </a:rPr>
              <a:t>#header</a:t>
            </a:r>
            <a:r>
              <a:rPr lang="en-US" sz="1600" b="1" dirty="0">
                <a:solidFill>
                  <a:schemeClr val="tx1"/>
                </a:solidFill>
                <a:latin typeface="Courier New"/>
                <a:cs typeface="Courier New"/>
              </a:rPr>
              <a:t> {</a:t>
            </a:r>
          </a:p>
          <a:p>
            <a:pPr lvl="1"/>
            <a:r>
              <a:rPr lang="en-US" sz="1600" b="1" dirty="0" smtClean="0">
                <a:solidFill>
                  <a:schemeClr val="tx1"/>
                </a:solidFill>
                <a:latin typeface="Courier New"/>
                <a:cs typeface="Courier New"/>
              </a:rPr>
              <a:t>h1 {</a:t>
            </a:r>
          </a:p>
          <a:p>
            <a:pPr lvl="2"/>
            <a:r>
              <a:rPr lang="en-US" sz="1600" b="1" dirty="0" smtClean="0">
                <a:solidFill>
                  <a:srgbClr val="FF0000"/>
                </a:solidFill>
                <a:latin typeface="Courier New"/>
                <a:cs typeface="Courier New"/>
              </a:rPr>
              <a:t>font-size</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26px</a:t>
            </a:r>
            <a:r>
              <a:rPr lang="en-US" sz="1600" b="1" dirty="0" smtClean="0">
                <a:solidFill>
                  <a:schemeClr val="tx1"/>
                </a:solidFill>
                <a:latin typeface="Courier New"/>
                <a:cs typeface="Courier New"/>
              </a:rPr>
              <a:t>;</a:t>
            </a:r>
          </a:p>
          <a:p>
            <a:pPr lvl="1"/>
            <a:r>
              <a:rPr lang="en-US" sz="1600" b="1" dirty="0" smtClean="0">
                <a:solidFill>
                  <a:schemeClr val="tx1"/>
                </a:solidFill>
                <a:latin typeface="Courier New"/>
                <a:cs typeface="Courier New"/>
              </a:rPr>
              <a:t>}</a:t>
            </a:r>
          </a:p>
          <a:p>
            <a:pPr lvl="1"/>
            <a:r>
              <a:rPr lang="en-US" sz="1600" b="1" dirty="0" smtClean="0">
                <a:solidFill>
                  <a:schemeClr val="tx1"/>
                </a:solidFill>
                <a:latin typeface="Courier New"/>
                <a:cs typeface="Courier New"/>
              </a:rPr>
              <a:t>a </a:t>
            </a:r>
            <a:r>
              <a:rPr lang="en-US" sz="1600" b="1" dirty="0">
                <a:solidFill>
                  <a:schemeClr val="tx1"/>
                </a:solidFill>
                <a:latin typeface="Courier New"/>
                <a:cs typeface="Courier New"/>
              </a:rPr>
              <a:t>{ </a:t>
            </a:r>
            <a:endParaRPr lang="en-US" sz="1600" b="1" dirty="0" smtClean="0">
              <a:solidFill>
                <a:schemeClr val="tx1"/>
              </a:solidFill>
              <a:latin typeface="Courier New"/>
              <a:cs typeface="Courier New"/>
            </a:endParaRPr>
          </a:p>
          <a:p>
            <a:pPr lvl="2"/>
            <a:r>
              <a:rPr lang="en-US" sz="1600" b="1" dirty="0" smtClean="0">
                <a:solidFill>
                  <a:srgbClr val="FF0000"/>
                </a:solidFill>
                <a:latin typeface="Courier New"/>
                <a:cs typeface="Courier New"/>
              </a:rPr>
              <a:t>text-decoration</a:t>
            </a:r>
            <a:r>
              <a:rPr lang="en-US" sz="1600" b="1" dirty="0">
                <a:solidFill>
                  <a:schemeClr val="tx1"/>
                </a:solidFill>
                <a:latin typeface="Courier New"/>
                <a:cs typeface="Courier New"/>
              </a:rPr>
              <a:t>: </a:t>
            </a:r>
            <a:r>
              <a:rPr lang="en-US" sz="1600" b="1" dirty="0">
                <a:solidFill>
                  <a:srgbClr val="0070C0"/>
                </a:solidFill>
                <a:latin typeface="Courier New"/>
                <a:cs typeface="Courier New"/>
              </a:rPr>
              <a:t>none</a:t>
            </a:r>
            <a:r>
              <a:rPr lang="en-US" sz="1600" b="1" dirty="0" smtClean="0">
                <a:solidFill>
                  <a:schemeClr val="tx1"/>
                </a:solidFill>
                <a:latin typeface="Courier New"/>
                <a:cs typeface="Courier New"/>
              </a:rPr>
              <a:t>;</a:t>
            </a:r>
          </a:p>
          <a:p>
            <a:pPr lvl="2"/>
            <a:r>
              <a:rPr lang="en-US" sz="1600" b="1" dirty="0" smtClean="0">
                <a:solidFill>
                  <a:schemeClr val="tx1"/>
                </a:solidFill>
                <a:latin typeface="Courier New"/>
                <a:cs typeface="Courier New"/>
              </a:rPr>
              <a:t>&amp;</a:t>
            </a:r>
            <a:r>
              <a:rPr lang="en-US" sz="1600" b="1" dirty="0" smtClean="0">
                <a:solidFill>
                  <a:schemeClr val="accent6">
                    <a:lumMod val="75000"/>
                  </a:schemeClr>
                </a:solidFill>
                <a:latin typeface="Courier New"/>
                <a:cs typeface="Courier New"/>
              </a:rPr>
              <a:t>:</a:t>
            </a:r>
            <a:r>
              <a:rPr lang="en-US" sz="1600" b="1" dirty="0">
                <a:solidFill>
                  <a:schemeClr val="accent6">
                    <a:lumMod val="75000"/>
                  </a:schemeClr>
                </a:solidFill>
                <a:latin typeface="Courier New"/>
                <a:cs typeface="Courier New"/>
              </a:rPr>
              <a:t>hover</a:t>
            </a:r>
            <a:r>
              <a:rPr lang="en-US" sz="1600" b="1" dirty="0">
                <a:solidFill>
                  <a:schemeClr val="tx1"/>
                </a:solidFill>
                <a:latin typeface="Courier New"/>
                <a:cs typeface="Courier New"/>
              </a:rPr>
              <a:t> { </a:t>
            </a:r>
            <a:endParaRPr lang="en-US" sz="1600" b="1" dirty="0" smtClean="0">
              <a:solidFill>
                <a:schemeClr val="tx1"/>
              </a:solidFill>
              <a:latin typeface="Courier New"/>
              <a:cs typeface="Courier New"/>
            </a:endParaRPr>
          </a:p>
          <a:p>
            <a:pPr lvl="3"/>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black</a:t>
            </a:r>
            <a:r>
              <a:rPr lang="en-US" sz="1600" b="1" dirty="0" smtClean="0">
                <a:solidFill>
                  <a:schemeClr val="tx1"/>
                </a:solidFill>
                <a:latin typeface="Courier New"/>
                <a:cs typeface="Courier New"/>
              </a:rPr>
              <a:t>;</a:t>
            </a:r>
          </a:p>
          <a:p>
            <a:pPr lvl="2"/>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032200" cy="3139321"/>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#header</a:t>
            </a:r>
            <a:r>
              <a:rPr lang="fr-FR" b="1" dirty="0">
                <a:latin typeface="Courier New" pitchFamily="49" charset="0"/>
                <a:cs typeface="Courier New" pitchFamily="49" charset="0"/>
              </a:rPr>
              <a:t> </a:t>
            </a:r>
            <a:r>
              <a:rPr lang="fr-FR" b="1" dirty="0">
                <a:latin typeface="Courier New" pitchFamily="49" charset="0"/>
                <a:cs typeface="Courier New" pitchFamily="49" charset="0"/>
              </a:rPr>
              <a:t>h1</a:t>
            </a:r>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a:t>
            </a:r>
          </a:p>
          <a:p>
            <a:pPr lvl="1"/>
            <a:r>
              <a:rPr lang="fr-FR" b="1" dirty="0" smtClean="0">
                <a:solidFill>
                  <a:srgbClr val="FF0000"/>
                </a:solidFill>
                <a:latin typeface="Courier New" pitchFamily="49" charset="0"/>
                <a:cs typeface="Courier New" pitchFamily="49" charset="0"/>
              </a:rPr>
              <a:t>font-size</a:t>
            </a:r>
            <a:r>
              <a:rPr lang="fr-FR" b="1" dirty="0">
                <a:latin typeface="Courier New" pitchFamily="49" charset="0"/>
                <a:cs typeface="Courier New" pitchFamily="49" charset="0"/>
              </a:rPr>
              <a:t>: </a:t>
            </a:r>
            <a:r>
              <a:rPr lang="fr-FR" b="1" dirty="0">
                <a:solidFill>
                  <a:srgbClr val="0070C0"/>
                </a:solidFill>
                <a:latin typeface="Courier New" pitchFamily="49" charset="0"/>
                <a:cs typeface="Courier New" pitchFamily="49" charset="0"/>
              </a:rPr>
              <a:t>26px</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#header</a:t>
            </a:r>
            <a:r>
              <a:rPr lang="fr-FR" b="1" dirty="0" smtClean="0">
                <a:latin typeface="Courier New" pitchFamily="49" charset="0"/>
                <a:cs typeface="Courier New" pitchFamily="49" charset="0"/>
              </a:rPr>
              <a:t> </a:t>
            </a:r>
            <a:r>
              <a:rPr lang="fr-FR" b="1" dirty="0">
                <a:latin typeface="Courier New" pitchFamily="49" charset="0"/>
                <a:cs typeface="Courier New" pitchFamily="49" charset="0"/>
              </a:rPr>
              <a:t>a</a:t>
            </a:r>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a:t>
            </a:r>
          </a:p>
          <a:p>
            <a:pPr lvl="1"/>
            <a:r>
              <a:rPr lang="fr-FR" b="1" dirty="0" err="1" smtClean="0">
                <a:solidFill>
                  <a:srgbClr val="FF0000"/>
                </a:solidFill>
                <a:latin typeface="Courier New" pitchFamily="49" charset="0"/>
                <a:cs typeface="Courier New" pitchFamily="49" charset="0"/>
              </a:rPr>
              <a:t>text-decoration</a:t>
            </a:r>
            <a:r>
              <a:rPr lang="fr-FR" b="1" dirty="0">
                <a:latin typeface="Courier New" pitchFamily="49" charset="0"/>
                <a:cs typeface="Courier New" pitchFamily="49" charset="0"/>
              </a:rPr>
              <a:t>: </a:t>
            </a:r>
            <a:r>
              <a:rPr lang="fr-FR" b="1" dirty="0">
                <a:solidFill>
                  <a:srgbClr val="0070C0"/>
                </a:solidFill>
                <a:latin typeface="Courier New" pitchFamily="49" charset="0"/>
                <a:cs typeface="Courier New" pitchFamily="49" charset="0"/>
              </a:rPr>
              <a:t>none</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a:t>
            </a:r>
            <a:r>
              <a:rPr lang="fr-FR" b="1" dirty="0">
                <a:solidFill>
                  <a:srgbClr val="0070C0"/>
                </a:solidFill>
                <a:latin typeface="Courier New" pitchFamily="49" charset="0"/>
                <a:cs typeface="Courier New" pitchFamily="49" charset="0"/>
              </a:rPr>
              <a:t>header</a:t>
            </a:r>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a</a:t>
            </a:r>
            <a:r>
              <a:rPr lang="fr-FR" b="1" dirty="0" smtClean="0">
                <a:solidFill>
                  <a:schemeClr val="accent6">
                    <a:lumMod val="75000"/>
                  </a:schemeClr>
                </a:solidFill>
                <a:latin typeface="Courier New" pitchFamily="49" charset="0"/>
                <a:cs typeface="Courier New" pitchFamily="49" charset="0"/>
              </a:rPr>
              <a:t>:hover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black</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440409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@main-color:</a:t>
            </a:r>
            <a:r>
              <a:rPr lang="en-US" sz="1600" b="1" dirty="0" smtClean="0">
                <a:solidFill>
                  <a:srgbClr val="0070C0"/>
                </a:solidFill>
                <a:latin typeface="Courier New"/>
                <a:cs typeface="Courier New"/>
              </a:rPr>
              <a:t> #FFDEAD;</a:t>
            </a:r>
          </a:p>
          <a:p>
            <a:endParaRPr lang="en-US" sz="1600" b="1" dirty="0" smtClean="0">
              <a:solidFill>
                <a:srgbClr val="0070C0"/>
              </a:solidFill>
              <a:latin typeface="Courier New"/>
              <a:cs typeface="Courier New"/>
            </a:endParaRPr>
          </a:p>
          <a:p>
            <a:r>
              <a:rPr lang="en-US" sz="1600" b="1" dirty="0" smtClean="0">
                <a:solidFill>
                  <a:srgbClr val="0070C0"/>
                </a:solidFill>
                <a:latin typeface="Courier New"/>
                <a:cs typeface="Courier New"/>
              </a:rPr>
              <a:t>#</a:t>
            </a:r>
            <a:r>
              <a:rPr lang="en-US" sz="1600" b="1" dirty="0">
                <a:solidFill>
                  <a:srgbClr val="0070C0"/>
                </a:solidFill>
                <a:latin typeface="Courier New"/>
                <a:cs typeface="Courier New"/>
              </a:rPr>
              <a:t>header</a:t>
            </a:r>
            <a:r>
              <a:rPr lang="en-US" sz="1600" b="1" dirty="0">
                <a:solidFill>
                  <a:schemeClr val="tx1"/>
                </a:solidFill>
                <a:latin typeface="Courier New"/>
                <a:cs typeface="Courier New"/>
              </a:rPr>
              <a:t> {</a:t>
            </a:r>
          </a:p>
          <a:p>
            <a:pPr lvl="1"/>
            <a:r>
              <a:rPr lang="en-US" sz="1600" b="1" dirty="0" smtClean="0">
                <a:solidFill>
                  <a:schemeClr val="tx1"/>
                </a:solidFill>
                <a:latin typeface="Courier New"/>
                <a:cs typeface="Courier New"/>
              </a:rPr>
              <a:t>h1 {</a:t>
            </a:r>
          </a:p>
          <a:p>
            <a:pPr lvl="2"/>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@main-color</a:t>
            </a:r>
            <a:r>
              <a:rPr lang="en-US" sz="1600" b="1" dirty="0" smtClean="0">
                <a:solidFill>
                  <a:schemeClr val="tx1"/>
                </a:solidFill>
                <a:latin typeface="Courier New"/>
                <a:cs typeface="Courier New"/>
              </a:rPr>
              <a:t>;</a:t>
            </a:r>
          </a:p>
          <a:p>
            <a:pPr lvl="1"/>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border-left</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1px solid</a:t>
            </a:r>
          </a:p>
          <a:p>
            <a:pPr lvl="2"/>
            <a:r>
              <a:rPr lang="en-US" sz="1600" b="1" dirty="0" smtClean="0">
                <a:solidFill>
                  <a:srgbClr val="0070C0"/>
                </a:solidFill>
                <a:latin typeface="Courier New"/>
                <a:cs typeface="Courier New"/>
              </a:rPr>
              <a:t>@main-color</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border-right</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1px solid</a:t>
            </a:r>
          </a:p>
          <a:p>
            <a:pPr lvl="2"/>
            <a:r>
              <a:rPr lang="en-US" sz="1600" b="1" dirty="0" smtClean="0">
                <a:solidFill>
                  <a:srgbClr val="0070C0"/>
                </a:solidFill>
                <a:latin typeface="Courier New"/>
                <a:cs typeface="Courier New"/>
              </a:rPr>
              <a:t>@main-color</a:t>
            </a:r>
            <a:r>
              <a:rPr lang="en-US" sz="1600" b="1" dirty="0" smtClean="0">
                <a:solidFill>
                  <a:schemeClr val="tx1"/>
                </a:solidFill>
                <a:latin typeface="Courier New"/>
                <a:cs typeface="Courier New"/>
              </a:rPr>
              <a:t>;</a:t>
            </a:r>
          </a:p>
          <a:p>
            <a:r>
              <a:rPr lang="en-US" sz="1600" b="1" dirty="0">
                <a:solidFill>
                  <a:schemeClr val="tx1"/>
                </a:solidFill>
                <a:latin typeface="Courier New"/>
                <a:cs typeface="Courier New"/>
              </a:rPr>
              <a:t>}</a:t>
            </a:r>
            <a:endParaRPr lang="en-US" sz="1600"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032200" cy="2862322"/>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#header</a:t>
            </a:r>
            <a:r>
              <a:rPr lang="fr-FR" b="1" dirty="0">
                <a:latin typeface="Courier New" pitchFamily="49" charset="0"/>
                <a:cs typeface="Courier New" pitchFamily="49" charset="0"/>
              </a:rPr>
              <a:t> </a:t>
            </a:r>
            <a:r>
              <a:rPr lang="fr-FR" b="1" dirty="0">
                <a:latin typeface="Courier New" pitchFamily="49" charset="0"/>
                <a:cs typeface="Courier New" pitchFamily="49" charset="0"/>
              </a:rPr>
              <a:t>h1</a:t>
            </a:r>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#FFDEAD</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#container</a:t>
            </a:r>
            <a:r>
              <a:rPr lang="fr-FR" b="1" dirty="0" smtClean="0">
                <a:latin typeface="Courier New" pitchFamily="49" charset="0"/>
                <a:cs typeface="Courier New" pitchFamily="49" charset="0"/>
              </a:rPr>
              <a:t> {</a:t>
            </a:r>
          </a:p>
          <a:p>
            <a:pPr lvl="1"/>
            <a:r>
              <a:rPr lang="fr-FR" b="1" dirty="0" smtClean="0">
                <a:solidFill>
                  <a:srgbClr val="FF0000"/>
                </a:solidFill>
                <a:latin typeface="Courier New" pitchFamily="49" charset="0"/>
                <a:cs typeface="Courier New" pitchFamily="49" charset="0"/>
              </a:rPr>
              <a:t>border-</a:t>
            </a:r>
            <a:r>
              <a:rPr lang="fr-FR" b="1" dirty="0" err="1" smtClean="0">
                <a:solidFill>
                  <a:srgbClr val="FF0000"/>
                </a:solidFill>
                <a:latin typeface="Courier New" pitchFamily="49" charset="0"/>
                <a:cs typeface="Courier New" pitchFamily="49" charset="0"/>
              </a:rPr>
              <a:t>left</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1px </a:t>
            </a:r>
            <a:r>
              <a:rPr lang="fr-FR" b="1" dirty="0" err="1" smtClean="0">
                <a:solidFill>
                  <a:srgbClr val="0070C0"/>
                </a:solidFill>
                <a:latin typeface="Courier New" pitchFamily="49" charset="0"/>
                <a:cs typeface="Courier New" pitchFamily="49" charset="0"/>
              </a:rPr>
              <a:t>solid</a:t>
            </a:r>
            <a:endParaRPr lang="fr-FR" b="1" dirty="0" smtClean="0">
              <a:solidFill>
                <a:srgbClr val="0070C0"/>
              </a:solidFill>
              <a:latin typeface="Courier New" pitchFamily="49" charset="0"/>
              <a:cs typeface="Courier New" pitchFamily="49" charset="0"/>
            </a:endParaRPr>
          </a:p>
          <a:p>
            <a:pPr lvl="2"/>
            <a:r>
              <a:rPr lang="fr-FR" b="1" dirty="0" smtClean="0">
                <a:solidFill>
                  <a:srgbClr val="0070C0"/>
                </a:solidFill>
                <a:latin typeface="Courier New" pitchFamily="49" charset="0"/>
                <a:cs typeface="Courier New" pitchFamily="49" charset="0"/>
              </a:rPr>
              <a:t>#FFDEAD</a:t>
            </a:r>
            <a:r>
              <a:rPr lang="fr-FR" b="1" dirty="0" smtClean="0">
                <a:latin typeface="Courier New" pitchFamily="49" charset="0"/>
                <a:cs typeface="Courier New" pitchFamily="49" charset="0"/>
              </a:rPr>
              <a:t>;</a:t>
            </a:r>
          </a:p>
          <a:p>
            <a:pPr lvl="1"/>
            <a:r>
              <a:rPr lang="fr-FR" b="1" dirty="0" smtClean="0">
                <a:solidFill>
                  <a:srgbClr val="FF0000"/>
                </a:solidFill>
                <a:latin typeface="Courier New" pitchFamily="49" charset="0"/>
                <a:cs typeface="Courier New" pitchFamily="49" charset="0"/>
              </a:rPr>
              <a:t>border-right</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1px </a:t>
            </a:r>
            <a:r>
              <a:rPr lang="fr-FR" b="1" dirty="0" err="1" smtClean="0">
                <a:solidFill>
                  <a:srgbClr val="0070C0"/>
                </a:solidFill>
                <a:latin typeface="Courier New" pitchFamily="49" charset="0"/>
                <a:cs typeface="Courier New" pitchFamily="49" charset="0"/>
              </a:rPr>
              <a:t>solid</a:t>
            </a:r>
            <a:endParaRPr lang="fr-FR" b="1" dirty="0" smtClean="0">
              <a:solidFill>
                <a:srgbClr val="0070C0"/>
              </a:solidFill>
              <a:latin typeface="Courier New" pitchFamily="49" charset="0"/>
              <a:cs typeface="Courier New" pitchFamily="49" charset="0"/>
            </a:endParaRPr>
          </a:p>
          <a:p>
            <a:pPr lvl="2"/>
            <a:r>
              <a:rPr lang="fr-FR" b="1" dirty="0" smtClean="0">
                <a:solidFill>
                  <a:srgbClr val="0070C0"/>
                </a:solidFill>
                <a:latin typeface="Courier New" pitchFamily="49" charset="0"/>
                <a:cs typeface="Courier New" pitchFamily="49" charset="0"/>
              </a:rPr>
              <a:t>#FFDEAD</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6616085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Operations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@border-width:</a:t>
            </a:r>
            <a:r>
              <a:rPr lang="en-US" sz="1600" b="1" dirty="0" smtClean="0">
                <a:solidFill>
                  <a:srgbClr val="0070C0"/>
                </a:solidFill>
                <a:latin typeface="Courier New"/>
                <a:cs typeface="Courier New"/>
              </a:rPr>
              <a:t> 1px;</a:t>
            </a:r>
          </a:p>
          <a:p>
            <a:r>
              <a:rPr lang="en-US" sz="1600" b="1" dirty="0" smtClean="0">
                <a:solidFill>
                  <a:schemeClr val="tx1"/>
                </a:solidFill>
                <a:latin typeface="Courier New"/>
                <a:cs typeface="Courier New"/>
              </a:rPr>
              <a:t>@dark-gray:</a:t>
            </a:r>
            <a:r>
              <a:rPr lang="en-US" sz="1600" b="1" dirty="0" smtClean="0">
                <a:solidFill>
                  <a:srgbClr val="0070C0"/>
                </a:solidFill>
                <a:latin typeface="Courier New"/>
                <a:cs typeface="Courier New"/>
              </a:rPr>
              <a:t> #111;</a:t>
            </a:r>
          </a:p>
          <a:p>
            <a:endParaRPr lang="en-US" sz="1600" b="1" dirty="0" smtClean="0">
              <a:solidFill>
                <a:srgbClr val="0070C0"/>
              </a:solidFill>
              <a:latin typeface="Courier New"/>
              <a:cs typeface="Courier New"/>
            </a:endParaRPr>
          </a:p>
          <a:p>
            <a:r>
              <a:rPr lang="en-US" sz="1600" b="1" dirty="0" smtClean="0">
                <a:solidFill>
                  <a:srgbClr val="0070C0"/>
                </a:solidFill>
                <a:latin typeface="Courier New"/>
                <a:cs typeface="Courier New"/>
              </a:rPr>
              <a:t>#</a:t>
            </a:r>
            <a:r>
              <a:rPr lang="en-US" sz="1600" b="1" dirty="0">
                <a:solidFill>
                  <a:srgbClr val="0070C0"/>
                </a:solidFill>
                <a:latin typeface="Courier New"/>
                <a:cs typeface="Courier New"/>
              </a:rPr>
              <a:t>header</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@dark-gray</a:t>
            </a:r>
            <a:r>
              <a:rPr lang="en-US" sz="1600" b="1" dirty="0" smtClean="0">
                <a:solidFill>
                  <a:srgbClr val="0070C0"/>
                </a:solidFill>
                <a:latin typeface="Courier New"/>
                <a:cs typeface="Courier New"/>
              </a:rPr>
              <a:t> * 3</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p>
          <a:p>
            <a:endParaRPr lang="en-US" sz="1600" b="1" dirty="0" smtClean="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a:t>
            </a:r>
            <a:r>
              <a:rPr lang="en-US" sz="1600" b="1" dirty="0" smtClean="0">
                <a:solidFill>
                  <a:schemeClr val="tx1"/>
                </a:solidFill>
                <a:latin typeface="Courier New"/>
                <a:cs typeface="Courier New"/>
              </a:rPr>
              <a:t>: @border-width</a:t>
            </a:r>
            <a:r>
              <a:rPr lang="en-US" sz="1600" b="1" dirty="0" smtClean="0">
                <a:solidFill>
                  <a:srgbClr val="0070C0"/>
                </a:solidFill>
                <a:latin typeface="Courier New"/>
                <a:cs typeface="Courier New"/>
              </a:rPr>
              <a:t>*2 solid</a:t>
            </a:r>
          </a:p>
          <a:p>
            <a:pPr lvl="2"/>
            <a:r>
              <a:rPr lang="en-US" sz="1600" b="1" dirty="0" smtClean="0">
                <a:solidFill>
                  <a:srgbClr val="0070C0"/>
                </a:solidFill>
                <a:latin typeface="Courier New"/>
                <a:cs typeface="Courier New"/>
              </a:rPr>
              <a:t>@dark-gray</a:t>
            </a:r>
            <a:r>
              <a:rPr lang="en-US" sz="1600" b="1" dirty="0" smtClean="0">
                <a:solidFill>
                  <a:schemeClr val="tx1"/>
                </a:solidFill>
                <a:latin typeface="Courier New"/>
                <a:cs typeface="Courier New"/>
              </a:rPr>
              <a:t>;</a:t>
            </a:r>
          </a:p>
          <a:p>
            <a:pPr lvl="1"/>
            <a:r>
              <a:rPr lang="en-US" sz="1600" b="1" dirty="0">
                <a:solidFill>
                  <a:srgbClr val="FF0000"/>
                </a:solidFill>
                <a:latin typeface="Courier New"/>
                <a:cs typeface="Courier New"/>
              </a:rPr>
              <a:t>c</a:t>
            </a:r>
            <a:r>
              <a:rPr lang="en-US" sz="1600" b="1" dirty="0" smtClean="0">
                <a:solidFill>
                  <a:srgbClr val="FF0000"/>
                </a:solidFill>
                <a:latin typeface="Courier New"/>
                <a:cs typeface="Courier New"/>
              </a:rPr>
              <a:t>olor</a:t>
            </a:r>
            <a:r>
              <a:rPr lang="en-US" sz="1600" b="1" dirty="0" smtClean="0">
                <a:solidFill>
                  <a:schemeClr val="tx1"/>
                </a:solidFill>
                <a:latin typeface="Courier New"/>
                <a:cs typeface="Courier New"/>
              </a:rPr>
              <a:t>: (@dark-gray</a:t>
            </a:r>
            <a:r>
              <a:rPr lang="en-US" sz="1600" b="1" dirty="0" smtClean="0">
                <a:solidFill>
                  <a:srgbClr val="0070C0"/>
                </a:solidFill>
                <a:latin typeface="Courier New"/>
                <a:cs typeface="Courier New"/>
              </a:rPr>
              <a:t> </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 #111</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*4</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032200" cy="2308324"/>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header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#333</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#container</a:t>
            </a:r>
            <a:r>
              <a:rPr lang="fr-FR" b="1" dirty="0" smtClean="0">
                <a:latin typeface="Courier New" pitchFamily="49" charset="0"/>
                <a:cs typeface="Courier New" pitchFamily="49" charset="0"/>
              </a:rPr>
              <a:t> {</a:t>
            </a:r>
          </a:p>
          <a:p>
            <a:pPr lvl="1"/>
            <a:r>
              <a:rPr lang="fr-FR" b="1" dirty="0" smtClean="0">
                <a:solidFill>
                  <a:srgbClr val="FF0000"/>
                </a:solidFill>
                <a:latin typeface="Courier New" pitchFamily="49" charset="0"/>
                <a:cs typeface="Courier New" pitchFamily="49" charset="0"/>
              </a:rPr>
              <a:t>border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2px </a:t>
            </a:r>
            <a:r>
              <a:rPr lang="fr-FR" b="1" dirty="0" err="1" smtClean="0">
                <a:solidFill>
                  <a:srgbClr val="0070C0"/>
                </a:solidFill>
                <a:latin typeface="Courier New" pitchFamily="49" charset="0"/>
                <a:cs typeface="Courier New" pitchFamily="49" charset="0"/>
              </a:rPr>
              <a:t>solid</a:t>
            </a:r>
            <a:r>
              <a:rPr lang="fr-FR" b="1" dirty="0" smtClean="0">
                <a:solidFill>
                  <a:srgbClr val="0070C0"/>
                </a:solidFill>
                <a:latin typeface="Courier New" pitchFamily="49" charset="0"/>
                <a:cs typeface="Courier New" pitchFamily="49" charset="0"/>
              </a:rPr>
              <a:t> #111</a:t>
            </a:r>
            <a:r>
              <a:rPr lang="fr-FR" b="1" dirty="0" smtClean="0">
                <a:latin typeface="Courier New" pitchFamily="49" charset="0"/>
                <a:cs typeface="Courier New" pitchFamily="49" charset="0"/>
              </a:rPr>
              <a:t>; </a:t>
            </a:r>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#888</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6616085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accent6">
                    <a:lumMod val="75000"/>
                  </a:schemeClr>
                </a:solidFill>
                <a:latin typeface="Courier New"/>
                <a:cs typeface="Courier New"/>
              </a:rPr>
              <a:t>.rounded-corners</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moz</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webkit</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smtClean="0">
              <a:solidFill>
                <a:srgbClr val="0070C0"/>
              </a:solidFill>
              <a:latin typeface="Courier New"/>
              <a:cs typeface="Courier New"/>
            </a:endParaRPr>
          </a:p>
          <a:p>
            <a:endParaRPr lang="en-US" sz="1600" b="1" dirty="0" smtClean="0">
              <a:solidFill>
                <a:srgbClr val="0070C0"/>
              </a:solidFill>
              <a:latin typeface="Courier New"/>
              <a:cs typeface="Courier New"/>
            </a:endParaRPr>
          </a:p>
          <a:p>
            <a:r>
              <a:rPr lang="en-US" sz="1600" b="1" dirty="0" smtClean="0">
                <a:solidFill>
                  <a:srgbClr val="0070C0"/>
                </a:solidFill>
                <a:latin typeface="Courier New"/>
                <a:cs typeface="Courier New"/>
              </a:rPr>
              <a:t>#</a:t>
            </a:r>
            <a:r>
              <a:rPr lang="en-US" sz="1600" b="1" dirty="0">
                <a:solidFill>
                  <a:srgbClr val="0070C0"/>
                </a:solidFill>
                <a:latin typeface="Courier New"/>
                <a:cs typeface="Courier New"/>
              </a:rPr>
              <a:t>header</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pPr lvl="1"/>
            <a:r>
              <a:rPr lang="en-US" sz="1600" b="1" dirty="0" smtClean="0">
                <a:solidFill>
                  <a:schemeClr val="accent6">
                    <a:lumMod val="75000"/>
                  </a:schemeClr>
                </a:solidFill>
                <a:latin typeface="Courier New"/>
                <a:cs typeface="Courier New"/>
              </a:rPr>
              <a:t>.rounded-corners</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p>
          <a:p>
            <a:endParaRPr lang="en-US" sz="1600" b="1" dirty="0" smtClean="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p>
          <a:p>
            <a:pPr lvl="1"/>
            <a:r>
              <a:rPr lang="en-US" sz="1600" b="1" dirty="0" smtClean="0">
                <a:solidFill>
                  <a:schemeClr val="accent6">
                    <a:lumMod val="75000"/>
                  </a:schemeClr>
                </a:solidFill>
                <a:latin typeface="Courier New"/>
                <a:cs typeface="Courier New"/>
              </a:rPr>
              <a:t>.rounded-corners</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427736" cy="1754326"/>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header</a:t>
            </a:r>
            <a:r>
              <a:rPr lang="fr-FR" b="1" dirty="0" smtClean="0">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 #container</a:t>
            </a:r>
            <a:r>
              <a:rPr lang="fr-FR" b="1" dirty="0" smtClean="0">
                <a:latin typeface="Courier New" pitchFamily="49" charset="0"/>
                <a:cs typeface="Courier New" pitchFamily="49" charset="0"/>
              </a:rPr>
              <a:t>,</a:t>
            </a:r>
          </a:p>
          <a:p>
            <a:r>
              <a:rPr lang="fr-FR" b="1" dirty="0" smtClean="0">
                <a:solidFill>
                  <a:schemeClr val="accent6">
                    <a:lumMod val="75000"/>
                  </a:schemeClr>
                </a:solidFill>
                <a:latin typeface="Courier New" pitchFamily="49" charset="0"/>
                <a:cs typeface="Courier New" pitchFamily="49" charset="0"/>
              </a:rPr>
              <a:t>.</a:t>
            </a:r>
            <a:r>
              <a:rPr lang="fr-FR" b="1" dirty="0" err="1" smtClean="0">
                <a:solidFill>
                  <a:schemeClr val="accent6">
                    <a:lumMod val="75000"/>
                  </a:schemeClr>
                </a:solidFill>
                <a:latin typeface="Courier New" pitchFamily="49" charset="0"/>
                <a:cs typeface="Courier New" pitchFamily="49" charset="0"/>
              </a:rPr>
              <a:t>rounded</a:t>
            </a:r>
            <a:r>
              <a:rPr lang="fr-FR" b="1" dirty="0" smtClean="0">
                <a:solidFill>
                  <a:schemeClr val="accent6">
                    <a:lumMod val="75000"/>
                  </a:schemeClr>
                </a:solidFill>
                <a:latin typeface="Courier New" pitchFamily="49" charset="0"/>
                <a:cs typeface="Courier New" pitchFamily="49" charset="0"/>
              </a:rPr>
              <a:t>-corners</a:t>
            </a:r>
            <a:r>
              <a:rPr lang="fr-FR" b="1" dirty="0" smtClean="0">
                <a:solidFill>
                  <a:srgbClr val="00B050"/>
                </a:solidFill>
                <a:latin typeface="Courier New" pitchFamily="49" charset="0"/>
                <a:cs typeface="Courier New" pitchFamily="49" charset="0"/>
              </a:rPr>
              <a:t> </a:t>
            </a:r>
            <a:r>
              <a:rPr lang="fr-FR" b="1" dirty="0" smtClean="0">
                <a:latin typeface="Courier New" pitchFamily="49" charset="0"/>
                <a:cs typeface="Courier New" pitchFamily="49" charset="0"/>
              </a:rPr>
              <a:t>{</a:t>
            </a:r>
          </a:p>
          <a:p>
            <a:pPr lvl="1"/>
            <a:r>
              <a:rPr lang="fr-FR" b="1" dirty="0" smtClean="0">
                <a:solidFill>
                  <a:srgbClr val="FF0000"/>
                </a:solidFill>
                <a:latin typeface="Courier New" pitchFamily="49" charset="0"/>
                <a:cs typeface="Courier New" pitchFamily="49" charset="0"/>
              </a:rPr>
              <a:t>border-radius</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5px</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pPr lvl="1"/>
            <a:r>
              <a:rPr lang="fr-FR" b="1" dirty="0" smtClean="0">
                <a:solidFill>
                  <a:srgbClr val="FF0000"/>
                </a:solidFill>
                <a:latin typeface="Courier New" pitchFamily="49" charset="0"/>
                <a:cs typeface="Courier New" pitchFamily="49" charset="0"/>
              </a:rPr>
              <a:t>-</a:t>
            </a:r>
            <a:r>
              <a:rPr lang="fr-FR" b="1" dirty="0" err="1" smtClean="0">
                <a:solidFill>
                  <a:srgbClr val="FF0000"/>
                </a:solidFill>
                <a:latin typeface="Courier New" pitchFamily="49" charset="0"/>
                <a:cs typeface="Courier New" pitchFamily="49" charset="0"/>
              </a:rPr>
              <a:t>moz</a:t>
            </a:r>
            <a:r>
              <a:rPr lang="fr-FR" b="1" dirty="0" smtClean="0">
                <a:solidFill>
                  <a:srgbClr val="FF0000"/>
                </a:solidFill>
                <a:latin typeface="Courier New" pitchFamily="49" charset="0"/>
                <a:cs typeface="Courier New" pitchFamily="49" charset="0"/>
              </a:rPr>
              <a:t>-border-radius</a:t>
            </a:r>
            <a:r>
              <a:rPr lang="fr-FR" b="1" dirty="0">
                <a:latin typeface="Courier New" pitchFamily="49" charset="0"/>
                <a:cs typeface="Courier New" pitchFamily="49" charset="0"/>
              </a:rPr>
              <a:t>: </a:t>
            </a:r>
            <a:r>
              <a:rPr lang="fr-FR" b="1" dirty="0">
                <a:solidFill>
                  <a:srgbClr val="0070C0"/>
                </a:solidFill>
                <a:latin typeface="Courier New" pitchFamily="49" charset="0"/>
                <a:cs typeface="Courier New" pitchFamily="49" charset="0"/>
              </a:rPr>
              <a:t>5px</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pPr lvl="1"/>
            <a:r>
              <a:rPr lang="fr-FR" b="1" dirty="0" smtClean="0">
                <a:solidFill>
                  <a:srgbClr val="FF0000"/>
                </a:solidFill>
                <a:latin typeface="Courier New" pitchFamily="49" charset="0"/>
                <a:cs typeface="Courier New" pitchFamily="49" charset="0"/>
              </a:rPr>
              <a:t>-</a:t>
            </a:r>
            <a:r>
              <a:rPr lang="fr-FR" b="1" dirty="0" err="1" smtClean="0">
                <a:solidFill>
                  <a:srgbClr val="FF0000"/>
                </a:solidFill>
                <a:latin typeface="Courier New" pitchFamily="49" charset="0"/>
                <a:cs typeface="Courier New" pitchFamily="49" charset="0"/>
              </a:rPr>
              <a:t>webkit</a:t>
            </a:r>
            <a:r>
              <a:rPr lang="fr-FR" b="1" dirty="0" smtClean="0">
                <a:solidFill>
                  <a:srgbClr val="FF0000"/>
                </a:solidFill>
                <a:latin typeface="Courier New" pitchFamily="49" charset="0"/>
                <a:cs typeface="Courier New" pitchFamily="49" charset="0"/>
              </a:rPr>
              <a:t>-border-radius</a:t>
            </a:r>
            <a:r>
              <a:rPr lang="fr-FR" b="1" dirty="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5px</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2223611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r>
              <a:rPr lang="fr-FR" dirty="0" smtClean="0"/>
              <a:t> </a:t>
            </a:r>
            <a:r>
              <a:rPr lang="fr-FR" dirty="0" err="1" smtClean="0"/>
              <a:t>with</a:t>
            </a:r>
            <a:r>
              <a:rPr lang="fr-FR" dirty="0" smtClean="0"/>
              <a:t> </a:t>
            </a:r>
            <a:r>
              <a:rPr lang="fr-FR" dirty="0" err="1" smtClean="0"/>
              <a:t>parameters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accent6">
                    <a:lumMod val="75000"/>
                  </a:schemeClr>
                </a:solidFill>
                <a:latin typeface="Courier New"/>
                <a:cs typeface="Courier New"/>
              </a:rPr>
              <a:t>.rounded-corners(</a:t>
            </a:r>
            <a:r>
              <a:rPr lang="en-US" sz="1600" b="1" dirty="0" smtClean="0">
                <a:solidFill>
                  <a:schemeClr val="tx1"/>
                </a:solidFill>
                <a:latin typeface="Courier New"/>
                <a:cs typeface="Courier New"/>
              </a:rPr>
              <a:t>@size</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@size;</a:t>
            </a:r>
          </a:p>
          <a:p>
            <a:pPr lvl="1"/>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moz</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@size;</a:t>
            </a:r>
          </a:p>
          <a:p>
            <a:pPr lvl="1"/>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webkit</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@size;</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smtClean="0">
              <a:solidFill>
                <a:srgbClr val="0070C0"/>
              </a:solidFill>
              <a:latin typeface="Courier New"/>
              <a:cs typeface="Courier New"/>
            </a:endParaRPr>
          </a:p>
          <a:p>
            <a:r>
              <a:rPr lang="en-US" sz="1600" b="1" dirty="0" smtClean="0">
                <a:solidFill>
                  <a:schemeClr val="accent6">
                    <a:lumMod val="75000"/>
                  </a:schemeClr>
                </a:solidFill>
                <a:latin typeface="Courier New"/>
                <a:cs typeface="Courier New"/>
              </a:rPr>
              <a:t>.border-base(</a:t>
            </a:r>
            <a:r>
              <a:rPr lang="en-US" sz="1600" b="1" dirty="0" smtClean="0">
                <a:solidFill>
                  <a:schemeClr val="tx1"/>
                </a:solidFill>
                <a:latin typeface="Courier New"/>
                <a:cs typeface="Courier New"/>
              </a:rPr>
              <a:t>@color:</a:t>
            </a:r>
            <a:r>
              <a:rPr lang="en-US" sz="1600" b="1" dirty="0" smtClean="0">
                <a:solidFill>
                  <a:srgbClr val="0070C0"/>
                </a:solidFill>
                <a:latin typeface="Courier New"/>
                <a:cs typeface="Courier New"/>
              </a:rPr>
              <a:t> black</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 </a:t>
            </a:r>
            <a:r>
              <a:rPr lang="en-US" sz="1600" b="1" dirty="0" smtClean="0">
                <a:solidFill>
                  <a:schemeClr val="tx1"/>
                </a:solidFill>
                <a:latin typeface="Courier New"/>
                <a:cs typeface="Courier New"/>
              </a:rPr>
              <a:t>@</a:t>
            </a:r>
            <a:r>
              <a:rPr lang="en-US" sz="1600" b="1" dirty="0">
                <a:solidFill>
                  <a:schemeClr val="tx1"/>
                </a:solidFill>
                <a:latin typeface="Courier New"/>
                <a:cs typeface="Courier New"/>
              </a:rPr>
              <a:t>size:</a:t>
            </a:r>
            <a:r>
              <a:rPr lang="en-US" sz="1600" b="1" dirty="0">
                <a:solidFill>
                  <a:srgbClr val="0070C0"/>
                </a:solidFill>
                <a:latin typeface="Courier New"/>
                <a:cs typeface="Courier New"/>
              </a:rPr>
              <a:t> 1px</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 </a:t>
            </a:r>
            <a:r>
              <a:rPr lang="en-US" sz="1600" b="1" dirty="0" smtClean="0">
                <a:solidFill>
                  <a:schemeClr val="tx1"/>
                </a:solidFill>
                <a:latin typeface="Courier New"/>
                <a:cs typeface="Courier New"/>
              </a:rPr>
              <a:t>@size</a:t>
            </a:r>
            <a:r>
              <a:rPr lang="en-US" sz="1600" b="1" dirty="0" smtClean="0">
                <a:solidFill>
                  <a:srgbClr val="0070C0"/>
                </a:solidFill>
                <a:latin typeface="Courier New"/>
                <a:cs typeface="Courier New"/>
              </a:rPr>
              <a:t> solid </a:t>
            </a:r>
            <a:r>
              <a:rPr lang="en-US" sz="1600" b="1" dirty="0" smtClean="0">
                <a:solidFill>
                  <a:schemeClr val="tx1"/>
                </a:solidFill>
                <a:latin typeface="Courier New"/>
                <a:cs typeface="Courier New"/>
              </a:rPr>
              <a:t>@color;</a:t>
            </a:r>
          </a:p>
          <a:p>
            <a:r>
              <a:rPr lang="en-US" sz="1600" b="1" dirty="0" smtClean="0">
                <a:solidFill>
                  <a:schemeClr val="tx1"/>
                </a:solidFill>
                <a:latin typeface="Courier New"/>
                <a:cs typeface="Courier New"/>
              </a:rPr>
              <a:t>}</a:t>
            </a: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p>
          <a:p>
            <a:pPr lvl="1"/>
            <a:r>
              <a:rPr lang="en-US" sz="1600" b="1" dirty="0" smtClean="0">
                <a:solidFill>
                  <a:schemeClr val="accent6">
                    <a:lumMod val="75000"/>
                  </a:schemeClr>
                </a:solidFill>
                <a:latin typeface="Courier New"/>
                <a:cs typeface="Courier New"/>
              </a:rPr>
              <a:t>.rounded-corners(</a:t>
            </a:r>
            <a:r>
              <a:rPr lang="en-US" sz="1600" b="1" dirty="0" smtClean="0">
                <a:solidFill>
                  <a:srgbClr val="0070C0"/>
                </a:solidFill>
                <a:latin typeface="Courier New"/>
                <a:cs typeface="Courier New"/>
              </a:rPr>
              <a:t>5px</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t>
            </a:r>
          </a:p>
          <a:p>
            <a:pPr lvl="1"/>
            <a:r>
              <a:rPr lang="en-US" sz="1600" b="1" dirty="0" smtClean="0">
                <a:solidFill>
                  <a:schemeClr val="accent6">
                    <a:lumMod val="75000"/>
                  </a:schemeClr>
                </a:solidFill>
                <a:latin typeface="Courier New"/>
                <a:cs typeface="Courier New"/>
              </a:rPr>
              <a:t>.border-base(</a:t>
            </a:r>
            <a:r>
              <a:rPr lang="en-US" sz="1600" b="1" dirty="0" smtClean="0">
                <a:solidFill>
                  <a:srgbClr val="0070C0"/>
                </a:solidFill>
                <a:latin typeface="Courier New"/>
                <a:cs typeface="Courier New"/>
              </a:rPr>
              <a:t>#333</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spTree>
    <p:extLst>
      <p:ext uri="{BB962C8B-B14F-4D97-AF65-F5344CB8AC3E}">
        <p14:creationId xmlns:p14="http://schemas.microsoft.com/office/powerpoint/2010/main" val="2343154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r>
              <a:rPr lang="fr-FR" dirty="0" smtClean="0"/>
              <a:t> </a:t>
            </a:r>
            <a:r>
              <a:rPr lang="fr-FR" dirty="0" err="1" smtClean="0"/>
              <a:t>with</a:t>
            </a:r>
            <a:r>
              <a:rPr lang="fr-FR" dirty="0" smtClean="0"/>
              <a:t> </a:t>
            </a:r>
            <a:r>
              <a:rPr lang="fr-FR" dirty="0" err="1" smtClean="0"/>
              <a:t>parameters</a:t>
            </a:r>
            <a:endParaRPr lang="fr-FR" dirty="0"/>
          </a:p>
        </p:txBody>
      </p:sp>
      <p:sp>
        <p:nvSpPr>
          <p:cNvPr id="3" name="Espace réservé du contenu 2"/>
          <p:cNvSpPr>
            <a:spLocks noGrp="1"/>
          </p:cNvSpPr>
          <p:nvPr>
            <p:ph idx="1"/>
          </p:nvPr>
        </p:nvSpPr>
        <p:spPr/>
        <p:txBody>
          <a:bodyPr numCol="1"/>
          <a:lstStyle/>
          <a:p>
            <a:pPr marL="0" indent="0">
              <a:buNone/>
            </a:pPr>
            <a:r>
              <a:rPr lang="fr-FR" dirty="0" smtClean="0"/>
              <a:t>	</a:t>
            </a:r>
            <a:r>
              <a:rPr lang="fr-FR" dirty="0" err="1" smtClean="0"/>
              <a:t>Generated</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ctr">
              <a:buNone/>
            </a:pPr>
            <a:r>
              <a:rPr lang="fr-FR" dirty="0" smtClean="0"/>
              <a:t>Is </a:t>
            </a:r>
            <a:r>
              <a:rPr lang="fr-FR" dirty="0" err="1" smtClean="0"/>
              <a:t>it</a:t>
            </a:r>
            <a:r>
              <a:rPr lang="fr-FR" dirty="0" smtClean="0"/>
              <a:t> </a:t>
            </a:r>
            <a:r>
              <a:rPr lang="fr-FR" dirty="0" err="1" smtClean="0"/>
              <a:t>really</a:t>
            </a:r>
            <a:r>
              <a:rPr lang="fr-FR" dirty="0" smtClean="0"/>
              <a:t> </a:t>
            </a:r>
            <a:r>
              <a:rPr lang="fr-FR" dirty="0" err="1" smtClean="0"/>
              <a:t>like</a:t>
            </a:r>
            <a:r>
              <a:rPr lang="fr-FR" dirty="0" smtClean="0"/>
              <a:t> </a:t>
            </a:r>
            <a:r>
              <a:rPr lang="fr-FR" dirty="0" err="1" smtClean="0"/>
              <a:t>functions</a:t>
            </a:r>
            <a:r>
              <a:rPr lang="fr-FR" dirty="0" smtClean="0"/>
              <a:t> in </a:t>
            </a:r>
            <a:r>
              <a:rPr lang="fr-FR" dirty="0" err="1" smtClean="0"/>
              <a:t>other</a:t>
            </a:r>
            <a:r>
              <a:rPr lang="fr-FR" dirty="0" smtClean="0"/>
              <a:t> </a:t>
            </a:r>
            <a:r>
              <a:rPr lang="fr-FR" dirty="0" err="1" smtClean="0"/>
              <a:t>languages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77380"/>
            <a:ext cx="8785224"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a:p>
            <a:pPr lvl="1"/>
            <a:r>
              <a:rPr lang="en-US" sz="1600" b="1" dirty="0">
                <a:solidFill>
                  <a:srgbClr val="FF0000"/>
                </a:solidFill>
                <a:latin typeface="Courier New"/>
                <a:cs typeface="Courier New"/>
              </a:rPr>
              <a:t>border-radius</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pPr lvl="1"/>
            <a:r>
              <a:rPr lang="en-US" sz="1600" b="1" dirty="0">
                <a:solidFill>
                  <a:srgbClr val="FF0000"/>
                </a:solidFill>
                <a:latin typeface="Courier New"/>
                <a:cs typeface="Courier New"/>
              </a:rPr>
              <a:t>-</a:t>
            </a:r>
            <a:r>
              <a:rPr lang="en-US" sz="1600" b="1" dirty="0" err="1">
                <a:solidFill>
                  <a:srgbClr val="FF0000"/>
                </a:solidFill>
                <a:latin typeface="Courier New"/>
                <a:cs typeface="Courier New"/>
              </a:rPr>
              <a:t>moz</a:t>
            </a:r>
            <a:r>
              <a:rPr lang="en-US" sz="1600" b="1" dirty="0">
                <a:solidFill>
                  <a:srgbClr val="FF0000"/>
                </a:solidFill>
                <a:latin typeface="Courier New"/>
                <a:cs typeface="Courier New"/>
              </a:rPr>
              <a:t>-border-radius</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pPr lvl="1"/>
            <a:r>
              <a:rPr lang="en-US" sz="1600" b="1" dirty="0">
                <a:solidFill>
                  <a:srgbClr val="FF0000"/>
                </a:solidFill>
                <a:latin typeface="Courier New"/>
                <a:cs typeface="Courier New"/>
              </a:rPr>
              <a:t>-</a:t>
            </a:r>
            <a:r>
              <a:rPr lang="en-US" sz="1600" b="1" dirty="0" err="1">
                <a:solidFill>
                  <a:srgbClr val="FF0000"/>
                </a:solidFill>
                <a:latin typeface="Courier New"/>
                <a:cs typeface="Courier New"/>
              </a:rPr>
              <a:t>webkit</a:t>
            </a:r>
            <a:r>
              <a:rPr lang="en-US" sz="1600" b="1" dirty="0">
                <a:solidFill>
                  <a:srgbClr val="FF0000"/>
                </a:solidFill>
                <a:latin typeface="Courier New"/>
                <a:cs typeface="Courier New"/>
              </a:rPr>
              <a:t>-border-radius</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border</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 </a:t>
            </a:r>
            <a:r>
              <a:rPr lang="en-US" sz="1600" b="1" dirty="0" smtClean="0">
                <a:solidFill>
                  <a:srgbClr val="0070C0"/>
                </a:solidFill>
                <a:latin typeface="Courier New"/>
                <a:cs typeface="Courier New"/>
              </a:rPr>
              <a:t>1px solid #333</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spTree>
    <p:extLst>
      <p:ext uri="{BB962C8B-B14F-4D97-AF65-F5344CB8AC3E}">
        <p14:creationId xmlns:p14="http://schemas.microsoft.com/office/powerpoint/2010/main" val="30326754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r>
              <a:rPr lang="fr-FR" dirty="0" smtClean="0"/>
              <a:t> </a:t>
            </a:r>
            <a:r>
              <a:rPr lang="fr-FR" dirty="0" err="1" smtClean="0"/>
              <a:t>overloading</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grady</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a:t>
            </a:r>
          </a:p>
          <a:p>
            <a:r>
              <a:rPr lang="en-US" sz="1600" b="1" dirty="0" smtClean="0">
                <a:solidFill>
                  <a:schemeClr val="tx1"/>
                </a:solidFill>
                <a:latin typeface="Courier New"/>
                <a:cs typeface="Courier New"/>
              </a:rPr>
              <a:t>}</a:t>
            </a:r>
            <a:endParaRPr lang="en-US" sz="1600" b="1" dirty="0" smtClean="0">
              <a:solidFill>
                <a:srgbClr val="0070C0"/>
              </a:solidFill>
              <a:latin typeface="Courier New"/>
              <a:cs typeface="Courier New"/>
            </a:endParaRPr>
          </a:p>
          <a:p>
            <a:endParaRPr lang="en-US" sz="1600" b="1" dirty="0" smtClean="0">
              <a:solidFill>
                <a:srgbClr val="0070C0"/>
              </a:solidFill>
              <a:latin typeface="Courier New"/>
              <a:cs typeface="Courier New"/>
            </a:endParaRPr>
          </a:p>
          <a:p>
            <a:r>
              <a:rPr lang="en-US" sz="1600" b="1" dirty="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grady</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 @b</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r>
              <a:rPr lang="en-US" sz="1600" b="1" dirty="0">
                <a:solidFill>
                  <a:schemeClr val="tx1"/>
                </a:solidFill>
                <a:latin typeface="Courier New"/>
                <a:cs typeface="Courier New"/>
              </a:rPr>
              <a:t>{</a:t>
            </a:r>
          </a:p>
          <a:p>
            <a:pPr lvl="1"/>
            <a:r>
              <a:rPr lang="en-US" sz="1600" b="1" dirty="0">
                <a:solidFill>
                  <a:srgbClr val="FF0000"/>
                </a:solidFill>
                <a:latin typeface="Courier New"/>
                <a:cs typeface="Courier New"/>
              </a:rPr>
              <a:t>color</a:t>
            </a:r>
            <a:r>
              <a:rPr lang="en-US" sz="1600" b="1" dirty="0">
                <a:solidFill>
                  <a:schemeClr val="tx1"/>
                </a:solidFill>
                <a:latin typeface="Courier New"/>
                <a:cs typeface="Courier New"/>
              </a:rPr>
              <a:t>: </a:t>
            </a:r>
            <a:r>
              <a:rPr lang="en-US" sz="1600" b="1" dirty="0" smtClean="0">
                <a:solidFill>
                  <a:schemeClr val="accent6">
                    <a:lumMod val="75000"/>
                  </a:schemeClr>
                </a:solidFill>
                <a:latin typeface="Courier New"/>
                <a:cs typeface="Courier New"/>
              </a:rPr>
              <a:t>fade(</a:t>
            </a:r>
            <a:r>
              <a:rPr lang="en-US" sz="1600" b="1" dirty="0" smtClean="0">
                <a:solidFill>
                  <a:schemeClr val="tx1"/>
                </a:solidFill>
                <a:latin typeface="Courier New"/>
                <a:cs typeface="Courier New"/>
              </a:rPr>
              <a:t>@a, @b</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a:solidFill>
                  <a:schemeClr val="tx1"/>
                </a:solidFill>
                <a:latin typeface="Courier New"/>
                <a:cs typeface="Courier New"/>
              </a:rPr>
              <a:t>}</a:t>
            </a:r>
            <a:endParaRPr lang="en-US" sz="1600" b="1" dirty="0">
              <a:solidFill>
                <a:srgbClr val="0070C0"/>
              </a:solidFill>
              <a:latin typeface="Courier New"/>
              <a:cs typeface="Courier New"/>
            </a:endParaRPr>
          </a:p>
          <a:p>
            <a:endParaRPr lang="en-US" sz="1600" b="1" dirty="0" smtClean="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 </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grady</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#555</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p>
          <a:p>
            <a:endParaRPr lang="en-US" sz="1600" b="1" dirty="0">
              <a:solidFill>
                <a:schemeClr val="tx1"/>
              </a:solidFill>
              <a:latin typeface="Courier New"/>
              <a:cs typeface="Courier New"/>
            </a:endParaRPr>
          </a:p>
          <a:p>
            <a:r>
              <a:rPr lang="en-US" sz="1600" b="1" dirty="0" smtClean="0">
                <a:solidFill>
                  <a:srgbClr val="0070C0"/>
                </a:solidFill>
                <a:latin typeface="Courier New"/>
                <a:cs typeface="Courier New"/>
              </a:rPr>
              <a:t>#footer</a:t>
            </a:r>
            <a:r>
              <a:rPr lang="en-US" sz="1600" b="1" dirty="0" smtClean="0">
                <a:solidFill>
                  <a:schemeClr val="tx1"/>
                </a:solidFill>
                <a:latin typeface="Courier New"/>
                <a:cs typeface="Courier New"/>
              </a:rPr>
              <a:t> { </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grady</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black</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50%</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427736" cy="2031325"/>
          </a:xfrm>
          <a:prstGeom prst="rect">
            <a:avLst/>
          </a:prstGeom>
          <a:noFill/>
        </p:spPr>
        <p:txBody>
          <a:bodyPr wrap="square" rtlCol="0">
            <a:spAutoFit/>
          </a:bodyPr>
          <a:lstStyle/>
          <a:p>
            <a:r>
              <a:rPr lang="fr-FR" b="1" dirty="0" smtClean="0">
                <a:solidFill>
                  <a:srgbClr val="0070C0"/>
                </a:solidFill>
                <a:latin typeface="Courier New" pitchFamily="49" charset="0"/>
                <a:cs typeface="Courier New" pitchFamily="49" charset="0"/>
              </a:rPr>
              <a:t>#container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#555</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r>
              <a:rPr lang="fr-FR" b="1" dirty="0" smtClean="0">
                <a:latin typeface="Courier New" pitchFamily="49" charset="0"/>
                <a:cs typeface="Courier New" pitchFamily="49" charset="0"/>
              </a:rPr>
              <a:t>}</a:t>
            </a:r>
          </a:p>
          <a:p>
            <a:endParaRPr lang="fr-FR" b="1" dirty="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a:t>
            </a:r>
            <a:r>
              <a:rPr lang="fr-FR" b="1" dirty="0" err="1" smtClean="0">
                <a:solidFill>
                  <a:srgbClr val="0070C0"/>
                </a:solidFill>
                <a:latin typeface="Courier New" pitchFamily="49" charset="0"/>
                <a:cs typeface="Courier New" pitchFamily="49" charset="0"/>
              </a:rPr>
              <a:t>footer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err="1" smtClean="0">
                <a:solidFill>
                  <a:schemeClr val="accent6">
                    <a:lumMod val="75000"/>
                  </a:schemeClr>
                </a:solidFill>
                <a:latin typeface="Courier New" pitchFamily="49" charset="0"/>
                <a:cs typeface="Courier New" pitchFamily="49" charset="0"/>
              </a:rPr>
              <a:t>rgba</a:t>
            </a:r>
            <a:r>
              <a:rPr lang="fr-FR" b="1" dirty="0" smtClean="0">
                <a:solidFill>
                  <a:schemeClr val="accent6">
                    <a:lumMod val="75000"/>
                  </a:schemeClr>
                </a:solidFill>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0</a:t>
            </a:r>
            <a:r>
              <a:rPr lang="fr-FR" b="1" dirty="0" smtClean="0">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 0</a:t>
            </a:r>
            <a:r>
              <a:rPr lang="fr-FR" b="1" dirty="0" smtClean="0">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 0</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0.5</a:t>
            </a:r>
            <a:r>
              <a:rPr lang="fr-FR" b="1" dirty="0" smtClean="0">
                <a:solidFill>
                  <a:schemeClr val="accent6">
                    <a:lumMod val="75000"/>
                  </a:schemeClr>
                </a:solidFill>
                <a:latin typeface="Courier New" pitchFamily="49" charset="0"/>
                <a:cs typeface="Courier New" pitchFamily="49" charset="0"/>
              </a:rPr>
              <a:t>)</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r>
              <a:rPr lang="fr-FR" b="1" dirty="0" smtClean="0">
                <a:latin typeface="Courier New" pitchFamily="49" charset="0"/>
                <a:cs typeface="Courier New" pitchFamily="49" charset="0"/>
              </a:rPr>
              <a:t>}</a:t>
            </a:r>
          </a:p>
        </p:txBody>
      </p:sp>
    </p:spTree>
    <p:extLst>
      <p:ext uri="{BB962C8B-B14F-4D97-AF65-F5344CB8AC3E}">
        <p14:creationId xmlns:p14="http://schemas.microsoft.com/office/powerpoint/2010/main" val="4035832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Built</a:t>
            </a:r>
            <a:r>
              <a:rPr lang="fr-FR" dirty="0" smtClean="0"/>
              <a:t>-in </a:t>
            </a:r>
            <a:r>
              <a:rPr lang="fr-FR" dirty="0" err="1" smtClean="0"/>
              <a:t>functions</a:t>
            </a:r>
            <a:r>
              <a:rPr lang="fr-FR" dirty="0" smtClean="0"/>
              <a:t> - </a:t>
            </a:r>
            <a:r>
              <a:rPr lang="fr-FR" dirty="0" err="1" smtClean="0"/>
              <a:t>Color</a:t>
            </a:r>
            <a:endParaRPr lang="fr-FR" dirty="0"/>
          </a:p>
        </p:txBody>
      </p:sp>
      <p:sp>
        <p:nvSpPr>
          <p:cNvPr id="3" name="Espace réservé du contenu 2"/>
          <p:cNvSpPr>
            <a:spLocks noGrp="1"/>
          </p:cNvSpPr>
          <p:nvPr>
            <p:ph idx="1"/>
          </p:nvPr>
        </p:nvSpPr>
        <p:spPr/>
        <p:txBody>
          <a:bodyPr/>
          <a:lstStyle/>
          <a:p>
            <a:r>
              <a:rPr lang="en-US" dirty="0" smtClean="0"/>
              <a:t>Color changing functions (1 of 2):</a:t>
            </a:r>
          </a:p>
          <a:p>
            <a:pPr lvl="1"/>
            <a:r>
              <a:rPr lang="en-US" dirty="0" smtClean="0"/>
              <a:t>Decline your entire layout by only two colors!</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1112566213"/>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2602632"/>
                <a:gridCol w="5760640"/>
              </a:tblGrid>
              <a:tr h="370795">
                <a:tc>
                  <a:txBody>
                    <a:bodyPr/>
                    <a:lstStyle/>
                    <a:p>
                      <a:r>
                        <a:rPr lang="fr-FR" sz="1800" dirty="0" err="1" smtClean="0"/>
                        <a:t>Example</a:t>
                      </a:r>
                      <a:endParaRPr lang="fr-FR" sz="1800" dirty="0"/>
                    </a:p>
                  </a:txBody>
                  <a:tcPr marT="45714" marB="45714"/>
                </a:tc>
                <a:tc>
                  <a:txBody>
                    <a:bodyPr/>
                    <a:lstStyle/>
                    <a:p>
                      <a:r>
                        <a:rPr lang="fr-FR" sz="1800" dirty="0" smtClean="0"/>
                        <a:t>Champ 2</a:t>
                      </a:r>
                      <a:endParaRPr lang="fr-FR" sz="180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lighten</a:t>
                      </a:r>
                      <a:r>
                        <a:rPr lang="en-US" dirty="0" smtClean="0"/>
                        <a:t>(@color, 10%);</a:t>
                      </a:r>
                    </a:p>
                  </a:txBody>
                  <a:tcPr marT="45714" marB="45714"/>
                </a:tc>
                <a:tc>
                  <a:txBody>
                    <a:bodyPr/>
                    <a:lstStyle/>
                    <a:p>
                      <a:r>
                        <a:rPr lang="en-US" dirty="0" smtClean="0"/>
                        <a:t>Return a color 10% lighter than @color</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darken</a:t>
                      </a:r>
                      <a:r>
                        <a:rPr lang="en-US" dirty="0" smtClean="0"/>
                        <a:t>(@color, 10%); </a:t>
                      </a:r>
                    </a:p>
                  </a:txBody>
                  <a:tcPr marT="45714" marB="45714"/>
                </a:tc>
                <a:tc>
                  <a:txBody>
                    <a:bodyPr/>
                    <a:lstStyle/>
                    <a:p>
                      <a:r>
                        <a:rPr lang="en-US" dirty="0" smtClean="0"/>
                        <a:t>Return </a:t>
                      </a:r>
                      <a:r>
                        <a:rPr lang="en-US" dirty="0" smtClean="0"/>
                        <a:t>a color 10% darker than @color</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800" b="1" dirty="0" err="1" smtClean="0"/>
                        <a:t>saturate</a:t>
                      </a:r>
                      <a:r>
                        <a:rPr lang="fr-FR" sz="1800" b="0" dirty="0" smtClean="0"/>
                        <a:t>(@</a:t>
                      </a:r>
                      <a:r>
                        <a:rPr lang="fr-FR" sz="1800" b="0" dirty="0" err="1" smtClean="0"/>
                        <a:t>color</a:t>
                      </a:r>
                      <a:r>
                        <a:rPr lang="fr-FR" sz="1800" b="0" dirty="0" smtClean="0"/>
                        <a:t>, 10%); </a:t>
                      </a:r>
                      <a:endParaRPr lang="en-US" dirty="0" smtClean="0"/>
                    </a:p>
                  </a:txBody>
                  <a:tcPr marT="45714" marB="45714"/>
                </a:tc>
                <a:tc>
                  <a:txBody>
                    <a:bodyPr/>
                    <a:lstStyle/>
                    <a:p>
                      <a:r>
                        <a:rPr lang="en-US" dirty="0" smtClean="0"/>
                        <a:t>Return a color 10% </a:t>
                      </a:r>
                      <a:r>
                        <a:rPr lang="en-US" baseline="0" dirty="0" smtClean="0"/>
                        <a:t> more </a:t>
                      </a:r>
                      <a:r>
                        <a:rPr lang="en-US" dirty="0" smtClean="0"/>
                        <a:t>saturated than @color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err="1" smtClean="0"/>
                        <a:t>desaturate</a:t>
                      </a:r>
                      <a:r>
                        <a:rPr lang="en-US" dirty="0" smtClean="0"/>
                        <a:t>(@color, 10%); </a:t>
                      </a:r>
                      <a:endParaRPr lang="en-US" dirty="0" smtClean="0"/>
                    </a:p>
                  </a:txBody>
                  <a:tcPr marT="45714" marB="45714"/>
                </a:tc>
                <a:tc>
                  <a:txBody>
                    <a:bodyPr/>
                    <a:lstStyle/>
                    <a:p>
                      <a:r>
                        <a:rPr lang="en-US" dirty="0" smtClean="0"/>
                        <a:t>Return a color 10% </a:t>
                      </a:r>
                      <a:r>
                        <a:rPr lang="en-US" baseline="0" dirty="0" smtClean="0"/>
                        <a:t> less </a:t>
                      </a:r>
                      <a:r>
                        <a:rPr lang="en-US" dirty="0" smtClean="0"/>
                        <a:t>saturated than @color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mix</a:t>
                      </a:r>
                      <a:r>
                        <a:rPr lang="en-US" dirty="0" smtClean="0"/>
                        <a:t>(@color1, @color2);</a:t>
                      </a:r>
                      <a:endParaRPr lang="en-US" dirty="0" smtClean="0"/>
                    </a:p>
                  </a:txBody>
                  <a:tcPr marT="45714" marB="45714"/>
                </a:tc>
                <a:tc>
                  <a:txBody>
                    <a:bodyPr/>
                    <a:lstStyle/>
                    <a:p>
                      <a:r>
                        <a:rPr lang="fr-FR" sz="1800" b="0" dirty="0" smtClean="0"/>
                        <a:t>Return a mix of @color1 and @color2</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52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Attributes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Built</a:t>
            </a:r>
            <a:r>
              <a:rPr lang="fr-FR" dirty="0" smtClean="0"/>
              <a:t>-in </a:t>
            </a:r>
            <a:r>
              <a:rPr lang="fr-FR" dirty="0" err="1" smtClean="0"/>
              <a:t>functions</a:t>
            </a:r>
            <a:r>
              <a:rPr lang="fr-FR" dirty="0" smtClean="0"/>
              <a:t> - </a:t>
            </a:r>
            <a:r>
              <a:rPr lang="fr-FR" dirty="0" err="1" smtClean="0"/>
              <a:t>Color</a:t>
            </a:r>
            <a:endParaRPr lang="fr-FR" dirty="0"/>
          </a:p>
        </p:txBody>
      </p:sp>
      <p:sp>
        <p:nvSpPr>
          <p:cNvPr id="3" name="Espace réservé du contenu 2"/>
          <p:cNvSpPr>
            <a:spLocks noGrp="1"/>
          </p:cNvSpPr>
          <p:nvPr>
            <p:ph idx="1"/>
          </p:nvPr>
        </p:nvSpPr>
        <p:spPr/>
        <p:txBody>
          <a:bodyPr/>
          <a:lstStyle/>
          <a:p>
            <a:r>
              <a:rPr lang="en-US" dirty="0" smtClean="0"/>
              <a:t>Color changing functions (2 of 2):</a:t>
            </a:r>
          </a:p>
          <a:p>
            <a:pPr lvl="1"/>
            <a:r>
              <a:rPr lang="en-US" dirty="0" smtClean="0"/>
              <a:t>Decline your entire layout by only two colors!</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725644778"/>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2602632"/>
                <a:gridCol w="5760640"/>
              </a:tblGrid>
              <a:tr h="370795">
                <a:tc>
                  <a:txBody>
                    <a:bodyPr/>
                    <a:lstStyle/>
                    <a:p>
                      <a:r>
                        <a:rPr lang="fr-FR" sz="1800" dirty="0" err="1" smtClean="0"/>
                        <a:t>Example</a:t>
                      </a:r>
                      <a:endParaRPr lang="fr-FR" sz="1800" dirty="0"/>
                    </a:p>
                  </a:txBody>
                  <a:tcPr marT="45714" marB="45714"/>
                </a:tc>
                <a:tc>
                  <a:txBody>
                    <a:bodyPr/>
                    <a:lstStyle/>
                    <a:p>
                      <a:r>
                        <a:rPr lang="fr-FR" sz="1800" dirty="0" smtClean="0"/>
                        <a:t>Champ 2</a:t>
                      </a:r>
                      <a:endParaRPr lang="fr-FR" sz="180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err="1" smtClean="0"/>
                        <a:t>fadein</a:t>
                      </a:r>
                      <a:r>
                        <a:rPr lang="en-US" b="0" dirty="0" smtClean="0"/>
                        <a:t>(@color, 10%);</a:t>
                      </a:r>
                      <a:r>
                        <a:rPr lang="en-US" b="1" dirty="0" smtClean="0"/>
                        <a:t> </a:t>
                      </a:r>
                    </a:p>
                  </a:txBody>
                  <a:tcPr marT="45714" marB="45714"/>
                </a:tc>
                <a:tc>
                  <a:txBody>
                    <a:bodyPr/>
                    <a:lstStyle/>
                    <a:p>
                      <a:r>
                        <a:rPr lang="en-US" dirty="0" smtClean="0"/>
                        <a:t>Return a color 10% </a:t>
                      </a:r>
                      <a:r>
                        <a:rPr lang="en-US" b="0" dirty="0" smtClean="0"/>
                        <a:t>less transparent</a:t>
                      </a:r>
                      <a:r>
                        <a:rPr lang="en-US" dirty="0" smtClean="0"/>
                        <a:t> than @color </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fadeout</a:t>
                      </a:r>
                      <a:r>
                        <a:rPr lang="en-US" b="0" dirty="0" smtClean="0"/>
                        <a:t>(@color, 10%); </a:t>
                      </a:r>
                    </a:p>
                  </a:txBody>
                  <a:tcPr marT="45714" marB="45714"/>
                </a:tc>
                <a:tc>
                  <a:txBody>
                    <a:bodyPr/>
                    <a:lstStyle/>
                    <a:p>
                      <a:r>
                        <a:rPr lang="en-US" dirty="0" smtClean="0"/>
                        <a:t>Return</a:t>
                      </a:r>
                      <a:r>
                        <a:rPr lang="en-US" baseline="0" dirty="0" smtClean="0"/>
                        <a:t> </a:t>
                      </a:r>
                      <a:r>
                        <a:rPr lang="en-US" dirty="0" smtClean="0"/>
                        <a:t>a color 10% </a:t>
                      </a:r>
                      <a:r>
                        <a:rPr lang="en-US" b="0" dirty="0" smtClean="0"/>
                        <a:t>more transparent</a:t>
                      </a:r>
                      <a:r>
                        <a:rPr lang="en-US" dirty="0" smtClean="0"/>
                        <a:t> than @color </a:t>
                      </a:r>
                      <a:endParaRPr lang="en-US" dirty="0" smtClean="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800" b="1" dirty="0" smtClean="0"/>
                        <a:t>fade</a:t>
                      </a:r>
                      <a:r>
                        <a:rPr lang="fr-FR" sz="1800" b="0" dirty="0" smtClean="0"/>
                        <a:t>(@</a:t>
                      </a:r>
                      <a:r>
                        <a:rPr lang="fr-FR" sz="1800" b="0" dirty="0" err="1" smtClean="0"/>
                        <a:t>color</a:t>
                      </a:r>
                      <a:r>
                        <a:rPr lang="fr-FR" sz="1800" b="0" dirty="0" smtClean="0"/>
                        <a:t>, 50%);</a:t>
                      </a:r>
                    </a:p>
                  </a:txBody>
                  <a:tcPr marT="45714" marB="45714"/>
                </a:tc>
                <a:tc>
                  <a:txBody>
                    <a:bodyPr/>
                    <a:lstStyle/>
                    <a:p>
                      <a:r>
                        <a:rPr lang="en-US" dirty="0" smtClean="0"/>
                        <a:t>Return @color with 50% transparency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spin</a:t>
                      </a:r>
                      <a:r>
                        <a:rPr lang="en-US" b="0" dirty="0" smtClean="0"/>
                        <a:t>(@color, 10); </a:t>
                      </a:r>
                      <a:endParaRPr lang="en-US" b="0" dirty="0" smtClean="0"/>
                    </a:p>
                  </a:txBody>
                  <a:tcPr marT="45714" marB="45714"/>
                </a:tc>
                <a:tc>
                  <a:txBody>
                    <a:bodyPr/>
                    <a:lstStyle/>
                    <a:p>
                      <a:r>
                        <a:rPr lang="en-US" dirty="0" smtClean="0"/>
                        <a:t>Return a color 10 degree larger in hue than @color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spin</a:t>
                      </a:r>
                      <a:r>
                        <a:rPr lang="en-US" b="0" dirty="0" smtClean="0"/>
                        <a:t>(@color, -10);</a:t>
                      </a:r>
                      <a:endParaRPr lang="en-US" b="0" dirty="0" smtClean="0"/>
                    </a:p>
                  </a:txBody>
                  <a:tcPr marT="45714" marB="45714"/>
                </a:tc>
                <a:tc>
                  <a:txBody>
                    <a:bodyPr/>
                    <a:lstStyle/>
                    <a:p>
                      <a:r>
                        <a:rPr lang="fr-FR" sz="1800" b="0" dirty="0" smtClean="0"/>
                        <a:t>Return </a:t>
                      </a:r>
                      <a:r>
                        <a:rPr lang="en-US" dirty="0" smtClean="0"/>
                        <a:t>return a color 10 degree smaller hue than @color </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5632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Conditional</a:t>
            </a:r>
            <a:r>
              <a:rPr lang="fr-FR" dirty="0" smtClean="0"/>
              <a:t> </a:t>
            </a:r>
            <a:r>
              <a:rPr lang="fr-FR" dirty="0" err="1" smtClean="0"/>
              <a:t>statements</a:t>
            </a:r>
            <a:endParaRPr lang="fr-FR" dirty="0"/>
          </a:p>
        </p:txBody>
      </p:sp>
      <p:sp>
        <p:nvSpPr>
          <p:cNvPr id="3" name="Espace réservé du contenu 2"/>
          <p:cNvSpPr>
            <a:spLocks noGrp="1"/>
          </p:cNvSpPr>
          <p:nvPr>
            <p:ph idx="1"/>
          </p:nvPr>
        </p:nvSpPr>
        <p:spPr/>
        <p:txBody>
          <a:bodyPr/>
          <a:lstStyle/>
          <a:p>
            <a:r>
              <a:rPr lang="fr-FR" dirty="0" err="1" smtClean="0"/>
              <a:t>Less</a:t>
            </a:r>
            <a:r>
              <a:rPr lang="fr-FR" dirty="0" smtClean="0"/>
              <a:t> CSS </a:t>
            </a:r>
            <a:r>
              <a:rPr lang="fr-FR" dirty="0" err="1" smtClean="0"/>
              <a:t>handles</a:t>
            </a:r>
            <a:r>
              <a:rPr lang="fr-FR" dirty="0" smtClean="0"/>
              <a:t> conditions!</a:t>
            </a:r>
          </a:p>
          <a:p>
            <a:pPr lvl="1"/>
            <a:r>
              <a:rPr lang="fr-FR" dirty="0" err="1" smtClean="0"/>
              <a:t>Begins</a:t>
            </a:r>
            <a:r>
              <a:rPr lang="fr-FR" dirty="0" smtClean="0"/>
              <a:t> </a:t>
            </a:r>
            <a:r>
              <a:rPr lang="fr-FR" dirty="0" err="1" smtClean="0"/>
              <a:t>with</a:t>
            </a:r>
            <a:r>
              <a:rPr lang="fr-FR" dirty="0" smtClean="0"/>
              <a:t> « </a:t>
            </a:r>
            <a:r>
              <a:rPr lang="fr-FR" dirty="0" err="1" smtClean="0"/>
              <a:t>when</a:t>
            </a:r>
            <a:r>
              <a:rPr lang="fr-FR" dirty="0" smtClean="0"/>
              <a:t> »</a:t>
            </a:r>
          </a:p>
          <a:p>
            <a:pPr lvl="1"/>
            <a:r>
              <a:rPr lang="fr-FR" dirty="0" err="1" smtClean="0"/>
              <a:t>Optionnaly</a:t>
            </a:r>
            <a:r>
              <a:rPr lang="fr-FR" dirty="0" smtClean="0"/>
              <a:t> </a:t>
            </a:r>
            <a:r>
              <a:rPr lang="fr-FR" dirty="0" err="1" smtClean="0"/>
              <a:t>followed</a:t>
            </a:r>
            <a:r>
              <a:rPr lang="fr-FR" dirty="0" smtClean="0"/>
              <a:t> by « </a:t>
            </a:r>
            <a:r>
              <a:rPr lang="fr-FR" b="1" dirty="0" smtClean="0"/>
              <a:t>and </a:t>
            </a:r>
            <a:r>
              <a:rPr lang="fr-FR" dirty="0" smtClean="0"/>
              <a:t>», « </a:t>
            </a:r>
            <a:r>
              <a:rPr lang="fr-FR" b="1" dirty="0" smtClean="0"/>
              <a:t>,</a:t>
            </a:r>
            <a:r>
              <a:rPr lang="fr-FR" dirty="0" smtClean="0"/>
              <a:t> » (</a:t>
            </a:r>
            <a:r>
              <a:rPr lang="fr-FR" dirty="0" err="1" smtClean="0"/>
              <a:t>logical</a:t>
            </a:r>
            <a:r>
              <a:rPr lang="fr-FR" dirty="0" smtClean="0"/>
              <a:t> OR), « </a:t>
            </a:r>
            <a:r>
              <a:rPr lang="fr-FR" b="1" dirty="0" smtClean="0"/>
              <a:t>not</a:t>
            </a:r>
            <a:r>
              <a:rPr lang="fr-FR" dirty="0" smtClean="0"/>
              <a:t> »</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sp>
        <p:nvSpPr>
          <p:cNvPr id="5" name="Rectangle à coins arrondis 4"/>
          <p:cNvSpPr/>
          <p:nvPr/>
        </p:nvSpPr>
        <p:spPr>
          <a:xfrm>
            <a:off x="179512" y="2713484"/>
            <a:ext cx="8785224"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fontcolor</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t>
            </a:r>
            <a:r>
              <a:rPr lang="en-US" sz="1600" b="1" dirty="0" err="1" smtClean="0">
                <a:solidFill>
                  <a:schemeClr val="tx1"/>
                </a:solidFill>
                <a:latin typeface="Courier New"/>
                <a:cs typeface="Courier New"/>
              </a:rPr>
              <a:t>bg</a:t>
            </a:r>
            <a:r>
              <a:rPr lang="en-US" sz="1600" b="1" dirty="0" smtClean="0">
                <a:solidFill>
                  <a:schemeClr val="tx1"/>
                </a:solidFill>
                <a:latin typeface="Courier New"/>
                <a:cs typeface="Courier New"/>
              </a:rPr>
              <a:t>-opacity</a:t>
            </a:r>
            <a:r>
              <a:rPr lang="en-US" sz="1600" b="1" dirty="0" smtClean="0">
                <a:solidFill>
                  <a:schemeClr val="accent6">
                    <a:lumMod val="75000"/>
                  </a:schemeClr>
                </a:solidFill>
                <a:latin typeface="Courier New"/>
                <a:cs typeface="Courier New"/>
              </a:rPr>
              <a:t>) </a:t>
            </a:r>
            <a:r>
              <a:rPr lang="en-US" sz="1600" b="1" dirty="0" smtClean="0">
                <a:solidFill>
                  <a:schemeClr val="tx1"/>
                </a:solidFill>
                <a:latin typeface="Courier New"/>
                <a:cs typeface="Courier New"/>
              </a:rPr>
              <a:t>when</a:t>
            </a:r>
            <a:r>
              <a:rPr lang="en-US" sz="1600" b="1" dirty="0" smtClean="0">
                <a:solidFill>
                  <a:schemeClr val="accent6">
                    <a:lumMod val="75000"/>
                  </a:schemeClr>
                </a:solidFill>
                <a:latin typeface="Courier New"/>
                <a:cs typeface="Courier New"/>
              </a:rPr>
              <a:t> </a:t>
            </a:r>
            <a:r>
              <a:rPr lang="en-US" sz="1600" b="1" dirty="0" smtClean="0">
                <a:solidFill>
                  <a:schemeClr val="tx1"/>
                </a:solidFill>
                <a:latin typeface="Courier New"/>
                <a:cs typeface="Courier New"/>
              </a:rPr>
              <a:t>(@</a:t>
            </a:r>
            <a:r>
              <a:rPr lang="en-US" sz="1600" b="1" dirty="0" err="1" smtClean="0">
                <a:solidFill>
                  <a:schemeClr val="tx1"/>
                </a:solidFill>
                <a:latin typeface="Courier New"/>
                <a:cs typeface="Courier New"/>
              </a:rPr>
              <a:t>bg</a:t>
            </a:r>
            <a:r>
              <a:rPr lang="en-US" sz="1600" b="1" dirty="0" smtClean="0">
                <a:solidFill>
                  <a:schemeClr val="tx1"/>
                </a:solidFill>
                <a:latin typeface="Courier New"/>
                <a:cs typeface="Courier New"/>
              </a:rPr>
              <a:t>-opacity</a:t>
            </a:r>
            <a:r>
              <a:rPr lang="en-US" sz="1600" b="1" dirty="0" smtClean="0">
                <a:solidFill>
                  <a:schemeClr val="accent6">
                    <a:lumMod val="75000"/>
                  </a:schemeClr>
                </a:solidFill>
                <a:latin typeface="Courier New"/>
                <a:cs typeface="Courier New"/>
              </a:rPr>
              <a:t> </a:t>
            </a:r>
            <a:r>
              <a:rPr lang="en-US" sz="1600" b="1" dirty="0" smtClean="0">
                <a:solidFill>
                  <a:schemeClr val="tx1"/>
                </a:solidFill>
                <a:latin typeface="Courier New"/>
                <a:cs typeface="Courier New"/>
              </a:rPr>
              <a:t>=&lt;</a:t>
            </a:r>
            <a:r>
              <a:rPr lang="en-US" sz="1600" b="1" dirty="0" smtClean="0">
                <a:solidFill>
                  <a:schemeClr val="accent6">
                    <a:lumMod val="75000"/>
                  </a:schemeClr>
                </a:solidFill>
                <a:latin typeface="Courier New"/>
                <a:cs typeface="Courier New"/>
              </a:rPr>
              <a:t> </a:t>
            </a:r>
            <a:r>
              <a:rPr lang="en-US" sz="1600" b="1" dirty="0" smtClean="0">
                <a:solidFill>
                  <a:srgbClr val="0070C0"/>
                </a:solidFill>
                <a:latin typeface="Courier New"/>
                <a:cs typeface="Courier New"/>
              </a:rPr>
              <a:t>0.5</a:t>
            </a:r>
            <a:r>
              <a:rPr lang="en-US" sz="1600" b="1" dirty="0" smtClean="0">
                <a:solidFill>
                  <a:schemeClr val="tx1"/>
                </a:solidFill>
                <a:latin typeface="Courier New"/>
                <a:cs typeface="Courier New"/>
              </a:rPr>
              <a:t>) {</a:t>
            </a:r>
          </a:p>
          <a:p>
            <a:pPr lvl="1"/>
            <a:r>
              <a:rPr lang="en-US" sz="1600" b="1" dirty="0">
                <a:solidFill>
                  <a:srgbClr val="FF0000"/>
                </a:solidFill>
                <a:latin typeface="Courier New"/>
                <a:cs typeface="Courier New"/>
              </a:rPr>
              <a:t>c</a:t>
            </a:r>
            <a:r>
              <a:rPr lang="en-US" sz="1600" b="1" dirty="0" smtClean="0">
                <a:solidFill>
                  <a:srgbClr val="FF0000"/>
                </a:solidFill>
                <a:latin typeface="Courier New"/>
                <a:cs typeface="Courier New"/>
              </a:rPr>
              <a:t>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black</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smtClean="0">
              <a:solidFill>
                <a:srgbClr val="0070C0"/>
              </a:solidFill>
              <a:latin typeface="Courier New"/>
              <a:cs typeface="Courier New"/>
            </a:endParaRPr>
          </a:p>
          <a:p>
            <a:endParaRPr lang="en-US" sz="1600" b="1" dirty="0" smtClean="0">
              <a:solidFill>
                <a:srgbClr val="0070C0"/>
              </a:solidFill>
              <a:latin typeface="Courier New"/>
              <a:cs typeface="Courier New"/>
            </a:endParaRPr>
          </a:p>
          <a:p>
            <a:r>
              <a:rPr lang="en-US" sz="1600" b="1" dirty="0">
                <a:solidFill>
                  <a:schemeClr val="accent6">
                    <a:lumMod val="75000"/>
                  </a:schemeClr>
                </a:solidFill>
                <a:latin typeface="Courier New"/>
                <a:cs typeface="Courier New"/>
              </a:rPr>
              <a:t>.</a:t>
            </a:r>
            <a:r>
              <a:rPr lang="en-US" sz="1600" b="1" dirty="0" err="1">
                <a:solidFill>
                  <a:schemeClr val="accent6">
                    <a:lumMod val="75000"/>
                  </a:schemeClr>
                </a:solidFill>
                <a:latin typeface="Courier New"/>
                <a:cs typeface="Courier New"/>
              </a:rPr>
              <a:t>fontcolor</a:t>
            </a:r>
            <a:r>
              <a:rPr lang="en-US" sz="1600" b="1" dirty="0">
                <a:solidFill>
                  <a:schemeClr val="accent6">
                    <a:lumMod val="75000"/>
                  </a:schemeClr>
                </a:solidFill>
                <a:latin typeface="Courier New"/>
                <a:cs typeface="Courier New"/>
              </a:rPr>
              <a:t>(</a:t>
            </a:r>
            <a:r>
              <a:rPr lang="en-US" sz="1600" b="1" dirty="0">
                <a:solidFill>
                  <a:schemeClr val="tx1"/>
                </a:solidFill>
                <a:latin typeface="Courier New"/>
                <a:cs typeface="Courier New"/>
              </a:rPr>
              <a:t>@</a:t>
            </a:r>
            <a:r>
              <a:rPr lang="en-US" sz="1600" b="1" dirty="0" err="1">
                <a:solidFill>
                  <a:schemeClr val="tx1"/>
                </a:solidFill>
                <a:latin typeface="Courier New"/>
                <a:cs typeface="Courier New"/>
              </a:rPr>
              <a:t>bg</a:t>
            </a:r>
            <a:r>
              <a:rPr lang="en-US" sz="1600" b="1" dirty="0">
                <a:solidFill>
                  <a:schemeClr val="tx1"/>
                </a:solidFill>
                <a:latin typeface="Courier New"/>
                <a:cs typeface="Courier New"/>
              </a:rPr>
              <a:t>-opacity</a:t>
            </a:r>
            <a:r>
              <a:rPr lang="en-US" sz="1600" b="1" dirty="0">
                <a:solidFill>
                  <a:schemeClr val="accent6">
                    <a:lumMod val="75000"/>
                  </a:schemeClr>
                </a:solidFill>
                <a:latin typeface="Courier New"/>
                <a:cs typeface="Courier New"/>
              </a:rPr>
              <a:t>) </a:t>
            </a:r>
            <a:r>
              <a:rPr lang="en-US" sz="1600" b="1" dirty="0">
                <a:solidFill>
                  <a:schemeClr val="tx1"/>
                </a:solidFill>
                <a:latin typeface="Courier New"/>
                <a:cs typeface="Courier New"/>
              </a:rPr>
              <a:t>when (@</a:t>
            </a:r>
            <a:r>
              <a:rPr lang="en-US" sz="1600" b="1" dirty="0" err="1">
                <a:solidFill>
                  <a:schemeClr val="tx1"/>
                </a:solidFill>
                <a:latin typeface="Courier New"/>
                <a:cs typeface="Courier New"/>
              </a:rPr>
              <a:t>bg</a:t>
            </a:r>
            <a:r>
              <a:rPr lang="en-US" sz="1600" b="1" dirty="0">
                <a:solidFill>
                  <a:schemeClr val="tx1"/>
                </a:solidFill>
                <a:latin typeface="Courier New"/>
                <a:cs typeface="Courier New"/>
              </a:rPr>
              <a:t>-opacity</a:t>
            </a:r>
            <a:r>
              <a:rPr lang="en-US" sz="1600" b="1" dirty="0">
                <a:solidFill>
                  <a:schemeClr val="accent6">
                    <a:lumMod val="75000"/>
                  </a:schemeClr>
                </a:solidFill>
                <a:latin typeface="Courier New"/>
                <a:cs typeface="Courier New"/>
              </a:rPr>
              <a:t> </a:t>
            </a:r>
            <a:r>
              <a:rPr lang="en-US" sz="1600" b="1" dirty="0">
                <a:solidFill>
                  <a:schemeClr val="tx1"/>
                </a:solidFill>
                <a:latin typeface="Courier New"/>
                <a:cs typeface="Courier New"/>
              </a:rPr>
              <a:t>&gt;</a:t>
            </a:r>
            <a:r>
              <a:rPr lang="en-US" sz="1600" b="1" dirty="0" smtClean="0">
                <a:solidFill>
                  <a:schemeClr val="accent6">
                    <a:lumMod val="75000"/>
                  </a:schemeClr>
                </a:solidFill>
                <a:latin typeface="Courier New"/>
                <a:cs typeface="Courier New"/>
              </a:rPr>
              <a:t> </a:t>
            </a:r>
            <a:r>
              <a:rPr lang="en-US" sz="1600" b="1" dirty="0">
                <a:solidFill>
                  <a:srgbClr val="0070C0"/>
                </a:solidFill>
                <a:latin typeface="Courier New"/>
                <a:cs typeface="Courier New"/>
              </a:rPr>
              <a:t>0.5</a:t>
            </a:r>
            <a:r>
              <a:rPr lang="en-US" sz="1600" b="1" dirty="0">
                <a:solidFill>
                  <a:schemeClr val="tx1"/>
                </a:solidFill>
                <a:latin typeface="Courier New"/>
                <a:cs typeface="Courier New"/>
              </a:rPr>
              <a:t>) {</a:t>
            </a:r>
          </a:p>
          <a:p>
            <a:pPr lvl="1"/>
            <a:r>
              <a:rPr lang="en-US" sz="1600" b="1" dirty="0">
                <a:solidFill>
                  <a:srgbClr val="FF0000"/>
                </a:solidFill>
                <a:latin typeface="Courier New"/>
                <a:cs typeface="Courier New"/>
              </a:rPr>
              <a:t>color</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white</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p>
          <a:p>
            <a:endParaRPr lang="en-US" sz="1600" b="1" dirty="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 </a:t>
            </a:r>
            <a:r>
              <a:rPr lang="en-US" sz="1600" b="1" dirty="0" smtClean="0">
                <a:solidFill>
                  <a:srgbClr val="FF0000"/>
                </a:solidFill>
                <a:latin typeface="Courier New"/>
                <a:cs typeface="Courier New"/>
              </a:rPr>
              <a:t>opacity</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0.5</a:t>
            </a:r>
            <a:r>
              <a:rPr lang="en-US" sz="1600" b="1" dirty="0" smtClean="0">
                <a:solidFill>
                  <a:schemeClr val="tx1"/>
                </a:solidFill>
                <a:latin typeface="Courier New"/>
                <a:cs typeface="Courier New"/>
              </a:rPr>
              <a:t>; </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fontcolor</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0.5</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 }</a:t>
            </a:r>
            <a:endParaRPr lang="en-US" sz="1600" b="1" dirty="0">
              <a:solidFill>
                <a:schemeClr val="tx1"/>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0093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Conditional</a:t>
            </a:r>
            <a:r>
              <a:rPr lang="fr-FR" dirty="0" smtClean="0"/>
              <a:t> </a:t>
            </a:r>
            <a:r>
              <a:rPr lang="fr-FR" dirty="0" err="1" smtClean="0"/>
              <a:t>statements</a:t>
            </a:r>
            <a:endParaRPr lang="fr-FR" dirty="0"/>
          </a:p>
        </p:txBody>
      </p:sp>
      <p:sp>
        <p:nvSpPr>
          <p:cNvPr id="3" name="Espace réservé du contenu 2"/>
          <p:cNvSpPr>
            <a:spLocks noGrp="1"/>
          </p:cNvSpPr>
          <p:nvPr>
            <p:ph idx="1"/>
          </p:nvPr>
        </p:nvSpPr>
        <p:spPr/>
        <p:txBody>
          <a:bodyPr/>
          <a:lstStyle/>
          <a:p>
            <a:r>
              <a:rPr lang="fr-FR" dirty="0" smtClean="0"/>
              <a:t>Five </a:t>
            </a:r>
            <a:r>
              <a:rPr lang="fr-FR" dirty="0" err="1" smtClean="0"/>
              <a:t>operators</a:t>
            </a:r>
            <a:r>
              <a:rPr lang="fr-FR" dirty="0" smtClean="0"/>
              <a:t>:</a:t>
            </a:r>
          </a:p>
          <a:p>
            <a:pPr lvl="1"/>
            <a:r>
              <a:rPr lang="fr-FR" dirty="0" smtClean="0"/>
              <a:t>&gt;=</a:t>
            </a:r>
          </a:p>
          <a:p>
            <a:pPr lvl="1"/>
            <a:r>
              <a:rPr lang="fr-FR" dirty="0" smtClean="0"/>
              <a:t>&gt;</a:t>
            </a:r>
          </a:p>
          <a:p>
            <a:pPr lvl="1"/>
            <a:r>
              <a:rPr lang="fr-FR" dirty="0" smtClean="0"/>
              <a:t>=</a:t>
            </a:r>
          </a:p>
          <a:p>
            <a:pPr lvl="1"/>
            <a:r>
              <a:rPr lang="fr-FR" dirty="0" smtClean="0"/>
              <a:t>&lt;</a:t>
            </a:r>
          </a:p>
          <a:p>
            <a:pPr lvl="1"/>
            <a:r>
              <a:rPr lang="fr-FR" dirty="0" smtClean="0"/>
              <a:t>&lt;=</a:t>
            </a:r>
          </a:p>
          <a:p>
            <a:pPr lvl="1"/>
            <a:endParaRPr lang="fr-FR" dirty="0"/>
          </a:p>
          <a:p>
            <a:r>
              <a:rPr lang="fr-FR" dirty="0" err="1" smtClean="0"/>
              <a:t>Only</a:t>
            </a:r>
            <a:r>
              <a:rPr lang="fr-FR" dirty="0" smtClean="0"/>
              <a:t> dimension and keywords are comparable</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3074" name="Picture 2" descr="http://dara.mumfaculty.com/files/2012/05/compari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183451"/>
            <a:ext cx="2952328" cy="19705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5768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Built</a:t>
            </a:r>
            <a:r>
              <a:rPr lang="fr-FR" dirty="0" smtClean="0"/>
              <a:t>-in </a:t>
            </a:r>
            <a:r>
              <a:rPr lang="fr-FR" dirty="0" err="1" smtClean="0"/>
              <a:t>functions</a:t>
            </a:r>
            <a:r>
              <a:rPr lang="fr-FR" dirty="0" smtClean="0"/>
              <a:t> - Conditions</a:t>
            </a:r>
            <a:endParaRPr lang="fr-FR" dirty="0"/>
          </a:p>
        </p:txBody>
      </p:sp>
      <p:sp>
        <p:nvSpPr>
          <p:cNvPr id="3" name="Espace réservé du contenu 2"/>
          <p:cNvSpPr>
            <a:spLocks noGrp="1"/>
          </p:cNvSpPr>
          <p:nvPr>
            <p:ph idx="1"/>
          </p:nvPr>
        </p:nvSpPr>
        <p:spPr/>
        <p:txBody>
          <a:bodyPr/>
          <a:lstStyle/>
          <a:p>
            <a:r>
              <a:rPr lang="en-US" dirty="0" err="1"/>
              <a:t>iscolor</a:t>
            </a:r>
            <a:endParaRPr lang="en-US" dirty="0"/>
          </a:p>
          <a:p>
            <a:r>
              <a:rPr lang="en-US" dirty="0" err="1" smtClean="0"/>
              <a:t>Isnumber</a:t>
            </a:r>
            <a:endParaRPr lang="en-US" dirty="0" smtClean="0"/>
          </a:p>
          <a:p>
            <a:pPr lvl="1"/>
            <a:r>
              <a:rPr lang="fr-FR" dirty="0" err="1"/>
              <a:t>ispixel</a:t>
            </a:r>
            <a:endParaRPr lang="fr-FR" dirty="0"/>
          </a:p>
          <a:p>
            <a:pPr lvl="1"/>
            <a:r>
              <a:rPr lang="fr-FR" dirty="0" err="1"/>
              <a:t>ispercentage</a:t>
            </a:r>
            <a:endParaRPr lang="fr-FR" dirty="0"/>
          </a:p>
          <a:p>
            <a:pPr lvl="1"/>
            <a:r>
              <a:rPr lang="fr-FR" dirty="0" err="1" smtClean="0"/>
              <a:t>isem</a:t>
            </a:r>
            <a:endParaRPr lang="en-US" dirty="0"/>
          </a:p>
          <a:p>
            <a:r>
              <a:rPr lang="en-US" dirty="0" err="1"/>
              <a:t>isstring</a:t>
            </a:r>
            <a:endParaRPr lang="en-US" dirty="0"/>
          </a:p>
          <a:p>
            <a:r>
              <a:rPr lang="en-US" dirty="0" err="1"/>
              <a:t>iskeyword</a:t>
            </a:r>
            <a:endParaRPr lang="en-US" dirty="0"/>
          </a:p>
          <a:p>
            <a:r>
              <a:rPr lang="en-US" dirty="0" err="1"/>
              <a:t>isurl</a:t>
            </a:r>
            <a:endParaRPr lang="en-US" dirty="0"/>
          </a:p>
          <a:p>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861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Additional</a:t>
            </a:r>
            <a:r>
              <a:rPr lang="fr-FR" dirty="0" smtClean="0"/>
              <a:t> informations</a:t>
            </a:r>
            <a:endParaRPr lang="fr-FR" dirty="0"/>
          </a:p>
        </p:txBody>
      </p:sp>
      <p:sp>
        <p:nvSpPr>
          <p:cNvPr id="3" name="Espace réservé du contenu 2"/>
          <p:cNvSpPr>
            <a:spLocks noGrp="1"/>
          </p:cNvSpPr>
          <p:nvPr>
            <p:ph idx="1"/>
          </p:nvPr>
        </p:nvSpPr>
        <p:spPr/>
        <p:txBody>
          <a:bodyPr/>
          <a:lstStyle/>
          <a:p>
            <a:r>
              <a:rPr lang="fr-FR" dirty="0" err="1" smtClean="0"/>
              <a:t>Less</a:t>
            </a:r>
            <a:r>
              <a:rPr lang="fr-FR" dirty="0" smtClean="0"/>
              <a:t> </a:t>
            </a:r>
            <a:r>
              <a:rPr lang="fr-FR" dirty="0" err="1" smtClean="0"/>
              <a:t>can</a:t>
            </a:r>
            <a:r>
              <a:rPr lang="fr-FR" dirty="0"/>
              <a:t> </a:t>
            </a:r>
            <a:r>
              <a:rPr lang="fr-FR" dirty="0" err="1" smtClean="0"/>
              <a:t>be</a:t>
            </a:r>
            <a:r>
              <a:rPr lang="fr-FR" dirty="0" smtClean="0"/>
              <a:t> </a:t>
            </a:r>
            <a:r>
              <a:rPr lang="fr-FR" dirty="0" err="1" smtClean="0"/>
              <a:t>compiled</a:t>
            </a:r>
            <a:r>
              <a:rPr lang="fr-FR" dirty="0" smtClean="0"/>
              <a:t> and </a:t>
            </a:r>
            <a:r>
              <a:rPr lang="fr-FR" dirty="0" err="1" smtClean="0"/>
              <a:t>minified</a:t>
            </a:r>
            <a:r>
              <a:rPr lang="fr-FR" dirty="0" smtClean="0"/>
              <a:t> server </a:t>
            </a:r>
            <a:r>
              <a:rPr lang="fr-FR" dirty="0" err="1" smtClean="0"/>
              <a:t>side</a:t>
            </a:r>
            <a:r>
              <a:rPr lang="fr-FR" dirty="0"/>
              <a:t> </a:t>
            </a:r>
            <a:r>
              <a:rPr lang="fr-FR" dirty="0" smtClean="0"/>
              <a:t>for a </a:t>
            </a:r>
            <a:r>
              <a:rPr lang="fr-FR" dirty="0" err="1" smtClean="0"/>
              <a:t>perfect</a:t>
            </a:r>
            <a:r>
              <a:rPr lang="fr-FR" dirty="0" smtClean="0"/>
              <a:t> </a:t>
            </a:r>
            <a:r>
              <a:rPr lang="fr-FR" dirty="0" err="1" smtClean="0"/>
              <a:t>integration</a:t>
            </a:r>
            <a:r>
              <a:rPr lang="fr-FR" dirty="0" smtClean="0"/>
              <a:t> </a:t>
            </a:r>
            <a:r>
              <a:rPr lang="fr-FR" dirty="0" err="1" smtClean="0"/>
              <a:t>with</a:t>
            </a:r>
            <a:r>
              <a:rPr lang="fr-FR" dirty="0" smtClean="0"/>
              <a:t> </a:t>
            </a:r>
            <a:r>
              <a:rPr lang="fr-FR" dirty="0" err="1" smtClean="0"/>
              <a:t>nodeJS</a:t>
            </a:r>
            <a:r>
              <a:rPr lang="fr-FR" dirty="0" smtClean="0"/>
              <a:t> and Rhino.</a:t>
            </a:r>
            <a:endParaRPr lang="fr-FR" dirty="0"/>
          </a:p>
          <a:p>
            <a:pPr lvl="1"/>
            <a:r>
              <a:rPr lang="fr-FR" dirty="0" err="1" smtClean="0"/>
              <a:t>You’ll</a:t>
            </a:r>
            <a:r>
              <a:rPr lang="fr-FR" dirty="0" smtClean="0"/>
              <a:t> </a:t>
            </a:r>
            <a:r>
              <a:rPr lang="fr-FR" dirty="0" err="1" smtClean="0"/>
              <a:t>see</a:t>
            </a:r>
            <a:r>
              <a:rPr lang="fr-FR" dirty="0" smtClean="0"/>
              <a:t> </a:t>
            </a:r>
            <a:r>
              <a:rPr lang="fr-FR" dirty="0" err="1" smtClean="0"/>
              <a:t>it</a:t>
            </a:r>
            <a:r>
              <a:rPr lang="fr-FR" dirty="0" smtClean="0"/>
              <a:t> in the </a:t>
            </a:r>
            <a:r>
              <a:rPr lang="fr-FR" dirty="0" err="1" smtClean="0"/>
              <a:t>next</a:t>
            </a:r>
            <a:r>
              <a:rPr lang="fr-FR" dirty="0" smtClean="0"/>
              <a:t> </a:t>
            </a:r>
            <a:r>
              <a:rPr lang="fr-FR" dirty="0" err="1" smtClean="0"/>
              <a:t>chapter</a:t>
            </a:r>
            <a:r>
              <a:rPr lang="fr-FR" dirty="0" smtClean="0"/>
              <a:t>!</a:t>
            </a:r>
          </a:p>
          <a:p>
            <a:pPr lvl="1"/>
            <a:endParaRPr lang="fr-FR" dirty="0" smtClean="0"/>
          </a:p>
          <a:p>
            <a:endParaRPr lang="fr-FR" dirty="0" smtClean="0"/>
          </a:p>
          <a:p>
            <a:r>
              <a:rPr lang="fr-FR" dirty="0" smtClean="0"/>
              <a:t>Note: </a:t>
            </a:r>
            <a:r>
              <a:rPr lang="fr-FR" dirty="0" err="1" smtClean="0"/>
              <a:t>At</a:t>
            </a:r>
            <a:r>
              <a:rPr lang="fr-FR" dirty="0" smtClean="0"/>
              <a:t> the time of </a:t>
            </a:r>
            <a:r>
              <a:rPr lang="fr-FR" dirty="0" err="1" smtClean="0"/>
              <a:t>this</a:t>
            </a:r>
            <a:r>
              <a:rPr lang="fr-FR" dirty="0" smtClean="0"/>
              <a:t> </a:t>
            </a:r>
            <a:r>
              <a:rPr lang="fr-FR" dirty="0" err="1" smtClean="0"/>
              <a:t>writing</a:t>
            </a:r>
            <a:r>
              <a:rPr lang="fr-FR" dirty="0" smtClean="0"/>
              <a:t> Chrome </a:t>
            </a:r>
            <a:r>
              <a:rPr lang="fr-FR" dirty="0" err="1" smtClean="0"/>
              <a:t>doesn’t</a:t>
            </a:r>
            <a:r>
              <a:rPr lang="fr-FR" dirty="0" smtClean="0"/>
              <a:t> support </a:t>
            </a:r>
            <a:r>
              <a:rPr lang="en-US" dirty="0" smtClean="0"/>
              <a:t>Less.js if </a:t>
            </a:r>
            <a:r>
              <a:rPr lang="en-US" dirty="0"/>
              <a:t>the path to your page starts with </a:t>
            </a:r>
            <a:r>
              <a:rPr lang="en-US" dirty="0" smtClean="0"/>
              <a:t>"file:///".</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9739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2832833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Statistiques</a:t>
            </a:r>
            <a:endParaRPr lang="fr-FR" dirty="0"/>
          </a:p>
        </p:txBody>
      </p:sp>
      <p:sp>
        <p:nvSpPr>
          <p:cNvPr id="3" name="Espace réservé du contenu 2"/>
          <p:cNvSpPr>
            <a:spLocks noGrp="1"/>
          </p:cNvSpPr>
          <p:nvPr>
            <p:ph idx="1"/>
          </p:nvPr>
        </p:nvSpPr>
        <p:spPr/>
        <p:txBody>
          <a:bodyPr/>
          <a:lstStyle/>
          <a:p>
            <a:r>
              <a:rPr lang="fr-FR" dirty="0" smtClean="0"/>
              <a:t>Chiffres et statistiques associés au contenu</a:t>
            </a:r>
            <a:endParaRPr lang="fr-FR" dirty="0"/>
          </a:p>
        </p:txBody>
      </p:sp>
      <p:sp>
        <p:nvSpPr>
          <p:cNvPr id="4" name="Espace réservé du contenu 3"/>
          <p:cNvSpPr>
            <a:spLocks noGrp="1"/>
          </p:cNvSpPr>
          <p:nvPr>
            <p:ph sz="quarter" idx="13"/>
          </p:nvPr>
        </p:nvSpPr>
        <p:spPr/>
        <p:txBody>
          <a:bodyPr/>
          <a:lstStyle/>
          <a:p>
            <a:r>
              <a:rPr lang="fr-FR" dirty="0" smtClean="0"/>
              <a:t>Titre du chapitre</a:t>
            </a:r>
            <a:endParaRPr lang="fr-FR" dirty="0"/>
          </a:p>
        </p:txBody>
      </p:sp>
      <p:pic>
        <p:nvPicPr>
          <p:cNvPr id="5122" name="Picture 2" descr="D:\Users\Renaud\Desktop\StageFinEtudesSupinfo\Icons-New\v3\PPT\Statist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6826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a:t>
            </a:r>
            <a:endParaRPr lang="fr-FR" dirty="0"/>
          </a:p>
        </p:txBody>
      </p:sp>
      <p:sp>
        <p:nvSpPr>
          <p:cNvPr id="3" name="Espace réservé du contenu 2"/>
          <p:cNvSpPr>
            <a:spLocks noGrp="1"/>
          </p:cNvSpPr>
          <p:nvPr>
            <p:ph idx="1"/>
          </p:nvPr>
        </p:nvSpPr>
        <p:spPr/>
        <p:txBody>
          <a:bodyPr/>
          <a:lstStyle/>
          <a:p>
            <a:r>
              <a:rPr lang="fr-FR" dirty="0" smtClean="0"/>
              <a:t>Exemple de comparaison</a:t>
            </a:r>
            <a:endParaRPr lang="fr-FR" dirty="0"/>
          </a:p>
        </p:txBody>
      </p:sp>
      <p:sp>
        <p:nvSpPr>
          <p:cNvPr id="4" name="Espace réservé du contenu 3"/>
          <p:cNvSpPr>
            <a:spLocks noGrp="1"/>
          </p:cNvSpPr>
          <p:nvPr>
            <p:ph sz="quarter" idx="13"/>
          </p:nvPr>
        </p:nvSpPr>
        <p:spPr/>
        <p:txBody>
          <a:bodyPr/>
          <a:lstStyle/>
          <a:p>
            <a:r>
              <a:rPr lang="fr-FR" dirty="0" smtClean="0"/>
              <a:t>Titre du chapitre</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83453261"/>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Champ 1</a:t>
                      </a:r>
                      <a:endParaRPr lang="fr-FR" sz="1800" dirty="0"/>
                    </a:p>
                  </a:txBody>
                  <a:tcPr marT="45714" marB="45714"/>
                </a:tc>
                <a:tc>
                  <a:txBody>
                    <a:bodyPr/>
                    <a:lstStyle/>
                    <a:p>
                      <a:r>
                        <a:rPr lang="fr-FR" sz="1800" dirty="0" smtClean="0"/>
                        <a:t>Champ 2</a:t>
                      </a:r>
                      <a:endParaRPr lang="fr-FR" sz="1800" dirty="0"/>
                    </a:p>
                  </a:txBody>
                  <a:tcPr marT="45714" marB="45714"/>
                </a:tc>
              </a:tr>
              <a:tr h="370795">
                <a:tc>
                  <a:txBody>
                    <a:bodyPr/>
                    <a:lstStyle/>
                    <a:p>
                      <a:r>
                        <a:rPr lang="fr-FR" sz="1800" b="0" dirty="0" smtClean="0"/>
                        <a:t>Valeur1-A</a:t>
                      </a:r>
                      <a:endParaRPr lang="fr-FR" sz="1800" b="0" dirty="0"/>
                    </a:p>
                  </a:txBody>
                  <a:tcPr marT="45714" marB="45714"/>
                </a:tc>
                <a:tc>
                  <a:txBody>
                    <a:bodyPr/>
                    <a:lstStyle/>
                    <a:p>
                      <a:r>
                        <a:rPr lang="fr-FR" sz="1800" b="0" dirty="0" smtClean="0"/>
                        <a:t>Valeur1-B</a:t>
                      </a:r>
                      <a:endParaRPr lang="fr-FR" sz="1800" b="0" dirty="0"/>
                    </a:p>
                  </a:txBody>
                  <a:tcPr marT="45714" marB="45714"/>
                </a:tc>
              </a:tr>
              <a:tr h="370795">
                <a:tc>
                  <a:txBody>
                    <a:bodyPr/>
                    <a:lstStyle/>
                    <a:p>
                      <a:r>
                        <a:rPr lang="fr-FR" sz="1800" b="0" dirty="0" smtClean="0"/>
                        <a:t>Valeur2-A</a:t>
                      </a:r>
                      <a:endParaRPr lang="fr-FR" sz="1800" b="0" dirty="0"/>
                    </a:p>
                  </a:txBody>
                  <a:tcPr marT="45714" marB="45714"/>
                </a:tc>
                <a:tc>
                  <a:txBody>
                    <a:bodyPr/>
                    <a:lstStyle/>
                    <a:p>
                      <a:r>
                        <a:rPr lang="fr-FR" sz="1800" b="0" dirty="0" smtClean="0"/>
                        <a:t>Valeur2-B</a:t>
                      </a:r>
                      <a:endParaRPr lang="fr-FR" sz="1800" b="0" dirty="0"/>
                    </a:p>
                  </a:txBody>
                  <a:tcPr marT="45714" marB="45714"/>
                </a:tc>
              </a:tr>
              <a:tr h="370795">
                <a:tc>
                  <a:txBody>
                    <a:bodyPr/>
                    <a:lstStyle/>
                    <a:p>
                      <a:r>
                        <a:rPr lang="fr-FR" sz="1800" b="0" dirty="0" smtClean="0"/>
                        <a:t>Valeur3-A</a:t>
                      </a:r>
                      <a:endParaRPr lang="fr-FR" sz="1800" b="0" dirty="0"/>
                    </a:p>
                  </a:txBody>
                  <a:tcPr marT="45714" marB="45714"/>
                </a:tc>
                <a:tc>
                  <a:txBody>
                    <a:bodyPr/>
                    <a:lstStyle/>
                    <a:p>
                      <a:r>
                        <a:rPr lang="fr-FR" sz="1800" b="0" dirty="0" smtClean="0"/>
                        <a:t>Valeur3-B</a:t>
                      </a:r>
                      <a:endParaRPr lang="fr-FR" sz="1800" b="0" dirty="0"/>
                    </a:p>
                  </a:txBody>
                  <a:tcPr marT="45714" marB="45714"/>
                </a:tc>
              </a:tr>
              <a:tr h="370795">
                <a:tc>
                  <a:txBody>
                    <a:bodyPr/>
                    <a:lstStyle/>
                    <a:p>
                      <a:r>
                        <a:rPr lang="fr-FR" sz="1800" b="0" dirty="0" smtClean="0"/>
                        <a:t>Valeur4-A</a:t>
                      </a:r>
                      <a:endParaRPr lang="fr-FR" sz="1800" b="0" dirty="0"/>
                    </a:p>
                  </a:txBody>
                  <a:tcPr marT="45714" marB="45714"/>
                </a:tc>
                <a:tc>
                  <a:txBody>
                    <a:bodyPr/>
                    <a:lstStyle/>
                    <a:p>
                      <a:r>
                        <a:rPr lang="fr-FR" sz="1800" b="0" dirty="0" smtClean="0"/>
                        <a:t>Valeur4-B</a:t>
                      </a:r>
                      <a:endParaRPr lang="fr-FR" sz="1800" b="0" dirty="0"/>
                    </a:p>
                  </a:txBody>
                  <a:tcPr marT="45714" marB="45714"/>
                </a:tc>
              </a:tr>
              <a:tr h="370795">
                <a:tc>
                  <a:txBody>
                    <a:bodyPr/>
                    <a:lstStyle/>
                    <a:p>
                      <a:r>
                        <a:rPr lang="fr-FR" sz="1800" b="0" dirty="0" smtClean="0"/>
                        <a:t>Valeur5-A</a:t>
                      </a:r>
                      <a:endParaRPr lang="fr-FR" sz="1800" b="0" dirty="0"/>
                    </a:p>
                  </a:txBody>
                  <a:tcPr marT="45714" marB="45714"/>
                </a:tc>
                <a:tc>
                  <a:txBody>
                    <a:bodyPr/>
                    <a:lstStyle/>
                    <a:p>
                      <a:r>
                        <a:rPr lang="fr-FR" sz="1800" b="0" dirty="0" smtClean="0"/>
                        <a:t>Valeur5-B</a:t>
                      </a:r>
                      <a:endParaRPr lang="fr-FR" sz="1800" b="0" dirty="0"/>
                    </a:p>
                  </a:txBody>
                  <a:tcPr marT="45714" marB="45714"/>
                </a:tc>
              </a:tr>
            </a:tbl>
          </a:graphicData>
        </a:graphic>
      </p:graphicFrame>
      <p:pic>
        <p:nvPicPr>
          <p:cNvPr id="102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166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Titre de la diapositive</a:t>
            </a:r>
            <a:endParaRPr lang="fr-FR" dirty="0"/>
          </a:p>
        </p:txBody>
      </p:sp>
      <p:sp>
        <p:nvSpPr>
          <p:cNvPr id="3" name="Espace réservé du contenu 2"/>
          <p:cNvSpPr>
            <a:spLocks noGrp="1"/>
          </p:cNvSpPr>
          <p:nvPr>
            <p:ph idx="1"/>
          </p:nvPr>
        </p:nvSpPr>
        <p:spPr/>
        <p:txBody>
          <a:bodyPr/>
          <a:lstStyle/>
          <a:p>
            <a:r>
              <a:rPr lang="fr-FR" sz="2800" dirty="0" smtClean="0"/>
              <a:t>Texte 1</a:t>
            </a:r>
          </a:p>
          <a:p>
            <a:pPr lvl="1"/>
            <a:r>
              <a:rPr lang="fr-FR" sz="2400" dirty="0" smtClean="0"/>
              <a:t>Texte 2</a:t>
            </a:r>
          </a:p>
          <a:p>
            <a:pPr lvl="2"/>
            <a:r>
              <a:rPr lang="fr-FR" sz="2000" dirty="0" smtClean="0"/>
              <a:t>Texte 3</a:t>
            </a:r>
          </a:p>
          <a:p>
            <a:pPr lvl="2"/>
            <a:endParaRPr lang="fr-FR" sz="2000" dirty="0"/>
          </a:p>
          <a:p>
            <a:pPr lvl="2"/>
            <a:endParaRPr lang="fr-FR" sz="2000" dirty="0" smtClean="0"/>
          </a:p>
          <a:p>
            <a:pPr lvl="1">
              <a:spcBef>
                <a:spcPts val="1800"/>
              </a:spcBef>
            </a:pPr>
            <a:r>
              <a:rPr lang="fr-FR" dirty="0" smtClean="0"/>
              <a:t>Texte 2</a:t>
            </a:r>
            <a:endParaRPr lang="fr-FR" sz="2400" dirty="0" smtClean="0"/>
          </a:p>
          <a:p>
            <a:pPr lvl="2"/>
            <a:r>
              <a:rPr lang="fr-FR" sz="2000" dirty="0" smtClean="0"/>
              <a:t>Texte 3</a:t>
            </a:r>
            <a:endParaRPr lang="fr-FR" sz="2000" dirty="0"/>
          </a:p>
        </p:txBody>
      </p:sp>
      <p:sp>
        <p:nvSpPr>
          <p:cNvPr id="4" name="Espace réservé du contenu 3"/>
          <p:cNvSpPr>
            <a:spLocks noGrp="1"/>
          </p:cNvSpPr>
          <p:nvPr>
            <p:ph sz="quarter" idx="13"/>
          </p:nvPr>
        </p:nvSpPr>
        <p:spPr/>
        <p:txBody>
          <a:bodyPr/>
          <a:lstStyle/>
          <a:p>
            <a:r>
              <a:rPr lang="fr-FR" dirty="0" smtClean="0"/>
              <a:t>Titre du chapitre	</a:t>
            </a:r>
            <a:endParaRPr lang="fr-FR" dirty="0"/>
          </a:p>
        </p:txBody>
      </p:sp>
      <p:sp>
        <p:nvSpPr>
          <p:cNvPr id="5" name="Rectangle à coins arrondis 4"/>
          <p:cNvSpPr/>
          <p:nvPr/>
        </p:nvSpPr>
        <p:spPr>
          <a:xfrm>
            <a:off x="179512" y="2569468"/>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rgbClr val="660066"/>
                </a:solidFill>
                <a:latin typeface="Courier New"/>
                <a:cs typeface="Courier New"/>
              </a:rPr>
              <a:t>Texte</a:t>
            </a:r>
            <a:r>
              <a:rPr lang="en-US" sz="1600" b="1" dirty="0" smtClean="0">
                <a:solidFill>
                  <a:srgbClr val="660066"/>
                </a:solidFill>
                <a:latin typeface="Courier New"/>
                <a:cs typeface="Courier New"/>
              </a:rPr>
              <a:t> …avec </a:t>
            </a:r>
            <a:r>
              <a:rPr lang="en-US" sz="1600" b="1" dirty="0" smtClean="0">
                <a:solidFill>
                  <a:srgbClr val="0000FF"/>
                </a:solidFill>
                <a:latin typeface="Courier New"/>
                <a:cs typeface="Courier New"/>
              </a:rPr>
              <a:t>coloration</a:t>
            </a:r>
            <a:r>
              <a:rPr lang="en-US" sz="1600" b="1" dirty="0" smtClean="0">
                <a:solidFill>
                  <a:srgbClr val="660066"/>
                </a:solidFill>
                <a:latin typeface="Courier New"/>
                <a:cs typeface="Courier New"/>
              </a:rPr>
              <a:t> </a:t>
            </a:r>
            <a:r>
              <a:rPr lang="en-US" sz="1600" b="1" dirty="0" err="1" smtClean="0">
                <a:solidFill>
                  <a:srgbClr val="660066"/>
                </a:solidFill>
                <a:latin typeface="Courier New"/>
                <a:cs typeface="Courier New"/>
              </a:rPr>
              <a:t>syntaxique</a:t>
            </a:r>
            <a:endParaRPr lang="en-US" sz="1600" b="1" dirty="0">
              <a:latin typeface="Courier New"/>
              <a:cs typeface="Courier New"/>
            </a:endParaRPr>
          </a:p>
          <a:p>
            <a:endParaRPr lang="en-US" sz="1600" b="1" dirty="0">
              <a:solidFill>
                <a:srgbClr val="00B050"/>
              </a:solidFill>
              <a:latin typeface="Courier New"/>
              <a:cs typeface="Courier New"/>
            </a:endParaRPr>
          </a:p>
        </p:txBody>
      </p:sp>
      <p:sp>
        <p:nvSpPr>
          <p:cNvPr id="6" name="Rectangle à coins arrondis 5"/>
          <p:cNvSpPr/>
          <p:nvPr/>
        </p:nvSpPr>
        <p:spPr>
          <a:xfrm>
            <a:off x="179263" y="4225652"/>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solidFill>
                  <a:srgbClr val="660066"/>
                </a:solidFill>
                <a:latin typeface="Courier New"/>
                <a:cs typeface="Courier New"/>
              </a:rPr>
              <a:t>Texte</a:t>
            </a:r>
            <a:r>
              <a:rPr lang="en-US" sz="1600" b="1" dirty="0">
                <a:solidFill>
                  <a:srgbClr val="660066"/>
                </a:solidFill>
                <a:latin typeface="Courier New"/>
                <a:cs typeface="Courier New"/>
              </a:rPr>
              <a:t> …avec </a:t>
            </a:r>
            <a:r>
              <a:rPr lang="en-US" sz="1600" b="1" dirty="0">
                <a:solidFill>
                  <a:srgbClr val="0000FF"/>
                </a:solidFill>
                <a:latin typeface="Courier New"/>
                <a:cs typeface="Courier New"/>
              </a:rPr>
              <a:t>coloration</a:t>
            </a:r>
            <a:r>
              <a:rPr lang="en-US" sz="1600" b="1" dirty="0">
                <a:solidFill>
                  <a:srgbClr val="660066"/>
                </a:solidFill>
                <a:latin typeface="Courier New"/>
                <a:cs typeface="Courier New"/>
              </a:rPr>
              <a:t> </a:t>
            </a:r>
            <a:r>
              <a:rPr lang="en-US" sz="1600" b="1" dirty="0" err="1">
                <a:solidFill>
                  <a:srgbClr val="660066"/>
                </a:solidFill>
                <a:latin typeface="Courier New"/>
                <a:cs typeface="Courier New"/>
              </a:rPr>
              <a:t>syntaxique</a:t>
            </a:r>
            <a:endParaRPr lang="en-US" sz="1600" b="1" dirty="0">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3339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Diapo de code cours</a:t>
            </a:r>
            <a:endParaRPr lang="fr-FR" dirty="0"/>
          </a:p>
        </p:txBody>
      </p:sp>
      <p:sp>
        <p:nvSpPr>
          <p:cNvPr id="4" name="Espace réservé du contenu 3"/>
          <p:cNvSpPr>
            <a:spLocks noGrp="1"/>
          </p:cNvSpPr>
          <p:nvPr>
            <p:ph sz="quarter" idx="13"/>
          </p:nvPr>
        </p:nvSpPr>
        <p:spPr/>
        <p:txBody>
          <a:bodyPr/>
          <a:lstStyle/>
          <a:p>
            <a:r>
              <a:rPr lang="fr-FR" dirty="0" smtClean="0"/>
              <a:t>Titre du chapitre</a:t>
            </a:r>
            <a:endParaRPr lang="fr-FR" dirty="0"/>
          </a:p>
        </p:txBody>
      </p:sp>
      <p:sp>
        <p:nvSpPr>
          <p:cNvPr id="5" name="Rectangle à coins arrondis 4"/>
          <p:cNvSpPr/>
          <p:nvPr/>
        </p:nvSpPr>
        <p:spPr>
          <a:xfrm>
            <a:off x="179388" y="1274117"/>
            <a:ext cx="8785225" cy="3671615"/>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a:ea typeface="ＭＳ Ｐゴシック" pitchFamily="1" charset="-128"/>
                <a:cs typeface="Courier New"/>
              </a:rPr>
              <a:t>&lt;html </a:t>
            </a:r>
            <a:r>
              <a:rPr lang="en-US" sz="1600" b="1" dirty="0" err="1" smtClean="0">
                <a:solidFill>
                  <a:srgbClr val="C00000"/>
                </a:solidFill>
                <a:latin typeface="Courier New"/>
                <a:ea typeface="ＭＳ Ｐゴシック" pitchFamily="1" charset="-128"/>
                <a:cs typeface="Courier New"/>
              </a:rPr>
              <a:t>xmlns</a:t>
            </a:r>
            <a:r>
              <a:rPr lang="en-US" sz="1600" b="1" dirty="0" smtClean="0">
                <a:latin typeface="Courier New"/>
                <a:cs typeface="Courier New"/>
              </a:rPr>
              <a:t>=</a:t>
            </a:r>
            <a:r>
              <a:rPr lang="en-US" sz="1600" b="1" dirty="0" smtClean="0">
                <a:solidFill>
                  <a:srgbClr val="00B050"/>
                </a:solidFill>
                <a:latin typeface="Courier New"/>
                <a:ea typeface="ＭＳ Ｐゴシック" pitchFamily="1" charset="-128"/>
                <a:cs typeface="Courier New"/>
              </a:rPr>
              <a:t>"http://www.w3.org/1999/xhtml"</a:t>
            </a:r>
            <a:r>
              <a:rPr lang="en-US" sz="1600" b="1" dirty="0" smtClean="0">
                <a:latin typeface="Courier New"/>
                <a:cs typeface="Courier New"/>
              </a:rPr>
              <a:t> </a:t>
            </a:r>
            <a:r>
              <a:rPr lang="en-US" sz="1600" b="1" dirty="0" err="1" smtClean="0">
                <a:solidFill>
                  <a:srgbClr val="C00000"/>
                </a:solidFill>
                <a:latin typeface="Courier New"/>
                <a:ea typeface="ＭＳ Ｐゴシック" pitchFamily="1" charset="-128"/>
                <a:cs typeface="Courier New"/>
              </a:rPr>
              <a:t>xml:lang</a:t>
            </a:r>
            <a:r>
              <a:rPr lang="en-US" sz="1600" b="1" dirty="0" smtClean="0">
                <a:latin typeface="Courier New"/>
                <a:cs typeface="Courier New"/>
              </a:rPr>
              <a:t>=</a:t>
            </a:r>
            <a:r>
              <a:rPr lang="en-US" sz="1600" b="1" dirty="0" smtClean="0">
                <a:solidFill>
                  <a:srgbClr val="00B050"/>
                </a:solidFill>
                <a:latin typeface="Courier New"/>
                <a:ea typeface="ＭＳ Ｐゴシック" pitchFamily="1" charset="-128"/>
                <a:cs typeface="Courier New"/>
              </a:rPr>
              <a:t>"</a:t>
            </a:r>
            <a:r>
              <a:rPr lang="en-US" sz="1600" b="1" dirty="0" err="1" smtClean="0">
                <a:solidFill>
                  <a:srgbClr val="00B050"/>
                </a:solidFill>
                <a:latin typeface="Courier New"/>
                <a:ea typeface="ＭＳ Ｐゴシック" pitchFamily="1" charset="-128"/>
                <a:cs typeface="Courier New"/>
              </a:rPr>
              <a:t>fr</a:t>
            </a:r>
            <a:r>
              <a:rPr lang="en-US" sz="1600" b="1" dirty="0" smtClean="0">
                <a:solidFill>
                  <a:srgbClr val="00B050"/>
                </a:solidFill>
                <a:latin typeface="Courier New"/>
                <a:ea typeface="ＭＳ Ｐゴシック" pitchFamily="1" charset="-128"/>
                <a:cs typeface="Courier New"/>
              </a:rPr>
              <a:t>" </a:t>
            </a:r>
            <a:r>
              <a:rPr lang="en-US" sz="1600" b="1" dirty="0" smtClean="0">
                <a:solidFill>
                  <a:srgbClr val="0070C0"/>
                </a:solidFill>
                <a:latin typeface="Courier New"/>
                <a:ea typeface="ＭＳ Ｐゴシック" pitchFamily="1" charset="-128"/>
                <a:cs typeface="Courier New"/>
              </a:rPr>
              <a:t>&gt;</a:t>
            </a:r>
          </a:p>
          <a:p>
            <a:r>
              <a:rPr lang="en-US" sz="1600" b="1" dirty="0" smtClean="0">
                <a:latin typeface="Courier New"/>
                <a:cs typeface="Courier New"/>
              </a:rPr>
              <a:t>   </a:t>
            </a:r>
            <a:r>
              <a:rPr lang="en-US" sz="1600" b="1" dirty="0" smtClean="0">
                <a:solidFill>
                  <a:srgbClr val="0070C0"/>
                </a:solidFill>
                <a:latin typeface="Courier New"/>
                <a:ea typeface="ＭＳ Ｐゴシック" pitchFamily="1" charset="-128"/>
                <a:cs typeface="Courier New"/>
              </a:rPr>
              <a:t>&lt;head&gt;</a:t>
            </a:r>
          </a:p>
          <a:p>
            <a:r>
              <a:rPr lang="en-US" sz="1600" b="1" dirty="0" smtClean="0">
                <a:latin typeface="Courier New"/>
                <a:cs typeface="Courier New"/>
              </a:rPr>
              <a:t>      </a:t>
            </a:r>
            <a:r>
              <a:rPr lang="en-US" sz="1600" b="1" dirty="0" smtClean="0">
                <a:solidFill>
                  <a:srgbClr val="0070C0"/>
                </a:solidFill>
                <a:latin typeface="Courier New"/>
                <a:ea typeface="ＭＳ Ｐゴシック" pitchFamily="1" charset="-128"/>
                <a:cs typeface="Courier New"/>
              </a:rPr>
              <a:t>&lt;title&gt;</a:t>
            </a:r>
            <a:r>
              <a:rPr lang="en-US" sz="1600" b="1" dirty="0" smtClean="0">
                <a:latin typeface="Courier New"/>
                <a:cs typeface="Courier New"/>
              </a:rPr>
              <a:t>Hello World avec </a:t>
            </a:r>
            <a:r>
              <a:rPr lang="en-US" sz="1600" b="1" dirty="0" err="1" smtClean="0">
                <a:latin typeface="Courier New"/>
                <a:cs typeface="Courier New"/>
              </a:rPr>
              <a:t>jQuery</a:t>
            </a:r>
            <a:r>
              <a:rPr lang="en-US" sz="1600" b="1" dirty="0" smtClean="0">
                <a:solidFill>
                  <a:srgbClr val="0070C0"/>
                </a:solidFill>
                <a:latin typeface="Courier New"/>
                <a:ea typeface="ＭＳ Ｐゴシック" pitchFamily="1" charset="-128"/>
                <a:cs typeface="Courier New"/>
              </a:rPr>
              <a:t>&lt;/title&gt;</a:t>
            </a:r>
          </a:p>
          <a:p>
            <a:r>
              <a:rPr lang="en-US" sz="1600" b="1" dirty="0" smtClean="0">
                <a:solidFill>
                  <a:srgbClr val="0070C0"/>
                </a:solidFill>
                <a:latin typeface="Courier New"/>
                <a:ea typeface="ＭＳ Ｐゴシック" pitchFamily="1" charset="-128"/>
                <a:cs typeface="Courier New"/>
              </a:rPr>
              <a:t>      &lt;meta</a:t>
            </a:r>
            <a:r>
              <a:rPr lang="en-US" sz="1600" b="1" dirty="0" smtClean="0">
                <a:latin typeface="Courier New"/>
                <a:cs typeface="Courier New"/>
              </a:rPr>
              <a:t> </a:t>
            </a:r>
            <a:r>
              <a:rPr lang="en-US" sz="1600" b="1" dirty="0" smtClean="0">
                <a:solidFill>
                  <a:srgbClr val="C00000"/>
                </a:solidFill>
                <a:latin typeface="Courier New"/>
                <a:ea typeface="ＭＳ Ｐゴシック" pitchFamily="1" charset="-128"/>
                <a:cs typeface="Courier New"/>
              </a:rPr>
              <a:t>http-</a:t>
            </a:r>
            <a:r>
              <a:rPr lang="en-US" sz="1600" b="1" dirty="0" err="1" smtClean="0">
                <a:solidFill>
                  <a:srgbClr val="C00000"/>
                </a:solidFill>
                <a:latin typeface="Courier New"/>
                <a:ea typeface="ＭＳ Ｐゴシック" pitchFamily="1" charset="-128"/>
                <a:cs typeface="Courier New"/>
              </a:rPr>
              <a:t>equiv</a:t>
            </a:r>
            <a:r>
              <a:rPr lang="en-US" sz="1600" b="1" dirty="0" smtClean="0">
                <a:latin typeface="Courier New"/>
                <a:cs typeface="Courier New"/>
              </a:rPr>
              <a:t>=</a:t>
            </a:r>
            <a:r>
              <a:rPr lang="en-US" sz="1600" b="1" dirty="0" smtClean="0">
                <a:solidFill>
                  <a:srgbClr val="00B050"/>
                </a:solidFill>
                <a:latin typeface="Courier New"/>
                <a:ea typeface="ＭＳ Ｐゴシック" pitchFamily="1" charset="-128"/>
                <a:cs typeface="Courier New"/>
              </a:rPr>
              <a:t>"Content-Type" </a:t>
            </a:r>
          </a:p>
          <a:p>
            <a:r>
              <a:rPr lang="en-US" sz="1600" b="1" dirty="0" smtClean="0">
                <a:latin typeface="Courier New"/>
                <a:cs typeface="Courier New"/>
              </a:rPr>
              <a:t>		     </a:t>
            </a:r>
            <a:r>
              <a:rPr lang="en-US" sz="1600" b="1" dirty="0" smtClean="0">
                <a:solidFill>
                  <a:srgbClr val="C00000"/>
                </a:solidFill>
                <a:latin typeface="Courier New"/>
                <a:ea typeface="ＭＳ Ｐゴシック" pitchFamily="1" charset="-128"/>
                <a:cs typeface="Courier New"/>
              </a:rPr>
              <a:t>content</a:t>
            </a:r>
            <a:r>
              <a:rPr lang="en-US" sz="1600" b="1" dirty="0" smtClean="0">
                <a:latin typeface="Courier New"/>
                <a:cs typeface="Courier New"/>
              </a:rPr>
              <a:t>=</a:t>
            </a:r>
            <a:r>
              <a:rPr lang="en-US" sz="1600" b="1" dirty="0" smtClean="0">
                <a:solidFill>
                  <a:srgbClr val="00B050"/>
                </a:solidFill>
                <a:latin typeface="Courier New"/>
                <a:cs typeface="Courier New"/>
              </a:rPr>
              <a:t>"</a:t>
            </a:r>
            <a:r>
              <a:rPr lang="en-US" sz="1600" b="1" dirty="0" smtClean="0">
                <a:solidFill>
                  <a:srgbClr val="00B050"/>
                </a:solidFill>
                <a:latin typeface="Courier New"/>
                <a:ea typeface="ＭＳ Ｐゴシック" pitchFamily="1" charset="-128"/>
                <a:cs typeface="Courier New"/>
              </a:rPr>
              <a:t>text/html; charset=iso-8859-1</a:t>
            </a:r>
            <a:r>
              <a:rPr lang="en-US" sz="1600" b="1" dirty="0" smtClean="0">
                <a:solidFill>
                  <a:srgbClr val="00B050"/>
                </a:solidFill>
                <a:latin typeface="Courier New"/>
                <a:cs typeface="Courier New"/>
              </a:rPr>
              <a:t>"</a:t>
            </a:r>
            <a:r>
              <a:rPr lang="en-US" sz="1600" b="1" dirty="0" smtClean="0">
                <a:latin typeface="Courier New"/>
                <a:cs typeface="Courier New"/>
              </a:rPr>
              <a:t> </a:t>
            </a:r>
            <a:r>
              <a:rPr lang="en-US" sz="1600" b="1" dirty="0" smtClean="0">
                <a:solidFill>
                  <a:srgbClr val="0070C0"/>
                </a:solidFill>
                <a:latin typeface="Courier New"/>
                <a:ea typeface="ＭＳ Ｐゴシック" pitchFamily="1" charset="-128"/>
                <a:cs typeface="Courier New"/>
              </a:rPr>
              <a:t>/&gt;</a:t>
            </a:r>
          </a:p>
          <a:p>
            <a:r>
              <a:rPr lang="en-US" sz="1600" b="1" dirty="0" smtClean="0">
                <a:solidFill>
                  <a:srgbClr val="0070C0"/>
                </a:solidFill>
                <a:latin typeface="Courier New"/>
                <a:ea typeface="ＭＳ Ｐゴシック" pitchFamily="1" charset="-128"/>
                <a:cs typeface="Courier New"/>
              </a:rPr>
              <a:t>      &lt;script </a:t>
            </a:r>
            <a:r>
              <a:rPr lang="en-US" sz="1600" b="1" dirty="0" smtClean="0">
                <a:solidFill>
                  <a:srgbClr val="C00000"/>
                </a:solidFill>
                <a:latin typeface="Courier New"/>
                <a:ea typeface="ＭＳ Ｐゴシック" pitchFamily="1" charset="-128"/>
                <a:cs typeface="Courier New"/>
              </a:rPr>
              <a:t>type</a:t>
            </a:r>
            <a:r>
              <a:rPr lang="en-US" sz="1600" b="1" dirty="0" smtClean="0">
                <a:latin typeface="Courier New"/>
                <a:cs typeface="Courier New"/>
              </a:rPr>
              <a:t>=</a:t>
            </a:r>
            <a:r>
              <a:rPr lang="en-US" sz="1600" b="1" dirty="0" smtClean="0">
                <a:solidFill>
                  <a:srgbClr val="00B050"/>
                </a:solidFill>
                <a:latin typeface="Courier New"/>
                <a:ea typeface="ＭＳ Ｐゴシック" pitchFamily="1" charset="-128"/>
                <a:cs typeface="Courier New"/>
              </a:rPr>
              <a:t>"text/</a:t>
            </a:r>
            <a:r>
              <a:rPr lang="en-US" sz="1600" b="1" dirty="0" err="1" smtClean="0">
                <a:solidFill>
                  <a:srgbClr val="00B050"/>
                </a:solidFill>
                <a:latin typeface="Courier New"/>
                <a:ea typeface="ＭＳ Ｐゴシック" pitchFamily="1" charset="-128"/>
                <a:cs typeface="Courier New"/>
              </a:rPr>
              <a:t>javascript</a:t>
            </a:r>
            <a:r>
              <a:rPr lang="en-US" sz="1600" b="1" dirty="0" smtClean="0">
                <a:solidFill>
                  <a:srgbClr val="00B050"/>
                </a:solidFill>
                <a:latin typeface="Courier New"/>
                <a:ea typeface="ＭＳ Ｐゴシック" pitchFamily="1" charset="-128"/>
                <a:cs typeface="Courier New"/>
              </a:rPr>
              <a:t>" </a:t>
            </a:r>
            <a:r>
              <a:rPr lang="en-US" sz="1600" b="1" dirty="0" err="1" smtClean="0">
                <a:solidFill>
                  <a:srgbClr val="C00000"/>
                </a:solidFill>
                <a:latin typeface="Courier New"/>
                <a:ea typeface="ＭＳ Ｐゴシック" pitchFamily="1" charset="-128"/>
                <a:cs typeface="Courier New"/>
              </a:rPr>
              <a:t>src</a:t>
            </a:r>
            <a:r>
              <a:rPr lang="en-US" sz="1600" b="1" dirty="0" smtClean="0">
                <a:latin typeface="Courier New"/>
                <a:cs typeface="Courier New"/>
              </a:rPr>
              <a:t>=</a:t>
            </a:r>
            <a:r>
              <a:rPr lang="en-US" sz="1600" b="1" dirty="0" smtClean="0">
                <a:solidFill>
                  <a:srgbClr val="00B050"/>
                </a:solidFill>
                <a:latin typeface="Courier New"/>
                <a:ea typeface="ＭＳ Ｐゴシック" pitchFamily="1" charset="-128"/>
                <a:cs typeface="Courier New"/>
              </a:rPr>
              <a:t>"</a:t>
            </a:r>
            <a:r>
              <a:rPr lang="en-US" sz="1600" b="1" dirty="0" err="1" smtClean="0">
                <a:solidFill>
                  <a:srgbClr val="00B050"/>
                </a:solidFill>
                <a:latin typeface="Courier New"/>
                <a:ea typeface="ＭＳ Ｐゴシック" pitchFamily="1" charset="-128"/>
                <a:cs typeface="Courier New"/>
              </a:rPr>
              <a:t>jquery.js</a:t>
            </a:r>
            <a:r>
              <a:rPr lang="en-US" sz="1600" b="1" dirty="0" smtClean="0">
                <a:solidFill>
                  <a:srgbClr val="00B050"/>
                </a:solidFill>
                <a:latin typeface="Courier New"/>
                <a:ea typeface="ＭＳ Ｐゴシック" pitchFamily="1" charset="-128"/>
                <a:cs typeface="Courier New"/>
              </a:rPr>
              <a:t>"</a:t>
            </a:r>
            <a:r>
              <a:rPr lang="en-US" sz="1600" b="1" dirty="0" smtClean="0">
                <a:solidFill>
                  <a:srgbClr val="0070C0"/>
                </a:solidFill>
                <a:latin typeface="Courier New"/>
                <a:ea typeface="ＭＳ Ｐゴシック" pitchFamily="1" charset="-128"/>
                <a:cs typeface="Courier New"/>
              </a:rPr>
              <a:t>&gt;&lt;/script&gt;</a:t>
            </a:r>
          </a:p>
          <a:p>
            <a:r>
              <a:rPr lang="en-US" sz="1600" b="1" dirty="0" smtClean="0">
                <a:solidFill>
                  <a:srgbClr val="0070C0"/>
                </a:solidFill>
                <a:latin typeface="Courier New"/>
                <a:ea typeface="ＭＳ Ｐゴシック" pitchFamily="1" charset="-128"/>
                <a:cs typeface="Courier New"/>
              </a:rPr>
              <a:t>   &lt;/head&gt;  </a:t>
            </a:r>
          </a:p>
          <a:p>
            <a:r>
              <a:rPr lang="en-US" sz="1600" b="1" dirty="0" smtClean="0">
                <a:solidFill>
                  <a:srgbClr val="0070C0"/>
                </a:solidFill>
                <a:latin typeface="Courier New"/>
                <a:ea typeface="ＭＳ Ｐゴシック" pitchFamily="1" charset="-128"/>
                <a:cs typeface="Courier New"/>
              </a:rPr>
              <a:t>   &lt;body&gt;</a:t>
            </a:r>
          </a:p>
          <a:p>
            <a:r>
              <a:rPr lang="en-US" sz="1600" b="1" dirty="0" smtClean="0">
                <a:latin typeface="Courier New"/>
                <a:cs typeface="Courier New"/>
              </a:rPr>
              <a:t>      Hi !</a:t>
            </a:r>
          </a:p>
          <a:p>
            <a:r>
              <a:rPr lang="en-US" sz="1600" b="1" dirty="0" smtClean="0">
                <a:latin typeface="Courier New"/>
                <a:cs typeface="Courier New"/>
              </a:rPr>
              <a:t>      </a:t>
            </a:r>
            <a:r>
              <a:rPr lang="en-US" sz="1600" b="1" dirty="0" smtClean="0">
                <a:solidFill>
                  <a:srgbClr val="0070C0"/>
                </a:solidFill>
                <a:latin typeface="Courier New"/>
                <a:ea typeface="ＭＳ Ｐゴシック" pitchFamily="1" charset="-128"/>
                <a:cs typeface="Courier New"/>
              </a:rPr>
              <a:t>&lt;script </a:t>
            </a:r>
            <a:r>
              <a:rPr lang="en-US" sz="1600" b="1" dirty="0" smtClean="0">
                <a:solidFill>
                  <a:srgbClr val="C00000"/>
                </a:solidFill>
                <a:latin typeface="Courier New"/>
                <a:ea typeface="ＭＳ Ｐゴシック" pitchFamily="1" charset="-128"/>
                <a:cs typeface="Courier New"/>
              </a:rPr>
              <a:t>type</a:t>
            </a:r>
            <a:r>
              <a:rPr lang="en-US" sz="1600" b="1" dirty="0" smtClean="0">
                <a:latin typeface="Courier New"/>
                <a:cs typeface="Courier New"/>
              </a:rPr>
              <a:t>=</a:t>
            </a:r>
            <a:r>
              <a:rPr lang="en-US" sz="1600" b="1" dirty="0" smtClean="0">
                <a:solidFill>
                  <a:srgbClr val="00B050"/>
                </a:solidFill>
                <a:latin typeface="Courier New"/>
                <a:ea typeface="ＭＳ Ｐゴシック" pitchFamily="1" charset="-128"/>
                <a:cs typeface="Courier New"/>
              </a:rPr>
              <a:t>"text/</a:t>
            </a:r>
            <a:r>
              <a:rPr lang="en-US" sz="1600" b="1" dirty="0" err="1" smtClean="0">
                <a:solidFill>
                  <a:srgbClr val="00B050"/>
                </a:solidFill>
                <a:latin typeface="Courier New"/>
                <a:ea typeface="ＭＳ Ｐゴシック" pitchFamily="1" charset="-128"/>
                <a:cs typeface="Courier New"/>
              </a:rPr>
              <a:t>javascript</a:t>
            </a:r>
            <a:r>
              <a:rPr lang="en-US" sz="1600" b="1" dirty="0" smtClean="0">
                <a:solidFill>
                  <a:srgbClr val="00B050"/>
                </a:solidFill>
                <a:latin typeface="Courier New"/>
                <a:ea typeface="ＭＳ Ｐゴシック" pitchFamily="1" charset="-128"/>
                <a:cs typeface="Courier New"/>
              </a:rPr>
              <a:t>"</a:t>
            </a:r>
            <a:r>
              <a:rPr lang="en-US" sz="1600" b="1" dirty="0" smtClean="0">
                <a:latin typeface="Courier New"/>
                <a:cs typeface="Courier New"/>
              </a:rPr>
              <a:t>&gt;</a:t>
            </a:r>
          </a:p>
          <a:p>
            <a:r>
              <a:rPr lang="en-US" sz="1600" b="1" dirty="0" smtClean="0">
                <a:latin typeface="Courier New"/>
                <a:cs typeface="Courier New"/>
              </a:rPr>
              <a:t>         $(</a:t>
            </a:r>
            <a:r>
              <a:rPr lang="en-US" sz="1600" b="1" dirty="0" smtClean="0">
                <a:solidFill>
                  <a:srgbClr val="0000FF"/>
                </a:solidFill>
                <a:latin typeface="Courier New"/>
                <a:cs typeface="Courier New"/>
              </a:rPr>
              <a:t>'body'</a:t>
            </a:r>
            <a:r>
              <a:rPr lang="en-US" sz="1600" b="1" dirty="0" smtClean="0">
                <a:latin typeface="Courier New"/>
                <a:cs typeface="Courier New"/>
              </a:rPr>
              <a:t>).html(</a:t>
            </a:r>
            <a:r>
              <a:rPr lang="en-US" sz="1600" b="1" dirty="0" smtClean="0">
                <a:solidFill>
                  <a:srgbClr val="0000FF"/>
                </a:solidFill>
                <a:latin typeface="Courier New"/>
                <a:cs typeface="Courier New"/>
              </a:rPr>
              <a:t>'Hello World'</a:t>
            </a:r>
            <a:r>
              <a:rPr lang="en-US" sz="1600" b="1" dirty="0" smtClean="0">
                <a:latin typeface="Courier New"/>
                <a:cs typeface="Courier New"/>
              </a:rPr>
              <a:t>);    </a:t>
            </a:r>
          </a:p>
          <a:p>
            <a:r>
              <a:rPr lang="en-US" sz="1600" b="1" dirty="0" smtClean="0">
                <a:latin typeface="Courier New"/>
                <a:cs typeface="Courier New"/>
              </a:rPr>
              <a:t>      </a:t>
            </a:r>
            <a:r>
              <a:rPr lang="en-US" sz="1600" b="1" dirty="0" smtClean="0">
                <a:solidFill>
                  <a:srgbClr val="0070C0"/>
                </a:solidFill>
                <a:latin typeface="Courier New"/>
                <a:ea typeface="ＭＳ Ｐゴシック" pitchFamily="1" charset="-128"/>
                <a:cs typeface="Courier New"/>
              </a:rPr>
              <a:t>&lt;/script&gt;  </a:t>
            </a:r>
          </a:p>
          <a:p>
            <a:r>
              <a:rPr lang="en-US" sz="1600" b="1" dirty="0" smtClean="0">
                <a:latin typeface="Courier New"/>
                <a:cs typeface="Courier New"/>
              </a:rPr>
              <a:t>   </a:t>
            </a:r>
            <a:r>
              <a:rPr lang="en-US" sz="1600" b="1" dirty="0" smtClean="0">
                <a:solidFill>
                  <a:srgbClr val="0070C0"/>
                </a:solidFill>
                <a:latin typeface="Courier New"/>
                <a:ea typeface="ＭＳ Ｐゴシック" pitchFamily="1" charset="-128"/>
                <a:cs typeface="Courier New"/>
              </a:rPr>
              <a:t>&lt;/body&gt;</a:t>
            </a:r>
          </a:p>
          <a:p>
            <a:r>
              <a:rPr lang="en-US" sz="1600" b="1" dirty="0" smtClean="0">
                <a:solidFill>
                  <a:srgbClr val="0070C0"/>
                </a:solidFill>
                <a:latin typeface="Courier New"/>
                <a:ea typeface="ＭＳ Ｐゴシック" pitchFamily="1" charset="-128"/>
                <a:cs typeface="Courier New"/>
              </a:rPr>
              <a:t>&lt;/html&gt;</a:t>
            </a:r>
          </a:p>
        </p:txBody>
      </p:sp>
      <p:pic>
        <p:nvPicPr>
          <p:cNvPr id="6" name="Picture 8" descr="Screen shot 2011-01-05 at 11.18.50 AM.png"/>
          <p:cNvPicPr>
            <a:picLocks noChangeAspect="1"/>
          </p:cNvPicPr>
          <p:nvPr/>
        </p:nvPicPr>
        <p:blipFill>
          <a:blip r:embed="rId2"/>
          <a:srcRect l="7526" t="18159" r="41926" b="42881"/>
          <a:stretch>
            <a:fillRect/>
          </a:stretch>
        </p:blipFill>
        <p:spPr>
          <a:xfrm>
            <a:off x="5867400" y="3260948"/>
            <a:ext cx="3052483" cy="1828800"/>
          </a:xfrm>
          <a:prstGeom prst="rect">
            <a:avLst/>
          </a:prstGeom>
          <a:ln w="3175" cmpd="sng">
            <a:solidFill>
              <a:schemeClr val="tx1"/>
            </a:solidFill>
          </a:ln>
          <a:effectLst>
            <a:outerShdw blurRad="50800" dist="38100" dir="2700000">
              <a:srgbClr val="000000">
                <a:alpha val="43000"/>
              </a:srgbClr>
            </a:outerShdw>
          </a:effectLst>
        </p:spPr>
      </p:pic>
      <p:cxnSp>
        <p:nvCxnSpPr>
          <p:cNvPr id="8" name="Connecteur droit avec flèche 7"/>
          <p:cNvCxnSpPr/>
          <p:nvPr/>
        </p:nvCxnSpPr>
        <p:spPr>
          <a:xfrm>
            <a:off x="3635896" y="4513684"/>
            <a:ext cx="2088232" cy="0"/>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pic>
        <p:nvPicPr>
          <p:cNvPr id="4098" name="Picture 2" descr="D:\Users\Renaud\Desktop\StageFinEtudesSupinfo\Icons-New\v3\Min\CodeSnipp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8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Since CSS 3, new attributes are usable</a:t>
            </a:r>
          </a:p>
          <a:p>
            <a:pPr lvl="1"/>
            <a:r>
              <a:rPr lang="en-US" sz="2400" dirty="0" smtClean="0">
                <a:ea typeface="ＭＳ Ｐゴシック" pitchFamily="34" charset="-128"/>
              </a:rPr>
              <a:t>Can be sorted in four categories</a:t>
            </a:r>
          </a:p>
          <a:p>
            <a:pPr lvl="2"/>
            <a:r>
              <a:rPr lang="en-US" dirty="0" smtClean="0">
                <a:ea typeface="ＭＳ Ｐゴシック" pitchFamily="34" charset="-128"/>
              </a:rPr>
              <a:t>Containers</a:t>
            </a:r>
          </a:p>
          <a:p>
            <a:pPr lvl="2"/>
            <a:r>
              <a:rPr lang="en-US" dirty="0" smtClean="0">
                <a:ea typeface="ＭＳ Ｐゴシック" pitchFamily="34" charset="-128"/>
              </a:rPr>
              <a:t>Backgrounds</a:t>
            </a:r>
            <a:endParaRPr lang="en-US" dirty="0">
              <a:ea typeface="ＭＳ Ｐゴシック" pitchFamily="34" charset="-128"/>
            </a:endParaRPr>
          </a:p>
          <a:p>
            <a:pPr lvl="2"/>
            <a:r>
              <a:rPr lang="en-US" dirty="0">
                <a:ea typeface="ＭＳ Ｐゴシック" pitchFamily="34" charset="-128"/>
              </a:rPr>
              <a:t>Texts</a:t>
            </a:r>
          </a:p>
          <a:p>
            <a:pPr lvl="2"/>
            <a:r>
              <a:rPr lang="en-US" dirty="0">
                <a:ea typeface="ＭＳ Ｐゴシック" pitchFamily="34" charset="-128"/>
              </a:rPr>
              <a:t>Transforms</a:t>
            </a:r>
          </a:p>
          <a:p>
            <a:pPr marL="0" indent="0">
              <a:buNone/>
            </a:pPr>
            <a:endParaRPr lang="en-US" dirty="0" smtClean="0">
              <a:ea typeface="ＭＳ Ｐゴシック" pitchFamily="34" charset="-128"/>
            </a:endParaRPr>
          </a:p>
          <a:p>
            <a:r>
              <a:rPr lang="en-US" dirty="0" smtClean="0">
                <a:ea typeface="ＭＳ Ｐゴシック" pitchFamily="34" charset="-128"/>
              </a:rPr>
              <a:t>We’ll discover them now!</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Attributes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nwteche.com/wp-content/uploads/2011/12/css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2929508"/>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Diapo de code multiple</a:t>
            </a:r>
            <a:endParaRPr lang="fr-FR" dirty="0"/>
          </a:p>
        </p:txBody>
      </p:sp>
      <p:sp>
        <p:nvSpPr>
          <p:cNvPr id="3" name="Espace réservé du contenu 2"/>
          <p:cNvSpPr>
            <a:spLocks noGrp="1"/>
          </p:cNvSpPr>
          <p:nvPr>
            <p:ph idx="1"/>
          </p:nvPr>
        </p:nvSpPr>
        <p:spPr/>
        <p:txBody>
          <a:bodyPr/>
          <a:lstStyle/>
          <a:p>
            <a:r>
              <a:rPr lang="en-US" dirty="0" smtClean="0"/>
              <a:t>Easier syntax to navigate into a document</a:t>
            </a:r>
          </a:p>
          <a:p>
            <a:pPr lvl="1"/>
            <a:r>
              <a:rPr lang="en-US" dirty="0" smtClean="0"/>
              <a:t>Simple JavaScript version :</a:t>
            </a:r>
          </a:p>
          <a:p>
            <a:endParaRPr lang="en-US" dirty="0" smtClean="0"/>
          </a:p>
          <a:p>
            <a:endParaRPr lang="en-US" dirty="0" smtClean="0"/>
          </a:p>
          <a:p>
            <a:pPr lvl="1">
              <a:spcBef>
                <a:spcPts val="0"/>
              </a:spcBef>
            </a:pPr>
            <a:endParaRPr lang="en-US" dirty="0" smtClean="0"/>
          </a:p>
          <a:p>
            <a:pPr lvl="1">
              <a:spcBef>
                <a:spcPts val="1200"/>
              </a:spcBef>
            </a:pPr>
            <a:r>
              <a:rPr lang="en-US" dirty="0" err="1" smtClean="0"/>
              <a:t>jQuery</a:t>
            </a:r>
            <a:r>
              <a:rPr lang="en-US" dirty="0" smtClean="0"/>
              <a:t> version :</a:t>
            </a:r>
          </a:p>
          <a:p>
            <a:endParaRPr lang="fr-FR" dirty="0" smtClean="0"/>
          </a:p>
          <a:p>
            <a:pPr lvl="1"/>
            <a:endParaRPr lang="fr-FR" dirty="0" smtClean="0"/>
          </a:p>
        </p:txBody>
      </p:sp>
      <p:sp>
        <p:nvSpPr>
          <p:cNvPr id="4" name="Espace réservé du contenu 3"/>
          <p:cNvSpPr>
            <a:spLocks noGrp="1"/>
          </p:cNvSpPr>
          <p:nvPr>
            <p:ph sz="quarter" idx="13"/>
          </p:nvPr>
        </p:nvSpPr>
        <p:spPr/>
        <p:txBody>
          <a:bodyPr/>
          <a:lstStyle/>
          <a:p>
            <a:r>
              <a:rPr lang="fr-FR" dirty="0" smtClean="0"/>
              <a:t>Titre du chapitre</a:t>
            </a:r>
            <a:endParaRPr lang="fr-FR" dirty="0"/>
          </a:p>
        </p:txBody>
      </p:sp>
      <p:sp>
        <p:nvSpPr>
          <p:cNvPr id="5" name="Rectangle à coins arrondis 4"/>
          <p:cNvSpPr/>
          <p:nvPr/>
        </p:nvSpPr>
        <p:spPr>
          <a:xfrm>
            <a:off x="179388" y="2137420"/>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function </a:t>
            </a:r>
            <a:r>
              <a:rPr lang="en-US" sz="1600" b="1" dirty="0" err="1" smtClean="0">
                <a:latin typeface="Courier New"/>
                <a:cs typeface="Courier New"/>
              </a:rPr>
              <a:t>getTextboxValue</a:t>
            </a:r>
            <a:r>
              <a:rPr lang="en-US" sz="1600" b="1" dirty="0" smtClean="0">
                <a:latin typeface="Courier New"/>
                <a:cs typeface="Courier New"/>
              </a:rPr>
              <a:t>() {</a:t>
            </a:r>
          </a:p>
          <a:p>
            <a:r>
              <a:rPr lang="en-US" sz="1600" b="1" dirty="0" smtClean="0">
                <a:latin typeface="Courier New"/>
                <a:ea typeface="ＭＳ Ｐゴシック" pitchFamily="1" charset="-128"/>
                <a:cs typeface="Courier New"/>
              </a:rPr>
              <a:t>  </a:t>
            </a:r>
            <a:r>
              <a:rPr lang="en-US" sz="1600" b="1" dirty="0" err="1" smtClean="0">
                <a:solidFill>
                  <a:srgbClr val="660066"/>
                </a:solidFill>
                <a:latin typeface="Courier New"/>
                <a:ea typeface="ＭＳ Ｐゴシック" pitchFamily="1" charset="-128"/>
                <a:cs typeface="Courier New"/>
              </a:rPr>
              <a:t>var</a:t>
            </a:r>
            <a:r>
              <a:rPr lang="en-US" sz="1600" b="1" dirty="0" smtClean="0">
                <a:solidFill>
                  <a:srgbClr val="660066"/>
                </a:solidFill>
                <a:latin typeface="Courier New"/>
                <a:ea typeface="ＭＳ Ｐゴシック" pitchFamily="1" charset="-128"/>
                <a:cs typeface="Courier New"/>
              </a:rPr>
              <a:t> </a:t>
            </a:r>
            <a:r>
              <a:rPr lang="en-US" sz="1600" b="1" dirty="0" err="1" smtClean="0">
                <a:latin typeface="Courier New"/>
                <a:ea typeface="ＭＳ Ｐゴシック" pitchFamily="1" charset="-128"/>
                <a:cs typeface="Courier New"/>
              </a:rPr>
              <a:t>obj</a:t>
            </a:r>
            <a:r>
              <a:rPr lang="en-US" sz="1600" b="1" dirty="0" smtClean="0">
                <a:latin typeface="Courier New"/>
                <a:ea typeface="ＭＳ Ｐゴシック" pitchFamily="1" charset="-128"/>
                <a:cs typeface="Courier New"/>
              </a:rPr>
              <a:t> = </a:t>
            </a:r>
            <a:r>
              <a:rPr lang="en-US" sz="1600" b="1" dirty="0" err="1" smtClean="0">
                <a:solidFill>
                  <a:srgbClr val="000090"/>
                </a:solidFill>
                <a:latin typeface="Courier New"/>
                <a:ea typeface="ＭＳ Ｐゴシック" pitchFamily="1" charset="-128"/>
                <a:cs typeface="Courier New"/>
              </a:rPr>
              <a:t>document</a:t>
            </a:r>
            <a:r>
              <a:rPr lang="en-US" sz="1600" b="1" dirty="0" err="1" smtClean="0">
                <a:latin typeface="Courier New"/>
                <a:ea typeface="ＭＳ Ｐゴシック" pitchFamily="1" charset="-128"/>
                <a:cs typeface="Courier New"/>
              </a:rPr>
              <a:t>.getElementById</a:t>
            </a:r>
            <a:r>
              <a:rPr lang="en-US" sz="1600" b="1" dirty="0" smtClean="0">
                <a:latin typeface="Courier New"/>
                <a:ea typeface="ＭＳ Ｐゴシック" pitchFamily="1" charset="-128"/>
                <a:cs typeface="Courier New"/>
              </a:rPr>
              <a:t>(</a:t>
            </a:r>
            <a:r>
              <a:rPr lang="en-US" sz="1600" b="1" dirty="0" smtClean="0">
                <a:solidFill>
                  <a:srgbClr val="0000FF"/>
                </a:solidFill>
                <a:latin typeface="Courier New"/>
                <a:ea typeface="ＭＳ Ｐゴシック" pitchFamily="1" charset="-128"/>
                <a:cs typeface="Courier New"/>
              </a:rPr>
              <a:t>"</a:t>
            </a:r>
            <a:r>
              <a:rPr lang="en-US" sz="1600" b="1" dirty="0" err="1" smtClean="0">
                <a:solidFill>
                  <a:srgbClr val="0000FF"/>
                </a:solidFill>
                <a:latin typeface="Courier New"/>
                <a:ea typeface="ＭＳ Ｐゴシック" pitchFamily="1" charset="-128"/>
                <a:cs typeface="Courier New"/>
              </a:rPr>
              <a:t>champ_input</a:t>
            </a:r>
            <a:r>
              <a:rPr lang="en-US" sz="1600" b="1" dirty="0" smtClean="0">
                <a:solidFill>
                  <a:srgbClr val="0000FF"/>
                </a:solidFill>
                <a:latin typeface="Courier New"/>
                <a:ea typeface="ＭＳ Ｐゴシック" pitchFamily="1" charset="-128"/>
                <a:cs typeface="Courier New"/>
              </a:rPr>
              <a:t>"</a:t>
            </a:r>
            <a:r>
              <a:rPr lang="en-US" sz="1600" b="1" dirty="0" smtClean="0">
                <a:latin typeface="Courier New"/>
                <a:ea typeface="ＭＳ Ｐゴシック" pitchFamily="1" charset="-128"/>
                <a:cs typeface="Courier New"/>
              </a:rPr>
              <a:t>);</a:t>
            </a:r>
          </a:p>
          <a:p>
            <a:r>
              <a:rPr lang="en-US" sz="1600" b="1" dirty="0" smtClean="0">
                <a:latin typeface="Courier New"/>
                <a:ea typeface="ＭＳ Ｐゴシック" pitchFamily="1" charset="-128"/>
                <a:cs typeface="Courier New"/>
              </a:rPr>
              <a:t>  alert(</a:t>
            </a:r>
            <a:r>
              <a:rPr lang="en-US" sz="1600" b="1" dirty="0" smtClean="0">
                <a:solidFill>
                  <a:srgbClr val="0000FF"/>
                </a:solidFill>
                <a:latin typeface="Courier New"/>
                <a:ea typeface="ＭＳ Ｐゴシック" pitchFamily="1" charset="-128"/>
                <a:cs typeface="Courier New"/>
              </a:rPr>
              <a:t>'Le champ a pour </a:t>
            </a:r>
            <a:r>
              <a:rPr lang="en-US" sz="1600" b="1" dirty="0" err="1" smtClean="0">
                <a:solidFill>
                  <a:srgbClr val="0000FF"/>
                </a:solidFill>
                <a:latin typeface="Courier New"/>
                <a:ea typeface="ＭＳ Ｐゴシック" pitchFamily="1" charset="-128"/>
                <a:cs typeface="Courier New"/>
              </a:rPr>
              <a:t>valeur</a:t>
            </a:r>
            <a:r>
              <a:rPr lang="en-US" sz="1600" b="1" dirty="0" smtClean="0">
                <a:solidFill>
                  <a:srgbClr val="0000FF"/>
                </a:solidFill>
                <a:latin typeface="Courier New"/>
                <a:ea typeface="ＭＳ Ｐゴシック" pitchFamily="1" charset="-128"/>
                <a:cs typeface="Courier New"/>
              </a:rPr>
              <a:t> : "' </a:t>
            </a:r>
            <a:r>
              <a:rPr lang="en-US" sz="1600" b="1" dirty="0" smtClean="0">
                <a:latin typeface="Courier New"/>
                <a:ea typeface="ＭＳ Ｐゴシック" pitchFamily="1" charset="-128"/>
                <a:cs typeface="Courier New"/>
              </a:rPr>
              <a:t>+ </a:t>
            </a:r>
            <a:r>
              <a:rPr lang="en-US" sz="1600" b="1" dirty="0" err="1" smtClean="0">
                <a:latin typeface="Courier New"/>
                <a:ea typeface="ＭＳ Ｐゴシック" pitchFamily="1" charset="-128"/>
                <a:cs typeface="Courier New"/>
              </a:rPr>
              <a:t>obj.value</a:t>
            </a:r>
            <a:r>
              <a:rPr lang="en-US" sz="1600" b="1" dirty="0" smtClean="0">
                <a:latin typeface="Courier New"/>
                <a:ea typeface="ＭＳ Ｐゴシック" pitchFamily="1" charset="-128"/>
                <a:cs typeface="Courier New"/>
              </a:rPr>
              <a:t> + </a:t>
            </a:r>
            <a:r>
              <a:rPr lang="en-US" sz="1600" b="1" dirty="0" smtClean="0">
                <a:solidFill>
                  <a:srgbClr val="0000FF"/>
                </a:solidFill>
                <a:latin typeface="Courier New"/>
                <a:ea typeface="ＭＳ Ｐゴシック" pitchFamily="1" charset="-128"/>
                <a:cs typeface="Courier New"/>
              </a:rPr>
              <a:t>'"'</a:t>
            </a:r>
            <a:r>
              <a:rPr lang="en-US" sz="1600" b="1" dirty="0" smtClean="0">
                <a:latin typeface="Courier New"/>
                <a:ea typeface="ＭＳ Ｐゴシック" pitchFamily="1" charset="-128"/>
                <a:cs typeface="Courier New"/>
              </a:rPr>
              <a:t>);</a:t>
            </a:r>
            <a:endParaRPr lang="en-GB" sz="1600" b="1" dirty="0" smtClean="0">
              <a:latin typeface="Courier New"/>
              <a:ea typeface="ＭＳ Ｐゴシック" pitchFamily="1" charset="-128"/>
              <a:cs typeface="Courier New"/>
            </a:endParaRPr>
          </a:p>
          <a:p>
            <a:r>
              <a:rPr lang="en-US" sz="1600" b="1" dirty="0" smtClean="0">
                <a:latin typeface="Courier New"/>
                <a:cs typeface="Courier New"/>
              </a:rPr>
              <a:t>}</a:t>
            </a:r>
            <a:endParaRPr lang="fr-FR" sz="1600" b="1" dirty="0">
              <a:solidFill>
                <a:srgbClr val="0070C0"/>
              </a:solidFill>
              <a:latin typeface="Courier New"/>
              <a:cs typeface="Courier New"/>
            </a:endParaRPr>
          </a:p>
        </p:txBody>
      </p:sp>
      <p:sp>
        <p:nvSpPr>
          <p:cNvPr id="6" name="Rectangle à coins arrondis 5"/>
          <p:cNvSpPr/>
          <p:nvPr/>
        </p:nvSpPr>
        <p:spPr>
          <a:xfrm>
            <a:off x="179512" y="408163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function </a:t>
            </a:r>
            <a:r>
              <a:rPr lang="en-US" sz="1600" b="1" dirty="0" err="1" smtClean="0">
                <a:latin typeface="Courier New"/>
                <a:cs typeface="Courier New"/>
              </a:rPr>
              <a:t>getTextboxValue</a:t>
            </a:r>
            <a:r>
              <a:rPr lang="en-US" sz="1600" b="1" dirty="0" smtClean="0">
                <a:latin typeface="Courier New"/>
                <a:cs typeface="Courier New"/>
              </a:rPr>
              <a:t>() { </a:t>
            </a:r>
          </a:p>
          <a:p>
            <a:r>
              <a:rPr lang="en-US" sz="1600" b="1" dirty="0" smtClean="0">
                <a:latin typeface="Courier New"/>
                <a:cs typeface="Courier New"/>
              </a:rPr>
              <a:t>   </a:t>
            </a:r>
            <a:r>
              <a:rPr lang="en-US" sz="1600" b="1" dirty="0" smtClean="0">
                <a:latin typeface="Courier New"/>
                <a:ea typeface="ＭＳ Ｐゴシック" pitchFamily="1" charset="-128"/>
                <a:cs typeface="Courier New"/>
              </a:rPr>
              <a:t>alert(</a:t>
            </a:r>
            <a:r>
              <a:rPr lang="en-US" sz="1600" b="1" dirty="0" smtClean="0">
                <a:solidFill>
                  <a:srgbClr val="0000FF"/>
                </a:solidFill>
                <a:latin typeface="Courier New"/>
                <a:ea typeface="ＭＳ Ｐゴシック" pitchFamily="1" charset="-128"/>
                <a:cs typeface="Courier New"/>
              </a:rPr>
              <a:t>'Le champ a pour </a:t>
            </a:r>
            <a:r>
              <a:rPr lang="en-US" sz="1600" b="1" dirty="0" err="1" smtClean="0">
                <a:solidFill>
                  <a:srgbClr val="0000FF"/>
                </a:solidFill>
                <a:latin typeface="Courier New"/>
                <a:ea typeface="ＭＳ Ｐゴシック" pitchFamily="1" charset="-128"/>
                <a:cs typeface="Courier New"/>
              </a:rPr>
              <a:t>valeur</a:t>
            </a:r>
            <a:r>
              <a:rPr lang="en-US" sz="1600" b="1" dirty="0" smtClean="0">
                <a:solidFill>
                  <a:srgbClr val="0000FF"/>
                </a:solidFill>
                <a:latin typeface="Courier New"/>
                <a:ea typeface="ＭＳ Ｐゴシック" pitchFamily="1" charset="-128"/>
                <a:cs typeface="Courier New"/>
              </a:rPr>
              <a:t> : </a:t>
            </a:r>
            <a:r>
              <a:rPr lang="en-US" sz="1600" b="1" dirty="0" smtClean="0">
                <a:latin typeface="Courier New"/>
                <a:ea typeface="ＭＳ Ｐゴシック" pitchFamily="1" charset="-128"/>
                <a:cs typeface="Courier New"/>
              </a:rPr>
              <a:t>+ </a:t>
            </a:r>
            <a:r>
              <a:rPr lang="en-US" sz="1600" b="1" dirty="0" smtClean="0">
                <a:latin typeface="Courier New"/>
                <a:cs typeface="Courier New"/>
              </a:rPr>
              <a:t>$(</a:t>
            </a:r>
            <a:r>
              <a:rPr lang="en-US" sz="1600" b="1" dirty="0" smtClean="0">
                <a:solidFill>
                  <a:srgbClr val="0000FF"/>
                </a:solidFill>
                <a:latin typeface="Courier New"/>
                <a:ea typeface="ＭＳ Ｐゴシック" pitchFamily="1" charset="-128"/>
                <a:cs typeface="Courier New"/>
              </a:rPr>
              <a:t>"#</a:t>
            </a:r>
            <a:r>
              <a:rPr lang="en-US" sz="1600" b="1" dirty="0" err="1" smtClean="0">
                <a:solidFill>
                  <a:srgbClr val="0000FF"/>
                </a:solidFill>
                <a:latin typeface="Courier New"/>
                <a:ea typeface="ＭＳ Ｐゴシック" pitchFamily="1" charset="-128"/>
                <a:cs typeface="Courier New"/>
              </a:rPr>
              <a:t>champ_input</a:t>
            </a:r>
            <a:r>
              <a:rPr lang="en-US" sz="1600" b="1" dirty="0" smtClean="0">
                <a:solidFill>
                  <a:srgbClr val="0000FF"/>
                </a:solidFill>
                <a:latin typeface="Courier New"/>
                <a:ea typeface="ＭＳ Ｐゴシック" pitchFamily="1" charset="-128"/>
                <a:cs typeface="Courier New"/>
              </a:rPr>
              <a:t>"</a:t>
            </a:r>
            <a:r>
              <a:rPr lang="en-US" sz="1600" b="1" dirty="0" smtClean="0">
                <a:latin typeface="Courier New"/>
                <a:cs typeface="Courier New"/>
              </a:rPr>
              <a:t>).</a:t>
            </a:r>
            <a:r>
              <a:rPr lang="en-US" sz="1600" b="1" dirty="0" err="1" smtClean="0">
                <a:latin typeface="Courier New"/>
                <a:cs typeface="Courier New"/>
              </a:rPr>
              <a:t>val</a:t>
            </a:r>
            <a:r>
              <a:rPr lang="en-US" sz="1600" b="1" dirty="0" smtClean="0">
                <a:latin typeface="Courier New"/>
                <a:cs typeface="Courier New"/>
              </a:rPr>
              <a:t>());</a:t>
            </a:r>
          </a:p>
          <a:p>
            <a:r>
              <a:rPr lang="en-US" sz="1600" b="1" dirty="0" smtClean="0">
                <a:latin typeface="Courier New"/>
                <a:cs typeface="Courier New"/>
              </a:rPr>
              <a:t>}</a:t>
            </a:r>
            <a:endParaRPr lang="fr-FR" sz="1600" b="1" dirty="0">
              <a:solidFill>
                <a:srgbClr val="0070C0"/>
              </a:solidFill>
              <a:latin typeface="Courier New"/>
              <a:cs typeface="Courier New"/>
            </a:endParaRPr>
          </a:p>
        </p:txBody>
      </p:sp>
      <p:pic>
        <p:nvPicPr>
          <p:cNvPr id="9" name="Picture 2" descr="D:\Users\Renaud\Desktop\StageFinEtudesSupinfo\Icons-New\v3\Min\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3058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sz="1600" b="1" dirty="0" smtClean="0">
                <a:solidFill>
                  <a:srgbClr val="660066"/>
                </a:solidFill>
                <a:latin typeface="Courier New"/>
                <a:cs typeface="Courier New"/>
              </a:rPr>
              <a:t>function </a:t>
            </a:r>
            <a:r>
              <a:rPr lang="en-US" sz="1600" b="1" dirty="0" err="1" smtClean="0">
                <a:latin typeface="Courier New"/>
                <a:cs typeface="Courier New"/>
              </a:rPr>
              <a:t>getScrollXY</a:t>
            </a:r>
            <a:r>
              <a:rPr lang="en-US" sz="1600" b="1" dirty="0" smtClean="0">
                <a:latin typeface="Courier New"/>
                <a:cs typeface="Courier New"/>
              </a:rPr>
              <a:t>() { </a:t>
            </a:r>
          </a:p>
          <a:p>
            <a:pPr lvl="2"/>
            <a:r>
              <a:rPr lang="en-US" sz="1600" b="1" dirty="0" smtClean="0">
                <a:latin typeface="Courier New"/>
                <a:cs typeface="Courier New"/>
              </a:rPr>
              <a:t>   </a:t>
            </a:r>
            <a:r>
              <a:rPr lang="en-US" sz="1600" b="1" dirty="0" err="1" smtClean="0">
                <a:solidFill>
                  <a:srgbClr val="660066"/>
                </a:solidFill>
                <a:latin typeface="Courier New"/>
                <a:cs typeface="Courier New"/>
              </a:rPr>
              <a:t>var</a:t>
            </a:r>
            <a:r>
              <a:rPr lang="en-US" sz="1600" b="1" dirty="0" smtClean="0">
                <a:solidFill>
                  <a:srgbClr val="660066"/>
                </a:solidFill>
                <a:latin typeface="Courier New"/>
                <a:cs typeface="Courier New"/>
              </a:rPr>
              <a:t> </a:t>
            </a:r>
            <a:r>
              <a:rPr lang="en-US" sz="1600" b="1" dirty="0" err="1" smtClean="0">
                <a:solidFill>
                  <a:schemeClr val="bg1">
                    <a:lumMod val="50000"/>
                  </a:schemeClr>
                </a:solidFill>
                <a:latin typeface="Courier New"/>
                <a:cs typeface="Courier New"/>
              </a:rPr>
              <a:t>scrOfX</a:t>
            </a:r>
            <a:r>
              <a:rPr lang="en-US" sz="1600" b="1" dirty="0" smtClean="0">
                <a:solidFill>
                  <a:schemeClr val="bg1">
                    <a:lumMod val="50000"/>
                  </a:schemeClr>
                </a:solidFill>
                <a:latin typeface="Courier New"/>
                <a:cs typeface="Courier New"/>
              </a:rPr>
              <a:t> </a:t>
            </a:r>
            <a:r>
              <a:rPr lang="en-US" sz="1600" b="1" dirty="0" smtClean="0">
                <a:latin typeface="Courier New"/>
                <a:cs typeface="Courier New"/>
              </a:rPr>
              <a:t>= </a:t>
            </a:r>
            <a:r>
              <a:rPr lang="en-US" sz="1600" b="1" dirty="0" smtClean="0">
                <a:solidFill>
                  <a:srgbClr val="3366FF"/>
                </a:solidFill>
                <a:latin typeface="Courier New"/>
                <a:cs typeface="Courier New"/>
              </a:rPr>
              <a:t>0</a:t>
            </a:r>
            <a:r>
              <a:rPr lang="en-US" sz="1600" b="1" dirty="0" smtClean="0">
                <a:latin typeface="Courier New"/>
                <a:cs typeface="Courier New"/>
              </a:rPr>
              <a:t>, </a:t>
            </a:r>
            <a:r>
              <a:rPr lang="en-US" sz="1600" b="1" dirty="0" err="1" smtClean="0">
                <a:solidFill>
                  <a:srgbClr val="7F7F7F"/>
                </a:solidFill>
                <a:latin typeface="Courier New"/>
                <a:cs typeface="Courier New"/>
              </a:rPr>
              <a:t>scrOfY</a:t>
            </a:r>
            <a:r>
              <a:rPr lang="en-US" sz="1600" b="1" dirty="0" smtClean="0">
                <a:solidFill>
                  <a:srgbClr val="7F7F7F"/>
                </a:solidFill>
                <a:latin typeface="Courier New"/>
                <a:cs typeface="Courier New"/>
              </a:rPr>
              <a:t> </a:t>
            </a:r>
            <a:r>
              <a:rPr lang="en-US" sz="1600" b="1" dirty="0" smtClean="0">
                <a:latin typeface="Courier New"/>
                <a:cs typeface="Courier New"/>
              </a:rPr>
              <a:t>= </a:t>
            </a:r>
            <a:r>
              <a:rPr lang="en-US" sz="1600" b="1" dirty="0" smtClean="0">
                <a:solidFill>
                  <a:srgbClr val="3366FF"/>
                </a:solidFill>
                <a:latin typeface="Courier New"/>
                <a:cs typeface="Courier New"/>
              </a:rPr>
              <a:t>0</a:t>
            </a:r>
            <a:r>
              <a:rPr lang="en-US" sz="1600" b="1" dirty="0" smtClean="0">
                <a:latin typeface="Courier New"/>
                <a:cs typeface="Courier New"/>
              </a:rPr>
              <a:t>;  </a:t>
            </a:r>
          </a:p>
          <a:p>
            <a:pPr lvl="2"/>
            <a:r>
              <a:rPr lang="en-US" sz="1600" b="1" dirty="0" smtClean="0">
                <a:latin typeface="Courier New"/>
                <a:cs typeface="Courier New"/>
              </a:rPr>
              <a:t>   </a:t>
            </a:r>
            <a:r>
              <a:rPr lang="en-US" sz="1600" b="1" dirty="0" smtClean="0">
                <a:solidFill>
                  <a:srgbClr val="660066"/>
                </a:solidFill>
                <a:latin typeface="Courier New"/>
                <a:cs typeface="Courier New"/>
              </a:rPr>
              <a:t>if</a:t>
            </a:r>
            <a:r>
              <a:rPr lang="en-US" sz="1600" b="1" dirty="0" smtClean="0">
                <a:latin typeface="Courier New"/>
                <a:cs typeface="Courier New"/>
              </a:rPr>
              <a:t>( </a:t>
            </a:r>
            <a:r>
              <a:rPr lang="en-US" sz="1600" b="1" dirty="0" err="1" smtClean="0">
                <a:solidFill>
                  <a:srgbClr val="660066"/>
                </a:solidFill>
                <a:latin typeface="Courier New"/>
                <a:cs typeface="Courier New"/>
              </a:rPr>
              <a:t>typeof</a:t>
            </a:r>
            <a:r>
              <a:rPr lang="en-US" sz="1600" b="1" dirty="0" smtClean="0">
                <a:latin typeface="Courier New"/>
                <a:cs typeface="Courier New"/>
              </a:rPr>
              <a:t>( </a:t>
            </a:r>
            <a:r>
              <a:rPr lang="en-US" sz="1600" b="1" dirty="0" err="1" smtClean="0">
                <a:solidFill>
                  <a:srgbClr val="000090"/>
                </a:solidFill>
                <a:latin typeface="Courier New"/>
                <a:cs typeface="Courier New"/>
              </a:rPr>
              <a:t>window</a:t>
            </a:r>
            <a:r>
              <a:rPr lang="en-US" sz="1600" b="1" dirty="0" err="1" smtClean="0">
                <a:latin typeface="Courier New"/>
                <a:cs typeface="Courier New"/>
              </a:rPr>
              <a:t>.pageYOffset</a:t>
            </a:r>
            <a:r>
              <a:rPr lang="en-US" sz="1600" b="1" dirty="0" smtClean="0">
                <a:latin typeface="Courier New"/>
                <a:cs typeface="Courier New"/>
              </a:rPr>
              <a:t> ) == </a:t>
            </a:r>
            <a:r>
              <a:rPr lang="en-US" sz="1600" b="1" dirty="0" smtClean="0">
                <a:solidFill>
                  <a:srgbClr val="0000FF"/>
                </a:solidFill>
                <a:latin typeface="Courier New"/>
                <a:cs typeface="Courier New"/>
              </a:rPr>
              <a:t>'number' </a:t>
            </a:r>
            <a:r>
              <a:rPr lang="en-US" sz="1600" b="1" dirty="0" smtClean="0">
                <a:latin typeface="Courier New"/>
                <a:cs typeface="Courier New"/>
              </a:rPr>
              <a:t>) {    </a:t>
            </a:r>
          </a:p>
          <a:p>
            <a:pPr lvl="2"/>
            <a:r>
              <a:rPr lang="en-US" sz="1600" b="1" dirty="0" smtClean="0">
                <a:solidFill>
                  <a:srgbClr val="008000"/>
                </a:solidFill>
                <a:latin typeface="Courier New"/>
                <a:cs typeface="Courier New"/>
              </a:rPr>
              <a:t>      //Netscape compliant    </a:t>
            </a:r>
          </a:p>
          <a:p>
            <a:pPr lvl="2"/>
            <a:r>
              <a:rPr lang="en-US" sz="1600" b="1" dirty="0" smtClean="0">
                <a:latin typeface="Courier New"/>
                <a:cs typeface="Courier New"/>
              </a:rPr>
              <a:t>      </a:t>
            </a:r>
            <a:r>
              <a:rPr lang="en-US" sz="1600" b="1" dirty="0" err="1" smtClean="0">
                <a:solidFill>
                  <a:srgbClr val="7F7F7F"/>
                </a:solidFill>
                <a:latin typeface="Courier New"/>
                <a:cs typeface="Courier New"/>
              </a:rPr>
              <a:t>scrOfY</a:t>
            </a:r>
            <a:r>
              <a:rPr lang="en-US" sz="1600" b="1" dirty="0" smtClean="0">
                <a:solidFill>
                  <a:srgbClr val="7F7F7F"/>
                </a:solidFill>
                <a:latin typeface="Courier New"/>
                <a:cs typeface="Courier New"/>
              </a:rPr>
              <a:t> </a:t>
            </a:r>
            <a:r>
              <a:rPr lang="en-US" sz="1600" b="1" dirty="0" smtClean="0">
                <a:latin typeface="Courier New"/>
                <a:cs typeface="Courier New"/>
              </a:rPr>
              <a:t>= </a:t>
            </a:r>
            <a:r>
              <a:rPr lang="en-US" sz="1600" b="1" dirty="0" err="1" smtClean="0">
                <a:solidFill>
                  <a:srgbClr val="000090"/>
                </a:solidFill>
                <a:latin typeface="Courier New"/>
                <a:cs typeface="Courier New"/>
              </a:rPr>
              <a:t>window</a:t>
            </a:r>
            <a:r>
              <a:rPr lang="en-US" sz="1600" b="1" dirty="0" err="1" smtClean="0">
                <a:latin typeface="Courier New"/>
                <a:cs typeface="Courier New"/>
              </a:rPr>
              <a:t>.pageYOffset</a:t>
            </a:r>
            <a:r>
              <a:rPr lang="en-US" sz="1600" b="1" dirty="0" smtClean="0">
                <a:latin typeface="Courier New"/>
                <a:cs typeface="Courier New"/>
              </a:rPr>
              <a:t>; </a:t>
            </a:r>
          </a:p>
          <a:p>
            <a:pPr lvl="2"/>
            <a:r>
              <a:rPr lang="en-US" sz="1600" b="1" dirty="0" smtClean="0">
                <a:solidFill>
                  <a:srgbClr val="7F7F7F"/>
                </a:solidFill>
                <a:latin typeface="Courier New"/>
                <a:cs typeface="Courier New"/>
              </a:rPr>
              <a:t>      </a:t>
            </a:r>
            <a:r>
              <a:rPr lang="en-US" sz="1600" b="1" dirty="0" err="1" smtClean="0">
                <a:solidFill>
                  <a:srgbClr val="7F7F7F"/>
                </a:solidFill>
                <a:latin typeface="Courier New"/>
                <a:cs typeface="Courier New"/>
              </a:rPr>
              <a:t>scrOfX</a:t>
            </a:r>
            <a:r>
              <a:rPr lang="en-US" sz="1600" b="1" dirty="0" smtClean="0">
                <a:solidFill>
                  <a:srgbClr val="7F7F7F"/>
                </a:solidFill>
                <a:latin typeface="Courier New"/>
                <a:cs typeface="Courier New"/>
              </a:rPr>
              <a:t> </a:t>
            </a:r>
            <a:r>
              <a:rPr lang="en-US" sz="1600" b="1" dirty="0" smtClean="0">
                <a:latin typeface="Courier New"/>
                <a:cs typeface="Courier New"/>
              </a:rPr>
              <a:t>= </a:t>
            </a:r>
            <a:r>
              <a:rPr lang="en-US" sz="1600" b="1" dirty="0" err="1" smtClean="0">
                <a:solidFill>
                  <a:srgbClr val="000090"/>
                </a:solidFill>
                <a:latin typeface="Courier New"/>
                <a:cs typeface="Courier New"/>
              </a:rPr>
              <a:t>window</a:t>
            </a:r>
            <a:r>
              <a:rPr lang="en-US" sz="1600" b="1" dirty="0" err="1" smtClean="0">
                <a:latin typeface="Courier New"/>
                <a:cs typeface="Courier New"/>
              </a:rPr>
              <a:t>.pageXOffset</a:t>
            </a:r>
            <a:r>
              <a:rPr lang="en-US" sz="1600" b="1" dirty="0" smtClean="0">
                <a:latin typeface="Courier New"/>
                <a:cs typeface="Courier New"/>
              </a:rPr>
              <a:t>;  </a:t>
            </a:r>
          </a:p>
          <a:p>
            <a:pPr lvl="2"/>
            <a:r>
              <a:rPr lang="en-US" sz="1600" b="1" dirty="0" smtClean="0">
                <a:latin typeface="Courier New"/>
                <a:cs typeface="Courier New"/>
              </a:rPr>
              <a:t>   } </a:t>
            </a:r>
            <a:r>
              <a:rPr lang="en-US" sz="1600" b="1" dirty="0" smtClean="0">
                <a:solidFill>
                  <a:srgbClr val="660066"/>
                </a:solidFill>
                <a:latin typeface="Courier New"/>
                <a:cs typeface="Courier New"/>
              </a:rPr>
              <a:t>else if</a:t>
            </a:r>
            <a:r>
              <a:rPr lang="en-US" sz="1600" b="1" dirty="0" smtClean="0">
                <a:latin typeface="Courier New"/>
                <a:cs typeface="Courier New"/>
              </a:rPr>
              <a:t>( </a:t>
            </a:r>
            <a:r>
              <a:rPr lang="en-US" sz="1600" b="1" dirty="0" err="1" smtClean="0">
                <a:solidFill>
                  <a:srgbClr val="000090"/>
                </a:solidFill>
                <a:latin typeface="Courier New"/>
                <a:cs typeface="Courier New"/>
              </a:rPr>
              <a:t>document</a:t>
            </a:r>
            <a:r>
              <a:rPr lang="en-US" sz="1600" b="1" dirty="0" err="1" smtClean="0">
                <a:latin typeface="Courier New"/>
                <a:cs typeface="Courier New"/>
              </a:rPr>
              <a:t>.body</a:t>
            </a:r>
            <a:r>
              <a:rPr lang="en-US" sz="1600" b="1" dirty="0" smtClean="0">
                <a:latin typeface="Courier New"/>
                <a:cs typeface="Courier New"/>
              </a:rPr>
              <a:t> &amp;&amp;    </a:t>
            </a:r>
          </a:p>
          <a:p>
            <a:pPr lvl="2"/>
            <a:r>
              <a:rPr lang="en-US" sz="1600" b="1" dirty="0" smtClean="0">
                <a:latin typeface="Courier New"/>
                <a:cs typeface="Courier New"/>
              </a:rPr>
              <a:t>        (</a:t>
            </a:r>
            <a:r>
              <a:rPr lang="en-US" sz="1600" b="1" dirty="0" err="1" smtClean="0">
                <a:solidFill>
                  <a:srgbClr val="000090"/>
                </a:solidFill>
                <a:latin typeface="Courier New"/>
                <a:cs typeface="Courier New"/>
              </a:rPr>
              <a:t>document</a:t>
            </a:r>
            <a:r>
              <a:rPr lang="en-US" sz="1600" b="1" dirty="0" err="1" smtClean="0">
                <a:latin typeface="Courier New"/>
                <a:cs typeface="Courier New"/>
              </a:rPr>
              <a:t>.body.scrollLeft</a:t>
            </a:r>
            <a:r>
              <a:rPr lang="en-US" sz="1600" b="1" dirty="0" smtClean="0">
                <a:latin typeface="Courier New"/>
                <a:cs typeface="Courier New"/>
              </a:rPr>
              <a:t> || </a:t>
            </a:r>
          </a:p>
          <a:p>
            <a:pPr lvl="2"/>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a:t>
            </a:r>
            <a:r>
              <a:rPr lang="en-US" sz="1600" b="1" dirty="0" err="1" smtClean="0">
                <a:solidFill>
                  <a:srgbClr val="000090"/>
                </a:solidFill>
                <a:latin typeface="Courier New"/>
                <a:cs typeface="Courier New"/>
              </a:rPr>
              <a:t>document</a:t>
            </a:r>
            <a:r>
              <a:rPr lang="en-US" sz="1600" b="1" dirty="0" err="1" smtClean="0">
                <a:latin typeface="Courier New"/>
                <a:cs typeface="Courier New"/>
              </a:rPr>
              <a:t>.body.scrollTop</a:t>
            </a:r>
            <a:r>
              <a:rPr lang="en-US" sz="1600" b="1" dirty="0" smtClean="0">
                <a:latin typeface="Courier New"/>
                <a:cs typeface="Courier New"/>
              </a:rPr>
              <a:t>)) {    </a:t>
            </a:r>
          </a:p>
          <a:p>
            <a:pPr lvl="2"/>
            <a:r>
              <a:rPr lang="en-US" sz="1600" b="1" dirty="0" smtClean="0">
                <a:solidFill>
                  <a:srgbClr val="008000"/>
                </a:solidFill>
                <a:latin typeface="Courier New"/>
                <a:cs typeface="Courier New"/>
              </a:rPr>
              <a:t>      //DOM compliant    </a:t>
            </a:r>
          </a:p>
          <a:p>
            <a:pPr lvl="2"/>
            <a:r>
              <a:rPr lang="en-US" sz="1600" b="1" dirty="0" smtClean="0">
                <a:latin typeface="Courier New"/>
                <a:cs typeface="Courier New"/>
              </a:rPr>
              <a:t>      </a:t>
            </a:r>
            <a:r>
              <a:rPr lang="en-US" sz="1600" b="1" dirty="0" err="1" smtClean="0">
                <a:solidFill>
                  <a:srgbClr val="7F7F7F"/>
                </a:solidFill>
                <a:latin typeface="Courier New"/>
                <a:cs typeface="Courier New"/>
              </a:rPr>
              <a:t>scrOfY</a:t>
            </a:r>
            <a:r>
              <a:rPr lang="en-US" sz="1600" b="1" dirty="0" smtClean="0">
                <a:solidFill>
                  <a:srgbClr val="7F7F7F"/>
                </a:solidFill>
                <a:latin typeface="Courier New"/>
                <a:cs typeface="Courier New"/>
              </a:rPr>
              <a:t> </a:t>
            </a:r>
            <a:r>
              <a:rPr lang="en-US" sz="1600" b="1" dirty="0" smtClean="0">
                <a:latin typeface="Courier New"/>
                <a:cs typeface="Courier New"/>
              </a:rPr>
              <a:t>= </a:t>
            </a:r>
            <a:r>
              <a:rPr lang="en-US" sz="1600" b="1" dirty="0" err="1" smtClean="0">
                <a:solidFill>
                  <a:srgbClr val="000090"/>
                </a:solidFill>
                <a:latin typeface="Courier New"/>
                <a:cs typeface="Courier New"/>
              </a:rPr>
              <a:t>document</a:t>
            </a:r>
            <a:r>
              <a:rPr lang="en-US" sz="1600" b="1" dirty="0" err="1" smtClean="0">
                <a:latin typeface="Courier New"/>
                <a:cs typeface="Courier New"/>
              </a:rPr>
              <a:t>.body.scrollTop</a:t>
            </a:r>
            <a:r>
              <a:rPr lang="en-US" sz="1600" b="1" dirty="0" smtClean="0">
                <a:latin typeface="Courier New"/>
                <a:cs typeface="Courier New"/>
              </a:rPr>
              <a:t>;    </a:t>
            </a:r>
          </a:p>
          <a:p>
            <a:pPr lvl="2"/>
            <a:r>
              <a:rPr lang="en-US" sz="1600" b="1" dirty="0" smtClean="0">
                <a:latin typeface="Courier New"/>
                <a:cs typeface="Courier New"/>
              </a:rPr>
              <a:t>      </a:t>
            </a:r>
            <a:r>
              <a:rPr lang="en-US" sz="1600" b="1" dirty="0" err="1" smtClean="0">
                <a:solidFill>
                  <a:srgbClr val="7F7F7F"/>
                </a:solidFill>
                <a:latin typeface="Courier New"/>
                <a:cs typeface="Courier New"/>
              </a:rPr>
              <a:t>scrOfX</a:t>
            </a:r>
            <a:r>
              <a:rPr lang="en-US" sz="1600" b="1" dirty="0" smtClean="0">
                <a:solidFill>
                  <a:srgbClr val="7F7F7F"/>
                </a:solidFill>
                <a:latin typeface="Courier New"/>
                <a:cs typeface="Courier New"/>
              </a:rPr>
              <a:t> </a:t>
            </a:r>
            <a:r>
              <a:rPr lang="en-US" sz="1600" b="1" dirty="0" smtClean="0">
                <a:latin typeface="Courier New"/>
                <a:cs typeface="Courier New"/>
              </a:rPr>
              <a:t>= </a:t>
            </a:r>
            <a:r>
              <a:rPr lang="en-US" sz="1600" b="1" dirty="0" err="1" smtClean="0">
                <a:solidFill>
                  <a:srgbClr val="000090"/>
                </a:solidFill>
                <a:latin typeface="Courier New"/>
                <a:cs typeface="Courier New"/>
              </a:rPr>
              <a:t>document</a:t>
            </a:r>
            <a:r>
              <a:rPr lang="en-US" sz="1600" b="1" dirty="0" err="1" smtClean="0">
                <a:latin typeface="Courier New"/>
                <a:cs typeface="Courier New"/>
              </a:rPr>
              <a:t>.body.scrollLeft</a:t>
            </a:r>
            <a:r>
              <a:rPr lang="en-US" sz="1600" b="1" dirty="0" smtClean="0">
                <a:latin typeface="Courier New"/>
                <a:cs typeface="Courier New"/>
              </a:rPr>
              <a:t>;  </a:t>
            </a:r>
          </a:p>
          <a:p>
            <a:pPr lvl="2"/>
            <a:r>
              <a:rPr lang="en-US" sz="1600" b="1" dirty="0" smtClean="0">
                <a:latin typeface="Courier New"/>
                <a:cs typeface="Courier New"/>
              </a:rPr>
              <a:t>   } </a:t>
            </a:r>
            <a:r>
              <a:rPr lang="en-US" sz="1600" b="1" dirty="0" smtClean="0">
                <a:solidFill>
                  <a:srgbClr val="660066"/>
                </a:solidFill>
                <a:latin typeface="Courier New"/>
                <a:cs typeface="Courier New"/>
              </a:rPr>
              <a:t>else if</a:t>
            </a:r>
            <a:r>
              <a:rPr lang="en-US" sz="1600" b="1" dirty="0" smtClean="0">
                <a:latin typeface="Courier New"/>
                <a:cs typeface="Courier New"/>
              </a:rPr>
              <a:t>( </a:t>
            </a:r>
            <a:r>
              <a:rPr lang="en-US" sz="1600" b="1" dirty="0" err="1" smtClean="0">
                <a:solidFill>
                  <a:srgbClr val="000090"/>
                </a:solidFill>
                <a:latin typeface="Courier New"/>
                <a:cs typeface="Courier New"/>
              </a:rPr>
              <a:t>document</a:t>
            </a:r>
            <a:r>
              <a:rPr lang="en-US" sz="1600" b="1" dirty="0" err="1" smtClean="0">
                <a:latin typeface="Courier New"/>
                <a:cs typeface="Courier New"/>
              </a:rPr>
              <a:t>.documentElement</a:t>
            </a:r>
            <a:r>
              <a:rPr lang="en-US" sz="1600" b="1" dirty="0" smtClean="0">
                <a:latin typeface="Courier New"/>
                <a:cs typeface="Courier New"/>
              </a:rPr>
              <a:t> &amp;&amp; </a:t>
            </a:r>
          </a:p>
          <a:p>
            <a:pPr lvl="2"/>
            <a:r>
              <a:rPr lang="en-US" sz="1600" b="1" dirty="0" smtClean="0">
                <a:latin typeface="Courier New"/>
                <a:cs typeface="Courier New"/>
              </a:rPr>
              <a:t>           (</a:t>
            </a:r>
            <a:r>
              <a:rPr lang="en-US" sz="1600" b="1" dirty="0" err="1" smtClean="0">
                <a:solidFill>
                  <a:srgbClr val="000090"/>
                </a:solidFill>
                <a:latin typeface="Courier New"/>
                <a:cs typeface="Courier New"/>
              </a:rPr>
              <a:t>document</a:t>
            </a:r>
            <a:r>
              <a:rPr lang="en-US" sz="1600" b="1" dirty="0" err="1" smtClean="0">
                <a:latin typeface="Courier New"/>
                <a:cs typeface="Courier New"/>
              </a:rPr>
              <a:t>.documentElement.scrollLeft</a:t>
            </a:r>
            <a:r>
              <a:rPr lang="en-US" sz="1600" b="1" dirty="0" smtClean="0">
                <a:latin typeface="Courier New"/>
                <a:cs typeface="Courier New"/>
              </a:rPr>
              <a:t> </a:t>
            </a:r>
            <a:endParaRPr lang="en-US" sz="1600" b="1" dirty="0">
              <a:latin typeface="Courier New"/>
              <a:cs typeface="Courier New"/>
            </a:endParaRPr>
          </a:p>
          <a:p>
            <a:pPr lvl="2"/>
            <a:r>
              <a:rPr lang="en-US" sz="1600" b="1" dirty="0" smtClean="0">
                <a:latin typeface="Courier New"/>
                <a:cs typeface="Courier New"/>
              </a:rPr>
              <a:t>		|| </a:t>
            </a:r>
            <a:r>
              <a:rPr lang="en-US" sz="1600" b="1" dirty="0" err="1" smtClean="0">
                <a:solidFill>
                  <a:srgbClr val="000090"/>
                </a:solidFill>
                <a:latin typeface="Courier New"/>
                <a:cs typeface="Courier New"/>
              </a:rPr>
              <a:t>document</a:t>
            </a:r>
            <a:r>
              <a:rPr lang="en-US" sz="1600" b="1" dirty="0" err="1" smtClean="0">
                <a:latin typeface="Courier New"/>
                <a:cs typeface="Courier New"/>
              </a:rPr>
              <a:t>.documentElement.scrollTop</a:t>
            </a:r>
            <a:r>
              <a:rPr lang="en-US" sz="1600" b="1" dirty="0" smtClean="0">
                <a:latin typeface="Courier New"/>
                <a:cs typeface="Courier New"/>
              </a:rPr>
              <a:t>)) {</a:t>
            </a:r>
          </a:p>
          <a:p>
            <a:pPr lvl="2"/>
            <a:r>
              <a:rPr lang="en-US" sz="1600" b="1" dirty="0" smtClean="0">
                <a:solidFill>
                  <a:srgbClr val="008000"/>
                </a:solidFill>
                <a:latin typeface="Courier New"/>
                <a:cs typeface="Courier New"/>
              </a:rPr>
              <a:t>      //IE6 standards compliant mode    </a:t>
            </a:r>
          </a:p>
          <a:p>
            <a:pPr lvl="2"/>
            <a:r>
              <a:rPr lang="en-US" sz="1600" b="1" dirty="0" smtClean="0">
                <a:latin typeface="Courier New"/>
                <a:cs typeface="Courier New"/>
              </a:rPr>
              <a:t>      </a:t>
            </a:r>
            <a:r>
              <a:rPr lang="en-US" sz="1600" b="1" dirty="0" err="1" smtClean="0">
                <a:solidFill>
                  <a:srgbClr val="7F7F7F"/>
                </a:solidFill>
                <a:latin typeface="Courier New"/>
                <a:cs typeface="Courier New"/>
              </a:rPr>
              <a:t>scrOfY</a:t>
            </a:r>
            <a:r>
              <a:rPr lang="en-US" sz="1600" b="1" dirty="0" smtClean="0">
                <a:solidFill>
                  <a:srgbClr val="7F7F7F"/>
                </a:solidFill>
                <a:latin typeface="Courier New"/>
                <a:cs typeface="Courier New"/>
              </a:rPr>
              <a:t> </a:t>
            </a:r>
            <a:r>
              <a:rPr lang="en-US" sz="1600" b="1" dirty="0" smtClean="0">
                <a:latin typeface="Courier New"/>
                <a:cs typeface="Courier New"/>
              </a:rPr>
              <a:t>= </a:t>
            </a:r>
            <a:r>
              <a:rPr lang="en-US" sz="1600" b="1" dirty="0" err="1" smtClean="0">
                <a:solidFill>
                  <a:srgbClr val="000090"/>
                </a:solidFill>
                <a:latin typeface="Courier New"/>
                <a:cs typeface="Courier New"/>
              </a:rPr>
              <a:t>document</a:t>
            </a:r>
            <a:r>
              <a:rPr lang="en-US" sz="1600" b="1" dirty="0" err="1" smtClean="0">
                <a:latin typeface="Courier New"/>
                <a:cs typeface="Courier New"/>
              </a:rPr>
              <a:t>.documentElement.scrollTop</a:t>
            </a:r>
            <a:r>
              <a:rPr lang="en-US" sz="1600" b="1" dirty="0" smtClean="0">
                <a:latin typeface="Courier New"/>
                <a:cs typeface="Courier New"/>
              </a:rPr>
              <a:t>;    </a:t>
            </a:r>
          </a:p>
          <a:p>
            <a:pPr lvl="2"/>
            <a:r>
              <a:rPr lang="en-US" sz="1600" b="1" dirty="0" smtClean="0">
                <a:latin typeface="Courier New"/>
                <a:cs typeface="Courier New"/>
              </a:rPr>
              <a:t>      </a:t>
            </a:r>
            <a:r>
              <a:rPr lang="en-US" sz="1600" b="1" dirty="0" err="1" smtClean="0">
                <a:solidFill>
                  <a:srgbClr val="7F7F7F"/>
                </a:solidFill>
                <a:latin typeface="Courier New"/>
                <a:cs typeface="Courier New"/>
              </a:rPr>
              <a:t>scrOfX</a:t>
            </a:r>
            <a:r>
              <a:rPr lang="en-US" sz="1600" b="1" dirty="0" smtClean="0">
                <a:solidFill>
                  <a:srgbClr val="7F7F7F"/>
                </a:solidFill>
                <a:latin typeface="Courier New"/>
                <a:cs typeface="Courier New"/>
              </a:rPr>
              <a:t> </a:t>
            </a:r>
            <a:r>
              <a:rPr lang="en-US" sz="1600" b="1" dirty="0" smtClean="0">
                <a:latin typeface="Courier New"/>
                <a:cs typeface="Courier New"/>
              </a:rPr>
              <a:t>= </a:t>
            </a:r>
            <a:r>
              <a:rPr lang="en-US" sz="1600" b="1" dirty="0" err="1" smtClean="0">
                <a:solidFill>
                  <a:srgbClr val="000090"/>
                </a:solidFill>
                <a:latin typeface="Courier New"/>
                <a:cs typeface="Courier New"/>
              </a:rPr>
              <a:t>document</a:t>
            </a:r>
            <a:r>
              <a:rPr lang="en-US" sz="1600" b="1" dirty="0" err="1" smtClean="0">
                <a:latin typeface="Courier New"/>
                <a:cs typeface="Courier New"/>
              </a:rPr>
              <a:t>.documentElement.scrollLeft</a:t>
            </a:r>
            <a:r>
              <a:rPr lang="en-US" sz="1600" b="1" dirty="0" smtClean="0">
                <a:latin typeface="Courier New"/>
                <a:cs typeface="Courier New"/>
              </a:rPr>
              <a:t>;  </a:t>
            </a:r>
          </a:p>
          <a:p>
            <a:pPr lvl="2"/>
            <a:r>
              <a:rPr lang="en-US" sz="1600" b="1" dirty="0" smtClean="0">
                <a:latin typeface="Courier New"/>
                <a:cs typeface="Courier New"/>
              </a:rPr>
              <a:t>   }  </a:t>
            </a:r>
          </a:p>
          <a:p>
            <a:pPr lvl="2"/>
            <a:r>
              <a:rPr lang="en-US" sz="1600" b="1" dirty="0" smtClean="0">
                <a:latin typeface="Courier New"/>
                <a:cs typeface="Courier New"/>
              </a:rPr>
              <a:t>   </a:t>
            </a:r>
            <a:r>
              <a:rPr lang="en-US" sz="1600" b="1" dirty="0" smtClean="0">
                <a:solidFill>
                  <a:srgbClr val="660066"/>
                </a:solidFill>
                <a:latin typeface="Courier New"/>
                <a:cs typeface="Courier New"/>
              </a:rPr>
              <a:t>return </a:t>
            </a:r>
            <a:r>
              <a:rPr lang="en-US" sz="1600" b="1" dirty="0" smtClean="0">
                <a:latin typeface="Courier New"/>
                <a:cs typeface="Courier New"/>
              </a:rPr>
              <a:t>[ </a:t>
            </a:r>
            <a:r>
              <a:rPr lang="en-US" sz="1600" b="1" dirty="0" err="1" smtClean="0">
                <a:solidFill>
                  <a:srgbClr val="7F7F7F"/>
                </a:solidFill>
                <a:latin typeface="Courier New"/>
                <a:cs typeface="Courier New"/>
              </a:rPr>
              <a:t>scrOfX</a:t>
            </a:r>
            <a:r>
              <a:rPr lang="en-US" sz="1600" b="1" dirty="0" smtClean="0">
                <a:latin typeface="Courier New"/>
                <a:cs typeface="Courier New"/>
              </a:rPr>
              <a:t>, </a:t>
            </a:r>
            <a:r>
              <a:rPr lang="en-US" sz="1600" b="1" dirty="0" err="1" smtClean="0">
                <a:solidFill>
                  <a:srgbClr val="7F7F7F"/>
                </a:solidFill>
                <a:latin typeface="Courier New"/>
                <a:cs typeface="Courier New"/>
              </a:rPr>
              <a:t>scrOfY</a:t>
            </a:r>
            <a:r>
              <a:rPr lang="en-US" sz="1600" b="1" dirty="0" smtClean="0">
                <a:solidFill>
                  <a:srgbClr val="7F7F7F"/>
                </a:solidFill>
                <a:latin typeface="Courier New"/>
                <a:cs typeface="Courier New"/>
              </a:rPr>
              <a:t> </a:t>
            </a:r>
            <a:r>
              <a:rPr lang="en-US" sz="1600" b="1" dirty="0" smtClean="0">
                <a:latin typeface="Courier New"/>
                <a:cs typeface="Courier New"/>
              </a:rPr>
              <a:t>];</a:t>
            </a:r>
          </a:p>
          <a:p>
            <a:pPr lvl="2"/>
            <a:r>
              <a:rPr lang="en-US" sz="1600" b="1" dirty="0" smtClean="0">
                <a:latin typeface="Courier New"/>
                <a:cs typeface="Courier New"/>
              </a:rPr>
              <a:t>}</a:t>
            </a:r>
            <a:endParaRPr lang="fr-FR" sz="1600" b="1" dirty="0" smtClean="0">
              <a:solidFill>
                <a:srgbClr val="0070C0"/>
              </a:solidFill>
              <a:latin typeface="Courier New"/>
              <a:cs typeface="Courier New"/>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fr-FR" sz="2400" b="1" dirty="0" smtClean="0">
                <a:latin typeface="Calibri (Heading)"/>
                <a:cs typeface="Calibri (Heading)"/>
              </a:rPr>
              <a:t>Diapo code complet</a:t>
            </a:r>
            <a:endParaRPr lang="fr-FR" sz="2400" b="1" dirty="0">
              <a:latin typeface="Calibri (Heading)"/>
              <a:cs typeface="Calibri (Heading)"/>
            </a:endParaRPr>
          </a:p>
        </p:txBody>
      </p:sp>
    </p:spTree>
    <p:extLst>
      <p:ext uri="{BB962C8B-B14F-4D97-AF65-F5344CB8AC3E}">
        <p14:creationId xmlns:p14="http://schemas.microsoft.com/office/powerpoint/2010/main" val="1859465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Exemple de tableau</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Titre du chapitre</a:t>
            </a:r>
          </a:p>
        </p:txBody>
      </p:sp>
      <p:sp>
        <p:nvSpPr>
          <p:cNvPr id="2" name="Espace réservé du contenu 1"/>
          <p:cNvSpPr>
            <a:spLocks noGrp="1"/>
          </p:cNvSpPr>
          <p:nvPr>
            <p:ph idx="1"/>
          </p:nvPr>
        </p:nvSpPr>
        <p:spPr/>
        <p:txBody>
          <a:bodyPr/>
          <a:lstStyle/>
          <a:p>
            <a:r>
              <a:rPr lang="fr-FR" sz="2800" dirty="0" smtClean="0"/>
              <a:t>Texte 1</a:t>
            </a:r>
            <a:endParaRPr lang="fr-FR" sz="2800"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1872346551"/>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1810544"/>
                <a:gridCol w="6552728"/>
              </a:tblGrid>
              <a:tr h="370795">
                <a:tc>
                  <a:txBody>
                    <a:bodyPr/>
                    <a:lstStyle/>
                    <a:p>
                      <a:r>
                        <a:rPr lang="fr-FR" sz="1800" dirty="0" smtClean="0"/>
                        <a:t>Champ 1</a:t>
                      </a:r>
                      <a:endParaRPr lang="fr-FR" sz="1800" dirty="0"/>
                    </a:p>
                  </a:txBody>
                  <a:tcPr marT="45714" marB="45714"/>
                </a:tc>
                <a:tc>
                  <a:txBody>
                    <a:bodyPr/>
                    <a:lstStyle/>
                    <a:p>
                      <a:r>
                        <a:rPr lang="fr-FR" sz="1800" dirty="0" smtClean="0"/>
                        <a:t>Champ 2</a:t>
                      </a:r>
                      <a:endParaRPr lang="fr-FR" sz="1800" dirty="0"/>
                    </a:p>
                  </a:txBody>
                  <a:tcPr marT="45714" marB="45714"/>
                </a:tc>
              </a:tr>
              <a:tr h="370795">
                <a:tc>
                  <a:txBody>
                    <a:bodyPr/>
                    <a:lstStyle/>
                    <a:p>
                      <a:r>
                        <a:rPr lang="fr-FR" sz="1800" b="1" dirty="0" smtClean="0"/>
                        <a:t>*</a:t>
                      </a:r>
                      <a:endParaRPr lang="fr-FR" sz="1800" b="1" dirty="0"/>
                    </a:p>
                  </a:txBody>
                  <a:tcPr marT="45714" marB="45714"/>
                </a:tc>
                <a:tc>
                  <a:txBody>
                    <a:bodyPr/>
                    <a:lstStyle/>
                    <a:p>
                      <a:r>
                        <a:rPr lang="fr-FR" sz="1800" dirty="0" smtClean="0"/>
                        <a:t>All </a:t>
                      </a:r>
                      <a:r>
                        <a:rPr lang="fr-FR" sz="1800" dirty="0" err="1" smtClean="0"/>
                        <a:t>elements</a:t>
                      </a:r>
                      <a:endParaRPr lang="fr-FR" sz="1800" dirty="0"/>
                    </a:p>
                  </a:txBody>
                  <a:tcPr marT="45714" marB="45714"/>
                </a:tc>
              </a:tr>
              <a:tr h="370795">
                <a:tc>
                  <a:txBody>
                    <a:bodyPr/>
                    <a:lstStyle/>
                    <a:p>
                      <a:r>
                        <a:rPr lang="fr-FR" sz="1800" b="1" dirty="0" err="1" smtClean="0"/>
                        <a:t>element</a:t>
                      </a:r>
                      <a:endParaRPr lang="fr-FR" sz="1800" b="1" dirty="0"/>
                    </a:p>
                  </a:txBody>
                  <a:tcPr marT="45714" marB="45714"/>
                </a:tc>
                <a:tc>
                  <a:txBody>
                    <a:bodyPr/>
                    <a:lstStyle/>
                    <a:p>
                      <a:r>
                        <a:rPr lang="fr-FR" sz="1800" dirty="0" smtClean="0"/>
                        <a:t>All </a:t>
                      </a:r>
                      <a:r>
                        <a:rPr lang="fr-FR" sz="1800" b="1" dirty="0" err="1" smtClean="0"/>
                        <a:t>element</a:t>
                      </a:r>
                      <a:r>
                        <a:rPr lang="fr-FR" sz="1800" dirty="0" smtClean="0"/>
                        <a:t> </a:t>
                      </a:r>
                      <a:r>
                        <a:rPr lang="fr-FR" sz="1800" dirty="0" err="1" smtClean="0"/>
                        <a:t>elements</a:t>
                      </a:r>
                      <a:endParaRPr lang="fr-FR" sz="1800" dirty="0"/>
                    </a:p>
                  </a:txBody>
                  <a:tcPr marT="45714" marB="45714"/>
                </a:tc>
              </a:tr>
              <a:tr h="370795">
                <a:tc>
                  <a:txBody>
                    <a:bodyPr/>
                    <a:lstStyle/>
                    <a:p>
                      <a:r>
                        <a:rPr lang="fr-FR" sz="1800" b="1" dirty="0" smtClean="0"/>
                        <a:t>#id</a:t>
                      </a:r>
                      <a:endParaRPr lang="fr-FR" sz="1800" b="1" dirty="0"/>
                    </a:p>
                  </a:txBody>
                  <a:tcPr marT="45714" marB="45714"/>
                </a:tc>
                <a:tc>
                  <a:txBody>
                    <a:bodyPr/>
                    <a:lstStyle/>
                    <a:p>
                      <a:r>
                        <a:rPr lang="fr-FR" sz="1800" dirty="0" err="1" smtClean="0"/>
                        <a:t>Element</a:t>
                      </a:r>
                      <a:r>
                        <a:rPr lang="fr-FR" sz="1800" dirty="0" smtClean="0"/>
                        <a:t> </a:t>
                      </a:r>
                      <a:r>
                        <a:rPr lang="fr-FR" sz="1800" dirty="0" err="1" smtClean="0"/>
                        <a:t>with</a:t>
                      </a:r>
                      <a:r>
                        <a:rPr lang="fr-FR" sz="1800" dirty="0" smtClean="0"/>
                        <a:t> « </a:t>
                      </a:r>
                      <a:r>
                        <a:rPr lang="fr-FR" sz="1800" b="1" dirty="0" smtClean="0"/>
                        <a:t>id </a:t>
                      </a:r>
                      <a:r>
                        <a:rPr lang="fr-FR" sz="1800" dirty="0" smtClean="0"/>
                        <a:t>» as id</a:t>
                      </a:r>
                      <a:endParaRPr lang="fr-FR" sz="1800" dirty="0"/>
                    </a:p>
                  </a:txBody>
                  <a:tcPr marT="45714" marB="45714"/>
                </a:tc>
              </a:tr>
              <a:tr h="370795">
                <a:tc>
                  <a:txBody>
                    <a:bodyPr/>
                    <a:lstStyle/>
                    <a:p>
                      <a:r>
                        <a:rPr lang="fr-FR" sz="1800" b="1" dirty="0" smtClean="0"/>
                        <a:t>.class</a:t>
                      </a:r>
                      <a:endParaRPr lang="fr-FR" sz="1800" b="1" dirty="0"/>
                    </a:p>
                  </a:txBody>
                  <a:tcPr marT="45714" marB="45714"/>
                </a:tc>
                <a:tc>
                  <a:txBody>
                    <a:bodyPr/>
                    <a:lstStyle/>
                    <a:p>
                      <a:r>
                        <a:rPr lang="fr-FR" sz="1800" dirty="0" err="1" smtClean="0"/>
                        <a:t>Elements</a:t>
                      </a:r>
                      <a:r>
                        <a:rPr lang="fr-FR" sz="1800" dirty="0" smtClean="0"/>
                        <a:t> </a:t>
                      </a:r>
                      <a:r>
                        <a:rPr lang="fr-FR" sz="1800" dirty="0" err="1" smtClean="0"/>
                        <a:t>with</a:t>
                      </a:r>
                      <a:r>
                        <a:rPr lang="fr-FR" sz="1800" dirty="0" smtClean="0"/>
                        <a:t> « </a:t>
                      </a:r>
                      <a:r>
                        <a:rPr lang="fr-FR" sz="1800" b="1" dirty="0" smtClean="0"/>
                        <a:t>class</a:t>
                      </a:r>
                      <a:r>
                        <a:rPr lang="fr-FR" sz="1800" dirty="0" smtClean="0"/>
                        <a:t> » as class value</a:t>
                      </a:r>
                      <a:endParaRPr lang="fr-FR" sz="1800" dirty="0"/>
                    </a:p>
                  </a:txBody>
                  <a:tcPr marT="45714" marB="45714"/>
                </a:tc>
              </a:tr>
              <a:tr h="370795">
                <a:tc>
                  <a:txBody>
                    <a:bodyPr/>
                    <a:lstStyle/>
                    <a:p>
                      <a:r>
                        <a:rPr lang="fr-FR" sz="1800" b="1" dirty="0" err="1" smtClean="0"/>
                        <a:t>elem</a:t>
                      </a:r>
                      <a:r>
                        <a:rPr lang="fr-FR" sz="1800" b="1" dirty="0" smtClean="0"/>
                        <a:t>[</a:t>
                      </a:r>
                      <a:r>
                        <a:rPr lang="fr-FR" sz="1800" b="1" dirty="0" err="1" smtClean="0"/>
                        <a:t>attr</a:t>
                      </a:r>
                      <a:r>
                        <a:rPr lang="fr-FR" sz="1800" b="1" dirty="0" smtClean="0"/>
                        <a:t>]</a:t>
                      </a:r>
                      <a:endParaRPr lang="fr-FR" sz="1800" b="1" dirty="0"/>
                    </a:p>
                  </a:txBody>
                  <a:tcPr marT="45714" marB="45714"/>
                </a:tc>
                <a:tc>
                  <a:txBody>
                    <a:bodyPr/>
                    <a:lstStyle/>
                    <a:p>
                      <a:r>
                        <a:rPr lang="fr-FR" sz="1800" dirty="0" err="1" smtClean="0"/>
                        <a:t>Elements</a:t>
                      </a:r>
                      <a:r>
                        <a:rPr lang="fr-FR" sz="1800" baseline="0" dirty="0" smtClean="0"/>
                        <a:t> </a:t>
                      </a:r>
                      <a:r>
                        <a:rPr lang="fr-FR" sz="1800" baseline="0" dirty="0" err="1" smtClean="0"/>
                        <a:t>with</a:t>
                      </a:r>
                      <a:r>
                        <a:rPr lang="fr-FR" sz="1800" baseline="0" dirty="0" smtClean="0"/>
                        <a:t> « </a:t>
                      </a:r>
                      <a:r>
                        <a:rPr lang="fr-FR" sz="1800" b="1" baseline="0" dirty="0" err="1" smtClean="0"/>
                        <a:t>attr</a:t>
                      </a:r>
                      <a:r>
                        <a:rPr lang="fr-FR" sz="1800" baseline="0" dirty="0" smtClean="0"/>
                        <a:t> » </a:t>
                      </a:r>
                      <a:r>
                        <a:rPr lang="fr-FR" sz="1800" baseline="0" dirty="0" err="1" smtClean="0"/>
                        <a:t>attribute</a:t>
                      </a:r>
                      <a:r>
                        <a:rPr lang="fr-FR" sz="1800" baseline="0" dirty="0" smtClean="0"/>
                        <a:t> </a:t>
                      </a:r>
                      <a:r>
                        <a:rPr lang="fr-FR" sz="1800" baseline="0" dirty="0" err="1" smtClean="0"/>
                        <a:t>specified</a:t>
                      </a:r>
                      <a:endParaRPr lang="fr-FR" sz="1800" dirty="0"/>
                    </a:p>
                  </a:txBody>
                  <a:tcPr marT="45714" marB="45714"/>
                </a:tc>
              </a:tr>
            </a:tbl>
          </a:graphicData>
        </a:graphic>
      </p:graphicFrame>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liste</a:t>
            </a:r>
            <a:endParaRPr lang="fr-FR" dirty="0"/>
          </a:p>
        </p:txBody>
      </p:sp>
      <p:sp>
        <p:nvSpPr>
          <p:cNvPr id="4" name="Espace réservé du contenu 3"/>
          <p:cNvSpPr>
            <a:spLocks noGrp="1"/>
          </p:cNvSpPr>
          <p:nvPr>
            <p:ph sz="quarter" idx="13"/>
          </p:nvPr>
        </p:nvSpPr>
        <p:spPr/>
        <p:txBody>
          <a:bodyPr/>
          <a:lstStyle/>
          <a:p>
            <a:r>
              <a:rPr lang="fr-FR" dirty="0" smtClean="0"/>
              <a:t>Titre de chapitre</a:t>
            </a:r>
            <a:endParaRPr lang="fr-FR" dirty="0"/>
          </a:p>
        </p:txBody>
      </p:sp>
      <p:sp>
        <p:nvSpPr>
          <p:cNvPr id="47" name="ZoneTexte 8"/>
          <p:cNvSpPr txBox="1"/>
          <p:nvPr/>
        </p:nvSpPr>
        <p:spPr>
          <a:xfrm>
            <a:off x="1066800" y="1425034"/>
            <a:ext cx="2057400" cy="338554"/>
          </a:xfrm>
          <a:prstGeom prst="rect">
            <a:avLst/>
          </a:prstGeom>
          <a:solidFill>
            <a:srgbClr val="A5C3DB">
              <a:lumMod val="40000"/>
              <a:lumOff val="60000"/>
            </a:srgbClr>
          </a:solidFill>
          <a:ln>
            <a:solidFill>
              <a:srgbClr val="4D4D4D"/>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rgbClr val="0000FF"/>
                </a:solidFill>
                <a:effectLst/>
                <a:uLnTx/>
                <a:uFillTx/>
                <a:latin typeface="Courier New" pitchFamily="49" charset="0"/>
                <a:cs typeface="Courier New" pitchFamily="49" charset="0"/>
              </a:rPr>
              <a:t>p</a:t>
            </a:r>
            <a:r>
              <a:rPr kumimoji="0" lang="en-US" sz="16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p>
        </p:txBody>
      </p:sp>
      <p:sp>
        <p:nvSpPr>
          <p:cNvPr id="48" name="ZoneTexte 8"/>
          <p:cNvSpPr txBox="1"/>
          <p:nvPr/>
        </p:nvSpPr>
        <p:spPr>
          <a:xfrm>
            <a:off x="1066800" y="2034770"/>
            <a:ext cx="2057400" cy="338554"/>
          </a:xfrm>
          <a:prstGeom prst="rect">
            <a:avLst/>
          </a:prstGeom>
          <a:solidFill>
            <a:srgbClr val="A5C3DB">
              <a:lumMod val="40000"/>
              <a:lumOff val="60000"/>
            </a:srgbClr>
          </a:solidFill>
          <a:ln>
            <a:solidFill>
              <a:srgbClr val="4D4D4D"/>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'div'</a:t>
            </a: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p>
        </p:txBody>
      </p:sp>
      <p:sp>
        <p:nvSpPr>
          <p:cNvPr id="49" name="ZoneTexte 8"/>
          <p:cNvSpPr txBox="1"/>
          <p:nvPr/>
        </p:nvSpPr>
        <p:spPr>
          <a:xfrm>
            <a:off x="1066800" y="2644971"/>
            <a:ext cx="2057400" cy="338554"/>
          </a:xfrm>
          <a:prstGeom prst="rect">
            <a:avLst/>
          </a:prstGeom>
          <a:solidFill>
            <a:srgbClr val="A5C3DB">
              <a:lumMod val="40000"/>
              <a:lumOff val="60000"/>
            </a:srgbClr>
          </a:solidFill>
          <a:ln>
            <a:solidFill>
              <a:srgbClr val="4D4D4D"/>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'#header'</a:t>
            </a: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p>
        </p:txBody>
      </p:sp>
      <p:sp>
        <p:nvSpPr>
          <p:cNvPr id="50" name="ZoneTexte 8"/>
          <p:cNvSpPr txBox="1"/>
          <p:nvPr/>
        </p:nvSpPr>
        <p:spPr>
          <a:xfrm>
            <a:off x="1066800" y="3255172"/>
            <a:ext cx="2057400" cy="338554"/>
          </a:xfrm>
          <a:prstGeom prst="rect">
            <a:avLst/>
          </a:prstGeom>
          <a:solidFill>
            <a:srgbClr val="A5C3DB">
              <a:lumMod val="40000"/>
              <a:lumOff val="60000"/>
            </a:srgbClr>
          </a:solidFill>
          <a:ln>
            <a:solidFill>
              <a:srgbClr val="4D4D4D"/>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'#menu'</a:t>
            </a: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p>
        </p:txBody>
      </p:sp>
      <p:sp>
        <p:nvSpPr>
          <p:cNvPr id="51" name="ZoneTexte 8"/>
          <p:cNvSpPr txBox="1"/>
          <p:nvPr/>
        </p:nvSpPr>
        <p:spPr>
          <a:xfrm>
            <a:off x="1066800" y="3865373"/>
            <a:ext cx="2057400" cy="338554"/>
          </a:xfrm>
          <a:prstGeom prst="rect">
            <a:avLst/>
          </a:prstGeom>
          <a:solidFill>
            <a:srgbClr val="A5C3DB">
              <a:lumMod val="40000"/>
              <a:lumOff val="60000"/>
            </a:srgbClr>
          </a:solidFill>
          <a:ln>
            <a:solidFill>
              <a:srgbClr val="4D4D4D"/>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'.notice'</a:t>
            </a: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p>
        </p:txBody>
      </p:sp>
      <p:sp>
        <p:nvSpPr>
          <p:cNvPr id="52" name="ZoneTexte 8"/>
          <p:cNvSpPr txBox="1"/>
          <p:nvPr/>
        </p:nvSpPr>
        <p:spPr>
          <a:xfrm>
            <a:off x="1066800" y="4475573"/>
            <a:ext cx="2057400" cy="338554"/>
          </a:xfrm>
          <a:prstGeom prst="rect">
            <a:avLst/>
          </a:prstGeom>
          <a:solidFill>
            <a:srgbClr val="A5C3DB">
              <a:lumMod val="40000"/>
              <a:lumOff val="60000"/>
            </a:srgbClr>
          </a:solidFill>
          <a:ln>
            <a:solidFill>
              <a:srgbClr val="4D4D4D"/>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'.error'</a:t>
            </a: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a:t>
            </a:r>
          </a:p>
        </p:txBody>
      </p:sp>
      <p:sp>
        <p:nvSpPr>
          <p:cNvPr id="53" name="ZoneTexte 8"/>
          <p:cNvSpPr txBox="1"/>
          <p:nvPr/>
        </p:nvSpPr>
        <p:spPr>
          <a:xfrm>
            <a:off x="4139952" y="1425034"/>
            <a:ext cx="4464496" cy="338554"/>
          </a:xfrm>
          <a:prstGeom prst="rect">
            <a:avLst/>
          </a:prstGeom>
          <a:solidFill>
            <a:srgbClr val="A5C3DB">
              <a:lumMod val="40000"/>
              <a:lumOff val="60000"/>
            </a:srgbClr>
          </a:solidFill>
          <a:ln>
            <a:solidFill>
              <a:srgbClr val="4D4D4D"/>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a:t>
            </a:r>
            <a:r>
              <a:rPr kumimoji="0" lang="en-US" sz="1600" b="1" i="0" u="none" strike="noStrike" kern="0" cap="none" spc="0" normalizeH="0" baseline="0" noProof="0" dirty="0" err="1" smtClean="0">
                <a:ln>
                  <a:noFill/>
                </a:ln>
                <a:solidFill>
                  <a:srgbClr val="0070C0"/>
                </a:solidFill>
                <a:effectLst/>
                <a:uLnTx/>
                <a:uFillTx/>
                <a:latin typeface="Courier New" pitchFamily="49" charset="0"/>
                <a:ea typeface="ＭＳ Ｐゴシック" pitchFamily="1" charset="-128"/>
                <a:cs typeface="Courier New" pitchFamily="49" charset="0"/>
              </a:rPr>
              <a:t>p</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&gt; </a:t>
            </a: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ea typeface="ＭＳ Ｐゴシック" pitchFamily="1" charset="-128"/>
                <a:cs typeface="Courier New" pitchFamily="49" charset="0"/>
              </a:rPr>
              <a:t>Hey, Dude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a:t>
            </a:r>
            <a:r>
              <a:rPr kumimoji="0" lang="en-US" sz="1600" b="1" i="0" u="none" strike="noStrike" kern="0" cap="none" spc="0" normalizeH="0" baseline="0" noProof="0" dirty="0" err="1" smtClean="0">
                <a:ln>
                  <a:noFill/>
                </a:ln>
                <a:solidFill>
                  <a:srgbClr val="0070C0"/>
                </a:solidFill>
                <a:effectLst/>
                <a:uLnTx/>
                <a:uFillTx/>
                <a:latin typeface="Courier New" pitchFamily="49" charset="0"/>
                <a:ea typeface="ＭＳ Ｐゴシック" pitchFamily="1" charset="-128"/>
                <a:cs typeface="Courier New" pitchFamily="49" charset="0"/>
              </a:rPr>
              <a:t>p</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&gt;</a:t>
            </a:r>
          </a:p>
        </p:txBody>
      </p:sp>
      <p:sp>
        <p:nvSpPr>
          <p:cNvPr id="54" name="ZoneTexte 8"/>
          <p:cNvSpPr txBox="1"/>
          <p:nvPr/>
        </p:nvSpPr>
        <p:spPr>
          <a:xfrm>
            <a:off x="4139952" y="2034770"/>
            <a:ext cx="4464496" cy="338554"/>
          </a:xfrm>
          <a:prstGeom prst="rect">
            <a:avLst/>
          </a:prstGeom>
          <a:solidFill>
            <a:srgbClr val="A5C3DB">
              <a:lumMod val="40000"/>
              <a:lumOff val="60000"/>
            </a:srgbClr>
          </a:solidFill>
          <a:ln>
            <a:solidFill>
              <a:srgbClr val="4D4D4D"/>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&lt;div&gt; </a:t>
            </a:r>
            <a:r>
              <a:rPr kumimoji="0" lang="en-US" sz="1600" b="1" i="0" u="none" strike="noStrike" kern="0" cap="none" spc="0" normalizeH="0" baseline="0" noProof="0" dirty="0" smtClean="0">
                <a:ln>
                  <a:noFill/>
                </a:ln>
                <a:solidFill>
                  <a:srgbClr val="4D4D4D"/>
                </a:solidFill>
                <a:effectLst/>
                <a:uLnTx/>
                <a:uFillTx/>
                <a:latin typeface="Courier New" pitchFamily="49" charset="0"/>
                <a:ea typeface="ＭＳ Ｐゴシック" pitchFamily="1" charset="-128"/>
                <a:cs typeface="Courier New" pitchFamily="49" charset="0"/>
              </a:rPr>
              <a:t>...</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 &lt;/div&gt;</a:t>
            </a:r>
          </a:p>
        </p:txBody>
      </p:sp>
      <p:sp>
        <p:nvSpPr>
          <p:cNvPr id="55" name="ZoneTexte 8"/>
          <p:cNvSpPr txBox="1"/>
          <p:nvPr/>
        </p:nvSpPr>
        <p:spPr>
          <a:xfrm>
            <a:off x="4139952" y="3255172"/>
            <a:ext cx="4464496" cy="338554"/>
          </a:xfrm>
          <a:prstGeom prst="rect">
            <a:avLst/>
          </a:prstGeom>
          <a:solidFill>
            <a:srgbClr val="A5C3DB">
              <a:lumMod val="40000"/>
              <a:lumOff val="60000"/>
            </a:srgbClr>
          </a:solidFill>
          <a:ln>
            <a:solidFill>
              <a:srgbClr val="4D4D4D"/>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&lt;span </a:t>
            </a:r>
            <a:r>
              <a:rPr kumimoji="0" lang="en-US" sz="1600" b="1" i="0" u="none" strike="noStrike" kern="0" cap="none" spc="0" normalizeH="0" baseline="0" noProof="0" dirty="0" smtClean="0">
                <a:ln>
                  <a:noFill/>
                </a:ln>
                <a:solidFill>
                  <a:srgbClr val="C00000"/>
                </a:solidFill>
                <a:effectLst/>
                <a:uLnTx/>
                <a:uFillTx/>
                <a:latin typeface="Courier New" pitchFamily="49" charset="0"/>
                <a:ea typeface="ＭＳ Ｐゴシック" pitchFamily="1" charset="-128"/>
                <a:cs typeface="Courier New" pitchFamily="49" charset="0"/>
              </a:rPr>
              <a:t>id</a:t>
            </a:r>
            <a:r>
              <a:rPr kumimoji="0" lang="en-US" sz="1600" b="1" i="0" u="none" strike="noStrike" kern="0" cap="none" spc="0" normalizeH="0" baseline="0" noProof="0" dirty="0" smtClean="0">
                <a:ln>
                  <a:noFill/>
                </a:ln>
                <a:solidFill>
                  <a:srgbClr val="4D4D4D"/>
                </a:solidFill>
                <a:effectLst/>
                <a:uLnTx/>
                <a:uFillTx/>
                <a:latin typeface="Courier New" pitchFamily="49" charset="0"/>
                <a:ea typeface="ＭＳ Ｐゴシック" pitchFamily="1" charset="-128"/>
                <a:cs typeface="Courier New" pitchFamily="49" charset="0"/>
              </a:rPr>
              <a:t>=</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ＭＳ Ｐゴシック" pitchFamily="1" charset="-128"/>
                <a:cs typeface="Courier New" pitchFamily="49" charset="0"/>
              </a:rPr>
              <a:t>"menu"</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&gt; </a:t>
            </a:r>
            <a:r>
              <a:rPr kumimoji="0" lang="en-US" sz="1600" b="1" i="0" u="none" strike="noStrike" kern="0" cap="none" spc="0" normalizeH="0" baseline="0" noProof="0" dirty="0" smtClean="0">
                <a:ln>
                  <a:noFill/>
                </a:ln>
                <a:solidFill>
                  <a:srgbClr val="4D4D4D"/>
                </a:solidFill>
                <a:effectLst/>
                <a:uLnTx/>
                <a:uFillTx/>
                <a:latin typeface="Courier New" pitchFamily="49" charset="0"/>
                <a:ea typeface="ＭＳ Ｐゴシック" pitchFamily="1" charset="-128"/>
                <a:cs typeface="Courier New" pitchFamily="49" charset="0"/>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&lt;/span&gt;</a:t>
            </a:r>
          </a:p>
        </p:txBody>
      </p:sp>
      <p:sp>
        <p:nvSpPr>
          <p:cNvPr id="56" name="ZoneTexte 8"/>
          <p:cNvSpPr txBox="1"/>
          <p:nvPr/>
        </p:nvSpPr>
        <p:spPr>
          <a:xfrm>
            <a:off x="4139952" y="2644971"/>
            <a:ext cx="4464496" cy="338554"/>
          </a:xfrm>
          <a:prstGeom prst="rect">
            <a:avLst/>
          </a:prstGeom>
          <a:solidFill>
            <a:srgbClr val="A5C3DB">
              <a:lumMod val="40000"/>
              <a:lumOff val="60000"/>
            </a:srgbClr>
          </a:solidFill>
          <a:ln>
            <a:solidFill>
              <a:srgbClr val="4D4D4D"/>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&lt;div </a:t>
            </a:r>
            <a:r>
              <a:rPr kumimoji="0" lang="en-US" sz="1600" b="1" i="0" u="none" strike="noStrike" kern="0" cap="none" spc="0" normalizeH="0" baseline="0" noProof="0" dirty="0" smtClean="0">
                <a:ln>
                  <a:noFill/>
                </a:ln>
                <a:solidFill>
                  <a:srgbClr val="C00000"/>
                </a:solidFill>
                <a:effectLst/>
                <a:uLnTx/>
                <a:uFillTx/>
                <a:latin typeface="Courier New" pitchFamily="49" charset="0"/>
                <a:ea typeface="ＭＳ Ｐゴシック" pitchFamily="1" charset="-128"/>
                <a:cs typeface="Courier New" pitchFamily="49" charset="0"/>
              </a:rPr>
              <a:t>id</a:t>
            </a:r>
            <a:r>
              <a:rPr kumimoji="0" lang="en-US" sz="1600" b="1" i="0" u="none" strike="noStrike" kern="0" cap="none" spc="0" normalizeH="0" baseline="0" noProof="0" dirty="0" smtClean="0">
                <a:ln>
                  <a:noFill/>
                </a:ln>
                <a:solidFill>
                  <a:srgbClr val="4D4D4D"/>
                </a:solidFill>
                <a:effectLst/>
                <a:uLnTx/>
                <a:uFillTx/>
                <a:latin typeface="Courier New" pitchFamily="49" charset="0"/>
                <a:ea typeface="ＭＳ Ｐゴシック" pitchFamily="1" charset="-128"/>
                <a:cs typeface="Courier New" pitchFamily="49" charset="0"/>
              </a:rPr>
              <a:t>=</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ＭＳ Ｐゴシック" pitchFamily="1" charset="-128"/>
                <a:cs typeface="Courier New" pitchFamily="49" charset="0"/>
              </a:rPr>
              <a:t>"header"</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&gt; </a:t>
            </a:r>
            <a:r>
              <a:rPr kumimoji="0" lang="en-US" sz="1600" b="1" i="0" u="none" strike="noStrike" kern="0" cap="none" spc="0" normalizeH="0" baseline="0" noProof="0" dirty="0" smtClean="0">
                <a:ln>
                  <a:noFill/>
                </a:ln>
                <a:solidFill>
                  <a:srgbClr val="4D4D4D"/>
                </a:solidFill>
                <a:effectLst/>
                <a:uLnTx/>
                <a:uFillTx/>
                <a:latin typeface="Courier New" pitchFamily="49" charset="0"/>
                <a:ea typeface="ＭＳ Ｐゴシック" pitchFamily="1" charset="-128"/>
                <a:cs typeface="Courier New" pitchFamily="49" charset="0"/>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&lt;/div&gt;</a:t>
            </a:r>
          </a:p>
        </p:txBody>
      </p:sp>
      <p:sp>
        <p:nvSpPr>
          <p:cNvPr id="57" name="ZoneTexte 8"/>
          <p:cNvSpPr txBox="1"/>
          <p:nvPr/>
        </p:nvSpPr>
        <p:spPr>
          <a:xfrm>
            <a:off x="4139952" y="3865373"/>
            <a:ext cx="4464496" cy="338554"/>
          </a:xfrm>
          <a:prstGeom prst="rect">
            <a:avLst/>
          </a:prstGeom>
          <a:solidFill>
            <a:srgbClr val="A5C3DB">
              <a:lumMod val="40000"/>
              <a:lumOff val="60000"/>
            </a:srgbClr>
          </a:solidFill>
          <a:ln>
            <a:solidFill>
              <a:srgbClr val="4D4D4D"/>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&lt;span </a:t>
            </a:r>
            <a:r>
              <a:rPr kumimoji="0" lang="en-US" sz="1600" b="1" i="0" u="none" strike="noStrike" kern="0" cap="none" spc="0" normalizeH="0" baseline="0" noProof="0" dirty="0" smtClean="0">
                <a:ln>
                  <a:noFill/>
                </a:ln>
                <a:solidFill>
                  <a:srgbClr val="C00000"/>
                </a:solidFill>
                <a:effectLst/>
                <a:uLnTx/>
                <a:uFillTx/>
                <a:latin typeface="Courier New" pitchFamily="49" charset="0"/>
                <a:ea typeface="ＭＳ Ｐゴシック" pitchFamily="1" charset="-128"/>
                <a:cs typeface="Courier New" pitchFamily="49" charset="0"/>
              </a:rPr>
              <a:t>class</a:t>
            </a:r>
            <a:r>
              <a:rPr kumimoji="0" lang="en-US" sz="1600" b="1" i="0" u="none" strike="noStrike" kern="0" cap="none" spc="0" normalizeH="0" baseline="0" noProof="0" dirty="0" smtClean="0">
                <a:ln>
                  <a:noFill/>
                </a:ln>
                <a:solidFill>
                  <a:srgbClr val="4D4D4D"/>
                </a:solidFill>
                <a:effectLst/>
                <a:uLnTx/>
                <a:uFillTx/>
                <a:latin typeface="Courier New" pitchFamily="49" charset="0"/>
                <a:ea typeface="ＭＳ Ｐゴシック" pitchFamily="1" charset="-128"/>
                <a:cs typeface="Courier New" pitchFamily="49" charset="0"/>
              </a:rPr>
              <a:t>=</a:t>
            </a:r>
            <a:r>
              <a:rPr lang="en-US" sz="1600" b="1" kern="0" dirty="0" smtClean="0">
                <a:solidFill>
                  <a:srgbClr val="00B050"/>
                </a:solidFill>
                <a:latin typeface="Courier New" pitchFamily="49" charset="0"/>
                <a:ea typeface="ＭＳ Ｐゴシック" pitchFamily="1" charset="-128"/>
                <a:cs typeface="Courier New" pitchFamily="49" charset="0"/>
              </a:rPr>
              <a:t>"</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ＭＳ Ｐゴシック" pitchFamily="1" charset="-128"/>
                <a:cs typeface="Courier New" pitchFamily="49" charset="0"/>
              </a:rPr>
              <a:t>notice"</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&gt; </a:t>
            </a:r>
            <a:r>
              <a:rPr kumimoji="0" lang="en-US" sz="1600" b="1" i="0" u="none" strike="noStrike" kern="0" cap="none" spc="0" normalizeH="0" baseline="0" noProof="0" dirty="0" smtClean="0">
                <a:ln>
                  <a:noFill/>
                </a:ln>
                <a:solidFill>
                  <a:srgbClr val="4D4D4D"/>
                </a:solidFill>
                <a:effectLst/>
                <a:uLnTx/>
                <a:uFillTx/>
                <a:latin typeface="Courier New" pitchFamily="49" charset="0"/>
                <a:ea typeface="ＭＳ Ｐゴシック" pitchFamily="1" charset="-128"/>
                <a:cs typeface="Courier New" pitchFamily="49" charset="0"/>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&lt;/span&gt;</a:t>
            </a:r>
          </a:p>
        </p:txBody>
      </p:sp>
      <p:sp>
        <p:nvSpPr>
          <p:cNvPr id="58" name="ZoneTexte 8"/>
          <p:cNvSpPr txBox="1"/>
          <p:nvPr/>
        </p:nvSpPr>
        <p:spPr>
          <a:xfrm>
            <a:off x="4139952" y="4475573"/>
            <a:ext cx="4464496" cy="338554"/>
          </a:xfrm>
          <a:prstGeom prst="rect">
            <a:avLst/>
          </a:prstGeom>
          <a:solidFill>
            <a:srgbClr val="A5C3DB">
              <a:lumMod val="40000"/>
              <a:lumOff val="60000"/>
            </a:srgbClr>
          </a:solidFill>
          <a:ln>
            <a:solidFill>
              <a:srgbClr val="4D4D4D"/>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&lt;span </a:t>
            </a:r>
            <a:r>
              <a:rPr kumimoji="0" lang="en-US" sz="1600" b="1" i="0" u="none" strike="noStrike" kern="0" cap="none" spc="0" normalizeH="0" baseline="0" noProof="0" dirty="0" smtClean="0">
                <a:ln>
                  <a:noFill/>
                </a:ln>
                <a:solidFill>
                  <a:srgbClr val="C00000"/>
                </a:solidFill>
                <a:effectLst/>
                <a:uLnTx/>
                <a:uFillTx/>
                <a:latin typeface="Courier New" pitchFamily="49" charset="0"/>
                <a:ea typeface="ＭＳ Ｐゴシック" pitchFamily="1" charset="-128"/>
                <a:cs typeface="Courier New" pitchFamily="49" charset="0"/>
              </a:rPr>
              <a:t>class</a:t>
            </a:r>
            <a:r>
              <a:rPr kumimoji="0" lang="en-US" sz="1600" b="1" i="0" u="none" strike="noStrike" kern="0" cap="none" spc="0" normalizeH="0" baseline="0" noProof="0" dirty="0" smtClean="0">
                <a:ln>
                  <a:noFill/>
                </a:ln>
                <a:solidFill>
                  <a:srgbClr val="4D4D4D"/>
                </a:solidFill>
                <a:effectLst/>
                <a:uLnTx/>
                <a:uFillTx/>
                <a:latin typeface="Courier New" pitchFamily="49" charset="0"/>
                <a:ea typeface="ＭＳ Ｐゴシック" pitchFamily="1" charset="-128"/>
                <a:cs typeface="Courier New" pitchFamily="49" charset="0"/>
              </a:rPr>
              <a:t>=</a:t>
            </a:r>
            <a:r>
              <a:rPr lang="en-US" sz="1600" b="1" kern="0" dirty="0" smtClean="0">
                <a:solidFill>
                  <a:srgbClr val="00B050"/>
                </a:solidFill>
                <a:latin typeface="Courier New" pitchFamily="49" charset="0"/>
                <a:ea typeface="ＭＳ Ｐゴシック" pitchFamily="1" charset="-128"/>
                <a:cs typeface="Courier New" pitchFamily="49" charset="0"/>
              </a:rPr>
              <a:t>"</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ＭＳ Ｐゴシック" pitchFamily="1" charset="-128"/>
                <a:cs typeface="Courier New" pitchFamily="49" charset="0"/>
              </a:rPr>
              <a:t>error"</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&gt; </a:t>
            </a:r>
            <a:r>
              <a:rPr kumimoji="0" lang="en-US" sz="1600" b="1" i="0" u="none" strike="noStrike" kern="0" cap="none" spc="0" normalizeH="0" baseline="0" noProof="0" dirty="0" smtClean="0">
                <a:ln>
                  <a:noFill/>
                </a:ln>
                <a:solidFill>
                  <a:srgbClr val="4D4D4D"/>
                </a:solidFill>
                <a:effectLst/>
                <a:uLnTx/>
                <a:uFillTx/>
                <a:latin typeface="Courier New" pitchFamily="49" charset="0"/>
                <a:ea typeface="ＭＳ Ｐゴシック" pitchFamily="1" charset="-128"/>
                <a:cs typeface="Courier New" pitchFamily="49" charset="0"/>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ＭＳ Ｐゴシック" pitchFamily="1" charset="-128"/>
                <a:cs typeface="Courier New" pitchFamily="49" charset="0"/>
              </a:rPr>
              <a:t>&lt;/span&gt;</a:t>
            </a:r>
          </a:p>
        </p:txBody>
      </p:sp>
      <p:cxnSp>
        <p:nvCxnSpPr>
          <p:cNvPr id="61" name="Connecteur droit avec flèche 60"/>
          <p:cNvCxnSpPr>
            <a:stCxn id="47" idx="3"/>
            <a:endCxn id="53" idx="1"/>
          </p:cNvCxnSpPr>
          <p:nvPr/>
        </p:nvCxnSpPr>
        <p:spPr>
          <a:xfrm>
            <a:off x="3124200" y="1594311"/>
            <a:ext cx="10157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Connecteur droit avec flèche 67"/>
          <p:cNvCxnSpPr>
            <a:stCxn id="48" idx="3"/>
            <a:endCxn id="54" idx="1"/>
          </p:cNvCxnSpPr>
          <p:nvPr/>
        </p:nvCxnSpPr>
        <p:spPr>
          <a:xfrm>
            <a:off x="3124200" y="2204047"/>
            <a:ext cx="10157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Connecteur droit avec flèche 69"/>
          <p:cNvCxnSpPr>
            <a:stCxn id="49" idx="3"/>
            <a:endCxn id="56" idx="1"/>
          </p:cNvCxnSpPr>
          <p:nvPr/>
        </p:nvCxnSpPr>
        <p:spPr>
          <a:xfrm>
            <a:off x="3124200" y="2814248"/>
            <a:ext cx="10157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Connecteur droit avec flèche 71"/>
          <p:cNvCxnSpPr>
            <a:stCxn id="50" idx="3"/>
            <a:endCxn id="55" idx="1"/>
          </p:cNvCxnSpPr>
          <p:nvPr/>
        </p:nvCxnSpPr>
        <p:spPr>
          <a:xfrm>
            <a:off x="3124200" y="3424449"/>
            <a:ext cx="10157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Connecteur droit avec flèche 73"/>
          <p:cNvCxnSpPr>
            <a:stCxn id="51" idx="3"/>
            <a:endCxn id="57" idx="1"/>
          </p:cNvCxnSpPr>
          <p:nvPr/>
        </p:nvCxnSpPr>
        <p:spPr>
          <a:xfrm>
            <a:off x="3124200" y="4034650"/>
            <a:ext cx="10157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Connecteur droit avec flèche 75"/>
          <p:cNvCxnSpPr>
            <a:stCxn id="52" idx="3"/>
            <a:endCxn id="58" idx="1"/>
          </p:cNvCxnSpPr>
          <p:nvPr/>
        </p:nvCxnSpPr>
        <p:spPr>
          <a:xfrm>
            <a:off x="3124200" y="4644850"/>
            <a:ext cx="10157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3"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0793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Pause Questions/Réponses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Citation</a:t>
            </a:r>
            <a:endParaRPr lang="fr-FR" dirty="0"/>
          </a:p>
        </p:txBody>
      </p:sp>
      <p:sp>
        <p:nvSpPr>
          <p:cNvPr id="3" name="Espace réservé du contenu 2"/>
          <p:cNvSpPr>
            <a:spLocks noGrp="1"/>
          </p:cNvSpPr>
          <p:nvPr>
            <p:ph idx="1"/>
          </p:nvPr>
        </p:nvSpPr>
        <p:spPr>
          <a:xfrm>
            <a:off x="457200" y="2101119"/>
            <a:ext cx="8435975" cy="1512763"/>
          </a:xfrm>
        </p:spPr>
        <p:txBody>
          <a:bodyPr/>
          <a:lstStyle/>
          <a:p>
            <a:pPr marL="0" indent="0" algn="r">
              <a:buNone/>
            </a:pPr>
            <a:r>
              <a:rPr lang="en-US" b="1" dirty="0"/>
              <a:t>“ </a:t>
            </a:r>
            <a:r>
              <a:rPr lang="en-US" b="1" dirty="0" smtClean="0"/>
              <a:t>Always code </a:t>
            </a:r>
            <a:r>
              <a:rPr lang="en-US" b="1" dirty="0"/>
              <a:t>as if the person who ends up maintaining your code is a violent psychopath who knows where you live</a:t>
            </a:r>
            <a:r>
              <a:rPr lang="en-US" b="1" dirty="0" smtClean="0"/>
              <a:t>. ”</a:t>
            </a:r>
            <a:endParaRPr lang="fr-FR" b="1" dirty="0"/>
          </a:p>
        </p:txBody>
      </p:sp>
      <p:sp>
        <p:nvSpPr>
          <p:cNvPr id="4" name="Espace réservé du contenu 3"/>
          <p:cNvSpPr>
            <a:spLocks noGrp="1"/>
          </p:cNvSpPr>
          <p:nvPr>
            <p:ph sz="quarter" idx="13"/>
          </p:nvPr>
        </p:nvSpPr>
        <p:spPr/>
        <p:txBody>
          <a:bodyPr/>
          <a:lstStyle/>
          <a:p>
            <a:r>
              <a:rPr lang="fr-FR" dirty="0" smtClean="0"/>
              <a:t>Titre du chapitre</a:t>
            </a:r>
            <a:endParaRPr lang="fr-FR" dirty="0"/>
          </a:p>
        </p:txBody>
      </p:sp>
      <p:pic>
        <p:nvPicPr>
          <p:cNvPr id="2050" name="Picture 2" descr="D:\Users\Renaud\Desktop\StageFinEtudesSupinfo\Icons-New\v3\PPT\Quotation_ForM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026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Souvenez-vous</a:t>
            </a:r>
            <a:endParaRPr lang="fr-FR" dirty="0"/>
          </a:p>
        </p:txBody>
      </p:sp>
      <p:sp>
        <p:nvSpPr>
          <p:cNvPr id="3" name="Espace réservé du contenu 2"/>
          <p:cNvSpPr>
            <a:spLocks noGrp="1"/>
          </p:cNvSpPr>
          <p:nvPr>
            <p:ph idx="1"/>
          </p:nvPr>
        </p:nvSpPr>
        <p:spPr/>
        <p:txBody>
          <a:bodyPr/>
          <a:lstStyle/>
          <a:p>
            <a:r>
              <a:rPr lang="fr-FR" dirty="0" smtClean="0"/>
              <a:t>Exemple de contenu déjà vu précédemment</a:t>
            </a:r>
            <a:endParaRPr lang="fr-FR" dirty="0"/>
          </a:p>
        </p:txBody>
      </p:sp>
      <p:sp>
        <p:nvSpPr>
          <p:cNvPr id="4" name="Espace réservé du contenu 3"/>
          <p:cNvSpPr>
            <a:spLocks noGrp="1"/>
          </p:cNvSpPr>
          <p:nvPr>
            <p:ph sz="quarter" idx="13"/>
          </p:nvPr>
        </p:nvSpPr>
        <p:spPr/>
        <p:txBody>
          <a:bodyPr/>
          <a:lstStyle/>
          <a:p>
            <a:r>
              <a:rPr lang="fr-FR" dirty="0" smtClean="0"/>
              <a:t>Titre du chapitre</a:t>
            </a:r>
            <a:endParaRPr lang="fr-FR" dirty="0"/>
          </a:p>
        </p:txBody>
      </p:sp>
      <p:pic>
        <p:nvPicPr>
          <p:cNvPr id="3074" name="Picture 2" descr="D:\Users\Renaud\Desktop\StageFinEtudesSupinfo\Icons-New\v3\PPT\Remin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3609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Contenu multimédia</a:t>
            </a:r>
            <a:endParaRPr lang="fr-FR" dirty="0"/>
          </a:p>
        </p:txBody>
      </p:sp>
      <p:sp>
        <p:nvSpPr>
          <p:cNvPr id="3" name="Espace réservé du contenu 2"/>
          <p:cNvSpPr>
            <a:spLocks noGrp="1"/>
          </p:cNvSpPr>
          <p:nvPr>
            <p:ph idx="1"/>
          </p:nvPr>
        </p:nvSpPr>
        <p:spPr/>
        <p:txBody>
          <a:bodyPr/>
          <a:lstStyle/>
          <a:p>
            <a:r>
              <a:rPr lang="fr-FR" dirty="0" smtClean="0"/>
              <a:t>Un contenu multimédia</a:t>
            </a:r>
            <a:endParaRPr lang="fr-FR" dirty="0"/>
          </a:p>
        </p:txBody>
      </p:sp>
      <p:sp>
        <p:nvSpPr>
          <p:cNvPr id="4" name="Espace réservé du contenu 3"/>
          <p:cNvSpPr>
            <a:spLocks noGrp="1"/>
          </p:cNvSpPr>
          <p:nvPr>
            <p:ph sz="quarter" idx="13"/>
          </p:nvPr>
        </p:nvSpPr>
        <p:spPr/>
        <p:txBody>
          <a:bodyPr/>
          <a:lstStyle/>
          <a:p>
            <a:r>
              <a:rPr lang="fr-FR" dirty="0" smtClean="0"/>
              <a:t>Titre du chapitre</a:t>
            </a:r>
            <a:endParaRPr lang="fr-FR" dirty="0"/>
          </a:p>
        </p:txBody>
      </p:sp>
      <p:pic>
        <p:nvPicPr>
          <p:cNvPr id="4098" name="Picture 2" descr="D:\Users\Renaud\Desktop\StageFinEtudesSupinfo\Icons-New\v3\PPT\Resources_Multimed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0355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a:t>
            </a:r>
            <a:endParaRPr lang="fr-FR" dirty="0"/>
          </a:p>
        </p:txBody>
      </p:sp>
      <p:sp>
        <p:nvSpPr>
          <p:cNvPr id="3" name="Espace réservé du contenu 2"/>
          <p:cNvSpPr>
            <a:spLocks noGrp="1"/>
          </p:cNvSpPr>
          <p:nvPr>
            <p:ph idx="1"/>
          </p:nvPr>
        </p:nvSpPr>
        <p:spPr/>
        <p:txBody>
          <a:bodyPr/>
          <a:lstStyle/>
          <a:p>
            <a:r>
              <a:rPr lang="fr-FR" sz="2800" dirty="0" smtClean="0"/>
              <a:t>Texte 1</a:t>
            </a:r>
          </a:p>
          <a:p>
            <a:pPr lvl="1"/>
            <a:r>
              <a:rPr lang="fr-FR" sz="2000" dirty="0" smtClean="0"/>
              <a:t>Texte 2</a:t>
            </a:r>
          </a:p>
          <a:p>
            <a:pPr lvl="2"/>
            <a:r>
              <a:rPr lang="fr-FR" sz="1600" dirty="0" smtClean="0"/>
              <a:t>Texte 3</a:t>
            </a:r>
          </a:p>
        </p:txBody>
      </p:sp>
      <p:sp>
        <p:nvSpPr>
          <p:cNvPr id="4" name="Espace réservé du contenu 3"/>
          <p:cNvSpPr>
            <a:spLocks noGrp="1"/>
          </p:cNvSpPr>
          <p:nvPr>
            <p:ph sz="quarter" idx="13"/>
          </p:nvPr>
        </p:nvSpPr>
        <p:spPr/>
        <p:txBody>
          <a:bodyPr/>
          <a:lstStyle/>
          <a:p>
            <a:r>
              <a:rPr lang="fr-FR" dirty="0" smtClean="0"/>
              <a:t>Titre du chapitre</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252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 important</a:t>
            </a:r>
            <a:endParaRPr lang="fr-FR" dirty="0"/>
          </a:p>
        </p:txBody>
      </p:sp>
      <p:sp>
        <p:nvSpPr>
          <p:cNvPr id="3" name="Espace réservé du contenu 2"/>
          <p:cNvSpPr>
            <a:spLocks noGrp="1"/>
          </p:cNvSpPr>
          <p:nvPr>
            <p:ph idx="1"/>
          </p:nvPr>
        </p:nvSpPr>
        <p:spPr/>
        <p:txBody>
          <a:bodyPr/>
          <a:lstStyle/>
          <a:p>
            <a:pPr marL="0" indent="0">
              <a:buNone/>
            </a:pPr>
            <a:endParaRPr lang="fr-FR" sz="2800" i="1" dirty="0" smtClean="0"/>
          </a:p>
          <a:p>
            <a:r>
              <a:rPr lang="fr-FR" sz="2800" i="1" dirty="0" smtClean="0"/>
              <a:t>Texte 1</a:t>
            </a:r>
          </a:p>
          <a:p>
            <a:pPr lvl="1"/>
            <a:r>
              <a:rPr lang="fr-FR" sz="2400" dirty="0" smtClean="0"/>
              <a:t>Texte 2</a:t>
            </a:r>
          </a:p>
          <a:p>
            <a:pPr lvl="1"/>
            <a:endParaRPr lang="fr-FR" sz="2400" dirty="0" smtClean="0"/>
          </a:p>
          <a:p>
            <a:r>
              <a:rPr lang="fr-FR" sz="2800" i="1" dirty="0" smtClean="0"/>
              <a:t>Texte 1</a:t>
            </a:r>
          </a:p>
          <a:p>
            <a:pPr lvl="1"/>
            <a:r>
              <a:rPr lang="fr-FR" sz="2400" dirty="0" smtClean="0"/>
              <a:t>Texte 2</a:t>
            </a:r>
            <a:endParaRPr lang="fr-FR" sz="2400" dirty="0"/>
          </a:p>
        </p:txBody>
      </p:sp>
      <p:sp>
        <p:nvSpPr>
          <p:cNvPr id="4" name="Espace réservé du contenu 3"/>
          <p:cNvSpPr>
            <a:spLocks noGrp="1"/>
          </p:cNvSpPr>
          <p:nvPr>
            <p:ph sz="quarter" idx="13"/>
          </p:nvPr>
        </p:nvSpPr>
        <p:spPr/>
        <p:txBody>
          <a:bodyPr/>
          <a:lstStyle/>
          <a:p>
            <a:r>
              <a:rPr lang="fr-FR" dirty="0" smtClean="0"/>
              <a:t>Titre du chapitre</a:t>
            </a:r>
            <a:endParaRPr lang="fr-FR" dirty="0"/>
          </a:p>
        </p:txBody>
      </p:sp>
      <p:pic>
        <p:nvPicPr>
          <p:cNvPr id="14338" name="Picture 2" descr="D:\Users\Renaud\Desktop\StageFinEtudesSupinfo\Icons-New\v3\Min\Importa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83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Browser Compatibility</a:t>
            </a:r>
            <a:endParaRPr lang="fr-FR" dirty="0"/>
          </a:p>
        </p:txBody>
      </p:sp>
      <p:sp>
        <p:nvSpPr>
          <p:cNvPr id="3" name="Espace réservé du contenu 2"/>
          <p:cNvSpPr>
            <a:spLocks noGrp="1"/>
          </p:cNvSpPr>
          <p:nvPr>
            <p:ph idx="1"/>
          </p:nvPr>
        </p:nvSpPr>
        <p:spPr/>
        <p:txBody>
          <a:bodyPr/>
          <a:lstStyle/>
          <a:p>
            <a:pPr>
              <a:spcAft>
                <a:spcPts val="1200"/>
              </a:spcAft>
            </a:pPr>
            <a:r>
              <a:rPr lang="fr-FR" dirty="0" smtClean="0"/>
              <a:t>Be </a:t>
            </a:r>
            <a:r>
              <a:rPr lang="fr-FR" dirty="0" err="1" smtClean="0"/>
              <a:t>careful</a:t>
            </a:r>
            <a:r>
              <a:rPr lang="fr-FR" dirty="0" smtClean="0"/>
              <a:t>: CSS3 support </a:t>
            </a:r>
            <a:r>
              <a:rPr lang="fr-FR" dirty="0" err="1" smtClean="0"/>
              <a:t>is</a:t>
            </a:r>
            <a:r>
              <a:rPr lang="fr-FR" dirty="0" smtClean="0"/>
              <a:t> </a:t>
            </a:r>
            <a:r>
              <a:rPr lang="fr-FR" dirty="0" err="1" smtClean="0"/>
              <a:t>still</a:t>
            </a:r>
            <a:r>
              <a:rPr lang="fr-FR" dirty="0" smtClean="0"/>
              <a:t> in </a:t>
            </a:r>
            <a:r>
              <a:rPr lang="fr-FR" dirty="0" err="1" smtClean="0"/>
              <a:t>progress</a:t>
            </a:r>
            <a:r>
              <a:rPr lang="fr-FR" dirty="0" smtClean="0"/>
              <a:t>!</a:t>
            </a:r>
            <a:endParaRPr lang="fr-FR" dirty="0"/>
          </a:p>
          <a:p>
            <a:r>
              <a:rPr lang="fr-FR" dirty="0" err="1" smtClean="0"/>
              <a:t>Depending</a:t>
            </a:r>
            <a:r>
              <a:rPr lang="fr-FR" dirty="0" smtClean="0"/>
              <a:t> on </a:t>
            </a:r>
            <a:r>
              <a:rPr lang="fr-FR" dirty="0" err="1" smtClean="0"/>
              <a:t>your</a:t>
            </a:r>
            <a:r>
              <a:rPr lang="fr-FR" dirty="0" smtClean="0"/>
              <a:t> browser, </a:t>
            </a:r>
            <a:r>
              <a:rPr lang="fr-FR" dirty="0" err="1" smtClean="0"/>
              <a:t>you</a:t>
            </a:r>
            <a:r>
              <a:rPr lang="fr-FR" dirty="0" smtClean="0"/>
              <a:t> </a:t>
            </a:r>
            <a:r>
              <a:rPr lang="fr-FR" dirty="0" err="1" smtClean="0"/>
              <a:t>might</a:t>
            </a:r>
            <a:r>
              <a:rPr lang="fr-FR" dirty="0" smtClean="0"/>
              <a:t> have to </a:t>
            </a:r>
            <a:r>
              <a:rPr lang="fr-FR" dirty="0" err="1" smtClean="0"/>
              <a:t>prefix</a:t>
            </a:r>
            <a:r>
              <a:rPr lang="fr-FR" dirty="0" smtClean="0"/>
              <a:t> </a:t>
            </a:r>
            <a:r>
              <a:rPr lang="fr-FR" dirty="0" err="1" smtClean="0"/>
              <a:t>attributes</a:t>
            </a:r>
            <a:r>
              <a:rPr lang="fr-FR" dirty="0" smtClean="0"/>
              <a:t> by the </a:t>
            </a:r>
            <a:r>
              <a:rPr lang="fr-FR" dirty="0" err="1" smtClean="0"/>
              <a:t>vendor</a:t>
            </a:r>
            <a:r>
              <a:rPr lang="fr-FR" dirty="0" smtClean="0"/>
              <a:t> </a:t>
            </a:r>
            <a:r>
              <a:rPr lang="fr-FR" dirty="0" err="1" smtClean="0"/>
              <a:t>specific</a:t>
            </a:r>
            <a:r>
              <a:rPr lang="fr-FR" dirty="0" smtClean="0"/>
              <a:t> code: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graphicFrame>
        <p:nvGraphicFramePr>
          <p:cNvPr id="9" name="Espace réservé du contenu 4"/>
          <p:cNvGraphicFramePr>
            <a:graphicFrameLocks/>
          </p:cNvGraphicFramePr>
          <p:nvPr>
            <p:extLst>
              <p:ext uri="{D42A27DB-BD31-4B8C-83A1-F6EECF244321}">
                <p14:modId xmlns:p14="http://schemas.microsoft.com/office/powerpoint/2010/main" val="4157943633"/>
              </p:ext>
            </p:extLst>
          </p:nvPr>
        </p:nvGraphicFramePr>
        <p:xfrm>
          <a:off x="390364" y="2864978"/>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Browser</a:t>
                      </a:r>
                      <a:endParaRPr lang="fr-FR" sz="1800" dirty="0"/>
                    </a:p>
                  </a:txBody>
                  <a:tcPr marT="45714" marB="45714"/>
                </a:tc>
                <a:tc>
                  <a:txBody>
                    <a:bodyPr/>
                    <a:lstStyle/>
                    <a:p>
                      <a:r>
                        <a:rPr lang="fr-FR" sz="1800" dirty="0" err="1" smtClean="0"/>
                        <a:t>Property</a:t>
                      </a:r>
                      <a:r>
                        <a:rPr lang="fr-FR" sz="1800" baseline="0" dirty="0" smtClean="0"/>
                        <a:t> </a:t>
                      </a:r>
                      <a:r>
                        <a:rPr lang="fr-FR" sz="1800" baseline="0" dirty="0" err="1" smtClean="0"/>
                        <a:t>scheme</a:t>
                      </a:r>
                      <a:endParaRPr lang="fr-FR" sz="1800" dirty="0"/>
                    </a:p>
                  </a:txBody>
                  <a:tcPr marT="45714" marB="45714"/>
                </a:tc>
              </a:tr>
              <a:tr h="370795">
                <a:tc>
                  <a:txBody>
                    <a:bodyPr/>
                    <a:lstStyle/>
                    <a:p>
                      <a:r>
                        <a:rPr lang="fr-FR" sz="1800" b="1" dirty="0" smtClean="0"/>
                        <a:t>Internet</a:t>
                      </a:r>
                      <a:r>
                        <a:rPr lang="fr-FR" sz="1800" b="1" baseline="0" dirty="0" smtClean="0"/>
                        <a:t> Explorer</a:t>
                      </a:r>
                      <a:endParaRPr lang="fr-FR" sz="1800" b="1" dirty="0"/>
                    </a:p>
                  </a:txBody>
                  <a:tcPr marT="45714" marB="45714"/>
                </a:tc>
                <a:tc>
                  <a:txBody>
                    <a:bodyPr/>
                    <a:lstStyle/>
                    <a:p>
                      <a:r>
                        <a:rPr lang="fr-FR" sz="1800" dirty="0" smtClean="0"/>
                        <a:t>-ms-</a:t>
                      </a:r>
                      <a:r>
                        <a:rPr lang="fr-FR" sz="1800" dirty="0" err="1" smtClean="0"/>
                        <a:t>propertyName</a:t>
                      </a:r>
                      <a:endParaRPr lang="fr-FR" sz="1800" dirty="0"/>
                    </a:p>
                  </a:txBody>
                  <a:tcPr marT="45714" marB="45714"/>
                </a:tc>
              </a:tr>
              <a:tr h="370795">
                <a:tc>
                  <a:txBody>
                    <a:bodyPr/>
                    <a:lstStyle/>
                    <a:p>
                      <a:r>
                        <a:rPr lang="fr-FR" sz="1800" b="1" dirty="0" err="1" smtClean="0"/>
                        <a:t>Opera</a:t>
                      </a:r>
                      <a:endParaRPr lang="fr-FR" sz="1800" b="1" dirty="0"/>
                    </a:p>
                  </a:txBody>
                  <a:tcPr marT="45714" marB="45714"/>
                </a:tc>
                <a:tc>
                  <a:txBody>
                    <a:bodyPr/>
                    <a:lstStyle/>
                    <a:p>
                      <a:r>
                        <a:rPr lang="fr-FR" sz="1800" dirty="0" smtClean="0"/>
                        <a:t>-o-</a:t>
                      </a:r>
                      <a:r>
                        <a:rPr lang="fr-FR" sz="1800" dirty="0" err="1" smtClean="0"/>
                        <a:t>propertyName</a:t>
                      </a:r>
                      <a:endParaRPr lang="fr-FR" sz="1800" dirty="0"/>
                    </a:p>
                  </a:txBody>
                  <a:tcPr marT="45714" marB="45714"/>
                </a:tc>
              </a:tr>
              <a:tr h="370795">
                <a:tc>
                  <a:txBody>
                    <a:bodyPr/>
                    <a:lstStyle/>
                    <a:p>
                      <a:r>
                        <a:rPr lang="fr-FR" sz="1800" b="1" dirty="0" err="1" smtClean="0"/>
                        <a:t>Konqueror</a:t>
                      </a:r>
                      <a:endParaRPr lang="fr-FR" sz="1800" b="1" dirty="0"/>
                    </a:p>
                  </a:txBody>
                  <a:tcPr marT="45714" marB="45714"/>
                </a:tc>
                <a:tc>
                  <a:txBody>
                    <a:bodyPr/>
                    <a:lstStyle/>
                    <a:p>
                      <a:r>
                        <a:rPr lang="fr-FR" sz="1800" dirty="0" smtClean="0"/>
                        <a:t>-</a:t>
                      </a:r>
                      <a:r>
                        <a:rPr lang="fr-FR" sz="1800" dirty="0" err="1" smtClean="0"/>
                        <a:t>khtml-propertyName</a:t>
                      </a:r>
                      <a:endParaRPr lang="fr-FR" sz="1800" dirty="0"/>
                    </a:p>
                  </a:txBody>
                  <a:tcPr marT="45714" marB="45714"/>
                </a:tc>
              </a:tr>
              <a:tr h="370795">
                <a:tc>
                  <a:txBody>
                    <a:bodyPr/>
                    <a:lstStyle/>
                    <a:p>
                      <a:r>
                        <a:rPr lang="fr-FR" sz="1800" b="1" dirty="0" smtClean="0"/>
                        <a:t>Gecko </a:t>
                      </a:r>
                      <a:r>
                        <a:rPr lang="fr-FR" sz="1800" b="1" dirty="0" err="1" smtClean="0"/>
                        <a:t>based</a:t>
                      </a:r>
                      <a:endParaRPr lang="fr-FR" sz="1800" b="1" dirty="0"/>
                    </a:p>
                  </a:txBody>
                  <a:tcPr marT="45714" marB="45714"/>
                </a:tc>
                <a:tc>
                  <a:txBody>
                    <a:bodyPr/>
                    <a:lstStyle/>
                    <a:p>
                      <a:r>
                        <a:rPr lang="fr-FR" sz="1800" dirty="0" smtClean="0"/>
                        <a:t>-</a:t>
                      </a:r>
                      <a:r>
                        <a:rPr lang="fr-FR" sz="1800" dirty="0" err="1" smtClean="0"/>
                        <a:t>moz-propertyName</a:t>
                      </a:r>
                      <a:endParaRPr lang="fr-FR" sz="1800" dirty="0"/>
                    </a:p>
                  </a:txBody>
                  <a:tcPr marT="45714" marB="45714"/>
                </a:tc>
              </a:tr>
              <a:tr h="370795">
                <a:tc>
                  <a:txBody>
                    <a:bodyPr/>
                    <a:lstStyle/>
                    <a:p>
                      <a:r>
                        <a:rPr lang="fr-FR" sz="1800" b="1" dirty="0" err="1" smtClean="0"/>
                        <a:t>Webkit</a:t>
                      </a:r>
                      <a:r>
                        <a:rPr lang="fr-FR" sz="1800" b="1" dirty="0" smtClean="0"/>
                        <a:t> </a:t>
                      </a:r>
                      <a:r>
                        <a:rPr lang="fr-FR" sz="1800" b="1" dirty="0" err="1" smtClean="0"/>
                        <a:t>based</a:t>
                      </a:r>
                      <a:endParaRPr lang="fr-FR" sz="1800" b="1" dirty="0"/>
                    </a:p>
                  </a:txBody>
                  <a:tcPr marT="45714" marB="45714"/>
                </a:tc>
                <a:tc>
                  <a:txBody>
                    <a:bodyPr/>
                    <a:lstStyle/>
                    <a:p>
                      <a:r>
                        <a:rPr lang="fr-FR" sz="1800" dirty="0" smtClean="0"/>
                        <a:t>-</a:t>
                      </a:r>
                      <a:r>
                        <a:rPr lang="fr-FR" sz="1800" dirty="0" err="1" smtClean="0"/>
                        <a:t>webkit-propertyName</a:t>
                      </a:r>
                      <a:endParaRPr lang="fr-FR" sz="1800" dirty="0"/>
                    </a:p>
                  </a:txBody>
                  <a:tcPr marT="45714" marB="45714"/>
                </a:tc>
              </a:tr>
            </a:tbl>
          </a:graphicData>
        </a:graphic>
      </p:graphicFrame>
      <p:pic>
        <p:nvPicPr>
          <p:cNvPr id="10" name="Picture 2" descr="D:\Users\Renaud\Desktop\StageFinEtudesSupinfo\Icons-New\v3\Min\Importa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524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Fin du module</a:t>
            </a:r>
            <a:endParaRPr lang="fr-FR" dirty="0"/>
          </a:p>
        </p:txBody>
      </p:sp>
      <p:sp>
        <p:nvSpPr>
          <p:cNvPr id="4" name="Espace réservé du contenu 3"/>
          <p:cNvSpPr>
            <a:spLocks noGrp="1"/>
          </p:cNvSpPr>
          <p:nvPr>
            <p:ph sz="quarter" idx="13"/>
          </p:nvPr>
        </p:nvSpPr>
        <p:spPr/>
        <p:txBody>
          <a:bodyPr/>
          <a:lstStyle/>
          <a:p>
            <a:r>
              <a:rPr lang="fr-FR" dirty="0" smtClean="0"/>
              <a:t>Titre du </a:t>
            </a:r>
            <a:r>
              <a:rPr lang="fr-FR" dirty="0"/>
              <a:t>P</a:t>
            </a:r>
            <a:r>
              <a:rPr lang="fr-FR" dirty="0" smtClean="0"/>
              <a:t>owerpoint</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smtClean="0"/>
              <a:t>Merci de votre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Votre Full </a:t>
            </a:r>
            <a:r>
              <a:rPr lang="fr-FR" dirty="0" err="1" smtClean="0"/>
              <a:t>Professor</a:t>
            </a:r>
            <a:endParaRPr lang="fr-FR" dirty="0"/>
          </a:p>
        </p:txBody>
      </p:sp>
      <p:sp>
        <p:nvSpPr>
          <p:cNvPr id="3" name="Espace réservé du contenu 2"/>
          <p:cNvSpPr>
            <a:spLocks noGrp="1"/>
          </p:cNvSpPr>
          <p:nvPr>
            <p:ph idx="1"/>
          </p:nvPr>
        </p:nvSpPr>
        <p:spPr>
          <a:xfrm>
            <a:off x="3563888" y="1128713"/>
            <a:ext cx="5329287" cy="4230687"/>
          </a:xfrm>
        </p:spPr>
        <p:txBody>
          <a:bodyPr/>
          <a:lstStyle/>
          <a:p>
            <a:r>
              <a:rPr lang="fr-FR" dirty="0" smtClean="0"/>
              <a:t>Prénom Nom</a:t>
            </a:r>
          </a:p>
          <a:p>
            <a:pPr lvl="1"/>
            <a:r>
              <a:rPr lang="fr-FR" dirty="0" smtClean="0"/>
              <a:t>Contact</a:t>
            </a:r>
          </a:p>
          <a:p>
            <a:pPr lvl="1"/>
            <a:endParaRPr lang="fr-FR" dirty="0"/>
          </a:p>
          <a:p>
            <a:r>
              <a:rPr lang="fr-FR" dirty="0" smtClean="0"/>
              <a:t>Certifications</a:t>
            </a:r>
          </a:p>
          <a:p>
            <a:endParaRPr lang="fr-FR" dirty="0"/>
          </a:p>
          <a:p>
            <a:r>
              <a:rPr lang="fr-FR" dirty="0" smtClean="0"/>
              <a:t>Parcours</a:t>
            </a:r>
          </a:p>
          <a:p>
            <a:endParaRPr lang="fr-FR" dirty="0" smtClean="0"/>
          </a:p>
          <a:p>
            <a:pPr marL="0" indent="0" algn="r">
              <a:buNone/>
            </a:pPr>
            <a:r>
              <a:rPr lang="fr-FR" i="1" dirty="0" smtClean="0"/>
              <a:t>Diapositive du module 00</a:t>
            </a:r>
            <a:endParaRPr lang="fr-FR" i="1" dirty="0"/>
          </a:p>
          <a:p>
            <a:endParaRPr lang="fr-FR" dirty="0"/>
          </a:p>
        </p:txBody>
      </p:sp>
      <p:sp>
        <p:nvSpPr>
          <p:cNvPr id="4" name="Espace réservé du contenu 3"/>
          <p:cNvSpPr>
            <a:spLocks noGrp="1"/>
          </p:cNvSpPr>
          <p:nvPr>
            <p:ph sz="quarter" idx="13"/>
          </p:nvPr>
        </p:nvSpPr>
        <p:spPr/>
        <p:txBody>
          <a:bodyPr/>
          <a:lstStyle/>
          <a:p>
            <a:r>
              <a:rPr lang="fr-FR" dirty="0" smtClean="0"/>
              <a:t>Présentation du cours</a:t>
            </a:r>
            <a:endParaRPr lang="fr-FR" dirty="0"/>
          </a:p>
        </p:txBody>
      </p:sp>
      <p:sp>
        <p:nvSpPr>
          <p:cNvPr id="5" name="Rectangle 4"/>
          <p:cNvSpPr/>
          <p:nvPr/>
        </p:nvSpPr>
        <p:spPr>
          <a:xfrm>
            <a:off x="683568" y="1201316"/>
            <a:ext cx="2304256" cy="28083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ZoneTexte 5"/>
          <p:cNvSpPr txBox="1"/>
          <p:nvPr/>
        </p:nvSpPr>
        <p:spPr>
          <a:xfrm>
            <a:off x="1187624" y="2497460"/>
            <a:ext cx="1296144" cy="369332"/>
          </a:xfrm>
          <a:prstGeom prst="rect">
            <a:avLst/>
          </a:prstGeom>
          <a:noFill/>
        </p:spPr>
        <p:txBody>
          <a:bodyPr wrap="square" rtlCol="0">
            <a:spAutoFit/>
          </a:bodyPr>
          <a:lstStyle/>
          <a:p>
            <a:pPr algn="ctr"/>
            <a:r>
              <a:rPr lang="fr-FR" b="1" dirty="0" smtClean="0"/>
              <a:t>Photo</a:t>
            </a:r>
            <a:endParaRPr lang="fr-FR" b="1" dirty="0"/>
          </a:p>
        </p:txBody>
      </p:sp>
      <p:pic>
        <p:nvPicPr>
          <p:cNvPr id="7170" name="Picture 2" descr="D:\Users\Renaud\Desktop\StageFinEtudesSupinfo\Icons-New\v3\PPT\FullProfess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624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Planning</a:t>
            </a:r>
            <a:endParaRPr lang="fr-FR" dirty="0"/>
          </a:p>
        </p:txBody>
      </p:sp>
      <p:sp>
        <p:nvSpPr>
          <p:cNvPr id="3" name="Espace réservé du contenu 2"/>
          <p:cNvSpPr>
            <a:spLocks noGrp="1"/>
          </p:cNvSpPr>
          <p:nvPr>
            <p:ph idx="1"/>
          </p:nvPr>
        </p:nvSpPr>
        <p:spPr/>
        <p:txBody>
          <a:bodyPr/>
          <a:lstStyle/>
          <a:p>
            <a:r>
              <a:rPr lang="fr-FR" dirty="0" smtClean="0"/>
              <a:t>Nombre d’heures</a:t>
            </a:r>
          </a:p>
          <a:p>
            <a:pPr lvl="1"/>
            <a:r>
              <a:rPr lang="fr-FR" dirty="0" smtClean="0"/>
              <a:t>Chapitre 1 – heures</a:t>
            </a:r>
          </a:p>
          <a:p>
            <a:pPr lvl="1"/>
            <a:r>
              <a:rPr lang="fr-FR" dirty="0" smtClean="0"/>
              <a:t>Chapitre 2 – heures</a:t>
            </a:r>
          </a:p>
          <a:p>
            <a:pPr lvl="1"/>
            <a:endParaRPr lang="fr-FR" dirty="0"/>
          </a:p>
          <a:p>
            <a:r>
              <a:rPr lang="fr-FR" dirty="0" smtClean="0"/>
              <a:t>Evaluation numéro 1 le</a:t>
            </a:r>
          </a:p>
          <a:p>
            <a:endParaRPr lang="fr-FR" dirty="0"/>
          </a:p>
          <a:p>
            <a:r>
              <a:rPr lang="fr-FR" dirty="0" smtClean="0"/>
              <a:t>Evaluation numéro 2 le</a:t>
            </a:r>
            <a:endParaRPr lang="fr-FR" dirty="0"/>
          </a:p>
        </p:txBody>
      </p:sp>
      <p:sp>
        <p:nvSpPr>
          <p:cNvPr id="4" name="Espace réservé du contenu 3"/>
          <p:cNvSpPr>
            <a:spLocks noGrp="1"/>
          </p:cNvSpPr>
          <p:nvPr>
            <p:ph sz="quarter" idx="13"/>
          </p:nvPr>
        </p:nvSpPr>
        <p:spPr/>
        <p:txBody>
          <a:bodyPr/>
          <a:lstStyle/>
          <a:p>
            <a:r>
              <a:rPr lang="fr-FR" dirty="0" smtClean="0"/>
              <a:t>Présentation du cours</a:t>
            </a:r>
            <a:endParaRPr lang="fr-FR" dirty="0"/>
          </a:p>
        </p:txBody>
      </p:sp>
      <p:pic>
        <p:nvPicPr>
          <p:cNvPr id="6146" name="Picture 2" descr="D:\Users\Renaud\Desktop\StageFinEtudesSupinfo\Icons-New\v3\PPT\Calend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959393"/>
      </p:ext>
    </p:extLst>
  </p:cSld>
  <p:clrMapOvr>
    <a:masterClrMapping/>
  </p:clrMapOvr>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3529</Words>
  <Application>Microsoft Office PowerPoint</Application>
  <PresentationFormat>Affichage à l'écran (16:10)</PresentationFormat>
  <Paragraphs>1034</Paragraphs>
  <Slides>92</Slides>
  <Notes>16</Notes>
  <HiddenSlides>0</HiddenSlides>
  <MMClips>0</MMClips>
  <ScaleCrop>false</ScaleCrop>
  <HeadingPairs>
    <vt:vector size="4" baseType="variant">
      <vt:variant>
        <vt:lpstr>Thème</vt:lpstr>
      </vt:variant>
      <vt:variant>
        <vt:i4>1</vt:i4>
      </vt:variant>
      <vt:variant>
        <vt:lpstr>Titres des diapositives</vt:lpstr>
      </vt:variant>
      <vt:variant>
        <vt:i4>92</vt:i4>
      </vt:variant>
    </vt:vector>
  </HeadingPairs>
  <TitlesOfParts>
    <vt:vector size="93" baseType="lpstr">
      <vt:lpstr>SUPINFOTheme</vt:lpstr>
      <vt:lpstr>Présentation PowerPoint</vt:lpstr>
      <vt:lpstr>Course objectives</vt:lpstr>
      <vt:lpstr>Course plan</vt:lpstr>
      <vt:lpstr>Introduction</vt:lpstr>
      <vt:lpstr>Overview</vt:lpstr>
      <vt:lpstr>Présentation PowerPoint</vt:lpstr>
      <vt:lpstr>Attributes</vt:lpstr>
      <vt:lpstr>Presentation</vt:lpstr>
      <vt:lpstr>Browser Compatibility</vt:lpstr>
      <vt:lpstr>Containers</vt:lpstr>
      <vt:lpstr>Containers</vt:lpstr>
      <vt:lpstr>Containers</vt:lpstr>
      <vt:lpstr>Containers</vt:lpstr>
      <vt:lpstr>Containers</vt:lpstr>
      <vt:lpstr>Containers</vt:lpstr>
      <vt:lpstr>Backgrounds</vt:lpstr>
      <vt:lpstr>Backgrounds</vt:lpstr>
      <vt:lpstr>Backgrounds</vt:lpstr>
      <vt:lpstr>Backgrounds</vt:lpstr>
      <vt:lpstr>Texts</vt:lpstr>
      <vt:lpstr>Texts</vt:lpstr>
      <vt:lpstr>Texts</vt:lpstr>
      <vt:lpstr>Texts</vt:lpstr>
      <vt:lpstr>Transforms</vt:lpstr>
      <vt:lpstr>Transforms</vt:lpstr>
      <vt:lpstr>Transforms</vt:lpstr>
      <vt:lpstr>Transforms</vt:lpstr>
      <vt:lpstr>Questions ?</vt:lpstr>
      <vt:lpstr>Media Queries</vt:lpstr>
      <vt:lpstr>Presentation</vt:lpstr>
      <vt:lpstr>Presentation</vt:lpstr>
      <vt:lpstr>Media Types</vt:lpstr>
      <vt:lpstr>Media Types</vt:lpstr>
      <vt:lpstr>Min-Width / Max-Width</vt:lpstr>
      <vt:lpstr>Max-Device-Width</vt:lpstr>
      <vt:lpstr>Combining media queries</vt:lpstr>
      <vt:lpstr>Combining media queries</vt:lpstr>
      <vt:lpstr>Additional informations</vt:lpstr>
      <vt:lpstr>Questions ?</vt:lpstr>
      <vt:lpstr>Namespaces</vt:lpstr>
      <vt:lpstr>Presentation</vt:lpstr>
      <vt:lpstr>XML namespaces</vt:lpstr>
      <vt:lpstr>Include CSS in XML</vt:lpstr>
      <vt:lpstr>XML namespace syntax</vt:lpstr>
      <vt:lpstr>Présentation PowerPoint</vt:lpstr>
      <vt:lpstr>What about CSS?</vt:lpstr>
      <vt:lpstr>What about CSS?</vt:lpstr>
      <vt:lpstr>Xml Rendering</vt:lpstr>
      <vt:lpstr>Questions ?</vt:lpstr>
      <vt:lpstr>Selectors level 3</vt:lpstr>
      <vt:lpstr>Why new selectors?</vt:lpstr>
      <vt:lpstr>What is new?</vt:lpstr>
      <vt:lpstr>What is new?</vt:lpstr>
      <vt:lpstr>What is new?</vt:lpstr>
      <vt:lpstr>Questions ?</vt:lpstr>
      <vt:lpstr>Less  CSS</vt:lpstr>
      <vt:lpstr>Overview</vt:lpstr>
      <vt:lpstr>Overview</vt:lpstr>
      <vt:lpstr>Overview</vt:lpstr>
      <vt:lpstr>Advantages</vt:lpstr>
      <vt:lpstr>Install</vt:lpstr>
      <vt:lpstr>Nesting</vt:lpstr>
      <vt:lpstr>Variables</vt:lpstr>
      <vt:lpstr>Operations</vt:lpstr>
      <vt:lpstr>Mixins</vt:lpstr>
      <vt:lpstr>Mixins with parameters</vt:lpstr>
      <vt:lpstr>Mixins with parameters</vt:lpstr>
      <vt:lpstr>Mixins overloading</vt:lpstr>
      <vt:lpstr>Built-in functions - Color</vt:lpstr>
      <vt:lpstr>Built-in functions - Color</vt:lpstr>
      <vt:lpstr>Conditional statements</vt:lpstr>
      <vt:lpstr>Conditional statements</vt:lpstr>
      <vt:lpstr>Built-in functions - Conditions</vt:lpstr>
      <vt:lpstr>Additional informations</vt:lpstr>
      <vt:lpstr>Questions ?</vt:lpstr>
      <vt:lpstr>Statistiques</vt:lpstr>
      <vt:lpstr>Comparaison</vt:lpstr>
      <vt:lpstr>Titre de la diapositive</vt:lpstr>
      <vt:lpstr>Diapo de code cours</vt:lpstr>
      <vt:lpstr>Diapo de code multiple</vt:lpstr>
      <vt:lpstr>Présentation PowerPoint</vt:lpstr>
      <vt:lpstr>Exemple de tableau</vt:lpstr>
      <vt:lpstr>Exemple de liste</vt:lpstr>
      <vt:lpstr>Pause Questions/Réponses</vt:lpstr>
      <vt:lpstr>Citation</vt:lpstr>
      <vt:lpstr>Souvenez-vous</vt:lpstr>
      <vt:lpstr>Contenu multimédia</vt:lpstr>
      <vt:lpstr>Exercices</vt:lpstr>
      <vt:lpstr>Point important</vt:lpstr>
      <vt:lpstr>Fin du module</vt:lpstr>
      <vt:lpstr>Votre Full Professor</vt:lpstr>
      <vt:lpstr>Planning</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2012-08-08T13:47:39Z</dcterms:modified>
  <cp:category>SUPINFO PowerPoint Templates</cp:category>
</cp:coreProperties>
</file>