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45"/>
  </p:notesMasterIdLst>
  <p:handoutMasterIdLst>
    <p:handoutMasterId r:id="rId46"/>
  </p:handoutMasterIdLst>
  <p:sldIdLst>
    <p:sldId id="444" r:id="rId2"/>
    <p:sldId id="485" r:id="rId3"/>
    <p:sldId id="486" r:id="rId4"/>
    <p:sldId id="611" r:id="rId5"/>
    <p:sldId id="757" r:id="rId6"/>
    <p:sldId id="759" r:id="rId7"/>
    <p:sldId id="760" r:id="rId8"/>
    <p:sldId id="761" r:id="rId9"/>
    <p:sldId id="762" r:id="rId10"/>
    <p:sldId id="763" r:id="rId11"/>
    <p:sldId id="764" r:id="rId12"/>
    <p:sldId id="765" r:id="rId13"/>
    <p:sldId id="766" r:id="rId14"/>
    <p:sldId id="767" r:id="rId15"/>
    <p:sldId id="768" r:id="rId16"/>
    <p:sldId id="769" r:id="rId17"/>
    <p:sldId id="771" r:id="rId18"/>
    <p:sldId id="772" r:id="rId19"/>
    <p:sldId id="773" r:id="rId20"/>
    <p:sldId id="774" r:id="rId21"/>
    <p:sldId id="775" r:id="rId22"/>
    <p:sldId id="776" r:id="rId23"/>
    <p:sldId id="777" r:id="rId24"/>
    <p:sldId id="778" r:id="rId25"/>
    <p:sldId id="779" r:id="rId26"/>
    <p:sldId id="794" r:id="rId27"/>
    <p:sldId id="781" r:id="rId28"/>
    <p:sldId id="782" r:id="rId29"/>
    <p:sldId id="783" r:id="rId30"/>
    <p:sldId id="784" r:id="rId31"/>
    <p:sldId id="786" r:id="rId32"/>
    <p:sldId id="787" r:id="rId33"/>
    <p:sldId id="788" r:id="rId34"/>
    <p:sldId id="789" r:id="rId35"/>
    <p:sldId id="790" r:id="rId36"/>
    <p:sldId id="791" r:id="rId37"/>
    <p:sldId id="792" r:id="rId38"/>
    <p:sldId id="785" r:id="rId39"/>
    <p:sldId id="793" r:id="rId40"/>
    <p:sldId id="795" r:id="rId41"/>
    <p:sldId id="754" r:id="rId42"/>
    <p:sldId id="796" r:id="rId43"/>
    <p:sldId id="603" r:id="rId44"/>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0" autoAdjust="0"/>
    <p:restoredTop sz="92027" autoAdjust="0"/>
  </p:normalViewPr>
  <p:slideViewPr>
    <p:cSldViewPr>
      <p:cViewPr>
        <p:scale>
          <a:sx n="88" d="100"/>
          <a:sy n="88" d="100"/>
        </p:scale>
        <p:origin x="-1808" y="-352"/>
      </p:cViewPr>
      <p:guideLst>
        <p:guide orient="horz" pos="1800"/>
        <p:guide pos="2880"/>
      </p:guideLst>
    </p:cSldViewPr>
  </p:slideViewPr>
  <p:outlineViewPr>
    <p:cViewPr>
      <p:scale>
        <a:sx n="33" d="100"/>
        <a:sy n="33" d="100"/>
      </p:scale>
      <p:origin x="0" y="347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652" y="-102"/>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2311312-5453-4838-B29E-4EA3A882F044}" type="datetime1">
              <a:rPr lang="en-US"/>
              <a:pPr>
                <a:defRPr/>
              </a:pPr>
              <a:t>10/22/12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72E45660-14A8-4B58-9D54-FCF5FD535C8A}" type="slidenum">
              <a:rPr lang="en-US"/>
              <a:pPr>
                <a:defRPr/>
              </a:pPr>
              <a:t>‹#›</a:t>
            </a:fld>
            <a:endParaRPr lang="en-US"/>
          </a:p>
        </p:txBody>
      </p:sp>
    </p:spTree>
    <p:extLst>
      <p:ext uri="{BB962C8B-B14F-4D97-AF65-F5344CB8AC3E}">
        <p14:creationId xmlns:p14="http://schemas.microsoft.com/office/powerpoint/2010/main" val="225927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dirty="0"/>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smtClean="0">
                <a:solidFill>
                  <a:srgbClr val="5F5F5F"/>
                </a:solidFill>
              </a:defRPr>
            </a:lvl1pPr>
          </a:lstStyle>
          <a:p>
            <a:pPr>
              <a:defRPr/>
            </a:pPr>
            <a:fld id="{DECD9CA4-4D38-43C9-9B39-98127E024D67}" type="datetime1">
              <a:rPr lang="en-US"/>
              <a:pPr>
                <a:defRPr/>
              </a:pPr>
              <a:t>10/22/12</a:t>
            </a:fld>
            <a:endParaRPr lang="en-US"/>
          </a:p>
        </p:txBody>
      </p:sp>
      <p:sp>
        <p:nvSpPr>
          <p:cNvPr id="31748"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smtClean="0">
                <a:solidFill>
                  <a:srgbClr val="5F5F5F"/>
                </a:solidFill>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smtClean="0">
                <a:solidFill>
                  <a:srgbClr val="5F5F5F"/>
                </a:solidFill>
              </a:defRPr>
            </a:lvl1pPr>
          </a:lstStyle>
          <a:p>
            <a:pPr>
              <a:defRPr/>
            </a:pPr>
            <a:fld id="{F7D2AE92-4CF7-4F2F-AFA6-368DD66A7D63}" type="slidenum">
              <a:rPr lang="en-US"/>
              <a:pPr>
                <a:defRPr/>
              </a:pPr>
              <a:t>‹#›</a:t>
            </a:fld>
            <a:endParaRPr lang="en-US"/>
          </a:p>
        </p:txBody>
      </p:sp>
    </p:spTree>
    <p:extLst>
      <p:ext uri="{BB962C8B-B14F-4D97-AF65-F5344CB8AC3E}">
        <p14:creationId xmlns:p14="http://schemas.microsoft.com/office/powerpoint/2010/main" val="296750207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e l'image des diapositives 1"/>
          <p:cNvSpPr>
            <a:spLocks noGrp="1" noRot="1" noChangeAspect="1" noTextEdit="1"/>
          </p:cNvSpPr>
          <p:nvPr>
            <p:ph type="sldImg"/>
          </p:nvPr>
        </p:nvSpPr>
        <p:spPr>
          <a:ln/>
        </p:spPr>
      </p:sp>
      <p:sp>
        <p:nvSpPr>
          <p:cNvPr id="32771" name="Espace réservé des commentaires 2"/>
          <p:cNvSpPr>
            <a:spLocks noGrp="1"/>
          </p:cNvSpPr>
          <p:nvPr>
            <p:ph type="body" idx="1"/>
          </p:nvPr>
        </p:nvSpPr>
        <p:spPr>
          <a:noFill/>
          <a:ln/>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smtClean="0">
                <a:ea typeface="ＭＳ Ｐゴシック" charset="0"/>
                <a:cs typeface="ＭＳ Ｐゴシック" charset="0"/>
              </a:rPr>
              <a:t> </a:t>
            </a:r>
            <a:endParaRPr lang="fr-FR" i="1" dirty="0" smtClean="0">
              <a:ea typeface="ＭＳ Ｐゴシック" charset="0"/>
              <a:cs typeface="ＭＳ Ｐゴシック" charset="0"/>
            </a:endParaRPr>
          </a:p>
        </p:txBody>
      </p:sp>
      <p:sp>
        <p:nvSpPr>
          <p:cNvPr id="32772" name="Espace réservé du numéro de diapositive 3"/>
          <p:cNvSpPr>
            <a:spLocks noGrp="1"/>
          </p:cNvSpPr>
          <p:nvPr>
            <p:ph type="sldNum" sz="quarter" idx="5"/>
          </p:nvPr>
        </p:nvSpPr>
        <p:spPr>
          <a:noFill/>
        </p:spPr>
        <p:txBody>
          <a:bodyPr/>
          <a:lstStyle/>
          <a:p>
            <a:fld id="{84C3C27A-FE85-4025-83C4-ED52E72ED52D}"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Roy Thomas Fielding is a co-creator of HTTP 1.0, HTTP 1.1, and URI RFCs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HATEOAS, an </a:t>
            </a:r>
            <a:r>
              <a:rPr lang="fr-FR" dirty="0" err="1" smtClean="0"/>
              <a:t>abbreviation</a:t>
            </a:r>
            <a:r>
              <a:rPr lang="fr-FR" dirty="0" smtClean="0"/>
              <a:t> for </a:t>
            </a:r>
            <a:r>
              <a:rPr lang="fr-FR" dirty="0" err="1" smtClean="0"/>
              <a:t>Hypermedia</a:t>
            </a:r>
            <a:r>
              <a:rPr lang="fr-FR" dirty="0" smtClean="0"/>
              <a:t> as the </a:t>
            </a:r>
            <a:r>
              <a:rPr lang="fr-FR" dirty="0" err="1" smtClean="0"/>
              <a:t>Engine</a:t>
            </a:r>
            <a:r>
              <a:rPr lang="fr-FR" dirty="0" smtClean="0"/>
              <a:t> of Application State, </a:t>
            </a:r>
            <a:r>
              <a:rPr lang="fr-FR" dirty="0" err="1" smtClean="0"/>
              <a:t>is</a:t>
            </a:r>
            <a:r>
              <a:rPr lang="fr-FR" dirty="0" smtClean="0"/>
              <a:t> a </a:t>
            </a:r>
            <a:r>
              <a:rPr lang="fr-FR" dirty="0" err="1" smtClean="0"/>
              <a:t>constraint</a:t>
            </a:r>
            <a:r>
              <a:rPr lang="fr-FR" dirty="0" smtClean="0"/>
              <a:t> of the REST application architecture </a:t>
            </a:r>
            <a:r>
              <a:rPr lang="fr-FR" dirty="0" err="1" smtClean="0"/>
              <a:t>that</a:t>
            </a:r>
            <a:r>
              <a:rPr lang="fr-FR" dirty="0" smtClean="0"/>
              <a:t> </a:t>
            </a:r>
            <a:r>
              <a:rPr lang="fr-FR" dirty="0" err="1" smtClean="0"/>
              <a:t>distinguishes</a:t>
            </a:r>
            <a:r>
              <a:rPr lang="fr-FR" dirty="0" smtClean="0"/>
              <a:t> </a:t>
            </a:r>
            <a:r>
              <a:rPr lang="fr-FR" dirty="0" err="1" smtClean="0"/>
              <a:t>it</a:t>
            </a:r>
            <a:r>
              <a:rPr lang="fr-FR" dirty="0" smtClean="0"/>
              <a:t> </a:t>
            </a:r>
            <a:r>
              <a:rPr lang="fr-FR" dirty="0" err="1" smtClean="0"/>
              <a:t>from</a:t>
            </a:r>
            <a:r>
              <a:rPr lang="fr-FR" dirty="0" smtClean="0"/>
              <a:t> </a:t>
            </a:r>
            <a:r>
              <a:rPr lang="fr-FR" dirty="0" err="1" smtClean="0"/>
              <a:t>most</a:t>
            </a:r>
            <a:r>
              <a:rPr lang="fr-FR" dirty="0" smtClean="0"/>
              <a:t> </a:t>
            </a:r>
            <a:r>
              <a:rPr lang="fr-FR" dirty="0" err="1" smtClean="0"/>
              <a:t>other</a:t>
            </a:r>
            <a:r>
              <a:rPr lang="fr-FR" dirty="0" smtClean="0"/>
              <a:t> network application architectures.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en-US" dirty="0" smtClean="0"/>
              <a:t>The</a:t>
            </a:r>
            <a:r>
              <a:rPr lang="en-US" baseline="0" dirty="0" smtClean="0"/>
              <a:t> response of a POST request can contain a body but in that example we prefer use the 201 status code with a Location header with the new resource URI.</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Polling=send</a:t>
            </a:r>
            <a:r>
              <a:rPr lang="en-US" baseline="0" dirty="0" smtClean="0"/>
              <a:t> an </a:t>
            </a:r>
            <a:r>
              <a:rPr lang="en-US" baseline="0" dirty="0" err="1" smtClean="0"/>
              <a:t>ajax</a:t>
            </a:r>
            <a:r>
              <a:rPr lang="en-US" baseline="0" dirty="0" smtClean="0"/>
              <a:t> requests regularly</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dirty="0"/>
          </a:p>
        </p:txBody>
      </p:sp>
      <p:sp>
        <p:nvSpPr>
          <p:cNvPr id="5" name="Date Placeholder 4"/>
          <p:cNvSpPr>
            <a:spLocks noGrp="1"/>
          </p:cNvSpPr>
          <p:nvPr>
            <p:ph type="dt" idx="11"/>
          </p:nvPr>
        </p:nvSpPr>
        <p:spPr/>
        <p:txBody>
          <a:bodyPr/>
          <a:lstStyle/>
          <a:p>
            <a:pPr>
              <a:defRPr/>
            </a:pPr>
            <a:fld id="{DECD9CA4-4D38-43C9-9B39-98127E024D67}" type="datetime1">
              <a:rPr lang="en-US" smtClean="0"/>
              <a:pPr>
                <a:defRPr/>
              </a:pPr>
              <a:t>10/22/12</a:t>
            </a:fld>
            <a:endParaRPr lang="en-US"/>
          </a:p>
        </p:txBody>
      </p:sp>
      <p:sp>
        <p:nvSpPr>
          <p:cNvPr id="6" name="Footer Placeholder 5"/>
          <p:cNvSpPr>
            <a:spLocks noGrp="1"/>
          </p:cNvSpPr>
          <p:nvPr>
            <p:ph type="ftr" sz="quarter" idx="12"/>
          </p:nvPr>
        </p:nvSpPr>
        <p:spPr/>
        <p:txBody>
          <a:bodyPr/>
          <a:lstStyle/>
          <a:p>
            <a:pPr>
              <a:defRPr/>
            </a:pPr>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pPr>
              <a:defRPr/>
            </a:pPr>
            <a:fld id="{F7D2AE92-4CF7-4F2F-AFA6-368DD66A7D63}" type="slidenum">
              <a:rPr lang="en-US" smtClean="0"/>
              <a:pPr>
                <a:defRPr/>
              </a:pPr>
              <a:t>42</a:t>
            </a:fld>
            <a:endParaRPr lang="en-US"/>
          </a:p>
        </p:txBody>
      </p:sp>
    </p:spTree>
    <p:extLst>
      <p:ext uri="{BB962C8B-B14F-4D97-AF65-F5344CB8AC3E}">
        <p14:creationId xmlns:p14="http://schemas.microsoft.com/office/powerpoint/2010/main" val="428065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10/22/12</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658045C-28A7-48F6-9A39-0A68DC976A2B}" type="datetimeFigureOut">
              <a:rPr lang="fr-FR"/>
              <a:pPr>
                <a:defRPr/>
              </a:pPr>
              <a:t>10/22/12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1FFD8CC-CFD6-4A8D-BE35-DE16CEECCC64}"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FF91C60-3044-400C-A03F-634E1DB9EF37}" type="datetimeFigureOut">
              <a:rPr lang="fr-FR"/>
              <a:pPr>
                <a:defRPr/>
              </a:pPr>
              <a:t>10/22/12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D91D214D-10A5-4144-AFB0-EAE684767683}"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838CE58-55A4-4F27-B112-23D282F2AE52}" type="datetimeFigureOut">
              <a:rPr lang="fr-FR"/>
              <a:pPr>
                <a:defRPr/>
              </a:pPr>
              <a:t>10/22/12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7992CC1-6A43-457B-A3C0-4C91109FC2F1}"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9E81E79-DFAC-414F-9DD2-ED5820F0726F}" type="datetimeFigureOut">
              <a:rPr lang="fr-FR"/>
              <a:pPr/>
              <a:t>10/22/12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EA7CBC-E766-4E40-8511-26A6BCD81354}" type="slidenum">
              <a:rPr lang="fr-FR"/>
              <a:pPr/>
              <a:t>‹#›</a:t>
            </a:fld>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10/22/12</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49760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26A8FD-4383-432C-89D1-4BA533796EDD}" type="datetimeFigureOut">
              <a:rPr lang="fr-FR"/>
              <a:pPr>
                <a:defRPr/>
              </a:pPr>
              <a:t>10/22/12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D79EFE8-A335-4C9D-8EA4-806E0B95C1F1}"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6BDB5007-CCCC-4269-8A8C-E90EFD1D1F2C}" type="datetimeFigureOut">
              <a:rPr lang="fr-FR"/>
              <a:pPr>
                <a:defRPr/>
              </a:pPr>
              <a:t>10/22/12</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C7F2939D-07EB-4683-9024-903831CF447A}"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EE36BC4-2A08-42D4-AC41-9DAC2E0B7D74}" type="datetimeFigureOut">
              <a:rPr lang="fr-FR"/>
              <a:pPr>
                <a:defRPr/>
              </a:pPr>
              <a:t>10/22/12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B46FE078-AF85-4CA7-BFF7-B2EB062AC052}"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1984081A-A807-4890-8799-B7AE6C296295}" type="datetimeFigureOut">
              <a:rPr lang="fr-FR"/>
              <a:pPr>
                <a:defRPr/>
              </a:pPr>
              <a:t>10/22/12</a:t>
            </a:fld>
            <a:endParaRPr lang="fr-FR"/>
          </a:p>
        </p:txBody>
      </p:sp>
      <p:sp>
        <p:nvSpPr>
          <p:cNvPr id="8" name="Espace réservé du pied de page 7"/>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9" name="Espace réservé du numéro de diapositive 8"/>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A116D2F4-A341-4E59-B839-45DF3B526D2E}"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433DD74-9DDF-4627-B2A8-BEF3B7014055}" type="datetimeFigureOut">
              <a:rPr lang="fr-FR"/>
              <a:pPr>
                <a:defRPr/>
              </a:pPr>
              <a:t>10/22/12</a:t>
            </a:fld>
            <a:endParaRPr lang="fr-FR"/>
          </a:p>
        </p:txBody>
      </p:sp>
      <p:sp>
        <p:nvSpPr>
          <p:cNvPr id="4" name="Espace réservé du pied de page 3"/>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5" name="Espace réservé du numéro de diapositive 4"/>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E46107D9-2CF4-4069-A4F9-F6BFE0B44D6C}"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B7234C6-9D10-4093-9543-312882F4F177}" type="datetimeFigureOut">
              <a:rPr lang="fr-FR"/>
              <a:pPr>
                <a:defRPr/>
              </a:pPr>
              <a:t>10/22/12</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7ABC6178-461C-4BD0-9B54-309BB8312672}"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F3D4983-7BA2-411E-B7C6-D727698C63A3}" type="datetimeFigureOut">
              <a:rPr lang="fr-FR"/>
              <a:pPr>
                <a:defRPr/>
              </a:pPr>
              <a:t>10/22/12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41A612C5-ADBE-407C-A149-5B7DBBCB9509}"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81B4CFD4-017E-4D30-A3AD-20FFA767F724}" type="datetimeFigureOut">
              <a:rPr lang="fr-FR"/>
              <a:pPr>
                <a:defRPr/>
              </a:pPr>
              <a:t>10/22/12</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smtClean="0"/>
            </a:lvl1pPr>
          </a:lstStyle>
          <a:p>
            <a:pPr>
              <a:defRPr/>
            </a:pPr>
            <a:fld id="{013AB0C8-3393-415B-AA1D-514982E3CED1}"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jpeg"/><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8" cstate="print"/>
          <a:srcRect/>
          <a:stretch>
            <a:fillRect/>
          </a:stretch>
        </p:blipFill>
        <p:spPr bwMode="auto">
          <a:xfrm>
            <a:off x="5148263" y="0"/>
            <a:ext cx="4002087" cy="1990725"/>
          </a:xfrm>
          <a:prstGeom prst="rect">
            <a:avLst/>
          </a:prstGeom>
          <a:noFill/>
          <a:ln w="9525">
            <a:noFill/>
            <a:miter lim="800000"/>
            <a:headEnd/>
            <a:tailEnd/>
          </a:ln>
        </p:spPr>
      </p:pic>
      <p:sp>
        <p:nvSpPr>
          <p:cNvPr id="1027" name="Espace réservé du titre 1"/>
          <p:cNvSpPr>
            <a:spLocks noGrp="1"/>
          </p:cNvSpPr>
          <p:nvPr>
            <p:ph type="title"/>
          </p:nvPr>
        </p:nvSpPr>
        <p:spPr bwMode="auto">
          <a:xfrm>
            <a:off x="1116013" y="0"/>
            <a:ext cx="7956550" cy="8080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dist="23000" dir="5400000" rotWithShape="0">
              <a:srgbClr val="808080">
                <a:alpha val="34999"/>
              </a:srgbClr>
            </a:outerShdw>
          </a:effectLst>
        </p:spPr>
        <p:txBody>
          <a:bodyPr anchor="ctr"/>
          <a:lstStyle/>
          <a:p>
            <a:pPr>
              <a:defRPr/>
            </a:pPr>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9" cstate="print"/>
          <a:srcRect/>
          <a:stretch>
            <a:fillRect/>
          </a:stretch>
        </p:blipFill>
        <p:spPr bwMode="auto">
          <a:xfrm>
            <a:off x="7740650" y="5305425"/>
            <a:ext cx="1362075" cy="433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6" r:id="rId14"/>
    <p:sldLayoutId id="2147484477" r:id="rId15"/>
    <p:sldLayoutId id="2147484478" r:id="rId16"/>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eg"/><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restful-example.appspot.com/" TargetMode="External"/><Relationship Id="rId4" Type="http://schemas.openxmlformats.org/officeDocument/2006/relationships/image" Target="../media/image9.png"/><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8.png"/><Relationship Id="rId1" Type="http://schemas.openxmlformats.org/officeDocument/2006/relationships/slideLayout" Target="../slideLayouts/slideLayout16.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hyperlink" Target="http://restful-example.appspot.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Image 12" descr="SignOfSuccess_NoirSurFondTransparent.png"/>
          <p:cNvPicPr>
            <a:picLocks noChangeAspect="1"/>
          </p:cNvPicPr>
          <p:nvPr/>
        </p:nvPicPr>
        <p:blipFill>
          <a:blip r:embed="rId3" cstate="print"/>
          <a:srcRect/>
          <a:stretch>
            <a:fillRect/>
          </a:stretch>
        </p:blipFill>
        <p:spPr bwMode="auto">
          <a:xfrm>
            <a:off x="395288" y="354013"/>
            <a:ext cx="3097212" cy="1457325"/>
          </a:xfrm>
          <a:prstGeom prst="rect">
            <a:avLst/>
          </a:prstGeom>
          <a:noFill/>
          <a:ln w="9525">
            <a:noFill/>
            <a:miter lim="800000"/>
            <a:headEnd/>
            <a:tailEnd/>
          </a:ln>
        </p:spPr>
      </p:pic>
      <p:sp>
        <p:nvSpPr>
          <p:cNvPr id="16" name="ZoneTexte 15"/>
          <p:cNvSpPr txBox="1"/>
          <p:nvPr/>
        </p:nvSpPr>
        <p:spPr>
          <a:xfrm>
            <a:off x="898525" y="2603500"/>
            <a:ext cx="7916863" cy="2369879"/>
          </a:xfrm>
          <a:prstGeom prst="rect">
            <a:avLst/>
          </a:prstGeom>
          <a:noFill/>
        </p:spPr>
        <p:txBody>
          <a:bodyPr>
            <a:spAutoFit/>
          </a:bodyPr>
          <a:lstStyle/>
          <a:p>
            <a:pPr>
              <a:defRPr/>
            </a:pPr>
            <a:r>
              <a:rPr lang="en-US" sz="3200" dirty="0" smtClean="0">
                <a:latin typeface="Myriad Pro"/>
                <a:ea typeface="MS PGothic" charset="0"/>
                <a:cs typeface="Myriad Pro"/>
              </a:rPr>
              <a:t>Representational </a:t>
            </a:r>
          </a:p>
          <a:p>
            <a:pPr>
              <a:defRPr/>
            </a:pPr>
            <a:r>
              <a:rPr lang="en-US" sz="3200" dirty="0" smtClean="0">
                <a:latin typeface="Myriad Pro"/>
                <a:ea typeface="MS PGothic" charset="0"/>
                <a:cs typeface="Myriad Pro"/>
              </a:rPr>
              <a:t>State Transfer</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r>
              <a:rPr lang="en-US" dirty="0">
                <a:solidFill>
                  <a:srgbClr val="0C0C0C"/>
                </a:solidFill>
                <a:latin typeface="Verdana" charset="0"/>
                <a:ea typeface="ＭＳ Ｐゴシック" charset="0"/>
                <a:cs typeface="Verdana" charset="0"/>
                <a:sym typeface="Verdana" charset="0"/>
              </a:rPr>
              <a:t>REST, ROA, and </a:t>
            </a:r>
            <a:r>
              <a:rPr lang="en-US" dirty="0" smtClean="0">
                <a:solidFill>
                  <a:srgbClr val="0C0C0C"/>
                </a:solidFill>
                <a:latin typeface="Verdana" charset="0"/>
                <a:ea typeface="ＭＳ Ｐゴシック" charset="0"/>
                <a:cs typeface="Verdana" charset="0"/>
                <a:sym typeface="Verdana" charset="0"/>
              </a:rPr>
              <a:t>HATEOS</a:t>
            </a: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083" y="2353444"/>
            <a:ext cx="3797405" cy="224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smtClean="0"/>
              <a:t>3xx </a:t>
            </a:r>
            <a:r>
              <a:rPr lang="en-US" dirty="0"/>
              <a:t>: Redirection</a:t>
            </a:r>
          </a:p>
          <a:p>
            <a:pPr lvl="2"/>
            <a:r>
              <a:rPr lang="en-US" dirty="0"/>
              <a:t>Indicates that further action needs to be taken by the user agent in order to fulfill the request</a:t>
            </a:r>
          </a:p>
          <a:p>
            <a:pPr lvl="2"/>
            <a:r>
              <a:rPr lang="en-US" dirty="0"/>
              <a:t>Example : </a:t>
            </a:r>
          </a:p>
          <a:p>
            <a:pPr lvl="3"/>
            <a:r>
              <a:rPr lang="en-US" dirty="0"/>
              <a:t>301 Moved Permanently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153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4xx : Client Error</a:t>
            </a:r>
          </a:p>
          <a:p>
            <a:pPr lvl="2"/>
            <a:r>
              <a:rPr lang="en-US" dirty="0"/>
              <a:t>Intended for cases in which the client seems to have erred</a:t>
            </a:r>
          </a:p>
          <a:p>
            <a:pPr lvl="2"/>
            <a:r>
              <a:rPr lang="en-US" dirty="0"/>
              <a:t>Examples :</a:t>
            </a:r>
          </a:p>
          <a:p>
            <a:pPr lvl="3"/>
            <a:r>
              <a:rPr lang="en-US" dirty="0"/>
              <a:t>403 Forbidden</a:t>
            </a:r>
          </a:p>
          <a:p>
            <a:pPr lvl="3"/>
            <a:r>
              <a:rPr lang="en-US" dirty="0"/>
              <a:t>404 Not Found</a:t>
            </a:r>
          </a:p>
          <a:p>
            <a:pPr lvl="3"/>
            <a:r>
              <a:rPr lang="en-US" dirty="0"/>
              <a:t>405 Method Not Allowed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6508023523_34d095963a_o.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3145532"/>
            <a:ext cx="2520280" cy="2081263"/>
          </a:xfrm>
          <a:prstGeom prst="rect">
            <a:avLst/>
          </a:prstGeom>
        </p:spPr>
      </p:pic>
    </p:spTree>
    <p:extLst>
      <p:ext uri="{BB962C8B-B14F-4D97-AF65-F5344CB8AC3E}">
        <p14:creationId xmlns:p14="http://schemas.microsoft.com/office/powerpoint/2010/main" val="32592051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5xx : Server Error</a:t>
            </a:r>
          </a:p>
          <a:p>
            <a:pPr lvl="2"/>
            <a:r>
              <a:rPr lang="en-US" dirty="0"/>
              <a:t>Indicate the server is aware that it has encountered an error or is otherwise incapable of performing the request</a:t>
            </a:r>
          </a:p>
          <a:p>
            <a:pPr lvl="2"/>
            <a:r>
              <a:rPr lang="en-US" dirty="0"/>
              <a:t>Examples :</a:t>
            </a:r>
          </a:p>
          <a:p>
            <a:pPr lvl="3"/>
            <a:r>
              <a:rPr lang="en-US" dirty="0"/>
              <a:t>500 Internal Server Error</a:t>
            </a:r>
          </a:p>
          <a:p>
            <a:pPr lvl="3"/>
            <a:r>
              <a:rPr lang="en-US" dirty="0"/>
              <a:t>501 Not </a:t>
            </a:r>
            <a:r>
              <a:rPr lang="en-US" dirty="0" smtClean="0"/>
              <a:t>Implemented</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948264" y="3505572"/>
            <a:ext cx="2016224" cy="1670586"/>
          </a:xfrm>
          <a:prstGeom prst="rect">
            <a:avLst/>
          </a:prstGeom>
        </p:spPr>
      </p:pic>
    </p:spTree>
    <p:extLst>
      <p:ext uri="{BB962C8B-B14F-4D97-AF65-F5344CB8AC3E}">
        <p14:creationId xmlns:p14="http://schemas.microsoft.com/office/powerpoint/2010/main" val="6045628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21284050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RESTful</a:t>
            </a:r>
            <a:r>
              <a:rPr lang="en-US" dirty="0" smtClean="0"/>
              <a:t> Architecture</a:t>
            </a:r>
            <a:endParaRPr lang="en-US" dirty="0"/>
          </a:p>
        </p:txBody>
      </p:sp>
      <p:sp>
        <p:nvSpPr>
          <p:cNvPr id="3" name="Espace réservé du texte 2"/>
          <p:cNvSpPr>
            <a:spLocks noGrp="1"/>
          </p:cNvSpPr>
          <p:nvPr>
            <p:ph type="body" idx="1"/>
          </p:nvPr>
        </p:nvSpPr>
        <p:spPr/>
        <p:txBody>
          <a:bodyPr/>
          <a:lstStyle/>
          <a:p>
            <a:pPr>
              <a:defRPr/>
            </a:pPr>
            <a:r>
              <a:rPr lang="en-US" dirty="0">
                <a:latin typeface="Myriad Pro"/>
                <a:ea typeface="MS PGothic" charset="0"/>
                <a:cs typeface="Myriad Pro"/>
              </a:rPr>
              <a:t>Representational </a:t>
            </a:r>
            <a:r>
              <a:rPr lang="en-US" dirty="0" smtClean="0">
                <a:latin typeface="Myriad Pro"/>
                <a:ea typeface="MS PGothic" charset="0"/>
                <a:cs typeface="Myriad Pro"/>
              </a:rPr>
              <a:t>State </a:t>
            </a:r>
            <a:r>
              <a:rPr lang="en-US" dirty="0">
                <a:latin typeface="Myriad Pro"/>
                <a:ea typeface="MS PGothic" charset="0"/>
                <a:cs typeface="Myriad Pro"/>
              </a:rPr>
              <a:t>Transfer</a:t>
            </a:r>
          </a:p>
        </p:txBody>
      </p:sp>
    </p:spTree>
    <p:extLst>
      <p:ext uri="{BB962C8B-B14F-4D97-AF65-F5344CB8AC3E}">
        <p14:creationId xmlns:p14="http://schemas.microsoft.com/office/powerpoint/2010/main" val="18660971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The </a:t>
            </a:r>
            <a:r>
              <a:rPr lang="en-US" dirty="0"/>
              <a:t>term comes from Roy Fielding’s doctoral </a:t>
            </a:r>
            <a:r>
              <a:rPr lang="en-US" dirty="0" smtClean="0"/>
              <a:t>dissertation</a:t>
            </a:r>
          </a:p>
          <a:p>
            <a:pPr lvl="1" defTabSz="914400" eaLnBrk="1" hangingPunct="1"/>
            <a:r>
              <a:rPr lang="en-US" b="1" dirty="0" err="1" smtClean="0"/>
              <a:t>RE</a:t>
            </a:r>
            <a:r>
              <a:rPr lang="en-US" dirty="0" err="1" smtClean="0"/>
              <a:t>presentational</a:t>
            </a:r>
            <a:r>
              <a:rPr lang="en-US" dirty="0" smtClean="0"/>
              <a:t> </a:t>
            </a:r>
            <a:r>
              <a:rPr lang="en-US" b="1" dirty="0"/>
              <a:t>S</a:t>
            </a:r>
            <a:r>
              <a:rPr lang="en-US" dirty="0"/>
              <a:t>tate </a:t>
            </a:r>
            <a:r>
              <a:rPr lang="en-US" b="1" dirty="0" smtClean="0"/>
              <a:t>T</a:t>
            </a:r>
            <a:r>
              <a:rPr lang="en-US" dirty="0" smtClean="0"/>
              <a:t>ransfer</a:t>
            </a:r>
          </a:p>
          <a:p>
            <a:endParaRPr lang="en-US" dirty="0" smtClean="0"/>
          </a:p>
          <a:p>
            <a:r>
              <a:rPr lang="en-US" dirty="0" smtClean="0"/>
              <a:t>REST </a:t>
            </a:r>
            <a:r>
              <a:rPr lang="en-US" dirty="0"/>
              <a:t>was initially described in the context of HTTP, but it is not limited to that protocol</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687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r>
              <a:rPr lang="en-US" dirty="0" smtClean="0"/>
              <a:t>Roy defines </a:t>
            </a:r>
            <a:r>
              <a:rPr lang="en-US" dirty="0"/>
              <a:t>a </a:t>
            </a:r>
            <a:r>
              <a:rPr lang="en-US" dirty="0" err="1"/>
              <a:t>RESTful</a:t>
            </a:r>
            <a:r>
              <a:rPr lang="en-US" dirty="0"/>
              <a:t> system with the following constraints :</a:t>
            </a:r>
          </a:p>
          <a:p>
            <a:pPr lvl="1"/>
            <a:r>
              <a:rPr lang="en-US" dirty="0"/>
              <a:t>It must be a client-server system</a:t>
            </a:r>
          </a:p>
          <a:p>
            <a:pPr lvl="1"/>
            <a:r>
              <a:rPr lang="en-US" dirty="0"/>
              <a:t>It has to be stateless</a:t>
            </a:r>
          </a:p>
          <a:p>
            <a:pPr lvl="1"/>
            <a:r>
              <a:rPr lang="en-US" dirty="0"/>
              <a:t>It has to support a caching system</a:t>
            </a:r>
          </a:p>
          <a:p>
            <a:pPr lvl="1"/>
            <a:r>
              <a:rPr lang="en-US" dirty="0"/>
              <a:t>It has to be uniformly accessible</a:t>
            </a:r>
          </a:p>
          <a:p>
            <a:pPr lvl="1"/>
            <a:r>
              <a:rPr lang="en-US" dirty="0"/>
              <a:t>It has to be layered (support scalability</a:t>
            </a:r>
            <a:r>
              <a:rPr lang="en-US" dirty="0" smtClean="0"/>
              <a:t>)</a:t>
            </a:r>
          </a:p>
          <a:p>
            <a:pPr lvl="1"/>
            <a:r>
              <a:rPr lang="en-US" dirty="0" smtClean="0"/>
              <a:t>It may </a:t>
            </a:r>
            <a:r>
              <a:rPr lang="en-US" dirty="0"/>
              <a:t>be able to </a:t>
            </a:r>
            <a:r>
              <a:rPr lang="en-US" dirty="0" smtClean="0"/>
              <a:t>transfer </a:t>
            </a:r>
            <a:r>
              <a:rPr lang="en-US" dirty="0"/>
              <a:t>executable code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4212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Client-Server</a:t>
            </a:r>
            <a:r>
              <a:rPr lang="fr-FR" dirty="0" smtClean="0">
                <a:ea typeface="ＭＳ Ｐゴシック" pitchFamily="34" charset="-128"/>
              </a:rPr>
              <a:t> system</a:t>
            </a: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Separation of concerns</a:t>
            </a:r>
          </a:p>
          <a:p>
            <a:pPr lvl="1"/>
            <a:endParaRPr lang="en-US" dirty="0"/>
          </a:p>
          <a:p>
            <a:pPr lvl="1"/>
            <a:r>
              <a:rPr lang="en-US" dirty="0"/>
              <a:t>Separation between </a:t>
            </a:r>
            <a:r>
              <a:rPr lang="en-US" dirty="0" smtClean="0"/>
              <a:t>the clients &amp; data storage</a:t>
            </a:r>
            <a:endParaRPr lang="en-US" dirty="0"/>
          </a:p>
          <a:p>
            <a:pPr lvl="1"/>
            <a:endParaRPr lang="en-US" dirty="0"/>
          </a:p>
          <a:p>
            <a:pPr lvl="1"/>
            <a:r>
              <a:rPr lang="en-US" dirty="0"/>
              <a:t>Simple server components</a:t>
            </a:r>
          </a:p>
          <a:p>
            <a:pPr lvl="2"/>
            <a:r>
              <a:rPr lang="en-US" dirty="0"/>
              <a:t>Portability improvement</a:t>
            </a:r>
          </a:p>
          <a:p>
            <a:pPr lvl="2"/>
            <a:r>
              <a:rPr lang="en-US" dirty="0"/>
              <a:t>Scalability </a:t>
            </a:r>
            <a:r>
              <a:rPr lang="en-US" dirty="0" smtClean="0"/>
              <a:t>improvement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58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Stateless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Each request </a:t>
            </a:r>
            <a:r>
              <a:rPr lang="en-US" dirty="0" smtClean="0"/>
              <a:t>must </a:t>
            </a:r>
            <a:r>
              <a:rPr lang="en-US" dirty="0"/>
              <a:t>contain all of the information necessary to understand </a:t>
            </a:r>
            <a:r>
              <a:rPr lang="en-US" dirty="0" smtClean="0"/>
              <a:t>it</a:t>
            </a:r>
            <a:endParaRPr lang="en-US" dirty="0"/>
          </a:p>
          <a:p>
            <a:pPr marL="304800" indent="-304800"/>
            <a:endParaRPr lang="en-US" dirty="0"/>
          </a:p>
          <a:p>
            <a:pPr marL="304800" indent="-304800"/>
            <a:r>
              <a:rPr lang="en-US" dirty="0"/>
              <a:t>No stored context on the server</a:t>
            </a:r>
          </a:p>
          <a:p>
            <a:pPr marL="304800" indent="-304800"/>
            <a:endParaRPr lang="en-US" dirty="0"/>
          </a:p>
          <a:p>
            <a:pPr marL="304800" indent="-304800"/>
            <a:r>
              <a:rPr lang="en-US" b="1" dirty="0"/>
              <a:t>Session state is on the client</a:t>
            </a:r>
            <a:endParaRPr lang="en-US" b="1" dirty="0">
              <a:ea typeface="ヒラギノ角ゴ ProN W6" charset="0"/>
              <a:cs typeface="ヒラギノ角ゴ ProN W6"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2811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Cache</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Responses must </a:t>
            </a:r>
            <a:r>
              <a:rPr lang="en-US" dirty="0"/>
              <a:t>be implicitly or explicitly labeled as </a:t>
            </a:r>
            <a:r>
              <a:rPr lang="en-US" b="1" dirty="0"/>
              <a:t>cacheable</a:t>
            </a:r>
            <a:r>
              <a:rPr lang="en-US" dirty="0"/>
              <a:t> or </a:t>
            </a:r>
            <a:r>
              <a:rPr lang="en-US" b="1" dirty="0"/>
              <a:t>non-cacheable</a:t>
            </a:r>
            <a:endParaRPr lang="en-US" dirty="0"/>
          </a:p>
          <a:p>
            <a:pPr marL="304800" indent="-304800"/>
            <a:endParaRPr lang="en-US" dirty="0"/>
          </a:p>
          <a:p>
            <a:pPr marL="304800" indent="-304800"/>
            <a:r>
              <a:rPr lang="en-US" dirty="0"/>
              <a:t>Potential intermediary components:</a:t>
            </a:r>
          </a:p>
          <a:p>
            <a:pPr lvl="1"/>
            <a:r>
              <a:rPr lang="en-US" dirty="0"/>
              <a:t>Proxies, Shared caches</a:t>
            </a:r>
          </a:p>
          <a:p>
            <a:pPr marL="304800" indent="-304800"/>
            <a:endParaRPr lang="en-US" dirty="0"/>
          </a:p>
          <a:p>
            <a:pPr marL="304800" indent="-304800"/>
            <a:r>
              <a:rPr lang="en-US" dirty="0"/>
              <a:t>Always think about the durability</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0013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en-US" dirty="0" smtClean="0"/>
              <a:t>By completing this course, you will be able to:</a:t>
            </a:r>
          </a:p>
          <a:p>
            <a:pPr lvl="1"/>
            <a:endParaRPr lang="en-US" dirty="0" smtClean="0"/>
          </a:p>
          <a:p>
            <a:pPr lvl="1"/>
            <a:r>
              <a:rPr lang="en-US" dirty="0" smtClean="0"/>
              <a:t>Explain how HTTP works</a:t>
            </a:r>
          </a:p>
          <a:p>
            <a:pPr lvl="1"/>
            <a:r>
              <a:rPr lang="en-US" dirty="0" smtClean="0"/>
              <a:t>Define REST constraints</a:t>
            </a:r>
          </a:p>
          <a:p>
            <a:pPr lvl="1"/>
            <a:r>
              <a:rPr lang="en-US" dirty="0" smtClean="0"/>
              <a:t>Consume Web APIs</a:t>
            </a:r>
            <a:endParaRPr lang="en-US" dirty="0" smtClean="0"/>
          </a:p>
        </p:txBody>
      </p:sp>
      <p:pic>
        <p:nvPicPr>
          <p:cNvPr id="5" name="Image 4"/>
          <p:cNvPicPr>
            <a:picLocks noChangeAspect="1"/>
          </p:cNvPicPr>
          <p:nvPr/>
        </p:nvPicPr>
        <p:blipFill>
          <a:blip r:embed="rId2" cstate="print"/>
          <a:srcRect/>
          <a:stretch>
            <a:fillRect/>
          </a:stretch>
        </p:blipFill>
        <p:spPr bwMode="auto">
          <a:xfrm>
            <a:off x="17463" y="49213"/>
            <a:ext cx="617537" cy="552450"/>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smtClean="0">
                <a:ln>
                  <a:noFill/>
                </a:ln>
                <a:solidFill>
                  <a:schemeClr val="tx1"/>
                </a:solidFill>
                <a:effectLst/>
                <a:uLnTx/>
                <a:uFillTx/>
                <a:latin typeface="+mj-lt"/>
                <a:ea typeface="ＭＳ Ｐゴシック" pitchFamily="34" charset="-128"/>
                <a:cs typeface="ＭＳ Ｐゴシック" charset="0"/>
              </a:rPr>
              <a:t>Course objectives</a:t>
            </a:r>
          </a:p>
        </p:txBody>
      </p:sp>
      <p:sp>
        <p:nvSpPr>
          <p:cNvPr id="9"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REST</a:t>
            </a:r>
            <a:endParaRPr lang="en-US" dirty="0">
              <a:latin typeface="+mn-lt"/>
              <a:cs typeface="ＭＳ Ｐゴシック" charset="0"/>
            </a:endParaRPr>
          </a:p>
          <a:p>
            <a:pPr marL="342900" indent="-342900" defTabSz="457200">
              <a:spcBef>
                <a:spcPct val="20000"/>
              </a:spcBef>
              <a:defRPr/>
            </a:pPr>
            <a:endParaRPr kumimoji="0" lang="en-US" b="0" i="0" u="none" strike="noStrike" kern="1200" cap="none" spc="0" normalizeH="0" baseline="0" dirty="0" smtClean="0">
              <a:ln>
                <a:noFill/>
              </a:ln>
              <a:solidFill>
                <a:schemeClr val="tx1"/>
              </a:solidFill>
              <a:effectLst/>
              <a:uLnTx/>
              <a:uFillTx/>
              <a:latin typeface="+mn-lt"/>
              <a:ea typeface="ＭＳ Ｐゴシック" pitchFamily="34" charset="-128"/>
              <a:cs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Uniform Interface (UCCSS</a:t>
            </a:r>
            <a:r>
              <a:rPr lang="fr-FR" dirty="0" smtClean="0">
                <a:ea typeface="ＭＳ Ｐゴシック" pitchFamily="34" charset="-128"/>
              </a:rPr>
              <a:t>)</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Standard </a:t>
            </a:r>
            <a:r>
              <a:rPr lang="en-US" dirty="0"/>
              <a:t>format and </a:t>
            </a:r>
            <a:r>
              <a:rPr lang="en-US" dirty="0" smtClean="0"/>
              <a:t>interactions</a:t>
            </a:r>
            <a:endParaRPr lang="en-US" dirty="0"/>
          </a:p>
          <a:p>
            <a:pPr marL="304800" indent="-304800"/>
            <a:endParaRPr lang="en-US" dirty="0"/>
          </a:p>
          <a:p>
            <a:pPr marL="304800" indent="-304800"/>
            <a:r>
              <a:rPr lang="en-US" dirty="0"/>
              <a:t>4 constraints:</a:t>
            </a:r>
          </a:p>
          <a:p>
            <a:pPr lvl="1"/>
            <a:r>
              <a:rPr lang="en-US" dirty="0" smtClean="0"/>
              <a:t>Identification </a:t>
            </a:r>
            <a:r>
              <a:rPr lang="en-US" dirty="0"/>
              <a:t>of resources (URI)</a:t>
            </a:r>
          </a:p>
          <a:p>
            <a:pPr lvl="1"/>
            <a:r>
              <a:rPr lang="en-US" dirty="0" smtClean="0"/>
              <a:t>Standard </a:t>
            </a:r>
            <a:r>
              <a:rPr lang="en-US" dirty="0"/>
              <a:t>representations (media-type)</a:t>
            </a:r>
          </a:p>
          <a:p>
            <a:pPr lvl="1"/>
            <a:r>
              <a:rPr lang="en-US" dirty="0" smtClean="0"/>
              <a:t>Self</a:t>
            </a:r>
            <a:r>
              <a:rPr lang="en-US" dirty="0"/>
              <a:t>-descriptive (semantic, </a:t>
            </a:r>
            <a:r>
              <a:rPr lang="en-US" dirty="0" smtClean="0"/>
              <a:t>metadata</a:t>
            </a:r>
            <a:r>
              <a:rPr lang="en-US" dirty="0"/>
              <a:t>)</a:t>
            </a:r>
          </a:p>
          <a:p>
            <a:pPr lvl="1"/>
            <a:r>
              <a:rPr lang="en-US" dirty="0" smtClean="0"/>
              <a:t>Hypermedia </a:t>
            </a:r>
            <a:r>
              <a:rPr lang="en-US" dirty="0"/>
              <a:t>driven (</a:t>
            </a:r>
            <a:r>
              <a:rPr lang="en-US" dirty="0" smtClean="0"/>
              <a:t>HATEOAS</a:t>
            </a:r>
            <a:r>
              <a:rPr lang="en-US" dirty="0"/>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048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Uniform Interface (UCCSS</a:t>
            </a:r>
            <a:r>
              <a:rPr lang="fr-FR" dirty="0" smtClean="0">
                <a:ea typeface="ＭＳ Ｐゴシック" pitchFamily="34" charset="-128"/>
              </a:rPr>
              <a:t>)</a:t>
            </a:r>
          </a:p>
        </p:txBody>
      </p:sp>
      <p:sp>
        <p:nvSpPr>
          <p:cNvPr id="18434" name="Espace réservé du contenu 2"/>
          <p:cNvSpPr>
            <a:spLocks noGrp="1"/>
          </p:cNvSpPr>
          <p:nvPr>
            <p:ph idx="1"/>
          </p:nvPr>
        </p:nvSpPr>
        <p:spPr>
          <a:xfrm>
            <a:off x="467544" y="985292"/>
            <a:ext cx="8280920" cy="4230687"/>
          </a:xfrm>
        </p:spPr>
        <p:txBody>
          <a:bodyPr/>
          <a:lstStyle/>
          <a:p>
            <a:pPr marL="304800" indent="-304800"/>
            <a:endParaRPr lang="en-US" dirty="0" smtClean="0"/>
          </a:p>
          <a:p>
            <a:pPr marL="304800" indent="-304800"/>
            <a:r>
              <a:rPr lang="en-US" dirty="0" smtClean="0"/>
              <a:t>Advantages</a:t>
            </a:r>
            <a:endParaRPr lang="en-US" dirty="0"/>
          </a:p>
          <a:p>
            <a:pPr lvl="1"/>
            <a:r>
              <a:rPr lang="en-US" dirty="0" smtClean="0"/>
              <a:t>Easily </a:t>
            </a:r>
            <a:r>
              <a:rPr lang="en-US" dirty="0"/>
              <a:t>interoperable</a:t>
            </a:r>
          </a:p>
          <a:p>
            <a:pPr lvl="1"/>
            <a:r>
              <a:rPr lang="en-US" dirty="0"/>
              <a:t>Independent </a:t>
            </a:r>
            <a:r>
              <a:rPr lang="en-US" dirty="0" err="1"/>
              <a:t>evolvability</a:t>
            </a:r>
            <a:endParaRPr lang="en-US" dirty="0"/>
          </a:p>
          <a:p>
            <a:pPr lvl="1"/>
            <a:endParaRPr lang="en-US" dirty="0"/>
          </a:p>
          <a:p>
            <a:pPr marL="304800" indent="-304800"/>
            <a:r>
              <a:rPr lang="en-US" dirty="0"/>
              <a:t>Disadvantages</a:t>
            </a:r>
          </a:p>
          <a:p>
            <a:pPr lvl="1"/>
            <a:r>
              <a:rPr lang="en-US" dirty="0" smtClean="0"/>
              <a:t>Not </a:t>
            </a:r>
            <a:r>
              <a:rPr lang="en-US" dirty="0"/>
              <a:t>optimal for specific interactions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391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a:ea typeface="ＭＳ Ｐゴシック" pitchFamily="34" charset="-128"/>
              </a:rPr>
              <a:t>Layered</a:t>
            </a:r>
            <a:r>
              <a:rPr lang="fr-FR" dirty="0">
                <a:ea typeface="ＭＳ Ｐゴシック" pitchFamily="34" charset="-128"/>
              </a:rPr>
              <a:t> System (ULCCSS)</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endParaRPr lang="en-US" dirty="0" smtClean="0"/>
          </a:p>
          <a:p>
            <a:pPr marL="304800" indent="-304800">
              <a:spcBef>
                <a:spcPct val="0"/>
              </a:spcBef>
            </a:pPr>
            <a:r>
              <a:rPr lang="en-US" dirty="0" smtClean="0"/>
              <a:t>Promote </a:t>
            </a:r>
            <a:r>
              <a:rPr lang="en-US" dirty="0"/>
              <a:t>substrate independence</a:t>
            </a:r>
          </a:p>
          <a:p>
            <a:pPr marL="304800" indent="-304800"/>
            <a:endParaRPr lang="en-US" dirty="0"/>
          </a:p>
          <a:p>
            <a:pPr marL="304800" indent="-304800"/>
            <a:r>
              <a:rPr lang="en-US" dirty="0" smtClean="0"/>
              <a:t>Protect </a:t>
            </a:r>
            <a:r>
              <a:rPr lang="en-US" dirty="0"/>
              <a:t>new services from legacy clients</a:t>
            </a:r>
          </a:p>
          <a:p>
            <a:pPr marL="304800" indent="-304800"/>
            <a:endParaRPr lang="en-US" dirty="0"/>
          </a:p>
          <a:p>
            <a:pPr marL="304800" indent="-304800"/>
            <a:r>
              <a:rPr lang="en-US" dirty="0" smtClean="0"/>
              <a:t>Enable </a:t>
            </a:r>
            <a:r>
              <a:rPr lang="en-US" dirty="0"/>
              <a:t>load balancing</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235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Code-On-</a:t>
            </a:r>
            <a:r>
              <a:rPr lang="fr-FR" dirty="0" err="1" smtClean="0">
                <a:ea typeface="ＭＳ Ｐゴシック" pitchFamily="34" charset="-128"/>
              </a:rPr>
              <a:t>Demand</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endParaRPr lang="en-US" dirty="0" smtClean="0"/>
          </a:p>
          <a:p>
            <a:pPr marL="304800" indent="-304800">
              <a:spcBef>
                <a:spcPct val="0"/>
              </a:spcBef>
            </a:pPr>
            <a:r>
              <a:rPr lang="en-US" dirty="0" smtClean="0"/>
              <a:t>Optional </a:t>
            </a:r>
            <a:endParaRPr lang="en-US" dirty="0"/>
          </a:p>
          <a:p>
            <a:pPr marL="304800" indent="-304800"/>
            <a:endParaRPr lang="en-US" dirty="0"/>
          </a:p>
          <a:p>
            <a:pPr marL="304800" indent="-304800"/>
            <a:r>
              <a:rPr lang="en-US" dirty="0" smtClean="0"/>
              <a:t>Scripts </a:t>
            </a:r>
            <a:r>
              <a:rPr lang="en-US" dirty="0"/>
              <a:t>for the client (applets/JavaScript)</a:t>
            </a:r>
          </a:p>
          <a:p>
            <a:pPr lvl="1"/>
            <a:r>
              <a:rPr lang="en-US" dirty="0" smtClean="0"/>
              <a:t>Improve </a:t>
            </a:r>
            <a:r>
              <a:rPr lang="en-US" dirty="0"/>
              <a:t>system extensibility</a:t>
            </a:r>
          </a:p>
          <a:p>
            <a:pPr marL="304800" indent="-304800"/>
            <a:endParaRPr lang="en-US" dirty="0"/>
          </a:p>
          <a:p>
            <a:pPr marL="304800" indent="-304800"/>
            <a:r>
              <a:rPr lang="en-US" dirty="0" smtClean="0"/>
              <a:t>Enable </a:t>
            </a:r>
            <a:r>
              <a:rPr lang="en-US" dirty="0"/>
              <a:t>load balancing</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66974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Implementations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a:spcBef>
                <a:spcPts val="763"/>
              </a:spcBef>
              <a:buSzPct val="100000"/>
              <a:buFont typeface="Arial" charset="0"/>
              <a:buChar char="•"/>
            </a:pPr>
            <a:r>
              <a:rPr lang="en-US" dirty="0">
                <a:latin typeface="Calibri"/>
                <a:cs typeface="Calibri"/>
                <a:sym typeface="Lucida Grande" charset="0"/>
              </a:rPr>
              <a:t>HTTP 1.1</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a:latin typeface="Calibri"/>
                <a:cs typeface="Calibri"/>
                <a:sym typeface="Lucida Grande" charset="0"/>
              </a:rPr>
              <a:t>WebDAV (partial)</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a:latin typeface="Calibri"/>
                <a:cs typeface="Calibri"/>
                <a:sym typeface="Lucida Grande" charset="0"/>
              </a:rPr>
              <a:t>APP / Atom</a:t>
            </a:r>
          </a:p>
          <a:p>
            <a:pPr>
              <a:spcBef>
                <a:spcPts val="763"/>
              </a:spcBef>
              <a:buSzPct val="100000"/>
              <a:buFont typeface="Arial" charset="0"/>
              <a:buChar char="•"/>
            </a:pPr>
            <a:endParaRPr lang="en-US" dirty="0">
              <a:latin typeface="Calibri"/>
              <a:cs typeface="Calibri"/>
              <a:sym typeface="Lucida Grande" charset="0"/>
            </a:endParaRPr>
          </a:p>
          <a:p>
            <a:pPr>
              <a:spcBef>
                <a:spcPts val="763"/>
              </a:spcBef>
              <a:buSzPct val="100000"/>
              <a:buFont typeface="Arial" charset="0"/>
              <a:buChar char="•"/>
            </a:pPr>
            <a:r>
              <a:rPr lang="en-US" dirty="0" err="1">
                <a:latin typeface="Calibri"/>
                <a:cs typeface="Calibri"/>
                <a:sym typeface="Lucida Grande" charset="0"/>
              </a:rPr>
              <a:t>GData</a:t>
            </a:r>
            <a:r>
              <a:rPr lang="en-US" dirty="0">
                <a:latin typeface="Calibri"/>
                <a:cs typeface="Calibri"/>
                <a:sym typeface="Lucida Grande" charset="0"/>
              </a:rPr>
              <a:t>, </a:t>
            </a:r>
            <a:r>
              <a:rPr lang="en-US" dirty="0" err="1">
                <a:latin typeface="Calibri"/>
                <a:cs typeface="Calibri"/>
                <a:sym typeface="Lucida Grande" charset="0"/>
              </a:rPr>
              <a:t>OData</a:t>
            </a:r>
            <a:endParaRPr lang="en-US" dirty="0">
              <a:latin typeface="Calibri"/>
              <a:cs typeface="Calibri"/>
              <a:sym typeface="Lucida Grande"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8826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Resource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A </a:t>
            </a:r>
            <a:r>
              <a:rPr lang="en-US" dirty="0" err="1"/>
              <a:t>RESTful</a:t>
            </a:r>
            <a:r>
              <a:rPr lang="en-US" dirty="0"/>
              <a:t> </a:t>
            </a:r>
            <a:r>
              <a:rPr lang="en-US" dirty="0" smtClean="0"/>
              <a:t>resource </a:t>
            </a:r>
            <a:r>
              <a:rPr lang="en-US" dirty="0"/>
              <a:t>is anything that is addressable over the Web</a:t>
            </a:r>
          </a:p>
          <a:p>
            <a:pPr defTabSz="914400" eaLnBrk="1" hangingPunct="1"/>
            <a:endParaRPr lang="en-US" dirty="0"/>
          </a:p>
          <a:p>
            <a:pPr defTabSz="914400" eaLnBrk="1" hangingPunct="1"/>
            <a:r>
              <a:rPr lang="en-US" dirty="0"/>
              <a:t>Resource examples are :</a:t>
            </a:r>
          </a:p>
          <a:p>
            <a:pPr lvl="1"/>
            <a:r>
              <a:rPr lang="en-US" dirty="0"/>
              <a:t>The temperature in Paris at 8:00 PM</a:t>
            </a:r>
          </a:p>
          <a:p>
            <a:pPr lvl="1"/>
            <a:r>
              <a:rPr lang="en-US" dirty="0"/>
              <a:t>A blog post</a:t>
            </a:r>
          </a:p>
          <a:p>
            <a:pPr lvl="1"/>
            <a:r>
              <a:rPr lang="en-US" dirty="0"/>
              <a:t>A list of Bug Reports inside a BTS</a:t>
            </a:r>
          </a:p>
          <a:p>
            <a:pPr lvl="1"/>
            <a:r>
              <a:rPr lang="en-US" dirty="0"/>
              <a:t>A search result in Google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4782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 </a:t>
            </a:r>
            <a:r>
              <a:rPr lang="en-US" dirty="0"/>
              <a:t>Representation is typically a document that captures the current or intended state of a resource</a:t>
            </a:r>
          </a:p>
          <a:p>
            <a:pPr defTabSz="914400" eaLnBrk="1" hangingPunct="1"/>
            <a:endParaRPr lang="en-US" dirty="0" smtClean="0"/>
          </a:p>
          <a:p>
            <a:pPr defTabSz="914400" eaLnBrk="1" hangingPunct="1"/>
            <a:r>
              <a:rPr lang="en-US" dirty="0" smtClean="0"/>
              <a:t>It’s </a:t>
            </a:r>
            <a:r>
              <a:rPr lang="en-US" dirty="0"/>
              <a:t>what is sent back and forth between clients and </a:t>
            </a:r>
            <a:r>
              <a:rPr lang="en-US" dirty="0" smtClean="0"/>
              <a:t>servers</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33191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Can take various form such as :</a:t>
            </a:r>
          </a:p>
          <a:p>
            <a:pPr defTabSz="914400" eaLnBrk="1" hangingPunct="1"/>
            <a:endParaRPr lang="en-US" dirty="0"/>
          </a:p>
          <a:p>
            <a:pPr defTabSz="914400" eaLnBrk="1" hangingPunct="1"/>
            <a:endParaRPr lang="en-US" dirty="0"/>
          </a:p>
          <a:p>
            <a:pPr marL="0" indent="0" defTabSz="914400" eaLnBrk="1" hangingPunct="1">
              <a:buNone/>
            </a:pPr>
            <a:endParaRPr lang="en-US" dirty="0"/>
          </a:p>
          <a:p>
            <a:r>
              <a:rPr lang="en-US" dirty="0"/>
              <a:t>One resource can have more than one </a:t>
            </a:r>
            <a:r>
              <a:rPr lang="en-US" dirty="0" smtClean="0"/>
              <a:t>representation</a:t>
            </a:r>
          </a:p>
          <a:p>
            <a:pPr lvl="1"/>
            <a:r>
              <a:rPr lang="en-US" dirty="0" smtClean="0"/>
              <a:t>But with the same URI</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67544" y="1777380"/>
            <a:ext cx="8280920" cy="1384995"/>
          </a:xfrm>
          <a:prstGeom prst="rect">
            <a:avLst/>
          </a:prstGeom>
          <a:noFill/>
        </p:spPr>
        <p:txBody>
          <a:bodyPr wrap="square" numCol="2" rtlCol="0">
            <a:spAutoFit/>
          </a:bodyPr>
          <a:lstStyle/>
          <a:p>
            <a:pPr marL="742950" lvl="1" indent="-285750">
              <a:buFont typeface="Arial"/>
              <a:buChar char="•"/>
            </a:pPr>
            <a:r>
              <a:rPr lang="en-US" sz="2800" dirty="0">
                <a:latin typeface="Calibri"/>
                <a:cs typeface="Calibri"/>
              </a:rPr>
              <a:t>HTML Document</a:t>
            </a:r>
          </a:p>
          <a:p>
            <a:pPr marL="742950" lvl="1" indent="-285750">
              <a:buFont typeface="Arial"/>
              <a:buChar char="•"/>
            </a:pPr>
            <a:r>
              <a:rPr lang="en-US" sz="2800" dirty="0">
                <a:latin typeface="Calibri"/>
                <a:cs typeface="Calibri"/>
              </a:rPr>
              <a:t>Plain Text</a:t>
            </a:r>
          </a:p>
          <a:p>
            <a:pPr marL="742950" lvl="1" indent="-285750">
              <a:buFont typeface="Arial"/>
              <a:buChar char="•"/>
            </a:pPr>
            <a:r>
              <a:rPr lang="en-US" sz="2800" dirty="0">
                <a:latin typeface="Calibri"/>
                <a:cs typeface="Calibri"/>
              </a:rPr>
              <a:t>XML Stream</a:t>
            </a:r>
          </a:p>
          <a:p>
            <a:pPr marL="742950" lvl="1" indent="-285750">
              <a:buFont typeface="Arial"/>
              <a:buChar char="•"/>
            </a:pPr>
            <a:r>
              <a:rPr lang="en-US" sz="2800" dirty="0">
                <a:latin typeface="Calibri"/>
                <a:cs typeface="Calibri"/>
              </a:rPr>
              <a:t>JSON Stream</a:t>
            </a:r>
          </a:p>
          <a:p>
            <a:pPr marL="742950" lvl="1" indent="-285750">
              <a:buFont typeface="Arial"/>
              <a:buChar char="•"/>
            </a:pPr>
            <a:r>
              <a:rPr lang="en-US" sz="2800" dirty="0">
                <a:latin typeface="Calibri"/>
                <a:cs typeface="Calibri"/>
              </a:rPr>
              <a:t>…</a:t>
            </a:r>
          </a:p>
        </p:txBody>
      </p:sp>
    </p:spTree>
    <p:extLst>
      <p:ext uri="{BB962C8B-B14F-4D97-AF65-F5344CB8AC3E}">
        <p14:creationId xmlns:p14="http://schemas.microsoft.com/office/powerpoint/2010/main" val="18628664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Also </a:t>
            </a:r>
            <a:r>
              <a:rPr lang="en-US" dirty="0"/>
              <a:t>called </a:t>
            </a:r>
            <a:r>
              <a:rPr lang="en-US" dirty="0" err="1"/>
              <a:t>RESTful</a:t>
            </a:r>
            <a:r>
              <a:rPr lang="en-US" dirty="0"/>
              <a:t> web API, it’s a simple web service implemented using HTTP and the principles of REST</a:t>
            </a:r>
          </a:p>
          <a:p>
            <a:pPr defTabSz="914400" eaLnBrk="1" hangingPunct="1"/>
            <a:endParaRPr lang="en-US" dirty="0" smtClean="0"/>
          </a:p>
          <a:p>
            <a:pPr defTabSz="914400" eaLnBrk="1" hangingPunct="1"/>
            <a:r>
              <a:rPr lang="en-US" dirty="0"/>
              <a:t>The URI of </a:t>
            </a:r>
            <a:r>
              <a:rPr lang="en-US" dirty="0" smtClean="0"/>
              <a:t>a resource is </a:t>
            </a:r>
            <a:r>
              <a:rPr lang="en-US" dirty="0"/>
              <a:t>available </a:t>
            </a:r>
            <a:r>
              <a:rPr lang="en-US" dirty="0" smtClean="0"/>
              <a:t>as an hyperlink </a:t>
            </a:r>
            <a:r>
              <a:rPr lang="en-US" dirty="0"/>
              <a:t>in the representations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6564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The HTTP protocol provides methods on which we can map CRUD operations</a:t>
            </a:r>
          </a:p>
          <a:p>
            <a:pPr lvl="1"/>
            <a:r>
              <a:rPr lang="en-US" dirty="0" smtClean="0"/>
              <a:t>And </a:t>
            </a:r>
            <a:r>
              <a:rPr lang="en-US" dirty="0"/>
              <a:t>so apply different actions with the same URI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2689372089"/>
              </p:ext>
            </p:extLst>
          </p:nvPr>
        </p:nvGraphicFramePr>
        <p:xfrm>
          <a:off x="1475656" y="3019524"/>
          <a:ext cx="6096000" cy="1854200"/>
        </p:xfrm>
        <a:graphic>
          <a:graphicData uri="http://schemas.openxmlformats.org/drawingml/2006/table">
            <a:tbl>
              <a:tblPr firstRow="1" bandRow="1">
                <a:tableStyleId>{B301B821-A1FF-4177-AEE7-76D212191A09}</a:tableStyleId>
              </a:tblPr>
              <a:tblGrid>
                <a:gridCol w="3048000"/>
                <a:gridCol w="3048000"/>
              </a:tblGrid>
              <a:tr h="370840">
                <a:tc>
                  <a:txBody>
                    <a:bodyPr/>
                    <a:lstStyle/>
                    <a:p>
                      <a:r>
                        <a:rPr lang="en-US" dirty="0" smtClean="0"/>
                        <a:t>Data Action</a:t>
                      </a:r>
                      <a:endParaRPr lang="en-US" dirty="0"/>
                    </a:p>
                  </a:txBody>
                  <a:tcPr/>
                </a:tc>
                <a:tc>
                  <a:txBody>
                    <a:bodyPr/>
                    <a:lstStyle/>
                    <a:p>
                      <a:r>
                        <a:rPr lang="en-US" dirty="0" smtClean="0"/>
                        <a:t>HTTP protocol equivalent</a:t>
                      </a:r>
                      <a:endParaRPr lang="en-US" dirty="0"/>
                    </a:p>
                  </a:txBody>
                  <a:tcPr/>
                </a:tc>
              </a:tr>
              <a:tr h="370840">
                <a:tc>
                  <a:txBody>
                    <a:bodyPr/>
                    <a:lstStyle/>
                    <a:p>
                      <a:r>
                        <a:rPr lang="en-US" dirty="0" smtClean="0"/>
                        <a:t>CREATE</a:t>
                      </a:r>
                      <a:endParaRPr lang="en-US" dirty="0"/>
                    </a:p>
                  </a:txBody>
                  <a:tcPr/>
                </a:tc>
                <a:tc>
                  <a:txBody>
                    <a:bodyPr/>
                    <a:lstStyle/>
                    <a:p>
                      <a:r>
                        <a:rPr lang="en-US" dirty="0" smtClean="0"/>
                        <a:t>POST</a:t>
                      </a:r>
                      <a:endParaRPr lang="en-US" dirty="0"/>
                    </a:p>
                  </a:txBody>
                  <a:tcPr/>
                </a:tc>
              </a:tr>
              <a:tr h="370840">
                <a:tc>
                  <a:txBody>
                    <a:bodyPr/>
                    <a:lstStyle/>
                    <a:p>
                      <a:r>
                        <a:rPr lang="en-US" dirty="0" smtClean="0"/>
                        <a:t>RETRIEVE</a:t>
                      </a:r>
                      <a:endParaRPr lang="en-US" dirty="0"/>
                    </a:p>
                  </a:txBody>
                  <a:tcPr/>
                </a:tc>
                <a:tc>
                  <a:txBody>
                    <a:bodyPr/>
                    <a:lstStyle/>
                    <a:p>
                      <a:r>
                        <a:rPr lang="en-US" dirty="0" smtClean="0"/>
                        <a:t>GET</a:t>
                      </a:r>
                      <a:endParaRPr lang="en-US" dirty="0"/>
                    </a:p>
                  </a:txBody>
                  <a:tcPr/>
                </a:tc>
              </a:tr>
              <a:tr h="370840">
                <a:tc>
                  <a:txBody>
                    <a:bodyPr/>
                    <a:lstStyle/>
                    <a:p>
                      <a:r>
                        <a:rPr lang="en-US" dirty="0" smtClean="0"/>
                        <a:t>UPDATE</a:t>
                      </a:r>
                      <a:endParaRPr lang="en-US" dirty="0"/>
                    </a:p>
                  </a:txBody>
                  <a:tcPr/>
                </a:tc>
                <a:tc>
                  <a:txBody>
                    <a:bodyPr/>
                    <a:lstStyle/>
                    <a:p>
                      <a:r>
                        <a:rPr lang="en-US" dirty="0" smtClean="0"/>
                        <a:t>PUT</a:t>
                      </a:r>
                      <a:endParaRPr lang="en-US" dirty="0"/>
                    </a:p>
                  </a:txBody>
                  <a:tcPr/>
                </a:tc>
              </a:tr>
              <a:tr h="370840">
                <a:tc>
                  <a:txBody>
                    <a:bodyPr/>
                    <a:lstStyle/>
                    <a:p>
                      <a:r>
                        <a:rPr lang="en-US" dirty="0" smtClean="0"/>
                        <a:t>DELETE</a:t>
                      </a:r>
                      <a:endParaRPr lang="en-US" dirty="0"/>
                    </a:p>
                  </a:txBody>
                  <a:tcPr/>
                </a:tc>
                <a:tc>
                  <a:txBody>
                    <a:bodyPr/>
                    <a:lstStyle/>
                    <a:p>
                      <a:r>
                        <a:rPr lang="en-US" dirty="0" smtClean="0"/>
                        <a:t>DELETE</a:t>
                      </a:r>
                      <a:endParaRPr lang="en-US" dirty="0"/>
                    </a:p>
                  </a:txBody>
                  <a:tcPr/>
                </a:tc>
              </a:tr>
            </a:tbl>
          </a:graphicData>
        </a:graphic>
      </p:graphicFrame>
    </p:spTree>
    <p:extLst>
      <p:ext uri="{BB962C8B-B14F-4D97-AF65-F5344CB8AC3E}">
        <p14:creationId xmlns:p14="http://schemas.microsoft.com/office/powerpoint/2010/main" val="2388159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63888" y="769268"/>
            <a:ext cx="5580112" cy="4446711"/>
          </a:xfrm>
        </p:spPr>
        <p:txBody>
          <a:bodyPr/>
          <a:lstStyle/>
          <a:p>
            <a:pPr>
              <a:lnSpc>
                <a:spcPct val="200000"/>
              </a:lnSpc>
              <a:buNone/>
            </a:pPr>
            <a:r>
              <a:rPr lang="en-US" dirty="0" smtClean="0"/>
              <a:t>Course’s plan</a:t>
            </a:r>
            <a:r>
              <a:rPr lang="en-US" dirty="0" smtClean="0"/>
              <a:t>:</a:t>
            </a:r>
            <a:endParaRPr lang="en-US" dirty="0" smtClean="0"/>
          </a:p>
          <a:p>
            <a:pPr lvl="1"/>
            <a:r>
              <a:rPr lang="en-US" dirty="0" smtClean="0"/>
              <a:t>HTTP Reminders</a:t>
            </a:r>
          </a:p>
          <a:p>
            <a:pPr lvl="1"/>
            <a:r>
              <a:rPr lang="en-US" dirty="0" err="1" smtClean="0"/>
              <a:t>RESTful</a:t>
            </a:r>
            <a:r>
              <a:rPr lang="en-US" dirty="0" smtClean="0"/>
              <a:t> Architecture</a:t>
            </a:r>
          </a:p>
          <a:p>
            <a:pPr lvl="1"/>
            <a:endParaRPr lang="en-US" dirty="0" smtClean="0"/>
          </a:p>
        </p:txBody>
      </p:sp>
      <p:pic>
        <p:nvPicPr>
          <p:cNvPr id="4"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sp>
        <p:nvSpPr>
          <p:cNvPr id="7" name="Titre 1"/>
          <p:cNvSpPr txBox="1">
            <a:spLocks/>
          </p:cNvSpPr>
          <p:nvPr/>
        </p:nvSpPr>
        <p:spPr bwMode="auto">
          <a:xfrm>
            <a:off x="1116013" y="336550"/>
            <a:ext cx="7777162" cy="5048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600" b="1" i="0" u="none" strike="noStrike" kern="1200" cap="none" spc="0" normalizeH="0" baseline="0" dirty="0" smtClean="0">
                <a:ln>
                  <a:noFill/>
                </a:ln>
                <a:solidFill>
                  <a:schemeClr val="tx1"/>
                </a:solidFill>
                <a:effectLst/>
                <a:uLnTx/>
                <a:uFillTx/>
                <a:latin typeface="+mj-lt"/>
                <a:ea typeface="ＭＳ Ｐゴシック" pitchFamily="34" charset="-128"/>
                <a:cs typeface="ＭＳ Ｐゴシック" charset="0"/>
              </a:rPr>
              <a:t>Course topics</a:t>
            </a:r>
          </a:p>
        </p:txBody>
      </p:sp>
      <p:sp>
        <p:nvSpPr>
          <p:cNvPr id="8" name="Espace réservé du contenu 3"/>
          <p:cNvSpPr txBox="1">
            <a:spLocks/>
          </p:cNvSpPr>
          <p:nvPr/>
        </p:nvSpPr>
        <p:spPr>
          <a:xfrm>
            <a:off x="1116013" y="0"/>
            <a:ext cx="7777162" cy="336550"/>
          </a:xfrm>
          <a:prstGeom prst="rect">
            <a:avLst/>
          </a:prstGeom>
        </p:spPr>
        <p:txBody>
          <a:bodyPr/>
          <a:lstStyle/>
          <a:p>
            <a:pPr marL="342900" indent="-342900" defTabSz="457200">
              <a:spcBef>
                <a:spcPct val="20000"/>
              </a:spcBef>
              <a:defRPr/>
            </a:pPr>
            <a:r>
              <a:rPr lang="en-US" dirty="0" smtClean="0">
                <a:latin typeface="+mn-lt"/>
                <a:cs typeface="ＭＳ Ｐゴシック" charset="0"/>
              </a:rPr>
              <a:t>REST</a:t>
            </a:r>
            <a:endParaRPr lang="en-US" dirty="0">
              <a:latin typeface="+mn-lt"/>
              <a:cs typeface="ＭＳ Ｐゴシック" charset="0"/>
            </a:endParaRPr>
          </a:p>
        </p:txBody>
      </p:sp>
      <p:pic>
        <p:nvPicPr>
          <p:cNvPr id="9" name="Image 5"/>
          <p:cNvPicPr>
            <a:picLocks noChangeAspect="1"/>
          </p:cNvPicPr>
          <p:nvPr/>
        </p:nvPicPr>
        <p:blipFill>
          <a:blip r:embed="rId3" cstate="print"/>
          <a:srcRect/>
          <a:stretch>
            <a:fillRect/>
          </a:stretch>
        </p:blipFill>
        <p:spPr bwMode="auto">
          <a:xfrm>
            <a:off x="107950" y="-95250"/>
            <a:ext cx="863600" cy="8651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 Web API </a:t>
            </a:r>
            <a:r>
              <a:rPr lang="fr-FR" dirty="0" err="1" smtClean="0">
                <a:ea typeface="ＭＳ Ｐゴシック" pitchFamily="34" charset="-128"/>
              </a:rPr>
              <a:t>Example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 example </a:t>
            </a:r>
            <a:r>
              <a:rPr lang="en-US" dirty="0"/>
              <a:t>of </a:t>
            </a:r>
            <a:r>
              <a:rPr lang="en-US" dirty="0" smtClean="0"/>
              <a:t>a Web API is available </a:t>
            </a:r>
            <a:r>
              <a:rPr lang="en-US" dirty="0"/>
              <a:t>at the following URL :</a:t>
            </a:r>
          </a:p>
          <a:p>
            <a:pPr lvl="1"/>
            <a:r>
              <a:rPr lang="en-US" dirty="0">
                <a:hlinkClick r:id="rId3"/>
              </a:rPr>
              <a:t>http://restful-example.appspot.com/</a:t>
            </a:r>
            <a:endParaRPr lang="en-US" dirty="0"/>
          </a:p>
          <a:p>
            <a:endParaRPr lang="en-US" dirty="0" smtClean="0"/>
          </a:p>
          <a:p>
            <a:r>
              <a:rPr lang="en-US" dirty="0" smtClean="0"/>
              <a:t>It </a:t>
            </a:r>
            <a:r>
              <a:rPr lang="en-US" dirty="0"/>
              <a:t>provides CRUD operations on a student list</a:t>
            </a:r>
          </a:p>
          <a:p>
            <a:endParaRPr lang="en-US" dirty="0"/>
          </a:p>
          <a:p>
            <a:r>
              <a:rPr lang="en-US" dirty="0"/>
              <a:t>We’ll use them as example in the course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81707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 </a:t>
            </a:r>
            <a:r>
              <a:rPr lang="en-US" dirty="0"/>
              <a:t>GET request to the URI </a:t>
            </a:r>
            <a:r>
              <a:rPr lang="en-US" i="1" dirty="0"/>
              <a:t>/students </a:t>
            </a:r>
            <a:r>
              <a:rPr lang="en-US" dirty="0"/>
              <a:t>return all the students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209428"/>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&lt;students&gt;</a:t>
            </a:r>
          </a:p>
          <a:p>
            <a:r>
              <a:rPr lang="en-US" b="1" dirty="0">
                <a:solidFill>
                  <a:srgbClr val="660066"/>
                </a:solidFill>
                <a:latin typeface="Courier New"/>
                <a:cs typeface="Courier New"/>
              </a:rPr>
              <a:t>  &lt;count&gt;</a:t>
            </a:r>
            <a:r>
              <a:rPr lang="en-US" b="1" dirty="0">
                <a:solidFill>
                  <a:srgbClr val="000000"/>
                </a:solidFill>
                <a:latin typeface="Courier New"/>
                <a:cs typeface="Courier New"/>
              </a:rPr>
              <a:t>2</a:t>
            </a:r>
            <a:r>
              <a:rPr lang="en-US" b="1" dirty="0">
                <a:solidFill>
                  <a:srgbClr val="660066"/>
                </a:solidFill>
                <a:latin typeface="Courier New"/>
                <a:cs typeface="Courier New"/>
              </a:rPr>
              <a:t>&lt;/count&gt;</a:t>
            </a:r>
          </a:p>
          <a:p>
            <a:r>
              <a:rPr lang="en-US" b="1" dirty="0">
                <a:solidFill>
                  <a:srgbClr val="660066"/>
                </a:solidFill>
                <a:latin typeface="Courier New"/>
                <a:cs typeface="Courier New"/>
              </a:rPr>
              <a:t>  &lt;student&gt;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&lt;/student&gt;</a:t>
            </a:r>
          </a:p>
          <a:p>
            <a:r>
              <a:rPr lang="en-US" b="1" dirty="0" smtClean="0">
                <a:solidFill>
                  <a:srgbClr val="4D4D4D"/>
                </a:solidFill>
                <a:latin typeface="Courier New"/>
                <a:cs typeface="Courier New"/>
              </a:rPr>
              <a:t>  </a:t>
            </a:r>
            <a:r>
              <a:rPr lang="en-US" b="1" dirty="0">
                <a:solidFill>
                  <a:srgbClr val="000000"/>
                </a:solidFill>
                <a:latin typeface="Courier New"/>
                <a:cs typeface="Courier New"/>
              </a:rPr>
              <a:t>...</a:t>
            </a:r>
          </a:p>
          <a:p>
            <a:r>
              <a:rPr lang="en-US" b="1" dirty="0" smtClean="0">
                <a:solidFill>
                  <a:srgbClr val="660066"/>
                </a:solidFill>
                <a:latin typeface="Courier New"/>
                <a:cs typeface="Courier New"/>
              </a:rPr>
              <a:t>&lt;</a:t>
            </a:r>
            <a:r>
              <a:rPr lang="en-US" b="1" dirty="0">
                <a:solidFill>
                  <a:srgbClr val="660066"/>
                </a:solidFill>
                <a:latin typeface="Courier New"/>
                <a:cs typeface="Courier New"/>
              </a:rPr>
              <a:t>/students&gt;</a:t>
            </a:r>
            <a:endParaRPr lang="fr-FR" b="1" dirty="0">
              <a:solidFill>
                <a:srgbClr val="660066"/>
              </a:solidFill>
              <a:latin typeface="Courier New"/>
              <a:cs typeface="Courier New"/>
            </a:endParaRPr>
          </a:p>
        </p:txBody>
      </p:sp>
    </p:spTree>
    <p:extLst>
      <p:ext uri="{BB962C8B-B14F-4D97-AF65-F5344CB8AC3E}">
        <p14:creationId xmlns:p14="http://schemas.microsoft.com/office/powerpoint/2010/main" val="32783770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And </a:t>
            </a:r>
            <a:r>
              <a:rPr lang="en-US" dirty="0"/>
              <a:t>a GET request to the URI </a:t>
            </a:r>
            <a:r>
              <a:rPr lang="en-US" i="1" dirty="0"/>
              <a:t>/students/59253 </a:t>
            </a:r>
            <a:r>
              <a:rPr lang="en-US" dirty="0"/>
              <a:t>returns </a:t>
            </a:r>
            <a:r>
              <a:rPr lang="en-US" dirty="0" smtClean="0"/>
              <a:t>Jack:</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569468"/>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42522260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40.1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27" y="27654"/>
            <a:ext cx="7092281" cy="5278117"/>
          </a:xfrm>
          <a:prstGeom prst="rect">
            <a:avLst/>
          </a:prstGeom>
          <a:ln>
            <a:noFill/>
          </a:ln>
        </p:spPr>
      </p:pic>
    </p:spTree>
    <p:extLst>
      <p:ext uri="{BB962C8B-B14F-4D97-AF65-F5344CB8AC3E}">
        <p14:creationId xmlns:p14="http://schemas.microsoft.com/office/powerpoint/2010/main" val="8926272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POST / </a:t>
            </a:r>
            <a:r>
              <a:rPr lang="fr-FR" dirty="0" err="1" smtClean="0">
                <a:ea typeface="ＭＳ Ｐゴシック" pitchFamily="34" charset="-128"/>
              </a:rPr>
              <a:t>Create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add </a:t>
            </a:r>
            <a:r>
              <a:rPr lang="en-US" dirty="0" smtClean="0"/>
              <a:t>Joe</a:t>
            </a:r>
          </a:p>
          <a:p>
            <a:pPr lvl="1" defTabSz="914400" eaLnBrk="1" hangingPunct="1"/>
            <a:endParaRPr lang="en-US" dirty="0" smtClean="0"/>
          </a:p>
          <a:p>
            <a:pPr lvl="1" defTabSz="914400" eaLnBrk="1" hangingPunct="1"/>
            <a:r>
              <a:rPr lang="en-US" dirty="0" smtClean="0"/>
              <a:t>A </a:t>
            </a:r>
            <a:r>
              <a:rPr lang="en-US" dirty="0"/>
              <a:t>Joe XML representation looks 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713484"/>
            <a:ext cx="8785225" cy="208823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Joe</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75055088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59.36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676"/>
            <a:ext cx="7056784" cy="5292096"/>
          </a:xfrm>
          <a:prstGeom prst="rect">
            <a:avLst/>
          </a:prstGeom>
          <a:ln w="3175" cmpd="sng">
            <a:noFill/>
          </a:ln>
        </p:spPr>
      </p:pic>
    </p:spTree>
    <p:extLst>
      <p:ext uri="{BB962C8B-B14F-4D97-AF65-F5344CB8AC3E}">
        <p14:creationId xmlns:p14="http://schemas.microsoft.com/office/powerpoint/2010/main" val="26772280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PUT / Update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t>
            </a:r>
            <a:r>
              <a:rPr lang="en-US" dirty="0" smtClean="0"/>
              <a:t>update Joe</a:t>
            </a:r>
          </a:p>
          <a:p>
            <a:pPr lvl="1" defTabSz="914400" eaLnBrk="1" hangingPunct="1"/>
            <a:endParaRPr lang="en-US" dirty="0" smtClean="0"/>
          </a:p>
          <a:p>
            <a:pPr lvl="1" defTabSz="914400" eaLnBrk="1" hangingPunct="1"/>
            <a:r>
              <a:rPr lang="en-US" dirty="0" smtClean="0"/>
              <a:t>Updated Joe representation looks </a:t>
            </a:r>
            <a:r>
              <a:rPr lang="en-US" dirty="0"/>
              <a:t>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4"/>
          <p:cNvSpPr/>
          <p:nvPr/>
        </p:nvSpPr>
        <p:spPr>
          <a:xfrm>
            <a:off x="179512"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smtClean="0">
                <a:solidFill>
                  <a:srgbClr val="660066"/>
                </a:solidFill>
                <a:latin typeface="Courier New"/>
                <a:cs typeface="Courier New"/>
              </a:rPr>
              <a:t>&gt;</a:t>
            </a:r>
            <a:r>
              <a:rPr lang="en-US" b="1" dirty="0" err="1">
                <a:solidFill>
                  <a:srgbClr val="FF0000"/>
                </a:solidFill>
                <a:latin typeface="Courier New"/>
                <a:cs typeface="Courier New"/>
              </a:rPr>
              <a:t>Joeffrey</a:t>
            </a:r>
            <a:r>
              <a:rPr lang="en-US" b="1" dirty="0" smtClean="0">
                <a:solidFill>
                  <a:srgbClr val="660066"/>
                </a:solidFill>
                <a:latin typeface="Courier New"/>
                <a:cs typeface="Courier New"/>
              </a:rPr>
              <a:t>&lt;</a:t>
            </a:r>
            <a:r>
              <a:rPr lang="en-US" b="1" dirty="0">
                <a:solidFill>
                  <a:srgbClr val="660066"/>
                </a:solidFill>
                <a:latin typeface="Courier New"/>
                <a:cs typeface="Courier New"/>
              </a:rPr>
              <a: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74805713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1-08-17 at 16.13.5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072"/>
            <a:ext cx="7056784" cy="5292700"/>
          </a:xfrm>
          <a:prstGeom prst="rect">
            <a:avLst/>
          </a:prstGeom>
          <a:ln w="3175" cmpd="sng">
            <a:noFill/>
          </a:ln>
        </p:spPr>
      </p:pic>
    </p:spTree>
    <p:extLst>
      <p:ext uri="{BB962C8B-B14F-4D97-AF65-F5344CB8AC3E}">
        <p14:creationId xmlns:p14="http://schemas.microsoft.com/office/powerpoint/2010/main" val="28913318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DELETE / </a:t>
            </a:r>
            <a:r>
              <a:rPr lang="fr-FR" dirty="0" err="1" smtClean="0">
                <a:ea typeface="ＭＳ Ｐゴシック" pitchFamily="34" charset="-128"/>
              </a:rPr>
              <a:t>Delete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creen Shot 2011-08-17 at 16.24.4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1129308"/>
            <a:ext cx="6264696" cy="3859500"/>
          </a:xfrm>
          <a:prstGeom prst="rect">
            <a:avLst/>
          </a:prstGeom>
          <a:ln w="3175" cmpd="sng">
            <a:noFill/>
          </a:ln>
        </p:spPr>
      </p:pic>
    </p:spTree>
    <p:extLst>
      <p:ext uri="{BB962C8B-B14F-4D97-AF65-F5344CB8AC3E}">
        <p14:creationId xmlns:p14="http://schemas.microsoft.com/office/powerpoint/2010/main" val="266377417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a:p>
          <a:p>
            <a:pPr defTabSz="914400" eaLnBrk="1" hangingPunct="1"/>
            <a:r>
              <a:rPr lang="en-US" dirty="0" smtClean="0"/>
              <a:t>Web API are not always simple CRUD</a:t>
            </a:r>
          </a:p>
          <a:p>
            <a:pPr lvl="1" defTabSz="914400" eaLnBrk="1" hangingPunct="1"/>
            <a:endParaRPr lang="en-US" dirty="0" smtClean="0"/>
          </a:p>
          <a:p>
            <a:pPr lvl="1" defTabSz="914400" eaLnBrk="1" hangingPunct="1"/>
            <a:r>
              <a:rPr lang="en-US" dirty="0" smtClean="0"/>
              <a:t>Choose </a:t>
            </a:r>
            <a:r>
              <a:rPr lang="en-US" dirty="0"/>
              <a:t>the verb that best matches to the behavior of your </a:t>
            </a:r>
            <a:r>
              <a:rPr lang="en-US" dirty="0" smtClean="0"/>
              <a:t>service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2264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HTTP Reminders</a:t>
            </a:r>
            <a:endParaRPr lang="en-US" dirty="0"/>
          </a:p>
        </p:txBody>
      </p:sp>
      <p:sp>
        <p:nvSpPr>
          <p:cNvPr id="3" name="Espace réservé du texte 2"/>
          <p:cNvSpPr>
            <a:spLocks noGrp="1"/>
          </p:cNvSpPr>
          <p:nvPr>
            <p:ph type="body" idx="1"/>
          </p:nvPr>
        </p:nvSpPr>
        <p:spPr/>
        <p:txBody>
          <a:bodyPr/>
          <a:lstStyle/>
          <a:p>
            <a:pPr>
              <a:defRPr/>
            </a:pPr>
            <a:r>
              <a:rPr lang="en-US" dirty="0" smtClean="0"/>
              <a:t>The Web Protocol</a:t>
            </a:r>
            <a:endParaRPr lang="en-US" dirty="0"/>
          </a:p>
        </p:txBody>
      </p:sp>
      <p:pic>
        <p:nvPicPr>
          <p:cNvPr id="4" name="Picture 3"/>
          <p:cNvPicPr>
            <a:picLocks noChangeAspect="1"/>
          </p:cNvPicPr>
          <p:nvPr/>
        </p:nvPicPr>
        <p:blipFill>
          <a:blip r:embed="rId2"/>
          <a:stretch>
            <a:fillRect/>
          </a:stretch>
        </p:blipFill>
        <p:spPr>
          <a:xfrm>
            <a:off x="5824421" y="2716696"/>
            <a:ext cx="3068059" cy="2301044"/>
          </a:xfrm>
          <a:prstGeom prst="rect">
            <a:avLst/>
          </a:prstGeom>
        </p:spPr>
      </p:pic>
    </p:spTree>
    <p:extLst>
      <p:ext uri="{BB962C8B-B14F-4D97-AF65-F5344CB8AC3E}">
        <p14:creationId xmlns:p14="http://schemas.microsoft.com/office/powerpoint/2010/main" val="334589229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Questions ?</a:t>
            </a:r>
            <a:endParaRPr lang="fr-FR" dirty="0"/>
          </a:p>
        </p:txBody>
      </p:sp>
      <p:pic>
        <p:nvPicPr>
          <p:cNvPr id="4" name="Picture 6"/>
          <p:cNvPicPr>
            <a:picLocks noChangeAspect="1" noChangeArrowheads="1"/>
          </p:cNvPicPr>
          <p:nvPr/>
        </p:nvPicPr>
        <p:blipFill>
          <a:blip r:embed="rId2" cstate="print"/>
          <a:srcRect/>
          <a:stretch>
            <a:fillRect/>
          </a:stretch>
        </p:blipFill>
        <p:spPr bwMode="auto">
          <a:xfrm>
            <a:off x="2483768" y="1129308"/>
            <a:ext cx="4241200" cy="3832027"/>
          </a:xfrm>
          <a:prstGeom prst="rect">
            <a:avLst/>
          </a:prstGeom>
          <a:noFill/>
          <a:ln w="12700">
            <a:noFill/>
            <a:miter lim="800000"/>
            <a:headEnd type="none" w="sm" len="sm"/>
            <a:tailEnd type="none" w="sm" len="sm"/>
          </a:ln>
          <a:effectLst/>
        </p:spPr>
      </p:pic>
      <p:pic>
        <p:nvPicPr>
          <p:cNvPr id="6" name="Image 3" descr="icon_chrono.png"/>
          <p:cNvPicPr>
            <a:picLocks noChangeAspect="1"/>
          </p:cNvPicPr>
          <p:nvPr/>
        </p:nvPicPr>
        <p:blipFill>
          <a:blip r:embed="rId3" cstate="print"/>
          <a:srcRect/>
          <a:stretch>
            <a:fillRect/>
          </a:stretch>
        </p:blipFill>
        <p:spPr bwMode="auto">
          <a:xfrm>
            <a:off x="107504" y="121196"/>
            <a:ext cx="978956" cy="864096"/>
          </a:xfrm>
          <a:prstGeom prst="rect">
            <a:avLst/>
          </a:prstGeom>
          <a:noFill/>
          <a:ln w="9525">
            <a:noFill/>
            <a:miter lim="800000"/>
            <a:headEnd/>
            <a:tailEnd/>
          </a:ln>
        </p:spPr>
      </p:pic>
    </p:spTree>
    <p:extLst>
      <p:ext uri="{BB962C8B-B14F-4D97-AF65-F5344CB8AC3E}">
        <p14:creationId xmlns:p14="http://schemas.microsoft.com/office/powerpoint/2010/main" val="8344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style.rotation</p:attrName>
                                        </p:attrNameLst>
                                      </p:cBhvr>
                                      <p:tavLst>
                                        <p:tav tm="0">
                                          <p:val>
                                            <p:fltVal val="720"/>
                                          </p:val>
                                        </p:tav>
                                        <p:tav tm="100000">
                                          <p:val>
                                            <p:fltVal val="0"/>
                                          </p:val>
                                        </p:tav>
                                      </p:tavLst>
                                    </p:anim>
                                    <p:anim calcmode="lin" valueType="num">
                                      <p:cBhvr>
                                        <p:cTn id="9" dur="1000" fill="hold"/>
                                        <p:tgtEl>
                                          <p:spTgt spid="4"/>
                                        </p:tgtEl>
                                        <p:attrNameLst>
                                          <p:attrName>ppt_h</p:attrName>
                                        </p:attrNameLst>
                                      </p:cBhvr>
                                      <p:tavLst>
                                        <p:tav tm="0">
                                          <p:val>
                                            <p:fltVal val="0"/>
                                          </p:val>
                                        </p:tav>
                                        <p:tav tm="100000">
                                          <p:val>
                                            <p:strVal val="#ppt_h"/>
                                          </p:val>
                                        </p:tav>
                                      </p:tavLst>
                                    </p:anim>
                                    <p:anim calcmode="lin" valueType="num">
                                      <p:cBhvr>
                                        <p:cTn id="10" dur="1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endParaRPr lang="en-US" dirty="0" smtClean="0"/>
          </a:p>
          <a:p>
            <a:pPr eaLnBrk="1" hangingPunct="1">
              <a:lnSpc>
                <a:spcPct val="90000"/>
              </a:lnSpc>
            </a:pPr>
            <a:r>
              <a:rPr lang="en-US" dirty="0" smtClean="0"/>
              <a:t>Create a Web application that uses the Web API of </a:t>
            </a:r>
            <a:r>
              <a:rPr lang="en-US" dirty="0" smtClean="0">
                <a:solidFill>
                  <a:srgbClr val="4D4D4D"/>
                </a:solidFill>
                <a:hlinkClick r:id="rId2"/>
              </a:rPr>
              <a:t>http</a:t>
            </a:r>
            <a:r>
              <a:rPr lang="en-US" dirty="0">
                <a:solidFill>
                  <a:srgbClr val="4D4D4D"/>
                </a:solidFill>
                <a:hlinkClick r:id="rId2"/>
              </a:rPr>
              <a:t>://restful-</a:t>
            </a:r>
            <a:r>
              <a:rPr lang="en-US" dirty="0" smtClean="0">
                <a:solidFill>
                  <a:srgbClr val="4D4D4D"/>
                </a:solidFill>
                <a:hlinkClick r:id="rId2"/>
              </a:rPr>
              <a:t>example.appspot.com</a:t>
            </a:r>
            <a:endParaRPr lang="en-US" dirty="0">
              <a:solidFill>
                <a:srgbClr val="4D4D4D"/>
              </a:solidFill>
            </a:endParaRPr>
          </a:p>
          <a:p>
            <a:pPr marL="0" indent="0" eaLnBrk="1" hangingPunct="1">
              <a:lnSpc>
                <a:spcPct val="90000"/>
              </a:lnSpc>
              <a:buNone/>
            </a:pPr>
            <a:endParaRPr lang="en-US" dirty="0" smtClean="0">
              <a:solidFill>
                <a:srgbClr val="4D4D4D"/>
              </a:solidFill>
            </a:endParaRPr>
          </a:p>
        </p:txBody>
      </p:sp>
      <p:sp>
        <p:nvSpPr>
          <p:cNvPr id="4" name="Espace réservé du contenu 3"/>
          <p:cNvSpPr>
            <a:spLocks noGrp="1"/>
          </p:cNvSpPr>
          <p:nvPr>
            <p:ph sz="quarter" idx="13"/>
          </p:nvPr>
        </p:nvSpPr>
        <p:spPr/>
        <p:txBody>
          <a:bodyPr/>
          <a:lstStyle/>
          <a:p>
            <a:r>
              <a:rPr lang="en-US" dirty="0" smtClean="0"/>
              <a:t>REST</a:t>
            </a:r>
            <a:endParaRPr lang="fr-FR" dirty="0"/>
          </a:p>
        </p:txBody>
      </p:sp>
      <p:pic>
        <p:nvPicPr>
          <p:cNvPr id="8" name="Image 5"/>
          <p:cNvPicPr>
            <a:picLocks noChangeAspect="1"/>
          </p:cNvPicPr>
          <p:nvPr/>
        </p:nvPicPr>
        <p:blipFill>
          <a:blip r:embed="rId3" cstate="print"/>
          <a:srcRect/>
          <a:stretch>
            <a:fillRect/>
          </a:stretch>
        </p:blipFill>
        <p:spPr bwMode="auto">
          <a:xfrm>
            <a:off x="34925" y="49213"/>
            <a:ext cx="677863" cy="787400"/>
          </a:xfrm>
          <a:prstGeom prst="rect">
            <a:avLst/>
          </a:prstGeom>
          <a:noFill/>
          <a:ln w="9525">
            <a:noFill/>
            <a:miter lim="800000"/>
            <a:headEnd/>
            <a:tailEnd/>
          </a:ln>
        </p:spPr>
      </p:pic>
      <p:pic>
        <p:nvPicPr>
          <p:cNvPr id="6" name="Picture 5" descr="Screen Shot 2011-08-17 at 11.54.1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3260700"/>
            <a:ext cx="4800600" cy="1397000"/>
          </a:xfrm>
          <a:prstGeom prst="rect">
            <a:avLst/>
          </a:prstGeom>
          <a:ln w="3175" cmpd="sng">
            <a:solidFill>
              <a:schemeClr val="tx1"/>
            </a:solidFill>
          </a:ln>
        </p:spPr>
      </p:pic>
    </p:spTree>
    <p:extLst>
      <p:ext uri="{BB962C8B-B14F-4D97-AF65-F5344CB8AC3E}">
        <p14:creationId xmlns:p14="http://schemas.microsoft.com/office/powerpoint/2010/main" val="99868271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a:t>
            </a:r>
            <a:r>
              <a:rPr lang="en-US" dirty="0"/>
              <a:t>2</a:t>
            </a:r>
            <a:r>
              <a:rPr lang="en-US" dirty="0" smtClean="0"/>
              <a:t>/2)</a:t>
            </a:r>
            <a:endParaRPr lang="en-US" dirty="0"/>
          </a:p>
        </p:txBody>
      </p:sp>
      <p:sp>
        <p:nvSpPr>
          <p:cNvPr id="3" name="Espace réservé du contenu 2"/>
          <p:cNvSpPr>
            <a:spLocks noGrp="1"/>
          </p:cNvSpPr>
          <p:nvPr>
            <p:ph idx="1"/>
          </p:nvPr>
        </p:nvSpPr>
        <p:spPr>
          <a:xfrm>
            <a:off x="323528" y="1128713"/>
            <a:ext cx="8569647" cy="4230687"/>
          </a:xfrm>
        </p:spPr>
        <p:txBody>
          <a:bodyPr/>
          <a:lstStyle/>
          <a:p>
            <a:pPr eaLnBrk="1" hangingPunct="1">
              <a:lnSpc>
                <a:spcPct val="90000"/>
              </a:lnSpc>
            </a:pPr>
            <a:r>
              <a:rPr lang="en-US" dirty="0" smtClean="0"/>
              <a:t>No need to use a server side technology</a:t>
            </a:r>
          </a:p>
          <a:p>
            <a:pPr lvl="1" eaLnBrk="1" hangingPunct="1">
              <a:lnSpc>
                <a:spcPct val="90000"/>
              </a:lnSpc>
            </a:pPr>
            <a:r>
              <a:rPr lang="en-US" dirty="0" smtClean="0"/>
              <a:t>Just use JavaScript !</a:t>
            </a:r>
          </a:p>
          <a:p>
            <a:pPr lvl="1" eaLnBrk="1" hangingPunct="1">
              <a:lnSpc>
                <a:spcPct val="90000"/>
              </a:lnSpc>
            </a:pPr>
            <a:endParaRPr lang="en-US" sz="2400" dirty="0" smtClean="0"/>
          </a:p>
          <a:p>
            <a:pPr eaLnBrk="1" hangingPunct="1">
              <a:lnSpc>
                <a:spcPct val="90000"/>
              </a:lnSpc>
            </a:pPr>
            <a:r>
              <a:rPr lang="en-US" dirty="0" smtClean="0"/>
              <a:t>Your </a:t>
            </a:r>
            <a:r>
              <a:rPr lang="en-US" dirty="0"/>
              <a:t>application </a:t>
            </a:r>
            <a:r>
              <a:rPr lang="en-US" dirty="0" smtClean="0"/>
              <a:t>must have the following features:</a:t>
            </a:r>
          </a:p>
          <a:p>
            <a:pPr eaLnBrk="1" hangingPunct="1">
              <a:lnSpc>
                <a:spcPct val="90000"/>
              </a:lnSpc>
            </a:pPr>
            <a:endParaRPr lang="en-US" dirty="0"/>
          </a:p>
          <a:p>
            <a:pPr eaLnBrk="1" hangingPunct="1">
              <a:lnSpc>
                <a:spcPct val="90000"/>
              </a:lnSpc>
            </a:pPr>
            <a:endParaRPr lang="en-US" dirty="0" smtClean="0"/>
          </a:p>
          <a:p>
            <a:pPr eaLnBrk="1" hangingPunct="1">
              <a:lnSpc>
                <a:spcPct val="90000"/>
              </a:lnSpc>
            </a:pPr>
            <a:r>
              <a:rPr lang="en-US" dirty="0" smtClean="0"/>
              <a:t>Use polling to fetch students list updates !</a:t>
            </a:r>
          </a:p>
        </p:txBody>
      </p:sp>
      <p:sp>
        <p:nvSpPr>
          <p:cNvPr id="4" name="Espace réservé du contenu 3"/>
          <p:cNvSpPr>
            <a:spLocks noGrp="1"/>
          </p:cNvSpPr>
          <p:nvPr>
            <p:ph sz="quarter" idx="13"/>
          </p:nvPr>
        </p:nvSpPr>
        <p:spPr/>
        <p:txBody>
          <a:bodyPr/>
          <a:lstStyle/>
          <a:p>
            <a:r>
              <a:rPr lang="en-US" dirty="0" smtClean="0"/>
              <a:t>REST</a:t>
            </a:r>
            <a:endParaRPr lang="fr-FR" dirty="0"/>
          </a:p>
        </p:txBody>
      </p:sp>
      <p:pic>
        <p:nvPicPr>
          <p:cNvPr id="8" name="Image 5"/>
          <p:cNvPicPr>
            <a:picLocks noChangeAspect="1"/>
          </p:cNvPicPr>
          <p:nvPr/>
        </p:nvPicPr>
        <p:blipFill>
          <a:blip r:embed="rId3" cstate="print"/>
          <a:srcRect/>
          <a:stretch>
            <a:fillRect/>
          </a:stretch>
        </p:blipFill>
        <p:spPr bwMode="auto">
          <a:xfrm>
            <a:off x="34925" y="49213"/>
            <a:ext cx="677863" cy="787400"/>
          </a:xfrm>
          <a:prstGeom prst="rect">
            <a:avLst/>
          </a:prstGeom>
          <a:noFill/>
          <a:ln w="9525">
            <a:noFill/>
            <a:miter lim="800000"/>
            <a:headEnd/>
            <a:tailEnd/>
          </a:ln>
        </p:spPr>
      </p:pic>
      <p:sp>
        <p:nvSpPr>
          <p:cNvPr id="6" name="TextBox 5"/>
          <p:cNvSpPr txBox="1"/>
          <p:nvPr/>
        </p:nvSpPr>
        <p:spPr>
          <a:xfrm>
            <a:off x="323528" y="3505572"/>
            <a:ext cx="8280920" cy="911019"/>
          </a:xfrm>
          <a:prstGeom prst="rect">
            <a:avLst/>
          </a:prstGeom>
          <a:noFill/>
        </p:spPr>
        <p:txBody>
          <a:bodyPr wrap="square" numCol="2" rtlCol="0">
            <a:spAutoFit/>
          </a:bodyPr>
          <a:lstStyle/>
          <a:p>
            <a:pPr marL="914400" lvl="1" indent="-457200" eaLnBrk="1" hangingPunct="1">
              <a:lnSpc>
                <a:spcPct val="90000"/>
              </a:lnSpc>
              <a:buFont typeface="Arial"/>
              <a:buChar char="•"/>
            </a:pPr>
            <a:r>
              <a:rPr lang="en-US" sz="2800" dirty="0">
                <a:latin typeface="Calibri"/>
                <a:cs typeface="Calibri"/>
              </a:rPr>
              <a:t>List all the students</a:t>
            </a:r>
          </a:p>
          <a:p>
            <a:pPr marL="914400" lvl="1" indent="-457200" eaLnBrk="1" hangingPunct="1">
              <a:lnSpc>
                <a:spcPct val="90000"/>
              </a:lnSpc>
              <a:buFont typeface="Arial"/>
              <a:buChar char="•"/>
            </a:pPr>
            <a:r>
              <a:rPr lang="en-US" sz="2800" dirty="0">
                <a:latin typeface="Calibri"/>
                <a:cs typeface="Calibri"/>
              </a:rPr>
              <a:t>Add a new student</a:t>
            </a:r>
          </a:p>
          <a:p>
            <a:pPr marL="914400" lvl="1" indent="-457200" eaLnBrk="1" hangingPunct="1">
              <a:lnSpc>
                <a:spcPct val="90000"/>
              </a:lnSpc>
              <a:buFont typeface="Arial"/>
              <a:buChar char="•"/>
            </a:pPr>
            <a:r>
              <a:rPr lang="en-US" sz="2800" dirty="0" smtClean="0">
                <a:latin typeface="Calibri"/>
                <a:cs typeface="Calibri"/>
              </a:rPr>
              <a:t>Remove </a:t>
            </a:r>
            <a:r>
              <a:rPr lang="en-US" sz="2800" dirty="0">
                <a:latin typeface="Calibri"/>
                <a:cs typeface="Calibri"/>
              </a:rPr>
              <a:t>a student</a:t>
            </a:r>
          </a:p>
        </p:txBody>
      </p:sp>
    </p:spTree>
    <p:extLst>
      <p:ext uri="{BB962C8B-B14F-4D97-AF65-F5344CB8AC3E}">
        <p14:creationId xmlns:p14="http://schemas.microsoft.com/office/powerpoint/2010/main" val="3054518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0" y="0"/>
            <a:ext cx="9180512" cy="5377780"/>
          </a:xfrm>
          <a:prstGeom prst="rect">
            <a:avLst/>
          </a:prstGeom>
        </p:spPr>
      </p:pic>
    </p:spTree>
    <p:extLst>
      <p:ext uri="{BB962C8B-B14F-4D97-AF65-F5344CB8AC3E}">
        <p14:creationId xmlns:p14="http://schemas.microsoft.com/office/powerpoint/2010/main" val="3080945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a:ea typeface="ＭＳ Ｐゴシック" pitchFamily="34" charset="-128"/>
              </a:rPr>
              <a:t>P</a:t>
            </a:r>
            <a:r>
              <a:rPr lang="fr-FR" dirty="0" smtClean="0">
                <a:ea typeface="ＭＳ Ｐゴシック" pitchFamily="34" charset="-128"/>
              </a:rPr>
              <a:t>rotocol</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b="1" dirty="0" smtClean="0"/>
          </a:p>
          <a:p>
            <a:pPr defTabSz="914400" eaLnBrk="1" hangingPunct="1"/>
            <a:r>
              <a:rPr lang="en-US" b="1" dirty="0" err="1" smtClean="0"/>
              <a:t>H</a:t>
            </a:r>
            <a:r>
              <a:rPr lang="en-US" dirty="0" err="1" smtClean="0"/>
              <a:t>yper</a:t>
            </a:r>
            <a:r>
              <a:rPr lang="en-US" b="1" dirty="0" err="1" smtClean="0"/>
              <a:t>T</a:t>
            </a:r>
            <a:r>
              <a:rPr lang="en-US" dirty="0" err="1" smtClean="0"/>
              <a:t>ext</a:t>
            </a:r>
            <a:r>
              <a:rPr lang="en-US" dirty="0" smtClean="0"/>
              <a:t> </a:t>
            </a:r>
            <a:r>
              <a:rPr lang="en-US" b="1" dirty="0"/>
              <a:t>T</a:t>
            </a:r>
            <a:r>
              <a:rPr lang="en-US" dirty="0"/>
              <a:t>ransfer </a:t>
            </a:r>
            <a:r>
              <a:rPr lang="en-US" b="1" dirty="0" smtClean="0"/>
              <a:t>P</a:t>
            </a:r>
            <a:r>
              <a:rPr lang="en-US" dirty="0" smtClean="0"/>
              <a:t>rotocol</a:t>
            </a:r>
            <a:endParaRPr lang="en-US" sz="2000" dirty="0" smtClean="0"/>
          </a:p>
          <a:p>
            <a:pPr defTabSz="914400" eaLnBrk="1" hangingPunct="1"/>
            <a:r>
              <a:rPr lang="en-US" dirty="0" smtClean="0"/>
              <a:t>Communications </a:t>
            </a:r>
            <a:r>
              <a:rPr lang="en-US" dirty="0"/>
              <a:t>protocol developed for </a:t>
            </a:r>
            <a:r>
              <a:rPr lang="en-US" dirty="0" smtClean="0"/>
              <a:t>Web</a:t>
            </a:r>
            <a:endParaRPr lang="en-US" sz="2000" dirty="0" smtClean="0"/>
          </a:p>
          <a:p>
            <a:pPr defTabSz="914400" eaLnBrk="1" hangingPunct="1"/>
            <a:r>
              <a:rPr lang="en-US" dirty="0" smtClean="0"/>
              <a:t>Request</a:t>
            </a:r>
            <a:r>
              <a:rPr lang="en-US" dirty="0"/>
              <a:t>/Response </a:t>
            </a:r>
            <a:r>
              <a:rPr lang="en-US" dirty="0" smtClean="0"/>
              <a:t>protocol</a:t>
            </a:r>
            <a:endParaRPr lang="en-US" sz="2000" dirty="0" smtClean="0"/>
          </a:p>
          <a:p>
            <a:pPr defTabSz="914400" eaLnBrk="1" hangingPunct="1">
              <a:spcAft>
                <a:spcPts val="1200"/>
              </a:spcAft>
            </a:pPr>
            <a:r>
              <a:rPr lang="en-US" dirty="0" smtClean="0"/>
              <a:t>Stateless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Rectangle 25605"/>
          <p:cNvPicPr>
            <a:picLocks noChangeAspect="1" noChangeArrowheads="1"/>
          </p:cNvPicPr>
          <p:nvPr/>
        </p:nvPicPr>
        <p:blipFill>
          <a:blip r:embed="rId4" cstate="print"/>
          <a:srcRect/>
          <a:stretch>
            <a:fillRect/>
          </a:stretch>
        </p:blipFill>
        <p:spPr bwMode="auto">
          <a:xfrm>
            <a:off x="6084168" y="3289548"/>
            <a:ext cx="2907844" cy="1872208"/>
          </a:xfrm>
          <a:prstGeom prst="rect">
            <a:avLst/>
          </a:prstGeom>
          <a:noFill/>
          <a:ln w="3175" cmpd="sng">
            <a:solidFill>
              <a:schemeClr val="tx1"/>
            </a:solidFill>
            <a:miter lim="800000"/>
            <a:headEnd/>
            <a:tailEnd/>
          </a:ln>
        </p:spPr>
      </p:pic>
    </p:spTree>
    <p:extLst>
      <p:ext uri="{BB962C8B-B14F-4D97-AF65-F5344CB8AC3E}">
        <p14:creationId xmlns:p14="http://schemas.microsoft.com/office/powerpoint/2010/main" val="41618009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Request</a:t>
            </a:r>
            <a:r>
              <a:rPr lang="fr-FR" dirty="0" smtClean="0">
                <a:ea typeface="ＭＳ Ｐゴシック" pitchFamily="34" charset="-128"/>
              </a:rPr>
              <a:t> </a:t>
            </a:r>
            <a:r>
              <a:rPr lang="fr-FR" dirty="0">
                <a:ea typeface="ＭＳ Ｐゴシック" pitchFamily="34" charset="-128"/>
              </a:rPr>
              <a:t>M</a:t>
            </a:r>
            <a:r>
              <a:rPr lang="fr-FR" dirty="0" smtClean="0">
                <a:ea typeface="ＭＳ Ｐゴシック" pitchFamily="34" charset="-128"/>
              </a:rPr>
              <a:t>essage</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Composed </a:t>
            </a:r>
            <a:r>
              <a:rPr lang="en-US" dirty="0" smtClean="0"/>
              <a:t>of:</a:t>
            </a:r>
            <a:endParaRPr lang="en-US" dirty="0"/>
          </a:p>
          <a:p>
            <a:pPr lvl="1" defTabSz="914400" eaLnBrk="1" hangingPunct="1"/>
            <a:r>
              <a:rPr lang="en-US" dirty="0"/>
              <a:t>A </a:t>
            </a:r>
            <a:r>
              <a:rPr lang="en-US" dirty="0">
                <a:solidFill>
                  <a:srgbClr val="0000FF"/>
                </a:solidFill>
              </a:rPr>
              <a:t>request line</a:t>
            </a:r>
            <a:r>
              <a:rPr lang="en-US" dirty="0"/>
              <a:t> composed </a:t>
            </a:r>
            <a:r>
              <a:rPr lang="en-US" dirty="0" smtClean="0"/>
              <a:t>of:</a:t>
            </a:r>
            <a:endParaRPr lang="en-US" dirty="0"/>
          </a:p>
          <a:p>
            <a:pPr lvl="2" defTabSz="914400" eaLnBrk="1" hangingPunct="1"/>
            <a:r>
              <a:rPr lang="en-US" dirty="0"/>
              <a:t>The request method used</a:t>
            </a:r>
          </a:p>
          <a:p>
            <a:pPr lvl="2" defTabSz="914400" eaLnBrk="1" hangingPunct="1"/>
            <a:r>
              <a:rPr lang="en-US" dirty="0"/>
              <a:t>The resource URI</a:t>
            </a:r>
          </a:p>
          <a:p>
            <a:pPr lvl="2" defTabSz="914400" eaLnBrk="1" hangingPunct="1"/>
            <a:r>
              <a:rPr lang="en-US" dirty="0"/>
              <a:t>The protocol and the version used</a:t>
            </a:r>
          </a:p>
          <a:p>
            <a:pPr lvl="1" defTabSz="914400" eaLnBrk="1" hangingPunct="1"/>
            <a:r>
              <a:rPr lang="en-US" dirty="0" smtClean="0">
                <a:solidFill>
                  <a:srgbClr val="000000"/>
                </a:solidFill>
              </a:rPr>
              <a:t>Several</a:t>
            </a:r>
            <a:r>
              <a:rPr lang="en-US" dirty="0" smtClean="0">
                <a:solidFill>
                  <a:srgbClr val="008000"/>
                </a:solidFill>
              </a:rPr>
              <a:t> Headers</a:t>
            </a:r>
            <a:endParaRPr lang="en-US" dirty="0">
              <a:solidFill>
                <a:srgbClr val="008000"/>
              </a:solidFill>
            </a:endParaRPr>
          </a:p>
          <a:p>
            <a:pPr lvl="1" defTabSz="914400" eaLnBrk="1" hangingPunct="1"/>
            <a:r>
              <a:rPr lang="en-US" dirty="0"/>
              <a:t>An empty line</a:t>
            </a:r>
          </a:p>
          <a:p>
            <a:pPr lvl="1" defTabSz="914400" eaLnBrk="1" hangingPunct="1"/>
            <a:r>
              <a:rPr lang="en-US" dirty="0"/>
              <a:t>An optional </a:t>
            </a:r>
            <a:r>
              <a:rPr lang="en-US" dirty="0">
                <a:solidFill>
                  <a:srgbClr val="FF6600"/>
                </a:solidFill>
              </a:rPr>
              <a:t>message body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286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684684" y="1057300"/>
            <a:ext cx="7774632" cy="4038600"/>
          </a:xfrm>
          <a:prstGeom prst="rect">
            <a:avLst/>
          </a:prstGeom>
          <a:solidFill>
            <a:schemeClr val="bg1">
              <a:lumMod val="85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b="1" dirty="0" smtClean="0">
                <a:solidFill>
                  <a:srgbClr val="0000FF"/>
                </a:solidFill>
                <a:latin typeface="Courier New"/>
                <a:cs typeface="Courier New"/>
              </a:rPr>
              <a:t>POST /en/html/</a:t>
            </a:r>
            <a:r>
              <a:rPr lang="en-US" b="1" dirty="0" err="1" smtClean="0">
                <a:solidFill>
                  <a:srgbClr val="0000FF"/>
                </a:solidFill>
                <a:latin typeface="Courier New"/>
                <a:cs typeface="Courier New"/>
              </a:rPr>
              <a:t>index.html</a:t>
            </a:r>
            <a:r>
              <a:rPr lang="en-US" b="1" dirty="0" smtClean="0">
                <a:solidFill>
                  <a:srgbClr val="0000FF"/>
                </a:solidFill>
                <a:latin typeface="Courier New"/>
                <a:cs typeface="Courier New"/>
              </a:rPr>
              <a:t> HTTP/1.1</a:t>
            </a:r>
          </a:p>
          <a:p>
            <a:pPr lvl="1" defTabSz="914400" eaLnBrk="1" hangingPunct="1">
              <a:buNone/>
            </a:pPr>
            <a:r>
              <a:rPr lang="en-US" b="1" dirty="0" smtClean="0">
                <a:solidFill>
                  <a:srgbClr val="008000"/>
                </a:solidFill>
                <a:latin typeface="Courier New"/>
                <a:cs typeface="Courier New"/>
              </a:rPr>
              <a:t>Host: </a:t>
            </a:r>
            <a:r>
              <a:rPr lang="en-US" b="1" dirty="0" err="1" smtClean="0">
                <a:solidFill>
                  <a:srgbClr val="008000"/>
                </a:solidFill>
                <a:latin typeface="Courier New"/>
                <a:cs typeface="Courier New"/>
              </a:rPr>
              <a:t>www.website.com</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User-Agent: Mozilla/5.0 (</a:t>
            </a:r>
            <a:r>
              <a:rPr lang="en-US" b="1" dirty="0" err="1" smtClean="0">
                <a:solidFill>
                  <a:srgbClr val="008000"/>
                </a:solidFill>
                <a:latin typeface="Courier New"/>
                <a:cs typeface="Courier New"/>
              </a:rPr>
              <a:t>Windows;en</a:t>
            </a:r>
            <a:r>
              <a:rPr lang="en-US" b="1" dirty="0" smtClean="0">
                <a:solidFill>
                  <a:srgbClr val="008000"/>
                </a:solidFill>
                <a:latin typeface="Courier New"/>
                <a:cs typeface="Courier New"/>
              </a:rPr>
              <a:t>-GB; rv:1.8.0.11)</a:t>
            </a:r>
          </a:p>
          <a:p>
            <a:pPr lvl="1" defTabSz="914400" eaLnBrk="1" hangingPunct="1">
              <a:buNone/>
            </a:pPr>
            <a:r>
              <a:rPr lang="en-US" b="1" dirty="0" smtClean="0">
                <a:solidFill>
                  <a:srgbClr val="008000"/>
                </a:solidFill>
                <a:latin typeface="Courier New"/>
                <a:cs typeface="Courier New"/>
              </a:rPr>
              <a:t>Accept: text/</a:t>
            </a:r>
            <a:r>
              <a:rPr lang="en-US" b="1" dirty="0" err="1" smtClean="0">
                <a:solidFill>
                  <a:srgbClr val="008000"/>
                </a:solidFill>
                <a:latin typeface="Courier New"/>
                <a:cs typeface="Courier New"/>
              </a:rPr>
              <a:t>xml,text/html;q</a:t>
            </a:r>
            <a:r>
              <a:rPr lang="en-US" b="1" dirty="0" smtClean="0">
                <a:solidFill>
                  <a:srgbClr val="008000"/>
                </a:solidFill>
                <a:latin typeface="Courier New"/>
                <a:cs typeface="Courier New"/>
              </a:rPr>
              <a:t>=0.9,text/plain;q=0.8,image/png,*/*;</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Accept-Language: en-</a:t>
            </a:r>
            <a:r>
              <a:rPr lang="en-US" b="1" dirty="0" err="1" smtClean="0">
                <a:solidFill>
                  <a:srgbClr val="008000"/>
                </a:solidFill>
                <a:latin typeface="Courier New"/>
                <a:cs typeface="Courier New"/>
              </a:rPr>
              <a:t>gb,en;q</a:t>
            </a:r>
            <a:r>
              <a:rPr lang="en-US" b="1" dirty="0" smtClean="0">
                <a:solidFill>
                  <a:srgbClr val="008000"/>
                </a:solidFill>
                <a:latin typeface="Courier New"/>
                <a:cs typeface="Courier New"/>
              </a:rPr>
              <a:t>=0.5</a:t>
            </a:r>
          </a:p>
          <a:p>
            <a:pPr lvl="1" defTabSz="914400" eaLnBrk="1" hangingPunct="1">
              <a:buNone/>
            </a:pPr>
            <a:r>
              <a:rPr lang="en-US" b="1" dirty="0" smtClean="0">
                <a:solidFill>
                  <a:srgbClr val="008000"/>
                </a:solidFill>
                <a:latin typeface="Courier New"/>
                <a:cs typeface="Courier New"/>
              </a:rPr>
              <a:t>Accept-Encoding: </a:t>
            </a:r>
            <a:r>
              <a:rPr lang="en-US" b="1" dirty="0" err="1" smtClean="0">
                <a:solidFill>
                  <a:srgbClr val="008000"/>
                </a:solidFill>
                <a:latin typeface="Courier New"/>
                <a:cs typeface="Courier New"/>
              </a:rPr>
              <a:t>gzip,deflate</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Accept-</a:t>
            </a:r>
            <a:r>
              <a:rPr lang="en-US" b="1" dirty="0" err="1" smtClean="0">
                <a:solidFill>
                  <a:srgbClr val="008000"/>
                </a:solidFill>
                <a:latin typeface="Courier New"/>
                <a:cs typeface="Courier New"/>
              </a:rPr>
              <a:t>Charset</a:t>
            </a:r>
            <a:r>
              <a:rPr lang="en-US" b="1" dirty="0" smtClean="0">
                <a:solidFill>
                  <a:srgbClr val="008000"/>
                </a:solidFill>
                <a:latin typeface="Courier New"/>
                <a:cs typeface="Courier New"/>
              </a:rPr>
              <a:t>: ISO-8859-1,utf-8;q=0.7,*;</a:t>
            </a:r>
            <a:r>
              <a:rPr lang="en-US" b="1" dirty="0" err="1" smtClean="0">
                <a:solidFill>
                  <a:srgbClr val="008000"/>
                </a:solidFill>
                <a:latin typeface="Courier New"/>
                <a:cs typeface="Courier New"/>
              </a:rPr>
              <a:t>q</a:t>
            </a:r>
            <a:r>
              <a:rPr lang="en-US" b="1" dirty="0" smtClean="0">
                <a:solidFill>
                  <a:srgbClr val="008000"/>
                </a:solidFill>
                <a:latin typeface="Courier New"/>
                <a:cs typeface="Courier New"/>
              </a:rPr>
              <a:t>=0.7</a:t>
            </a:r>
          </a:p>
          <a:p>
            <a:pPr lvl="1" defTabSz="914400" eaLnBrk="1" hangingPunct="1">
              <a:buNone/>
            </a:pPr>
            <a:r>
              <a:rPr lang="en-US" b="1" dirty="0" smtClean="0">
                <a:solidFill>
                  <a:srgbClr val="008000"/>
                </a:solidFill>
                <a:latin typeface="Courier New"/>
                <a:cs typeface="Courier New"/>
              </a:rPr>
              <a:t>Keep-Alive: 300</a:t>
            </a:r>
          </a:p>
          <a:p>
            <a:pPr lvl="1" defTabSz="914400" eaLnBrk="1" hangingPunct="1">
              <a:buNone/>
            </a:pPr>
            <a:r>
              <a:rPr lang="en-US" b="1" dirty="0" smtClean="0">
                <a:solidFill>
                  <a:srgbClr val="008000"/>
                </a:solidFill>
                <a:latin typeface="Courier New"/>
                <a:cs typeface="Courier New"/>
              </a:rPr>
              <a:t>Connection: keep-alive</a:t>
            </a:r>
          </a:p>
          <a:p>
            <a:pPr lvl="1" defTabSz="914400" eaLnBrk="1" hangingPunct="1">
              <a:buNone/>
            </a:pPr>
            <a:r>
              <a:rPr lang="en-US" b="1" dirty="0" smtClean="0">
                <a:solidFill>
                  <a:srgbClr val="008000"/>
                </a:solidFill>
                <a:latin typeface="Courier New"/>
                <a:cs typeface="Courier New"/>
              </a:rPr>
              <a:t>Content-Type: </a:t>
            </a:r>
            <a:r>
              <a:rPr lang="en-US" b="1" dirty="0" err="1" smtClean="0">
                <a:solidFill>
                  <a:srgbClr val="008000"/>
                </a:solidFill>
                <a:latin typeface="Courier New"/>
                <a:cs typeface="Courier New"/>
              </a:rPr>
              <a:t>application/x-www-form-urlencoded</a:t>
            </a:r>
            <a:endParaRPr lang="en-US" b="1" dirty="0" smtClean="0">
              <a:solidFill>
                <a:srgbClr val="008000"/>
              </a:solidFill>
              <a:latin typeface="Courier New"/>
              <a:cs typeface="Courier New"/>
            </a:endParaRPr>
          </a:p>
          <a:p>
            <a:pPr lvl="1" defTabSz="914400" eaLnBrk="1" hangingPunct="1">
              <a:buNone/>
            </a:pPr>
            <a:r>
              <a:rPr lang="en-US" b="1" dirty="0" smtClean="0">
                <a:solidFill>
                  <a:srgbClr val="008000"/>
                </a:solidFill>
                <a:latin typeface="Courier New"/>
                <a:cs typeface="Courier New"/>
              </a:rPr>
              <a:t>Content-Length: 39</a:t>
            </a:r>
          </a:p>
          <a:p>
            <a:pPr lvl="1" defTabSz="914400" eaLnBrk="1" hangingPunct="1">
              <a:buNone/>
            </a:pPr>
            <a:endParaRPr lang="en-US" b="1" dirty="0" smtClean="0">
              <a:latin typeface="Courier New"/>
              <a:cs typeface="Courier New"/>
            </a:endParaRPr>
          </a:p>
          <a:p>
            <a:pPr lvl="1" defTabSz="914400" eaLnBrk="1" hangingPunct="1">
              <a:buNone/>
            </a:pPr>
            <a:r>
              <a:rPr lang="en-US" b="1" dirty="0" smtClean="0">
                <a:solidFill>
                  <a:schemeClr val="accent6">
                    <a:lumMod val="75000"/>
                  </a:schemeClr>
                </a:solidFill>
                <a:latin typeface="Courier New"/>
                <a:cs typeface="Courier New"/>
              </a:rPr>
              <a:t>name=</a:t>
            </a:r>
            <a:r>
              <a:rPr lang="en-US" b="1" dirty="0" err="1" smtClean="0">
                <a:solidFill>
                  <a:schemeClr val="accent6">
                    <a:lumMod val="75000"/>
                  </a:schemeClr>
                </a:solidFill>
                <a:latin typeface="Courier New"/>
                <a:cs typeface="Courier New"/>
              </a:rPr>
              <a:t>MyName&amp;male</a:t>
            </a:r>
            <a:r>
              <a:rPr lang="en-US" b="1" dirty="0" smtClean="0">
                <a:solidFill>
                  <a:schemeClr val="accent6">
                    <a:lumMod val="75000"/>
                  </a:schemeClr>
                </a:solidFill>
                <a:latin typeface="Courier New"/>
                <a:cs typeface="Courier New"/>
              </a:rPr>
              <a:t>=yes</a:t>
            </a:r>
          </a:p>
        </p:txBody>
      </p:sp>
    </p:spTree>
    <p:extLst>
      <p:ext uri="{BB962C8B-B14F-4D97-AF65-F5344CB8AC3E}">
        <p14:creationId xmlns:p14="http://schemas.microsoft.com/office/powerpoint/2010/main" val="33379475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a:t>
            </a:r>
            <a:r>
              <a:rPr lang="en-US" dirty="0"/>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HTTP defines nine methods (or verbs</a:t>
            </a:r>
            <a:r>
              <a:rPr lang="en-US" dirty="0" smtClean="0"/>
              <a:t>):</a:t>
            </a:r>
            <a:endParaRPr lang="en-US" dirty="0"/>
          </a:p>
          <a:p>
            <a:pPr lvl="1" defTabSz="914400" eaLnBrk="1" hangingPunct="1"/>
            <a:r>
              <a:rPr lang="en-US" b="1" dirty="0" smtClean="0"/>
              <a:t>GET</a:t>
            </a:r>
            <a:r>
              <a:rPr lang="en-US" dirty="0" smtClean="0"/>
              <a:t>: </a:t>
            </a:r>
            <a:r>
              <a:rPr lang="en-US" dirty="0"/>
              <a:t>Request a representation of the resource</a:t>
            </a:r>
          </a:p>
          <a:p>
            <a:pPr lvl="1" defTabSz="914400" eaLnBrk="1" hangingPunct="1"/>
            <a:r>
              <a:rPr lang="en-US" b="1" dirty="0" smtClean="0"/>
              <a:t>POST</a:t>
            </a:r>
            <a:r>
              <a:rPr lang="en-US" dirty="0" smtClean="0"/>
              <a:t>: </a:t>
            </a:r>
            <a:r>
              <a:rPr lang="en-US" dirty="0"/>
              <a:t>Submit data to be processed to the identified resource</a:t>
            </a:r>
          </a:p>
          <a:p>
            <a:pPr lvl="1" defTabSz="914400" eaLnBrk="1" hangingPunct="1"/>
            <a:r>
              <a:rPr lang="en-US" b="1" dirty="0" smtClean="0"/>
              <a:t>PUT:</a:t>
            </a:r>
            <a:r>
              <a:rPr lang="en-US" dirty="0" smtClean="0"/>
              <a:t> </a:t>
            </a:r>
            <a:r>
              <a:rPr lang="en-US" dirty="0"/>
              <a:t>Uploads a representation of the specified resource</a:t>
            </a:r>
          </a:p>
          <a:p>
            <a:pPr lvl="1" defTabSz="914400" eaLnBrk="1" hangingPunct="1"/>
            <a:r>
              <a:rPr lang="en-US" b="1" dirty="0" smtClean="0"/>
              <a:t>DELETE</a:t>
            </a:r>
            <a:r>
              <a:rPr lang="en-US" dirty="0" smtClean="0"/>
              <a:t>: </a:t>
            </a:r>
            <a:r>
              <a:rPr lang="en-US" dirty="0"/>
              <a:t>Deletes the specified resource</a:t>
            </a:r>
          </a:p>
          <a:p>
            <a:pPr lvl="1" defTabSz="914400" eaLnBrk="1" hangingPunct="1"/>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787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r>
              <a:rPr lang="en-US" dirty="0"/>
              <a:t>1xx : Informational</a:t>
            </a:r>
          </a:p>
          <a:p>
            <a:pPr lvl="2"/>
            <a:r>
              <a:rPr lang="en-US" dirty="0"/>
              <a:t>Indicates a provisional </a:t>
            </a:r>
            <a:r>
              <a:rPr lang="en-US" dirty="0" smtClean="0"/>
              <a:t>response</a:t>
            </a:r>
            <a:endParaRPr lang="en-US" dirty="0"/>
          </a:p>
          <a:p>
            <a:pPr lvl="1"/>
            <a:r>
              <a:rPr lang="en-US" dirty="0"/>
              <a:t>2xx : Success</a:t>
            </a:r>
          </a:p>
          <a:p>
            <a:pPr lvl="2"/>
            <a:r>
              <a:rPr lang="en-US" dirty="0"/>
              <a:t>Indicates the request was received, understood, accepted and processed successfully</a:t>
            </a:r>
          </a:p>
          <a:p>
            <a:pPr lvl="2"/>
            <a:r>
              <a:rPr lang="en-US" dirty="0"/>
              <a:t>Examples :</a:t>
            </a:r>
          </a:p>
          <a:p>
            <a:pPr lvl="3"/>
            <a:r>
              <a:rPr lang="en-US" dirty="0"/>
              <a:t>200 OK</a:t>
            </a:r>
          </a:p>
          <a:p>
            <a:pPr lvl="3"/>
            <a:r>
              <a:rPr lang="en-US" dirty="0"/>
              <a:t>201 Created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7328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SUPINFOTheme.thmx</Template>
  <TotalTime>0</TotalTime>
  <Words>2153</Words>
  <Application>Microsoft Macintosh PowerPoint</Application>
  <PresentationFormat>On-screen Show (16:10)</PresentationFormat>
  <Paragraphs>465</Paragraphs>
  <Slides>43</Slides>
  <Notes>35</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SUPINFOTheme</vt:lpstr>
      <vt:lpstr>PowerPoint Presentation</vt:lpstr>
      <vt:lpstr>PowerPoint Presentation</vt:lpstr>
      <vt:lpstr>PowerPoint Presentation</vt:lpstr>
      <vt:lpstr>HTTP Reminders</vt:lpstr>
      <vt:lpstr>The Protocol</vt:lpstr>
      <vt:lpstr>Request Message</vt:lpstr>
      <vt:lpstr>HTTP request message</vt:lpstr>
      <vt:lpstr>HTTP request methods</vt:lpstr>
      <vt:lpstr>Response Status Codes</vt:lpstr>
      <vt:lpstr>Response Status Codes</vt:lpstr>
      <vt:lpstr>Response Status Codes</vt:lpstr>
      <vt:lpstr>Response Status Codes</vt:lpstr>
      <vt:lpstr>Questions ?</vt:lpstr>
      <vt:lpstr>RESTful Architecture</vt:lpstr>
      <vt:lpstr>What is REST ?</vt:lpstr>
      <vt:lpstr>What is REST ?</vt:lpstr>
      <vt:lpstr>Client-Server system</vt:lpstr>
      <vt:lpstr>Stateless</vt:lpstr>
      <vt:lpstr>Cache</vt:lpstr>
      <vt:lpstr>Uniform Interface (UCCSS)</vt:lpstr>
      <vt:lpstr>Uniform Interface (UCCSS)</vt:lpstr>
      <vt:lpstr>Layered System (ULCCSS)</vt:lpstr>
      <vt:lpstr>Code-On-Demand</vt:lpstr>
      <vt:lpstr>Implementations</vt:lpstr>
      <vt:lpstr>Resource</vt:lpstr>
      <vt:lpstr>Representation</vt:lpstr>
      <vt:lpstr>Representation</vt:lpstr>
      <vt:lpstr>RESTful Web Services</vt:lpstr>
      <vt:lpstr>RESTful Web Services</vt:lpstr>
      <vt:lpstr>A Web API Example</vt:lpstr>
      <vt:lpstr>GET / Retrieve</vt:lpstr>
      <vt:lpstr>GET / Retrieve</vt:lpstr>
      <vt:lpstr>PowerPoint Presentation</vt:lpstr>
      <vt:lpstr>POST / Create</vt:lpstr>
      <vt:lpstr>PowerPoint Presentation</vt:lpstr>
      <vt:lpstr>PUT / Update</vt:lpstr>
      <vt:lpstr>PowerPoint Presentation</vt:lpstr>
      <vt:lpstr>DELETE / Delete</vt:lpstr>
      <vt:lpstr>RESTful Web Services</vt:lpstr>
      <vt:lpstr>Questions ?</vt:lpstr>
      <vt:lpstr>Exercise (1/2)</vt:lpstr>
      <vt:lpstr>Exercise (2/2)</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2012-10-22T09:58:25Z</dcterms:modified>
  <cp:category>SUPINFO PowerPoint Templates</cp:category>
</cp:coreProperties>
</file>