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35"/>
  </p:notesMasterIdLst>
  <p:handoutMasterIdLst>
    <p:handoutMasterId r:id="rId36"/>
  </p:handoutMasterIdLst>
  <p:sldIdLst>
    <p:sldId id="444" r:id="rId2"/>
    <p:sldId id="485" r:id="rId3"/>
    <p:sldId id="486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03" r:id="rId34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1064" y="-8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10/22/12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10/22/12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http://www.diveintohtml5.info/</a:t>
            </a:r>
            <a:r>
              <a:rPr lang="fr-FR" dirty="0" err="1" smtClean="0"/>
              <a:t>storage.html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10/22/12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10/22/12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10/21/12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10/22/12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theme" Target="../theme/theme1.xml"/><Relationship Id="rId41" Type="http://schemas.openxmlformats.org/officeDocument/2006/relationships/image" Target="../media/image1.jpeg"/><Relationship Id="rId4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  <p:sldLayoutId id="2147484479" r:id="rId18"/>
    <p:sldLayoutId id="2147484480" r:id="rId19"/>
    <p:sldLayoutId id="2147484481" r:id="rId20"/>
    <p:sldLayoutId id="2147484482" r:id="rId21"/>
    <p:sldLayoutId id="2147484483" r:id="rId22"/>
    <p:sldLayoutId id="2147484484" r:id="rId23"/>
    <p:sldLayoutId id="2147484485" r:id="rId24"/>
    <p:sldLayoutId id="2147484486" r:id="rId25"/>
    <p:sldLayoutId id="2147484487" r:id="rId26"/>
    <p:sldLayoutId id="2147484488" r:id="rId27"/>
    <p:sldLayoutId id="2147484489" r:id="rId28"/>
    <p:sldLayoutId id="2147484490" r:id="rId29"/>
    <p:sldLayoutId id="2147484491" r:id="rId30"/>
    <p:sldLayoutId id="2147484492" r:id="rId31"/>
    <p:sldLayoutId id="2147484493" r:id="rId32"/>
    <p:sldLayoutId id="2147484494" r:id="rId33"/>
    <p:sldLayoutId id="2147484495" r:id="rId34"/>
    <p:sldLayoutId id="2147484496" r:id="rId35"/>
    <p:sldLayoutId id="2147484497" r:id="rId36"/>
    <p:sldLayoutId id="2147484498" r:id="rId37"/>
    <p:sldLayoutId id="2147484499" r:id="rId38"/>
    <p:sldLayoutId id="2147484500" r:id="rId3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ifest-validator.com" TargetMode="External"/><Relationship Id="rId4" Type="http://schemas.openxmlformats.org/officeDocument/2006/relationships/hyperlink" Target="http://www.appcachefacts.info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HTML 5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Offline features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993404"/>
            <a:ext cx="4824536" cy="2412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Local Storage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Defines a single origin storage area</a:t>
            </a:r>
          </a:p>
          <a:p>
            <a:pPr lvl="1"/>
            <a:r>
              <a:rPr lang="en-US" dirty="0" smtClean="0"/>
              <a:t>Available no matter what</a:t>
            </a:r>
          </a:p>
          <a:p>
            <a:pPr lvl="2"/>
            <a:r>
              <a:rPr lang="en-US" dirty="0" smtClean="0"/>
              <a:t>Browser crash</a:t>
            </a:r>
          </a:p>
          <a:p>
            <a:pPr lvl="2"/>
            <a:r>
              <a:rPr lang="en-US" dirty="0" smtClean="0"/>
              <a:t>Computer shutdown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endParaRPr lang="en-US" dirty="0"/>
          </a:p>
          <a:p>
            <a:r>
              <a:rPr lang="en-US" dirty="0" err="1" smtClean="0"/>
              <a:t>Datas</a:t>
            </a:r>
            <a:r>
              <a:rPr lang="en-US" dirty="0" smtClean="0"/>
              <a:t> saved in browser indefinitely</a:t>
            </a:r>
          </a:p>
          <a:p>
            <a:pPr lvl="1"/>
            <a:r>
              <a:rPr lang="en-US" dirty="0" smtClean="0"/>
              <a:t>Until user decide to clear it</a:t>
            </a:r>
          </a:p>
        </p:txBody>
      </p:sp>
    </p:spTree>
    <p:extLst>
      <p:ext uri="{BB962C8B-B14F-4D97-AF65-F5344CB8AC3E}">
        <p14:creationId xmlns:p14="http://schemas.microsoft.com/office/powerpoint/2010/main" val="315578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Local Storage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Verify local storage browser support:</a:t>
            </a:r>
            <a:endParaRPr lang="en-US" dirty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Set </a:t>
            </a:r>
            <a:r>
              <a:rPr lang="en-US" dirty="0"/>
              <a:t>a value: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Get a value: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79512" y="1489943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window.localStorage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 { ... }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79512" y="2858095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localStorage.setItem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, value);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= value;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79512" y="4226247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localStorage.getItem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, value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/>
                <a:cs typeface="Courier New"/>
              </a:rPr>
              <a:t>v</a:t>
            </a:r>
            <a:r>
              <a:rPr lang="en-US" sz="1600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ar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result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localStorage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"key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];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// Returns null if unknown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65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Local Storage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Use index based getter: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Remove a value: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Clear all values: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79512" y="1489943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result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localStorage.key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(0);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// Returns nth value stored, null</a:t>
            </a:r>
          </a:p>
          <a:p>
            <a:pPr lvl="8"/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if unknown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79512" y="2858095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localStorage.removeItem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// Silently does nothing if unknown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79512" y="4226247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localStorage.clear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();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03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Events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Each time you actually modify the storage, an event </a:t>
            </a:r>
            <a:r>
              <a:rPr lang="en-US" dirty="0"/>
              <a:t>is </a:t>
            </a:r>
            <a:r>
              <a:rPr lang="en-US" dirty="0" smtClean="0"/>
              <a:t>triggered on all other pages using it, defined in the window object and called “storage”</a:t>
            </a:r>
          </a:p>
          <a:p>
            <a:pPr lvl="1"/>
            <a:r>
              <a:rPr lang="en-US" dirty="0" smtClean="0"/>
              <a:t>Done after the change, so you can’t interfere with it</a:t>
            </a:r>
          </a:p>
          <a:p>
            <a:endParaRPr lang="en-US" dirty="0" smtClean="0"/>
          </a:p>
          <a:p>
            <a:r>
              <a:rPr lang="en-US" dirty="0" smtClean="0"/>
              <a:t>Callback function takes a “</a:t>
            </a:r>
            <a:r>
              <a:rPr lang="en-US" dirty="0" err="1" smtClean="0"/>
              <a:t>StorageEvent</a:t>
            </a:r>
            <a:r>
              <a:rPr lang="en-US" dirty="0" smtClean="0"/>
              <a:t>” object argument. </a:t>
            </a:r>
          </a:p>
          <a:p>
            <a:pPr lvl="1"/>
            <a:r>
              <a:rPr lang="en-US" dirty="0" smtClean="0"/>
              <a:t>Contains all values related to previous transaction</a:t>
            </a:r>
          </a:p>
        </p:txBody>
      </p:sp>
    </p:spTree>
    <p:extLst>
      <p:ext uri="{BB962C8B-B14F-4D97-AF65-F5344CB8AC3E}">
        <p14:creationId xmlns:p14="http://schemas.microsoft.com/office/powerpoint/2010/main" val="198901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Events</a:t>
            </a:r>
          </a:p>
        </p:txBody>
      </p:sp>
      <p:sp>
        <p:nvSpPr>
          <p:cNvPr id="21540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fr-FR" sz="2800" dirty="0" err="1" smtClean="0"/>
              <a:t>StorageEvent</a:t>
            </a:r>
            <a:r>
              <a:rPr lang="fr-FR" sz="2800" dirty="0" smtClean="0"/>
              <a:t> </a:t>
            </a:r>
            <a:r>
              <a:rPr lang="fr-FR" sz="2800" dirty="0" err="1" smtClean="0"/>
              <a:t>overview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graphicFrame>
        <p:nvGraphicFramePr>
          <p:cNvPr id="7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72420"/>
              </p:ext>
            </p:extLst>
          </p:nvPr>
        </p:nvGraphicFramePr>
        <p:xfrm>
          <a:off x="457200" y="2066007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1296144"/>
                <a:gridCol w="5832648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Field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Type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Contains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key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string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Key </a:t>
                      </a:r>
                      <a:r>
                        <a:rPr lang="fr-FR" sz="1800" dirty="0" err="1" smtClean="0"/>
                        <a:t>related</a:t>
                      </a:r>
                      <a:r>
                        <a:rPr lang="fr-FR" sz="1800" dirty="0" smtClean="0"/>
                        <a:t> to modification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newValue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mixed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Actual</a:t>
                      </a:r>
                      <a:r>
                        <a:rPr lang="fr-FR" sz="1800" dirty="0" smtClean="0"/>
                        <a:t> value or </a:t>
                      </a:r>
                      <a:r>
                        <a:rPr lang="fr-FR" sz="1800" dirty="0" err="1" smtClean="0"/>
                        <a:t>null</a:t>
                      </a:r>
                      <a:r>
                        <a:rPr lang="fr-FR" sz="1800" dirty="0" smtClean="0"/>
                        <a:t> if the</a:t>
                      </a:r>
                      <a:r>
                        <a:rPr lang="fr-FR" sz="1800" baseline="0" dirty="0" smtClean="0"/>
                        <a:t> item </a:t>
                      </a:r>
                      <a:r>
                        <a:rPr lang="fr-FR" sz="1800" baseline="0" dirty="0" err="1" smtClean="0"/>
                        <a:t>was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baseline="0" dirty="0" err="1" smtClean="0"/>
                        <a:t>removed</a:t>
                      </a:r>
                      <a:endParaRPr lang="fr-FR" sz="1800" dirty="0" smtClean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oldValue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mixed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Previous</a:t>
                      </a:r>
                      <a:r>
                        <a:rPr lang="fr-FR" sz="1800" dirty="0" smtClean="0"/>
                        <a:t> value or </a:t>
                      </a:r>
                      <a:r>
                        <a:rPr lang="fr-FR" sz="1800" dirty="0" err="1" smtClean="0"/>
                        <a:t>null</a:t>
                      </a:r>
                      <a:r>
                        <a:rPr lang="fr-FR" sz="1800" dirty="0" smtClean="0"/>
                        <a:t> if a new item </a:t>
                      </a:r>
                      <a:r>
                        <a:rPr lang="fr-FR" sz="1800" dirty="0" err="1" smtClean="0"/>
                        <a:t>was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added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timestamp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int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Date on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baseline="0" dirty="0" err="1" smtClean="0"/>
                        <a:t>which</a:t>
                      </a:r>
                      <a:r>
                        <a:rPr lang="fr-FR" sz="1800" baseline="0" dirty="0" smtClean="0"/>
                        <a:t> the transaction </a:t>
                      </a:r>
                      <a:r>
                        <a:rPr lang="fr-FR" sz="1800" baseline="0" dirty="0" err="1" smtClean="0"/>
                        <a:t>occured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url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string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Event’s</a:t>
                      </a:r>
                      <a:r>
                        <a:rPr lang="fr-FR" sz="1800" dirty="0" smtClean="0"/>
                        <a:t> page URL</a:t>
                      </a:r>
                      <a:endParaRPr lang="fr-FR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8194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2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Events</a:t>
            </a:r>
          </a:p>
        </p:txBody>
      </p:sp>
      <p:sp>
        <p:nvSpPr>
          <p:cNvPr id="21540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fr-FR" sz="2800" dirty="0" err="1" smtClean="0"/>
              <a:t>Consider</a:t>
            </a:r>
            <a:r>
              <a:rPr lang="fr-FR" sz="2800" dirty="0" smtClean="0"/>
              <a:t> </a:t>
            </a:r>
            <a:r>
              <a:rPr lang="fr-FR" sz="2800" dirty="0" err="1" smtClean="0"/>
              <a:t>this</a:t>
            </a:r>
            <a:r>
              <a:rPr lang="fr-FR" sz="2800" dirty="0" smtClean="0"/>
              <a:t> code in one page</a:t>
            </a:r>
          </a:p>
          <a:p>
            <a:pPr lvl="1"/>
            <a:r>
              <a:rPr lang="fr-FR" sz="2400" dirty="0" err="1" smtClean="0"/>
              <a:t>Opened</a:t>
            </a:r>
            <a:r>
              <a:rPr lang="fr-FR" sz="2400" dirty="0" smtClean="0"/>
              <a:t> </a:t>
            </a:r>
            <a:r>
              <a:rPr lang="fr-FR" sz="2400" dirty="0" err="1" smtClean="0"/>
              <a:t>twice</a:t>
            </a:r>
            <a:r>
              <a:rPr lang="fr-FR" sz="2400" dirty="0" smtClean="0"/>
              <a:t> in browser</a:t>
            </a:r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r>
              <a:rPr lang="fr-FR" sz="2400" dirty="0" err="1" smtClean="0"/>
              <a:t>After</a:t>
            </a:r>
            <a:r>
              <a:rPr lang="fr-FR" sz="2400" dirty="0" smtClean="0"/>
              <a:t> </a:t>
            </a:r>
            <a:r>
              <a:rPr lang="fr-FR" sz="2400" dirty="0" err="1" smtClean="0"/>
              <a:t>reloading</a:t>
            </a:r>
            <a:r>
              <a:rPr lang="fr-FR" sz="2400" dirty="0" smtClean="0"/>
              <a:t> one of the </a:t>
            </a:r>
            <a:r>
              <a:rPr lang="fr-FR" sz="2400" dirty="0" err="1" smtClean="0"/>
              <a:t>two</a:t>
            </a:r>
            <a:r>
              <a:rPr lang="fr-FR" sz="2400" dirty="0" smtClean="0"/>
              <a:t>…</a:t>
            </a:r>
          </a:p>
          <a:p>
            <a:pPr lvl="2"/>
            <a:r>
              <a:rPr lang="fr-FR" dirty="0" err="1" smtClean="0"/>
              <a:t>Inspect</a:t>
            </a:r>
            <a:r>
              <a:rPr lang="fr-FR" smtClean="0"/>
              <a:t> </a:t>
            </a:r>
            <a:r>
              <a:rPr lang="fr-FR" sz="2000" smtClean="0"/>
              <a:t>the </a:t>
            </a:r>
            <a:r>
              <a:rPr lang="fr-FR" sz="2000" dirty="0" err="1" smtClean="0"/>
              <a:t>other</a:t>
            </a:r>
            <a:r>
              <a:rPr lang="fr-FR" sz="2000" dirty="0" smtClean="0"/>
              <a:t> one</a:t>
            </a:r>
            <a:endParaRPr lang="fr-FR" sz="2000" dirty="0"/>
          </a:p>
        </p:txBody>
      </p:sp>
      <p:pic>
        <p:nvPicPr>
          <p:cNvPr id="8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à coins arrondis 10"/>
          <p:cNvSpPr/>
          <p:nvPr/>
        </p:nvSpPr>
        <p:spPr>
          <a:xfrm>
            <a:off x="179388" y="1993999"/>
            <a:ext cx="8785225" cy="2016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window.localStorage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 {</a:t>
            </a: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window.addEventListener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'storage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'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,</a:t>
            </a:r>
          </a:p>
          <a:p>
            <a:pPr lvl="2"/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){console.log(e)},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false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localStorage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]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= 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"Dylan"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localStorage.setItem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"Lennon"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localStorage.removeItem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}</a:t>
            </a:r>
            <a:endParaRPr lang="en-US" sz="1600" b="1" dirty="0" smtClean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78175"/>
            <a:ext cx="293370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19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Session Storage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Define a single window storage area</a:t>
            </a:r>
          </a:p>
          <a:p>
            <a:pPr lvl="1"/>
            <a:r>
              <a:rPr lang="en-US" dirty="0" smtClean="0"/>
              <a:t>Available across refresh and same-domain redirections</a:t>
            </a:r>
          </a:p>
          <a:p>
            <a:pPr lvl="1"/>
            <a:r>
              <a:rPr lang="en-US" dirty="0" smtClean="0"/>
              <a:t>Limited to your tab current context</a:t>
            </a:r>
          </a:p>
          <a:p>
            <a:pPr lvl="1"/>
            <a:endParaRPr lang="en-US" dirty="0"/>
          </a:p>
          <a:p>
            <a:r>
              <a:rPr lang="en-US" dirty="0" err="1" smtClean="0"/>
              <a:t>Datas</a:t>
            </a:r>
            <a:r>
              <a:rPr lang="en-US" dirty="0" smtClean="0"/>
              <a:t> saved until user closes the tab</a:t>
            </a:r>
          </a:p>
          <a:p>
            <a:endParaRPr lang="en-US" dirty="0"/>
          </a:p>
          <a:p>
            <a:r>
              <a:rPr lang="en-US" dirty="0" smtClean="0"/>
              <a:t>Same methods as local storage</a:t>
            </a:r>
          </a:p>
          <a:p>
            <a:pPr lvl="1"/>
            <a:r>
              <a:rPr lang="en-US" dirty="0" smtClean="0"/>
              <a:t>But without cross-tab event!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4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Session Storage</a:t>
            </a:r>
          </a:p>
        </p:txBody>
      </p:sp>
      <p:sp>
        <p:nvSpPr>
          <p:cNvPr id="21540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fr-FR" sz="2800" dirty="0" err="1" smtClean="0"/>
              <a:t>Consider</a:t>
            </a:r>
            <a:r>
              <a:rPr lang="fr-FR" sz="2800" dirty="0" smtClean="0"/>
              <a:t> </a:t>
            </a:r>
            <a:r>
              <a:rPr lang="fr-FR" sz="2800" dirty="0" err="1" smtClean="0"/>
              <a:t>this</a:t>
            </a:r>
            <a:r>
              <a:rPr lang="fr-FR" sz="2800" dirty="0" smtClean="0"/>
              <a:t> code </a:t>
            </a:r>
            <a:r>
              <a:rPr lang="fr-FR" sz="2800" dirty="0" err="1" smtClean="0"/>
              <a:t>duplicated</a:t>
            </a:r>
            <a:r>
              <a:rPr lang="fr-FR" sz="2800" dirty="0" smtClean="0"/>
              <a:t> in </a:t>
            </a:r>
            <a:r>
              <a:rPr lang="fr-FR" sz="2800" dirty="0" err="1" smtClean="0"/>
              <a:t>two</a:t>
            </a:r>
            <a:r>
              <a:rPr lang="fr-FR" sz="2800" dirty="0" smtClean="0"/>
              <a:t> pages:</a:t>
            </a:r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On the first page:</a:t>
            </a:r>
            <a:endParaRPr lang="fr-FR" dirty="0"/>
          </a:p>
          <a:p>
            <a:pPr lvl="1"/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clicked</a:t>
            </a:r>
            <a:r>
              <a:rPr lang="fr-FR" dirty="0" smtClean="0"/>
              <a:t> on </a:t>
            </a:r>
            <a:r>
              <a:rPr lang="fr-FR" dirty="0" err="1" smtClean="0"/>
              <a:t>link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8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à coins arrondis 10"/>
          <p:cNvSpPr/>
          <p:nvPr/>
        </p:nvSpPr>
        <p:spPr>
          <a:xfrm>
            <a:off x="179388" y="1561356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&lt;script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ＭＳ Ｐゴシック" pitchFamily="1" charset="-128"/>
                <a:cs typeface="Courier New"/>
              </a:rPr>
              <a:t>type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=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"text/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javascript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&gt;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window.sessionStorage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 {</a:t>
            </a:r>
          </a:p>
          <a:p>
            <a:pPr lvl="1"/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(!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sessionStorage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[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]) {</a:t>
            </a:r>
          </a:p>
          <a:p>
            <a:pPr lvl="2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sessionStorage.setItem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"I wasn't defined!"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pPr lvl="2"/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console.log(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sessionStorage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]);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}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console.log(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"Already defined!"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}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&lt;/script&gt;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&lt;a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ＭＳ Ｐゴシック" pitchFamily="1" charset="-128"/>
                <a:cs typeface="Courier New"/>
              </a:rPr>
              <a:t>href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"page2.html"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&gt;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Click it!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a&gt;</a:t>
            </a:r>
            <a:endParaRPr lang="en-US" sz="1600" b="1" dirty="0" smtClean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21596"/>
            <a:ext cx="2400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32" y="4436715"/>
            <a:ext cx="2419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08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Application </a:t>
            </a:r>
            <a:r>
              <a:rPr lang="fr-FR" dirty="0" err="1" smtClean="0"/>
              <a:t>Caching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Offline </a:t>
            </a:r>
            <a:r>
              <a:rPr lang="fr-FR" dirty="0" err="1" smtClean="0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064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Explain how local and session storage works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Control caching policy on your websites</a:t>
            </a:r>
            <a:endParaRPr lang="en-US" dirty="0" smtClean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Offline features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6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Caching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logic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All browsers now implement a cache:</a:t>
            </a:r>
          </a:p>
          <a:p>
            <a:pPr lvl="1"/>
            <a:r>
              <a:rPr lang="en-US" dirty="0" smtClean="0"/>
              <a:t>Reduce page loading with less requests</a:t>
            </a:r>
          </a:p>
          <a:p>
            <a:pPr lvl="1"/>
            <a:r>
              <a:rPr lang="en-US" dirty="0" smtClean="0"/>
              <a:t>Allows to browse a known website while offline</a:t>
            </a:r>
          </a:p>
          <a:p>
            <a:pPr lvl="1"/>
            <a:endParaRPr lang="en-US" dirty="0"/>
          </a:p>
          <a:p>
            <a:r>
              <a:rPr lang="en-US" dirty="0" smtClean="0"/>
              <a:t>But many browsers (even mobiles one) stores caching data for a small time</a:t>
            </a:r>
          </a:p>
          <a:p>
            <a:pPr lvl="1"/>
            <a:r>
              <a:rPr lang="en-US" dirty="0" smtClean="0"/>
              <a:t>Resulting in a bad-looking “Not found” or “No connection”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the cache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HTML5 adds a way to tell the browser which files to store in cache for a long term usage</a:t>
            </a:r>
          </a:p>
          <a:p>
            <a:pPr lvl="1"/>
            <a:r>
              <a:rPr lang="en-US" dirty="0" smtClean="0"/>
              <a:t>While </a:t>
            </a:r>
            <a:r>
              <a:rPr lang="en-US" dirty="0" smtClean="0"/>
              <a:t>its </a:t>
            </a:r>
            <a:r>
              <a:rPr lang="en-US" dirty="0" smtClean="0"/>
              <a:t>cache is not destroyed manually by the user</a:t>
            </a:r>
          </a:p>
          <a:p>
            <a:pPr lvl="1"/>
            <a:endParaRPr lang="en-US" dirty="0"/>
          </a:p>
          <a:p>
            <a:r>
              <a:rPr lang="en-US" dirty="0" smtClean="0"/>
              <a:t>Need to be declared in a manifest file</a:t>
            </a:r>
          </a:p>
          <a:p>
            <a:pPr lvl="1"/>
            <a:r>
              <a:rPr lang="en-US" dirty="0" smtClean="0"/>
              <a:t>By convention, set with the “</a:t>
            </a:r>
            <a:r>
              <a:rPr lang="en-US" dirty="0" err="1" smtClean="0"/>
              <a:t>appcache</a:t>
            </a:r>
            <a:r>
              <a:rPr lang="en-US" dirty="0" smtClean="0"/>
              <a:t>” extension</a:t>
            </a:r>
          </a:p>
          <a:p>
            <a:pPr lvl="1"/>
            <a:r>
              <a:rPr lang="en-US" dirty="0" smtClean="0"/>
              <a:t>Declared in the “html” tag</a:t>
            </a:r>
          </a:p>
          <a:p>
            <a:pPr lvl="1"/>
            <a:r>
              <a:rPr lang="en-US" dirty="0" smtClean="0"/>
              <a:t>Handled by major mobile and desktop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9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Declare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</a:t>
            </a:r>
            <a:r>
              <a:rPr lang="fr-FR" dirty="0" err="1" smtClean="0">
                <a:ea typeface="ＭＳ Ｐゴシック" pitchFamily="34" charset="-128"/>
              </a:rPr>
              <a:t>anifest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Manifest inclusion: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Any file that may be accessible offline must have the above manifest inclusion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179388" y="1633364"/>
            <a:ext cx="8785225" cy="144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&lt;!DOCTYPE html&gt;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html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ＭＳ Ｐゴシック" pitchFamily="1" charset="-128"/>
                <a:cs typeface="Courier New"/>
              </a:rPr>
              <a:t>manifest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="</a:t>
            </a:r>
            <a:r>
              <a:rPr lang="en-US" b="1" dirty="0" err="1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example.appcache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"&gt;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head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2701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Manifest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syntax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Your “</a:t>
            </a:r>
            <a:r>
              <a:rPr lang="en-US" dirty="0" err="1" smtClean="0"/>
              <a:t>example.appcache</a:t>
            </a:r>
            <a:r>
              <a:rPr lang="en-US" dirty="0" smtClean="0"/>
              <a:t>” file will contain</a:t>
            </a:r>
          </a:p>
          <a:p>
            <a:pPr lvl="1"/>
            <a:r>
              <a:rPr lang="en-US" dirty="0" smtClean="0"/>
              <a:t>The “CACHE MANIFEST” declaration on the first line</a:t>
            </a:r>
          </a:p>
          <a:p>
            <a:pPr lvl="1"/>
            <a:r>
              <a:rPr lang="en-US" dirty="0" smtClean="0"/>
              <a:t>Some files to store, separated by a line break</a:t>
            </a:r>
          </a:p>
          <a:p>
            <a:pPr lvl="1"/>
            <a:endParaRPr lang="en-US" dirty="0"/>
          </a:p>
          <a:p>
            <a:r>
              <a:rPr lang="en-US" dirty="0" smtClean="0"/>
              <a:t>Simple example: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179388" y="3433564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CACHE MANIFEST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This is a comment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Implicitely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force cache for the specified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files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index.html</a:t>
            </a:r>
            <a:endParaRPr lang="en-US" b="1" dirty="0" smtClean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style.css</a:t>
            </a:r>
            <a:endParaRPr lang="en-US" b="1" dirty="0" smtClean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574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Manifest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syntax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Can also have declarations followed by a “:” character:</a:t>
            </a:r>
          </a:p>
          <a:p>
            <a:pPr lvl="1"/>
            <a:r>
              <a:rPr lang="en-US" dirty="0" smtClean="0"/>
              <a:t>“CACHE” : </a:t>
            </a:r>
          </a:p>
          <a:p>
            <a:pPr lvl="2"/>
            <a:r>
              <a:rPr lang="en-US" dirty="0" err="1" smtClean="0"/>
              <a:t>Explicitely</a:t>
            </a:r>
            <a:r>
              <a:rPr lang="en-US" dirty="0" smtClean="0"/>
              <a:t> tell which files to cache</a:t>
            </a:r>
          </a:p>
          <a:p>
            <a:pPr lvl="1"/>
            <a:r>
              <a:rPr lang="en-US" dirty="0" smtClean="0"/>
              <a:t>“NETWORK” : </a:t>
            </a:r>
          </a:p>
          <a:p>
            <a:pPr lvl="2"/>
            <a:r>
              <a:rPr lang="en-US" dirty="0" smtClean="0"/>
              <a:t>Files accessible with connection only</a:t>
            </a:r>
          </a:p>
          <a:p>
            <a:pPr lvl="1"/>
            <a:r>
              <a:rPr lang="en-US" dirty="0" smtClean="0"/>
              <a:t>“FALLBACK” : </a:t>
            </a:r>
          </a:p>
          <a:p>
            <a:pPr lvl="2"/>
            <a:r>
              <a:rPr lang="en-US" dirty="0" smtClean="0"/>
              <a:t>Redirect the user to a special file if he tries to access an un-cached one</a:t>
            </a:r>
          </a:p>
          <a:p>
            <a:pPr lvl="3"/>
            <a:r>
              <a:rPr lang="en-US" dirty="0" smtClean="0"/>
              <a:t>First argument is an URL pattern, second is the path to the special file</a:t>
            </a:r>
          </a:p>
          <a:p>
            <a:pPr lvl="3"/>
            <a:r>
              <a:rPr lang="en-US" dirty="0" smtClean="0"/>
              <a:t>The two arguments are separated by a space</a:t>
            </a:r>
          </a:p>
        </p:txBody>
      </p:sp>
    </p:spTree>
    <p:extLst>
      <p:ext uri="{BB962C8B-B14F-4D97-AF65-F5344CB8AC3E}">
        <p14:creationId xmlns:p14="http://schemas.microsoft.com/office/powerpoint/2010/main" val="56818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Manifest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syntax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complex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example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sp>
        <p:nvSpPr>
          <p:cNvPr id="9" name="Rectangle à coins arrondis 4"/>
          <p:cNvSpPr/>
          <p:nvPr/>
        </p:nvSpPr>
        <p:spPr>
          <a:xfrm>
            <a:off x="179388" y="985292"/>
            <a:ext cx="8785225" cy="4176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CACHE MANIFEST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Implicitely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force cache for the specified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file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style.css</a:t>
            </a:r>
            <a:endParaRPr lang="en-US" b="1" dirty="0" smtClean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All other files need to be accessed with a connection</a:t>
            </a:r>
            <a:endParaRPr lang="en-US" b="1" dirty="0">
              <a:solidFill>
                <a:srgbClr val="008000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NETWORK: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* 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User tries to access an un-cached file anywhere on the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website,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displays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offline.html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 instead of 404 error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FALLBACK: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/ /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offline.html</a:t>
            </a:r>
            <a:endParaRPr lang="en-US" b="1" dirty="0" smtClean="0">
              <a:solidFill>
                <a:srgbClr val="000000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Explicitely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 force cache for the specified file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CACHE: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index.html</a:t>
            </a:r>
            <a:endParaRPr lang="en-US" b="1" dirty="0">
              <a:solidFill>
                <a:srgbClr val="000000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10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1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Beware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manifest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caching</a:t>
            </a:r>
            <a:r>
              <a:rPr lang="fr-FR" dirty="0" smtClean="0">
                <a:ea typeface="ＭＳ Ｐゴシック" pitchFamily="34" charset="-128"/>
              </a:rPr>
              <a:t>!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85292"/>
            <a:ext cx="8435975" cy="4230687"/>
          </a:xfrm>
        </p:spPr>
        <p:txBody>
          <a:bodyPr/>
          <a:lstStyle/>
          <a:p>
            <a:r>
              <a:rPr lang="en-US" dirty="0" smtClean="0"/>
              <a:t>Every time the browser access your website, it compares the manifest version with the one it has</a:t>
            </a:r>
          </a:p>
          <a:p>
            <a:r>
              <a:rPr lang="en-US" dirty="0" smtClean="0"/>
              <a:t>If your manifest is cached, you </a:t>
            </a:r>
            <a:r>
              <a:rPr lang="en-US" dirty="0" err="1" smtClean="0"/>
              <a:t>gonna</a:t>
            </a:r>
            <a:r>
              <a:rPr lang="en-US" dirty="0" smtClean="0"/>
              <a:t> have a bad time!</a:t>
            </a:r>
          </a:p>
          <a:p>
            <a:pPr lvl="1"/>
            <a:r>
              <a:rPr lang="en-US" dirty="0" smtClean="0"/>
              <a:t>On Apache-based servers, add this line to disable it: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Never declare your manifest in your manifest!</a:t>
            </a:r>
          </a:p>
          <a:p>
            <a:pPr lvl="1"/>
            <a:r>
              <a:rPr lang="en-US" dirty="0" smtClean="0"/>
              <a:t>Nearly impossible to update browser caching rules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179388" y="3073525"/>
            <a:ext cx="8785225" cy="5040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ExpiresByType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 text/cache-manifest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"access plus 0 seconds"</a:t>
            </a:r>
            <a:endParaRPr lang="en-US" b="1" dirty="0">
              <a:solidFill>
                <a:srgbClr val="000000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Beware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manifest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caching</a:t>
            </a:r>
            <a:r>
              <a:rPr lang="fr-FR" dirty="0" smtClean="0">
                <a:ea typeface="ＭＳ Ｐゴシック" pitchFamily="34" charset="-128"/>
              </a:rPr>
              <a:t>!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85292"/>
            <a:ext cx="8435975" cy="4230687"/>
          </a:xfrm>
        </p:spPr>
        <p:txBody>
          <a:bodyPr/>
          <a:lstStyle/>
          <a:p>
            <a:r>
              <a:rPr lang="en-US" dirty="0" smtClean="0"/>
              <a:t>If you change any file declared in your manifest, trigger reloading by changing something inside</a:t>
            </a:r>
          </a:p>
          <a:p>
            <a:pPr lvl="1"/>
            <a:r>
              <a:rPr lang="en-US" dirty="0" smtClean="0"/>
              <a:t>For example, defining a comment with your manifest version, a timestamp or a GUID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388" y="2929508"/>
            <a:ext cx="8785225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CACHE MANIFEST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# v0.1 (Change this version to re-cache 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style.css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 file)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style.css</a:t>
            </a:r>
            <a:endParaRPr lang="en-US" b="1" dirty="0" smtClean="0">
              <a:solidFill>
                <a:srgbClr val="000000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9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4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Is </a:t>
            </a:r>
            <a:r>
              <a:rPr lang="fr-FR" dirty="0" err="1" smtClean="0">
                <a:ea typeface="ＭＳ Ｐゴシック" pitchFamily="34" charset="-128"/>
              </a:rPr>
              <a:t>your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caching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strategy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working</a:t>
            </a:r>
            <a:r>
              <a:rPr lang="fr-FR" dirty="0">
                <a:ea typeface="ＭＳ Ｐゴシック" pitchFamily="34" charset="-128"/>
              </a:rPr>
              <a:t>?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85292"/>
            <a:ext cx="8435975" cy="4230687"/>
          </a:xfrm>
        </p:spPr>
        <p:txBody>
          <a:bodyPr/>
          <a:lstStyle/>
          <a:p>
            <a:r>
              <a:rPr lang="en-US" dirty="0" smtClean="0"/>
              <a:t>Verify your caching rules by:</a:t>
            </a:r>
          </a:p>
          <a:p>
            <a:pPr lvl="1"/>
            <a:r>
              <a:rPr lang="en-US" dirty="0" smtClean="0"/>
              <a:t>Using your browser’s developer tools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Bef>
                <a:spcPts val="1824"/>
              </a:spcBef>
            </a:pPr>
            <a:r>
              <a:rPr lang="en-US" dirty="0" smtClean="0"/>
              <a:t>Validating your manifest syntax:</a:t>
            </a:r>
          </a:p>
          <a:p>
            <a:pPr marL="0" indent="0" algn="ctr">
              <a:buNone/>
            </a:pPr>
            <a:r>
              <a:rPr lang="en-US" sz="2400" dirty="0" smtClean="0">
                <a:hlinkClick r:id="rId3"/>
              </a:rPr>
              <a:t>http://www.manifest-validator.com</a:t>
            </a:r>
            <a:endParaRPr lang="en-US" sz="2400" dirty="0"/>
          </a:p>
          <a:p>
            <a:pPr lvl="1"/>
            <a:r>
              <a:rPr lang="en-US" dirty="0" smtClean="0"/>
              <a:t>Reading Application Cache facts:</a:t>
            </a:r>
          </a:p>
          <a:p>
            <a:pPr marL="0" indent="0" algn="ctr">
              <a:buNone/>
            </a:pPr>
            <a:r>
              <a:rPr lang="en-US" sz="2400" dirty="0" smtClean="0">
                <a:hlinkClick r:id="rId4"/>
              </a:rPr>
              <a:t>http://www.appcachefacts.info</a:t>
            </a:r>
            <a:endParaRPr lang="en-US" sz="2400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3" name="Picture 2" descr="manife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78" y="1993404"/>
            <a:ext cx="5796644" cy="1292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4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Manifest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85292"/>
            <a:ext cx="8435975" cy="4230687"/>
          </a:xfrm>
        </p:spPr>
        <p:txBody>
          <a:bodyPr/>
          <a:lstStyle/>
          <a:p>
            <a:r>
              <a:rPr lang="en-US" dirty="0" smtClean="0"/>
              <a:t>While using cache files, your browser is triggering some events</a:t>
            </a:r>
          </a:p>
          <a:p>
            <a:pPr lvl="1"/>
            <a:r>
              <a:rPr lang="en-US" dirty="0" smtClean="0"/>
              <a:t>Handled by the JavaScript “</a:t>
            </a:r>
            <a:r>
              <a:rPr lang="en-US" dirty="0" err="1" smtClean="0"/>
              <a:t>applicationCache</a:t>
            </a:r>
            <a:r>
              <a:rPr lang="en-US" dirty="0" smtClean="0"/>
              <a:t>” object</a:t>
            </a:r>
            <a:endParaRPr lang="en-US" dirty="0"/>
          </a:p>
          <a:p>
            <a:pPr lvl="1"/>
            <a:r>
              <a:rPr lang="en-US" dirty="0" smtClean="0"/>
              <a:t>Five states:</a:t>
            </a:r>
          </a:p>
          <a:p>
            <a:pPr lvl="2"/>
            <a:r>
              <a:rPr lang="en-US" dirty="0" smtClean="0"/>
              <a:t>UNCACHED</a:t>
            </a:r>
          </a:p>
          <a:p>
            <a:pPr lvl="2"/>
            <a:r>
              <a:rPr lang="en-US" dirty="0" smtClean="0"/>
              <a:t>IDLE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313512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Web storage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Application caching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10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JavaScript </a:t>
            </a:r>
            <a:r>
              <a:rPr lang="fr-FR" dirty="0" err="1" smtClean="0">
                <a:ea typeface="ＭＳ Ｐゴシック" pitchFamily="34" charset="-128"/>
              </a:rPr>
              <a:t>caching</a:t>
            </a:r>
            <a:r>
              <a:rPr lang="fr-FR" dirty="0" smtClean="0">
                <a:ea typeface="ＭＳ Ｐゴシック" pitchFamily="34" charset="-128"/>
              </a:rPr>
              <a:t> management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Caching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sp>
        <p:nvSpPr>
          <p:cNvPr id="8" name="Rectangle à coins arrondis 4"/>
          <p:cNvSpPr/>
          <p:nvPr/>
        </p:nvSpPr>
        <p:spPr>
          <a:xfrm>
            <a:off x="179388" y="913284"/>
            <a:ext cx="8785225" cy="4248473"/>
          </a:xfrm>
          <a:prstGeom prst="roundRect">
            <a:avLst>
              <a:gd name="adj" fmla="val 112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function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onDownload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() 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alert(</a:t>
            </a:r>
            <a:r>
              <a:rPr lang="en-US" b="1" dirty="0" smtClean="0">
                <a:solidFill>
                  <a:srgbClr val="A2AEBA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Downloading new version!</a:t>
            </a:r>
            <a:r>
              <a:rPr lang="en-US" b="1" dirty="0" smtClean="0">
                <a:solidFill>
                  <a:srgbClr val="A2AEBA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}</a:t>
            </a:r>
          </a:p>
          <a:p>
            <a:r>
              <a:rPr lang="en-US" b="1" dirty="0" err="1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applicationCache.addEventListener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b="1" dirty="0" smtClean="0">
                <a:solidFill>
                  <a:srgbClr val="A2AEBA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downloading</a:t>
            </a:r>
            <a:r>
              <a:rPr lang="en-US" b="1" dirty="0" smtClean="0">
                <a:solidFill>
                  <a:srgbClr val="A2AEBA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,</a:t>
            </a:r>
          </a:p>
          <a:p>
            <a:pPr lvl="4"/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onDownload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// Since the browser may download before JS execution, check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// the application cache status no matter what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applicationCache.status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 === </a:t>
            </a:r>
          </a:p>
          <a:p>
            <a:pPr lvl="4"/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applicationCache.DOWNLOADING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 {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onDownload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();</a:t>
            </a:r>
          </a:p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ea typeface="ＭＳ Ｐゴシック" pitchFamily="1" charset="-128"/>
                <a:cs typeface="Courier New"/>
              </a:rPr>
              <a:t>// Force manifest update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u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 pitchFamily="1" charset="-128"/>
                <a:cs typeface="Courier New"/>
              </a:rPr>
              <a:t>pdate();</a:t>
            </a:r>
            <a:endParaRPr lang="en-US" b="1" dirty="0">
              <a:solidFill>
                <a:srgbClr val="000000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32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if(</a:t>
            </a:r>
            <a:r>
              <a:rPr lang="fr-FR" sz="2800" dirty="0" err="1" smtClean="0"/>
              <a:t>labs</a:t>
            </a:r>
            <a:r>
              <a:rPr lang="fr-FR" sz="2800" dirty="0" smtClean="0"/>
              <a:t>) { </a:t>
            </a:r>
            <a:r>
              <a:rPr lang="fr-FR" sz="2800" dirty="0" err="1" smtClean="0"/>
              <a:t>doWork</a:t>
            </a:r>
            <a:r>
              <a:rPr lang="fr-FR" sz="2800" dirty="0" smtClean="0"/>
              <a:t>(); }</a:t>
            </a:r>
            <a:endParaRPr lang="fr-FR" sz="16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Offline </a:t>
            </a:r>
            <a:r>
              <a:rPr lang="fr-FR" dirty="0" err="1" smtClean="0"/>
              <a:t>features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19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Web Storage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Offline </a:t>
            </a:r>
            <a:r>
              <a:rPr lang="fr-FR" dirty="0" err="1" smtClean="0"/>
              <a:t>features</a:t>
            </a:r>
            <a:endParaRPr lang="fr-FR" dirty="0"/>
          </a:p>
        </p:txBody>
      </p:sp>
      <p:pic>
        <p:nvPicPr>
          <p:cNvPr id="1026" name="Picture 2" descr="http://t1.gstatic.com/images?q=tbn:ANd9GcTZuD8Q6yOUsp08Q3gVIIY9uPNUwQjQdvtM8HcWQT4n6mzZQnY2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5344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At</a:t>
            </a:r>
            <a:r>
              <a:rPr lang="fr-FR" dirty="0" smtClean="0">
                <a:ea typeface="ＭＳ Ｐゴシック" pitchFamily="34" charset="-128"/>
              </a:rPr>
              <a:t> the </a:t>
            </a:r>
            <a:r>
              <a:rPr lang="fr-FR" dirty="0" err="1" smtClean="0">
                <a:ea typeface="ＭＳ Ｐゴシック" pitchFamily="34" charset="-128"/>
              </a:rPr>
              <a:t>beginning</a:t>
            </a:r>
            <a:r>
              <a:rPr lang="fr-FR" dirty="0" smtClean="0">
                <a:ea typeface="ＭＳ Ｐゴシック" pitchFamily="34" charset="-128"/>
              </a:rPr>
              <a:t>…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There was no features allowing developers to store data on client side (except cookies)</a:t>
            </a:r>
            <a:endParaRPr lang="en-US" dirty="0"/>
          </a:p>
          <a:p>
            <a:r>
              <a:rPr lang="en-US" dirty="0" smtClean="0"/>
              <a:t>So, some native browsers implementations were born:</a:t>
            </a:r>
          </a:p>
          <a:p>
            <a:pPr lvl="1"/>
            <a:r>
              <a:rPr lang="en-US" dirty="0" err="1" smtClean="0"/>
              <a:t>userData</a:t>
            </a:r>
            <a:r>
              <a:rPr lang="en-US" dirty="0" smtClean="0"/>
              <a:t> with Trident</a:t>
            </a:r>
          </a:p>
          <a:p>
            <a:pPr lvl="1"/>
            <a:r>
              <a:rPr lang="en-US" dirty="0" err="1" smtClean="0"/>
              <a:t>IndexedDB</a:t>
            </a:r>
            <a:r>
              <a:rPr lang="en-US" dirty="0" smtClean="0"/>
              <a:t> with Gecko</a:t>
            </a:r>
          </a:p>
          <a:p>
            <a:pPr lvl="1"/>
            <a:r>
              <a:rPr lang="en-US" dirty="0" smtClean="0"/>
              <a:t>Web SQL Database with 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/>
            <a:r>
              <a:rPr lang="en-US" dirty="0" smtClean="0"/>
              <a:t>Flash also created the “Flash cookies”</a:t>
            </a:r>
          </a:p>
          <a:p>
            <a:r>
              <a:rPr lang="en-US" dirty="0" smtClean="0"/>
              <a:t>Finally, a new specification was written: </a:t>
            </a:r>
            <a:r>
              <a:rPr lang="en-US" b="1" dirty="0" smtClean="0"/>
              <a:t>Web Storage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6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913284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Web Storage: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Was </a:t>
            </a:r>
            <a:r>
              <a:rPr lang="en-US" dirty="0" smtClean="0">
                <a:ea typeface="ＭＳ Ｐゴシック" pitchFamily="34" charset="-128"/>
              </a:rPr>
              <a:t>part of HTML5 specification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Now has its own specification</a:t>
            </a:r>
            <a:endParaRPr lang="en-US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en-US" dirty="0" smtClean="0">
                <a:ea typeface="ＭＳ Ｐゴシック" pitchFamily="34" charset="-128"/>
              </a:rPr>
              <a:t>Allows to store data only on client side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Complements server cookies</a:t>
            </a:r>
            <a:endParaRPr lang="en-US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en-US" dirty="0" smtClean="0">
                <a:ea typeface="ＭＳ Ｐゴシック" pitchFamily="34" charset="-128"/>
              </a:rPr>
              <a:t>Two different storages methods: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Session Storage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Local Storage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4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Why</a:t>
            </a:r>
            <a:r>
              <a:rPr lang="fr-FR" dirty="0" smtClean="0">
                <a:ea typeface="ＭＳ Ｐゴシック" pitchFamily="34" charset="-128"/>
              </a:rPr>
              <a:t> a new API?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Cookies are great but: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imited to 64 Kbits of data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to be managed by a web server</a:t>
            </a:r>
          </a:p>
          <a:p>
            <a:pPr lvl="1"/>
            <a:r>
              <a:rPr lang="en-US" dirty="0" smtClean="0"/>
              <a:t>Weights HTTP headers down</a:t>
            </a:r>
          </a:p>
          <a:p>
            <a:pPr lvl="1"/>
            <a:endParaRPr lang="en-US" dirty="0"/>
          </a:p>
          <a:p>
            <a:r>
              <a:rPr lang="en-US" dirty="0" smtClean="0"/>
              <a:t>Web storage allows you to store data that don’t need to be sent to the web server</a:t>
            </a:r>
          </a:p>
          <a:p>
            <a:pPr lvl="1"/>
            <a:r>
              <a:rPr lang="en-US" dirty="0" smtClean="0"/>
              <a:t>If so, call the server by form submission or AJAX!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5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Advantages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/>
              <a:t>Available space up to 5 megabytes</a:t>
            </a:r>
          </a:p>
          <a:p>
            <a:pPr lvl="1"/>
            <a:r>
              <a:rPr lang="en-US" dirty="0"/>
              <a:t>W3C advice, but browser dependent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Secured area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storage </a:t>
            </a:r>
            <a:r>
              <a:rPr lang="en-US" dirty="0" smtClean="0"/>
              <a:t>by specific origin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i="1" dirty="0"/>
              <a:t>sub.site.com</a:t>
            </a:r>
            <a:r>
              <a:rPr lang="en-US" dirty="0"/>
              <a:t> and </a:t>
            </a:r>
            <a:r>
              <a:rPr lang="en-US" i="1" dirty="0"/>
              <a:t>site.com</a:t>
            </a:r>
            <a:r>
              <a:rPr lang="en-US" dirty="0"/>
              <a:t> share the same </a:t>
            </a:r>
            <a:r>
              <a:rPr lang="en-US" dirty="0" smtClean="0"/>
              <a:t>storage</a:t>
            </a:r>
          </a:p>
          <a:p>
            <a:pPr lvl="1"/>
            <a:endParaRPr lang="en-US" dirty="0"/>
          </a:p>
          <a:p>
            <a:r>
              <a:rPr lang="en-US" dirty="0" smtClean="0"/>
              <a:t>Bandwidth-safe and offline compliant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5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Advantages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13284"/>
            <a:ext cx="8435975" cy="4230687"/>
          </a:xfrm>
        </p:spPr>
        <p:txBody>
          <a:bodyPr/>
          <a:lstStyle/>
          <a:p>
            <a:r>
              <a:rPr lang="en-US" dirty="0" smtClean="0"/>
              <a:t>Last but not least, browser independent</a:t>
            </a:r>
          </a:p>
          <a:p>
            <a:endParaRPr lang="en-US" dirty="0" smtClean="0"/>
          </a:p>
          <a:p>
            <a:r>
              <a:rPr lang="en-US" dirty="0" smtClean="0"/>
              <a:t>Two ways to store data on client side:</a:t>
            </a:r>
          </a:p>
          <a:p>
            <a:pPr lvl="1"/>
            <a:r>
              <a:rPr lang="en-US" dirty="0" smtClean="0"/>
              <a:t>Local Storage</a:t>
            </a:r>
          </a:p>
          <a:p>
            <a:pPr lvl="1"/>
            <a:r>
              <a:rPr lang="en-US" dirty="0" smtClean="0"/>
              <a:t>Session Storage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see each of them!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0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1929</Words>
  <Application>Microsoft Macintosh PowerPoint</Application>
  <PresentationFormat>On-screen Show (16:10)</PresentationFormat>
  <Paragraphs>402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SUPINFOTheme</vt:lpstr>
      <vt:lpstr>PowerPoint Presentation</vt:lpstr>
      <vt:lpstr>PowerPoint Presentation</vt:lpstr>
      <vt:lpstr>PowerPoint Presentation</vt:lpstr>
      <vt:lpstr>Web Storage</vt:lpstr>
      <vt:lpstr>At the beginning…</vt:lpstr>
      <vt:lpstr>Presentation</vt:lpstr>
      <vt:lpstr>Why a new API?</vt:lpstr>
      <vt:lpstr>Advantages</vt:lpstr>
      <vt:lpstr>Advantages</vt:lpstr>
      <vt:lpstr>Local Storage</vt:lpstr>
      <vt:lpstr>Local Storage methods</vt:lpstr>
      <vt:lpstr>Local Storage methods</vt:lpstr>
      <vt:lpstr>Events</vt:lpstr>
      <vt:lpstr>Events</vt:lpstr>
      <vt:lpstr>Events</vt:lpstr>
      <vt:lpstr>Session Storage</vt:lpstr>
      <vt:lpstr>Session Storage</vt:lpstr>
      <vt:lpstr>Questions ?</vt:lpstr>
      <vt:lpstr>Application Caching</vt:lpstr>
      <vt:lpstr>Caching logic</vt:lpstr>
      <vt:lpstr>Control the cache</vt:lpstr>
      <vt:lpstr>Declare manifest</vt:lpstr>
      <vt:lpstr>Manifest syntax</vt:lpstr>
      <vt:lpstr>Manifest syntax</vt:lpstr>
      <vt:lpstr>Manifest syntax complex example</vt:lpstr>
      <vt:lpstr>Beware manifest caching!</vt:lpstr>
      <vt:lpstr>Beware manifest caching!</vt:lpstr>
      <vt:lpstr>Is your caching strategy working?</vt:lpstr>
      <vt:lpstr>Manifest events</vt:lpstr>
      <vt:lpstr>JavaScript caching management</vt:lpstr>
      <vt:lpstr>Questions ?</vt:lpstr>
      <vt:lpstr>Exercise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2012-10-21T22:46:51Z</dcterms:modified>
  <cp:category>SUPINFO PowerPoint Templates</cp:category>
</cp:coreProperties>
</file>