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392" autoAdjust="0"/>
  </p:normalViewPr>
  <p:slideViewPr>
    <p:cSldViewPr>
      <p:cViewPr varScale="1">
        <p:scale>
          <a:sx n="60" d="100"/>
          <a:sy n="60" d="100"/>
        </p:scale>
        <p:origin x="-1616" y="-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10/24/12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10/24/12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lesscss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http://lesscss.org/#-client-side-usage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0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dirty="0" err="1" smtClean="0"/>
              <a:t>workaround</a:t>
            </a:r>
            <a:r>
              <a:rPr lang="fr-FR" dirty="0" smtClean="0"/>
              <a:t> for Chrome by </a:t>
            </a:r>
            <a:r>
              <a:rPr lang="fr-FR" dirty="0" err="1" smtClean="0"/>
              <a:t>using</a:t>
            </a:r>
            <a:r>
              <a:rPr lang="fr-FR" baseline="0" dirty="0" smtClean="0"/>
              <a:t> a HTTP server on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local machine (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WAMP).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sscss.org/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CSS 3</a:t>
            </a:r>
            <a:endParaRPr lang="fr-FR" dirty="0"/>
          </a:p>
        </p:txBody>
      </p:sp>
      <p:pic>
        <p:nvPicPr>
          <p:cNvPr id="2050" name="Picture 2" descr="D:\Users\Renaud\Desktop\l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97" y="2065412"/>
            <a:ext cx="37242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96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Mixins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err="1" smtClean="0"/>
              <a:t>Generated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.rounded-corners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moz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webkit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header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.rounded-corners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.rounded-corners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8" name="Connecteur droit 7"/>
          <p:cNvCxnSpPr>
            <a:stCxn id="6" idx="0"/>
            <a:endCxn id="6" idx="2"/>
          </p:cNvCxnSpPr>
          <p:nvPr/>
        </p:nvCxnSpPr>
        <p:spPr>
          <a:xfrm>
            <a:off x="4572124" y="1705373"/>
            <a:ext cx="0" cy="345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44008" y="1849388"/>
            <a:ext cx="4427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#container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rounded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-corners</a:t>
            </a:r>
            <a:r>
              <a:rPr lang="fr-F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5px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moz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-border-radius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5px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webkit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-border-radius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5px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8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Mixins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.rounded-corners(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@size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@size;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moz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@size;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webkit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@size;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.border-base(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@color: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black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,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size: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 1px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@size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solid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@color;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.rounded-corners(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.border-base(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#333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260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Mixins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Generated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Is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in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77380"/>
            <a:ext cx="8785224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border-radius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moz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webkit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1px solid #333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615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Mixins</a:t>
            </a:r>
            <a:r>
              <a:rPr lang="fr-FR" dirty="0" smtClean="0"/>
              <a:t> </a:t>
            </a:r>
            <a:r>
              <a:rPr lang="fr-FR" dirty="0" err="1" smtClean="0"/>
              <a:t>overloading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err="1" smtClean="0"/>
              <a:t>Generated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grady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@a;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grady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@a, @b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fade(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@a, @b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grady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#555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 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#footer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 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grady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black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50%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8" name="Connecteur droit 7"/>
          <p:cNvCxnSpPr>
            <a:stCxn id="6" idx="0"/>
            <a:endCxn id="6" idx="2"/>
          </p:cNvCxnSpPr>
          <p:nvPr/>
        </p:nvCxnSpPr>
        <p:spPr>
          <a:xfrm>
            <a:off x="4572124" y="1705373"/>
            <a:ext cx="0" cy="345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44008" y="1849388"/>
            <a:ext cx="4427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#container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#555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rgba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0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0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97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functions</a:t>
            </a:r>
            <a:r>
              <a:rPr lang="fr-FR" dirty="0" smtClean="0"/>
              <a:t> - </a:t>
            </a:r>
            <a:r>
              <a:rPr lang="fr-FR" dirty="0" err="1" smtClean="0"/>
              <a:t>Color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changing functions (1 of 2):</a:t>
            </a:r>
          </a:p>
          <a:p>
            <a:pPr lvl="1"/>
            <a:r>
              <a:rPr lang="en-US" dirty="0" smtClean="0"/>
              <a:t>Decline your entire layout by only two colors!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161772"/>
              </p:ext>
            </p:extLst>
          </p:nvPr>
        </p:nvGraphicFramePr>
        <p:xfrm>
          <a:off x="457200" y="2281436"/>
          <a:ext cx="8363272" cy="222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760640"/>
              </a:tblGrid>
              <a:tr h="370795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Example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Champ 2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lighten</a:t>
                      </a:r>
                      <a:r>
                        <a:rPr lang="en-US" dirty="0" smtClean="0"/>
                        <a:t>(@color, 10%);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10% lighter than @color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darken</a:t>
                      </a:r>
                      <a:r>
                        <a:rPr lang="en-US" dirty="0" smtClean="0"/>
                        <a:t>(@color, 10%);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10% darker than @color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 smtClean="0"/>
                        <a:t>saturate</a:t>
                      </a:r>
                      <a:r>
                        <a:rPr lang="fr-FR" sz="1800" b="0" dirty="0" smtClean="0"/>
                        <a:t>(@</a:t>
                      </a:r>
                      <a:r>
                        <a:rPr lang="fr-FR" sz="1800" b="0" dirty="0" err="1" smtClean="0"/>
                        <a:t>color</a:t>
                      </a:r>
                      <a:r>
                        <a:rPr lang="fr-FR" sz="1800" b="0" dirty="0" smtClean="0"/>
                        <a:t>, 10%); </a:t>
                      </a:r>
                      <a:endParaRPr lang="en-US" dirty="0" smtClean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10% </a:t>
                      </a:r>
                      <a:r>
                        <a:rPr lang="en-US" baseline="0" dirty="0" smtClean="0"/>
                        <a:t> more </a:t>
                      </a:r>
                      <a:r>
                        <a:rPr lang="en-US" dirty="0" smtClean="0"/>
                        <a:t>saturated than @color 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desaturate</a:t>
                      </a:r>
                      <a:r>
                        <a:rPr lang="en-US" dirty="0" smtClean="0"/>
                        <a:t>(@color, 10%);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10% </a:t>
                      </a:r>
                      <a:r>
                        <a:rPr lang="en-US" baseline="0" dirty="0" smtClean="0"/>
                        <a:t> less </a:t>
                      </a:r>
                      <a:r>
                        <a:rPr lang="en-US" dirty="0" smtClean="0"/>
                        <a:t>saturated than @color 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mix</a:t>
                      </a:r>
                      <a:r>
                        <a:rPr lang="en-US" dirty="0" smtClean="0"/>
                        <a:t>(@color1, @color2);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Return a mix of @color1 and @color2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</a:tbl>
          </a:graphicData>
        </a:graphic>
      </p:graphicFrame>
      <p:pic>
        <p:nvPicPr>
          <p:cNvPr id="6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87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functions</a:t>
            </a:r>
            <a:r>
              <a:rPr lang="fr-FR" dirty="0" smtClean="0"/>
              <a:t> - </a:t>
            </a:r>
            <a:r>
              <a:rPr lang="fr-FR" dirty="0" err="1" smtClean="0"/>
              <a:t>Color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changing functions (2 of 2):</a:t>
            </a:r>
          </a:p>
          <a:p>
            <a:pPr lvl="1"/>
            <a:r>
              <a:rPr lang="en-US" dirty="0" smtClean="0"/>
              <a:t>Decline your entire layout by only two colors!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061240"/>
              </p:ext>
            </p:extLst>
          </p:nvPr>
        </p:nvGraphicFramePr>
        <p:xfrm>
          <a:off x="457200" y="2281436"/>
          <a:ext cx="8363272" cy="222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760640"/>
              </a:tblGrid>
              <a:tr h="370795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Example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Champ 2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fadein</a:t>
                      </a:r>
                      <a:r>
                        <a:rPr lang="en-US" b="0" dirty="0" smtClean="0"/>
                        <a:t>(@color, 10%);</a:t>
                      </a:r>
                      <a:r>
                        <a:rPr lang="en-US" b="1" dirty="0" smtClean="0"/>
                        <a:t>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10% </a:t>
                      </a:r>
                      <a:r>
                        <a:rPr lang="en-US" b="0" dirty="0" smtClean="0"/>
                        <a:t>less transparent</a:t>
                      </a:r>
                      <a:r>
                        <a:rPr lang="en-US" dirty="0" smtClean="0"/>
                        <a:t> than @color 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fadeout</a:t>
                      </a:r>
                      <a:r>
                        <a:rPr lang="en-US" b="0" dirty="0" smtClean="0"/>
                        <a:t>(@color, 10%);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color 10% </a:t>
                      </a:r>
                      <a:r>
                        <a:rPr lang="en-US" b="0" dirty="0" smtClean="0"/>
                        <a:t>more transparent</a:t>
                      </a:r>
                      <a:r>
                        <a:rPr lang="en-US" dirty="0" smtClean="0"/>
                        <a:t> than @color 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/>
                        <a:t>fade</a:t>
                      </a:r>
                      <a:r>
                        <a:rPr lang="fr-FR" sz="1800" b="0" dirty="0" smtClean="0"/>
                        <a:t>(@</a:t>
                      </a:r>
                      <a:r>
                        <a:rPr lang="fr-FR" sz="1800" b="0" dirty="0" err="1" smtClean="0"/>
                        <a:t>color</a:t>
                      </a:r>
                      <a:r>
                        <a:rPr lang="fr-FR" sz="1800" b="0" dirty="0" smtClean="0"/>
                        <a:t>, 50%);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@color with 50% transparency 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spin</a:t>
                      </a:r>
                      <a:r>
                        <a:rPr lang="en-US" b="0" dirty="0" smtClean="0"/>
                        <a:t>(@color, 10);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 degree larger in hue than @color 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spin</a:t>
                      </a:r>
                      <a:r>
                        <a:rPr lang="en-US" b="0" dirty="0" smtClean="0"/>
                        <a:t>(@color, -10);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Return </a:t>
                      </a:r>
                      <a:r>
                        <a:rPr lang="en-US" dirty="0" smtClean="0"/>
                        <a:t>return a color 10 degree smaller hue than @color 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</a:tbl>
          </a:graphicData>
        </a:graphic>
      </p:graphicFrame>
      <p:pic>
        <p:nvPicPr>
          <p:cNvPr id="6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33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Conditional</a:t>
            </a:r>
            <a:r>
              <a:rPr lang="fr-FR" dirty="0" smtClean="0"/>
              <a:t> </a:t>
            </a:r>
            <a:r>
              <a:rPr lang="fr-FR" dirty="0" err="1" smtClean="0"/>
              <a:t>statements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 </a:t>
            </a:r>
            <a:r>
              <a:rPr lang="fr-FR" dirty="0" err="1" smtClean="0"/>
              <a:t>handles</a:t>
            </a:r>
            <a:r>
              <a:rPr lang="fr-FR" dirty="0" smtClean="0"/>
              <a:t> conditions!</a:t>
            </a:r>
          </a:p>
          <a:p>
            <a:pPr lvl="1"/>
            <a:r>
              <a:rPr lang="fr-FR" dirty="0" err="1" smtClean="0"/>
              <a:t>Begins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« </a:t>
            </a:r>
            <a:r>
              <a:rPr lang="fr-FR" dirty="0" err="1" smtClean="0"/>
              <a:t>when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Optionnaly</a:t>
            </a:r>
            <a:r>
              <a:rPr lang="fr-FR" dirty="0" smtClean="0"/>
              <a:t> </a:t>
            </a:r>
            <a:r>
              <a:rPr lang="fr-FR" dirty="0" err="1" smtClean="0"/>
              <a:t>followed</a:t>
            </a:r>
            <a:r>
              <a:rPr lang="fr-FR" dirty="0" smtClean="0"/>
              <a:t> by « </a:t>
            </a:r>
            <a:r>
              <a:rPr lang="fr-FR" b="1" dirty="0" smtClean="0"/>
              <a:t>and </a:t>
            </a:r>
            <a:r>
              <a:rPr lang="fr-FR" dirty="0" smtClean="0"/>
              <a:t>», « </a:t>
            </a:r>
            <a:r>
              <a:rPr lang="fr-FR" b="1" dirty="0" smtClean="0"/>
              <a:t>,</a:t>
            </a:r>
            <a:r>
              <a:rPr lang="fr-FR" dirty="0" smtClean="0"/>
              <a:t> » (</a:t>
            </a:r>
            <a:r>
              <a:rPr lang="fr-FR" dirty="0" err="1" smtClean="0"/>
              <a:t>logical</a:t>
            </a:r>
            <a:r>
              <a:rPr lang="fr-FR" dirty="0" smtClean="0"/>
              <a:t> OR), « </a:t>
            </a:r>
            <a:r>
              <a:rPr lang="fr-FR" b="1" dirty="0" smtClean="0"/>
              <a:t>not</a:t>
            </a:r>
            <a:r>
              <a:rPr lang="fr-FR" dirty="0" smtClean="0"/>
              <a:t> »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2569468"/>
            <a:ext cx="8785224" cy="26642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fontcolor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bg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-opacity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when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(@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bg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-opacity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=&lt;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0.5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black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fontcolor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@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bg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-opacity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when (@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bg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-opacity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0.5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white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opacity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0.5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fontcolor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0.5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; 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pic>
        <p:nvPicPr>
          <p:cNvPr id="6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62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Conditional</a:t>
            </a:r>
            <a:r>
              <a:rPr lang="fr-FR" dirty="0" smtClean="0"/>
              <a:t> </a:t>
            </a:r>
            <a:r>
              <a:rPr lang="fr-FR" dirty="0" err="1" smtClean="0"/>
              <a:t>statements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Five </a:t>
            </a:r>
            <a:r>
              <a:rPr lang="fr-FR" dirty="0" err="1" smtClean="0"/>
              <a:t>operators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=&gt;</a:t>
            </a:r>
          </a:p>
          <a:p>
            <a:pPr lvl="2"/>
            <a:r>
              <a:rPr lang="fr-FR" dirty="0" smtClean="0"/>
              <a:t>&gt;</a:t>
            </a:r>
          </a:p>
          <a:p>
            <a:pPr lvl="2"/>
            <a:r>
              <a:rPr lang="fr-FR" dirty="0" smtClean="0"/>
              <a:t>=</a:t>
            </a:r>
          </a:p>
          <a:p>
            <a:pPr lvl="2"/>
            <a:r>
              <a:rPr lang="fr-FR" dirty="0" smtClean="0"/>
              <a:t>&lt;</a:t>
            </a:r>
          </a:p>
          <a:p>
            <a:pPr lvl="2"/>
            <a:r>
              <a:rPr lang="fr-FR" dirty="0" smtClean="0"/>
              <a:t>=&lt;</a:t>
            </a:r>
          </a:p>
          <a:p>
            <a:pPr lvl="1"/>
            <a:endParaRPr lang="fr-FR" dirty="0"/>
          </a:p>
          <a:p>
            <a:r>
              <a:rPr lang="fr-FR" dirty="0" err="1" smtClean="0"/>
              <a:t>Only</a:t>
            </a:r>
            <a:r>
              <a:rPr lang="fr-FR" dirty="0" smtClean="0"/>
              <a:t> dimension and keywords are comparable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3074" name="Picture 2" descr="http://dara.mumfaculty.com/files/2012/05/compari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9388"/>
            <a:ext cx="2952328" cy="197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Additional</a:t>
            </a:r>
            <a:r>
              <a:rPr lang="fr-FR" dirty="0" smtClean="0"/>
              <a:t> informations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compiled</a:t>
            </a:r>
            <a:r>
              <a:rPr lang="fr-FR" dirty="0" smtClean="0"/>
              <a:t> and </a:t>
            </a:r>
            <a:r>
              <a:rPr lang="fr-FR" dirty="0" err="1" smtClean="0"/>
              <a:t>minified</a:t>
            </a:r>
            <a:r>
              <a:rPr lang="fr-FR" dirty="0" smtClean="0"/>
              <a:t> server </a:t>
            </a:r>
            <a:r>
              <a:rPr lang="fr-FR" dirty="0" err="1" smtClean="0"/>
              <a:t>side</a:t>
            </a:r>
            <a:r>
              <a:rPr lang="fr-FR" dirty="0"/>
              <a:t> </a:t>
            </a:r>
            <a:r>
              <a:rPr lang="fr-FR" dirty="0" smtClean="0"/>
              <a:t>for a </a:t>
            </a:r>
            <a:r>
              <a:rPr lang="fr-FR" dirty="0" err="1" smtClean="0"/>
              <a:t>perfect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nodeJS</a:t>
            </a:r>
            <a:r>
              <a:rPr lang="fr-FR" dirty="0" smtClean="0"/>
              <a:t> and Rhino.</a:t>
            </a:r>
            <a:endParaRPr lang="fr-FR" dirty="0"/>
          </a:p>
          <a:p>
            <a:pPr lvl="1"/>
            <a:r>
              <a:rPr lang="fr-FR" dirty="0" err="1" smtClean="0"/>
              <a:t>You’ll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the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semester</a:t>
            </a:r>
            <a:r>
              <a:rPr lang="fr-FR" dirty="0" smtClean="0"/>
              <a:t>!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Note: </a:t>
            </a:r>
            <a:r>
              <a:rPr lang="fr-FR" dirty="0" err="1" smtClean="0"/>
              <a:t>At</a:t>
            </a:r>
            <a:r>
              <a:rPr lang="fr-FR" dirty="0" smtClean="0"/>
              <a:t> the time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writing</a:t>
            </a:r>
            <a:r>
              <a:rPr lang="fr-FR" dirty="0" smtClean="0"/>
              <a:t> Chrome </a:t>
            </a:r>
            <a:r>
              <a:rPr lang="fr-FR" dirty="0" err="1" smtClean="0"/>
              <a:t>doesn’t</a:t>
            </a:r>
            <a:r>
              <a:rPr lang="fr-FR" dirty="0" smtClean="0"/>
              <a:t> support </a:t>
            </a:r>
            <a:r>
              <a:rPr lang="en-US" dirty="0" smtClean="0"/>
              <a:t>Less.js if </a:t>
            </a:r>
            <a:r>
              <a:rPr lang="en-US" dirty="0"/>
              <a:t>the path to your page starts with </a:t>
            </a:r>
            <a:r>
              <a:rPr lang="en-US" dirty="0" smtClean="0"/>
              <a:t>"file:///".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3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stylesheet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(CSS </a:t>
            </a:r>
            <a:r>
              <a:rPr lang="fr-FR" dirty="0" err="1" smtClean="0"/>
              <a:t>preprocessor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err="1" smtClean="0"/>
              <a:t>Don’t</a:t>
            </a:r>
            <a:r>
              <a:rPr lang="fr-FR" dirty="0" smtClean="0"/>
              <a:t> confuse </a:t>
            </a:r>
            <a:r>
              <a:rPr lang="fr-FR" dirty="0" err="1" smtClean="0"/>
              <a:t>with</a:t>
            </a:r>
            <a:r>
              <a:rPr lang="fr-FR" dirty="0" smtClean="0"/>
              <a:t> LESS </a:t>
            </a:r>
            <a:r>
              <a:rPr lang="fr-FR" dirty="0" err="1" smtClean="0"/>
              <a:t>framework</a:t>
            </a:r>
            <a:r>
              <a:rPr lang="fr-FR" dirty="0" smtClean="0"/>
              <a:t>!</a:t>
            </a:r>
          </a:p>
          <a:p>
            <a:pPr lvl="1"/>
            <a:r>
              <a:rPr lang="fr-FR" dirty="0" err="1" smtClean="0"/>
              <a:t>LessCSS</a:t>
            </a:r>
            <a:r>
              <a:rPr lang="fr-FR" dirty="0" smtClean="0"/>
              <a:t> </a:t>
            </a:r>
            <a:r>
              <a:rPr lang="fr-FR" dirty="0" err="1" smtClean="0"/>
              <a:t>extends</a:t>
            </a:r>
            <a:r>
              <a:rPr lang="fr-FR" dirty="0" smtClean="0"/>
              <a:t> CSS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behavior</a:t>
            </a:r>
            <a:endParaRPr lang="fr-FR" dirty="0" smtClean="0"/>
          </a:p>
          <a:p>
            <a:pPr lvl="1"/>
            <a:r>
              <a:rPr lang="fr-FR" dirty="0" err="1" smtClean="0"/>
              <a:t>LessFramework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design pages </a:t>
            </a:r>
            <a:r>
              <a:rPr lang="fr-FR" dirty="0" err="1" smtClean="0"/>
              <a:t>easily</a:t>
            </a:r>
            <a:r>
              <a:rPr lang="fr-FR" dirty="0" smtClean="0"/>
              <a:t> (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 smtClean="0"/>
              <a:t>Documentation </a:t>
            </a:r>
            <a:r>
              <a:rPr lang="fr-FR" dirty="0" err="1" smtClean="0"/>
              <a:t>findable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: </a:t>
            </a:r>
            <a:r>
              <a:rPr lang="fr-FR" dirty="0">
                <a:hlinkClick r:id="rId2"/>
              </a:rPr>
              <a:t>http://lesscss.org/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82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source</a:t>
            </a:r>
          </a:p>
          <a:p>
            <a:endParaRPr lang="fr-FR" dirty="0" smtClean="0"/>
          </a:p>
          <a:p>
            <a:r>
              <a:rPr lang="fr-FR" dirty="0" err="1" smtClean="0"/>
              <a:t>Written</a:t>
            </a:r>
            <a:r>
              <a:rPr lang="fr-FR" dirty="0" smtClean="0"/>
              <a:t> first in Ruby</a:t>
            </a:r>
            <a:endParaRPr lang="fr-FR" dirty="0"/>
          </a:p>
          <a:p>
            <a:r>
              <a:rPr lang="fr-FR" dirty="0" smtClean="0"/>
              <a:t>Ruby </a:t>
            </a:r>
            <a:r>
              <a:rPr lang="fr-FR" dirty="0" err="1" smtClean="0"/>
              <a:t>replaced</a:t>
            </a:r>
            <a:r>
              <a:rPr lang="fr-FR" dirty="0" smtClean="0"/>
              <a:t> by JavaScript in </a:t>
            </a:r>
            <a:r>
              <a:rPr lang="fr-FR" dirty="0" err="1" smtClean="0"/>
              <a:t>later</a:t>
            </a:r>
            <a:r>
              <a:rPr lang="fr-FR" dirty="0" smtClean="0"/>
              <a:t> versions</a:t>
            </a:r>
          </a:p>
          <a:p>
            <a:pPr lvl="1"/>
            <a:endParaRPr lang="fr-FR" dirty="0"/>
          </a:p>
          <a:p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close to </a:t>
            </a:r>
            <a:r>
              <a:rPr lang="fr-FR" dirty="0" err="1" smtClean="0"/>
              <a:t>classical</a:t>
            </a:r>
            <a:r>
              <a:rPr lang="fr-FR" dirty="0" smtClean="0"/>
              <a:t> CSS</a:t>
            </a:r>
          </a:p>
          <a:p>
            <a:pPr lvl="1"/>
            <a:r>
              <a:rPr lang="fr-FR" dirty="0" smtClean="0"/>
              <a:t>CSS file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file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a </a:t>
            </a:r>
            <a:r>
              <a:rPr lang="fr-FR" dirty="0" err="1" smtClean="0"/>
              <a:t>website</a:t>
            </a:r>
            <a:r>
              <a:rPr lang="fr-FR" dirty="0" smtClean="0"/>
              <a:t> in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By a local compiler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transcripts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files in CSS files</a:t>
            </a:r>
          </a:p>
          <a:p>
            <a:pPr lvl="1"/>
            <a:r>
              <a:rPr lang="fr-FR" dirty="0" smtClean="0"/>
              <a:t>By </a:t>
            </a:r>
            <a:r>
              <a:rPr lang="fr-FR" dirty="0" err="1" smtClean="0"/>
              <a:t>uploading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files and </a:t>
            </a:r>
            <a:r>
              <a:rPr lang="fr-FR" dirty="0" err="1" smtClean="0"/>
              <a:t>using</a:t>
            </a:r>
            <a:r>
              <a:rPr lang="fr-FR" dirty="0" smtClean="0"/>
              <a:t> a JavaScript adapter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converts</a:t>
            </a:r>
            <a:r>
              <a:rPr lang="fr-FR" dirty="0" smtClean="0"/>
              <a:t> the code on the </a:t>
            </a:r>
            <a:r>
              <a:rPr lang="fr-FR" dirty="0" err="1" smtClean="0"/>
              <a:t>fly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Sass</a:t>
            </a:r>
            <a:endParaRPr lang="fr-FR" dirty="0" smtClean="0"/>
          </a:p>
          <a:p>
            <a:pPr lvl="1"/>
            <a:r>
              <a:rPr lang="fr-FR" dirty="0" err="1" smtClean="0"/>
              <a:t>Zuss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75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redundant</a:t>
            </a:r>
            <a:r>
              <a:rPr lang="fr-FR" dirty="0" smtClean="0"/>
              <a:t> and more </a:t>
            </a:r>
            <a:r>
              <a:rPr lang="fr-FR" dirty="0" err="1" smtClean="0"/>
              <a:t>readable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Thanks</a:t>
            </a:r>
            <a:r>
              <a:rPr lang="fr-FR" dirty="0" smtClean="0"/>
              <a:t> to </a:t>
            </a:r>
            <a:r>
              <a:rPr lang="fr-FR" dirty="0" err="1"/>
              <a:t>n</a:t>
            </a:r>
            <a:r>
              <a:rPr lang="fr-FR" dirty="0" err="1" smtClean="0"/>
              <a:t>esting</a:t>
            </a:r>
            <a:r>
              <a:rPr lang="fr-FR" dirty="0" smtClean="0"/>
              <a:t> </a:t>
            </a:r>
            <a:r>
              <a:rPr lang="fr-FR" dirty="0" err="1" smtClean="0"/>
              <a:t>selectors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Advanced concepts:</a:t>
            </a:r>
          </a:p>
          <a:p>
            <a:pPr lvl="1"/>
            <a:r>
              <a:rPr lang="fr-FR" dirty="0" smtClean="0"/>
              <a:t>Variables</a:t>
            </a:r>
          </a:p>
          <a:p>
            <a:pPr lvl="1"/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smtClean="0"/>
              <a:t>Operations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PPT\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7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Stylesheet</a:t>
            </a:r>
            <a:r>
              <a:rPr lang="fr-FR" dirty="0" smtClean="0"/>
              <a:t> inclusion: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JavaScript adapter inclusion: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3865612"/>
            <a:ext cx="8785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smtClean="0">
                <a:solidFill>
                  <a:srgbClr val="00B050"/>
                </a:solidFill>
                <a:latin typeface="Courier New"/>
                <a:cs typeface="Courier New"/>
              </a:rPr>
              <a:t>&lt;script</a:t>
            </a:r>
            <a:r>
              <a:rPr lang="fr-FR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fr-FR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"less.js"</a:t>
            </a:r>
            <a:r>
              <a:rPr lang="fr-FR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fr-FR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text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javascript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fr-FR" b="1" dirty="0">
                <a:solidFill>
                  <a:srgbClr val="00B050"/>
                </a:solidFill>
                <a:latin typeface="Courier New"/>
                <a:cs typeface="Courier New"/>
              </a:rPr>
              <a:t>&gt;&lt;/script&gt;</a:t>
            </a:r>
            <a:endParaRPr lang="en-US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79512" y="1993404"/>
            <a:ext cx="8785224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&lt;link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rel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stylesheet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/less"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"text/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css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</a:p>
          <a:p>
            <a:pPr lvl="3"/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styles.less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</p:txBody>
      </p:sp>
      <p:pic>
        <p:nvPicPr>
          <p:cNvPr id="8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3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err="1" smtClean="0"/>
              <a:t>Generated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#header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h1 {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font-size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26px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{ </a:t>
            </a:r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text-decoration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none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&amp;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hover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{ </a:t>
            </a:r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black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8" name="Connecteur droit 7"/>
          <p:cNvCxnSpPr>
            <a:stCxn id="6" idx="0"/>
            <a:endCxn id="6" idx="2"/>
          </p:cNvCxnSpPr>
          <p:nvPr/>
        </p:nvCxnSpPr>
        <p:spPr>
          <a:xfrm>
            <a:off x="4572124" y="1705373"/>
            <a:ext cx="0" cy="345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44008" y="1849388"/>
            <a:ext cx="4032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#header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h1 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font-size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26px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#header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text-decoration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:hover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black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1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err="1" smtClean="0"/>
              <a:t>Generated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@main-color: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#FFDEAD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header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h1 {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@main-color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border-left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1px solid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@main-color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border-right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1px solid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@main-color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8" name="Connecteur droit 7"/>
          <p:cNvCxnSpPr>
            <a:stCxn id="6" idx="0"/>
            <a:endCxn id="6" idx="2"/>
          </p:cNvCxnSpPr>
          <p:nvPr/>
        </p:nvCxnSpPr>
        <p:spPr>
          <a:xfrm>
            <a:off x="4572124" y="1705373"/>
            <a:ext cx="0" cy="345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44008" y="1849388"/>
            <a:ext cx="403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#header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h1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#FFDEAD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#container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border-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1px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solid</a:t>
            </a:r>
            <a:endParaRPr lang="fr-FR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#FFDEAD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border-right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1px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solid</a:t>
            </a:r>
            <a:endParaRPr lang="fr-FR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#FFDEAD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9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err="1" smtClean="0"/>
              <a:t>Generated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@border-width: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1px;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@dark-gray: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#111;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header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@dark-gray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* 3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@border-width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* 2 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solid @dark-gray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(@dark-gray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#111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* 4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8" name="Connecteur droit 7"/>
          <p:cNvCxnSpPr>
            <a:stCxn id="6" idx="0"/>
            <a:endCxn id="6" idx="2"/>
          </p:cNvCxnSpPr>
          <p:nvPr/>
        </p:nvCxnSpPr>
        <p:spPr>
          <a:xfrm>
            <a:off x="4572124" y="1705373"/>
            <a:ext cx="0" cy="345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44008" y="1849388"/>
            <a:ext cx="403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#333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#container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border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2px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solid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#111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#888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1198</Words>
  <Application>Microsoft Macintosh PowerPoint</Application>
  <PresentationFormat>On-screen Show (16:10)</PresentationFormat>
  <Paragraphs>303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SUPINFOTheme</vt:lpstr>
      <vt:lpstr>Less CSS</vt:lpstr>
      <vt:lpstr>Overview</vt:lpstr>
      <vt:lpstr>Overview</vt:lpstr>
      <vt:lpstr>Overview</vt:lpstr>
      <vt:lpstr>Advantages</vt:lpstr>
      <vt:lpstr>Install</vt:lpstr>
      <vt:lpstr>Nesting</vt:lpstr>
      <vt:lpstr>Variables</vt:lpstr>
      <vt:lpstr>Operations</vt:lpstr>
      <vt:lpstr>Mixins</vt:lpstr>
      <vt:lpstr>Mixins with parameters</vt:lpstr>
      <vt:lpstr>Mixins with parameters</vt:lpstr>
      <vt:lpstr>Mixins overloading</vt:lpstr>
      <vt:lpstr>Built-in functions - Color</vt:lpstr>
      <vt:lpstr>Built-in functions - Color</vt:lpstr>
      <vt:lpstr>Conditional statements</vt:lpstr>
      <vt:lpstr>Conditional statements</vt:lpstr>
      <vt:lpstr>Additional informations</vt:lpstr>
      <vt:lpstr>Questions 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2012-10-24T16:47:13Z</dcterms:modified>
  <cp:category>SUPINFO PowerPoint Templates</cp:category>
</cp:coreProperties>
</file>