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59" r:id="rId1"/>
  </p:sldMasterIdLst>
  <p:notesMasterIdLst>
    <p:notesMasterId r:id="rId49"/>
  </p:notesMasterIdLst>
  <p:handoutMasterIdLst>
    <p:handoutMasterId r:id="rId50"/>
  </p:handoutMasterIdLst>
  <p:sldIdLst>
    <p:sldId id="444" r:id="rId2"/>
    <p:sldId id="485" r:id="rId3"/>
    <p:sldId id="486" r:id="rId4"/>
    <p:sldId id="705" r:id="rId5"/>
    <p:sldId id="713" r:id="rId6"/>
    <p:sldId id="771" r:id="rId7"/>
    <p:sldId id="772" r:id="rId8"/>
    <p:sldId id="773" r:id="rId9"/>
    <p:sldId id="774" r:id="rId10"/>
    <p:sldId id="775" r:id="rId11"/>
    <p:sldId id="778" r:id="rId12"/>
    <p:sldId id="779" r:id="rId13"/>
    <p:sldId id="740" r:id="rId14"/>
    <p:sldId id="777" r:id="rId15"/>
    <p:sldId id="776" r:id="rId16"/>
    <p:sldId id="770" r:id="rId17"/>
    <p:sldId id="821" r:id="rId18"/>
    <p:sldId id="822" r:id="rId19"/>
    <p:sldId id="823" r:id="rId20"/>
    <p:sldId id="824" r:id="rId21"/>
    <p:sldId id="780" r:id="rId22"/>
    <p:sldId id="781" r:id="rId23"/>
    <p:sldId id="782" r:id="rId24"/>
    <p:sldId id="787" r:id="rId25"/>
    <p:sldId id="783" r:id="rId26"/>
    <p:sldId id="800" r:id="rId27"/>
    <p:sldId id="784" r:id="rId28"/>
    <p:sldId id="785" r:id="rId29"/>
    <p:sldId id="786" r:id="rId30"/>
    <p:sldId id="788" r:id="rId31"/>
    <p:sldId id="789" r:id="rId32"/>
    <p:sldId id="790" r:id="rId33"/>
    <p:sldId id="791" r:id="rId34"/>
    <p:sldId id="825" r:id="rId35"/>
    <p:sldId id="826" r:id="rId36"/>
    <p:sldId id="792" r:id="rId37"/>
    <p:sldId id="793" r:id="rId38"/>
    <p:sldId id="794" r:id="rId39"/>
    <p:sldId id="795" r:id="rId40"/>
    <p:sldId id="796" r:id="rId41"/>
    <p:sldId id="797" r:id="rId42"/>
    <p:sldId id="798" r:id="rId43"/>
    <p:sldId id="799" r:id="rId44"/>
    <p:sldId id="847" r:id="rId45"/>
    <p:sldId id="848" r:id="rId46"/>
    <p:sldId id="849" r:id="rId47"/>
    <p:sldId id="603" r:id="rId48"/>
  </p:sldIdLst>
  <p:sldSz cx="9144000" cy="5715000" type="screen16x1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B71"/>
    <a:srgbClr val="479B8F"/>
    <a:srgbClr val="FFFFCC"/>
    <a:srgbClr val="FFE2C5"/>
    <a:srgbClr val="5F5F5F"/>
    <a:srgbClr val="808080"/>
    <a:srgbClr val="A2AEBA"/>
    <a:srgbClr val="BFC7CF"/>
    <a:srgbClr val="D9D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0" autoAdjust="0"/>
    <p:restoredTop sz="88115" autoAdjust="0"/>
  </p:normalViewPr>
  <p:slideViewPr>
    <p:cSldViewPr>
      <p:cViewPr>
        <p:scale>
          <a:sx n="88" d="100"/>
          <a:sy n="88" d="100"/>
        </p:scale>
        <p:origin x="-864" y="-24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34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652" y="-102"/>
      </p:cViewPr>
      <p:guideLst>
        <p:guide orient="horz" pos="2928"/>
        <p:guide pos="21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70138" y="0"/>
            <a:ext cx="45116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1911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D2311312-5453-4838-B29E-4EA3A882F044}" type="datetime1">
              <a:rPr lang="en-US"/>
              <a:pPr>
                <a:defRPr/>
              </a:pPr>
              <a:t>10/24/12</a:t>
            </a:fld>
            <a:endParaRPr lang="en-US"/>
          </a:p>
        </p:txBody>
      </p:sp>
      <p:sp>
        <p:nvSpPr>
          <p:cNvPr id="501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58118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r>
              <a:rPr lang="en-US"/>
              <a:t>Copyright © 2004-2005 NameOfTheOrganization. All rights reserved.</a:t>
            </a:r>
          </a:p>
        </p:txBody>
      </p:sp>
      <p:sp>
        <p:nvSpPr>
          <p:cNvPr id="501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48413" y="8831263"/>
            <a:ext cx="5334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72E45660-14A8-4B58-9D54-FCF5FD535C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7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293938" y="0"/>
            <a:ext cx="45878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[Title of the course]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0653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DECD9CA4-4D38-43C9-9B39-98127E024D67}" type="datetime1">
              <a:rPr lang="en-US"/>
              <a:pPr>
                <a:defRPr/>
              </a:pPr>
              <a:t>10/24/12</a:t>
            </a:fld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696913"/>
            <a:ext cx="55753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56578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r>
              <a:rPr lang="en-US"/>
              <a:t>Copyright © 2004-2005 NameOfTheOrganization. All rights reserved.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23025" y="8829675"/>
            <a:ext cx="4572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F7D2AE92-4CF7-4F2F-AFA6-368DD66A7D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0207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61963" eaLnBrk="1" hangingPunct="1">
              <a:spcBef>
                <a:spcPct val="0"/>
              </a:spcBef>
            </a:pPr>
            <a:endParaRPr lang="fr-FR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277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C3C27A-FE85-4025-83C4-ED52E72ED52D}" type="slidenum">
              <a:rPr lang="fr-FR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 smtClean="0"/>
              <a:t>LAST_TWEET_ID:</a:t>
            </a:r>
            <a:r>
              <a:rPr lang="en-US" sz="1200" i="1" baseline="0" dirty="0" smtClean="0"/>
              <a:t> must be the ID of the last tweet your received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75359"/>
            <a:ext cx="7772400" cy="1225021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658045C-28A7-48F6-9A39-0A68DC976A2B}" type="datetimeFigureOut">
              <a:rPr lang="fr-FR"/>
              <a:pPr>
                <a:defRPr/>
              </a:pPr>
              <a:t>10/24/12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1FFD8CC-CFD6-4A8D-BE35-DE16CEECCC6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FF91C60-3044-400C-A03F-634E1DB9EF37}" type="datetimeFigureOut">
              <a:rPr lang="fr-FR"/>
              <a:pPr>
                <a:defRPr/>
              </a:pPr>
              <a:t>10/24/12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91D214D-10A5-4144-AFB0-EAE68476768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70"/>
            <a:ext cx="2057400" cy="487627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70"/>
            <a:ext cx="6019800" cy="487627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838CE58-55A4-4F27-B112-23D282F2AE52}" type="datetimeFigureOut">
              <a:rPr lang="fr-FR"/>
              <a:pPr>
                <a:defRPr/>
              </a:pPr>
              <a:t>10/24/12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7992CC1-6A43-457B-A3C0-4C91109FC2F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9E81E79-DFAC-414F-9DD2-ED5820F0726F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5EA7CBC-E766-4E40-8511-26A6BCD8135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B26A8FD-4383-432C-89D1-4BA533796EDD}" type="datetimeFigureOut">
              <a:rPr lang="fr-FR"/>
              <a:pPr>
                <a:defRPr/>
              </a:pPr>
              <a:t>10/24/12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D79EFE8-A335-4C9D-8EA4-806E0B95C1F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BDB5007-CCCC-4269-8A8C-E90EFD1D1F2C}" type="datetimeFigureOut">
              <a:rPr lang="fr-FR"/>
              <a:pPr>
                <a:defRPr/>
              </a:pPr>
              <a:t>10/24/12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7F2939D-07EB-4683-9024-903831CF447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EE36BC4-2A08-42D4-AC41-9DAC2E0B7D74}" type="datetimeFigureOut">
              <a:rPr lang="fr-FR"/>
              <a:pPr>
                <a:defRPr/>
              </a:pPr>
              <a:t>10/24/12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B46FE078-AF85-4CA7-BFF7-B2EB062AC05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984081A-A807-4890-8799-B7AE6C296295}" type="datetimeFigureOut">
              <a:rPr lang="fr-FR"/>
              <a:pPr>
                <a:defRPr/>
              </a:pPr>
              <a:t>10/24/12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A116D2F4-A341-4E59-B839-45DF3B526D2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433DD74-9DDF-4627-B2A8-BEF3B7014055}" type="datetimeFigureOut">
              <a:rPr lang="fr-FR"/>
              <a:pPr>
                <a:defRPr/>
              </a:pPr>
              <a:t>10/24/12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46107D9-2CF4-4069-A4F9-F6BFE0B44D6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B7234C6-9D10-4093-9543-312882F4F177}" type="datetimeFigureOut">
              <a:rPr lang="fr-FR"/>
              <a:pPr>
                <a:defRPr/>
              </a:pPr>
              <a:t>10/24/12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ABC6178-461C-4BD0-9B54-309BB831267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11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11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F3D4983-7BA2-411E-B7C6-D727698C63A3}" type="datetimeFigureOut">
              <a:rPr lang="fr-FR"/>
              <a:pPr>
                <a:defRPr/>
              </a:pPr>
              <a:t>10/24/12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1A612C5-ADBE-407C-A149-5B7DBBCB950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81B4CFD4-017E-4D30-A3AD-20FFA767F724}" type="datetimeFigureOut">
              <a:rPr lang="fr-FR"/>
              <a:pPr>
                <a:defRPr/>
              </a:pPr>
              <a:t>10/24/12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13AB0C8-3393-415B-AA1D-514982E3CED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4" descr="CarteDuMonde_AvecPoint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148263" y="0"/>
            <a:ext cx="400208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116013" y="0"/>
            <a:ext cx="795655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128713"/>
            <a:ext cx="8435975" cy="423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0" y="5329238"/>
            <a:ext cx="9144000" cy="4079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fr-FR" sz="900">
                <a:solidFill>
                  <a:srgbClr val="FFFFFF"/>
                </a:solidFill>
                <a:latin typeface="Calibri" pitchFamily="34" charset="0"/>
              </a:rPr>
              <a:t>© SUPINFO International University – http://www.supinfo.com</a:t>
            </a:r>
          </a:p>
        </p:txBody>
      </p:sp>
      <p:pic>
        <p:nvPicPr>
          <p:cNvPr id="1030" name="Image 2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40650" y="5305425"/>
            <a:ext cx="136207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62" r:id="rId1"/>
    <p:sldLayoutId id="2147484463" r:id="rId2"/>
    <p:sldLayoutId id="2147484464" r:id="rId3"/>
    <p:sldLayoutId id="2147484465" r:id="rId4"/>
    <p:sldLayoutId id="2147484466" r:id="rId5"/>
    <p:sldLayoutId id="2147484467" r:id="rId6"/>
    <p:sldLayoutId id="2147484468" r:id="rId7"/>
    <p:sldLayoutId id="2147484469" r:id="rId8"/>
    <p:sldLayoutId id="2147484470" r:id="rId9"/>
    <p:sldLayoutId id="2147484471" r:id="rId10"/>
    <p:sldLayoutId id="2147484472" r:id="rId11"/>
    <p:sldLayoutId id="2147484473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javascript/geocoding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 12" descr="SignOfSuccess_NoirSurFondTransparen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54013"/>
            <a:ext cx="3097212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ZoneTexte 15"/>
          <p:cNvSpPr txBox="1"/>
          <p:nvPr/>
        </p:nvSpPr>
        <p:spPr>
          <a:xfrm>
            <a:off x="898525" y="2603500"/>
            <a:ext cx="7916863" cy="20621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 smtClean="0">
                <a:latin typeface="Myriad Pro"/>
                <a:ea typeface="MS PGothic" charset="0"/>
                <a:cs typeface="Myriad Pro"/>
              </a:rPr>
              <a:t>HTML 5</a:t>
            </a:r>
          </a:p>
          <a:p>
            <a:pPr>
              <a:defRPr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New APIs - Part 1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717" y="2281436"/>
            <a:ext cx="3897339" cy="2520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the following properties :</a:t>
            </a:r>
          </a:p>
          <a:p>
            <a:pPr lvl="1"/>
            <a:endParaRPr lang="en-US" dirty="0" smtClean="0"/>
          </a:p>
          <a:p>
            <a:pPr lvl="1"/>
            <a:r>
              <a:rPr lang="en-US" i="1" dirty="0" err="1" smtClean="0"/>
              <a:t>onmessage</a:t>
            </a:r>
            <a:r>
              <a:rPr lang="en-US" dirty="0" smtClean="0"/>
              <a:t> :</a:t>
            </a:r>
          </a:p>
          <a:p>
            <a:pPr lvl="2"/>
            <a:r>
              <a:rPr lang="en-US" dirty="0"/>
              <a:t>An event listener </a:t>
            </a:r>
            <a:r>
              <a:rPr lang="en-US" dirty="0" smtClean="0"/>
              <a:t>called when the worker return a message</a:t>
            </a:r>
          </a:p>
          <a:p>
            <a:pPr lvl="2"/>
            <a:endParaRPr lang="en-US" dirty="0"/>
          </a:p>
          <a:p>
            <a:pPr lvl="1"/>
            <a:r>
              <a:rPr lang="en-US" i="1" dirty="0" err="1" smtClean="0"/>
              <a:t>onerror</a:t>
            </a:r>
            <a:r>
              <a:rPr lang="en-US" dirty="0" smtClean="0"/>
              <a:t> :</a:t>
            </a:r>
          </a:p>
          <a:p>
            <a:pPr lvl="2"/>
            <a:r>
              <a:rPr lang="en-US" dirty="0"/>
              <a:t>An event listener </a:t>
            </a:r>
            <a:r>
              <a:rPr lang="en-US" dirty="0" smtClean="0"/>
              <a:t>called when the worker return an error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Worker interface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Web Worker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9992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Scripts executed by Workers have access to :</a:t>
            </a:r>
          </a:p>
          <a:p>
            <a:pPr lvl="1"/>
            <a:endParaRPr lang="en-US" dirty="0" smtClean="0"/>
          </a:p>
          <a:p>
            <a:pPr lvl="1"/>
            <a:r>
              <a:rPr lang="en-US" i="1" dirty="0" err="1" smtClean="0"/>
              <a:t>postMessage</a:t>
            </a:r>
            <a:r>
              <a:rPr lang="en-US" i="1" dirty="0" smtClean="0"/>
              <a:t>(message) </a:t>
            </a:r>
            <a:r>
              <a:rPr lang="en-US" dirty="0" smtClean="0"/>
              <a:t>function</a:t>
            </a:r>
          </a:p>
          <a:p>
            <a:pPr lvl="2"/>
            <a:r>
              <a:rPr lang="en-US" dirty="0" smtClean="0"/>
              <a:t>Returns a message to the </a:t>
            </a:r>
            <a:r>
              <a:rPr lang="en-US" i="1" dirty="0" smtClean="0"/>
              <a:t>message </a:t>
            </a:r>
            <a:r>
              <a:rPr lang="en-US" dirty="0" smtClean="0"/>
              <a:t>handler of the main thread</a:t>
            </a:r>
          </a:p>
          <a:p>
            <a:pPr lvl="2"/>
            <a:endParaRPr lang="en-US" i="1" dirty="0"/>
          </a:p>
          <a:p>
            <a:pPr lvl="1"/>
            <a:r>
              <a:rPr lang="en-US" i="1" dirty="0" err="1" smtClean="0"/>
              <a:t>onmessage</a:t>
            </a:r>
            <a:r>
              <a:rPr lang="en-US" i="1" dirty="0" smtClean="0"/>
              <a:t> </a:t>
            </a:r>
            <a:r>
              <a:rPr lang="en-US" dirty="0" smtClean="0"/>
              <a:t>property</a:t>
            </a:r>
          </a:p>
          <a:p>
            <a:pPr lvl="2"/>
            <a:r>
              <a:rPr lang="en-US" dirty="0" smtClean="0"/>
              <a:t>Function </a:t>
            </a:r>
            <a:r>
              <a:rPr lang="en-US" dirty="0"/>
              <a:t>which will receive messages sent when the worker object's </a:t>
            </a:r>
            <a:r>
              <a:rPr lang="en-US" dirty="0" err="1"/>
              <a:t>postMessage</a:t>
            </a:r>
            <a:r>
              <a:rPr lang="en-US" dirty="0"/>
              <a:t>() is </a:t>
            </a:r>
            <a:r>
              <a:rPr lang="en-US" dirty="0" smtClean="0"/>
              <a:t>called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Worker scope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Web Worker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1840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Worker principle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Web Worker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79512" y="1345332"/>
            <a:ext cx="4752528" cy="35283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 thread</a:t>
            </a:r>
          </a:p>
          <a:p>
            <a:pPr algn="ctr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b="1" dirty="0" err="1">
                <a:solidFill>
                  <a:srgbClr val="0070C0"/>
                </a:solidFill>
                <a:latin typeface="Courier New"/>
                <a:ea typeface="ＭＳ Ｐゴシック" pitchFamily="-106" charset="-128"/>
                <a:cs typeface="Courier New"/>
              </a:rPr>
              <a:t>var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worker = </a:t>
            </a:r>
            <a:r>
              <a:rPr lang="en-US" sz="1600" b="1" dirty="0">
                <a:solidFill>
                  <a:srgbClr val="0070C0"/>
                </a:solidFill>
                <a:latin typeface="Courier New"/>
                <a:ea typeface="ＭＳ Ｐゴシック" pitchFamily="-106" charset="-128"/>
                <a:cs typeface="Courier New"/>
              </a:rPr>
              <a:t>new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Worker("</a:t>
            </a:r>
            <a:r>
              <a:rPr lang="en-US" sz="1600" b="1" dirty="0" err="1">
                <a:solidFill>
                  <a:srgbClr val="00B050"/>
                </a:solidFill>
                <a:latin typeface="Courier New"/>
                <a:cs typeface="Courier New"/>
              </a:rPr>
              <a:t>worker.js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");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algn="ctr"/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worker.postMessage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(message);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377B7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// Do something</a:t>
            </a:r>
          </a:p>
          <a:p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worker.onmessage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= </a:t>
            </a:r>
            <a:r>
              <a:rPr lang="en-US" sz="1600" b="1" dirty="0">
                <a:solidFill>
                  <a:srgbClr val="0070C0"/>
                </a:solidFill>
                <a:latin typeface="Courier New"/>
                <a:ea typeface="ＭＳ Ｐゴシック" pitchFamily="-106" charset="-128"/>
                <a:cs typeface="Courier New"/>
              </a:rPr>
              <a:t>function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(event) {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    </a:t>
            </a:r>
            <a:r>
              <a:rPr lang="en-US" sz="1600" b="1" dirty="0">
                <a:solidFill>
                  <a:srgbClr val="377B7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// Do something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};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48064" y="1345332"/>
            <a:ext cx="3816424" cy="35283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u="sng" dirty="0" err="1">
                <a:solidFill>
                  <a:srgbClr val="404040"/>
                </a:solidFill>
              </a:rPr>
              <a:t>w</a:t>
            </a:r>
            <a:r>
              <a:rPr lang="en-US" sz="2400" b="1" u="sng" dirty="0" err="1" smtClean="0">
                <a:solidFill>
                  <a:srgbClr val="404040"/>
                </a:solidFill>
              </a:rPr>
              <a:t>orker.js</a:t>
            </a:r>
            <a:endParaRPr lang="en-US" sz="2400" b="1" u="sng" dirty="0" smtClean="0">
              <a:solidFill>
                <a:srgbClr val="404040"/>
              </a:solidFill>
            </a:endParaRPr>
          </a:p>
          <a:p>
            <a:pPr algn="ctr"/>
            <a:endParaRPr lang="en-US" dirty="0">
              <a:solidFill>
                <a:srgbClr val="404040"/>
              </a:solidFill>
            </a:endParaRPr>
          </a:p>
          <a:p>
            <a:r>
              <a:rPr lang="en-US" sz="1600" b="1" dirty="0" smtClean="0">
                <a:solidFill>
                  <a:srgbClr val="404040"/>
                </a:solidFill>
              </a:rPr>
              <a:t>...</a:t>
            </a:r>
          </a:p>
          <a:p>
            <a:endParaRPr lang="en-US" sz="1600" b="1" dirty="0" smtClean="0">
              <a:solidFill>
                <a:srgbClr val="404040"/>
              </a:solidFill>
            </a:endParaRPr>
          </a:p>
          <a:p>
            <a:r>
              <a:rPr lang="en-US" sz="1600" b="1" dirty="0" err="1" smtClean="0">
                <a:solidFill>
                  <a:srgbClr val="404040"/>
                </a:solidFill>
                <a:latin typeface="Courier New"/>
                <a:cs typeface="Courier New"/>
              </a:rPr>
              <a:t>onmessage</a:t>
            </a:r>
            <a:r>
              <a:rPr lang="en-US" sz="1600" b="1" dirty="0" smtClean="0">
                <a:solidFill>
                  <a:srgbClr val="404040"/>
                </a:solidFill>
                <a:latin typeface="Courier New"/>
                <a:cs typeface="Courier New"/>
              </a:rPr>
              <a:t> = </a:t>
            </a:r>
            <a:r>
              <a:rPr lang="en-US" sz="1600" b="1" dirty="0">
                <a:solidFill>
                  <a:srgbClr val="0070C0"/>
                </a:solidFill>
                <a:latin typeface="Courier New"/>
                <a:ea typeface="ＭＳ Ｐゴシック" pitchFamily="-106" charset="-128"/>
                <a:cs typeface="Courier New"/>
              </a:rPr>
              <a:t>function</a:t>
            </a:r>
            <a:r>
              <a:rPr lang="en-US" sz="1600" b="1" dirty="0" smtClean="0">
                <a:solidFill>
                  <a:srgbClr val="404040"/>
                </a:solidFill>
                <a:latin typeface="Courier New"/>
                <a:cs typeface="Courier New"/>
              </a:rPr>
              <a:t>(event) {</a:t>
            </a:r>
          </a:p>
          <a:p>
            <a:endParaRPr lang="en-US" sz="1600" b="1" dirty="0" smtClean="0">
              <a:solidFill>
                <a:srgbClr val="40404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377B7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  // Do something else</a:t>
            </a:r>
          </a:p>
          <a:p>
            <a:endParaRPr lang="en-US" sz="1600" b="1" dirty="0">
              <a:solidFill>
                <a:srgbClr val="404040"/>
              </a:solidFill>
              <a:latin typeface="Courier New"/>
              <a:cs typeface="Courier New"/>
            </a:endParaRPr>
          </a:p>
          <a:p>
            <a:r>
              <a:rPr lang="en-US" sz="1600" b="1" dirty="0" smtClean="0">
                <a:solidFill>
                  <a:srgbClr val="404040"/>
                </a:solidFill>
                <a:latin typeface="Courier New"/>
                <a:cs typeface="Courier New"/>
              </a:rPr>
              <a:t>     </a:t>
            </a:r>
            <a:r>
              <a:rPr lang="en-US" sz="1600" b="1" dirty="0" err="1" smtClean="0">
                <a:solidFill>
                  <a:srgbClr val="404040"/>
                </a:solidFill>
                <a:latin typeface="Courier New"/>
                <a:cs typeface="Courier New"/>
              </a:rPr>
              <a:t>postMessage</a:t>
            </a:r>
            <a:r>
              <a:rPr lang="en-US" sz="1600" b="1" dirty="0" smtClean="0">
                <a:solidFill>
                  <a:srgbClr val="404040"/>
                </a:solidFill>
                <a:latin typeface="Courier New"/>
                <a:cs typeface="Courier New"/>
              </a:rPr>
              <a:t>(message);</a:t>
            </a:r>
          </a:p>
          <a:p>
            <a:r>
              <a:rPr lang="en-US" sz="1600" b="1" dirty="0" smtClean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lang="en-US" sz="1600" b="1" dirty="0">
              <a:solidFill>
                <a:srgbClr val="404040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51920" y="2641476"/>
            <a:ext cx="136815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499992" y="3649588"/>
            <a:ext cx="1296144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18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4"/>
          <p:cNvSpPr/>
          <p:nvPr/>
        </p:nvSpPr>
        <p:spPr>
          <a:xfrm>
            <a:off x="179512" y="265212"/>
            <a:ext cx="8820472" cy="48965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latin typeface="Courier New"/>
                <a:cs typeface="Courier New"/>
              </a:rPr>
              <a:t>	&lt;</a:t>
            </a:r>
            <a:r>
              <a:rPr lang="nl-NL" b="1" dirty="0" err="1">
                <a:solidFill>
                  <a:srgbClr val="3366FF"/>
                </a:solidFill>
                <a:latin typeface="Courier New"/>
                <a:cs typeface="Courier New"/>
              </a:rPr>
              <a:t>ul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 err="1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nl-NL" b="1" dirty="0">
                <a:latin typeface="Courier New"/>
                <a:cs typeface="Courier New"/>
              </a:rPr>
              <a:t>="</a:t>
            </a:r>
            <a:r>
              <a:rPr lang="nl-NL" b="1" dirty="0" err="1">
                <a:solidFill>
                  <a:srgbClr val="00CC00"/>
                </a:solidFill>
                <a:latin typeface="Courier New"/>
                <a:cs typeface="Courier New"/>
              </a:rPr>
              <a:t>result</a:t>
            </a:r>
            <a:r>
              <a:rPr lang="nl-NL" b="1" dirty="0">
                <a:latin typeface="Courier New"/>
                <a:cs typeface="Courier New"/>
              </a:rPr>
              <a:t>"&gt;&lt;/</a:t>
            </a:r>
            <a:r>
              <a:rPr lang="nl-NL" b="1" dirty="0" err="1">
                <a:solidFill>
                  <a:srgbClr val="3366FF"/>
                </a:solidFill>
                <a:latin typeface="Courier New"/>
                <a:cs typeface="Courier New"/>
              </a:rPr>
              <a:t>ul</a:t>
            </a:r>
            <a:r>
              <a:rPr lang="nl-NL" b="1" dirty="0" smtClean="0">
                <a:latin typeface="Courier New"/>
                <a:cs typeface="Courier New"/>
              </a:rPr>
              <a:t>&gt;</a:t>
            </a: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endParaRPr lang="nl-NL" b="1" dirty="0" smtClean="0">
              <a:latin typeface="Courier New"/>
              <a:cs typeface="Courier New"/>
            </a:endParaRP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latin typeface="Courier New"/>
                <a:cs typeface="Courier New"/>
              </a:rPr>
              <a:t>	&lt;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script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nl-NL" b="1" dirty="0">
                <a:latin typeface="Courier New"/>
                <a:cs typeface="Courier New"/>
              </a:rPr>
              <a:t>="</a:t>
            </a:r>
            <a:r>
              <a:rPr lang="nl-NL" b="1" dirty="0" err="1">
                <a:solidFill>
                  <a:srgbClr val="00CC00"/>
                </a:solidFill>
                <a:latin typeface="Courier New"/>
                <a:cs typeface="Courier New"/>
              </a:rPr>
              <a:t>text</a:t>
            </a:r>
            <a:r>
              <a:rPr lang="nl-NL" b="1" dirty="0">
                <a:solidFill>
                  <a:srgbClr val="00CC00"/>
                </a:solidFill>
                <a:latin typeface="Courier New"/>
                <a:cs typeface="Courier New"/>
              </a:rPr>
              <a:t>/</a:t>
            </a:r>
            <a:r>
              <a:rPr lang="nl-NL" b="1" dirty="0" smtClean="0">
                <a:solidFill>
                  <a:srgbClr val="00CC00"/>
                </a:solidFill>
                <a:latin typeface="Courier New"/>
                <a:cs typeface="Courier New"/>
              </a:rPr>
              <a:t>javascript</a:t>
            </a:r>
            <a:r>
              <a:rPr lang="nl-NL" b="1" dirty="0" smtClean="0">
                <a:latin typeface="Courier New"/>
                <a:cs typeface="Courier New"/>
              </a:rPr>
              <a:t>"&gt;</a:t>
            </a: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solidFill>
                  <a:srgbClr val="0070C0"/>
                </a:solidFill>
                <a:latin typeface="Courier New"/>
                <a:ea typeface="ＭＳ Ｐゴシック" pitchFamily="-106" charset="-128"/>
                <a:cs typeface="Courier New"/>
              </a:rPr>
              <a:t>		</a:t>
            </a:r>
            <a:r>
              <a:rPr lang="nl-NL" b="1" dirty="0">
                <a:solidFill>
                  <a:srgbClr val="0070C0"/>
                </a:solidFill>
                <a:latin typeface="Courier New"/>
                <a:ea typeface="ＭＳ Ｐゴシック" pitchFamily="-106" charset="-128"/>
                <a:cs typeface="Courier New"/>
              </a:rPr>
              <a:t> </a:t>
            </a:r>
            <a:r>
              <a:rPr lang="nl-NL" b="1" dirty="0" smtClean="0">
                <a:solidFill>
                  <a:srgbClr val="0070C0"/>
                </a:solidFill>
                <a:latin typeface="Courier New"/>
                <a:ea typeface="ＭＳ Ｐゴシック" pitchFamily="-106" charset="-128"/>
                <a:cs typeface="Courier New"/>
              </a:rPr>
              <a:t> </a:t>
            </a:r>
            <a:r>
              <a:rPr lang="nl-NL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nl-NL" b="1" dirty="0" smtClean="0">
                <a:latin typeface="Courier New"/>
                <a:cs typeface="Courier New"/>
              </a:rPr>
              <a:t> </a:t>
            </a:r>
            <a:r>
              <a:rPr lang="nl-NL" b="1" dirty="0" err="1">
                <a:latin typeface="Courier New"/>
                <a:cs typeface="Courier New"/>
              </a:rPr>
              <a:t>worker</a:t>
            </a:r>
            <a:r>
              <a:rPr lang="nl-NL" b="1" dirty="0">
                <a:latin typeface="Courier New"/>
                <a:cs typeface="Courier New"/>
              </a:rPr>
              <a:t> = </a:t>
            </a:r>
            <a:r>
              <a:rPr lang="nl-NL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new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 err="1">
                <a:latin typeface="Courier New"/>
                <a:cs typeface="Courier New"/>
              </a:rPr>
              <a:t>Worker</a:t>
            </a:r>
            <a:r>
              <a:rPr lang="nl-NL" b="1" dirty="0">
                <a:latin typeface="Courier New"/>
                <a:cs typeface="Courier New"/>
              </a:rPr>
              <a:t>('</a:t>
            </a:r>
            <a:r>
              <a:rPr lang="nl-NL" b="1" dirty="0" err="1">
                <a:solidFill>
                  <a:srgbClr val="00B050"/>
                </a:solidFill>
                <a:latin typeface="Courier New" pitchFamily="1" charset="0"/>
              </a:rPr>
              <a:t>factorial.js</a:t>
            </a:r>
            <a:r>
              <a:rPr lang="nl-NL" b="1" dirty="0">
                <a:latin typeface="Courier New"/>
                <a:cs typeface="Courier New"/>
              </a:rPr>
              <a:t>');</a:t>
            </a: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	  </a:t>
            </a:r>
            <a:r>
              <a:rPr lang="nl-NL" b="1" dirty="0" err="1" smtClean="0">
                <a:latin typeface="Courier New"/>
                <a:cs typeface="Courier New"/>
              </a:rPr>
              <a:t>worker.onmessage</a:t>
            </a:r>
            <a:r>
              <a:rPr lang="nl-NL" b="1" dirty="0" smtClean="0">
                <a:latin typeface="Courier New"/>
                <a:cs typeface="Courier New"/>
              </a:rPr>
              <a:t> </a:t>
            </a:r>
            <a:r>
              <a:rPr lang="nl-NL" b="1" dirty="0">
                <a:latin typeface="Courier New"/>
                <a:cs typeface="Courier New"/>
              </a:rPr>
              <a:t>= </a:t>
            </a:r>
            <a:r>
              <a:rPr lang="nl-NL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nl-NL" b="1" dirty="0">
                <a:latin typeface="Courier New"/>
                <a:cs typeface="Courier New"/>
              </a:rPr>
              <a:t>(event) {</a:t>
            </a: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	    </a:t>
            </a:r>
            <a:r>
              <a:rPr lang="nl-NL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nl-NL" b="1" dirty="0" smtClean="0">
                <a:latin typeface="Courier New"/>
                <a:cs typeface="Courier New"/>
              </a:rPr>
              <a:t> </a:t>
            </a:r>
            <a:r>
              <a:rPr lang="nl-NL" b="1" dirty="0" err="1">
                <a:latin typeface="Courier New"/>
                <a:cs typeface="Courier New"/>
              </a:rPr>
              <a:t>result</a:t>
            </a:r>
            <a:r>
              <a:rPr lang="nl-NL" b="1" dirty="0">
                <a:latin typeface="Courier New"/>
                <a:cs typeface="Courier New"/>
              </a:rPr>
              <a:t> = </a:t>
            </a:r>
            <a:r>
              <a:rPr lang="nl-NL" b="1" dirty="0" err="1">
                <a:latin typeface="Courier New"/>
                <a:cs typeface="Courier New"/>
              </a:rPr>
              <a:t>event.data</a:t>
            </a:r>
            <a:r>
              <a:rPr lang="nl-NL" b="1" dirty="0" smtClean="0">
                <a:latin typeface="Courier New"/>
                <a:cs typeface="Courier New"/>
              </a:rPr>
              <a:t>;</a:t>
            </a: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	    </a:t>
            </a:r>
            <a:r>
              <a:rPr lang="nl-NL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nl-NL" b="1" dirty="0" smtClean="0">
                <a:latin typeface="Courier New"/>
                <a:cs typeface="Courier New"/>
              </a:rPr>
              <a:t> li = "</a:t>
            </a:r>
            <a:r>
              <a:rPr lang="nl-NL" b="1" dirty="0">
                <a:solidFill>
                  <a:srgbClr val="00B050"/>
                </a:solidFill>
                <a:latin typeface="Courier New" pitchFamily="1" charset="0"/>
              </a:rPr>
              <a:t>&lt;li&gt;Factorial(</a:t>
            </a:r>
            <a:r>
              <a:rPr lang="nl-NL" b="1" dirty="0" smtClean="0">
                <a:latin typeface="Courier New"/>
                <a:cs typeface="Courier New"/>
              </a:rPr>
              <a:t>" + </a:t>
            </a:r>
            <a:r>
              <a:rPr lang="nl-NL" b="1" dirty="0" err="1" smtClean="0">
                <a:latin typeface="Courier New"/>
                <a:cs typeface="Courier New"/>
              </a:rPr>
              <a:t>result.n</a:t>
            </a:r>
            <a:r>
              <a:rPr lang="nl-NL" b="1" dirty="0" smtClean="0">
                <a:latin typeface="Courier New"/>
                <a:cs typeface="Courier New"/>
              </a:rPr>
              <a:t> + "</a:t>
            </a:r>
            <a:r>
              <a:rPr lang="nl-NL" b="1" dirty="0">
                <a:solidFill>
                  <a:srgbClr val="00B050"/>
                </a:solidFill>
                <a:latin typeface="Courier New" pitchFamily="1" charset="0"/>
              </a:rPr>
              <a:t>): </a:t>
            </a:r>
            <a:r>
              <a:rPr lang="nl-NL" b="1" dirty="0" smtClean="0">
                <a:latin typeface="Courier New"/>
                <a:cs typeface="Courier New"/>
              </a:rPr>
              <a:t>";</a:t>
            </a: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	    li += </a:t>
            </a:r>
            <a:r>
              <a:rPr lang="nl-NL" b="1" dirty="0" err="1" smtClean="0">
                <a:latin typeface="Courier New"/>
                <a:cs typeface="Courier New"/>
              </a:rPr>
              <a:t>result.factorial</a:t>
            </a:r>
            <a:r>
              <a:rPr lang="nl-NL" b="1" dirty="0" smtClean="0">
                <a:latin typeface="Courier New"/>
                <a:cs typeface="Courier New"/>
              </a:rPr>
              <a:t> </a:t>
            </a:r>
            <a:r>
              <a:rPr lang="nl-NL" b="1" dirty="0">
                <a:latin typeface="Courier New"/>
                <a:cs typeface="Courier New"/>
              </a:rPr>
              <a:t>+ "</a:t>
            </a:r>
            <a:r>
              <a:rPr lang="nl-NL" b="1" dirty="0">
                <a:solidFill>
                  <a:srgbClr val="00B050"/>
                </a:solidFill>
                <a:latin typeface="Courier New" pitchFamily="1" charset="0"/>
              </a:rPr>
              <a:t>&lt;/li&gt;</a:t>
            </a:r>
            <a:r>
              <a:rPr lang="nl-NL" b="1" dirty="0" smtClean="0">
                <a:latin typeface="Courier New"/>
                <a:cs typeface="Courier New"/>
              </a:rPr>
              <a:t>";</a:t>
            </a:r>
            <a:endParaRPr lang="nl-NL" b="1" dirty="0">
              <a:latin typeface="Courier New"/>
              <a:cs typeface="Courier New"/>
            </a:endParaRP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	    </a:t>
            </a:r>
            <a:r>
              <a:rPr lang="nl-NL" b="1" dirty="0" err="1" smtClean="0">
                <a:latin typeface="Courier New"/>
                <a:cs typeface="Courier New"/>
              </a:rPr>
              <a:t>document.getElementById</a:t>
            </a:r>
            <a:r>
              <a:rPr lang="nl-NL" b="1" dirty="0" smtClean="0">
                <a:latin typeface="Courier New"/>
                <a:cs typeface="Courier New"/>
              </a:rPr>
              <a:t>("</a:t>
            </a:r>
            <a:r>
              <a:rPr lang="nl-NL" b="1" dirty="0" err="1" smtClean="0">
                <a:solidFill>
                  <a:srgbClr val="00B050"/>
                </a:solidFill>
                <a:latin typeface="Courier New" pitchFamily="1" charset="0"/>
              </a:rPr>
              <a:t>result</a:t>
            </a:r>
            <a:r>
              <a:rPr lang="nl-NL" b="1" dirty="0">
                <a:latin typeface="Courier New"/>
                <a:cs typeface="Courier New"/>
              </a:rPr>
              <a:t>")</a:t>
            </a:r>
            <a:r>
              <a:rPr lang="nl-NL" b="1" dirty="0" smtClean="0">
                <a:latin typeface="Courier New"/>
                <a:cs typeface="Courier New"/>
              </a:rPr>
              <a:t>.</a:t>
            </a:r>
            <a:r>
              <a:rPr lang="nl-NL" b="1" dirty="0" err="1" smtClean="0">
                <a:latin typeface="Courier New"/>
                <a:cs typeface="Courier New"/>
              </a:rPr>
              <a:t>innerHTML</a:t>
            </a:r>
            <a:r>
              <a:rPr lang="nl-NL" b="1" dirty="0" smtClean="0">
                <a:latin typeface="Courier New"/>
                <a:cs typeface="Courier New"/>
              </a:rPr>
              <a:t> = li;</a:t>
            </a:r>
            <a:endParaRPr lang="nl-NL" b="1" dirty="0">
              <a:latin typeface="Courier New"/>
              <a:cs typeface="Courier New"/>
            </a:endParaRP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  }</a:t>
            </a:r>
            <a:r>
              <a:rPr lang="nl-NL" b="1" dirty="0">
                <a:latin typeface="Courier New"/>
                <a:cs typeface="Courier New"/>
              </a:rPr>
              <a:t>;</a:t>
            </a: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  </a:t>
            </a:r>
            <a:r>
              <a:rPr lang="nl-NL" b="1" dirty="0" err="1" smtClean="0">
                <a:latin typeface="Courier New"/>
                <a:cs typeface="Courier New"/>
              </a:rPr>
              <a:t>worker.postMessage</a:t>
            </a:r>
            <a:r>
              <a:rPr lang="nl-NL" b="1" dirty="0">
                <a:latin typeface="Courier New"/>
                <a:cs typeface="Courier New"/>
              </a:rPr>
              <a:t>(prompt("</a:t>
            </a:r>
            <a:r>
              <a:rPr lang="nl-NL" b="1" dirty="0" err="1">
                <a:solidFill>
                  <a:srgbClr val="00B050"/>
                </a:solidFill>
                <a:latin typeface="Courier New" pitchFamily="1" charset="0"/>
              </a:rPr>
              <a:t>Number</a:t>
            </a:r>
            <a:r>
              <a:rPr lang="nl-NL" b="1" dirty="0">
                <a:solidFill>
                  <a:srgbClr val="00B050"/>
                </a:solidFill>
                <a:latin typeface="Courier New" pitchFamily="1" charset="0"/>
              </a:rPr>
              <a:t>: </a:t>
            </a:r>
            <a:r>
              <a:rPr lang="nl-NL" b="1" dirty="0">
                <a:latin typeface="Courier New"/>
                <a:cs typeface="Courier New"/>
              </a:rPr>
              <a:t>"));</a:t>
            </a: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latin typeface="Courier New"/>
                <a:cs typeface="Courier New"/>
              </a:rPr>
              <a:t>	&lt;</a:t>
            </a:r>
            <a:r>
              <a:rPr lang="nl-NL" b="1" dirty="0">
                <a:latin typeface="Courier New"/>
                <a:cs typeface="Courier New"/>
              </a:rPr>
              <a:t>/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script</a:t>
            </a:r>
            <a:r>
              <a:rPr lang="nl-NL" b="1" dirty="0" smtClean="0">
                <a:latin typeface="Courier New"/>
                <a:cs typeface="Courier New"/>
              </a:rPr>
              <a:t>&gt;</a:t>
            </a:r>
            <a:endParaRPr lang="nl-NL" b="1" dirty="0">
              <a:latin typeface="Courier New"/>
              <a:cs typeface="Courier New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87624" y="265212"/>
            <a:ext cx="0" cy="489654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re 1"/>
          <p:cNvSpPr txBox="1">
            <a:spLocks/>
          </p:cNvSpPr>
          <p:nvPr/>
        </p:nvSpPr>
        <p:spPr bwMode="auto">
          <a:xfrm rot="16200000">
            <a:off x="-1440284" y="2389065"/>
            <a:ext cx="432048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Example - </a:t>
            </a:r>
            <a:r>
              <a:rPr lang="en-US" sz="3600" b="1" i="1" dirty="0" err="1" smtClean="0">
                <a:latin typeface="+mj-lt"/>
                <a:cs typeface="ＭＳ Ｐゴシック" charset="0"/>
              </a:rPr>
              <a:t>index.html</a:t>
            </a:r>
            <a:endParaRPr kumimoji="0" lang="en-US" sz="3600" b="1" i="1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782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4"/>
          <p:cNvSpPr/>
          <p:nvPr/>
        </p:nvSpPr>
        <p:spPr>
          <a:xfrm>
            <a:off x="323528" y="265212"/>
            <a:ext cx="8568952" cy="48965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nl-NL" sz="1600" b="1" dirty="0">
                <a:latin typeface="Courier New"/>
                <a:cs typeface="Courier New"/>
              </a:rPr>
              <a:t> factorial(n, </a:t>
            </a:r>
            <a:r>
              <a:rPr lang="nl-NL" sz="1600" b="1" dirty="0" err="1">
                <a:latin typeface="Courier New"/>
                <a:cs typeface="Courier New"/>
              </a:rPr>
              <a:t>callback</a:t>
            </a:r>
            <a:r>
              <a:rPr lang="nl-NL" sz="1600" b="1" dirty="0">
                <a:latin typeface="Courier New"/>
                <a:cs typeface="Courier New"/>
              </a:rPr>
              <a:t>) {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</a:t>
            </a:r>
            <a:r>
              <a:rPr lang="nl-NL" sz="1600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if</a:t>
            </a:r>
            <a:r>
              <a:rPr lang="nl-NL" sz="1600" b="1" dirty="0" smtClean="0">
                <a:latin typeface="Courier New"/>
                <a:cs typeface="Courier New"/>
              </a:rPr>
              <a:t> </a:t>
            </a:r>
            <a:r>
              <a:rPr lang="nl-NL" sz="1600" b="1" dirty="0">
                <a:latin typeface="Courier New"/>
                <a:cs typeface="Courier New"/>
              </a:rPr>
              <a:t>((n == </a:t>
            </a:r>
            <a:r>
              <a:rPr lang="nl-NL" sz="1600" b="1" dirty="0">
                <a:solidFill>
                  <a:srgbClr val="FF6600"/>
                </a:solidFill>
                <a:latin typeface="Courier New"/>
                <a:cs typeface="Courier New"/>
              </a:rPr>
              <a:t>0</a:t>
            </a:r>
            <a:r>
              <a:rPr lang="nl-NL" sz="1600" b="1" dirty="0">
                <a:latin typeface="Courier New"/>
                <a:cs typeface="Courier New"/>
              </a:rPr>
              <a:t>) || (n == </a:t>
            </a:r>
            <a:r>
              <a:rPr lang="nl-NL" sz="1600" b="1" dirty="0">
                <a:solidFill>
                  <a:srgbClr val="FF6600"/>
                </a:solidFill>
                <a:latin typeface="Courier New"/>
                <a:cs typeface="Courier New"/>
              </a:rPr>
              <a:t>1</a:t>
            </a:r>
            <a:r>
              <a:rPr lang="nl-NL" sz="1600" b="1" dirty="0">
                <a:latin typeface="Courier New"/>
                <a:cs typeface="Courier New"/>
              </a:rPr>
              <a:t>)) </a:t>
            </a:r>
            <a:r>
              <a:rPr lang="nl-NL" sz="1600" b="1" dirty="0" err="1">
                <a:latin typeface="Courier New"/>
                <a:cs typeface="Courier New"/>
              </a:rPr>
              <a:t>callback</a:t>
            </a:r>
            <a:r>
              <a:rPr lang="nl-NL" sz="1600" b="1" dirty="0">
                <a:latin typeface="Courier New"/>
                <a:cs typeface="Courier New"/>
              </a:rPr>
              <a:t>(</a:t>
            </a:r>
            <a:r>
              <a:rPr lang="nl-NL" sz="1600" b="1" dirty="0">
                <a:solidFill>
                  <a:srgbClr val="FF6600"/>
                </a:solidFill>
                <a:latin typeface="Courier New"/>
                <a:cs typeface="Courier New"/>
              </a:rPr>
              <a:t>1</a:t>
            </a:r>
            <a:r>
              <a:rPr lang="nl-NL" sz="1600" b="1" dirty="0">
                <a:latin typeface="Courier New"/>
                <a:cs typeface="Courier New"/>
              </a:rPr>
              <a:t>);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</a:t>
            </a:r>
            <a:r>
              <a:rPr lang="nl-NL" sz="1600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else</a:t>
            </a:r>
            <a:r>
              <a:rPr lang="nl-NL" sz="1600" b="1" dirty="0" smtClean="0">
                <a:latin typeface="Courier New"/>
                <a:cs typeface="Courier New"/>
              </a:rPr>
              <a:t> </a:t>
            </a:r>
            <a:r>
              <a:rPr lang="nl-NL" sz="1600" b="1" dirty="0">
                <a:latin typeface="Courier New"/>
                <a:cs typeface="Courier New"/>
              </a:rPr>
              <a:t>{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  factorial</a:t>
            </a:r>
            <a:r>
              <a:rPr lang="nl-NL" sz="1600" b="1" dirty="0">
                <a:latin typeface="Courier New"/>
                <a:cs typeface="Courier New"/>
              </a:rPr>
              <a:t>(</a:t>
            </a:r>
            <a:r>
              <a:rPr lang="nl-NL" sz="1600" b="1" dirty="0" smtClean="0">
                <a:latin typeface="Courier New"/>
                <a:cs typeface="Courier New"/>
              </a:rPr>
              <a:t>n - </a:t>
            </a:r>
            <a:r>
              <a:rPr lang="nl-NL" sz="1600" b="1" dirty="0" smtClean="0">
                <a:solidFill>
                  <a:srgbClr val="FF6600"/>
                </a:solidFill>
                <a:latin typeface="Courier New"/>
                <a:cs typeface="Courier New"/>
              </a:rPr>
              <a:t>1</a:t>
            </a:r>
            <a:r>
              <a:rPr lang="nl-NL" sz="1600" b="1" dirty="0">
                <a:latin typeface="Courier New"/>
                <a:cs typeface="Courier New"/>
              </a:rPr>
              <a:t>, </a:t>
            </a:r>
            <a:r>
              <a:rPr lang="nl-NL" sz="1600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nl-NL" sz="1600" b="1" dirty="0">
                <a:latin typeface="Courier New"/>
                <a:cs typeface="Courier New"/>
              </a:rPr>
              <a:t>(</a:t>
            </a:r>
            <a:r>
              <a:rPr lang="nl-NL" sz="1600" b="1" dirty="0" err="1">
                <a:latin typeface="Courier New"/>
                <a:cs typeface="Courier New"/>
              </a:rPr>
              <a:t>result</a:t>
            </a:r>
            <a:r>
              <a:rPr lang="nl-NL" sz="1600" b="1" dirty="0">
                <a:latin typeface="Courier New"/>
                <a:cs typeface="Courier New"/>
              </a:rPr>
              <a:t>) {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    </a:t>
            </a:r>
            <a:r>
              <a:rPr lang="nl-NL" sz="1600" b="1" dirty="0" err="1" smtClean="0">
                <a:latin typeface="Courier New"/>
                <a:cs typeface="Courier New"/>
              </a:rPr>
              <a:t>postMessage</a:t>
            </a:r>
            <a:r>
              <a:rPr lang="nl-NL" sz="1600" b="1" dirty="0">
                <a:latin typeface="Courier New"/>
                <a:cs typeface="Courier New"/>
              </a:rPr>
              <a:t>({ n: </a:t>
            </a:r>
            <a:r>
              <a:rPr lang="nl-NL" sz="1600" b="1" dirty="0" smtClean="0">
                <a:latin typeface="Courier New"/>
                <a:cs typeface="Courier New"/>
              </a:rPr>
              <a:t>(n </a:t>
            </a:r>
            <a:r>
              <a:rPr lang="nl-NL" sz="1600" b="1" dirty="0">
                <a:latin typeface="Courier New"/>
                <a:cs typeface="Courier New"/>
              </a:rPr>
              <a:t>- </a:t>
            </a:r>
            <a:r>
              <a:rPr lang="nl-NL" sz="1600" b="1" dirty="0" smtClean="0">
                <a:solidFill>
                  <a:srgbClr val="FF6600"/>
                </a:solidFill>
                <a:latin typeface="Courier New"/>
                <a:cs typeface="Courier New"/>
              </a:rPr>
              <a:t>1</a:t>
            </a:r>
            <a:r>
              <a:rPr lang="nl-NL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nl-NL" sz="1600" b="1" dirty="0" smtClean="0">
                <a:latin typeface="Courier New"/>
                <a:cs typeface="Courier New"/>
              </a:rPr>
              <a:t>, </a:t>
            </a:r>
            <a:r>
              <a:rPr lang="nl-NL" sz="1600" b="1" dirty="0">
                <a:latin typeface="Courier New"/>
                <a:cs typeface="Courier New"/>
              </a:rPr>
              <a:t>factorial: </a:t>
            </a:r>
            <a:r>
              <a:rPr lang="nl-NL" sz="1600" b="1" dirty="0" err="1">
                <a:latin typeface="Courier New"/>
                <a:cs typeface="Courier New"/>
              </a:rPr>
              <a:t>result</a:t>
            </a:r>
            <a:r>
              <a:rPr lang="nl-NL" sz="1600" b="1" dirty="0">
                <a:latin typeface="Courier New"/>
                <a:cs typeface="Courier New"/>
              </a:rPr>
              <a:t> });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    </a:t>
            </a:r>
            <a:r>
              <a:rPr lang="nl-NL" sz="1600" b="1" dirty="0" err="1" smtClean="0">
                <a:latin typeface="Courier New"/>
                <a:cs typeface="Courier New"/>
              </a:rPr>
              <a:t>result</a:t>
            </a:r>
            <a:r>
              <a:rPr lang="nl-NL" sz="1600" b="1" dirty="0" smtClean="0">
                <a:latin typeface="Courier New"/>
                <a:cs typeface="Courier New"/>
              </a:rPr>
              <a:t> </a:t>
            </a:r>
            <a:r>
              <a:rPr lang="nl-NL" sz="1600" b="1" dirty="0">
                <a:latin typeface="Courier New"/>
                <a:cs typeface="Courier New"/>
              </a:rPr>
              <a:t>*= n;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    </a:t>
            </a:r>
            <a:r>
              <a:rPr lang="nl-NL" sz="1600" b="1" dirty="0" err="1" smtClean="0">
                <a:latin typeface="Courier New"/>
                <a:cs typeface="Courier New"/>
              </a:rPr>
              <a:t>setTimeout</a:t>
            </a:r>
            <a:r>
              <a:rPr lang="nl-NL" sz="1600" b="1" dirty="0" smtClean="0">
                <a:latin typeface="Courier New"/>
                <a:cs typeface="Courier New"/>
              </a:rPr>
              <a:t>(</a:t>
            </a:r>
            <a:r>
              <a:rPr lang="nl-NL" sz="1600" b="1" dirty="0" err="1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nl-NL" sz="1600" b="1" dirty="0">
                <a:latin typeface="Courier New"/>
                <a:cs typeface="Courier New"/>
              </a:rPr>
              <a:t>() { </a:t>
            </a:r>
            <a:r>
              <a:rPr lang="nl-NL" sz="1600" b="1" dirty="0" err="1">
                <a:latin typeface="Courier New"/>
                <a:cs typeface="Courier New"/>
              </a:rPr>
              <a:t>callback</a:t>
            </a:r>
            <a:r>
              <a:rPr lang="nl-NL" sz="1600" b="1" dirty="0">
                <a:latin typeface="Courier New"/>
                <a:cs typeface="Courier New"/>
              </a:rPr>
              <a:t>(</a:t>
            </a:r>
            <a:r>
              <a:rPr lang="nl-NL" sz="1600" b="1" dirty="0" err="1">
                <a:latin typeface="Courier New"/>
                <a:cs typeface="Courier New"/>
              </a:rPr>
              <a:t>result</a:t>
            </a:r>
            <a:r>
              <a:rPr lang="nl-NL" sz="1600" b="1" dirty="0">
                <a:latin typeface="Courier New"/>
                <a:cs typeface="Courier New"/>
              </a:rPr>
              <a:t>) }, </a:t>
            </a:r>
            <a:r>
              <a:rPr lang="nl-NL" sz="1600" b="1" dirty="0">
                <a:solidFill>
                  <a:srgbClr val="FF6600"/>
                </a:solidFill>
                <a:latin typeface="Courier New"/>
                <a:cs typeface="Courier New"/>
              </a:rPr>
              <a:t>2000</a:t>
            </a:r>
            <a:r>
              <a:rPr lang="nl-NL" sz="1600" b="1" dirty="0">
                <a:latin typeface="Courier New"/>
                <a:cs typeface="Courier New"/>
              </a:rPr>
              <a:t>);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  }</a:t>
            </a:r>
            <a:r>
              <a:rPr lang="nl-NL" sz="1600" b="1" dirty="0">
                <a:latin typeface="Courier New"/>
                <a:cs typeface="Courier New"/>
              </a:rPr>
              <a:t>);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}</a:t>
            </a:r>
            <a:endParaRPr lang="nl-NL" sz="1600" b="1" dirty="0">
              <a:latin typeface="Courier New"/>
              <a:cs typeface="Courier New"/>
            </a:endParaRP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}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endParaRPr lang="nl-NL" sz="1600" b="1" dirty="0" smtClean="0">
              <a:latin typeface="Courier New"/>
              <a:cs typeface="Courier New"/>
            </a:endParaRP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err="1" smtClean="0">
                <a:latin typeface="Courier New"/>
                <a:cs typeface="Courier New"/>
              </a:rPr>
              <a:t>self.onmessage</a:t>
            </a:r>
            <a:r>
              <a:rPr lang="nl-NL" sz="1600" b="1" dirty="0" smtClean="0">
                <a:latin typeface="Courier New"/>
                <a:cs typeface="Courier New"/>
              </a:rPr>
              <a:t> </a:t>
            </a:r>
            <a:r>
              <a:rPr lang="nl-NL" sz="1600" b="1" dirty="0">
                <a:latin typeface="Courier New"/>
                <a:cs typeface="Courier New"/>
              </a:rPr>
              <a:t>= </a:t>
            </a:r>
            <a:r>
              <a:rPr lang="nl-NL" sz="1600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nl-NL" sz="1600" b="1" dirty="0">
                <a:latin typeface="Courier New"/>
                <a:cs typeface="Courier New"/>
              </a:rPr>
              <a:t>(event) {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factorial</a:t>
            </a:r>
            <a:r>
              <a:rPr lang="nl-NL" sz="1600" b="1" dirty="0">
                <a:latin typeface="Courier New"/>
                <a:cs typeface="Courier New"/>
              </a:rPr>
              <a:t>(</a:t>
            </a:r>
            <a:r>
              <a:rPr lang="nl-NL" sz="1600" b="1" dirty="0" err="1">
                <a:latin typeface="Courier New"/>
                <a:cs typeface="Courier New"/>
              </a:rPr>
              <a:t>event.data</a:t>
            </a:r>
            <a:r>
              <a:rPr lang="nl-NL" sz="1600" b="1" dirty="0">
                <a:latin typeface="Courier New"/>
                <a:cs typeface="Courier New"/>
              </a:rPr>
              <a:t>, </a:t>
            </a:r>
            <a:r>
              <a:rPr lang="nl-NL" sz="1600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nl-NL" sz="1600" b="1" dirty="0">
                <a:latin typeface="Courier New"/>
                <a:cs typeface="Courier New"/>
              </a:rPr>
              <a:t>(</a:t>
            </a:r>
            <a:r>
              <a:rPr lang="nl-NL" sz="1600" b="1" dirty="0" err="1">
                <a:latin typeface="Courier New"/>
                <a:cs typeface="Courier New"/>
              </a:rPr>
              <a:t>result</a:t>
            </a:r>
            <a:r>
              <a:rPr lang="nl-NL" sz="1600" b="1" dirty="0">
                <a:latin typeface="Courier New"/>
                <a:cs typeface="Courier New"/>
              </a:rPr>
              <a:t>) {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  </a:t>
            </a:r>
            <a:r>
              <a:rPr lang="nl-NL" sz="1600" b="1" dirty="0" err="1" smtClean="0">
                <a:latin typeface="Courier New"/>
                <a:cs typeface="Courier New"/>
              </a:rPr>
              <a:t>postMessage</a:t>
            </a:r>
            <a:r>
              <a:rPr lang="nl-NL" sz="1600" b="1" dirty="0">
                <a:latin typeface="Courier New"/>
                <a:cs typeface="Courier New"/>
              </a:rPr>
              <a:t>({ n: </a:t>
            </a:r>
            <a:r>
              <a:rPr lang="nl-NL" sz="1600" b="1" dirty="0" err="1">
                <a:latin typeface="Courier New"/>
                <a:cs typeface="Courier New"/>
              </a:rPr>
              <a:t>event.data</a:t>
            </a:r>
            <a:r>
              <a:rPr lang="nl-NL" sz="1600" b="1" dirty="0">
                <a:latin typeface="Courier New"/>
                <a:cs typeface="Courier New"/>
              </a:rPr>
              <a:t>, factorial: </a:t>
            </a:r>
            <a:r>
              <a:rPr lang="nl-NL" sz="1600" b="1" dirty="0" err="1">
                <a:latin typeface="Courier New"/>
                <a:cs typeface="Courier New"/>
              </a:rPr>
              <a:t>result</a:t>
            </a:r>
            <a:r>
              <a:rPr lang="nl-NL" sz="1600" b="1" dirty="0">
                <a:latin typeface="Courier New"/>
                <a:cs typeface="Courier New"/>
              </a:rPr>
              <a:t> });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}</a:t>
            </a:r>
            <a:r>
              <a:rPr lang="nl-NL" sz="1600" b="1" dirty="0">
                <a:latin typeface="Courier New"/>
                <a:cs typeface="Courier New"/>
              </a:rPr>
              <a:t>);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}</a:t>
            </a:r>
            <a:endParaRPr lang="nl-NL" sz="1600" b="1" dirty="0">
              <a:latin typeface="Courier New"/>
              <a:cs typeface="Courier New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331640" y="337220"/>
            <a:ext cx="0" cy="489654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 bwMode="auto">
          <a:xfrm rot="16200000">
            <a:off x="-1296268" y="2389065"/>
            <a:ext cx="432048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Example - </a:t>
            </a:r>
            <a:r>
              <a:rPr lang="en-US" sz="3600" b="1" i="1" dirty="0" err="1" smtClean="0">
                <a:latin typeface="+mj-lt"/>
                <a:cs typeface="ＭＳ Ｐゴシック" charset="0"/>
              </a:rPr>
              <a:t>factoral.js</a:t>
            </a:r>
            <a:endParaRPr kumimoji="0" lang="en-US" sz="3600" b="1" i="1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600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Example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Web Worker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creen Shot 2012-08-23 at 3.53.5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13284"/>
            <a:ext cx="4978553" cy="2736304"/>
          </a:xfrm>
          <a:prstGeom prst="rect">
            <a:avLst/>
          </a:prstGeom>
        </p:spPr>
      </p:pic>
      <p:pic>
        <p:nvPicPr>
          <p:cNvPr id="10" name="Picture 9" descr="Screen Shot 2012-08-23 at 4.52.4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921396"/>
            <a:ext cx="3779912" cy="319168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5393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29308"/>
            <a:ext cx="4241200" cy="383202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" name="Image 3" descr="icon_chron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21196"/>
            <a:ext cx="97895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7606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During this exercise, we will develop a simple page which will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Fetch tweets about SUPINFO every 10 seconds</a:t>
            </a:r>
          </a:p>
          <a:p>
            <a:pPr lvl="1"/>
            <a:r>
              <a:rPr lang="en-US" dirty="0" smtClean="0"/>
              <a:t>Display them</a:t>
            </a:r>
            <a:endParaRPr lang="en-US" i="1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Exercise (1/4)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Web Worker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586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Exercise </a:t>
            </a:r>
            <a:r>
              <a:rPr lang="en-US" sz="3600" b="1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(2/</a:t>
            </a:r>
            <a:r>
              <a:rPr lang="en-US" sz="3600" b="1" dirty="0">
                <a:solidFill>
                  <a:prstClr val="black"/>
                </a:solidFill>
                <a:latin typeface="Calibri"/>
                <a:cs typeface="ＭＳ Ｐゴシック" charset="0"/>
              </a:rPr>
              <a:t>4)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Web Worker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 descr="Screen Shot 2012-10-16 at 7.09.5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57301"/>
            <a:ext cx="7312743" cy="41044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8113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script fetching the tweets must be execute by a </a:t>
            </a:r>
            <a:r>
              <a:rPr lang="en-US" i="1" dirty="0" err="1" smtClean="0"/>
              <a:t>WebWorker</a:t>
            </a:r>
            <a:endParaRPr lang="en-US" i="1" dirty="0" smtClean="0"/>
          </a:p>
          <a:p>
            <a:endParaRPr lang="en-US" i="1" dirty="0"/>
          </a:p>
          <a:p>
            <a:r>
              <a:rPr lang="en-US" dirty="0" smtClean="0"/>
              <a:t>You can retrieve the tweets about SUPINFO thanks to this URI :</a:t>
            </a:r>
          </a:p>
          <a:p>
            <a:pPr marL="0" indent="0" algn="ctr">
              <a:buNone/>
            </a:pPr>
            <a:r>
              <a:rPr lang="en-US" sz="2800" i="1" dirty="0"/>
              <a:t>http://</a:t>
            </a:r>
            <a:r>
              <a:rPr lang="en-US" sz="2800" i="1" dirty="0" err="1"/>
              <a:t>search.twitter.com</a:t>
            </a:r>
            <a:r>
              <a:rPr lang="en-US" sz="2800" i="1" dirty="0"/>
              <a:t>/</a:t>
            </a:r>
            <a:r>
              <a:rPr lang="en-US" sz="2800" i="1" dirty="0" err="1"/>
              <a:t>search.json?q</a:t>
            </a:r>
            <a:r>
              <a:rPr lang="en-US" sz="2800" i="1" dirty="0"/>
              <a:t>=</a:t>
            </a:r>
            <a:r>
              <a:rPr lang="en-US" sz="2800" i="1" dirty="0" err="1"/>
              <a:t>SUPINFO</a:t>
            </a:r>
            <a:r>
              <a:rPr lang="en-US" sz="2800" i="1" dirty="0" err="1" smtClean="0"/>
              <a:t>&amp;since_id</a:t>
            </a:r>
            <a:r>
              <a:rPr lang="en-US" sz="2800" i="1" dirty="0" smtClean="0"/>
              <a:t>=&lt;LAST_TWEET_ID&gt;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Exercise (3/4)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Web Worker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363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By completing this course, you will be able to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Develop </a:t>
            </a:r>
            <a:r>
              <a:rPr lang="en-US" dirty="0" smtClean="0"/>
              <a:t>multi-threaded JS applications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Drag &amp; Drop features in your web apps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Geolocalize</a:t>
            </a:r>
            <a:r>
              <a:rPr lang="en-US" dirty="0" smtClean="0"/>
              <a:t> </a:t>
            </a:r>
            <a:r>
              <a:rPr lang="en-US" dirty="0" smtClean="0"/>
              <a:t>a user of your web apps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63" y="49213"/>
            <a:ext cx="61753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ＭＳ Ｐゴシック" charset="0"/>
              </a:rPr>
              <a:t>Course objectives</a:t>
            </a:r>
          </a:p>
        </p:txBody>
      </p:sp>
      <p:sp>
        <p:nvSpPr>
          <p:cNvPr id="9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HTML5 - New APIs</a:t>
            </a:r>
            <a:endParaRPr lang="en-US" dirty="0">
              <a:latin typeface="+mn-lt"/>
              <a:cs typeface="ＭＳ Ｐゴシック" charset="0"/>
            </a:endParaRPr>
          </a:p>
          <a:p>
            <a:pPr marL="342900" indent="-342900" defTabSz="457200">
              <a:spcBef>
                <a:spcPct val="20000"/>
              </a:spcBef>
              <a:defRPr/>
            </a:pP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Your script must check every 10 seconds if new tweets are available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there </a:t>
            </a:r>
            <a:r>
              <a:rPr lang="en-US" dirty="0" smtClean="0"/>
              <a:t>are, you must send them to the UI thread to display them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Exercise (4/4)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Web Worker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6218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Drag &amp; drop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defRPr/>
            </a:pPr>
            <a:r>
              <a:rPr lang="en-US" dirty="0"/>
              <a:t>HTML5 - New </a:t>
            </a:r>
            <a:r>
              <a:rPr lang="en-US" dirty="0" smtClean="0"/>
              <a:t>APIs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101" y="2136090"/>
            <a:ext cx="4845899" cy="280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57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Drag </a:t>
            </a:r>
            <a:r>
              <a:rPr lang="en-US" dirty="0"/>
              <a:t>and drop is a very common </a:t>
            </a:r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"</a:t>
            </a:r>
            <a:r>
              <a:rPr lang="en-US" dirty="0"/>
              <a:t>grab" an object and drag it to a different </a:t>
            </a:r>
            <a:r>
              <a:rPr lang="en-US" dirty="0" smtClean="0"/>
              <a:t>location</a:t>
            </a:r>
          </a:p>
          <a:p>
            <a:pPr lvl="1"/>
            <a:endParaRPr lang="en-US" dirty="0"/>
          </a:p>
          <a:p>
            <a:r>
              <a:rPr lang="en-US" dirty="0"/>
              <a:t>In HTML5, drag and drop is part of the standard, and any element can be </a:t>
            </a:r>
            <a:r>
              <a:rPr lang="en-US" dirty="0" err="1"/>
              <a:t>draggable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Presentation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Drag </a:t>
            </a:r>
            <a:r>
              <a:rPr lang="en-US" dirty="0">
                <a:latin typeface="+mn-lt"/>
                <a:cs typeface="ＭＳ Ｐゴシック" charset="0"/>
              </a:rPr>
              <a:t>&amp;</a:t>
            </a:r>
            <a:r>
              <a:rPr lang="en-US" dirty="0" smtClean="0">
                <a:latin typeface="+mn-lt"/>
                <a:cs typeface="ＭＳ Ｐゴシック" charset="0"/>
              </a:rPr>
              <a:t> Drop</a:t>
            </a: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7355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an element </a:t>
            </a:r>
            <a:r>
              <a:rPr lang="en-US" dirty="0" err="1"/>
              <a:t>draggable</a:t>
            </a:r>
            <a:r>
              <a:rPr lang="en-US" dirty="0"/>
              <a:t> is </a:t>
            </a:r>
            <a:r>
              <a:rPr lang="en-US" dirty="0" smtClean="0"/>
              <a:t>very simple :</a:t>
            </a:r>
          </a:p>
          <a:p>
            <a:pPr lvl="1"/>
            <a:r>
              <a:rPr lang="en-US" dirty="0" smtClean="0"/>
              <a:t>Give </a:t>
            </a:r>
            <a:r>
              <a:rPr lang="en-US" dirty="0"/>
              <a:t>the element a </a:t>
            </a:r>
            <a:r>
              <a:rPr lang="en-US" i="1" dirty="0" err="1"/>
              <a:t>draggable</a:t>
            </a:r>
            <a:r>
              <a:rPr lang="en-US" dirty="0"/>
              <a:t> </a:t>
            </a:r>
            <a:r>
              <a:rPr lang="en-US" dirty="0" smtClean="0"/>
              <a:t>attribute</a:t>
            </a:r>
          </a:p>
          <a:p>
            <a:pPr lvl="1"/>
            <a:r>
              <a:rPr lang="en-US" dirty="0" smtClean="0"/>
              <a:t>Set an event listener for </a:t>
            </a:r>
            <a:r>
              <a:rPr lang="en-US" i="1" dirty="0" err="1" smtClean="0"/>
              <a:t>dragstart</a:t>
            </a:r>
            <a:r>
              <a:rPr lang="en-US" i="1" dirty="0" smtClean="0"/>
              <a:t> </a:t>
            </a:r>
            <a:r>
              <a:rPr lang="en-US" dirty="0" smtClean="0"/>
              <a:t>event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Draggable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4"/>
          <p:cNvSpPr/>
          <p:nvPr/>
        </p:nvSpPr>
        <p:spPr>
          <a:xfrm>
            <a:off x="179388" y="2929508"/>
            <a:ext cx="8785225" cy="22322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</a:t>
            </a:r>
            <a:r>
              <a:rPr lang="fr-FR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&gt;</a:t>
            </a:r>
            <a:r>
              <a:rPr lang="fr-FR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What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fruits do </a:t>
            </a:r>
            <a:r>
              <a:rPr lang="fr-FR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you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like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?&lt;/</a:t>
            </a:r>
            <a:r>
              <a:rPr lang="fr-FR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&gt;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</a:t>
            </a:r>
            <a:r>
              <a:rPr lang="fr-FR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ol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&gt;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</a:t>
            </a:r>
            <a:r>
              <a:rPr lang="fr-FR" b="1" dirty="0">
                <a:solidFill>
                  <a:srgbClr val="3366FF"/>
                </a:solidFill>
                <a:latin typeface="Courier New"/>
                <a:cs typeface="Courier New"/>
              </a:rPr>
              <a:t>li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latin typeface="Courier New"/>
                <a:cs typeface="Courier New"/>
              </a:rPr>
              <a:t>draggable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="</a:t>
            </a:r>
            <a:r>
              <a:rPr lang="fr-FR" b="1" dirty="0" err="1" smtClean="0">
                <a:solidFill>
                  <a:srgbClr val="00CC00"/>
                </a:solidFill>
                <a:latin typeface="Courier New"/>
                <a:cs typeface="Courier New"/>
              </a:rPr>
              <a:t>true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"&gt;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Apples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&lt;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</a:t>
            </a:r>
            <a:r>
              <a:rPr lang="fr-FR" b="1" dirty="0">
                <a:solidFill>
                  <a:srgbClr val="3366FF"/>
                </a:solidFill>
                <a:latin typeface="Courier New"/>
                <a:cs typeface="Courier New"/>
              </a:rPr>
              <a:t>li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&gt;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</a:t>
            </a:r>
            <a:r>
              <a:rPr lang="fr-FR" b="1" dirty="0">
                <a:solidFill>
                  <a:srgbClr val="3366FF"/>
                </a:solidFill>
                <a:latin typeface="Courier New"/>
                <a:cs typeface="Courier New"/>
              </a:rPr>
              <a:t>li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latin typeface="Courier New"/>
                <a:cs typeface="Courier New"/>
              </a:rPr>
              <a:t>draggable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="</a:t>
            </a:r>
            <a:r>
              <a:rPr lang="fr-FR" b="1" dirty="0" err="1" smtClean="0">
                <a:solidFill>
                  <a:srgbClr val="00CC00"/>
                </a:solidFill>
                <a:latin typeface="Courier New"/>
                <a:cs typeface="Courier New"/>
              </a:rPr>
              <a:t>true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"&gt; Oranges &lt;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</a:t>
            </a:r>
            <a:r>
              <a:rPr lang="fr-FR" b="1" dirty="0">
                <a:solidFill>
                  <a:srgbClr val="3366FF"/>
                </a:solidFill>
                <a:latin typeface="Courier New"/>
                <a:cs typeface="Courier New"/>
              </a:rPr>
              <a:t>li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&gt;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</a:t>
            </a:r>
            <a:r>
              <a:rPr lang="fr-FR" b="1" dirty="0">
                <a:solidFill>
                  <a:srgbClr val="3366FF"/>
                </a:solidFill>
                <a:latin typeface="Courier New"/>
                <a:cs typeface="Courier New"/>
              </a:rPr>
              <a:t>li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latin typeface="Courier New"/>
                <a:cs typeface="Courier New"/>
              </a:rPr>
              <a:t>draggable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="</a:t>
            </a:r>
            <a:r>
              <a:rPr lang="fr-FR" b="1" dirty="0" err="1" smtClean="0">
                <a:solidFill>
                  <a:srgbClr val="00CC00"/>
                </a:solidFill>
                <a:latin typeface="Courier New"/>
                <a:cs typeface="Courier New"/>
              </a:rPr>
              <a:t>true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"&gt; Pears &lt;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</a:t>
            </a:r>
            <a:r>
              <a:rPr lang="fr-FR" b="1" dirty="0">
                <a:solidFill>
                  <a:srgbClr val="3366FF"/>
                </a:solidFill>
                <a:latin typeface="Courier New"/>
                <a:cs typeface="Courier New"/>
              </a:rPr>
              <a:t>li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&gt;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</a:t>
            </a:r>
            <a:r>
              <a:rPr lang="fr-FR" b="1" dirty="0" err="1">
                <a:solidFill>
                  <a:srgbClr val="3366FF"/>
                </a:solidFill>
                <a:latin typeface="Courier New"/>
                <a:cs typeface="Courier New"/>
              </a:rPr>
              <a:t>ol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&gt;</a:t>
            </a:r>
            <a:endParaRPr lang="fr-FR" b="1" dirty="0" smtClean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21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Handler :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Draggable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à coins arrondis 4"/>
          <p:cNvSpPr/>
          <p:nvPr/>
        </p:nvSpPr>
        <p:spPr>
          <a:xfrm>
            <a:off x="179512" y="1921396"/>
            <a:ext cx="8784976" cy="30963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fruits =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document.querySelectorAll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>
                <a:solidFill>
                  <a:srgbClr val="00B050"/>
                </a:solidFill>
                <a:latin typeface="Courier New" pitchFamily="1" charset="0"/>
              </a:rPr>
              <a:t>li</a:t>
            </a:r>
            <a:r>
              <a:rPr lang="fr-FR" b="1" dirty="0" smtClean="0">
                <a:solidFill>
                  <a:srgbClr val="00B050"/>
                </a:solidFill>
                <a:latin typeface="Courier New" pitchFamily="1" charset="0"/>
              </a:rPr>
              <a:t>[</a:t>
            </a:r>
            <a:r>
              <a:rPr lang="fr-FR" b="1" dirty="0" err="1" smtClean="0">
                <a:solidFill>
                  <a:srgbClr val="00B050"/>
                </a:solidFill>
                <a:latin typeface="Courier New" pitchFamily="1" charset="0"/>
              </a:rPr>
              <a:t>draggable</a:t>
            </a:r>
            <a:r>
              <a:rPr lang="fr-FR" b="1" dirty="0" smtClean="0">
                <a:solidFill>
                  <a:srgbClr val="00B050"/>
                </a:solidFill>
                <a:latin typeface="Courier New" pitchFamily="1" charset="0"/>
              </a:rPr>
              <a:t>]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"); 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fruit = </a:t>
            </a:r>
            <a:r>
              <a:rPr lang="fr-FR" b="1" dirty="0" err="1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null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for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(</a:t>
            </a:r>
            <a:r>
              <a:rPr lang="fr-FR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i = </a:t>
            </a:r>
            <a:r>
              <a:rPr lang="fr-FR" b="1" dirty="0" smtClean="0">
                <a:solidFill>
                  <a:srgbClr val="FF66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0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; i &lt;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fruits.length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; i++) {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fruit = fruits[i];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fruit.addEventListener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 err="1" smtClean="0">
                <a:solidFill>
                  <a:srgbClr val="00B050"/>
                </a:solidFill>
                <a:latin typeface="Courier New" pitchFamily="1" charset="0"/>
              </a:rPr>
              <a:t>dragstart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", </a:t>
            </a:r>
            <a:r>
              <a:rPr lang="fr-FR" b="1" dirty="0" err="1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 err="1">
                <a:solidFill>
                  <a:srgbClr val="00B050"/>
                </a:solidFill>
                <a:latin typeface="Courier New" pitchFamily="1" charset="0"/>
              </a:rPr>
              <a:t>dragstart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");</a:t>
            </a:r>
            <a:endParaRPr lang="fr-FR" b="1" dirty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});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45722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dirty="0" smtClean="0"/>
              <a:t>To make an element accept a drop 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Give the element a </a:t>
            </a:r>
            <a:r>
              <a:rPr lang="en-US" i="1" dirty="0" err="1" smtClean="0"/>
              <a:t>dropzone</a:t>
            </a:r>
            <a:r>
              <a:rPr lang="en-US" i="1" dirty="0" smtClean="0"/>
              <a:t> </a:t>
            </a:r>
            <a:r>
              <a:rPr lang="en-US" dirty="0" smtClean="0"/>
              <a:t>attribute</a:t>
            </a:r>
          </a:p>
          <a:p>
            <a:pPr lvl="1"/>
            <a:r>
              <a:rPr lang="en-US" dirty="0" smtClean="0"/>
              <a:t>Set an event listener for </a:t>
            </a:r>
            <a:r>
              <a:rPr lang="en-US" i="1" dirty="0" err="1" smtClean="0"/>
              <a:t>dragover</a:t>
            </a:r>
            <a:r>
              <a:rPr lang="en-US" i="1" dirty="0" smtClean="0"/>
              <a:t> </a:t>
            </a:r>
            <a:r>
              <a:rPr lang="en-US" dirty="0"/>
              <a:t>event and </a:t>
            </a:r>
            <a:r>
              <a:rPr lang="en-US" dirty="0" smtClean="0"/>
              <a:t>cancel </a:t>
            </a:r>
            <a:r>
              <a:rPr lang="en-US" dirty="0"/>
              <a:t>the event </a:t>
            </a:r>
            <a:endParaRPr lang="en-US" dirty="0" smtClean="0"/>
          </a:p>
          <a:p>
            <a:pPr lvl="2"/>
            <a:r>
              <a:rPr lang="en-US" dirty="0"/>
              <a:t>O</a:t>
            </a:r>
            <a:r>
              <a:rPr lang="en-US" dirty="0" smtClean="0"/>
              <a:t>therwise</a:t>
            </a:r>
            <a:r>
              <a:rPr lang="en-US" dirty="0"/>
              <a:t>, no </a:t>
            </a:r>
            <a:r>
              <a:rPr lang="en-US" i="1" dirty="0"/>
              <a:t>drop</a:t>
            </a:r>
            <a:r>
              <a:rPr lang="en-US" dirty="0"/>
              <a:t> event </a:t>
            </a:r>
            <a:r>
              <a:rPr lang="en-US" dirty="0" smtClean="0"/>
              <a:t>will be triggered</a:t>
            </a:r>
            <a:endParaRPr lang="en-US" i="1" dirty="0" smtClean="0"/>
          </a:p>
          <a:p>
            <a:pPr lvl="1"/>
            <a:r>
              <a:rPr lang="en-US" dirty="0" smtClean="0"/>
              <a:t>Set an event listener for </a:t>
            </a:r>
            <a:r>
              <a:rPr lang="en-US" i="1" dirty="0" smtClean="0"/>
              <a:t>drop</a:t>
            </a:r>
            <a:r>
              <a:rPr lang="en-US" dirty="0" smtClean="0"/>
              <a:t> event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Dropzone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9028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Example :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Dropzone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4"/>
          <p:cNvSpPr/>
          <p:nvPr/>
        </p:nvSpPr>
        <p:spPr>
          <a:xfrm>
            <a:off x="179388" y="2641476"/>
            <a:ext cx="8785225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</a:t>
            </a:r>
            <a:r>
              <a:rPr lang="fr-FR" b="1" dirty="0" err="1">
                <a:solidFill>
                  <a:srgbClr val="3366FF"/>
                </a:solidFill>
                <a:latin typeface="Courier New"/>
                <a:cs typeface="Courier New"/>
              </a:rPr>
              <a:t>ol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latin typeface="Courier New"/>
                <a:cs typeface="Courier New"/>
              </a:rPr>
              <a:t>dropzone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="</a:t>
            </a:r>
            <a:r>
              <a:rPr lang="fr-FR" b="1" dirty="0">
                <a:solidFill>
                  <a:srgbClr val="00CC00"/>
                </a:solidFill>
                <a:latin typeface="Courier New"/>
                <a:cs typeface="Courier New"/>
              </a:rPr>
              <a:t>move </a:t>
            </a:r>
            <a:r>
              <a:rPr lang="fr-FR" b="1" dirty="0" err="1">
                <a:solidFill>
                  <a:srgbClr val="00CC00"/>
                </a:solidFill>
                <a:latin typeface="Courier New"/>
                <a:cs typeface="Courier New"/>
              </a:rPr>
              <a:t>string:text</a:t>
            </a:r>
            <a:r>
              <a:rPr lang="fr-FR" b="1" dirty="0">
                <a:solidFill>
                  <a:srgbClr val="00CC00"/>
                </a:solidFill>
                <a:latin typeface="Courier New"/>
                <a:cs typeface="Courier New"/>
              </a:rPr>
              <a:t>/x-</a:t>
            </a:r>
            <a:r>
              <a:rPr lang="fr-FR" b="1" dirty="0" err="1" smtClean="0">
                <a:solidFill>
                  <a:srgbClr val="00CC00"/>
                </a:solidFill>
                <a:latin typeface="Courier New"/>
                <a:cs typeface="Courier New"/>
              </a:rPr>
              <a:t>example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 </a:t>
            </a:r>
            <a:r>
              <a:rPr lang="fr-FR" b="1" dirty="0" err="1">
                <a:solidFill>
                  <a:srgbClr val="FF0000"/>
                </a:solidFill>
                <a:latin typeface="Courier New"/>
                <a:cs typeface="Courier New"/>
              </a:rPr>
              <a:t>ondragover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="</a:t>
            </a:r>
            <a:r>
              <a:rPr lang="fr-FR" b="1" dirty="0" err="1" smtClean="0">
                <a:solidFill>
                  <a:srgbClr val="00CC00"/>
                </a:solidFill>
                <a:latin typeface="Courier New"/>
                <a:cs typeface="Courier New"/>
              </a:rPr>
              <a:t>event.preventDefault</a:t>
            </a:r>
            <a:r>
              <a:rPr lang="fr-FR" b="1" dirty="0">
                <a:solidFill>
                  <a:srgbClr val="00CC00"/>
                </a:solidFill>
                <a:latin typeface="Courier New"/>
                <a:cs typeface="Courier New"/>
              </a:rPr>
              <a:t>()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 </a:t>
            </a:r>
            <a:r>
              <a:rPr lang="fr-FR" b="1" dirty="0" err="1">
                <a:solidFill>
                  <a:srgbClr val="FF0000"/>
                </a:solidFill>
                <a:latin typeface="Courier New"/>
                <a:cs typeface="Courier New"/>
              </a:rPr>
              <a:t>ondrop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="</a:t>
            </a:r>
            <a:r>
              <a:rPr lang="fr-FR" b="1" dirty="0" err="1">
                <a:solidFill>
                  <a:srgbClr val="00CC00"/>
                </a:solidFill>
                <a:latin typeface="Courier New"/>
                <a:cs typeface="Courier New"/>
              </a:rPr>
              <a:t>dropHandler</a:t>
            </a:r>
            <a:r>
              <a:rPr lang="fr-FR" b="1" dirty="0">
                <a:solidFill>
                  <a:srgbClr val="00CC00"/>
                </a:solidFill>
                <a:latin typeface="Courier New"/>
                <a:cs typeface="Courier New"/>
              </a:rPr>
              <a:t>(</a:t>
            </a:r>
            <a:r>
              <a:rPr lang="fr-FR" b="1" dirty="0" err="1">
                <a:solidFill>
                  <a:srgbClr val="00CC00"/>
                </a:solidFill>
                <a:latin typeface="Courier New"/>
                <a:cs typeface="Courier New"/>
              </a:rPr>
              <a:t>event</a:t>
            </a:r>
            <a:r>
              <a:rPr lang="fr-FR" b="1" dirty="0" smtClean="0">
                <a:solidFill>
                  <a:srgbClr val="00CC00"/>
                </a:solidFill>
                <a:latin typeface="Courier New"/>
                <a:cs typeface="Courier New"/>
              </a:rPr>
              <a:t>)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"&gt;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</a:t>
            </a:r>
            <a:r>
              <a:rPr lang="fr-FR" b="1" dirty="0" err="1">
                <a:solidFill>
                  <a:srgbClr val="3366FF"/>
                </a:solidFill>
                <a:latin typeface="Courier New"/>
                <a:cs typeface="Courier New"/>
              </a:rPr>
              <a:t>ol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&gt;</a:t>
            </a:r>
            <a:endParaRPr lang="fr-FR" b="1" dirty="0" smtClean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102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7300"/>
            <a:ext cx="8435975" cy="423068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 smtClean="0"/>
              <a:t>dropzone</a:t>
            </a:r>
            <a:r>
              <a:rPr lang="en-US" dirty="0"/>
              <a:t> attribute specifies </a:t>
            </a:r>
            <a:endParaRPr lang="en-US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kind of data to </a:t>
            </a:r>
            <a:r>
              <a:rPr lang="en-US" dirty="0" smtClean="0"/>
              <a:t>accept</a:t>
            </a:r>
          </a:p>
          <a:p>
            <a:pPr lvl="2"/>
            <a:r>
              <a:rPr lang="en-US" i="1" dirty="0" err="1"/>
              <a:t>string:text</a:t>
            </a:r>
            <a:r>
              <a:rPr lang="en-US" i="1" dirty="0"/>
              <a:t>/</a:t>
            </a:r>
            <a:r>
              <a:rPr lang="en-US" i="1" dirty="0" smtClean="0"/>
              <a:t>plain</a:t>
            </a:r>
          </a:p>
          <a:p>
            <a:pPr lvl="2"/>
            <a:r>
              <a:rPr lang="en-US" i="1" dirty="0" err="1"/>
              <a:t>file:image</a:t>
            </a:r>
            <a:r>
              <a:rPr lang="en-US" i="1" dirty="0"/>
              <a:t>/</a:t>
            </a:r>
            <a:r>
              <a:rPr lang="en-US" i="1" dirty="0" err="1" smtClean="0"/>
              <a:t>png</a:t>
            </a:r>
            <a:endParaRPr lang="en-US" i="1" dirty="0" smtClean="0"/>
          </a:p>
          <a:p>
            <a:pPr lvl="2"/>
            <a:r>
              <a:rPr lang="en-US" i="1" dirty="0" smtClean="0"/>
              <a:t>...</a:t>
            </a:r>
            <a:endParaRPr lang="en-US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kind of feedback to </a:t>
            </a:r>
            <a:r>
              <a:rPr lang="en-US" dirty="0" smtClean="0"/>
              <a:t>give</a:t>
            </a:r>
          </a:p>
          <a:p>
            <a:pPr lvl="2"/>
            <a:r>
              <a:rPr lang="en-US" i="1" dirty="0" smtClean="0"/>
              <a:t>move</a:t>
            </a:r>
          </a:p>
          <a:p>
            <a:pPr lvl="2"/>
            <a:r>
              <a:rPr lang="en-US" i="1" dirty="0"/>
              <a:t>c</a:t>
            </a:r>
            <a:r>
              <a:rPr lang="en-US" i="1" dirty="0" smtClean="0"/>
              <a:t>opy</a:t>
            </a:r>
          </a:p>
          <a:p>
            <a:pPr lvl="2"/>
            <a:r>
              <a:rPr lang="en-US" i="1" dirty="0" smtClean="0"/>
              <a:t>…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Dropzone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135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dirty="0"/>
              <a:t>Instead of using the </a:t>
            </a:r>
            <a:r>
              <a:rPr lang="en-US" i="1" dirty="0" err="1"/>
              <a:t>dropzone</a:t>
            </a:r>
            <a:r>
              <a:rPr lang="en-US" dirty="0"/>
              <a:t> </a:t>
            </a:r>
            <a:r>
              <a:rPr lang="en-US" dirty="0" smtClean="0"/>
              <a:t>attribute, you can use :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err="1" smtClean="0"/>
              <a:t>dragenter</a:t>
            </a:r>
            <a:r>
              <a:rPr lang="en-US" dirty="0" smtClean="0"/>
              <a:t> </a:t>
            </a:r>
            <a:r>
              <a:rPr lang="en-US" dirty="0"/>
              <a:t>event </a:t>
            </a:r>
            <a:r>
              <a:rPr lang="en-US" dirty="0" smtClean="0"/>
              <a:t>handler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report whether or not the drop target is to accept the </a:t>
            </a:r>
            <a:r>
              <a:rPr lang="en-US" dirty="0" smtClean="0"/>
              <a:t>drop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i="1" dirty="0" err="1" smtClean="0"/>
              <a:t>dragover</a:t>
            </a:r>
            <a:r>
              <a:rPr lang="en-US" dirty="0" smtClean="0"/>
              <a:t> </a:t>
            </a:r>
            <a:r>
              <a:rPr lang="en-US" dirty="0"/>
              <a:t>event </a:t>
            </a:r>
            <a:r>
              <a:rPr lang="en-US" dirty="0" smtClean="0"/>
              <a:t>handler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specify what feedback is to be shown to the </a:t>
            </a:r>
            <a:r>
              <a:rPr lang="en-US" dirty="0" smtClean="0"/>
              <a:t>user</a:t>
            </a:r>
          </a:p>
          <a:p>
            <a:endParaRPr lang="en-US" i="1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Dropzone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4350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i="1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Dropzone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4"/>
          <p:cNvSpPr/>
          <p:nvPr/>
        </p:nvSpPr>
        <p:spPr>
          <a:xfrm>
            <a:off x="179512" y="2065412"/>
            <a:ext cx="8784976" cy="2520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zone =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document.querySelector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 err="1" smtClean="0">
                <a:solidFill>
                  <a:srgbClr val="00B050"/>
                </a:solidFill>
                <a:latin typeface="Courier New" pitchFamily="1" charset="0"/>
              </a:rPr>
              <a:t>ol</a:t>
            </a:r>
            <a:r>
              <a:rPr lang="fr-FR" b="1" dirty="0" smtClean="0">
                <a:solidFill>
                  <a:srgbClr val="00B050"/>
                </a:solidFill>
                <a:latin typeface="Courier New" pitchFamily="1" charset="0"/>
              </a:rPr>
              <a:t>[</a:t>
            </a:r>
            <a:r>
              <a:rPr lang="fr-FR" b="1" dirty="0" err="1" smtClean="0">
                <a:solidFill>
                  <a:srgbClr val="00B050"/>
                </a:solidFill>
                <a:latin typeface="Courier New" pitchFamily="1" charset="0"/>
              </a:rPr>
              <a:t>dropzone</a:t>
            </a:r>
            <a:r>
              <a:rPr lang="fr-FR" b="1" dirty="0" smtClean="0">
                <a:solidFill>
                  <a:srgbClr val="00B050"/>
                </a:solidFill>
                <a:latin typeface="Courier New" pitchFamily="1" charset="0"/>
              </a:rPr>
              <a:t>]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");</a:t>
            </a:r>
          </a:p>
          <a:p>
            <a:pPr marL="342900" lvl="0" indent="-342900" eaLnBrk="1" hangingPunct="1">
              <a:spcBef>
                <a:spcPts val="600"/>
              </a:spcBef>
            </a:pPr>
            <a:endParaRPr lang="fr-FR" b="1" dirty="0" smtClean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zone.addEventListener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 err="1" smtClean="0">
                <a:solidFill>
                  <a:srgbClr val="00B050"/>
                </a:solidFill>
                <a:latin typeface="Courier New" pitchFamily="1" charset="0"/>
              </a:rPr>
              <a:t>dragover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", </a:t>
            </a:r>
            <a:r>
              <a:rPr lang="fr-FR" b="1" dirty="0" err="1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 ... });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zone.addEventListener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 err="1" smtClean="0">
                <a:solidFill>
                  <a:srgbClr val="00B050"/>
                </a:solidFill>
                <a:latin typeface="Courier New" pitchFamily="1" charset="0"/>
              </a:rPr>
              <a:t>dragenter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", </a:t>
            </a:r>
            <a:r>
              <a:rPr lang="fr-FR" b="1" dirty="0" err="1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 ... });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zone.addEventListener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 err="1" smtClean="0">
                <a:solidFill>
                  <a:srgbClr val="00B050"/>
                </a:solidFill>
                <a:latin typeface="Courier New" pitchFamily="1" charset="0"/>
              </a:rPr>
              <a:t>dragleave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", </a:t>
            </a:r>
            <a:r>
              <a:rPr lang="fr-FR" b="1" dirty="0" err="1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 ... });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zone.addEventListener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 smtClean="0">
                <a:solidFill>
                  <a:srgbClr val="00B050"/>
                </a:solidFill>
                <a:latin typeface="Courier New" pitchFamily="1" charset="0"/>
              </a:rPr>
              <a:t>drop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", </a:t>
            </a:r>
            <a:r>
              <a:rPr lang="fr-FR" b="1" dirty="0" err="1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 ... });</a:t>
            </a:r>
          </a:p>
        </p:txBody>
      </p:sp>
    </p:spTree>
    <p:extLst>
      <p:ext uri="{BB962C8B-B14F-4D97-AF65-F5344CB8AC3E}">
        <p14:creationId xmlns:p14="http://schemas.microsoft.com/office/powerpoint/2010/main" val="567692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63888" y="769268"/>
            <a:ext cx="5580112" cy="4446711"/>
          </a:xfrm>
        </p:spPr>
        <p:txBody>
          <a:bodyPr/>
          <a:lstStyle/>
          <a:p>
            <a:pPr>
              <a:lnSpc>
                <a:spcPct val="200000"/>
              </a:lnSpc>
              <a:buNone/>
            </a:pPr>
            <a:r>
              <a:rPr lang="en-US" dirty="0" smtClean="0"/>
              <a:t>Course’s plan: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Web </a:t>
            </a:r>
            <a:r>
              <a:rPr lang="en-US" dirty="0" smtClean="0"/>
              <a:t>Workers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Drag </a:t>
            </a:r>
            <a:r>
              <a:rPr lang="en-US" dirty="0" smtClean="0"/>
              <a:t>&amp; Drop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Geolocation</a:t>
            </a:r>
            <a:endParaRPr lang="en-US" dirty="0" smtClean="0"/>
          </a:p>
        </p:txBody>
      </p:sp>
      <p:pic>
        <p:nvPicPr>
          <p:cNvPr id="4" name="Picture 8" descr="200138722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7340"/>
            <a:ext cx="2472195" cy="3712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ＭＳ Ｐゴシック" charset="0"/>
              </a:rPr>
              <a:t>Course topics</a:t>
            </a:r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HTML5 - New 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APIs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9" name="Imag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-95250"/>
            <a:ext cx="8636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i="1" dirty="0" err="1" smtClean="0"/>
              <a:t>DataTransfer</a:t>
            </a:r>
            <a:r>
              <a:rPr lang="en-US" i="1" dirty="0" smtClean="0"/>
              <a:t> </a:t>
            </a:r>
            <a:r>
              <a:rPr lang="en-US" dirty="0" smtClean="0"/>
              <a:t>object is used to transfer information from the </a:t>
            </a:r>
            <a:r>
              <a:rPr lang="en-US" i="1" dirty="0" err="1" smtClean="0"/>
              <a:t>draggable</a:t>
            </a:r>
            <a:r>
              <a:rPr lang="en-US" dirty="0" smtClean="0"/>
              <a:t> element to the </a:t>
            </a:r>
            <a:r>
              <a:rPr lang="en-US" i="1" dirty="0" err="1" smtClean="0"/>
              <a:t>dropzone</a:t>
            </a:r>
            <a:endParaRPr lang="en-US" i="1" dirty="0"/>
          </a:p>
          <a:p>
            <a:pPr lvl="1"/>
            <a:r>
              <a:rPr lang="en-US" dirty="0" smtClean="0"/>
              <a:t>Accessible from the </a:t>
            </a:r>
            <a:r>
              <a:rPr lang="en-US" i="1" dirty="0" smtClean="0"/>
              <a:t>event</a:t>
            </a:r>
            <a:r>
              <a:rPr lang="en-US" dirty="0" smtClean="0"/>
              <a:t> parameter inside your handlers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Data Transfer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4"/>
          <p:cNvSpPr/>
          <p:nvPr/>
        </p:nvSpPr>
        <p:spPr>
          <a:xfrm>
            <a:off x="179512" y="3865612"/>
            <a:ext cx="87849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fruit.addEventListener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 err="1">
                <a:solidFill>
                  <a:srgbClr val="00B050"/>
                </a:solidFill>
                <a:latin typeface="Courier New" pitchFamily="1" charset="0"/>
              </a:rPr>
              <a:t>dragstart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", </a:t>
            </a:r>
            <a:r>
              <a:rPr lang="fr-FR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fr-FR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fr-FR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dataTransfer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=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event.dataTransfer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;</a:t>
            </a:r>
            <a:endParaRPr lang="fr-FR" b="1" dirty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  <a:endParaRPr lang="fr-FR" b="1" dirty="0" smtClean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18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dirty="0" smtClean="0"/>
              <a:t>The two main methods of the </a:t>
            </a:r>
            <a:r>
              <a:rPr lang="en-US" i="1" dirty="0" err="1" smtClean="0"/>
              <a:t>DataTransfer</a:t>
            </a:r>
            <a:r>
              <a:rPr lang="en-US" dirty="0" smtClean="0"/>
              <a:t> interface are :</a:t>
            </a:r>
          </a:p>
          <a:p>
            <a:pPr lvl="1"/>
            <a:r>
              <a:rPr lang="en-US" i="1" dirty="0" err="1"/>
              <a:t>getData</a:t>
            </a:r>
            <a:r>
              <a:rPr lang="en-US" i="1" dirty="0"/>
              <a:t>(type)</a:t>
            </a:r>
          </a:p>
          <a:p>
            <a:pPr lvl="2"/>
            <a:r>
              <a:rPr lang="en-US" dirty="0"/>
              <a:t>Retrieves the data for a given type, or an empty string if does not exist</a:t>
            </a:r>
          </a:p>
          <a:p>
            <a:pPr lvl="1"/>
            <a:endParaRPr lang="en-US" dirty="0"/>
          </a:p>
          <a:p>
            <a:pPr lvl="1"/>
            <a:r>
              <a:rPr lang="en-US" i="1" dirty="0" err="1" smtClean="0"/>
              <a:t>setData</a:t>
            </a:r>
            <a:r>
              <a:rPr lang="en-US" i="1" dirty="0" smtClean="0"/>
              <a:t>(type, data)</a:t>
            </a:r>
          </a:p>
          <a:p>
            <a:pPr lvl="2"/>
            <a:r>
              <a:rPr lang="en-US" dirty="0" smtClean="0"/>
              <a:t>Sets </a:t>
            </a:r>
            <a:r>
              <a:rPr lang="en-US" dirty="0"/>
              <a:t>the data for a given </a:t>
            </a:r>
            <a:r>
              <a:rPr lang="en-US" dirty="0" smtClean="0"/>
              <a:t>type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Data Transfer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178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Data Transfer - Example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4"/>
          <p:cNvSpPr/>
          <p:nvPr/>
        </p:nvSpPr>
        <p:spPr>
          <a:xfrm>
            <a:off x="179512" y="1129308"/>
            <a:ext cx="8784976" cy="41044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42900" lvl="0" indent="-342900" eaLnBrk="1" hangingPunct="1">
              <a:spcBef>
                <a:spcPts val="600"/>
              </a:spcBef>
            </a:pP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...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sz="1600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fruit.addEventListener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sz="1600" b="1" dirty="0" err="1">
                <a:solidFill>
                  <a:srgbClr val="00B050"/>
                </a:solidFill>
                <a:latin typeface="Courier New" pitchFamily="1" charset="0"/>
              </a:rPr>
              <a:t>dragstart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", </a:t>
            </a:r>
            <a:r>
              <a:rPr lang="fr-FR" sz="1600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fr-FR" sz="1600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fr-FR" sz="1600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event.dataTransfer.setData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sz="1600" b="1" dirty="0" err="1" smtClean="0">
                <a:solidFill>
                  <a:srgbClr val="00B050"/>
                </a:solidFill>
                <a:latin typeface="Courier New" pitchFamily="1" charset="0"/>
              </a:rPr>
              <a:t>text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", </a:t>
            </a:r>
            <a:r>
              <a:rPr lang="fr-FR" sz="1600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this</a:t>
            </a:r>
            <a:r>
              <a:rPr lang="fr-FR" sz="1600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.id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  <a:endParaRPr lang="fr-FR" sz="1600" b="1" dirty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...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sz="1600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zone.addEventListener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sz="1600" b="1" dirty="0" err="1" smtClean="0">
                <a:solidFill>
                  <a:srgbClr val="00B050"/>
                </a:solidFill>
                <a:latin typeface="Courier New" pitchFamily="1" charset="0"/>
              </a:rPr>
              <a:t>dragover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, </a:t>
            </a:r>
            <a:r>
              <a:rPr lang="fr-FR" sz="1600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fr-FR" sz="1600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</a:t>
            </a:r>
          </a:p>
          <a:p>
            <a:pPr marL="342900" indent="-342900" eaLnBrk="1" hangingPunct="1">
              <a:spcBef>
                <a:spcPts val="600"/>
              </a:spcBef>
            </a:pPr>
            <a:r>
              <a:rPr lang="fr-FR" sz="1600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fr-FR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event.preventDefault</a:t>
            </a:r>
            <a:r>
              <a:rPr lang="fr-FR" sz="1600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fr-FR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 </a:t>
            </a:r>
            <a:r>
              <a:rPr lang="fr-FR" sz="1600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// </a:t>
            </a:r>
            <a:r>
              <a:rPr lang="fr-FR" sz="1600" b="1" dirty="0" err="1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a</a:t>
            </a:r>
            <a:r>
              <a:rPr lang="fr-FR" sz="1600" b="1" dirty="0" err="1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llows</a:t>
            </a:r>
            <a:r>
              <a:rPr lang="fr-FR" sz="1600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fr-FR" sz="1600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us to </a:t>
            </a:r>
            <a:r>
              <a:rPr lang="fr-FR" sz="1600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drop</a:t>
            </a:r>
          </a:p>
          <a:p>
            <a:pPr marL="342900" indent="-342900" eaLnBrk="1" hangingPunct="1">
              <a:spcBef>
                <a:spcPts val="600"/>
              </a:spcBef>
            </a:pP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});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sz="1600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zone.addEventListener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sz="1600" b="1" dirty="0">
                <a:solidFill>
                  <a:srgbClr val="00B050"/>
                </a:solidFill>
                <a:latin typeface="Courier New" pitchFamily="1" charset="0"/>
              </a:rPr>
              <a:t>drop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", </a:t>
            </a:r>
            <a:r>
              <a:rPr lang="fr-FR" sz="1600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fr-FR" sz="1600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{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fr-FR" sz="1600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fr-FR" sz="1600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fruitId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= </a:t>
            </a:r>
            <a:r>
              <a:rPr lang="fr-FR" sz="1600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event.dataTransfer.getData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sz="1600" b="1" dirty="0" err="1" smtClean="0">
                <a:solidFill>
                  <a:srgbClr val="00B050"/>
                </a:solidFill>
                <a:latin typeface="Courier New" pitchFamily="1" charset="0"/>
              </a:rPr>
              <a:t>text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");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fr-FR" sz="1600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// Append the fruit to the </a:t>
            </a:r>
            <a:r>
              <a:rPr lang="fr-FR" sz="1600" b="1" dirty="0" err="1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dropzone</a:t>
            </a:r>
            <a:endParaRPr lang="fr-FR" sz="1600" b="1" dirty="0">
              <a:solidFill>
                <a:srgbClr val="479B8F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});</a:t>
            </a:r>
            <a:endParaRPr lang="fr-FR" sz="1600" b="1" dirty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33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29308"/>
            <a:ext cx="4241200" cy="383202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" name="Image 3" descr="icon_chron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21196"/>
            <a:ext cx="97895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2160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Update your SUPINFO Tweets page :</a:t>
            </a:r>
          </a:p>
          <a:p>
            <a:endParaRPr lang="en-US" i="1" dirty="0"/>
          </a:p>
          <a:p>
            <a:pPr lvl="1"/>
            <a:r>
              <a:rPr lang="en-US" dirty="0" smtClean="0"/>
              <a:t>Add a new area for your favorite tweets</a:t>
            </a:r>
          </a:p>
          <a:p>
            <a:pPr lvl="1"/>
            <a:r>
              <a:rPr lang="en-US" dirty="0" smtClean="0"/>
              <a:t>Make it a drop zone</a:t>
            </a:r>
          </a:p>
          <a:p>
            <a:pPr lvl="1"/>
            <a:r>
              <a:rPr lang="en-US" dirty="0" smtClean="0"/>
              <a:t>Make the timeline tweets </a:t>
            </a:r>
            <a:r>
              <a:rPr lang="en-US" dirty="0" err="1" smtClean="0"/>
              <a:t>draggable</a:t>
            </a:r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Exercise (1/2)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0412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Exercise (2/2)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creen Shot 2012-10-16 at 7.22.2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74757"/>
            <a:ext cx="8244408" cy="4099379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297505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geolocation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defRPr/>
            </a:pPr>
            <a:r>
              <a:rPr lang="en-US" dirty="0"/>
              <a:t>HTML5 - New </a:t>
            </a:r>
            <a:r>
              <a:rPr lang="en-US" dirty="0" smtClean="0"/>
              <a:t>APIs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921396"/>
            <a:ext cx="1706374" cy="336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013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dirty="0" smtClean="0"/>
              <a:t>The new </a:t>
            </a:r>
            <a:r>
              <a:rPr lang="en-US" dirty="0" err="1"/>
              <a:t>Geolocation</a:t>
            </a:r>
            <a:r>
              <a:rPr lang="en-US" dirty="0"/>
              <a:t> API defines a high-level interface to location information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API itself is agnostic of the underlying location information </a:t>
            </a:r>
            <a:r>
              <a:rPr lang="en-US" dirty="0" smtClean="0"/>
              <a:t>sources</a:t>
            </a:r>
          </a:p>
          <a:p>
            <a:pPr lvl="1"/>
            <a:r>
              <a:rPr lang="en-US" dirty="0" smtClean="0"/>
              <a:t>Can be GPS, location </a:t>
            </a:r>
            <a:r>
              <a:rPr lang="en-US" dirty="0"/>
              <a:t>inferred from network </a:t>
            </a:r>
            <a:r>
              <a:rPr lang="en-US" dirty="0" smtClean="0"/>
              <a:t>signals as </a:t>
            </a:r>
            <a:r>
              <a:rPr lang="en-US" dirty="0"/>
              <a:t>well as user input</a:t>
            </a:r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Presentation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Geolocation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1161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API is designed to enable </a:t>
            </a:r>
            <a:endParaRPr lang="en-US" dirty="0" smtClean="0"/>
          </a:p>
          <a:p>
            <a:pPr lvl="1"/>
            <a:r>
              <a:rPr lang="en-US" dirty="0" smtClean="0"/>
              <a:t>"</a:t>
            </a:r>
            <a:r>
              <a:rPr lang="en-US" dirty="0"/>
              <a:t>one-shot" position requests </a:t>
            </a:r>
          </a:p>
          <a:p>
            <a:pPr lvl="1"/>
            <a:r>
              <a:rPr lang="en-US" dirty="0" smtClean="0"/>
              <a:t>repeated </a:t>
            </a:r>
            <a:r>
              <a:rPr lang="en-US" dirty="0"/>
              <a:t>position </a:t>
            </a:r>
            <a:r>
              <a:rPr lang="en-US" dirty="0" smtClean="0"/>
              <a:t>updates</a:t>
            </a:r>
          </a:p>
          <a:p>
            <a:pPr lvl="1"/>
            <a:endParaRPr lang="en-US" dirty="0"/>
          </a:p>
          <a:p>
            <a:r>
              <a:rPr lang="en-US" dirty="0" smtClean="0"/>
              <a:t>Location </a:t>
            </a:r>
            <a:r>
              <a:rPr lang="en-US" dirty="0"/>
              <a:t>information is represented by latitude and longitude </a:t>
            </a:r>
            <a:r>
              <a:rPr lang="en-US" dirty="0" smtClean="0"/>
              <a:t>coordinates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Presentation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Geolocation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4513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/>
              <a:t>G</a:t>
            </a:r>
            <a:r>
              <a:rPr lang="en-US" i="1" dirty="0" err="1" smtClean="0"/>
              <a:t>eolocation</a:t>
            </a:r>
            <a:r>
              <a:rPr lang="en-US" dirty="0" smtClean="0"/>
              <a:t> interface expose the following method to do that:</a:t>
            </a:r>
          </a:p>
          <a:p>
            <a:pPr lvl="1"/>
            <a:r>
              <a:rPr lang="en-US" i="1" dirty="0" err="1" smtClean="0"/>
              <a:t>getCurrentPosition</a:t>
            </a:r>
            <a:r>
              <a:rPr lang="en-US" i="1" dirty="0" smtClean="0"/>
              <a:t>(callback)</a:t>
            </a:r>
          </a:p>
          <a:p>
            <a:pPr lvl="1"/>
            <a:endParaRPr lang="en-US" i="1" dirty="0"/>
          </a:p>
          <a:p>
            <a:r>
              <a:rPr lang="en-US" dirty="0" smtClean="0"/>
              <a:t>The callback function take the user position as argument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One-shot position request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Geolocation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105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Web worker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defRPr/>
            </a:pPr>
            <a:r>
              <a:rPr lang="en-US" dirty="0"/>
              <a:t>HTML5 - New </a:t>
            </a:r>
            <a:r>
              <a:rPr lang="en-US" dirty="0" smtClean="0"/>
              <a:t>APIs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908" y="1993404"/>
            <a:ext cx="2404492" cy="274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02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Example :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One-shot position request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Geolocation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4"/>
          <p:cNvSpPr/>
          <p:nvPr/>
        </p:nvSpPr>
        <p:spPr>
          <a:xfrm>
            <a:off x="179512" y="2497460"/>
            <a:ext cx="8784976" cy="1800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err="1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navigator.geolocation.getCurrentPosition</a:t>
            </a:r>
            <a:r>
              <a:rPr lang="fr-FR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 </a:t>
            </a:r>
            <a:r>
              <a:rPr lang="fr-FR" b="1" dirty="0" err="1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fr-FR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(position){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fr-FR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fr-FR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>
                <a:solidFill>
                  <a:srgbClr val="00B050"/>
                </a:solidFill>
                <a:latin typeface="Courier New" pitchFamily="1" charset="0"/>
              </a:rPr>
              <a:t>Latitude: </a:t>
            </a:r>
            <a:r>
              <a:rPr lang="fr-FR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 + </a:t>
            </a:r>
            <a:r>
              <a:rPr lang="fr-FR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position.coords.latitude</a:t>
            </a:r>
            <a:r>
              <a:rPr lang="fr-FR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</a:p>
          <a:p>
            <a:pPr marL="342900" indent="-342900" eaLnBrk="1" hangingPunct="1">
              <a:spcBef>
                <a:spcPts val="600"/>
              </a:spcBef>
            </a:pPr>
            <a:r>
              <a:rPr lang="fr-FR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fr-FR" b="1" dirty="0" err="1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fr-FR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>
                <a:solidFill>
                  <a:srgbClr val="00B050"/>
                </a:solidFill>
                <a:latin typeface="Courier New" pitchFamily="1" charset="0"/>
              </a:rPr>
              <a:t>Longitude: </a:t>
            </a:r>
            <a:r>
              <a:rPr lang="fr-FR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 + </a:t>
            </a:r>
            <a:r>
              <a:rPr lang="fr-FR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position.coords.longitude</a:t>
            </a:r>
            <a:r>
              <a:rPr lang="fr-FR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  <a:endParaRPr lang="fr-FR" b="1" dirty="0">
              <a:solidFill>
                <a:srgbClr val="00000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41007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/>
              <a:t>G</a:t>
            </a:r>
            <a:r>
              <a:rPr lang="en-US" i="1" dirty="0" err="1" smtClean="0"/>
              <a:t>eolocation</a:t>
            </a:r>
            <a:r>
              <a:rPr lang="en-US" dirty="0" smtClean="0"/>
              <a:t> interface expose also the following methods :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err="1" smtClean="0"/>
              <a:t>watchPosition</a:t>
            </a:r>
            <a:r>
              <a:rPr lang="en-US" i="1" dirty="0" smtClean="0"/>
              <a:t>(callback, </a:t>
            </a:r>
            <a:r>
              <a:rPr lang="en-US" i="1" dirty="0" err="1" smtClean="0"/>
              <a:t>errorHandler</a:t>
            </a:r>
            <a:r>
              <a:rPr lang="en-US" i="1" dirty="0" smtClean="0"/>
              <a:t>)</a:t>
            </a:r>
          </a:p>
          <a:p>
            <a:pPr lvl="2"/>
            <a:r>
              <a:rPr lang="en-US" dirty="0" smtClean="0"/>
              <a:t>Request repeated updates and return a watcher ID</a:t>
            </a:r>
          </a:p>
          <a:p>
            <a:pPr lvl="1"/>
            <a:endParaRPr lang="en-US" dirty="0" smtClean="0"/>
          </a:p>
          <a:p>
            <a:pPr lvl="1"/>
            <a:r>
              <a:rPr lang="en-US" i="1" dirty="0" err="1" smtClean="0"/>
              <a:t>clearWatch</a:t>
            </a:r>
            <a:r>
              <a:rPr lang="en-US" i="1" dirty="0" smtClean="0"/>
              <a:t>(</a:t>
            </a:r>
            <a:r>
              <a:rPr lang="en-US" i="1" dirty="0" err="1" smtClean="0"/>
              <a:t>watchId</a:t>
            </a:r>
            <a:r>
              <a:rPr lang="en-US" i="1" dirty="0" smtClean="0"/>
              <a:t>)</a:t>
            </a:r>
            <a:endParaRPr lang="en-US" dirty="0" smtClean="0"/>
          </a:p>
          <a:p>
            <a:pPr lvl="2"/>
            <a:r>
              <a:rPr lang="en-US" dirty="0" smtClean="0"/>
              <a:t>Cancel the updates for a given watcher ID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Repeated position updates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Geolocation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3668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>
                <a:latin typeface="+mj-lt"/>
                <a:cs typeface="ＭＳ Ｐゴシック" charset="0"/>
              </a:rPr>
              <a:t>Repeated position updates</a:t>
            </a: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smtClean="0">
                <a:solidFill>
                  <a:prstClr val="black"/>
                </a:solidFill>
                <a:latin typeface="Calibri"/>
                <a:cs typeface="ＭＳ Ｐゴシック" charset="0"/>
              </a:rPr>
              <a:t>Geolocation</a:t>
            </a:r>
            <a:endParaRPr lang="en-US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4"/>
          <p:cNvSpPr/>
          <p:nvPr/>
        </p:nvSpPr>
        <p:spPr>
          <a:xfrm>
            <a:off x="107504" y="1849388"/>
            <a:ext cx="8964488" cy="33843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42900" lvl="0" indent="-342900" eaLnBrk="1" hangingPunct="1">
              <a:spcBef>
                <a:spcPts val="600"/>
              </a:spcBef>
            </a:pPr>
            <a:r>
              <a:rPr lang="en-US" sz="1600" b="1" dirty="0" err="1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geolocation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navigator.geolocation</a:t>
            </a:r>
            <a:endParaRPr lang="en-US" sz="1600" b="1" dirty="0" smtClean="0">
              <a:solidFill>
                <a:srgbClr val="00000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marL="342900" lvl="0" indent="-342900" eaLnBrk="1" hangingPunct="1">
              <a:spcBef>
                <a:spcPts val="60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watchId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geolocation.watchPosition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updateLocation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handleError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</a:p>
          <a:p>
            <a:pPr marL="342900" lvl="0" indent="-342900" eaLnBrk="1" hangingPunct="1">
              <a:spcBef>
                <a:spcPts val="600"/>
              </a:spcBef>
            </a:pPr>
            <a:endParaRPr lang="en-US" sz="1600" b="1" dirty="0" smtClean="0">
              <a:solidFill>
                <a:srgbClr val="00000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marL="342900" lvl="0" indent="-342900" eaLnBrk="1" hangingPunct="1">
              <a:spcBef>
                <a:spcPts val="600"/>
              </a:spcBef>
            </a:pPr>
            <a:r>
              <a:rPr lang="en-US" sz="1600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updateLocation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(position) {	</a:t>
            </a:r>
            <a:r>
              <a:rPr lang="en-US" sz="1600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// Do something</a:t>
            </a:r>
            <a:r>
              <a:rPr lang="en-US" sz="1600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}</a:t>
            </a:r>
          </a:p>
          <a:p>
            <a:pPr marL="342900" lvl="0" indent="-342900" eaLnBrk="1" hangingPunct="1">
              <a:spcBef>
                <a:spcPts val="600"/>
              </a:spcBef>
            </a:pPr>
            <a:endParaRPr lang="en-US" sz="1600" b="1" dirty="0" smtClean="0">
              <a:solidFill>
                <a:srgbClr val="00000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marL="342900" lvl="0" indent="-342900" eaLnBrk="1" hangingPunct="1">
              <a:spcBef>
                <a:spcPts val="600"/>
              </a:spcBef>
            </a:pPr>
            <a:r>
              <a:rPr lang="en-US" sz="1600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handleError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(error) {   </a:t>
            </a:r>
            <a:r>
              <a:rPr lang="en-US" sz="1600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// Display an error message  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</a:t>
            </a:r>
          </a:p>
          <a:p>
            <a:pPr marL="342900" lvl="0" indent="-342900" eaLnBrk="1" hangingPunct="1">
              <a:spcBef>
                <a:spcPts val="600"/>
              </a:spcBef>
            </a:pPr>
            <a:endParaRPr lang="en-US" sz="1600" b="1" dirty="0" smtClean="0">
              <a:solidFill>
                <a:srgbClr val="00000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marL="342900" lvl="0" indent="-342900" eaLnBrk="1" hangingPunct="1">
              <a:spcBef>
                <a:spcPts val="600"/>
              </a:spcBef>
            </a:pP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document.getElementById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1" charset="0"/>
              </a:rPr>
              <a:t>cancelButton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").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onclick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=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() {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navigator.geolocation.clearWatch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watchId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dirty="0" smtClean="0"/>
              <a:t>Example :</a:t>
            </a:r>
          </a:p>
        </p:txBody>
      </p:sp>
    </p:spTree>
    <p:extLst>
      <p:ext uri="{BB962C8B-B14F-4D97-AF65-F5344CB8AC3E}">
        <p14:creationId xmlns:p14="http://schemas.microsoft.com/office/powerpoint/2010/main" val="3826639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29308"/>
            <a:ext cx="4241200" cy="383202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" name="Image 3" descr="icon_chron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21196"/>
            <a:ext cx="97895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9261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dirty="0" smtClean="0"/>
              <a:t>Create a new page with a simple button as follow :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Exercise (1/3)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Geolocation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creen Shot 2012-10-17 at 5.22.2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633364"/>
            <a:ext cx="5438787" cy="408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54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dirty="0" smtClean="0"/>
              <a:t>When the user clicks on the button, you have to display his address :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Exercise (2/3)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Geolocation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creen Shot 2012-10-17 at 5.22.3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633364"/>
            <a:ext cx="5400600" cy="405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93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To convert coordinates to address, you can use the Google Maps </a:t>
            </a:r>
            <a:r>
              <a:rPr lang="en-US" dirty="0" err="1" smtClean="0"/>
              <a:t>Geocoder</a:t>
            </a:r>
            <a:r>
              <a:rPr lang="en-US" dirty="0" smtClean="0"/>
              <a:t> API: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2800" dirty="0">
                <a:hlinkClick r:id="rId3"/>
              </a:rPr>
              <a:t>https://developers.google.com/maps/documentation/javascript/</a:t>
            </a:r>
            <a:r>
              <a:rPr lang="en-US" sz="2800" dirty="0" smtClean="0">
                <a:hlinkClick r:id="rId3"/>
              </a:rPr>
              <a:t>geocoding</a:t>
            </a:r>
            <a:endParaRPr lang="en-US" sz="2800" dirty="0" smtClean="0"/>
          </a:p>
          <a:p>
            <a:pPr marL="0" indent="0" algn="ctr">
              <a:buNone/>
            </a:pPr>
            <a:endParaRPr lang="en-US" sz="2800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Exercise (3/3)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Geolocation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976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80512" cy="537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4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Workers API allows you to run scripts in </a:t>
            </a:r>
            <a:r>
              <a:rPr lang="en-US" dirty="0"/>
              <a:t>the background 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ndependently </a:t>
            </a:r>
            <a:r>
              <a:rPr lang="en-US" dirty="0"/>
              <a:t>of any user interface </a:t>
            </a:r>
            <a:r>
              <a:rPr lang="en-US" dirty="0" smtClean="0"/>
              <a:t>scripts !</a:t>
            </a:r>
          </a:p>
          <a:p>
            <a:pPr lvl="1"/>
            <a:endParaRPr lang="en-US" dirty="0"/>
          </a:p>
          <a:p>
            <a:r>
              <a:rPr lang="en-US" dirty="0" smtClean="0"/>
              <a:t>Useful for long-running scripts</a:t>
            </a:r>
          </a:p>
          <a:p>
            <a:pPr lvl="1"/>
            <a:r>
              <a:rPr lang="en-US" dirty="0" smtClean="0"/>
              <a:t>Don’t need to manage yielding to keep the page responsive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Presentation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Web Worker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2386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Web Workers use real OS-level threads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in other technologies, bad concurrency code can cause starvations, dead locks and other side effects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Thread safety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Web Worker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2194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limit these issues, the API provides :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carefully </a:t>
            </a:r>
            <a:r>
              <a:rPr lang="en-US" dirty="0"/>
              <a:t>controlled communication </a:t>
            </a:r>
            <a:r>
              <a:rPr lang="en-US" dirty="0" smtClean="0"/>
              <a:t>between threads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/>
              <a:t>access to non-thread safe components </a:t>
            </a:r>
            <a:r>
              <a:rPr lang="en-US" dirty="0" smtClean="0"/>
              <a:t>or the DOM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Thread safety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Web Worker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151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core of the API is the Worker interface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provides the following constructor :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Worker(</a:t>
            </a:r>
            <a:r>
              <a:rPr lang="en-US" i="1" dirty="0" err="1" smtClean="0"/>
              <a:t>scriptUrl</a:t>
            </a:r>
            <a:r>
              <a:rPr lang="en-US" i="1" dirty="0" smtClean="0"/>
              <a:t>) 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Creates </a:t>
            </a:r>
            <a:r>
              <a:rPr lang="en-US" dirty="0"/>
              <a:t>a web worker that executes the script at the specified </a:t>
            </a:r>
            <a:r>
              <a:rPr lang="en-US" dirty="0" smtClean="0"/>
              <a:t>URL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Worker interface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Web Worker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1161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also provides the following methods :</a:t>
            </a:r>
          </a:p>
          <a:p>
            <a:pPr lvl="1"/>
            <a:endParaRPr lang="en-US" dirty="0" smtClean="0"/>
          </a:p>
          <a:p>
            <a:pPr lvl="1"/>
            <a:r>
              <a:rPr lang="en-US" i="1" dirty="0" err="1" smtClean="0"/>
              <a:t>postMessage</a:t>
            </a:r>
            <a:r>
              <a:rPr lang="en-US" i="1" dirty="0" smtClean="0"/>
              <a:t>(message)</a:t>
            </a:r>
            <a:r>
              <a:rPr lang="en-US" dirty="0" smtClean="0"/>
              <a:t> :</a:t>
            </a:r>
          </a:p>
          <a:p>
            <a:pPr lvl="2"/>
            <a:r>
              <a:rPr lang="en-US" dirty="0"/>
              <a:t>Sends a message to the worker's inner </a:t>
            </a:r>
            <a:r>
              <a:rPr lang="en-US" dirty="0" smtClean="0"/>
              <a:t>scope</a:t>
            </a:r>
          </a:p>
          <a:p>
            <a:pPr lvl="2"/>
            <a:endParaRPr lang="en-US" dirty="0"/>
          </a:p>
          <a:p>
            <a:pPr lvl="1"/>
            <a:r>
              <a:rPr lang="en-US" i="1" dirty="0" smtClean="0"/>
              <a:t>terminate()</a:t>
            </a:r>
            <a:r>
              <a:rPr lang="en-US" dirty="0" smtClean="0"/>
              <a:t> :</a:t>
            </a:r>
          </a:p>
          <a:p>
            <a:pPr lvl="2"/>
            <a:r>
              <a:rPr lang="en-US" dirty="0"/>
              <a:t>Immediately terminates the </a:t>
            </a:r>
            <a:r>
              <a:rPr lang="en-US" dirty="0" smtClean="0"/>
              <a:t>worker without offers </a:t>
            </a:r>
            <a:r>
              <a:rPr lang="en-US" dirty="0"/>
              <a:t>the worker an opportunity to finish its operations</a:t>
            </a:r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Worker interface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Web Worker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4772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UPINFOThem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SUPINFOTheme.thmx</Template>
  <TotalTime>0</TotalTime>
  <Words>2161</Words>
  <Application>Microsoft Macintosh PowerPoint</Application>
  <PresentationFormat>On-screen Show (16:10)</PresentationFormat>
  <Paragraphs>489</Paragraphs>
  <Slides>47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SUPINFOTheme</vt:lpstr>
      <vt:lpstr>PowerPoint Presentation</vt:lpstr>
      <vt:lpstr>PowerPoint Presentation</vt:lpstr>
      <vt:lpstr>PowerPoint Presentation</vt:lpstr>
      <vt:lpstr>Web worker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</vt:lpstr>
      <vt:lpstr>PowerPoint Presentation</vt:lpstr>
      <vt:lpstr>PowerPoint Presentation</vt:lpstr>
      <vt:lpstr>PowerPoint Presentation</vt:lpstr>
      <vt:lpstr>PowerPoint Presentation</vt:lpstr>
      <vt:lpstr>Drag &amp; drop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</vt:lpstr>
      <vt:lpstr>PowerPoint Presentation</vt:lpstr>
      <vt:lpstr>PowerPoint Presentation</vt:lpstr>
      <vt:lpstr>geolocation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SUPINFO E-Learning Course Template</dc:title>
  <dc:subject>Template 2006 for SUPINFo courses &amp; Presentations</dc:subject>
  <dc:creator/>
  <cp:keywords>SUPINFO E-Learning Template</cp:keywords>
  <cp:lastModifiedBy/>
  <cp:revision>276</cp:revision>
  <dcterms:created xsi:type="dcterms:W3CDTF">2010-02-28T17:00:24Z</dcterms:created>
  <dcterms:modified xsi:type="dcterms:W3CDTF">2012-10-24T16:50:10Z</dcterms:modified>
  <cp:category>SUPINFO PowerPoint Templates</cp:category>
</cp:coreProperties>
</file>