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76"/>
  </p:notesMasterIdLst>
  <p:handoutMasterIdLst>
    <p:handoutMasterId r:id="rId77"/>
  </p:handoutMasterIdLst>
  <p:sldIdLst>
    <p:sldId id="444" r:id="rId2"/>
    <p:sldId id="456" r:id="rId3"/>
    <p:sldId id="457" r:id="rId4"/>
    <p:sldId id="453" r:id="rId5"/>
    <p:sldId id="531" r:id="rId6"/>
    <p:sldId id="451" r:id="rId7"/>
    <p:sldId id="537" r:id="rId8"/>
    <p:sldId id="532" r:id="rId9"/>
    <p:sldId id="538" r:id="rId10"/>
    <p:sldId id="546" r:id="rId11"/>
    <p:sldId id="547" r:id="rId12"/>
    <p:sldId id="534" r:id="rId13"/>
    <p:sldId id="549" r:id="rId14"/>
    <p:sldId id="533" r:id="rId15"/>
    <p:sldId id="605" r:id="rId16"/>
    <p:sldId id="544" r:id="rId17"/>
    <p:sldId id="545" r:id="rId18"/>
    <p:sldId id="606" r:id="rId19"/>
    <p:sldId id="543" r:id="rId20"/>
    <p:sldId id="535" r:id="rId21"/>
    <p:sldId id="536" r:id="rId22"/>
    <p:sldId id="541" r:id="rId23"/>
    <p:sldId id="539" r:id="rId24"/>
    <p:sldId id="550" r:id="rId25"/>
    <p:sldId id="551" r:id="rId26"/>
    <p:sldId id="542" r:id="rId27"/>
    <p:sldId id="552" r:id="rId28"/>
    <p:sldId id="553" r:id="rId29"/>
    <p:sldId id="634" r:id="rId30"/>
    <p:sldId id="635" r:id="rId31"/>
    <p:sldId id="636" r:id="rId32"/>
    <p:sldId id="637" r:id="rId33"/>
    <p:sldId id="638" r:id="rId34"/>
    <p:sldId id="639" r:id="rId35"/>
    <p:sldId id="554" r:id="rId36"/>
    <p:sldId id="555" r:id="rId37"/>
    <p:sldId id="557" r:id="rId38"/>
    <p:sldId id="561" r:id="rId39"/>
    <p:sldId id="562" r:id="rId40"/>
    <p:sldId id="560" r:id="rId41"/>
    <p:sldId id="558" r:id="rId42"/>
    <p:sldId id="559" r:id="rId43"/>
    <p:sldId id="563" r:id="rId44"/>
    <p:sldId id="564" r:id="rId45"/>
    <p:sldId id="565" r:id="rId46"/>
    <p:sldId id="632" r:id="rId47"/>
    <p:sldId id="633" r:id="rId48"/>
    <p:sldId id="566" r:id="rId49"/>
    <p:sldId id="569" r:id="rId50"/>
    <p:sldId id="570" r:id="rId51"/>
    <p:sldId id="571" r:id="rId52"/>
    <p:sldId id="572" r:id="rId53"/>
    <p:sldId id="573" r:id="rId54"/>
    <p:sldId id="574" r:id="rId55"/>
    <p:sldId id="575" r:id="rId56"/>
    <p:sldId id="576" r:id="rId57"/>
    <p:sldId id="581" r:id="rId58"/>
    <p:sldId id="567" r:id="rId59"/>
    <p:sldId id="616" r:id="rId60"/>
    <p:sldId id="617" r:id="rId61"/>
    <p:sldId id="618" r:id="rId62"/>
    <p:sldId id="619" r:id="rId63"/>
    <p:sldId id="627" r:id="rId64"/>
    <p:sldId id="622" r:id="rId65"/>
    <p:sldId id="620" r:id="rId66"/>
    <p:sldId id="623" r:id="rId67"/>
    <p:sldId id="624" r:id="rId68"/>
    <p:sldId id="625" r:id="rId69"/>
    <p:sldId id="626" r:id="rId70"/>
    <p:sldId id="631" r:id="rId71"/>
    <p:sldId id="640" r:id="rId72"/>
    <p:sldId id="641" r:id="rId73"/>
    <p:sldId id="630" r:id="rId74"/>
    <p:sldId id="522" r:id="rId75"/>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0" autoAdjust="0"/>
    <p:restoredTop sz="87945" autoAdjust="0"/>
  </p:normalViewPr>
  <p:slideViewPr>
    <p:cSldViewPr>
      <p:cViewPr varScale="1">
        <p:scale>
          <a:sx n="83" d="100"/>
          <a:sy n="83" d="100"/>
        </p:scale>
        <p:origin x="-1024" y="-96"/>
      </p:cViewPr>
      <p:guideLst>
        <p:guide orient="horz" pos="1800"/>
        <p:guide pos="2880"/>
      </p:guideLst>
    </p:cSldViewPr>
  </p:slideViewPr>
  <p:outlineViewPr>
    <p:cViewPr>
      <p:scale>
        <a:sx n="33" d="100"/>
        <a:sy n="33" d="100"/>
      </p:scale>
      <p:origin x="0" y="3300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10/26/12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10/26/12</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www.webkit.org/blog/1424/css3-gradient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mozilla.org/en-US/docs/CSS/Using_CSS_gradients?redirectlocale=en-US&amp;redirectslug=Using_gradients" TargetMode="External"/><Relationship Id="rId4" Type="http://schemas.openxmlformats.org/officeDocument/2006/relationships/hyperlink" Target="https://developer.mozilla.org/en-US/docs/CSS/repeating-radial-gradient?redirectlocale=en-US&amp;redirectslug=CSS/-moz-repeating-radial-gradient"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stuntsnippets.com/css3-reflection/"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www.w3.org/TR/css3-2d-transform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www.w3.org/wiki/CSS/Selectors/pseudo-classes/:nth-child"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 Id="rId3" Type="http://schemas.openxmlformats.org/officeDocument/2006/relationships/hyperlink" Target="http://webdesignernotebook.com/css/the-css3-target-pseudo-class-and-css-animation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w3.org/Style/CSS/current-work"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 Id="rId3" Type="http://schemas.openxmlformats.org/officeDocument/2006/relationships/hyperlink" Target="http://www.w3.org/TR/css3-mediaquerie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w3.org/TR/CSS21/syndata.html" TargetMode="External"/><Relationship Id="rId4" Type="http://schemas.openxmlformats.org/officeDocument/2006/relationships/hyperlink" Target="http://peter.sh/experiments/vendor-prefixed-css-property-overview/" TargetMode="External"/><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w3.org/TR/CSS21/syndata.html" TargetMode="External"/><Relationship Id="rId4" Type="http://schemas.openxmlformats.org/officeDocument/2006/relationships/hyperlink" Target="http://peter.sh/experiments/vendor-prefixed-css-property-overview/"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border-radius.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www.w3.org/TR/css3-backgroun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www.webkit.org/blog/1424/css3-gradien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 on </a:t>
            </a:r>
            <a:r>
              <a:rPr lang="fr-FR" dirty="0" smtClean="0">
                <a:hlinkClick r:id="rId3"/>
              </a:rPr>
              <a:t>http://www.webkit.org/blog/1424/css3-gradients/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97824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https://developer.mozilla.org/en-US/docs/CSS/Using_CSS_gradients?redirectlocale=en-US&amp;redirectslug=Using_gradients</a:t>
            </a:r>
            <a:endParaRPr lang="fr-FR" dirty="0" smtClean="0"/>
          </a:p>
          <a:p>
            <a:endParaRPr lang="fr-FR" dirty="0" smtClean="0"/>
          </a:p>
          <a:p>
            <a:r>
              <a:rPr lang="fr-FR" dirty="0" smtClean="0">
                <a:hlinkClick r:id="rId4"/>
              </a:rPr>
              <a:t>https://developer.mozilla.org/en-US/docs/CSS/repeating-radial-gradient?redirectlocale=en-US&amp;redirectslug=CSS%2F-moz-repeating-radial-gradient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65996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Other</a:t>
            </a:r>
            <a:r>
              <a:rPr lang="fr-FR" dirty="0" smtClean="0"/>
              <a:t> </a:t>
            </a:r>
            <a:r>
              <a:rPr lang="fr-FR" dirty="0" err="1" smtClean="0"/>
              <a:t>example</a:t>
            </a:r>
            <a:r>
              <a:rPr lang="fr-FR" dirty="0" smtClean="0"/>
              <a:t> on : </a:t>
            </a:r>
            <a:r>
              <a:rPr lang="fr-FR" dirty="0" smtClean="0">
                <a:hlinkClick r:id="rId3"/>
              </a:rPr>
              <a:t>http://stuntsnippets.com/css3-reflection/</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71113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utilise que</a:t>
            </a:r>
            <a:r>
              <a:rPr lang="fr-FR" baseline="0" dirty="0" smtClean="0"/>
              <a:t> deux des attributs combinés plutôt que les trois parce que là c’est trop fixé</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828881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Arial" charset="0"/>
                <a:ea typeface="ＭＳ Ｐゴシック" charset="-128"/>
                <a:cs typeface="ＭＳ Ｐゴシック" charset="-128"/>
              </a:rPr>
              <a:t>In the HTML namespace, the transform property does not affect the flow of the content surrounding the transformed element. However, the extent of the overflow area takes into account transformed elements. This behavior is similar to what happens when elements are offset via relative positioning.</a:t>
            </a:r>
          </a:p>
          <a:p>
            <a:endParaRPr lang="en-US" sz="1200" b="0" i="0" kern="1200" dirty="0" smtClean="0">
              <a:solidFill>
                <a:schemeClr val="tx1"/>
              </a:solidFill>
              <a:effectLst/>
              <a:latin typeface="Arial" charset="0"/>
              <a:ea typeface="ＭＳ Ｐゴシック" charset="-128"/>
            </a:endParaRPr>
          </a:p>
          <a:p>
            <a:r>
              <a:rPr lang="fr-FR" dirty="0" smtClean="0">
                <a:hlinkClick r:id="rId3"/>
              </a:rPr>
              <a:t>http://www.w3.org/TR/css3-2d-transforms/#transform-rendering</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3009567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Besides</a:t>
            </a:r>
            <a:r>
              <a:rPr lang="fr-FR" baseline="0" dirty="0" smtClean="0"/>
              <a:t> the </a:t>
            </a:r>
            <a:r>
              <a:rPr lang="fr-FR" baseline="0" dirty="0" err="1" smtClean="0"/>
              <a:t>root</a:t>
            </a:r>
            <a:r>
              <a:rPr lang="fr-FR" baseline="0" dirty="0" smtClean="0"/>
              <a:t> </a:t>
            </a:r>
            <a:r>
              <a:rPr lang="fr-FR" baseline="0" dirty="0" err="1" smtClean="0"/>
              <a:t>element</a:t>
            </a:r>
            <a:r>
              <a:rPr lang="fr-FR" baseline="0" dirty="0" smtClean="0"/>
              <a:t> of an HTML document </a:t>
            </a:r>
            <a:r>
              <a:rPr lang="fr-FR" baseline="0" dirty="0" err="1" smtClean="0"/>
              <a:t>is</a:t>
            </a:r>
            <a:r>
              <a:rPr lang="fr-FR" baseline="0" dirty="0" smtClean="0"/>
              <a:t> « html », </a:t>
            </a:r>
            <a:r>
              <a:rPr lang="fr-FR" baseline="0" dirty="0" err="1" smtClean="0"/>
              <a:t>it’s</a:t>
            </a:r>
            <a:r>
              <a:rPr lang="fr-FR" baseline="0" dirty="0" smtClean="0"/>
              <a:t> not the case in XML </a:t>
            </a:r>
            <a:r>
              <a:rPr lang="fr-FR" baseline="0" dirty="0" err="1" smtClean="0"/>
              <a:t>based</a:t>
            </a:r>
            <a:r>
              <a:rPr lang="fr-FR" baseline="0" dirty="0" smtClean="0"/>
              <a:t> document !</a:t>
            </a:r>
          </a:p>
          <a:p>
            <a:r>
              <a:rPr lang="fr-FR" baseline="0" dirty="0" smtClean="0"/>
              <a:t>E:root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useful</a:t>
            </a:r>
            <a:r>
              <a:rPr lang="fr-FR" baseline="0" dirty="0" smtClean="0"/>
              <a:t> in </a:t>
            </a:r>
            <a:r>
              <a:rPr lang="fr-FR" baseline="0" dirty="0" err="1" smtClean="0"/>
              <a:t>some</a:t>
            </a:r>
            <a:r>
              <a:rPr lang="fr-FR" baseline="0" dirty="0" smtClean="0"/>
              <a:t> cases (</a:t>
            </a:r>
            <a:r>
              <a:rPr lang="fr-FR" baseline="0" dirty="0" err="1" smtClean="0"/>
              <a:t>define</a:t>
            </a:r>
            <a:r>
              <a:rPr lang="fr-FR" baseline="0" dirty="0" smtClean="0"/>
              <a:t> a </a:t>
            </a:r>
            <a:r>
              <a:rPr lang="fr-FR" baseline="0" dirty="0" err="1" smtClean="0"/>
              <a:t>layout</a:t>
            </a:r>
            <a:r>
              <a:rPr lang="fr-FR" baseline="0" dirty="0" smtClean="0"/>
              <a:t> no </a:t>
            </a:r>
            <a:r>
              <a:rPr lang="fr-FR" baseline="0" dirty="0" err="1" smtClean="0"/>
              <a:t>matter</a:t>
            </a:r>
            <a:r>
              <a:rPr lang="fr-FR" baseline="0" dirty="0" smtClean="0"/>
              <a:t> </a:t>
            </a:r>
            <a:r>
              <a:rPr lang="fr-FR" baseline="0" dirty="0" err="1" smtClean="0"/>
              <a:t>which</a:t>
            </a:r>
            <a:r>
              <a:rPr lang="fr-FR" baseline="0" dirty="0" smtClean="0"/>
              <a:t> XML </a:t>
            </a:r>
            <a:r>
              <a:rPr lang="fr-FR" baseline="0" dirty="0" err="1" smtClean="0"/>
              <a:t>is</a:t>
            </a:r>
            <a:r>
              <a:rPr lang="fr-FR" baseline="0" dirty="0" smtClean="0"/>
              <a:t> sent to the client)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2269771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 on </a:t>
            </a:r>
            <a:r>
              <a:rPr lang="fr-FR" dirty="0" err="1" smtClean="0"/>
              <a:t>nth</a:t>
            </a:r>
            <a:r>
              <a:rPr lang="fr-FR" dirty="0" smtClean="0"/>
              <a:t>* </a:t>
            </a:r>
            <a:r>
              <a:rPr lang="fr-FR" dirty="0" err="1" smtClean="0"/>
              <a:t>selectors</a:t>
            </a:r>
            <a:r>
              <a:rPr lang="fr-FR" dirty="0" smtClean="0"/>
              <a:t> </a:t>
            </a:r>
            <a:r>
              <a:rPr lang="fr-FR" dirty="0" err="1" smtClean="0"/>
              <a:t>here</a:t>
            </a:r>
            <a:r>
              <a:rPr lang="fr-FR" dirty="0" smtClean="0"/>
              <a:t> : </a:t>
            </a:r>
            <a:r>
              <a:rPr lang="fr-FR" dirty="0" smtClean="0">
                <a:hlinkClick r:id="rId3"/>
              </a:rPr>
              <a:t>http://www.w3.org/wiki/CSS/Selectors/pseudo-classes/:nth-child</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477788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 on E:target </a:t>
            </a:r>
            <a:r>
              <a:rPr lang="fr-FR" dirty="0" err="1" smtClean="0"/>
              <a:t>here</a:t>
            </a:r>
            <a:r>
              <a:rPr lang="fr-FR" dirty="0" smtClean="0"/>
              <a:t> : </a:t>
            </a:r>
            <a:r>
              <a:rPr lang="fr-FR" dirty="0" smtClean="0">
                <a:hlinkClick r:id="rId3"/>
              </a:rPr>
              <a:t>http://webdesignernotebook.com/css/the-css3-target-pseudo-class-and-css-animations/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891380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 </a:t>
            </a:r>
            <a:r>
              <a:rPr lang="fr-FR" dirty="0" err="1" smtClean="0"/>
              <a:t>These</a:t>
            </a:r>
            <a:r>
              <a:rPr lang="fr-FR" dirty="0" smtClean="0"/>
              <a:t> types </a:t>
            </a:r>
            <a:r>
              <a:rPr lang="fr-FR" dirty="0" err="1" smtClean="0"/>
              <a:t>exist</a:t>
            </a:r>
            <a:r>
              <a:rPr lang="fr-FR" baseline="0" dirty="0" smtClean="0"/>
              <a:t> </a:t>
            </a:r>
            <a:r>
              <a:rPr lang="fr-FR" baseline="0" dirty="0" err="1" smtClean="0"/>
              <a:t>since</a:t>
            </a:r>
            <a:r>
              <a:rPr lang="fr-FR" baseline="0" dirty="0" smtClean="0"/>
              <a:t> CSS 2</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4020359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ea typeface="ＭＳ Ｐゴシック" pitchFamily="34" charset="-128"/>
                <a:hlinkClick r:id="rId3"/>
              </a:rPr>
              <a:t>http://www.w3.org/Style/CSS/current-work</a:t>
            </a:r>
            <a:endParaRPr lang="en-US" dirty="0" smtClean="0">
              <a:ea typeface="ＭＳ Ｐゴシック"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Note : </a:t>
            </a:r>
            <a:r>
              <a:rPr lang="fr-FR" dirty="0" err="1" smtClean="0"/>
              <a:t>These</a:t>
            </a:r>
            <a:r>
              <a:rPr lang="fr-FR" dirty="0" smtClean="0"/>
              <a:t> types </a:t>
            </a:r>
            <a:r>
              <a:rPr lang="fr-FR" dirty="0" err="1" smtClean="0"/>
              <a:t>exist</a:t>
            </a:r>
            <a:r>
              <a:rPr lang="fr-FR" baseline="0" dirty="0" smtClean="0"/>
              <a:t> </a:t>
            </a:r>
            <a:r>
              <a:rPr lang="fr-FR" baseline="0" dirty="0" err="1" smtClean="0"/>
              <a:t>since</a:t>
            </a:r>
            <a:r>
              <a:rPr lang="fr-FR" baseline="0" dirty="0" smtClean="0"/>
              <a:t> CSS 2</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3859850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Arial" charset="0"/>
                <a:ea typeface="ＭＳ Ｐゴシック" charset="-128"/>
                <a:cs typeface="ＭＳ Ｐゴシック" charset="-128"/>
              </a:rPr>
              <a:t>A shorthand syntax is offered for media queries that apply to all media types; the keyword ‘</a:t>
            </a:r>
            <a:r>
              <a:rPr lang="en-US" dirty="0" smtClean="0"/>
              <a:t>all</a:t>
            </a:r>
            <a:r>
              <a:rPr lang="en-US" sz="1200" b="0" i="0" kern="1200" dirty="0" smtClean="0">
                <a:solidFill>
                  <a:schemeClr val="tx1"/>
                </a:solidFill>
                <a:effectLst/>
                <a:latin typeface="Arial" charset="0"/>
                <a:ea typeface="ＭＳ Ｐゴシック" charset="-128"/>
                <a:cs typeface="ＭＳ Ｐゴシック" charset="-128"/>
              </a:rPr>
              <a:t>’ can be left out (along with the trailing ‘</a:t>
            </a:r>
            <a:r>
              <a:rPr lang="en-US" dirty="0" smtClean="0"/>
              <a:t>and</a:t>
            </a:r>
            <a:r>
              <a:rPr lang="en-US" sz="1200" b="0" i="0" kern="1200" dirty="0" smtClean="0">
                <a:solidFill>
                  <a:schemeClr val="tx1"/>
                </a:solidFill>
                <a:effectLst/>
                <a:latin typeface="Arial" charset="0"/>
                <a:ea typeface="ＭＳ Ｐゴシック" charset="-128"/>
                <a:cs typeface="ＭＳ Ｐゴシック" charset="-128"/>
              </a:rPr>
              <a:t>’). I.e. if the media type is not explicitly given it is ‘</a:t>
            </a:r>
            <a:r>
              <a:rPr lang="en-US" dirty="0" smtClean="0"/>
              <a:t>all</a:t>
            </a:r>
            <a:r>
              <a:rPr lang="en-US" sz="1200" b="0" i="0" kern="1200" dirty="0" smtClean="0">
                <a:solidFill>
                  <a:schemeClr val="tx1"/>
                </a:solidFill>
                <a:effectLst/>
                <a:latin typeface="Arial" charset="0"/>
                <a:ea typeface="ＭＳ Ｐゴシック" charset="-128"/>
                <a:cs typeface="ＭＳ Ｐゴシック" charset="-128"/>
              </a:rPr>
              <a:t>’.</a:t>
            </a:r>
          </a:p>
          <a:p>
            <a:endParaRPr lang="en-US" sz="1200" b="0" i="0" kern="1200" dirty="0" smtClean="0">
              <a:solidFill>
                <a:schemeClr val="tx1"/>
              </a:solidFill>
              <a:effectLst/>
              <a:latin typeface="Arial" charset="0"/>
              <a:ea typeface="ＭＳ Ｐゴシック" charset="-128"/>
            </a:endParaRPr>
          </a:p>
          <a:p>
            <a:r>
              <a:rPr lang="fr-FR" sz="1200" b="0" i="0" kern="1200" dirty="0" smtClean="0">
                <a:solidFill>
                  <a:schemeClr val="tx1"/>
                </a:solidFill>
                <a:effectLst/>
                <a:latin typeface="Arial" charset="0"/>
                <a:ea typeface="ＭＳ Ｐゴシック" charset="-128"/>
                <a:cs typeface="ＭＳ Ｐゴシック" charset="-128"/>
              </a:rPr>
              <a:t>I.e. </a:t>
            </a:r>
            <a:r>
              <a:rPr lang="fr-FR" sz="1200" b="0" i="0" kern="1200" dirty="0" err="1" smtClean="0">
                <a:solidFill>
                  <a:schemeClr val="tx1"/>
                </a:solidFill>
                <a:effectLst/>
                <a:latin typeface="Arial" charset="0"/>
                <a:ea typeface="ＭＳ Ｐゴシック" charset="-128"/>
                <a:cs typeface="ＭＳ Ｐゴシック" charset="-128"/>
              </a:rPr>
              <a:t>these</a:t>
            </a:r>
            <a:r>
              <a:rPr lang="fr-FR" sz="1200" b="0" i="0" kern="1200" dirty="0" smtClean="0">
                <a:solidFill>
                  <a:schemeClr val="tx1"/>
                </a:solidFill>
                <a:effectLst/>
                <a:latin typeface="Arial" charset="0"/>
                <a:ea typeface="ＭＳ Ｐゴシック" charset="-128"/>
                <a:cs typeface="ＭＳ Ｐゴシック" charset="-128"/>
              </a:rPr>
              <a:t> are </a:t>
            </a:r>
            <a:r>
              <a:rPr lang="fr-FR" sz="1200" b="0" i="0" kern="1200" dirty="0" err="1" smtClean="0">
                <a:solidFill>
                  <a:schemeClr val="tx1"/>
                </a:solidFill>
                <a:effectLst/>
                <a:latin typeface="Arial" charset="0"/>
                <a:ea typeface="ＭＳ Ｐゴシック" charset="-128"/>
                <a:cs typeface="ＭＳ Ｐゴシック" charset="-128"/>
              </a:rPr>
              <a:t>identical</a:t>
            </a:r>
            <a:r>
              <a:rPr lang="fr-FR" sz="1200" b="0" i="0" kern="1200" dirty="0" smtClean="0">
                <a:solidFill>
                  <a:schemeClr val="tx1"/>
                </a:solidFill>
                <a:effectLst/>
                <a:latin typeface="Arial" charset="0"/>
                <a:ea typeface="ＭＳ Ｐゴシック" charset="-128"/>
                <a:cs typeface="ＭＳ Ｐゴシック" charset="-128"/>
              </a:rPr>
              <a:t>:</a:t>
            </a:r>
          </a:p>
          <a:p>
            <a:r>
              <a:rPr lang="fr-FR" dirty="0" smtClean="0"/>
              <a:t>@media all and (min-width:500px) { … } @media (min-width:500px) { … }</a:t>
            </a:r>
            <a:r>
              <a:rPr lang="fr-FR" sz="1200" b="0" i="0" kern="1200" dirty="0" smtClean="0">
                <a:solidFill>
                  <a:schemeClr val="tx1"/>
                </a:solidFill>
                <a:effectLst/>
                <a:latin typeface="Arial" charset="0"/>
                <a:ea typeface="ＭＳ Ｐゴシック" charset="-128"/>
                <a:cs typeface="ＭＳ Ｐゴシック" charset="-128"/>
              </a:rPr>
              <a:t>As are </a:t>
            </a:r>
            <a:r>
              <a:rPr lang="fr-FR" sz="1200" b="0" i="0" kern="1200" dirty="0" err="1" smtClean="0">
                <a:solidFill>
                  <a:schemeClr val="tx1"/>
                </a:solidFill>
                <a:effectLst/>
                <a:latin typeface="Arial" charset="0"/>
                <a:ea typeface="ＭＳ Ｐゴシック" charset="-128"/>
                <a:cs typeface="ＭＳ Ｐゴシック" charset="-128"/>
              </a:rPr>
              <a:t>these</a:t>
            </a:r>
            <a:r>
              <a:rPr lang="fr-FR" sz="1200" b="0" i="0" kern="1200" dirty="0" smtClean="0">
                <a:solidFill>
                  <a:schemeClr val="tx1"/>
                </a:solidFill>
                <a:effectLst/>
                <a:latin typeface="Arial" charset="0"/>
                <a:ea typeface="ＭＳ Ｐゴシック" charset="-128"/>
                <a:cs typeface="ＭＳ Ｐゴシック" charset="-128"/>
              </a:rPr>
              <a:t>:</a:t>
            </a:r>
          </a:p>
          <a:p>
            <a:r>
              <a:rPr lang="fr-FR" dirty="0" smtClean="0"/>
              <a:t>@media (orientation: portrait) { … } @media all and (orientation: portrait) { … }</a:t>
            </a:r>
          </a:p>
          <a:p>
            <a:endParaRPr lang="fr-FR" dirty="0" smtClean="0"/>
          </a:p>
          <a:p>
            <a:r>
              <a:rPr lang="fr-FR" dirty="0" smtClean="0">
                <a:hlinkClick r:id="rId3"/>
              </a:rPr>
              <a:t>http://www.w3.org/TR/css3-mediaqueries/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3246316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354461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10/26/12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60</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*Understanding custom timing</a:t>
            </a:r>
            <a:r>
              <a:rPr lang="en-US" baseline="0" dirty="0" smtClean="0"/>
              <a:t> functions:</a:t>
            </a:r>
          </a:p>
          <a:p>
            <a:r>
              <a:rPr lang="en-US" baseline="0" dirty="0" smtClean="0"/>
              <a:t>http://www.w3.org/TR/css3-transitions/#transition-timing-function-property</a:t>
            </a:r>
          </a:p>
          <a:p>
            <a:r>
              <a:rPr lang="en-US" dirty="0" smtClean="0"/>
              <a:t>http://</a:t>
            </a:r>
            <a:r>
              <a:rPr lang="en-US" dirty="0" err="1" smtClean="0"/>
              <a:t>matthewlein.com</a:t>
            </a:r>
            <a:r>
              <a:rPr lang="en-US" dirty="0" smtClean="0"/>
              <a:t>/</a:t>
            </a:r>
            <a:r>
              <a:rPr lang="en-US" dirty="0" err="1" smtClean="0"/>
              <a:t>ceaser</a:t>
            </a:r>
            <a:r>
              <a:rPr lang="en-US" dirty="0" smtClean="0"/>
              <a:t>/</a:t>
            </a:r>
          </a:p>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10/26/12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61</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10/26/12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62</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10/26/12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63</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10/26/12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64</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10/26/12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65</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10/26/12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66</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10/26/12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67</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10/26/12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68</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http://www.w3.org/TR/CSS21/syndata.html#vendor-keywords</a:t>
            </a:r>
            <a:endParaRPr lang="fr-FR" dirty="0" smtClean="0"/>
          </a:p>
          <a:p>
            <a:r>
              <a:rPr lang="fr-FR" dirty="0" smtClean="0">
                <a:hlinkClick r:id="rId4"/>
              </a:rPr>
              <a:t>http://peter.sh/experiments/vendor-prefixed-css-property-overview/</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69</a:t>
            </a:fld>
            <a:endParaRPr lang="en-US"/>
          </a:p>
        </p:txBody>
      </p:sp>
    </p:spTree>
    <p:extLst>
      <p:ext uri="{BB962C8B-B14F-4D97-AF65-F5344CB8AC3E}">
        <p14:creationId xmlns:p14="http://schemas.microsoft.com/office/powerpoint/2010/main" val="3976135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http://www.w3.org/TR/CSS21/syndata.html#vendor-keywords</a:t>
            </a:r>
            <a:endParaRPr lang="fr-FR" dirty="0" smtClean="0"/>
          </a:p>
          <a:p>
            <a:r>
              <a:rPr lang="fr-FR" dirty="0" smtClean="0">
                <a:hlinkClick r:id="rId4"/>
              </a:rPr>
              <a:t>http://peter.sh/experiments/vendor-prefixed-css-property-overview/</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397613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Online</a:t>
            </a:r>
            <a:r>
              <a:rPr lang="fr-FR" baseline="0" dirty="0" smtClean="0"/>
              <a:t> </a:t>
            </a:r>
            <a:r>
              <a:rPr lang="fr-FR" baseline="0" dirty="0" err="1" smtClean="0"/>
              <a:t>generator</a:t>
            </a:r>
            <a:r>
              <a:rPr lang="fr-FR" baseline="0" dirty="0" smtClean="0"/>
              <a:t> : </a:t>
            </a:r>
            <a:r>
              <a:rPr lang="fr-FR" dirty="0" smtClean="0">
                <a:hlinkClick r:id="rId3"/>
              </a:rPr>
              <a:t>http://border-radius.com/</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764652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hlinkClick r:id="rId3"/>
              </a:rPr>
              <a:t>http://www.w3.org/TR/css3-background/#layering</a:t>
            </a: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fr-FR" sz="1200" b="0" i="0" kern="1200" dirty="0" smtClean="0">
              <a:solidFill>
                <a:schemeClr val="tx1"/>
              </a:solidFill>
              <a:effectLst/>
              <a:latin typeface="Arial" charset="0"/>
              <a:ea typeface="ＭＳ Ｐゴシック" charset="-128"/>
              <a:cs typeface="ＭＳ Ｐゴシック"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2865864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Given</a:t>
            </a:r>
            <a:r>
              <a:rPr lang="fr-FR" dirty="0" smtClean="0"/>
              <a:t> :</a:t>
            </a:r>
            <a:r>
              <a:rPr lang="fr-FR" baseline="0" dirty="0" smtClean="0"/>
              <a:t> </a:t>
            </a:r>
            <a:r>
              <a:rPr lang="en-US" b="1" dirty="0" smtClean="0">
                <a:solidFill>
                  <a:srgbClr val="00B050"/>
                </a:solidFill>
                <a:latin typeface="Courier New"/>
                <a:cs typeface="Courier New"/>
              </a:rPr>
              <a:t>div {  background-image: </a:t>
            </a:r>
            <a:r>
              <a:rPr lang="en-US" b="1" dirty="0" err="1" smtClean="0">
                <a:solidFill>
                  <a:srgbClr val="00B050"/>
                </a:solidFill>
                <a:latin typeface="Courier New"/>
                <a:cs typeface="Courier New"/>
              </a:rPr>
              <a:t>url</a:t>
            </a:r>
            <a:r>
              <a:rPr lang="en-US" b="1" dirty="0" smtClean="0">
                <a:solidFill>
                  <a:srgbClr val="00B050"/>
                </a:solidFill>
                <a:latin typeface="Courier New"/>
                <a:cs typeface="Courier New"/>
              </a:rPr>
              <a:t>('css3.png'); border: 10px solid #AAA; padding: 20px;  }</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2317626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Given</a:t>
            </a:r>
            <a:r>
              <a:rPr lang="fr-FR" dirty="0" smtClean="0"/>
              <a:t> :</a:t>
            </a:r>
            <a:r>
              <a:rPr lang="fr-FR" baseline="0" dirty="0" smtClean="0"/>
              <a:t> </a:t>
            </a:r>
            <a:r>
              <a:rPr lang="en-US" b="1" dirty="0" smtClean="0">
                <a:solidFill>
                  <a:srgbClr val="00B050"/>
                </a:solidFill>
                <a:latin typeface="Courier New"/>
                <a:cs typeface="Courier New"/>
              </a:rPr>
              <a:t>div {  background-image: </a:t>
            </a:r>
            <a:r>
              <a:rPr lang="en-US" b="1" dirty="0" err="1" smtClean="0">
                <a:solidFill>
                  <a:srgbClr val="00B050"/>
                </a:solidFill>
                <a:latin typeface="Courier New"/>
                <a:cs typeface="Courier New"/>
              </a:rPr>
              <a:t>url</a:t>
            </a:r>
            <a:r>
              <a:rPr lang="en-US" b="1" dirty="0" smtClean="0">
                <a:solidFill>
                  <a:srgbClr val="00B050"/>
                </a:solidFill>
                <a:latin typeface="Courier New"/>
                <a:cs typeface="Courier New"/>
              </a:rPr>
              <a:t>('css3.png'); border: 10px solid #AAA; padding: 20px;  }</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2317626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More info on </a:t>
            </a:r>
            <a:r>
              <a:rPr lang="fr-FR" dirty="0" smtClean="0">
                <a:hlinkClick r:id="rId3"/>
              </a:rPr>
              <a:t>http://www.webkit.org/blog/1424/css3-gradients/</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10/26/12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271463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10/26/12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10/26/12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10/26/12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10/26/12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10/26/12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10/26/12</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10/26/12</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10/26/12</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10/26/12</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10/26/12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10/26/12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hyperlink" Target="http://nmsdvid.com/snippets/" TargetMode="External"/><Relationship Id="rId4" Type="http://schemas.openxmlformats.org/officeDocument/2006/relationships/hyperlink" Target="http://bit.ly/8XugAd" TargetMode="External"/><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61.xml.rels><?xml version="1.0" encoding="UTF-8" standalone="yes"?>
<Relationships xmlns="http://schemas.openxmlformats.org/package/2006/relationships"><Relationship Id="rId3" Type="http://schemas.openxmlformats.org/officeDocument/2006/relationships/hyperlink" Target="http://www.catuhe.com/msdn/transitions/easingfunctions.htm"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xml/simple.xml" TargetMode="External"/><Relationship Id="rId3" Type="http://schemas.openxmlformats.org/officeDocument/2006/relationships/image" Target="../media/image3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4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smtClean="0">
                <a:latin typeface="Myriad Pro"/>
                <a:ea typeface="MS PGothic" charset="0"/>
                <a:cs typeface="Myriad Pro"/>
              </a:rPr>
              <a:t>CSS 3</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Web Design </a:t>
            </a:r>
            <a:r>
              <a:rPr lang="fr-FR" dirty="0" err="1">
                <a:solidFill>
                  <a:schemeClr val="tx1">
                    <a:lumMod val="95000"/>
                    <a:lumOff val="5000"/>
                  </a:schemeClr>
                </a:solidFill>
                <a:latin typeface="Verdana" charset="0"/>
                <a:ea typeface="ＭＳ Ｐゴシック" charset="0"/>
                <a:cs typeface="ＭＳ Ｐゴシック" charset="0"/>
              </a:rPr>
              <a:t>R</a:t>
            </a:r>
            <a:r>
              <a:rPr lang="fr-FR" dirty="0" err="1" smtClean="0">
                <a:solidFill>
                  <a:schemeClr val="tx1">
                    <a:lumMod val="95000"/>
                    <a:lumOff val="5000"/>
                  </a:schemeClr>
                </a:solidFill>
                <a:latin typeface="Verdana" charset="0"/>
                <a:ea typeface="ＭＳ Ｐゴシック" charset="0"/>
                <a:cs typeface="ＭＳ Ｐゴシック" charset="0"/>
              </a:rPr>
              <a:t>evolution</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1026" name="Picture 2" descr="http://www.splicemarketing.co.uk/images/blog/css3-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47731"/>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Example</a:t>
            </a:r>
            <a:r>
              <a:rPr lang="fr-FR" dirty="0" smtClean="0"/>
              <a:t> </a:t>
            </a:r>
            <a:r>
              <a:rPr lang="fr-FR" dirty="0" err="1" smtClean="0"/>
              <a:t>with</a:t>
            </a:r>
            <a:r>
              <a:rPr lang="fr-FR" dirty="0" smtClean="0"/>
              <a:t> content-box: </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2137420"/>
            <a:ext cx="8785225" cy="158417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p>
          <a:p>
            <a:pPr lvl="1"/>
            <a:r>
              <a:rPr lang="en-US" b="1" dirty="0" smtClean="0">
                <a:solidFill>
                  <a:srgbClr val="FF0000"/>
                </a:solidFill>
                <a:latin typeface="Courier New"/>
                <a:cs typeface="Courier New"/>
              </a:rPr>
              <a:t>box-sizing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content-box</a:t>
            </a:r>
            <a:r>
              <a:rPr lang="en-US" b="1" dirty="0" smtClean="0">
                <a:solidFill>
                  <a:schemeClr val="tx1"/>
                </a:solidFill>
                <a:latin typeface="Courier New"/>
                <a:cs typeface="Courier New"/>
              </a:rPr>
              <a:t>; </a:t>
            </a:r>
            <a:r>
              <a:rPr lang="en-US" b="1" dirty="0" smtClean="0">
                <a:solidFill>
                  <a:srgbClr val="FF0000"/>
                </a:solidFill>
                <a:latin typeface="Courier New"/>
                <a:cs typeface="Courier New"/>
              </a:rPr>
              <a:t>padding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20px</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border</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10px solid #AAA</a:t>
            </a:r>
            <a:r>
              <a:rPr lang="en-US" b="1" dirty="0" smtClean="0">
                <a:solidFill>
                  <a:schemeClr val="tx1"/>
                </a:solidFill>
                <a:latin typeface="Courier New"/>
                <a:cs typeface="Courier New"/>
              </a:rPr>
              <a:t>; </a:t>
            </a:r>
            <a:r>
              <a:rPr lang="en-US" b="1" dirty="0" smtClean="0">
                <a:solidFill>
                  <a:srgbClr val="FF0000"/>
                </a:solidFill>
                <a:latin typeface="Courier New"/>
                <a:cs typeface="Courier New"/>
              </a:rPr>
              <a:t>width</a:t>
            </a:r>
            <a:r>
              <a:rPr lang="en-US" b="1" dirty="0" smtClean="0">
                <a:solidFill>
                  <a:schemeClr val="tx1"/>
                </a:solidFill>
                <a:latin typeface="Courier New"/>
                <a:cs typeface="Courier New"/>
              </a:rPr>
              <a:t>: </a:t>
            </a:r>
            <a:r>
              <a:rPr lang="en-US" b="1" dirty="0">
                <a:solidFill>
                  <a:srgbClr val="0070C0"/>
                </a:solidFill>
                <a:latin typeface="Courier New"/>
                <a:cs typeface="Courier New"/>
              </a:rPr>
              <a:t>4</a:t>
            </a:r>
            <a:r>
              <a:rPr lang="en-US" b="1" dirty="0" smtClean="0">
                <a:solidFill>
                  <a:srgbClr val="0070C0"/>
                </a:solidFill>
                <a:latin typeface="Courier New"/>
                <a:cs typeface="Courier New"/>
              </a:rPr>
              <a:t>00px</a:t>
            </a:r>
            <a:r>
              <a:rPr lang="en-US" b="1" dirty="0" smtClean="0">
                <a:solidFill>
                  <a:schemeClr val="tx1"/>
                </a:solidFill>
                <a:latin typeface="Courier New"/>
                <a:cs typeface="Courier New"/>
              </a:rPr>
              <a:t>;</a:t>
            </a:r>
          </a:p>
          <a:p>
            <a:pPr lvl="1"/>
            <a:r>
              <a:rPr lang="en-US" b="1" dirty="0" smtClean="0">
                <a:solidFill>
                  <a:srgbClr val="00B050"/>
                </a:solidFill>
                <a:latin typeface="Courier New"/>
                <a:cs typeface="Courier New"/>
              </a:rPr>
              <a:t>/* Actual width is 460px (400 + 20*2 + 10*2) */</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071" y="3793604"/>
            <a:ext cx="44577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75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Example</a:t>
            </a:r>
            <a:r>
              <a:rPr lang="fr-FR" dirty="0" smtClean="0"/>
              <a:t> </a:t>
            </a:r>
            <a:r>
              <a:rPr lang="fr-FR" dirty="0" err="1" smtClean="0"/>
              <a:t>with</a:t>
            </a:r>
            <a:r>
              <a:rPr lang="fr-FR" dirty="0" smtClean="0"/>
              <a:t> border-box:</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9512" y="2209428"/>
            <a:ext cx="8785225" cy="25202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p>
          <a:p>
            <a:pPr lvl="1"/>
            <a:r>
              <a:rPr lang="en-US" b="1" dirty="0" smtClean="0">
                <a:solidFill>
                  <a:srgbClr val="FF0000"/>
                </a:solidFill>
                <a:latin typeface="Courier New"/>
                <a:cs typeface="Courier New"/>
              </a:rPr>
              <a:t>box-sizing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border-box</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padding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20px</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border</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10px solid #AAA</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width</a:t>
            </a:r>
            <a:r>
              <a:rPr lang="en-US" b="1" dirty="0" smtClean="0">
                <a:solidFill>
                  <a:schemeClr val="tx1"/>
                </a:solidFill>
                <a:latin typeface="Courier New"/>
                <a:cs typeface="Courier New"/>
              </a:rPr>
              <a:t>: </a:t>
            </a:r>
            <a:r>
              <a:rPr lang="en-US" b="1" dirty="0">
                <a:solidFill>
                  <a:srgbClr val="0070C0"/>
                </a:solidFill>
                <a:latin typeface="Courier New"/>
                <a:cs typeface="Courier New"/>
              </a:rPr>
              <a:t>4</a:t>
            </a:r>
            <a:r>
              <a:rPr lang="en-US" b="1" dirty="0" smtClean="0">
                <a:solidFill>
                  <a:srgbClr val="0070C0"/>
                </a:solidFill>
                <a:latin typeface="Courier New"/>
                <a:cs typeface="Courier New"/>
              </a:rPr>
              <a:t>00px</a:t>
            </a:r>
            <a:r>
              <a:rPr lang="en-US" b="1" dirty="0" smtClean="0">
                <a:solidFill>
                  <a:schemeClr val="tx1"/>
                </a:solidFill>
                <a:latin typeface="Courier New"/>
                <a:cs typeface="Courier New"/>
              </a:rPr>
              <a:t>;</a:t>
            </a:r>
          </a:p>
          <a:p>
            <a:pPr lvl="1"/>
            <a:r>
              <a:rPr lang="en-US" b="1" dirty="0" smtClean="0">
                <a:solidFill>
                  <a:srgbClr val="00B050"/>
                </a:solidFill>
                <a:latin typeface="Courier New"/>
                <a:cs typeface="Courier New"/>
              </a:rPr>
              <a:t>/* Actual width is now </a:t>
            </a:r>
            <a:endParaRPr lang="en-US" b="1" dirty="0">
              <a:solidFill>
                <a:srgbClr val="00B050"/>
              </a:solidFill>
              <a:latin typeface="Courier New"/>
              <a:cs typeface="Courier New"/>
            </a:endParaRPr>
          </a:p>
          <a:p>
            <a:pPr lvl="2"/>
            <a:r>
              <a:rPr lang="en-US" b="1" dirty="0" smtClean="0">
                <a:solidFill>
                  <a:srgbClr val="00B050"/>
                </a:solidFill>
                <a:latin typeface="Courier New"/>
                <a:cs typeface="Courier New"/>
              </a:rPr>
              <a:t>400px */</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6"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272" y="3756248"/>
            <a:ext cx="3886200" cy="1333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111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Border-Radius:</a:t>
            </a:r>
          </a:p>
          <a:p>
            <a:pPr lvl="1"/>
            <a:r>
              <a:rPr lang="fr-FR" dirty="0" smtClean="0"/>
              <a:t>Round corners</a:t>
            </a:r>
          </a:p>
          <a:p>
            <a:pPr lvl="1"/>
            <a:endParaRPr lang="fr-FR" dirty="0"/>
          </a:p>
          <a:p>
            <a:pPr marL="457200" lvl="1" indent="0" algn="ctr">
              <a:buNone/>
            </a:pPr>
            <a:r>
              <a:rPr lang="en-US" i="1" dirty="0">
                <a:solidFill>
                  <a:srgbClr val="FF0000"/>
                </a:solidFill>
                <a:cs typeface="Courier New"/>
              </a:rPr>
              <a:t>border-radius</a:t>
            </a:r>
            <a:r>
              <a:rPr lang="en-US" i="1" dirty="0">
                <a:cs typeface="Courier New"/>
              </a:rPr>
              <a:t>:</a:t>
            </a:r>
            <a:r>
              <a:rPr lang="en-US" i="1" dirty="0">
                <a:solidFill>
                  <a:srgbClr val="00B050"/>
                </a:solidFill>
                <a:cs typeface="Courier New"/>
              </a:rPr>
              <a:t> </a:t>
            </a:r>
            <a:r>
              <a:rPr lang="en-US" i="1" dirty="0">
                <a:cs typeface="Courier New"/>
              </a:rPr>
              <a:t>top-left top-right bottom-right bottom-left;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r>
              <a:rPr lang="en-US" b="1" dirty="0" smtClean="0">
                <a:solidFill>
                  <a:srgbClr val="FF0000"/>
                </a:solidFill>
                <a:latin typeface="Courier New"/>
                <a:cs typeface="Courier New"/>
              </a:rPr>
              <a:t>border-radius</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10px 5px 20px 0</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281" y="4081636"/>
            <a:ext cx="2543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55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Border-Image:</a:t>
            </a:r>
          </a:p>
          <a:p>
            <a:pPr lvl="1"/>
            <a:r>
              <a:rPr lang="fr-FR" dirty="0" err="1" smtClean="0"/>
              <a:t>Renders</a:t>
            </a:r>
            <a:r>
              <a:rPr lang="fr-FR" dirty="0" smtClean="0"/>
              <a:t> a border </a:t>
            </a:r>
            <a:r>
              <a:rPr lang="fr-FR" dirty="0" err="1" smtClean="0"/>
              <a:t>based</a:t>
            </a:r>
            <a:r>
              <a:rPr lang="fr-FR" dirty="0" smtClean="0"/>
              <a:t> on a </a:t>
            </a:r>
            <a:r>
              <a:rPr lang="fr-FR" dirty="0" err="1" smtClean="0"/>
              <a:t>specific</a:t>
            </a:r>
            <a:r>
              <a:rPr lang="fr-FR" dirty="0" smtClean="0"/>
              <a:t> image</a:t>
            </a:r>
          </a:p>
          <a:p>
            <a:pPr lvl="2"/>
            <a:r>
              <a:rPr lang="fr-FR" dirty="0" smtClean="0"/>
              <a:t>Outputs image over background </a:t>
            </a:r>
            <a:r>
              <a:rPr lang="fr-FR" dirty="0" err="1" smtClean="0"/>
              <a:t>definitions</a:t>
            </a:r>
            <a:endParaRPr lang="fr-FR" dirty="0"/>
          </a:p>
          <a:p>
            <a:pPr marL="457200" lvl="1" indent="0" algn="ctr">
              <a:buNone/>
            </a:pPr>
            <a:r>
              <a:rPr lang="fr-FR" i="1" dirty="0" smtClean="0">
                <a:solidFill>
                  <a:srgbClr val="FF0000"/>
                </a:solidFill>
              </a:rPr>
              <a:t>border-image</a:t>
            </a:r>
            <a:r>
              <a:rPr lang="fr-FR" i="1" dirty="0" smtClean="0"/>
              <a:t>: url size x-mode y-mode;</a:t>
            </a:r>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r>
              <a:rPr lang="en-US" b="1" dirty="0" smtClean="0">
                <a:solidFill>
                  <a:srgbClr val="FF0000"/>
                </a:solidFill>
                <a:latin typeface="Courier New"/>
                <a:cs typeface="Courier New"/>
              </a:rPr>
              <a:t>border-image</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err="1">
                <a:solidFill>
                  <a:srgbClr val="0070C0"/>
                </a:solidFill>
                <a:latin typeface="Courier New"/>
                <a:cs typeface="Courier New"/>
              </a:rPr>
              <a:t>url</a:t>
            </a:r>
            <a:r>
              <a:rPr lang="en-US" b="1" dirty="0">
                <a:solidFill>
                  <a:srgbClr val="0070C0"/>
                </a:solidFill>
                <a:latin typeface="Courier New"/>
                <a:cs typeface="Courier New"/>
              </a:rPr>
              <a:t>('css3.png') 20% repeat </a:t>
            </a:r>
            <a:r>
              <a:rPr lang="en-US" b="1" dirty="0" err="1">
                <a:solidFill>
                  <a:srgbClr val="0070C0"/>
                </a:solidFill>
                <a:latin typeface="Courier New"/>
                <a:cs typeface="Courier New"/>
              </a:rPr>
              <a:t>repeat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337" y="4009628"/>
            <a:ext cx="38671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897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Background-</a:t>
            </a:r>
            <a:r>
              <a:rPr lang="fr-FR" dirty="0" err="1" smtClean="0"/>
              <a:t>Origin</a:t>
            </a:r>
            <a:r>
              <a:rPr lang="fr-FR" dirty="0" smtClean="0"/>
              <a:t>:</a:t>
            </a:r>
          </a:p>
          <a:p>
            <a:pPr lvl="1"/>
            <a:r>
              <a:rPr lang="fr-FR" dirty="0" smtClean="0"/>
              <a:t>Change the default </a:t>
            </a:r>
            <a:r>
              <a:rPr lang="fr-FR" dirty="0" err="1" smtClean="0"/>
              <a:t>origin</a:t>
            </a:r>
            <a:r>
              <a:rPr lang="fr-FR" dirty="0" smtClean="0"/>
              <a:t> for background images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1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31640" y="2438437"/>
            <a:ext cx="3528392" cy="23632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6" name="Rectangle 5"/>
          <p:cNvSpPr/>
          <p:nvPr/>
        </p:nvSpPr>
        <p:spPr>
          <a:xfrm>
            <a:off x="1583668" y="2683972"/>
            <a:ext cx="3024336" cy="187220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a:p>
        </p:txBody>
      </p:sp>
      <p:sp>
        <p:nvSpPr>
          <p:cNvPr id="7" name="Rectangle 6"/>
          <p:cNvSpPr/>
          <p:nvPr/>
        </p:nvSpPr>
        <p:spPr>
          <a:xfrm>
            <a:off x="1799692" y="2991658"/>
            <a:ext cx="2592288" cy="12568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8" name="Rectangle 7"/>
          <p:cNvSpPr/>
          <p:nvPr/>
        </p:nvSpPr>
        <p:spPr>
          <a:xfrm>
            <a:off x="2087724" y="3260036"/>
            <a:ext cx="2016224" cy="720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14" name="Connecteur droit avec flèche 13"/>
          <p:cNvCxnSpPr>
            <a:stCxn id="26" idx="1"/>
          </p:cNvCxnSpPr>
          <p:nvPr/>
        </p:nvCxnSpPr>
        <p:spPr>
          <a:xfrm flipH="1">
            <a:off x="4860032" y="2638492"/>
            <a:ext cx="1800200" cy="29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necteur droit avec flèche 15"/>
          <p:cNvCxnSpPr>
            <a:stCxn id="29" idx="1"/>
          </p:cNvCxnSpPr>
          <p:nvPr/>
        </p:nvCxnSpPr>
        <p:spPr>
          <a:xfrm flipH="1">
            <a:off x="4608004" y="3057555"/>
            <a:ext cx="20522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Connecteur droit avec flèche 18"/>
          <p:cNvCxnSpPr>
            <a:stCxn id="30" idx="1"/>
          </p:cNvCxnSpPr>
          <p:nvPr/>
        </p:nvCxnSpPr>
        <p:spPr>
          <a:xfrm flipH="1">
            <a:off x="4391980" y="3489603"/>
            <a:ext cx="22682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a:stCxn id="31" idx="1"/>
          </p:cNvCxnSpPr>
          <p:nvPr/>
        </p:nvCxnSpPr>
        <p:spPr>
          <a:xfrm flipH="1" flipV="1">
            <a:off x="4103948" y="3917400"/>
            <a:ext cx="2556284" cy="42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ZoneTexte 21"/>
          <p:cNvSpPr txBox="1"/>
          <p:nvPr/>
        </p:nvSpPr>
        <p:spPr>
          <a:xfrm>
            <a:off x="2303748" y="3435410"/>
            <a:ext cx="1584176" cy="369332"/>
          </a:xfrm>
          <a:prstGeom prst="rect">
            <a:avLst/>
          </a:prstGeom>
          <a:noFill/>
        </p:spPr>
        <p:txBody>
          <a:bodyPr wrap="square" rtlCol="0">
            <a:spAutoFit/>
          </a:bodyPr>
          <a:lstStyle/>
          <a:p>
            <a:pPr algn="ctr"/>
            <a:r>
              <a:rPr lang="fr-FR" b="1" dirty="0" err="1" smtClean="0"/>
              <a:t>Sample</a:t>
            </a:r>
            <a:r>
              <a:rPr lang="fr-FR" b="1" dirty="0" smtClean="0"/>
              <a:t> </a:t>
            </a:r>
            <a:r>
              <a:rPr lang="fr-FR" b="1" dirty="0" err="1" smtClean="0"/>
              <a:t>text</a:t>
            </a:r>
            <a:endParaRPr lang="fr-FR" b="1" dirty="0"/>
          </a:p>
        </p:txBody>
      </p:sp>
      <p:sp>
        <p:nvSpPr>
          <p:cNvPr id="26" name="ZoneTexte 25"/>
          <p:cNvSpPr txBox="1"/>
          <p:nvPr/>
        </p:nvSpPr>
        <p:spPr>
          <a:xfrm>
            <a:off x="6660232" y="2438437"/>
            <a:ext cx="2088230" cy="400110"/>
          </a:xfrm>
          <a:prstGeom prst="rect">
            <a:avLst/>
          </a:prstGeom>
          <a:noFill/>
        </p:spPr>
        <p:txBody>
          <a:bodyPr wrap="square" rtlCol="0">
            <a:spAutoFit/>
          </a:bodyPr>
          <a:lstStyle/>
          <a:p>
            <a:r>
              <a:rPr lang="fr-FR" sz="2000" dirty="0" err="1" smtClean="0">
                <a:latin typeface="+mn-lt"/>
              </a:rPr>
              <a:t>Margins</a:t>
            </a:r>
            <a:r>
              <a:rPr lang="fr-FR" sz="2000" dirty="0" smtClean="0">
                <a:latin typeface="+mn-lt"/>
              </a:rPr>
              <a:t> (no box)</a:t>
            </a:r>
            <a:endParaRPr lang="fr-FR" sz="2000" dirty="0">
              <a:latin typeface="+mn-lt"/>
            </a:endParaRPr>
          </a:p>
        </p:txBody>
      </p:sp>
      <p:sp>
        <p:nvSpPr>
          <p:cNvPr id="29" name="ZoneTexte 28"/>
          <p:cNvSpPr txBox="1"/>
          <p:nvPr/>
        </p:nvSpPr>
        <p:spPr>
          <a:xfrm>
            <a:off x="6660232" y="2857500"/>
            <a:ext cx="2088230" cy="400110"/>
          </a:xfrm>
          <a:prstGeom prst="rect">
            <a:avLst/>
          </a:prstGeom>
          <a:noFill/>
        </p:spPr>
        <p:txBody>
          <a:bodyPr wrap="square" rtlCol="0">
            <a:spAutoFit/>
          </a:bodyPr>
          <a:lstStyle/>
          <a:p>
            <a:r>
              <a:rPr lang="fr-FR" sz="2000" dirty="0" smtClean="0">
                <a:latin typeface="+mn-lt"/>
              </a:rPr>
              <a:t>Border box</a:t>
            </a:r>
            <a:endParaRPr lang="fr-FR" sz="2000" dirty="0">
              <a:latin typeface="+mn-lt"/>
            </a:endParaRPr>
          </a:p>
        </p:txBody>
      </p:sp>
      <p:sp>
        <p:nvSpPr>
          <p:cNvPr id="30" name="ZoneTexte 29"/>
          <p:cNvSpPr txBox="1"/>
          <p:nvPr/>
        </p:nvSpPr>
        <p:spPr>
          <a:xfrm>
            <a:off x="6660232" y="3289548"/>
            <a:ext cx="2088230" cy="400110"/>
          </a:xfrm>
          <a:prstGeom prst="rect">
            <a:avLst/>
          </a:prstGeom>
          <a:noFill/>
        </p:spPr>
        <p:txBody>
          <a:bodyPr wrap="square" rtlCol="0">
            <a:spAutoFit/>
          </a:bodyPr>
          <a:lstStyle/>
          <a:p>
            <a:r>
              <a:rPr lang="fr-FR" sz="2000" dirty="0" err="1" smtClean="0">
                <a:latin typeface="+mn-lt"/>
              </a:rPr>
              <a:t>Padding</a:t>
            </a:r>
            <a:r>
              <a:rPr lang="fr-FR" sz="2000" dirty="0" smtClean="0">
                <a:latin typeface="+mn-lt"/>
              </a:rPr>
              <a:t> box</a:t>
            </a:r>
            <a:endParaRPr lang="fr-FR" sz="2000" dirty="0">
              <a:latin typeface="+mn-lt"/>
            </a:endParaRPr>
          </a:p>
        </p:txBody>
      </p:sp>
      <p:sp>
        <p:nvSpPr>
          <p:cNvPr id="31" name="ZoneTexte 30"/>
          <p:cNvSpPr txBox="1"/>
          <p:nvPr/>
        </p:nvSpPr>
        <p:spPr>
          <a:xfrm>
            <a:off x="6660232" y="3721596"/>
            <a:ext cx="2088230" cy="400110"/>
          </a:xfrm>
          <a:prstGeom prst="rect">
            <a:avLst/>
          </a:prstGeom>
          <a:noFill/>
        </p:spPr>
        <p:txBody>
          <a:bodyPr wrap="square" rtlCol="0">
            <a:spAutoFit/>
          </a:bodyPr>
          <a:lstStyle/>
          <a:p>
            <a:r>
              <a:rPr lang="fr-FR" sz="2000" dirty="0" smtClean="0">
                <a:latin typeface="+mn-lt"/>
              </a:rPr>
              <a:t>Content box</a:t>
            </a:r>
            <a:endParaRPr lang="fr-FR" sz="2000" dirty="0">
              <a:latin typeface="+mn-lt"/>
            </a:endParaRPr>
          </a:p>
        </p:txBody>
      </p:sp>
    </p:spTree>
    <p:extLst>
      <p:ext uri="{BB962C8B-B14F-4D97-AF65-F5344CB8AC3E}">
        <p14:creationId xmlns:p14="http://schemas.microsoft.com/office/powerpoint/2010/main" val="3616384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Background-</a:t>
            </a:r>
            <a:r>
              <a:rPr lang="fr-FR" dirty="0" err="1" smtClean="0"/>
              <a:t>Origin</a:t>
            </a:r>
            <a:r>
              <a:rPr lang="fr-FR" dirty="0" smtClean="0"/>
              <a:t>:</a:t>
            </a:r>
          </a:p>
          <a:p>
            <a:pPr lvl="1"/>
            <a:r>
              <a:rPr lang="fr-FR" dirty="0" smtClean="0"/>
              <a:t>Change the default </a:t>
            </a:r>
            <a:r>
              <a:rPr lang="fr-FR" dirty="0" err="1" smtClean="0"/>
              <a:t>origin</a:t>
            </a:r>
            <a:r>
              <a:rPr lang="fr-FR" dirty="0" smtClean="0"/>
              <a:t> for background images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10" name="Rectangle à coins arrondis 9"/>
          <p:cNvSpPr/>
          <p:nvPr/>
        </p:nvSpPr>
        <p:spPr>
          <a:xfrm>
            <a:off x="179513" y="2281436"/>
            <a:ext cx="439261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background-origin</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 </a:t>
            </a:r>
          </a:p>
          <a:p>
            <a:pPr lvl="2"/>
            <a:r>
              <a:rPr lang="en-US" b="1" dirty="0" smtClean="0">
                <a:solidFill>
                  <a:srgbClr val="0070C0"/>
                </a:solidFill>
                <a:latin typeface="Courier New"/>
                <a:cs typeface="Courier New"/>
              </a:rPr>
              <a:t>border-box</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sz="1400" b="1" dirty="0">
              <a:solidFill>
                <a:schemeClr val="tx1"/>
              </a:solidFill>
              <a:latin typeface="Courier New"/>
              <a:cs typeface="Courier New"/>
            </a:endParaRPr>
          </a:p>
        </p:txBody>
      </p:sp>
      <p:sp>
        <p:nvSpPr>
          <p:cNvPr id="12" name="Rectangle à coins arrondis 11"/>
          <p:cNvSpPr/>
          <p:nvPr/>
        </p:nvSpPr>
        <p:spPr>
          <a:xfrm>
            <a:off x="4572000" y="2281436"/>
            <a:ext cx="439261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background-origin</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 </a:t>
            </a:r>
          </a:p>
          <a:p>
            <a:pPr lvl="2"/>
            <a:r>
              <a:rPr lang="en-US" b="1" dirty="0" smtClean="0">
                <a:solidFill>
                  <a:srgbClr val="0070C0"/>
                </a:solidFill>
                <a:latin typeface="Courier New"/>
                <a:cs typeface="Courier New"/>
              </a:rPr>
              <a:t>padding-box</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sz="1400" b="1" dirty="0">
              <a:solidFill>
                <a:schemeClr val="tx1"/>
              </a:solidFill>
              <a:latin typeface="Courier New"/>
              <a:cs typeface="Courier New"/>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7668" y="3895725"/>
            <a:ext cx="25812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231" y="3914775"/>
            <a:ext cx="25431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descr="D:\Users\Renaud\Desktop\StageFinEtudesSupinfo\Icons-New\v3\Test\Snippe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22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err="1" smtClean="0"/>
              <a:t>Linear</a:t>
            </a:r>
            <a:r>
              <a:rPr lang="fr-FR" dirty="0" smtClean="0"/>
              <a:t>-Gradient:</a:t>
            </a:r>
          </a:p>
          <a:p>
            <a:pPr lvl="1"/>
            <a:r>
              <a:rPr lang="fr-FR" dirty="0" smtClean="0"/>
              <a:t>Advanced gradient </a:t>
            </a:r>
            <a:r>
              <a:rPr lang="fr-FR" dirty="0" err="1" smtClean="0"/>
              <a:t>tool</a:t>
            </a:r>
            <a:endParaRPr lang="fr-FR" dirty="0" smtClean="0"/>
          </a:p>
          <a:p>
            <a:pPr lvl="1"/>
            <a:endParaRPr lang="fr-FR" dirty="0" smtClean="0"/>
          </a:p>
          <a:p>
            <a:pPr marL="0" indent="0" algn="ctr">
              <a:buNone/>
            </a:pPr>
            <a:r>
              <a:rPr lang="en-US" sz="2400" i="1" dirty="0" smtClean="0">
                <a:solidFill>
                  <a:srgbClr val="FF0000"/>
                </a:solidFill>
                <a:cs typeface="Courier New"/>
              </a:rPr>
              <a:t>background</a:t>
            </a:r>
            <a:r>
              <a:rPr lang="en-US" sz="2400" i="1" dirty="0">
                <a:cs typeface="Courier New"/>
              </a:rPr>
              <a:t>: </a:t>
            </a:r>
            <a:r>
              <a:rPr lang="en-US" sz="2400" i="1" dirty="0" smtClean="0">
                <a:cs typeface="Courier New"/>
              </a:rPr>
              <a:t>linear-gradient(color1</a:t>
            </a:r>
            <a:r>
              <a:rPr lang="en-US" sz="2400" i="1" dirty="0">
                <a:cs typeface="Courier New"/>
              </a:rPr>
              <a:t>, color2 [,</a:t>
            </a:r>
            <a:r>
              <a:rPr lang="en-US" sz="2400" i="1" dirty="0" err="1">
                <a:cs typeface="Courier New"/>
              </a:rPr>
              <a:t>colorN</a:t>
            </a:r>
            <a:r>
              <a:rPr lang="en-US" sz="2400" i="1" dirty="0">
                <a:cs typeface="Courier New"/>
              </a:rPr>
              <a:t>])</a:t>
            </a:r>
            <a:endParaRPr lang="fr-FR" sz="2400"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9" name="Rectangle à coins arrondis 8"/>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 </a:t>
            </a:r>
            <a:r>
              <a:rPr lang="en-US" b="1" dirty="0">
                <a:solidFill>
                  <a:srgbClr val="FF0000"/>
                </a:solidFill>
                <a:latin typeface="Courier New"/>
                <a:cs typeface="Courier New"/>
              </a:rPr>
              <a:t>background</a:t>
            </a:r>
            <a:r>
              <a:rPr lang="en-US" b="1" dirty="0">
                <a:solidFill>
                  <a:schemeClr val="tx1"/>
                </a:solidFill>
                <a:latin typeface="Courier New"/>
                <a:cs typeface="Courier New"/>
              </a:rPr>
              <a:t>: </a:t>
            </a:r>
            <a:r>
              <a:rPr lang="en-US" b="1" dirty="0" smtClean="0">
                <a:solidFill>
                  <a:schemeClr val="accent6">
                    <a:lumMod val="75000"/>
                  </a:schemeClr>
                </a:solidFill>
                <a:latin typeface="Courier New"/>
                <a:cs typeface="Courier New"/>
              </a:rPr>
              <a:t>linear-gradient(</a:t>
            </a:r>
            <a:r>
              <a:rPr lang="en-US" b="1" dirty="0" smtClean="0">
                <a:solidFill>
                  <a:srgbClr val="0070C0"/>
                </a:solidFill>
                <a:latin typeface="Courier New"/>
                <a:cs typeface="Courier New"/>
              </a:rPr>
              <a:t>red, blue</a:t>
            </a:r>
            <a:r>
              <a:rPr lang="en-US" b="1" dirty="0" smtClean="0">
                <a:solidFill>
                  <a:schemeClr val="accent6">
                    <a:lumMod val="75000"/>
                  </a:schemeClr>
                </a:solidFill>
                <a:latin typeface="Courier New"/>
                <a:cs typeface="Courier New"/>
              </a:rPr>
              <a:t>) </a:t>
            </a:r>
            <a:r>
              <a:rPr lang="en-US" b="1" dirty="0">
                <a:solidFill>
                  <a:schemeClr val="tx1"/>
                </a:solidFill>
                <a:latin typeface="Courier New"/>
                <a:cs typeface="Courier New"/>
              </a:rPr>
              <a: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721" y="4128864"/>
            <a:ext cx="44481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97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Radial-Gradient:</a:t>
            </a:r>
          </a:p>
          <a:p>
            <a:pPr lvl="1"/>
            <a:r>
              <a:rPr lang="fr-FR" dirty="0" smtClean="0"/>
              <a:t>Advanced gradient </a:t>
            </a:r>
            <a:r>
              <a:rPr lang="fr-FR" dirty="0" err="1" smtClean="0"/>
              <a:t>tool</a:t>
            </a:r>
            <a:endParaRPr lang="fr-FR" dirty="0" smtClean="0"/>
          </a:p>
          <a:p>
            <a:pPr lvl="1"/>
            <a:endParaRPr lang="fr-FR" dirty="0"/>
          </a:p>
          <a:p>
            <a:pPr marL="457200" lvl="1" indent="0" algn="ctr">
              <a:buNone/>
            </a:pPr>
            <a:r>
              <a:rPr lang="en-US" i="1" dirty="0">
                <a:solidFill>
                  <a:srgbClr val="FF0000"/>
                </a:solidFill>
                <a:cs typeface="Courier New"/>
              </a:rPr>
              <a:t>background</a:t>
            </a:r>
            <a:r>
              <a:rPr lang="en-US" i="1" dirty="0">
                <a:cs typeface="Courier New"/>
              </a:rPr>
              <a:t>: </a:t>
            </a:r>
            <a:r>
              <a:rPr lang="en-US" i="1" dirty="0" smtClean="0">
                <a:cs typeface="Courier New"/>
              </a:rPr>
              <a:t>radial-gradient(circle</a:t>
            </a:r>
            <a:r>
              <a:rPr lang="en-US" i="1" dirty="0">
                <a:cs typeface="Courier New"/>
              </a:rPr>
              <a:t>, color1, color2</a:t>
            </a:r>
            <a:r>
              <a:rPr lang="en-US" i="1" dirty="0" smtClean="0">
                <a:cs typeface="Courier New"/>
              </a:rPr>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9" name="Rectangle à coins arrondis 8"/>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 </a:t>
            </a:r>
            <a:r>
              <a:rPr lang="en-US" b="1" dirty="0">
                <a:solidFill>
                  <a:srgbClr val="FF0000"/>
                </a:solidFill>
                <a:latin typeface="Courier New"/>
                <a:cs typeface="Courier New"/>
              </a:rPr>
              <a:t>background</a:t>
            </a:r>
            <a:r>
              <a:rPr lang="en-US" b="1" dirty="0">
                <a:solidFill>
                  <a:schemeClr val="tx1"/>
                </a:solidFill>
                <a:latin typeface="Courier New"/>
                <a:cs typeface="Courier New"/>
              </a:rPr>
              <a:t>: </a:t>
            </a:r>
            <a:r>
              <a:rPr lang="en-US" b="1" dirty="0" smtClean="0">
                <a:solidFill>
                  <a:schemeClr val="accent6">
                    <a:lumMod val="75000"/>
                  </a:schemeClr>
                </a:solidFill>
                <a:latin typeface="Courier New"/>
                <a:cs typeface="Courier New"/>
              </a:rPr>
              <a:t>radial-gradient(circle, </a:t>
            </a:r>
            <a:r>
              <a:rPr lang="en-US" b="1" dirty="0" smtClean="0">
                <a:solidFill>
                  <a:srgbClr val="0070C0"/>
                </a:solidFill>
                <a:latin typeface="Courier New"/>
                <a:cs typeface="Courier New"/>
              </a:rPr>
              <a:t>red, blue</a:t>
            </a:r>
            <a:r>
              <a:rPr lang="en-US" b="1" dirty="0" smtClean="0">
                <a:solidFill>
                  <a:schemeClr val="accent6">
                    <a:lumMod val="75000"/>
                  </a:schemeClr>
                </a:solidFill>
                <a:latin typeface="Courier New"/>
                <a:cs typeface="Courier New"/>
              </a:rPr>
              <a:t>) </a:t>
            </a:r>
            <a:r>
              <a:rPr lang="en-US" b="1" dirty="0">
                <a:solidFill>
                  <a:schemeClr val="tx1"/>
                </a:solidFill>
                <a:latin typeface="Courier New"/>
                <a:cs typeface="Courier New"/>
              </a:rPr>
              <a: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153644"/>
            <a:ext cx="441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72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Radial-Gradient </a:t>
            </a:r>
            <a:r>
              <a:rPr lang="fr-FR" dirty="0" err="1" smtClean="0"/>
              <a:t>can</a:t>
            </a:r>
            <a:r>
              <a:rPr lang="fr-FR" dirty="0" smtClean="0"/>
              <a:t> </a:t>
            </a:r>
            <a:r>
              <a:rPr lang="fr-FR" dirty="0" err="1" smtClean="0"/>
              <a:t>take</a:t>
            </a:r>
            <a:r>
              <a:rPr lang="fr-FR" dirty="0" smtClean="0"/>
              <a:t> </a:t>
            </a:r>
            <a:r>
              <a:rPr lang="fr-FR" dirty="0" err="1" smtClean="0"/>
              <a:t>many</a:t>
            </a:r>
            <a:r>
              <a:rPr lang="fr-FR" dirty="0" smtClean="0"/>
              <a:t> </a:t>
            </a:r>
            <a:r>
              <a:rPr lang="fr-FR" dirty="0" err="1" smtClean="0"/>
              <a:t>parameters</a:t>
            </a:r>
            <a:r>
              <a:rPr lang="fr-FR" dirty="0" smtClean="0"/>
              <a:t> in  </a:t>
            </a:r>
            <a:r>
              <a:rPr lang="fr-FR" dirty="0" err="1" smtClean="0"/>
              <a:t>order</a:t>
            </a:r>
            <a:r>
              <a:rPr lang="fr-FR" dirty="0" smtClean="0"/>
              <a:t> to </a:t>
            </a:r>
            <a:r>
              <a:rPr lang="fr-FR" dirty="0" err="1" smtClean="0"/>
              <a:t>perform</a:t>
            </a:r>
            <a:r>
              <a:rPr lang="fr-FR" dirty="0" smtClean="0"/>
              <a:t> </a:t>
            </a:r>
            <a:r>
              <a:rPr lang="fr-FR" dirty="0" err="1" smtClean="0"/>
              <a:t>complex</a:t>
            </a:r>
            <a:r>
              <a:rPr lang="fr-FR" dirty="0" smtClean="0"/>
              <a:t> gradients</a:t>
            </a:r>
          </a:p>
          <a:p>
            <a:pPr lvl="1"/>
            <a:r>
              <a:rPr lang="fr-FR" dirty="0" err="1" smtClean="0"/>
              <a:t>Complex</a:t>
            </a:r>
            <a:r>
              <a:rPr lang="fr-FR" dirty="0" smtClean="0"/>
              <a:t> </a:t>
            </a:r>
            <a:r>
              <a:rPr lang="fr-FR" dirty="0" err="1" smtClean="0"/>
              <a:t>example</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338792"/>
            <a:ext cx="2664718" cy="178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à coins arrondis 6"/>
          <p:cNvSpPr/>
          <p:nvPr/>
        </p:nvSpPr>
        <p:spPr>
          <a:xfrm>
            <a:off x="176672" y="2569468"/>
            <a:ext cx="5907496" cy="255726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 </a:t>
            </a:r>
            <a:endParaRPr lang="en-US" b="1" dirty="0" smtClean="0">
              <a:solidFill>
                <a:schemeClr val="tx1"/>
              </a:solidFill>
              <a:latin typeface="Courier New"/>
              <a:cs typeface="Courier New"/>
            </a:endParaRPr>
          </a:p>
          <a:p>
            <a:pPr lvl="1"/>
            <a:r>
              <a:rPr lang="en-US" b="1" dirty="0" smtClean="0">
                <a:solidFill>
                  <a:srgbClr val="FF0000"/>
                </a:solidFill>
                <a:latin typeface="Courier New"/>
                <a:cs typeface="Courier New"/>
              </a:rPr>
              <a:t>background</a:t>
            </a:r>
            <a:r>
              <a:rPr lang="en-US" b="1" dirty="0">
                <a:solidFill>
                  <a:schemeClr val="tx1"/>
                </a:solidFill>
                <a:latin typeface="Courier New"/>
                <a:cs typeface="Courier New"/>
              </a:rPr>
              <a:t>: </a:t>
            </a:r>
            <a:endParaRPr lang="en-US" b="1" dirty="0" smtClean="0">
              <a:solidFill>
                <a:schemeClr val="tx1"/>
              </a:solidFill>
              <a:latin typeface="Courier New"/>
              <a:cs typeface="Courier New"/>
            </a:endParaRPr>
          </a:p>
          <a:p>
            <a:pPr lvl="2"/>
            <a:r>
              <a:rPr lang="en-US" b="1" dirty="0" smtClean="0">
                <a:solidFill>
                  <a:schemeClr val="accent6">
                    <a:lumMod val="75000"/>
                  </a:schemeClr>
                </a:solidFill>
                <a:latin typeface="Courier New"/>
                <a:cs typeface="Courier New"/>
              </a:rPr>
              <a:t>repeating-radial-gradient(</a:t>
            </a:r>
          </a:p>
          <a:p>
            <a:pPr lvl="3"/>
            <a:r>
              <a:rPr lang="en-US" b="1" dirty="0" smtClean="0">
                <a:solidFill>
                  <a:srgbClr val="0070C0"/>
                </a:solidFill>
                <a:latin typeface="Courier New"/>
                <a:cs typeface="Courier New"/>
              </a:rPr>
              <a:t>0 </a:t>
            </a:r>
            <a:r>
              <a:rPr lang="en-US" b="1" dirty="0">
                <a:solidFill>
                  <a:srgbClr val="0070C0"/>
                </a:solidFill>
                <a:latin typeface="Courier New"/>
                <a:cs typeface="Courier New"/>
              </a:rPr>
              <a:t>0</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a:solidFill>
                  <a:srgbClr val="0070C0"/>
                </a:solidFill>
                <a:latin typeface="Courier New"/>
                <a:cs typeface="Courier New"/>
              </a:rPr>
              <a:t>ellipse </a:t>
            </a:r>
            <a:r>
              <a:rPr lang="en-US" b="1" dirty="0" smtClean="0">
                <a:solidFill>
                  <a:srgbClr val="0070C0"/>
                </a:solidFill>
                <a:latin typeface="Courier New"/>
                <a:cs typeface="Courier New"/>
              </a:rPr>
              <a:t>farthest</a:t>
            </a:r>
            <a:r>
              <a:rPr lang="en-US" b="1" dirty="0">
                <a:solidFill>
                  <a:srgbClr val="0070C0"/>
                </a:solidFill>
                <a:latin typeface="Courier New"/>
                <a:cs typeface="Courier New"/>
              </a:rPr>
              <a:t>-corner</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smtClean="0">
                <a:solidFill>
                  <a:srgbClr val="0070C0"/>
                </a:solidFill>
                <a:latin typeface="Courier New"/>
                <a:cs typeface="Courier New"/>
              </a:rPr>
              <a:t>red </a:t>
            </a:r>
            <a:r>
              <a:rPr lang="en-US" b="1" dirty="0">
                <a:solidFill>
                  <a:srgbClr val="0070C0"/>
                </a:solidFill>
                <a:latin typeface="Courier New"/>
                <a:cs typeface="Courier New"/>
              </a:rPr>
              <a:t>0px</a:t>
            </a:r>
            <a:r>
              <a:rPr lang="en-US" b="1" dirty="0">
                <a:solidFill>
                  <a:schemeClr val="tx1"/>
                </a:solidFill>
                <a:latin typeface="Courier New"/>
                <a:cs typeface="Courier New"/>
              </a:rPr>
              <a:t>,</a:t>
            </a:r>
            <a:r>
              <a:rPr lang="en-US" b="1" dirty="0">
                <a:solidFill>
                  <a:srgbClr val="0070C0"/>
                </a:solidFill>
                <a:latin typeface="Courier New"/>
                <a:cs typeface="Courier New"/>
              </a:rPr>
              <a:t>green 10px</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a:solidFill>
                  <a:srgbClr val="0070C0"/>
                </a:solidFill>
                <a:latin typeface="Courier New"/>
                <a:cs typeface="Courier New"/>
              </a:rPr>
              <a:t>blue 20px</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a:solidFill>
                  <a:srgbClr val="0070C0"/>
                </a:solidFill>
                <a:latin typeface="Courier New"/>
                <a:cs typeface="Courier New"/>
              </a:rPr>
              <a:t>black 30px</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a:solidFill>
                  <a:srgbClr val="0070C0"/>
                </a:solidFill>
                <a:latin typeface="Courier New"/>
                <a:cs typeface="Courier New"/>
              </a:rPr>
              <a:t>white </a:t>
            </a:r>
            <a:r>
              <a:rPr lang="en-US" b="1" dirty="0" smtClean="0">
                <a:solidFill>
                  <a:srgbClr val="0070C0"/>
                </a:solidFill>
                <a:latin typeface="Courier New"/>
                <a:cs typeface="Courier New"/>
              </a:rPr>
              <a:t>40px</a:t>
            </a:r>
          </a:p>
          <a:p>
            <a:pPr lvl="2"/>
            <a:r>
              <a:rPr lang="en-US" b="1" dirty="0" smtClean="0">
                <a:solidFill>
                  <a:schemeClr val="accent6">
                    <a:lumMod val="75000"/>
                  </a:schemeClr>
                </a:solidFill>
                <a:latin typeface="Courier New"/>
                <a:cs typeface="Courier New"/>
              </a:rPr>
              <a:t>) </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spTree>
    <p:extLst>
      <p:ext uri="{BB962C8B-B14F-4D97-AF65-F5344CB8AC3E}">
        <p14:creationId xmlns:p14="http://schemas.microsoft.com/office/powerpoint/2010/main" val="3280601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Reflect</a:t>
            </a:r>
            <a:r>
              <a:rPr lang="fr-FR" dirty="0" smtClean="0"/>
              <a:t>:</a:t>
            </a:r>
          </a:p>
          <a:p>
            <a:pPr lvl="1"/>
            <a:r>
              <a:rPr lang="fr-FR" dirty="0" smtClean="0"/>
              <a:t>Show a </a:t>
            </a:r>
            <a:r>
              <a:rPr lang="fr-FR" dirty="0" err="1" smtClean="0"/>
              <a:t>reflection</a:t>
            </a:r>
            <a:r>
              <a:rPr lang="fr-FR" dirty="0" smtClean="0"/>
              <a:t> </a:t>
            </a:r>
            <a:r>
              <a:rPr lang="fr-FR" dirty="0" err="1" smtClean="0"/>
              <a:t>effect</a:t>
            </a:r>
            <a:r>
              <a:rPr lang="fr-FR" dirty="0" smtClean="0"/>
              <a:t> on the </a:t>
            </a:r>
            <a:r>
              <a:rPr lang="fr-FR" dirty="0" err="1" smtClean="0"/>
              <a:t>target</a:t>
            </a:r>
            <a:endParaRPr lang="fr-FR" dirty="0" smtClean="0"/>
          </a:p>
          <a:p>
            <a:pPr lvl="1"/>
            <a:endParaRPr lang="fr-FR" dirty="0"/>
          </a:p>
          <a:p>
            <a:pPr marL="457200" lvl="1" indent="0" algn="ctr">
              <a:buNone/>
            </a:pPr>
            <a:r>
              <a:rPr lang="en-US" i="1" dirty="0" smtClean="0">
                <a:solidFill>
                  <a:srgbClr val="FF0000"/>
                </a:solidFill>
                <a:cs typeface="Courier New"/>
              </a:rPr>
              <a:t>box-reflect</a:t>
            </a:r>
            <a:r>
              <a:rPr lang="en-US" i="1" dirty="0">
                <a:cs typeface="Courier New"/>
              </a:rPr>
              <a:t>:</a:t>
            </a:r>
            <a:r>
              <a:rPr lang="en-US" i="1" dirty="0">
                <a:solidFill>
                  <a:srgbClr val="00B050"/>
                </a:solidFill>
                <a:cs typeface="Courier New"/>
              </a:rPr>
              <a:t> </a:t>
            </a:r>
            <a:r>
              <a:rPr lang="en-US" i="1" dirty="0">
                <a:cs typeface="Courier New"/>
              </a:rPr>
              <a:t>direction margin mask-box;</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073524"/>
            <a:ext cx="8785224"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r>
              <a:rPr lang="en-US" b="1" dirty="0" smtClean="0">
                <a:solidFill>
                  <a:srgbClr val="FF0000"/>
                </a:solidFill>
                <a:latin typeface="Courier New"/>
                <a:cs typeface="Courier New"/>
              </a:rPr>
              <a:t>box-reflect</a:t>
            </a:r>
            <a:r>
              <a:rPr lang="en-US" b="1" dirty="0">
                <a:solidFill>
                  <a:srgbClr val="00B050"/>
                </a:solidFill>
                <a:latin typeface="Courier New"/>
                <a:cs typeface="Courier New"/>
              </a:rPr>
              <a:t>: </a:t>
            </a:r>
            <a:r>
              <a:rPr lang="en-US" b="1" dirty="0">
                <a:solidFill>
                  <a:srgbClr val="0070C0"/>
                </a:solidFill>
                <a:latin typeface="Courier New"/>
                <a:cs typeface="Courier New"/>
              </a:rPr>
              <a:t>below </a:t>
            </a:r>
            <a:r>
              <a:rPr lang="en-US" b="1" dirty="0" smtClean="0">
                <a:solidFill>
                  <a:srgbClr val="0070C0"/>
                </a:solidFill>
                <a:latin typeface="Courier New"/>
                <a:cs typeface="Courier New"/>
              </a:rPr>
              <a:t>5px </a:t>
            </a:r>
          </a:p>
          <a:p>
            <a:pPr lvl="2"/>
            <a:r>
              <a:rPr lang="en-US" b="1" dirty="0" smtClean="0">
                <a:solidFill>
                  <a:schemeClr val="accent6">
                    <a:lumMod val="75000"/>
                  </a:schemeClr>
                </a:solidFill>
                <a:latin typeface="Courier New"/>
                <a:cs typeface="Courier New"/>
              </a:rPr>
              <a:t>linear-gradient(</a:t>
            </a:r>
            <a:r>
              <a:rPr lang="en-US" b="1" dirty="0" smtClean="0">
                <a:solidFill>
                  <a:srgbClr val="0070C0"/>
                </a:solidFill>
                <a:latin typeface="Courier New"/>
                <a:cs typeface="Courier New"/>
              </a:rPr>
              <a:t>transparent, white</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052113"/>
            <a:ext cx="2448272" cy="1079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61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dirty="0" smtClean="0">
                <a:ea typeface="ＭＳ Ｐゴシック" pitchFamily="34" charset="-128"/>
              </a:rPr>
              <a:t>By </a:t>
            </a:r>
            <a:r>
              <a:rPr lang="fr-FR" dirty="0" err="1" smtClean="0">
                <a:ea typeface="ＭＳ Ｐゴシック" pitchFamily="34" charset="-128"/>
              </a:rPr>
              <a:t>following</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a:t>
            </a:r>
          </a:p>
          <a:p>
            <a:pPr lvl="1" eaLnBrk="1" hangingPunct="1"/>
            <a:endParaRPr lang="en-US" sz="2400" dirty="0" smtClean="0"/>
          </a:p>
          <a:p>
            <a:pPr lvl="1" eaLnBrk="1" hangingPunct="1"/>
            <a:r>
              <a:rPr lang="en-US" dirty="0" smtClean="0"/>
              <a:t>Enumerate CSS3 </a:t>
            </a:r>
            <a:r>
              <a:rPr lang="en-US" dirty="0"/>
              <a:t>attributes</a:t>
            </a:r>
          </a:p>
          <a:p>
            <a:pPr lvl="1" eaLnBrk="1" hangingPunct="1"/>
            <a:r>
              <a:rPr lang="en-US" dirty="0"/>
              <a:t>Use level 3 selectors </a:t>
            </a:r>
            <a:endParaRPr lang="en-US" dirty="0" smtClean="0"/>
          </a:p>
          <a:p>
            <a:pPr lvl="1" eaLnBrk="1" hangingPunct="1"/>
            <a:r>
              <a:rPr lang="en-US" dirty="0" smtClean="0"/>
              <a:t>Do media queries</a:t>
            </a:r>
          </a:p>
          <a:p>
            <a:pPr lvl="1" eaLnBrk="1" hangingPunct="1"/>
            <a:r>
              <a:rPr lang="en-US" dirty="0" smtClean="0"/>
              <a:t>Explain namespaces concept</a:t>
            </a:r>
          </a:p>
          <a:p>
            <a:pPr lvl="1" eaLnBrk="1" hangingPunct="1"/>
            <a:r>
              <a:rPr lang="en-US" dirty="0" smtClean="0"/>
              <a:t>Use LESS </a:t>
            </a:r>
            <a:r>
              <a:rPr lang="en-US" dirty="0"/>
              <a:t>F</a:t>
            </a:r>
            <a:r>
              <a:rPr lang="en-US" dirty="0" smtClean="0"/>
              <a:t>ramework</a:t>
            </a:r>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CSS 3</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Text</a:t>
            </a:r>
            <a:r>
              <a:rPr lang="fr-FR" dirty="0" smtClean="0"/>
              <a:t>-Shadow:</a:t>
            </a:r>
          </a:p>
          <a:p>
            <a:pPr lvl="1"/>
            <a:r>
              <a:rPr lang="fr-FR" dirty="0" smtClean="0"/>
              <a:t>Set a </a:t>
            </a:r>
            <a:r>
              <a:rPr lang="fr-FR" dirty="0" err="1" smtClean="0"/>
              <a:t>shadow</a:t>
            </a:r>
            <a:r>
              <a:rPr lang="fr-FR" dirty="0" smtClean="0"/>
              <a:t> on </a:t>
            </a:r>
            <a:r>
              <a:rPr lang="fr-FR" dirty="0" err="1" smtClean="0"/>
              <a:t>texts</a:t>
            </a:r>
            <a:endParaRPr lang="fr-FR" dirty="0" smtClean="0"/>
          </a:p>
          <a:p>
            <a:pPr lvl="1"/>
            <a:endParaRPr lang="fr-FR" dirty="0"/>
          </a:p>
          <a:p>
            <a:pPr marL="457200" lvl="1" indent="0" algn="ctr">
              <a:buNone/>
            </a:pPr>
            <a:r>
              <a:rPr lang="en-US" i="1" dirty="0">
                <a:solidFill>
                  <a:srgbClr val="FF0000"/>
                </a:solidFill>
                <a:cs typeface="Courier New"/>
              </a:rPr>
              <a:t>text-shadow</a:t>
            </a:r>
            <a:r>
              <a:rPr lang="en-US" i="1" dirty="0">
                <a:cs typeface="Courier New"/>
              </a:rPr>
              <a:t>:</a:t>
            </a:r>
            <a:r>
              <a:rPr lang="en-US" i="1" dirty="0">
                <a:solidFill>
                  <a:srgbClr val="00B050"/>
                </a:solidFill>
                <a:cs typeface="Courier New"/>
              </a:rPr>
              <a:t> </a:t>
            </a:r>
            <a:r>
              <a:rPr lang="en-US" i="1" dirty="0" smtClean="0">
                <a:cs typeface="Courier New"/>
              </a:rPr>
              <a:t>right top </a:t>
            </a:r>
            <a:r>
              <a:rPr lang="en-US" i="1" dirty="0">
                <a:cs typeface="Courier New"/>
              </a:rPr>
              <a:t>size color;</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span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text-shadow</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4px </a:t>
            </a:r>
            <a:r>
              <a:rPr lang="en-US" b="1" dirty="0" err="1">
                <a:solidFill>
                  <a:srgbClr val="0070C0"/>
                </a:solidFill>
                <a:latin typeface="Courier New"/>
                <a:cs typeface="Courier New"/>
              </a:rPr>
              <a:t>4</a:t>
            </a:r>
            <a:r>
              <a:rPr lang="en-US" b="1" dirty="0" err="1" smtClean="0">
                <a:solidFill>
                  <a:srgbClr val="0070C0"/>
                </a:solidFill>
                <a:latin typeface="Courier New"/>
                <a:cs typeface="Courier New"/>
              </a:rPr>
              <a:t>px</a:t>
            </a:r>
            <a:r>
              <a:rPr lang="en-US" b="1" dirty="0" smtClean="0">
                <a:solidFill>
                  <a:srgbClr val="0070C0"/>
                </a:solidFill>
                <a:latin typeface="Courier New"/>
                <a:cs typeface="Courier New"/>
              </a:rPr>
              <a:t> 2px #AAA</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441676"/>
            <a:ext cx="18859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Text</a:t>
            </a:r>
            <a:r>
              <a:rPr lang="fr-FR" dirty="0" smtClean="0"/>
              <a:t>-Stroke:</a:t>
            </a:r>
          </a:p>
          <a:p>
            <a:pPr lvl="1"/>
            <a:r>
              <a:rPr lang="fr-FR" dirty="0" err="1" smtClean="0"/>
              <a:t>Define</a:t>
            </a:r>
            <a:r>
              <a:rPr lang="fr-FR" dirty="0" smtClean="0"/>
              <a:t> a </a:t>
            </a:r>
            <a:r>
              <a:rPr lang="fr-FR" dirty="0" err="1" smtClean="0"/>
              <a:t>color</a:t>
            </a:r>
            <a:r>
              <a:rPr lang="fr-FR" dirty="0" smtClean="0"/>
              <a:t> </a:t>
            </a:r>
            <a:r>
              <a:rPr lang="fr-FR" dirty="0" err="1" smtClean="0"/>
              <a:t>wrap</a:t>
            </a:r>
            <a:r>
              <a:rPr lang="fr-FR" dirty="0" smtClean="0"/>
              <a:t> </a:t>
            </a:r>
            <a:r>
              <a:rPr lang="fr-FR" dirty="0" err="1" smtClean="0"/>
              <a:t>around</a:t>
            </a:r>
            <a:r>
              <a:rPr lang="fr-FR" dirty="0" smtClean="0"/>
              <a:t> </a:t>
            </a:r>
            <a:r>
              <a:rPr lang="fr-FR" dirty="0" err="1" smtClean="0"/>
              <a:t>texts</a:t>
            </a:r>
            <a:endParaRPr lang="fr-FR" dirty="0" smtClean="0"/>
          </a:p>
          <a:p>
            <a:pPr lvl="1"/>
            <a:endParaRPr lang="fr-FR" dirty="0"/>
          </a:p>
          <a:p>
            <a:pPr marL="457200" lvl="1" indent="0" algn="ctr">
              <a:buNone/>
            </a:pPr>
            <a:r>
              <a:rPr lang="en-US" i="1" dirty="0">
                <a:solidFill>
                  <a:srgbClr val="FF0000"/>
                </a:solidFill>
                <a:cs typeface="Courier New"/>
              </a:rPr>
              <a:t>text-stroke</a:t>
            </a:r>
            <a:r>
              <a:rPr lang="en-US" i="1" dirty="0">
                <a:cs typeface="Courier New"/>
              </a:rPr>
              <a:t>: size color;</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span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text-stroke</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a:solidFill>
                  <a:srgbClr val="0070C0"/>
                </a:solidFill>
                <a:latin typeface="Courier New"/>
                <a:cs typeface="Courier New"/>
              </a:rPr>
              <a:t>2</a:t>
            </a:r>
            <a:r>
              <a:rPr lang="en-US" b="1" dirty="0" smtClean="0">
                <a:solidFill>
                  <a:srgbClr val="0070C0"/>
                </a:solidFill>
                <a:latin typeface="Courier New"/>
                <a:cs typeface="Courier New"/>
              </a:rPr>
              <a:t>px black</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424" y="4406999"/>
            <a:ext cx="19050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887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Now</a:t>
            </a:r>
            <a:r>
              <a:rPr lang="fr-FR" dirty="0" smtClean="0"/>
              <a:t> </a:t>
            </a:r>
            <a:r>
              <a:rPr lang="fr-FR" dirty="0" err="1" smtClean="0"/>
              <a:t>you</a:t>
            </a:r>
            <a:r>
              <a:rPr lang="fr-FR" dirty="0" smtClean="0"/>
              <a:t> </a:t>
            </a:r>
            <a:r>
              <a:rPr lang="fr-FR" dirty="0" err="1" smtClean="0"/>
              <a:t>can</a:t>
            </a:r>
            <a:r>
              <a:rPr lang="fr-FR" dirty="0" smtClean="0"/>
              <a:t> set </a:t>
            </a:r>
            <a:r>
              <a:rPr lang="fr-FR" dirty="0" err="1" smtClean="0"/>
              <a:t>columns</a:t>
            </a:r>
            <a:r>
              <a:rPr lang="fr-FR" dirty="0" smtClean="0"/>
              <a:t> to blocks!</a:t>
            </a:r>
          </a:p>
          <a:p>
            <a:endParaRPr lang="fr-FR" dirty="0"/>
          </a:p>
          <a:p>
            <a:r>
              <a:rPr lang="fr-FR" dirty="0" smtClean="0"/>
              <a:t>Use </a:t>
            </a:r>
            <a:r>
              <a:rPr lang="fr-FR" dirty="0" err="1" smtClean="0"/>
              <a:t>these</a:t>
            </a:r>
            <a:r>
              <a:rPr lang="fr-FR" dirty="0" smtClean="0"/>
              <a:t> </a:t>
            </a:r>
            <a:r>
              <a:rPr lang="fr-FR" dirty="0" err="1" smtClean="0"/>
              <a:t>three</a:t>
            </a:r>
            <a:r>
              <a:rPr lang="fr-FR" dirty="0" smtClean="0"/>
              <a:t> </a:t>
            </a:r>
            <a:r>
              <a:rPr lang="fr-FR" dirty="0" err="1" smtClean="0"/>
              <a:t>properties</a:t>
            </a:r>
            <a:r>
              <a:rPr lang="fr-FR" dirty="0" smtClean="0"/>
              <a:t>:</a:t>
            </a:r>
          </a:p>
          <a:p>
            <a:pPr lvl="1"/>
            <a:r>
              <a:rPr lang="fr-FR" dirty="0" err="1" smtClean="0"/>
              <a:t>Column</a:t>
            </a:r>
            <a:r>
              <a:rPr lang="fr-FR" dirty="0" smtClean="0"/>
              <a:t>-count: </a:t>
            </a:r>
          </a:p>
          <a:p>
            <a:pPr lvl="2"/>
            <a:r>
              <a:rPr lang="fr-FR" dirty="0" err="1" smtClean="0"/>
              <a:t>Splits</a:t>
            </a:r>
            <a:r>
              <a:rPr lang="fr-FR" dirty="0" smtClean="0"/>
              <a:t> </a:t>
            </a:r>
            <a:r>
              <a:rPr lang="fr-FR" dirty="0" err="1"/>
              <a:t>entire</a:t>
            </a:r>
            <a:r>
              <a:rPr lang="fr-FR" dirty="0"/>
              <a:t> </a:t>
            </a:r>
            <a:r>
              <a:rPr lang="fr-FR" dirty="0" err="1"/>
              <a:t>text</a:t>
            </a:r>
            <a:r>
              <a:rPr lang="fr-FR" dirty="0"/>
              <a:t> by </a:t>
            </a:r>
            <a:r>
              <a:rPr lang="fr-FR" dirty="0" err="1"/>
              <a:t>specified</a:t>
            </a:r>
            <a:r>
              <a:rPr lang="fr-FR" dirty="0"/>
              <a:t> </a:t>
            </a:r>
            <a:r>
              <a:rPr lang="fr-FR" dirty="0" err="1" smtClean="0"/>
              <a:t>number</a:t>
            </a:r>
            <a:endParaRPr lang="fr-FR" dirty="0" smtClean="0"/>
          </a:p>
          <a:p>
            <a:pPr lvl="1"/>
            <a:r>
              <a:rPr lang="fr-FR" dirty="0" err="1" smtClean="0"/>
              <a:t>Column</a:t>
            </a:r>
            <a:r>
              <a:rPr lang="fr-FR" dirty="0" smtClean="0"/>
              <a:t>-gap</a:t>
            </a:r>
          </a:p>
          <a:p>
            <a:pPr lvl="2"/>
            <a:r>
              <a:rPr lang="fr-FR" dirty="0"/>
              <a:t>Sets </a:t>
            </a:r>
            <a:r>
              <a:rPr lang="fr-FR" dirty="0" err="1"/>
              <a:t>margins</a:t>
            </a:r>
            <a:r>
              <a:rPr lang="fr-FR" dirty="0"/>
              <a:t> </a:t>
            </a:r>
            <a:r>
              <a:rPr lang="fr-FR" dirty="0" err="1" smtClean="0"/>
              <a:t>between</a:t>
            </a:r>
            <a:r>
              <a:rPr lang="fr-FR" dirty="0" smtClean="0"/>
              <a:t> </a:t>
            </a:r>
            <a:r>
              <a:rPr lang="fr-FR" dirty="0" err="1" smtClean="0"/>
              <a:t>each</a:t>
            </a:r>
            <a:r>
              <a:rPr lang="fr-FR" dirty="0" smtClean="0"/>
              <a:t> </a:t>
            </a:r>
            <a:r>
              <a:rPr lang="fr-FR" dirty="0" err="1" smtClean="0"/>
              <a:t>column</a:t>
            </a:r>
            <a:endParaRPr lang="fr-FR" dirty="0" smtClean="0"/>
          </a:p>
          <a:p>
            <a:pPr lvl="1"/>
            <a:r>
              <a:rPr lang="fr-FR" dirty="0" err="1" smtClean="0"/>
              <a:t>Column-width</a:t>
            </a:r>
            <a:endParaRPr lang="fr-FR" dirty="0" smtClean="0"/>
          </a:p>
          <a:p>
            <a:pPr lvl="2"/>
            <a:r>
              <a:rPr lang="fr-FR" dirty="0" err="1" smtClean="0"/>
              <a:t>Specifies</a:t>
            </a:r>
            <a:r>
              <a:rPr lang="fr-FR" dirty="0" smtClean="0"/>
              <a:t> </a:t>
            </a:r>
            <a:r>
              <a:rPr lang="fr-FR" dirty="0" err="1" smtClean="0"/>
              <a:t>each</a:t>
            </a:r>
            <a:r>
              <a:rPr lang="fr-FR" dirty="0" smtClean="0"/>
              <a:t> </a:t>
            </a:r>
            <a:r>
              <a:rPr lang="fr-FR" dirty="0" err="1" smtClean="0"/>
              <a:t>column</a:t>
            </a:r>
            <a:r>
              <a:rPr lang="fr-FR" dirty="0" smtClean="0"/>
              <a:t> </a:t>
            </a:r>
            <a:r>
              <a:rPr lang="fr-FR" dirty="0" err="1" smtClean="0"/>
              <a:t>width</a:t>
            </a:r>
            <a:endParaRPr lang="fr-FR" dirty="0" smtClean="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132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Columns</a:t>
            </a:r>
            <a:r>
              <a:rPr lang="fr-FR" dirty="0" smtClean="0"/>
              <a:t> </a:t>
            </a:r>
            <a:r>
              <a:rPr lang="fr-FR" dirty="0" err="1" smtClean="0"/>
              <a:t>example</a:t>
            </a:r>
            <a:r>
              <a:rPr lang="fr-FR" dirty="0" smtClean="0"/>
              <a:t>:</a:t>
            </a:r>
          </a:p>
          <a:p>
            <a:pPr marL="457200" lvl="1" indent="0" algn="ctr">
              <a:buNone/>
            </a:pPr>
            <a:r>
              <a:rPr lang="en-US" i="1" dirty="0">
                <a:solidFill>
                  <a:srgbClr val="FF0000"/>
                </a:solidFill>
                <a:cs typeface="Courier New"/>
              </a:rPr>
              <a:t>column-count</a:t>
            </a:r>
            <a:r>
              <a:rPr lang="en-US" i="1" dirty="0">
                <a:cs typeface="Courier New"/>
              </a:rPr>
              <a:t>:</a:t>
            </a:r>
            <a:r>
              <a:rPr lang="en-US" i="1" dirty="0">
                <a:solidFill>
                  <a:srgbClr val="00B050"/>
                </a:solidFill>
                <a:cs typeface="Courier New"/>
              </a:rPr>
              <a:t> </a:t>
            </a:r>
            <a:r>
              <a:rPr lang="en-US" i="1" dirty="0">
                <a:cs typeface="Courier New"/>
              </a:rPr>
              <a:t>number;</a:t>
            </a:r>
          </a:p>
          <a:p>
            <a:pPr marL="457200" lvl="1" indent="0" algn="ctr">
              <a:buNone/>
            </a:pPr>
            <a:r>
              <a:rPr lang="en-US" i="1" dirty="0">
                <a:solidFill>
                  <a:srgbClr val="FF0000"/>
                </a:solidFill>
                <a:cs typeface="Courier New"/>
              </a:rPr>
              <a:t>column-gap</a:t>
            </a:r>
            <a:r>
              <a:rPr lang="en-US" i="1" dirty="0">
                <a:cs typeface="Courier New"/>
              </a:rPr>
              <a:t>: gap;</a:t>
            </a:r>
          </a:p>
          <a:p>
            <a:pPr marL="457200" lvl="1" indent="0" algn="ctr">
              <a:buNone/>
            </a:pPr>
            <a:r>
              <a:rPr lang="en-US" i="1" dirty="0">
                <a:solidFill>
                  <a:srgbClr val="FF0000"/>
                </a:solidFill>
                <a:cs typeface="Courier New"/>
              </a:rPr>
              <a:t>column-width</a:t>
            </a:r>
            <a:r>
              <a:rPr lang="en-US" i="1" dirty="0">
                <a:cs typeface="Courier New"/>
              </a:rPr>
              <a:t>: width;</a:t>
            </a:r>
          </a:p>
          <a:p>
            <a:r>
              <a:rPr lang="fr-FR" dirty="0" smtClean="0"/>
              <a:t>Usage:</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8" name="Rectangle à coins arrondis 7"/>
          <p:cNvSpPr/>
          <p:nvPr/>
        </p:nvSpPr>
        <p:spPr>
          <a:xfrm>
            <a:off x="176672" y="3649588"/>
            <a:ext cx="8785224" cy="15579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endParaRPr lang="en-US" b="1" dirty="0">
              <a:solidFill>
                <a:srgbClr val="00B050"/>
              </a:solidFill>
              <a:latin typeface="Courier New"/>
              <a:cs typeface="Courier New"/>
            </a:endParaRPr>
          </a:p>
          <a:p>
            <a:pPr lvl="1"/>
            <a:r>
              <a:rPr lang="en-US" b="1" dirty="0" smtClean="0">
                <a:solidFill>
                  <a:srgbClr val="FF0000"/>
                </a:solidFill>
                <a:latin typeface="Courier New"/>
                <a:cs typeface="Courier New"/>
              </a:rPr>
              <a:t>column-count</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a:solidFill>
                  <a:srgbClr val="0070C0"/>
                </a:solidFill>
                <a:latin typeface="Courier New"/>
                <a:cs typeface="Courier New"/>
              </a:rPr>
              <a:t>5</a:t>
            </a:r>
            <a:r>
              <a:rPr lang="en-US" b="1" dirty="0" smtClean="0">
                <a:solidFill>
                  <a:schemeClr val="tx1"/>
                </a:solidFill>
                <a:latin typeface="Courier New"/>
                <a:cs typeface="Courier New"/>
              </a:rPr>
              <a:t>;</a:t>
            </a:r>
          </a:p>
          <a:p>
            <a:pPr lvl="1"/>
            <a:r>
              <a:rPr lang="en-US" b="1" dirty="0">
                <a:solidFill>
                  <a:srgbClr val="FF0000"/>
                </a:solidFill>
                <a:latin typeface="Courier New"/>
                <a:cs typeface="Courier New"/>
              </a:rPr>
              <a:t>c</a:t>
            </a:r>
            <a:r>
              <a:rPr lang="en-US" b="1" dirty="0" smtClean="0">
                <a:solidFill>
                  <a:srgbClr val="FF0000"/>
                </a:solidFill>
                <a:latin typeface="Courier New"/>
                <a:cs typeface="Courier New"/>
              </a:rPr>
              <a:t>olumn-gap</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10px</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column-width</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40px</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676117"/>
            <a:ext cx="3528392" cy="148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descr="D:\Users\Renaud\Desktop\StageFinEtudesSupinfo\Icons-New\v3\Min\Focu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179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Many</a:t>
            </a:r>
            <a:r>
              <a:rPr lang="fr-FR" dirty="0" smtClean="0"/>
              <a:t> transformations </a:t>
            </a:r>
            <a:r>
              <a:rPr lang="fr-FR" dirty="0" err="1" smtClean="0"/>
              <a:t>handled</a:t>
            </a:r>
            <a:r>
              <a:rPr lang="fr-FR" dirty="0" smtClean="0"/>
              <a:t> by the </a:t>
            </a:r>
            <a:r>
              <a:rPr lang="fr-FR" i="1" dirty="0" err="1" smtClean="0"/>
              <a:t>transform</a:t>
            </a:r>
            <a:r>
              <a:rPr lang="fr-FR" dirty="0" smtClean="0"/>
              <a:t> </a:t>
            </a:r>
            <a:r>
              <a:rPr lang="fr-FR" dirty="0" err="1" smtClean="0"/>
              <a:t>attribute</a:t>
            </a:r>
            <a:endParaRPr lang="fr-FR" dirty="0" smtClean="0"/>
          </a:p>
          <a:p>
            <a:pPr lvl="1"/>
            <a:r>
              <a:rPr lang="fr-FR" dirty="0" err="1" smtClean="0"/>
              <a:t>Scale</a:t>
            </a:r>
            <a:endParaRPr lang="fr-FR" dirty="0" smtClean="0"/>
          </a:p>
          <a:p>
            <a:pPr lvl="1"/>
            <a:r>
              <a:rPr lang="fr-FR" dirty="0" err="1" smtClean="0"/>
              <a:t>Rotate</a:t>
            </a:r>
            <a:endParaRPr lang="fr-FR" dirty="0"/>
          </a:p>
          <a:p>
            <a:pPr lvl="1"/>
            <a:r>
              <a:rPr lang="fr-FR" dirty="0" smtClean="0"/>
              <a:t>Translate</a:t>
            </a:r>
          </a:p>
          <a:p>
            <a:endParaRPr lang="fr-FR" dirty="0" smtClean="0"/>
          </a:p>
          <a:p>
            <a:r>
              <a:rPr lang="fr-FR" dirty="0" err="1" smtClean="0"/>
              <a:t>We’ll</a:t>
            </a:r>
            <a:r>
              <a:rPr lang="fr-FR" dirty="0" smtClean="0"/>
              <a:t> </a:t>
            </a:r>
            <a:r>
              <a:rPr lang="fr-FR" dirty="0" err="1" smtClean="0"/>
              <a:t>see</a:t>
            </a:r>
            <a:r>
              <a:rPr lang="fr-FR" dirty="0" smtClean="0"/>
              <a:t> all the </a:t>
            </a:r>
            <a:r>
              <a:rPr lang="fr-FR" dirty="0" err="1" smtClean="0"/>
              <a:t>left</a:t>
            </a:r>
            <a:r>
              <a:rPr lang="fr-FR" dirty="0" smtClean="0"/>
              <a:t> </a:t>
            </a:r>
            <a:r>
              <a:rPr lang="fr-FR" dirty="0" err="1" smtClean="0"/>
              <a:t>ones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Espace réservé du contenu 2"/>
          <p:cNvSpPr txBox="1">
            <a:spLocks/>
          </p:cNvSpPr>
          <p:nvPr/>
        </p:nvSpPr>
        <p:spPr bwMode="auto">
          <a:xfrm>
            <a:off x="4355977" y="1993404"/>
            <a:ext cx="2736304"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fr-FR" dirty="0" smtClean="0"/>
              <a:t>Matrix</a:t>
            </a:r>
          </a:p>
          <a:p>
            <a:pPr lvl="1"/>
            <a:r>
              <a:rPr lang="fr-FR" dirty="0" smtClean="0"/>
              <a:t>Perspective</a:t>
            </a:r>
          </a:p>
          <a:p>
            <a:pPr lvl="1"/>
            <a:r>
              <a:rPr lang="fr-FR" dirty="0" err="1" smtClean="0"/>
              <a:t>Skew</a:t>
            </a:r>
            <a:endParaRPr lang="fr-FR" dirty="0" smtClean="0"/>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54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ScaleX</a:t>
            </a:r>
            <a:r>
              <a:rPr lang="fr-FR" dirty="0" smtClean="0"/>
              <a:t>/Y/Z:</a:t>
            </a:r>
          </a:p>
          <a:p>
            <a:pPr lvl="1"/>
            <a:r>
              <a:rPr lang="fr-FR" dirty="0" err="1" smtClean="0"/>
              <a:t>Increase</a:t>
            </a:r>
            <a:r>
              <a:rPr lang="fr-FR" dirty="0" smtClean="0"/>
              <a:t> or </a:t>
            </a:r>
            <a:r>
              <a:rPr lang="fr-FR" dirty="0" err="1" smtClean="0"/>
              <a:t>reduce</a:t>
            </a:r>
            <a:r>
              <a:rPr lang="fr-FR" dirty="0" smtClean="0"/>
              <a:t> the </a:t>
            </a:r>
            <a:r>
              <a:rPr lang="fr-FR" dirty="0" err="1" smtClean="0"/>
              <a:t>element’s</a:t>
            </a:r>
            <a:r>
              <a:rPr lang="fr-FR" dirty="0" smtClean="0"/>
              <a:t> dimensions</a:t>
            </a:r>
          </a:p>
          <a:p>
            <a:pPr lvl="1"/>
            <a:endParaRPr lang="fr-FR" dirty="0"/>
          </a:p>
          <a:p>
            <a:pPr marL="457200" lvl="1" indent="0" algn="ctr">
              <a:buNone/>
            </a:pPr>
            <a:r>
              <a:rPr lang="fr-FR" i="1" dirty="0" err="1" smtClean="0">
                <a:solidFill>
                  <a:srgbClr val="FF0000"/>
                </a:solidFill>
              </a:rPr>
              <a:t>scaleX</a:t>
            </a:r>
            <a:r>
              <a:rPr lang="fr-FR" i="1" dirty="0" smtClean="0"/>
              <a:t>(</a:t>
            </a:r>
            <a:r>
              <a:rPr lang="fr-FR" i="1" dirty="0" err="1" smtClean="0"/>
              <a:t>number</a:t>
            </a:r>
            <a:r>
              <a:rPr lang="fr-FR" i="1" dirty="0" smtClean="0"/>
              <a:t>); </a:t>
            </a:r>
            <a:r>
              <a:rPr lang="fr-FR" i="1" dirty="0" err="1" smtClean="0">
                <a:solidFill>
                  <a:srgbClr val="FF0000"/>
                </a:solidFill>
              </a:rPr>
              <a:t>scaleY</a:t>
            </a:r>
            <a:r>
              <a:rPr lang="fr-FR" i="1" dirty="0" smtClean="0"/>
              <a:t>(</a:t>
            </a:r>
            <a:r>
              <a:rPr lang="fr-FR" i="1" dirty="0" err="1" smtClean="0"/>
              <a:t>number</a:t>
            </a:r>
            <a:r>
              <a:rPr lang="fr-FR" i="1" dirty="0" smtClean="0"/>
              <a:t>); </a:t>
            </a:r>
            <a:r>
              <a:rPr lang="fr-FR" i="1" dirty="0" err="1" smtClean="0">
                <a:solidFill>
                  <a:srgbClr val="FF0000"/>
                </a:solidFill>
              </a:rPr>
              <a:t>scaleZ</a:t>
            </a:r>
            <a:r>
              <a:rPr lang="fr-FR" i="1" dirty="0" smtClean="0"/>
              <a:t>(</a:t>
            </a:r>
            <a:r>
              <a:rPr lang="fr-FR" i="1" dirty="0" err="1" smtClean="0"/>
              <a:t>number</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transform</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err="1" smtClean="0">
                <a:solidFill>
                  <a:schemeClr val="accent6">
                    <a:lumMod val="75000"/>
                  </a:schemeClr>
                </a:solidFill>
                <a:latin typeface="Courier New"/>
                <a:cs typeface="Courier New"/>
              </a:rPr>
              <a:t>scaleX</a:t>
            </a:r>
            <a:r>
              <a:rPr lang="en-US" b="1" dirty="0" smtClean="0">
                <a:solidFill>
                  <a:schemeClr val="accent6">
                    <a:lumMod val="75000"/>
                  </a:schemeClr>
                </a:solidFill>
                <a:latin typeface="Courier New"/>
                <a:cs typeface="Courier New"/>
              </a:rPr>
              <a:t>(</a:t>
            </a:r>
            <a:r>
              <a:rPr lang="en-US" b="1" dirty="0" smtClean="0">
                <a:solidFill>
                  <a:srgbClr val="0070C0"/>
                </a:solidFill>
                <a:latin typeface="Courier New"/>
                <a:cs typeface="Courier New"/>
              </a:rPr>
              <a:t>2</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009628"/>
            <a:ext cx="7677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200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a:t>RotateX</a:t>
            </a:r>
            <a:r>
              <a:rPr lang="fr-FR" dirty="0"/>
              <a:t>/Y/Z</a:t>
            </a:r>
            <a:r>
              <a:rPr lang="fr-FR" dirty="0" smtClean="0"/>
              <a:t>:</a:t>
            </a:r>
          </a:p>
          <a:p>
            <a:pPr lvl="1"/>
            <a:r>
              <a:rPr lang="fr-FR" dirty="0" err="1" smtClean="0"/>
              <a:t>Perform</a:t>
            </a:r>
            <a:r>
              <a:rPr lang="fr-FR" dirty="0" smtClean="0"/>
              <a:t> a rotation</a:t>
            </a:r>
          </a:p>
          <a:p>
            <a:pPr lvl="1"/>
            <a:endParaRPr lang="fr-FR" dirty="0"/>
          </a:p>
          <a:p>
            <a:pPr marL="457200" lvl="1" indent="0" algn="ctr">
              <a:buNone/>
            </a:pPr>
            <a:r>
              <a:rPr lang="fr-FR" i="1" dirty="0" err="1" smtClean="0">
                <a:solidFill>
                  <a:srgbClr val="FF0000"/>
                </a:solidFill>
              </a:rPr>
              <a:t>rotateX</a:t>
            </a:r>
            <a:r>
              <a:rPr lang="fr-FR" i="1" dirty="0" smtClean="0"/>
              <a:t>(</a:t>
            </a:r>
            <a:r>
              <a:rPr lang="fr-FR" i="1" dirty="0" err="1" smtClean="0"/>
              <a:t>Ndeg</a:t>
            </a:r>
            <a:r>
              <a:rPr lang="fr-FR" i="1" dirty="0" smtClean="0"/>
              <a:t>); </a:t>
            </a:r>
            <a:r>
              <a:rPr lang="fr-FR" i="1" dirty="0" err="1" smtClean="0">
                <a:solidFill>
                  <a:srgbClr val="FF0000"/>
                </a:solidFill>
              </a:rPr>
              <a:t>rotateY</a:t>
            </a:r>
            <a:r>
              <a:rPr lang="fr-FR" i="1" dirty="0" smtClean="0"/>
              <a:t>(</a:t>
            </a:r>
            <a:r>
              <a:rPr lang="fr-FR" i="1" dirty="0" err="1" smtClean="0"/>
              <a:t>Ndeg</a:t>
            </a:r>
            <a:r>
              <a:rPr lang="fr-FR" i="1" dirty="0" smtClean="0"/>
              <a:t>); </a:t>
            </a:r>
            <a:r>
              <a:rPr lang="fr-FR" i="1" dirty="0" err="1" smtClean="0">
                <a:solidFill>
                  <a:srgbClr val="FF0000"/>
                </a:solidFill>
              </a:rPr>
              <a:t>rotateZ</a:t>
            </a:r>
            <a:r>
              <a:rPr lang="fr-FR" i="1" dirty="0" smtClean="0"/>
              <a:t>(</a:t>
            </a:r>
            <a:r>
              <a:rPr lang="fr-FR" i="1" dirty="0" err="1" smtClean="0"/>
              <a:t>Ndeg</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transform</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err="1" smtClean="0">
                <a:solidFill>
                  <a:schemeClr val="accent6">
                    <a:lumMod val="75000"/>
                  </a:schemeClr>
                </a:solidFill>
                <a:latin typeface="Courier New"/>
                <a:cs typeface="Courier New"/>
              </a:rPr>
              <a:t>rotateZ</a:t>
            </a:r>
            <a:r>
              <a:rPr lang="en-US" b="1" dirty="0" smtClean="0">
                <a:solidFill>
                  <a:schemeClr val="accent6">
                    <a:lumMod val="75000"/>
                  </a:schemeClr>
                </a:solidFill>
                <a:latin typeface="Courier New"/>
                <a:cs typeface="Courier New"/>
              </a:rPr>
              <a:t>(</a:t>
            </a:r>
            <a:r>
              <a:rPr lang="en-US" b="1" dirty="0">
                <a:solidFill>
                  <a:srgbClr val="0070C0"/>
                </a:solidFill>
                <a:latin typeface="Courier New"/>
                <a:cs typeface="Courier New"/>
              </a:rPr>
              <a:t>1</a:t>
            </a:r>
            <a:r>
              <a:rPr lang="en-US" b="1" dirty="0" smtClean="0">
                <a:solidFill>
                  <a:srgbClr val="0070C0"/>
                </a:solidFill>
                <a:latin typeface="Courier New"/>
                <a:cs typeface="Courier New"/>
              </a:rPr>
              <a:t>0deg</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148" y="3869840"/>
            <a:ext cx="3979340" cy="1371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87832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TranslateX</a:t>
            </a:r>
            <a:r>
              <a:rPr lang="fr-FR" dirty="0" smtClean="0"/>
              <a:t>/Y/Z:</a:t>
            </a:r>
          </a:p>
          <a:p>
            <a:pPr lvl="1"/>
            <a:r>
              <a:rPr lang="fr-FR" dirty="0" smtClean="0"/>
              <a:t>Push the </a:t>
            </a:r>
            <a:r>
              <a:rPr lang="fr-FR" dirty="0" err="1" smtClean="0"/>
              <a:t>element</a:t>
            </a:r>
            <a:r>
              <a:rPr lang="fr-FR" dirty="0" smtClean="0"/>
              <a:t> in the </a:t>
            </a:r>
            <a:r>
              <a:rPr lang="fr-FR" dirty="0" err="1" smtClean="0"/>
              <a:t>specified</a:t>
            </a:r>
            <a:r>
              <a:rPr lang="fr-FR" dirty="0" smtClean="0"/>
              <a:t> direction</a:t>
            </a:r>
          </a:p>
          <a:p>
            <a:pPr lvl="1"/>
            <a:endParaRPr lang="fr-FR" dirty="0"/>
          </a:p>
          <a:p>
            <a:pPr marL="457200" lvl="1" indent="0" algn="ctr">
              <a:buNone/>
            </a:pPr>
            <a:r>
              <a:rPr lang="fr-FR" i="1" dirty="0" err="1" smtClean="0">
                <a:solidFill>
                  <a:srgbClr val="FF0000"/>
                </a:solidFill>
              </a:rPr>
              <a:t>translateX</a:t>
            </a:r>
            <a:r>
              <a:rPr lang="fr-FR" i="1" dirty="0" smtClean="0"/>
              <a:t>(</a:t>
            </a:r>
            <a:r>
              <a:rPr lang="fr-FR" i="1" dirty="0" err="1" smtClean="0"/>
              <a:t>Ndeg</a:t>
            </a:r>
            <a:r>
              <a:rPr lang="fr-FR" i="1" dirty="0"/>
              <a:t>); </a:t>
            </a:r>
            <a:r>
              <a:rPr lang="fr-FR" i="1" dirty="0" err="1" smtClean="0">
                <a:solidFill>
                  <a:srgbClr val="FF0000"/>
                </a:solidFill>
              </a:rPr>
              <a:t>translateY</a:t>
            </a:r>
            <a:r>
              <a:rPr lang="fr-FR" i="1" dirty="0" smtClean="0"/>
              <a:t>(</a:t>
            </a:r>
            <a:r>
              <a:rPr lang="fr-FR" i="1" dirty="0" err="1" smtClean="0"/>
              <a:t>Ndeg</a:t>
            </a:r>
            <a:r>
              <a:rPr lang="fr-FR" i="1" dirty="0"/>
              <a:t>); </a:t>
            </a:r>
            <a:r>
              <a:rPr lang="fr-FR" i="1" dirty="0" err="1" smtClean="0">
                <a:solidFill>
                  <a:srgbClr val="FF0000"/>
                </a:solidFill>
              </a:rPr>
              <a:t>translateZ</a:t>
            </a:r>
            <a:r>
              <a:rPr lang="fr-FR" i="1" dirty="0" smtClean="0"/>
              <a:t>(</a:t>
            </a:r>
            <a:r>
              <a:rPr lang="fr-FR" i="1" dirty="0" err="1" smtClean="0"/>
              <a:t>Ndeg</a:t>
            </a:r>
            <a:r>
              <a:rPr lang="fr-FR" i="1" dirty="0"/>
              <a:t>);</a:t>
            </a:r>
          </a:p>
          <a:p>
            <a:pPr marL="457200" lvl="1" indent="0">
              <a:buNone/>
            </a:pP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transform</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err="1" smtClean="0">
                <a:solidFill>
                  <a:schemeClr val="accent6">
                    <a:lumMod val="75000"/>
                  </a:schemeClr>
                </a:solidFill>
                <a:latin typeface="Courier New"/>
                <a:cs typeface="Courier New"/>
              </a:rPr>
              <a:t>translateX</a:t>
            </a:r>
            <a:r>
              <a:rPr lang="en-US" b="1" dirty="0" smtClean="0">
                <a:solidFill>
                  <a:schemeClr val="accent6">
                    <a:lumMod val="75000"/>
                  </a:schemeClr>
                </a:solidFill>
                <a:latin typeface="Courier New"/>
                <a:cs typeface="Courier New"/>
              </a:rPr>
              <a:t>(</a:t>
            </a:r>
            <a:r>
              <a:rPr lang="en-US" b="1" dirty="0" smtClean="0">
                <a:solidFill>
                  <a:srgbClr val="0070C0"/>
                </a:solidFill>
                <a:latin typeface="Courier New"/>
                <a:cs typeface="Courier New"/>
              </a:rPr>
              <a:t>-50px</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946" y="4009628"/>
            <a:ext cx="38766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gauche 5"/>
          <p:cNvSpPr/>
          <p:nvPr/>
        </p:nvSpPr>
        <p:spPr>
          <a:xfrm>
            <a:off x="6804248" y="4081636"/>
            <a:ext cx="1800200" cy="89168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2357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51759393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Selectors</a:t>
            </a:r>
            <a:r>
              <a:rPr lang="fr-FR" dirty="0" smtClean="0"/>
              <a:t> </a:t>
            </a:r>
            <a:r>
              <a:rPr lang="fr-FR" dirty="0" err="1" smtClean="0"/>
              <a:t>level</a:t>
            </a:r>
            <a:r>
              <a:rPr lang="fr-FR" dirty="0" smtClean="0"/>
              <a:t> 3</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6146" name="Picture 2" descr="http://cdn.mrsec.com/wp-content/uploads/2012/01/target-with-da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209428"/>
            <a:ext cx="2592288" cy="235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4539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spcBef>
                <a:spcPts val="2400"/>
              </a:spcBef>
            </a:pPr>
            <a:endParaRPr lang="en-US" dirty="0" smtClean="0"/>
          </a:p>
          <a:p>
            <a:pPr lvl="1" eaLnBrk="1" hangingPunct="1">
              <a:spcBef>
                <a:spcPts val="2400"/>
              </a:spcBef>
            </a:pPr>
            <a:r>
              <a:rPr lang="en-US" dirty="0"/>
              <a:t>Attributes</a:t>
            </a:r>
          </a:p>
          <a:p>
            <a:pPr lvl="1" eaLnBrk="1" hangingPunct="1">
              <a:spcBef>
                <a:spcPts val="2400"/>
              </a:spcBef>
            </a:pPr>
            <a:r>
              <a:rPr lang="en-US" dirty="0"/>
              <a:t>Selectors level </a:t>
            </a:r>
            <a:r>
              <a:rPr lang="en-US" dirty="0" smtClean="0"/>
              <a:t>3</a:t>
            </a:r>
            <a:endParaRPr lang="en-US" dirty="0"/>
          </a:p>
          <a:p>
            <a:pPr lvl="1" eaLnBrk="1" hangingPunct="1">
              <a:spcBef>
                <a:spcPts val="2400"/>
              </a:spcBef>
            </a:pPr>
            <a:r>
              <a:rPr lang="en-US" dirty="0" smtClean="0"/>
              <a:t>Media queries</a:t>
            </a:r>
          </a:p>
          <a:p>
            <a:pPr lvl="1" eaLnBrk="1" hangingPunct="1">
              <a:spcBef>
                <a:spcPts val="2400"/>
              </a:spcBef>
            </a:pPr>
            <a:r>
              <a:rPr lang="en-US" dirty="0" smtClean="0"/>
              <a:t>Namespaces</a:t>
            </a:r>
          </a:p>
          <a:p>
            <a:pPr lvl="1" eaLnBrk="1" hangingPunct="1">
              <a:spcBef>
                <a:spcPts val="2400"/>
              </a:spcBef>
            </a:pPr>
            <a:r>
              <a:rPr lang="en-US" dirty="0" smtClean="0">
                <a:ea typeface="ＭＳ Ｐゴシック" pitchFamily="34" charset="-128"/>
              </a:rPr>
              <a:t>LESS framework</a:t>
            </a:r>
            <a:endParaRPr lang="fr-FR" dirty="0" smtClean="0">
              <a:ea typeface="ＭＳ Ｐゴシック" pitchFamily="34" charset="-128"/>
            </a:endParaRPr>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CSS 3</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Why</a:t>
            </a:r>
            <a:r>
              <a:rPr lang="fr-FR" dirty="0" smtClean="0"/>
              <a:t> new </a:t>
            </a:r>
            <a:r>
              <a:rPr lang="fr-FR" dirty="0" err="1" smtClean="0"/>
              <a:t>selectors</a:t>
            </a:r>
            <a:r>
              <a:rPr lang="fr-FR" dirty="0" smtClean="0"/>
              <a:t>?</a:t>
            </a:r>
            <a:endParaRPr lang="fr-FR" dirty="0"/>
          </a:p>
        </p:txBody>
      </p:sp>
      <p:sp>
        <p:nvSpPr>
          <p:cNvPr id="3" name="Espace réservé du contenu 2"/>
          <p:cNvSpPr>
            <a:spLocks noGrp="1"/>
          </p:cNvSpPr>
          <p:nvPr>
            <p:ph idx="1"/>
          </p:nvPr>
        </p:nvSpPr>
        <p:spPr/>
        <p:txBody>
          <a:bodyPr/>
          <a:lstStyle/>
          <a:p>
            <a:r>
              <a:rPr lang="fr-FR" dirty="0" smtClean="0"/>
              <a:t>CSS 2 uses </a:t>
            </a:r>
            <a:r>
              <a:rPr lang="fr-FR" dirty="0" err="1" smtClean="0"/>
              <a:t>some</a:t>
            </a:r>
            <a:r>
              <a:rPr lang="fr-FR" dirty="0" smtClean="0"/>
              <a:t> </a:t>
            </a:r>
            <a:r>
              <a:rPr lang="fr-FR" dirty="0" err="1" smtClean="0"/>
              <a:t>specific</a:t>
            </a:r>
            <a:r>
              <a:rPr lang="fr-FR" dirty="0" smtClean="0"/>
              <a:t> </a:t>
            </a:r>
            <a:r>
              <a:rPr lang="fr-FR" dirty="0" err="1" smtClean="0"/>
              <a:t>selectors</a:t>
            </a:r>
            <a:r>
              <a:rPr lang="fr-FR" dirty="0" smtClean="0"/>
              <a:t> </a:t>
            </a:r>
            <a:r>
              <a:rPr lang="fr-FR" dirty="0" err="1" smtClean="0"/>
              <a:t>which</a:t>
            </a:r>
            <a:r>
              <a:rPr lang="fr-FR" dirty="0" smtClean="0"/>
              <a:t> </a:t>
            </a:r>
            <a:r>
              <a:rPr lang="fr-FR" dirty="0" err="1" smtClean="0"/>
              <a:t>targets</a:t>
            </a:r>
            <a:r>
              <a:rPr lang="fr-FR" dirty="0" smtClean="0"/>
              <a:t> </a:t>
            </a:r>
            <a:r>
              <a:rPr lang="fr-FR" dirty="0" err="1" smtClean="0"/>
              <a:t>specific</a:t>
            </a:r>
            <a:r>
              <a:rPr lang="fr-FR" dirty="0" smtClean="0"/>
              <a:t> HTML </a:t>
            </a:r>
            <a:r>
              <a:rPr lang="fr-FR" dirty="0" err="1" smtClean="0"/>
              <a:t>elements</a:t>
            </a:r>
            <a:endParaRPr lang="fr-FR" dirty="0" smtClean="0"/>
          </a:p>
          <a:p>
            <a:pPr lvl="1"/>
            <a:r>
              <a:rPr lang="fr-FR" dirty="0" err="1" smtClean="0"/>
              <a:t>Still</a:t>
            </a:r>
            <a:r>
              <a:rPr lang="fr-FR" dirty="0" smtClean="0"/>
              <a:t> </a:t>
            </a:r>
            <a:r>
              <a:rPr lang="fr-FR" dirty="0" err="1" smtClean="0"/>
              <a:t>available</a:t>
            </a:r>
            <a:r>
              <a:rPr lang="fr-FR" dirty="0" smtClean="0"/>
              <a:t> in CSS 3</a:t>
            </a:r>
          </a:p>
          <a:p>
            <a:pPr lvl="1"/>
            <a:endParaRPr lang="fr-FR" dirty="0"/>
          </a:p>
          <a:p>
            <a:r>
              <a:rPr lang="fr-FR" dirty="0" err="1" smtClean="0"/>
              <a:t>Several</a:t>
            </a:r>
            <a:r>
              <a:rPr lang="fr-FR" dirty="0" smtClean="0"/>
              <a:t> manipulations </a:t>
            </a:r>
            <a:r>
              <a:rPr lang="fr-FR" dirty="0" err="1" smtClean="0"/>
              <a:t>were</a:t>
            </a:r>
            <a:r>
              <a:rPr lang="fr-FR" dirty="0" smtClean="0"/>
              <a:t> impossible </a:t>
            </a:r>
            <a:r>
              <a:rPr lang="fr-FR" dirty="0" err="1" smtClean="0"/>
              <a:t>before</a:t>
            </a:r>
            <a:endParaRPr lang="fr-FR" dirty="0" smtClean="0"/>
          </a:p>
          <a:p>
            <a:pPr lvl="1"/>
            <a:r>
              <a:rPr lang="fr-FR" dirty="0" smtClean="0"/>
              <a:t>Target </a:t>
            </a:r>
            <a:r>
              <a:rPr lang="fr-FR" dirty="0" err="1" smtClean="0"/>
              <a:t>odd</a:t>
            </a:r>
            <a:r>
              <a:rPr lang="fr-FR" dirty="0" smtClean="0"/>
              <a:t> or </a:t>
            </a:r>
            <a:r>
              <a:rPr lang="fr-FR" dirty="0" err="1" smtClean="0"/>
              <a:t>even</a:t>
            </a:r>
            <a:r>
              <a:rPr lang="fr-FR" dirty="0" smtClean="0"/>
              <a:t> </a:t>
            </a:r>
            <a:r>
              <a:rPr lang="fr-FR" dirty="0" err="1" smtClean="0"/>
              <a:t>rows</a:t>
            </a:r>
            <a:r>
              <a:rPr lang="fr-FR" dirty="0" smtClean="0"/>
              <a:t> in a table</a:t>
            </a:r>
          </a:p>
          <a:p>
            <a:pPr lvl="1"/>
            <a:r>
              <a:rPr lang="fr-FR" dirty="0" err="1" smtClean="0"/>
              <a:t>Find</a:t>
            </a:r>
            <a:r>
              <a:rPr lang="fr-FR" dirty="0" smtClean="0"/>
              <a:t> all </a:t>
            </a:r>
            <a:r>
              <a:rPr lang="fr-FR" dirty="0" err="1" smtClean="0"/>
              <a:t>disabled</a:t>
            </a:r>
            <a:r>
              <a:rPr lang="fr-FR" dirty="0" smtClean="0"/>
              <a:t> </a:t>
            </a:r>
            <a:r>
              <a:rPr lang="fr-FR" dirty="0" err="1" smtClean="0"/>
              <a:t>elements</a:t>
            </a:r>
            <a:endParaRPr lang="fr-FR" dirty="0" smtClean="0"/>
          </a:p>
          <a:p>
            <a:pPr lvl="1"/>
            <a:r>
              <a:rPr lang="fr-FR" dirty="0" smtClean="0"/>
              <a:t>Use </a:t>
            </a:r>
            <a:r>
              <a:rPr lang="fr-FR" dirty="0" err="1" smtClean="0"/>
              <a:t>regular</a:t>
            </a:r>
            <a:r>
              <a:rPr lang="fr-FR" dirty="0" smtClean="0"/>
              <a:t> expressions on </a:t>
            </a:r>
            <a:r>
              <a:rPr lang="fr-FR" dirty="0" err="1" smtClean="0"/>
              <a:t>attributes</a:t>
            </a:r>
            <a:endParaRPr lang="fr-FR" dirty="0" smtClean="0"/>
          </a:p>
          <a:p>
            <a:pPr lvl="1"/>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1940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a:t> </a:t>
            </a:r>
            <a:r>
              <a:rPr lang="fr-FR" dirty="0" smtClean="0"/>
              <a:t>(1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504333480"/>
              </p:ext>
            </p:extLst>
          </p:nvPr>
        </p:nvGraphicFramePr>
        <p:xfrm>
          <a:off x="457200" y="1921396"/>
          <a:ext cx="8363272" cy="2763316"/>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smtClean="0"/>
                        <a:t>E[</a:t>
                      </a:r>
                      <a:r>
                        <a:rPr lang="fr-FR" sz="1800" b="1" dirty="0" err="1" smtClean="0"/>
                        <a:t>foo</a:t>
                      </a:r>
                      <a:r>
                        <a:rPr lang="fr-FR" sz="1800" b="1" dirty="0" smtClean="0"/>
                        <a:t>^="bar"]</a:t>
                      </a:r>
                      <a:endParaRPr lang="fr-FR" sz="1800" b="1" dirty="0"/>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begins with </a:t>
                      </a:r>
                      <a:r>
                        <a:rPr lang="en-US" sz="1800" b="1" dirty="0" smtClean="0"/>
                        <a:t>"bar"</a:t>
                      </a:r>
                      <a:endParaRPr lang="fr-FR" sz="1800" b="1"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a:t>
                      </a:r>
                      <a:r>
                        <a:rPr lang="fr-FR" sz="1800" b="1" dirty="0" err="1" smtClean="0"/>
                        <a:t>foo</a:t>
                      </a:r>
                      <a:r>
                        <a:rPr lang="fr-FR" sz="1800" b="1" dirty="0" smtClean="0"/>
                        <a:t>$="bar"]</a:t>
                      </a:r>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ends with </a:t>
                      </a:r>
                      <a:r>
                        <a:rPr lang="en-US" sz="1800" b="1" dirty="0" smtClean="0"/>
                        <a:t>"bar"</a:t>
                      </a:r>
                      <a:endParaRPr lang="fr-FR" sz="1800" b="1" dirty="0"/>
                    </a:p>
                  </a:txBody>
                  <a:tcPr marT="45714" marB="45714"/>
                </a:tc>
              </a:tr>
              <a:tr h="370795">
                <a:tc>
                  <a:txBody>
                    <a:bodyPr/>
                    <a:lstStyle/>
                    <a:p>
                      <a:r>
                        <a:rPr lang="fr-FR" sz="1800" b="1" dirty="0" smtClean="0"/>
                        <a:t>E[</a:t>
                      </a:r>
                      <a:r>
                        <a:rPr lang="fr-FR" sz="1800" b="1" dirty="0" err="1" smtClean="0"/>
                        <a:t>foo</a:t>
                      </a:r>
                      <a:r>
                        <a:rPr lang="fr-FR" sz="1800" b="1" dirty="0" smtClean="0"/>
                        <a:t>*="bar"]</a:t>
                      </a:r>
                      <a:endParaRPr lang="fr-FR" sz="1800" b="1" dirty="0"/>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contains the substring </a:t>
                      </a:r>
                      <a:r>
                        <a:rPr lang="en-US" sz="1800" b="1" dirty="0" smtClean="0"/>
                        <a:t>"bar"</a:t>
                      </a:r>
                      <a:endParaRPr lang="fr-FR" sz="1800" b="1" dirty="0"/>
                    </a:p>
                  </a:txBody>
                  <a:tcPr marT="45714" marB="45714"/>
                </a:tc>
              </a:tr>
              <a:tr h="370795">
                <a:tc>
                  <a:txBody>
                    <a:bodyPr/>
                    <a:lstStyle/>
                    <a:p>
                      <a:r>
                        <a:rPr lang="fr-FR" sz="1800" b="1" dirty="0" smtClean="0"/>
                        <a:t>E:root</a:t>
                      </a:r>
                      <a:endParaRPr lang="fr-FR" sz="1800" b="1" dirty="0"/>
                    </a:p>
                  </a:txBody>
                  <a:tcPr marT="45714" marB="45714"/>
                </a:tc>
                <a:tc>
                  <a:txBody>
                    <a:bodyPr/>
                    <a:lstStyle/>
                    <a:p>
                      <a:r>
                        <a:rPr lang="fr-FR" sz="1800" dirty="0" smtClean="0"/>
                        <a:t>An </a:t>
                      </a:r>
                      <a:r>
                        <a:rPr lang="fr-FR" sz="1800" b="1" dirty="0" smtClean="0"/>
                        <a:t>E</a:t>
                      </a:r>
                      <a:r>
                        <a:rPr lang="fr-FR" sz="1800" dirty="0" smtClean="0"/>
                        <a:t> </a:t>
                      </a:r>
                      <a:r>
                        <a:rPr lang="fr-FR" sz="1800" dirty="0" err="1" smtClean="0"/>
                        <a:t>element</a:t>
                      </a:r>
                      <a:r>
                        <a:rPr lang="fr-FR" sz="1800" dirty="0" smtClean="0"/>
                        <a:t>, </a:t>
                      </a:r>
                      <a:r>
                        <a:rPr lang="fr-FR" sz="1800" dirty="0" err="1" smtClean="0"/>
                        <a:t>root</a:t>
                      </a:r>
                      <a:r>
                        <a:rPr lang="fr-FR" sz="1800" dirty="0" smtClean="0"/>
                        <a:t> of the document</a:t>
                      </a:r>
                      <a:endParaRPr lang="fr-FR" sz="1800" dirty="0"/>
                    </a:p>
                  </a:txBody>
                  <a:tcPr marT="45714" marB="45714"/>
                </a:tc>
              </a:tr>
              <a:tr h="370795">
                <a:tc>
                  <a:txBody>
                    <a:bodyPr/>
                    <a:lstStyle/>
                    <a:p>
                      <a:r>
                        <a:rPr lang="fr-FR" sz="1800" b="1" dirty="0" smtClean="0"/>
                        <a:t>E ~</a:t>
                      </a:r>
                      <a:r>
                        <a:rPr lang="fr-FR" sz="1800" b="1" baseline="0" dirty="0" smtClean="0"/>
                        <a:t> F</a:t>
                      </a:r>
                      <a:endParaRPr lang="fr-FR" sz="1800" b="1" dirty="0"/>
                    </a:p>
                  </a:txBody>
                  <a:tcPr marT="45714" marB="45714"/>
                </a:tc>
                <a:tc>
                  <a:txBody>
                    <a:bodyPr/>
                    <a:lstStyle/>
                    <a:p>
                      <a:r>
                        <a:rPr lang="fr-FR" sz="1800" dirty="0" smtClean="0"/>
                        <a:t>An </a:t>
                      </a:r>
                      <a:r>
                        <a:rPr lang="fr-FR" sz="1800" b="1" dirty="0" smtClean="0"/>
                        <a:t>F</a:t>
                      </a:r>
                      <a:r>
                        <a:rPr lang="fr-FR" sz="1800" dirty="0" smtClean="0"/>
                        <a:t> </a:t>
                      </a:r>
                      <a:r>
                        <a:rPr lang="fr-FR" sz="1800" dirty="0" err="1" smtClean="0"/>
                        <a:t>element</a:t>
                      </a:r>
                      <a:r>
                        <a:rPr lang="fr-FR" sz="1800" dirty="0" smtClean="0"/>
                        <a:t> </a:t>
                      </a:r>
                      <a:r>
                        <a:rPr lang="fr-FR" sz="1800" dirty="0" err="1" smtClean="0"/>
                        <a:t>preceded</a:t>
                      </a:r>
                      <a:r>
                        <a:rPr lang="fr-FR" sz="1800" baseline="0" dirty="0" smtClean="0"/>
                        <a:t> by an </a:t>
                      </a:r>
                      <a:r>
                        <a:rPr lang="fr-FR" sz="1800" b="1" baseline="0" dirty="0" smtClean="0"/>
                        <a:t>E</a:t>
                      </a:r>
                      <a:r>
                        <a:rPr lang="fr-FR" sz="1800" baseline="0" dirty="0" smtClean="0"/>
                        <a:t> </a:t>
                      </a:r>
                      <a:r>
                        <a:rPr lang="fr-FR" sz="1800" baseline="0" dirty="0" err="1" smtClean="0"/>
                        <a:t>element</a:t>
                      </a:r>
                      <a:endParaRPr lang="fr-FR" sz="180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31833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smtClean="0"/>
              <a:t> (2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1197591264"/>
              </p:ext>
            </p:extLst>
          </p:nvPr>
        </p:nvGraphicFramePr>
        <p:xfrm>
          <a:off x="457200" y="1921396"/>
          <a:ext cx="8363272" cy="2661794"/>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smtClean="0"/>
                        <a:t>E:nth-child(n)</a:t>
                      </a:r>
                      <a:br>
                        <a:rPr lang="fr-FR" sz="1800" b="1" dirty="0" smtClean="0"/>
                      </a:br>
                      <a:r>
                        <a:rPr lang="fr-FR" sz="1800" b="1" dirty="0" smtClean="0"/>
                        <a:t>E:nth-last-child(n)</a:t>
                      </a:r>
                      <a:endParaRPr lang="fr-FR" sz="1800" b="1" dirty="0"/>
                    </a:p>
                  </a:txBody>
                  <a:tcPr marT="45714" marB="45714"/>
                </a:tc>
                <a:tc>
                  <a:txBody>
                    <a:bodyPr/>
                    <a:lstStyle/>
                    <a:p>
                      <a:pPr algn="l"/>
                      <a:r>
                        <a:rPr lang="fr-FR" sz="1800" dirty="0" smtClean="0"/>
                        <a:t>An </a:t>
                      </a:r>
                      <a:r>
                        <a:rPr lang="fr-FR" sz="1800" b="1" dirty="0" smtClean="0"/>
                        <a:t>E</a:t>
                      </a:r>
                      <a:r>
                        <a:rPr lang="fr-FR" sz="1800" dirty="0" smtClean="0"/>
                        <a:t> </a:t>
                      </a:r>
                      <a:r>
                        <a:rPr lang="fr-FR" sz="1800" dirty="0" err="1" smtClean="0"/>
                        <a:t>element</a:t>
                      </a:r>
                      <a:r>
                        <a:rPr lang="fr-FR" sz="1800" dirty="0" smtClean="0"/>
                        <a:t>, the n-th </a:t>
                      </a:r>
                      <a:r>
                        <a:rPr lang="fr-FR" sz="1800" dirty="0" err="1" smtClean="0"/>
                        <a:t>child</a:t>
                      </a:r>
                      <a:r>
                        <a:rPr lang="fr-FR" sz="1800" dirty="0" smtClean="0"/>
                        <a:t> of </a:t>
                      </a:r>
                      <a:r>
                        <a:rPr lang="fr-FR" sz="1800" dirty="0" err="1" smtClean="0"/>
                        <a:t>its</a:t>
                      </a:r>
                      <a:r>
                        <a:rPr lang="fr-FR" sz="1800" dirty="0" smtClean="0"/>
                        <a:t> parent…</a:t>
                      </a:r>
                    </a:p>
                    <a:p>
                      <a:pPr algn="r"/>
                      <a:r>
                        <a:rPr lang="fr-FR" sz="1800" dirty="0" smtClean="0"/>
                        <a:t>…</a:t>
                      </a:r>
                      <a:r>
                        <a:rPr lang="fr-FR" sz="1800" dirty="0" err="1" smtClean="0"/>
                        <a:t>counting</a:t>
                      </a:r>
                      <a:r>
                        <a:rPr lang="fr-FR" sz="1800" dirty="0" smtClean="0"/>
                        <a:t> </a:t>
                      </a:r>
                      <a:r>
                        <a:rPr lang="fr-FR" sz="1800" dirty="0" err="1" smtClean="0"/>
                        <a:t>from</a:t>
                      </a:r>
                      <a:r>
                        <a:rPr lang="fr-FR" sz="1800" dirty="0" smtClean="0"/>
                        <a:t> the last</a:t>
                      </a:r>
                      <a:endParaRPr lang="fr-FR" sz="180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E:nth-of-type(n)</a:t>
                      </a:r>
                      <a:br>
                        <a:rPr lang="fr-FR" sz="1800" b="1" dirty="0" smtClean="0"/>
                      </a:br>
                      <a:r>
                        <a:rPr lang="fr-FR" sz="1800" b="1" dirty="0" smtClean="0"/>
                        <a:t>E:nth-last-of-type(n)</a:t>
                      </a:r>
                    </a:p>
                  </a:txBody>
                  <a:tcPr marT="45714" marB="45714"/>
                </a:tc>
                <a:tc>
                  <a:txBody>
                    <a:bodyPr/>
                    <a:lstStyle/>
                    <a:p>
                      <a:r>
                        <a:rPr lang="en-US" sz="1800" dirty="0" smtClean="0"/>
                        <a:t>An </a:t>
                      </a:r>
                      <a:r>
                        <a:rPr lang="en-US" sz="1800" b="1" dirty="0" smtClean="0"/>
                        <a:t>E</a:t>
                      </a:r>
                      <a:r>
                        <a:rPr lang="en-US" sz="1800" dirty="0" smtClean="0"/>
                        <a:t> </a:t>
                      </a:r>
                      <a:r>
                        <a:rPr lang="en-US" sz="1800" dirty="0" err="1" smtClean="0"/>
                        <a:t>element,the</a:t>
                      </a:r>
                      <a:r>
                        <a:rPr lang="en-US" sz="1800" dirty="0" smtClean="0"/>
                        <a:t> n-</a:t>
                      </a:r>
                      <a:r>
                        <a:rPr lang="en-US" sz="1800" dirty="0" err="1" smtClean="0"/>
                        <a:t>th</a:t>
                      </a:r>
                      <a:r>
                        <a:rPr lang="en-US" sz="1800" dirty="0" smtClean="0"/>
                        <a:t> sibling</a:t>
                      </a:r>
                      <a:r>
                        <a:rPr lang="en-US" sz="1800" baseline="0" dirty="0" smtClean="0"/>
                        <a:t> of its type…</a:t>
                      </a:r>
                      <a:endParaRPr lang="en-US" sz="1800" b="0" baseline="0" dirty="0" smtClean="0"/>
                    </a:p>
                    <a:p>
                      <a:pPr algn="r"/>
                      <a:r>
                        <a:rPr lang="en-US" sz="1800" b="0" baseline="0" dirty="0" smtClean="0"/>
                        <a:t>…counting from the last</a:t>
                      </a:r>
                      <a:endParaRPr lang="fr-FR" sz="1800" b="0" dirty="0"/>
                    </a:p>
                  </a:txBody>
                  <a:tcPr marT="45714" marB="45714"/>
                </a:tc>
              </a:tr>
              <a:tr h="370795">
                <a:tc>
                  <a:txBody>
                    <a:bodyPr/>
                    <a:lstStyle/>
                    <a:p>
                      <a:r>
                        <a:rPr lang="fr-FR" sz="1800" b="1" dirty="0" smtClean="0"/>
                        <a:t>E:first-child</a:t>
                      </a:r>
                      <a:br>
                        <a:rPr lang="fr-FR" sz="1800" b="1" dirty="0" smtClean="0"/>
                      </a:br>
                      <a:r>
                        <a:rPr lang="fr-FR" sz="1800" b="1" dirty="0" smtClean="0"/>
                        <a:t>E:last-child</a:t>
                      </a:r>
                      <a:endParaRPr lang="fr-FR" sz="1800" b="1" dirty="0"/>
                    </a:p>
                  </a:txBody>
                  <a:tcPr marT="45714" marB="45714"/>
                </a:tc>
                <a:tc>
                  <a:txBody>
                    <a:bodyPr/>
                    <a:lstStyle/>
                    <a:p>
                      <a:r>
                        <a:rPr lang="en-US" sz="1800" dirty="0" smtClean="0"/>
                        <a:t>An</a:t>
                      </a:r>
                      <a:r>
                        <a:rPr lang="en-US" sz="1800" baseline="0" dirty="0" smtClean="0"/>
                        <a:t> </a:t>
                      </a:r>
                      <a:r>
                        <a:rPr lang="en-US" sz="1800" b="1" baseline="0" dirty="0" smtClean="0"/>
                        <a:t>E</a:t>
                      </a:r>
                      <a:r>
                        <a:rPr lang="en-US" sz="1800" baseline="0" dirty="0" smtClean="0"/>
                        <a:t> element, first child of its parent…</a:t>
                      </a:r>
                      <a:endParaRPr lang="en-US" sz="1800" b="0" baseline="0" dirty="0" smtClean="0"/>
                    </a:p>
                    <a:p>
                      <a:pPr algn="r"/>
                      <a:r>
                        <a:rPr lang="fr-FR" sz="1800" b="0" dirty="0" smtClean="0"/>
                        <a:t>… </a:t>
                      </a:r>
                      <a:r>
                        <a:rPr lang="fr-FR" sz="1800" b="0" dirty="0" err="1" smtClean="0"/>
                        <a:t>counting</a:t>
                      </a:r>
                      <a:r>
                        <a:rPr lang="fr-FR" sz="1800" b="0" baseline="0" dirty="0" smtClean="0"/>
                        <a:t> </a:t>
                      </a:r>
                      <a:r>
                        <a:rPr lang="fr-FR" sz="1800" b="0" baseline="0" dirty="0" err="1" smtClean="0"/>
                        <a:t>from</a:t>
                      </a:r>
                      <a:r>
                        <a:rPr lang="fr-FR" sz="1800" b="0" baseline="0" dirty="0" smtClean="0"/>
                        <a:t> the last</a:t>
                      </a:r>
                      <a:endParaRPr lang="fr-FR" sz="1800" b="0" dirty="0"/>
                    </a:p>
                  </a:txBody>
                  <a:tcPr marT="45714" marB="45714"/>
                </a:tc>
              </a:tr>
              <a:tr h="370795">
                <a:tc>
                  <a:txBody>
                    <a:bodyPr/>
                    <a:lstStyle/>
                    <a:p>
                      <a:r>
                        <a:rPr lang="fr-FR" sz="1800" b="1" dirty="0" smtClean="0"/>
                        <a:t>E:empty</a:t>
                      </a:r>
                      <a:endParaRPr lang="fr-FR" sz="1800" b="1" dirty="0"/>
                    </a:p>
                  </a:txBody>
                  <a:tcPr marT="45714" marB="45714"/>
                </a:tc>
                <a:tc>
                  <a:txBody>
                    <a:bodyPr/>
                    <a:lstStyle/>
                    <a:p>
                      <a:r>
                        <a:rPr lang="en-US" sz="1800" dirty="0" smtClean="0"/>
                        <a:t>An </a:t>
                      </a:r>
                      <a:r>
                        <a:rPr lang="en-US" sz="1800" b="1" dirty="0" smtClean="0"/>
                        <a:t>E</a:t>
                      </a:r>
                      <a:r>
                        <a:rPr lang="en-US" sz="1800" dirty="0" smtClean="0"/>
                        <a:t> element that</a:t>
                      </a:r>
                      <a:r>
                        <a:rPr lang="en-US" sz="1800" baseline="0" dirty="0" smtClean="0"/>
                        <a:t> has no children (including text nodes)</a:t>
                      </a:r>
                      <a:endParaRPr lang="fr-FR" sz="1800" b="1"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82319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smtClean="0"/>
              <a:t> (3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1611183059"/>
              </p:ext>
            </p:extLst>
          </p:nvPr>
        </p:nvGraphicFramePr>
        <p:xfrm>
          <a:off x="457200" y="1921396"/>
          <a:ext cx="8363272" cy="2864838"/>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err="1" smtClean="0"/>
                        <a:t>E:odd</a:t>
                      </a:r>
                      <a:endParaRPr lang="fr-FR" sz="1800" b="1" dirty="0"/>
                    </a:p>
                  </a:txBody>
                  <a:tcPr marT="45714" marB="45714"/>
                </a:tc>
                <a:tc>
                  <a:txBody>
                    <a:bodyPr/>
                    <a:lstStyle/>
                    <a:p>
                      <a:r>
                        <a:rPr lang="en-US" sz="1800" dirty="0" smtClean="0"/>
                        <a:t>An odd </a:t>
                      </a:r>
                      <a:r>
                        <a:rPr lang="en-US" sz="1800" b="1" dirty="0" smtClean="0"/>
                        <a:t>E</a:t>
                      </a:r>
                      <a:r>
                        <a:rPr lang="en-US" sz="1800" dirty="0" smtClean="0"/>
                        <a:t> element inside its parent container</a:t>
                      </a:r>
                      <a:endParaRPr lang="fr-FR" sz="1800" b="1" dirty="0"/>
                    </a:p>
                  </a:txBody>
                  <a:tcPr marT="45714" marB="45714"/>
                </a:tc>
              </a:tr>
              <a:tr h="370795">
                <a:tc>
                  <a:txBody>
                    <a:bodyPr/>
                    <a:lstStyle/>
                    <a:p>
                      <a:r>
                        <a:rPr lang="fr-FR" sz="1800" b="1" dirty="0" err="1" smtClean="0"/>
                        <a:t>E:even</a:t>
                      </a:r>
                      <a:endParaRPr lang="fr-FR" sz="1800" b="1" dirty="0"/>
                    </a:p>
                  </a:txBody>
                  <a:tcPr marT="45714" marB="45714"/>
                </a:tc>
                <a:tc>
                  <a:txBody>
                    <a:bodyPr/>
                    <a:lstStyle/>
                    <a:p>
                      <a:r>
                        <a:rPr lang="fr-FR" sz="1800" b="0" dirty="0" smtClean="0"/>
                        <a:t>An </a:t>
                      </a:r>
                      <a:r>
                        <a:rPr lang="fr-FR" sz="1800" b="0" dirty="0" err="1" smtClean="0"/>
                        <a:t>even</a:t>
                      </a:r>
                      <a:r>
                        <a:rPr lang="fr-FR" sz="1800" b="0" dirty="0" smtClean="0"/>
                        <a:t> </a:t>
                      </a:r>
                      <a:r>
                        <a:rPr lang="fr-FR" sz="1800" b="1" dirty="0" smtClean="0"/>
                        <a:t>E</a:t>
                      </a:r>
                      <a:r>
                        <a:rPr lang="fr-FR" sz="1800" b="0" dirty="0" smtClean="0"/>
                        <a:t> </a:t>
                      </a:r>
                      <a:r>
                        <a:rPr lang="fr-FR" sz="1800" b="0" dirty="0" err="1" smtClean="0"/>
                        <a:t>element</a:t>
                      </a:r>
                      <a:r>
                        <a:rPr lang="fr-FR" sz="1800" b="0" dirty="0" smtClean="0"/>
                        <a:t> </a:t>
                      </a:r>
                      <a:r>
                        <a:rPr lang="fr-FR" sz="1800" b="0" dirty="0" err="1" smtClean="0"/>
                        <a:t>inside</a:t>
                      </a:r>
                      <a:r>
                        <a:rPr lang="fr-FR" sz="1800" b="0" baseline="0" dirty="0" smtClean="0"/>
                        <a:t> </a:t>
                      </a:r>
                      <a:r>
                        <a:rPr lang="fr-FR" sz="1800" b="0" baseline="0" dirty="0" err="1" smtClean="0"/>
                        <a:t>its</a:t>
                      </a:r>
                      <a:r>
                        <a:rPr lang="fr-FR" sz="1800" b="0" baseline="0" dirty="0" smtClean="0"/>
                        <a:t> parent container</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E:target</a:t>
                      </a:r>
                    </a:p>
                  </a:txBody>
                  <a:tcPr marT="45714" marB="45714"/>
                </a:tc>
                <a:tc>
                  <a:txBody>
                    <a:bodyPr/>
                    <a:lstStyle/>
                    <a:p>
                      <a:r>
                        <a:rPr lang="en-US" sz="1800" dirty="0" smtClean="0"/>
                        <a:t>An </a:t>
                      </a:r>
                      <a:r>
                        <a:rPr lang="en-US" sz="1800" b="1" dirty="0" smtClean="0"/>
                        <a:t>E</a:t>
                      </a:r>
                      <a:r>
                        <a:rPr lang="en-US" sz="1800" dirty="0" smtClean="0"/>
                        <a:t> element </a:t>
                      </a:r>
                      <a:r>
                        <a:rPr lang="en-US" sz="1800" dirty="0" err="1" smtClean="0"/>
                        <a:t>targetted</a:t>
                      </a:r>
                      <a:r>
                        <a:rPr lang="en-US" sz="1800" dirty="0" smtClean="0"/>
                        <a:t> by the referring URI (#anchor)</a:t>
                      </a:r>
                      <a:endParaRPr lang="fr-FR" sz="1800" b="1" dirty="0"/>
                    </a:p>
                  </a:txBody>
                  <a:tcPr marT="45714" marB="45714"/>
                </a:tc>
              </a:tr>
              <a:tr h="370795">
                <a:tc>
                  <a:txBody>
                    <a:bodyPr/>
                    <a:lstStyle/>
                    <a:p>
                      <a:r>
                        <a:rPr lang="fr-FR" sz="1800" b="1" dirty="0" smtClean="0"/>
                        <a:t>E:enabled</a:t>
                      </a:r>
                      <a:br>
                        <a:rPr lang="fr-FR" sz="1800" b="1" dirty="0" smtClean="0"/>
                      </a:br>
                      <a:r>
                        <a:rPr lang="fr-FR" sz="1800" b="1" dirty="0" smtClean="0"/>
                        <a:t>E:disabled</a:t>
                      </a:r>
                      <a:endParaRPr lang="fr-FR" sz="1800" b="1" dirty="0"/>
                    </a:p>
                  </a:txBody>
                  <a:tcPr marT="45714" marB="45714"/>
                </a:tc>
                <a:tc>
                  <a:txBody>
                    <a:bodyPr/>
                    <a:lstStyle/>
                    <a:p>
                      <a:r>
                        <a:rPr lang="en-US" sz="1800" dirty="0" smtClean="0"/>
                        <a:t>An </a:t>
                      </a:r>
                      <a:r>
                        <a:rPr lang="en-US" sz="1800" b="1" dirty="0" smtClean="0"/>
                        <a:t>E</a:t>
                      </a:r>
                      <a:r>
                        <a:rPr lang="en-US" sz="1800" dirty="0" smtClean="0"/>
                        <a:t> element which</a:t>
                      </a:r>
                      <a:r>
                        <a:rPr lang="en-US" sz="1800" baseline="0" dirty="0" smtClean="0"/>
                        <a:t> is enabled…</a:t>
                      </a:r>
                    </a:p>
                    <a:p>
                      <a:pPr algn="r"/>
                      <a:r>
                        <a:rPr lang="en-US" sz="1800" b="0" baseline="0" dirty="0" smtClean="0"/>
                        <a:t>…or disabled</a:t>
                      </a:r>
                      <a:endParaRPr lang="fr-FR" sz="1800" b="0" dirty="0"/>
                    </a:p>
                  </a:txBody>
                  <a:tcPr marT="45714" marB="45714"/>
                </a:tc>
              </a:tr>
              <a:tr h="370795">
                <a:tc>
                  <a:txBody>
                    <a:bodyPr/>
                    <a:lstStyle/>
                    <a:p>
                      <a:r>
                        <a:rPr lang="fr-FR" sz="1800" b="1" dirty="0" smtClean="0"/>
                        <a:t>E:checked</a:t>
                      </a:r>
                      <a:endParaRPr lang="fr-FR" sz="1800" b="1" dirty="0"/>
                    </a:p>
                  </a:txBody>
                  <a:tcPr marT="45714" marB="45714"/>
                </a:tc>
                <a:tc>
                  <a:txBody>
                    <a:bodyPr/>
                    <a:lstStyle/>
                    <a:p>
                      <a:r>
                        <a:rPr lang="fr-FR" sz="1800" dirty="0" smtClean="0"/>
                        <a:t>An UI</a:t>
                      </a:r>
                      <a:r>
                        <a:rPr lang="fr-FR" sz="1800" baseline="0" dirty="0" smtClean="0"/>
                        <a:t> </a:t>
                      </a:r>
                      <a:r>
                        <a:rPr lang="fr-FR" sz="1800" baseline="0" dirty="0" err="1" smtClean="0"/>
                        <a:t>element</a:t>
                      </a:r>
                      <a:r>
                        <a:rPr lang="fr-FR" sz="1800" baseline="0" dirty="0" smtClean="0"/>
                        <a:t> </a:t>
                      </a:r>
                      <a:r>
                        <a:rPr lang="fr-FR" sz="1800" b="1" baseline="0" dirty="0" smtClean="0"/>
                        <a:t>E</a:t>
                      </a:r>
                      <a:r>
                        <a:rPr lang="fr-FR" sz="1800" baseline="0" dirty="0" smtClean="0"/>
                        <a:t> </a:t>
                      </a:r>
                      <a:r>
                        <a:rPr lang="fr-FR" sz="1800" baseline="0" dirty="0" err="1" smtClean="0"/>
                        <a:t>which</a:t>
                      </a:r>
                      <a:r>
                        <a:rPr lang="fr-FR" sz="1800" baseline="0" dirty="0" smtClean="0"/>
                        <a:t> </a:t>
                      </a:r>
                      <a:r>
                        <a:rPr lang="fr-FR" sz="1800" baseline="0" dirty="0" err="1" smtClean="0"/>
                        <a:t>is</a:t>
                      </a:r>
                      <a:r>
                        <a:rPr lang="fr-FR" sz="1800" baseline="0" dirty="0" smtClean="0"/>
                        <a:t> </a:t>
                      </a:r>
                      <a:r>
                        <a:rPr lang="fr-FR" sz="1800" baseline="0" dirty="0" err="1" smtClean="0"/>
                        <a:t>checked</a:t>
                      </a:r>
                      <a:r>
                        <a:rPr lang="fr-FR" sz="1800" baseline="0" dirty="0" smtClean="0"/>
                        <a:t> (radio </a:t>
                      </a:r>
                      <a:r>
                        <a:rPr lang="fr-FR" sz="1800" baseline="0" dirty="0" err="1" smtClean="0"/>
                        <a:t>button</a:t>
                      </a:r>
                      <a:r>
                        <a:rPr lang="fr-FR" sz="1800" baseline="0" dirty="0" smtClean="0"/>
                        <a:t>, </a:t>
                      </a:r>
                      <a:r>
                        <a:rPr lang="fr-FR" sz="1800" baseline="0" dirty="0" err="1" smtClean="0"/>
                        <a:t>checkbox</a:t>
                      </a:r>
                      <a:r>
                        <a:rPr lang="fr-FR" sz="1800" baseline="0" dirty="0" smtClean="0"/>
                        <a:t>)</a:t>
                      </a:r>
                      <a:endParaRPr lang="fr-FR" sz="1800" dirty="0"/>
                    </a:p>
                  </a:txBody>
                  <a:tcPr marT="45714" marB="45714"/>
                </a:tc>
              </a:tr>
              <a:tr h="370795">
                <a:tc>
                  <a:txBody>
                    <a:bodyPr/>
                    <a:lstStyle/>
                    <a:p>
                      <a:r>
                        <a:rPr lang="fr-FR" sz="1800" b="1" dirty="0" smtClean="0"/>
                        <a:t>E:not(s)</a:t>
                      </a:r>
                      <a:endParaRPr lang="fr-FR" sz="1800" b="1" dirty="0"/>
                    </a:p>
                  </a:txBody>
                  <a:tcPr marT="45714" marB="45714"/>
                </a:tc>
                <a:tc>
                  <a:txBody>
                    <a:bodyPr/>
                    <a:lstStyle/>
                    <a:p>
                      <a:r>
                        <a:rPr lang="fr-FR" sz="1800" dirty="0" smtClean="0"/>
                        <a:t>An </a:t>
                      </a:r>
                      <a:r>
                        <a:rPr lang="fr-FR" sz="1800" b="1" dirty="0" smtClean="0"/>
                        <a:t>E</a:t>
                      </a:r>
                      <a:r>
                        <a:rPr lang="fr-FR" sz="1800" dirty="0" smtClean="0"/>
                        <a:t> </a:t>
                      </a:r>
                      <a:r>
                        <a:rPr lang="fr-FR" sz="1800" dirty="0" err="1" smtClean="0"/>
                        <a:t>element</a:t>
                      </a:r>
                      <a:r>
                        <a:rPr lang="fr-FR" sz="1800" dirty="0" smtClean="0"/>
                        <a:t> </a:t>
                      </a:r>
                      <a:r>
                        <a:rPr lang="fr-FR" sz="1800" dirty="0" err="1" smtClean="0"/>
                        <a:t>that</a:t>
                      </a:r>
                      <a:r>
                        <a:rPr lang="fr-FR" sz="1800" dirty="0" smtClean="0"/>
                        <a:t> </a:t>
                      </a:r>
                      <a:r>
                        <a:rPr lang="fr-FR" sz="1800" dirty="0" err="1" smtClean="0"/>
                        <a:t>does</a:t>
                      </a:r>
                      <a:r>
                        <a:rPr lang="fr-FR" sz="1800" dirty="0" smtClean="0"/>
                        <a:t> not match</a:t>
                      </a:r>
                      <a:r>
                        <a:rPr lang="fr-FR" sz="1800" baseline="0" dirty="0" smtClean="0"/>
                        <a:t> the simple </a:t>
                      </a:r>
                      <a:r>
                        <a:rPr lang="fr-FR" sz="1800" baseline="0" dirty="0" err="1" smtClean="0"/>
                        <a:t>selector</a:t>
                      </a:r>
                      <a:r>
                        <a:rPr lang="fr-FR" sz="1800" baseline="0" dirty="0" smtClean="0"/>
                        <a:t> </a:t>
                      </a:r>
                      <a:r>
                        <a:rPr lang="fr-FR" sz="1800" b="1" baseline="0" dirty="0" smtClean="0"/>
                        <a:t>s</a:t>
                      </a:r>
                      <a:endParaRPr lang="fr-FR" sz="1800" b="1"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9412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6609898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Media </a:t>
            </a:r>
            <a:r>
              <a:rPr lang="fr-FR" dirty="0" err="1" smtClean="0"/>
              <a:t>Queries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5124" name="Picture 4" descr="http://media.hifitower.eu/M/10003344_portable_display_scre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99340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50929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Handle CSS declarations depending on media used</a:t>
            </a:r>
          </a:p>
          <a:p>
            <a:pPr lvl="1"/>
            <a:r>
              <a:rPr lang="en-US" dirty="0" smtClean="0">
                <a:ea typeface="ＭＳ Ｐゴシック" pitchFamily="34" charset="-128"/>
              </a:rPr>
              <a:t>Computers</a:t>
            </a:r>
          </a:p>
          <a:p>
            <a:pPr lvl="1"/>
            <a:r>
              <a:rPr lang="en-US" dirty="0" smtClean="0">
                <a:ea typeface="ＭＳ Ｐゴシック" pitchFamily="34" charset="-128"/>
              </a:rPr>
              <a:t>Tablets</a:t>
            </a:r>
          </a:p>
          <a:p>
            <a:pPr lvl="1"/>
            <a:r>
              <a:rPr lang="en-US" dirty="0" smtClean="0">
                <a:ea typeface="ＭＳ Ｐゴシック" pitchFamily="34" charset="-128"/>
              </a:rPr>
              <a:t>Smartphones</a:t>
            </a:r>
          </a:p>
          <a:p>
            <a:pPr lvl="1"/>
            <a:r>
              <a:rPr lang="en-US" dirty="0" smtClean="0">
                <a:ea typeface="ＭＳ Ｐゴシック" pitchFamily="34" charset="-128"/>
              </a:rPr>
              <a:t>…</a:t>
            </a:r>
            <a:endParaRPr lang="en-US" dirty="0">
              <a:ea typeface="ＭＳ Ｐゴシック" pitchFamily="34" charset="-128"/>
            </a:endParaRPr>
          </a:p>
          <a:p>
            <a:pPr marL="0" indent="0">
              <a:buNone/>
            </a:pPr>
            <a:endParaRPr lang="en-US" dirty="0" smtClean="0">
              <a:ea typeface="ＭＳ Ｐゴシック" pitchFamily="34" charset="-128"/>
            </a:endParaRPr>
          </a:p>
          <a:p>
            <a:r>
              <a:rPr lang="en-US" dirty="0" smtClean="0">
                <a:ea typeface="ＭＳ Ｐゴシック" pitchFamily="34" charset="-128"/>
              </a:rPr>
              <a:t>Two ways to use it</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Media </a:t>
            </a:r>
            <a:r>
              <a:rPr lang="fr-FR" dirty="0" err="1" smtClean="0">
                <a:ea typeface="ＭＳ Ｐゴシック" pitchFamily="34" charset="-128"/>
              </a:rPr>
              <a:t>Queries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63708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smtClean="0"/>
              <a:t>In the </a:t>
            </a:r>
            <a:r>
              <a:rPr lang="fr-FR" dirty="0" err="1" smtClean="0"/>
              <a:t>stylesheet</a:t>
            </a:r>
            <a:r>
              <a:rPr lang="fr-FR" dirty="0" smtClean="0"/>
              <a:t> </a:t>
            </a:r>
            <a:r>
              <a:rPr lang="fr-FR" dirty="0" err="1" smtClean="0"/>
              <a:t>link</a:t>
            </a:r>
            <a:r>
              <a:rPr lang="fr-FR" dirty="0" smtClean="0"/>
              <a:t>:</a:t>
            </a:r>
          </a:p>
          <a:p>
            <a:endParaRPr lang="fr-FR" dirty="0"/>
          </a:p>
          <a:p>
            <a:endParaRPr lang="fr-FR" dirty="0" smtClean="0"/>
          </a:p>
          <a:p>
            <a:endParaRPr lang="fr-FR" dirty="0"/>
          </a:p>
          <a:p>
            <a:r>
              <a:rPr lang="fr-FR" dirty="0" smtClean="0"/>
              <a:t>In CSS file </a:t>
            </a:r>
            <a:r>
              <a:rPr lang="fr-FR" dirty="0" err="1" smtClean="0"/>
              <a:t>directly</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6672" y="1849388"/>
            <a:ext cx="8785224"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&lt;link</a:t>
            </a:r>
            <a:r>
              <a:rPr lang="en-US" b="1" dirty="0">
                <a:solidFill>
                  <a:schemeClr val="tx1"/>
                </a:solidFill>
                <a:latin typeface="Courier New"/>
                <a:cs typeface="Courier New"/>
              </a:rPr>
              <a:t> </a:t>
            </a:r>
            <a:r>
              <a:rPr lang="en-US" b="1" dirty="0" err="1">
                <a:solidFill>
                  <a:srgbClr val="FF0000"/>
                </a:solidFill>
                <a:latin typeface="Courier New"/>
                <a:cs typeface="Courier New"/>
              </a:rPr>
              <a:t>rel</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a:t>
            </a:r>
            <a:r>
              <a:rPr lang="en-US" b="1" dirty="0" err="1" smtClean="0">
                <a:solidFill>
                  <a:schemeClr val="accent6">
                    <a:lumMod val="75000"/>
                  </a:schemeClr>
                </a:solidFill>
                <a:latin typeface="Courier New"/>
                <a:cs typeface="Courier New"/>
              </a:rPr>
              <a:t>stylesheet</a:t>
            </a:r>
            <a:r>
              <a:rPr lang="en-US" b="1" dirty="0" smtClean="0">
                <a:solidFill>
                  <a:schemeClr val="accent6">
                    <a:lumMod val="75000"/>
                  </a:schemeClr>
                </a:solidFill>
                <a:latin typeface="Courier New"/>
                <a:cs typeface="Courier New"/>
              </a:rPr>
              <a:t>"</a:t>
            </a:r>
          </a:p>
          <a:p>
            <a:pPr lvl="2"/>
            <a:r>
              <a:rPr lang="en-US" b="1" dirty="0" smtClean="0">
                <a:solidFill>
                  <a:srgbClr val="FF0000"/>
                </a:solidFill>
                <a:latin typeface="Courier New"/>
                <a:cs typeface="Courier New"/>
              </a:rPr>
              <a:t>media</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"screen and (max-width</a:t>
            </a:r>
            <a:r>
              <a:rPr lang="en-US" b="1" dirty="0">
                <a:solidFill>
                  <a:schemeClr val="accent6">
                    <a:lumMod val="75000"/>
                  </a:schemeClr>
                </a:solidFill>
                <a:latin typeface="Courier New"/>
                <a:cs typeface="Courier New"/>
              </a:rPr>
              <a:t>: </a:t>
            </a:r>
            <a:r>
              <a:rPr lang="en-US" b="1" dirty="0" smtClean="0">
                <a:solidFill>
                  <a:schemeClr val="accent6">
                    <a:lumMod val="75000"/>
                  </a:schemeClr>
                </a:solidFill>
                <a:latin typeface="Courier New"/>
                <a:cs typeface="Courier New"/>
              </a:rPr>
              <a:t>600px)"</a:t>
            </a:r>
          </a:p>
          <a:p>
            <a:pPr lvl="2"/>
            <a:r>
              <a:rPr lang="en-US" b="1" dirty="0" err="1" smtClean="0">
                <a:solidFill>
                  <a:srgbClr val="FF0000"/>
                </a:solidFill>
                <a:latin typeface="Courier New"/>
                <a:cs typeface="Courier New"/>
              </a:rPr>
              <a:t>href</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"small.css"</a:t>
            </a:r>
            <a:r>
              <a:rPr lang="en-US" b="1" dirty="0">
                <a:solidFill>
                  <a:schemeClr val="tx1"/>
                </a:solidFill>
                <a:latin typeface="Courier New"/>
                <a:cs typeface="Courier New"/>
              </a:rPr>
              <a:t> </a:t>
            </a:r>
            <a:r>
              <a:rPr lang="en-US" b="1" dirty="0">
                <a:solidFill>
                  <a:srgbClr val="00B050"/>
                </a:solidFill>
                <a:latin typeface="Courier New"/>
                <a:cs typeface="Courier New"/>
              </a:rPr>
              <a:t>/&gt;</a:t>
            </a:r>
          </a:p>
        </p:txBody>
      </p:sp>
      <p:sp>
        <p:nvSpPr>
          <p:cNvPr id="6" name="Rectangle à coins arrondis 5"/>
          <p:cNvSpPr/>
          <p:nvPr/>
        </p:nvSpPr>
        <p:spPr>
          <a:xfrm>
            <a:off x="179512" y="398293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(max-width</a:t>
            </a:r>
            <a:r>
              <a:rPr lang="en-US" b="1" dirty="0">
                <a:solidFill>
                  <a:schemeClr val="tx1"/>
                </a:solidFill>
                <a:latin typeface="Courier New"/>
                <a:cs typeface="Courier New"/>
              </a:rPr>
              <a:t>: </a:t>
            </a:r>
            <a:r>
              <a:rPr lang="en-US" b="1" dirty="0" smtClean="0">
                <a:solidFill>
                  <a:schemeClr val="tx1"/>
                </a:solidFill>
                <a:latin typeface="Courier New"/>
                <a:cs typeface="Courier New"/>
              </a:rPr>
              <a:t>600px) {</a:t>
            </a:r>
          </a:p>
          <a:p>
            <a:pPr lvl="1"/>
            <a:r>
              <a:rPr lang="en-US" b="1" dirty="0" smtClean="0">
                <a:solidFill>
                  <a:srgbClr val="00B050"/>
                </a:solidFill>
                <a:latin typeface="Courier New"/>
                <a:cs typeface="Courier New"/>
              </a:rPr>
              <a:t>/* classic CSS here */</a:t>
            </a:r>
          </a:p>
          <a:p>
            <a:r>
              <a:rPr lang="en-US" b="1" dirty="0">
                <a:solidFill>
                  <a:schemeClr val="tx1"/>
                </a:solidFill>
                <a:latin typeface="Courier New"/>
                <a:cs typeface="Courier New"/>
              </a:rPr>
              <a:t>}</a:t>
            </a:r>
          </a:p>
        </p:txBody>
      </p:sp>
      <p:pic>
        <p:nvPicPr>
          <p:cNvPr id="7"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43717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Media Types</a:t>
            </a:r>
            <a:endParaRPr lang="fr-FR" dirty="0"/>
          </a:p>
        </p:txBody>
      </p:sp>
      <p:sp>
        <p:nvSpPr>
          <p:cNvPr id="3" name="Espace réservé du contenu 2"/>
          <p:cNvSpPr>
            <a:spLocks noGrp="1"/>
          </p:cNvSpPr>
          <p:nvPr>
            <p:ph idx="1"/>
          </p:nvPr>
        </p:nvSpPr>
        <p:spPr/>
        <p:txBody>
          <a:bodyPr/>
          <a:lstStyle/>
          <a:p>
            <a:r>
              <a:rPr lang="fr-FR" dirty="0" err="1" smtClean="0"/>
              <a:t>Ten</a:t>
            </a:r>
            <a:r>
              <a:rPr lang="fr-FR" dirty="0" smtClean="0"/>
              <a:t> types </a:t>
            </a:r>
            <a:r>
              <a:rPr lang="fr-FR" dirty="0" err="1" smtClean="0"/>
              <a:t>defined</a:t>
            </a:r>
            <a:r>
              <a:rPr lang="fr-FR" dirty="0" smtClean="0"/>
              <a:t> </a:t>
            </a:r>
            <a:r>
              <a:rPr lang="fr-FR" dirty="0" err="1" smtClean="0"/>
              <a:t>suitable</a:t>
            </a:r>
            <a:r>
              <a:rPr lang="fr-FR" dirty="0" smtClean="0"/>
              <a:t> for all displays: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3910925485"/>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Media type</a:t>
                      </a:r>
                      <a:endParaRPr lang="fr-FR" sz="1800" dirty="0"/>
                    </a:p>
                  </a:txBody>
                  <a:tcPr marT="45714" marB="45714"/>
                </a:tc>
                <a:tc>
                  <a:txBody>
                    <a:bodyPr/>
                    <a:lstStyle/>
                    <a:p>
                      <a:r>
                        <a:rPr lang="fr-FR" sz="1800" dirty="0" smtClean="0"/>
                        <a:t>Usage</a:t>
                      </a:r>
                      <a:endParaRPr lang="fr-FR" sz="1800" dirty="0"/>
                    </a:p>
                  </a:txBody>
                  <a:tcPr marT="45714" marB="45714"/>
                </a:tc>
              </a:tr>
              <a:tr h="370795">
                <a:tc>
                  <a:txBody>
                    <a:bodyPr/>
                    <a:lstStyle/>
                    <a:p>
                      <a:r>
                        <a:rPr lang="fr-FR" sz="1800" b="1" dirty="0" smtClean="0"/>
                        <a:t>all</a:t>
                      </a:r>
                      <a:endParaRPr lang="fr-FR" sz="1800" b="1" dirty="0"/>
                    </a:p>
                  </a:txBody>
                  <a:tcPr marT="45714" marB="45714"/>
                </a:tc>
                <a:tc>
                  <a:txBody>
                    <a:bodyPr/>
                    <a:lstStyle/>
                    <a:p>
                      <a:r>
                        <a:rPr lang="fr-FR" sz="1800" b="0" dirty="0" err="1" smtClean="0"/>
                        <a:t>Suitable</a:t>
                      </a:r>
                      <a:r>
                        <a:rPr lang="fr-FR" sz="1800" b="0" dirty="0" smtClean="0"/>
                        <a:t> for all displays</a:t>
                      </a:r>
                      <a:endParaRPr lang="fr-FR" sz="1800" b="0" dirty="0"/>
                    </a:p>
                  </a:txBody>
                  <a:tcPr marT="45714" marB="45714"/>
                </a:tc>
              </a:tr>
              <a:tr h="370795">
                <a:tc>
                  <a:txBody>
                    <a:bodyPr/>
                    <a:lstStyle/>
                    <a:p>
                      <a:r>
                        <a:rPr lang="fr-FR" sz="1800" b="1" dirty="0" err="1" smtClean="0"/>
                        <a:t>screen</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Classical</a:t>
                      </a:r>
                      <a:r>
                        <a:rPr lang="en-US" sz="1800" b="0" i="0" kern="1200" baseline="0" dirty="0" smtClean="0">
                          <a:solidFill>
                            <a:schemeClr val="dk1"/>
                          </a:solidFill>
                          <a:effectLst/>
                          <a:latin typeface="+mn-lt"/>
                          <a:ea typeface="+mn-ea"/>
                          <a:cs typeface="+mn-cs"/>
                        </a:rPr>
                        <a:t> computer screen</a:t>
                      </a:r>
                      <a:endParaRPr lang="fr-FR" sz="1800" b="0" dirty="0"/>
                    </a:p>
                  </a:txBody>
                  <a:tcPr marT="45714" marB="45714"/>
                </a:tc>
              </a:tr>
              <a:tr h="370795">
                <a:tc>
                  <a:txBody>
                    <a:bodyPr/>
                    <a:lstStyle/>
                    <a:p>
                      <a:r>
                        <a:rPr lang="fr-FR" sz="1800" b="1" dirty="0" smtClean="0"/>
                        <a:t>speech</a:t>
                      </a:r>
                      <a:endParaRPr lang="fr-FR" sz="1800" b="1" dirty="0"/>
                    </a:p>
                  </a:txBody>
                  <a:tcPr marT="45714" marB="45714"/>
                </a:tc>
                <a:tc>
                  <a:txBody>
                    <a:bodyPr/>
                    <a:lstStyle/>
                    <a:p>
                      <a:r>
                        <a:rPr lang="fr-FR" sz="1800" b="0" dirty="0" smtClean="0"/>
                        <a:t>Speech </a:t>
                      </a:r>
                      <a:r>
                        <a:rPr lang="fr-FR" sz="1800" b="0" dirty="0" err="1" smtClean="0"/>
                        <a:t>synthesizers</a:t>
                      </a:r>
                      <a:endParaRPr lang="fr-FR" sz="1800" b="0" dirty="0"/>
                    </a:p>
                  </a:txBody>
                  <a:tcPr marT="45714" marB="45714"/>
                </a:tc>
              </a:tr>
              <a:tr h="370795">
                <a:tc>
                  <a:txBody>
                    <a:bodyPr/>
                    <a:lstStyle/>
                    <a:p>
                      <a:r>
                        <a:rPr lang="fr-FR" sz="1800" b="1" dirty="0" err="1" smtClean="0"/>
                        <a:t>tty</a:t>
                      </a:r>
                      <a:endParaRPr lang="fr-FR" sz="1800" b="1" dirty="0"/>
                    </a:p>
                  </a:txBody>
                  <a:tcPr marT="45714" marB="45714"/>
                </a:tc>
                <a:tc>
                  <a:txBody>
                    <a:bodyPr/>
                    <a:lstStyle/>
                    <a:p>
                      <a:r>
                        <a:rPr lang="fr-FR" sz="1800" b="0" dirty="0" err="1" smtClean="0"/>
                        <a:t>Terminals</a:t>
                      </a:r>
                      <a:endParaRPr lang="fr-FR" sz="1800" b="0" dirty="0"/>
                    </a:p>
                  </a:txBody>
                  <a:tcPr marT="45714" marB="45714"/>
                </a:tc>
              </a:tr>
              <a:tr h="370795">
                <a:tc>
                  <a:txBody>
                    <a:bodyPr/>
                    <a:lstStyle/>
                    <a:p>
                      <a:r>
                        <a:rPr lang="fr-FR" sz="1800" b="1" dirty="0" smtClean="0"/>
                        <a:t>tv</a:t>
                      </a:r>
                      <a:endParaRPr lang="fr-FR" sz="1800" b="1" dirty="0"/>
                    </a:p>
                  </a:txBody>
                  <a:tcPr marT="45714" marB="45714"/>
                </a:tc>
                <a:tc>
                  <a:txBody>
                    <a:bodyPr/>
                    <a:lstStyle/>
                    <a:p>
                      <a:r>
                        <a:rPr lang="fr-FR" sz="1800" b="0" dirty="0" err="1" smtClean="0"/>
                        <a:t>Television</a:t>
                      </a:r>
                      <a:r>
                        <a:rPr lang="fr-FR" sz="1800" b="0" dirty="0" smtClean="0"/>
                        <a:t> </a:t>
                      </a:r>
                      <a:r>
                        <a:rPr lang="fr-FR" sz="1800" b="0" dirty="0" err="1" smtClean="0"/>
                        <a:t>devices</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35001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Media Types</a:t>
            </a:r>
            <a:endParaRPr lang="fr-FR" dirty="0"/>
          </a:p>
        </p:txBody>
      </p:sp>
      <p:sp>
        <p:nvSpPr>
          <p:cNvPr id="3" name="Espace réservé du contenu 2"/>
          <p:cNvSpPr>
            <a:spLocks noGrp="1"/>
          </p:cNvSpPr>
          <p:nvPr>
            <p:ph idx="1"/>
          </p:nvPr>
        </p:nvSpPr>
        <p:spPr/>
        <p:txBody>
          <a:bodyPr/>
          <a:lstStyle/>
          <a:p>
            <a:r>
              <a:rPr lang="fr-FR" dirty="0" err="1" smtClean="0"/>
              <a:t>Ten</a:t>
            </a:r>
            <a:r>
              <a:rPr lang="fr-FR" dirty="0" smtClean="0"/>
              <a:t> types </a:t>
            </a:r>
            <a:r>
              <a:rPr lang="fr-FR" dirty="0" err="1" smtClean="0"/>
              <a:t>defined</a:t>
            </a:r>
            <a:r>
              <a:rPr lang="fr-FR" dirty="0" smtClean="0"/>
              <a:t> </a:t>
            </a:r>
            <a:r>
              <a:rPr lang="fr-FR" dirty="0" err="1" smtClean="0"/>
              <a:t>suitable</a:t>
            </a:r>
            <a:r>
              <a:rPr lang="fr-FR" dirty="0" smtClean="0"/>
              <a:t> for all displays: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2455295063"/>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Media type</a:t>
                      </a:r>
                      <a:endParaRPr lang="fr-FR" sz="1800" dirty="0"/>
                    </a:p>
                  </a:txBody>
                  <a:tcPr marT="45714" marB="45714"/>
                </a:tc>
                <a:tc>
                  <a:txBody>
                    <a:bodyPr/>
                    <a:lstStyle/>
                    <a:p>
                      <a:r>
                        <a:rPr lang="fr-FR" sz="1800" dirty="0" smtClean="0"/>
                        <a:t>Usage</a:t>
                      </a:r>
                      <a:endParaRPr lang="fr-FR" sz="1800" dirty="0"/>
                    </a:p>
                  </a:txBody>
                  <a:tcPr marT="45714" marB="45714"/>
                </a:tc>
              </a:tr>
              <a:tr h="370795">
                <a:tc>
                  <a:txBody>
                    <a:bodyPr/>
                    <a:lstStyle/>
                    <a:p>
                      <a:r>
                        <a:rPr lang="fr-FR" sz="1800" b="1" dirty="0" smtClean="0"/>
                        <a:t>projection</a:t>
                      </a:r>
                      <a:endParaRPr lang="fr-FR" sz="1800" b="1" dirty="0"/>
                    </a:p>
                  </a:txBody>
                  <a:tcPr marT="45714" marB="45714"/>
                </a:tc>
                <a:tc>
                  <a:txBody>
                    <a:bodyPr/>
                    <a:lstStyle/>
                    <a:p>
                      <a:r>
                        <a:rPr lang="fr-FR" sz="1800" b="0" dirty="0" err="1" smtClean="0"/>
                        <a:t>Suitable</a:t>
                      </a:r>
                      <a:r>
                        <a:rPr lang="fr-FR" sz="1800" b="0" dirty="0" smtClean="0"/>
                        <a:t> for </a:t>
                      </a:r>
                      <a:r>
                        <a:rPr lang="fr-FR" sz="1800" b="0" dirty="0" err="1" smtClean="0"/>
                        <a:t>projectors</a:t>
                      </a:r>
                      <a:endParaRPr lang="fr-FR" sz="1800" b="0" dirty="0"/>
                    </a:p>
                  </a:txBody>
                  <a:tcPr marT="45714" marB="45714"/>
                </a:tc>
              </a:tr>
              <a:tr h="370795">
                <a:tc>
                  <a:txBody>
                    <a:bodyPr/>
                    <a:lstStyle/>
                    <a:p>
                      <a:r>
                        <a:rPr lang="fr-FR" sz="1800" b="1" dirty="0" smtClean="0"/>
                        <a:t>braille</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Braille tactile feedback devices.</a:t>
                      </a:r>
                      <a:endParaRPr lang="fr-FR" sz="1800" b="0" dirty="0"/>
                    </a:p>
                  </a:txBody>
                  <a:tcPr marT="45714" marB="45714"/>
                </a:tc>
              </a:tr>
              <a:tr h="370795">
                <a:tc>
                  <a:txBody>
                    <a:bodyPr/>
                    <a:lstStyle/>
                    <a:p>
                      <a:r>
                        <a:rPr lang="fr-FR" sz="1800" b="1" dirty="0" err="1" smtClean="0"/>
                        <a:t>embossed</a:t>
                      </a:r>
                      <a:endParaRPr lang="fr-FR" sz="1800" b="1" dirty="0"/>
                    </a:p>
                  </a:txBody>
                  <a:tcPr marT="45714" marB="45714"/>
                </a:tc>
                <a:tc>
                  <a:txBody>
                    <a:bodyPr/>
                    <a:lstStyle/>
                    <a:p>
                      <a:r>
                        <a:rPr lang="fr-FR" sz="1800" b="0" dirty="0" err="1" smtClean="0"/>
                        <a:t>Paged</a:t>
                      </a:r>
                      <a:r>
                        <a:rPr lang="fr-FR" sz="1800" b="0" baseline="0" dirty="0" smtClean="0"/>
                        <a:t> braille printers</a:t>
                      </a:r>
                      <a:endParaRPr lang="fr-FR" sz="1800" b="0" dirty="0"/>
                    </a:p>
                  </a:txBody>
                  <a:tcPr marT="45714" marB="45714"/>
                </a:tc>
              </a:tr>
              <a:tr h="370795">
                <a:tc>
                  <a:txBody>
                    <a:bodyPr/>
                    <a:lstStyle/>
                    <a:p>
                      <a:r>
                        <a:rPr lang="fr-FR" sz="1800" b="1" dirty="0" err="1" smtClean="0"/>
                        <a:t>handheld</a:t>
                      </a:r>
                      <a:endParaRPr lang="fr-FR" sz="1800" b="1" dirty="0"/>
                    </a:p>
                  </a:txBody>
                  <a:tcPr marT="45714" marB="45714"/>
                </a:tc>
                <a:tc>
                  <a:txBody>
                    <a:bodyPr/>
                    <a:lstStyle/>
                    <a:p>
                      <a:r>
                        <a:rPr lang="fr-FR" sz="1800" b="0" dirty="0" smtClean="0"/>
                        <a:t>Small </a:t>
                      </a:r>
                      <a:r>
                        <a:rPr lang="fr-FR" sz="1800" b="0" dirty="0" err="1" smtClean="0"/>
                        <a:t>screen</a:t>
                      </a:r>
                      <a:r>
                        <a:rPr lang="fr-FR" sz="1800" b="0" dirty="0" smtClean="0"/>
                        <a:t> / </a:t>
                      </a:r>
                      <a:r>
                        <a:rPr lang="fr-FR" sz="1800" b="0" dirty="0" err="1" smtClean="0"/>
                        <a:t>limited</a:t>
                      </a:r>
                      <a:r>
                        <a:rPr lang="fr-FR" sz="1800" b="0" dirty="0" smtClean="0"/>
                        <a:t> </a:t>
                      </a:r>
                      <a:r>
                        <a:rPr lang="fr-FR" sz="1800" b="0" dirty="0" err="1" smtClean="0"/>
                        <a:t>bandwidth</a:t>
                      </a:r>
                      <a:endParaRPr lang="fr-FR" sz="1800" b="0" dirty="0"/>
                    </a:p>
                  </a:txBody>
                  <a:tcPr marT="45714" marB="45714"/>
                </a:tc>
              </a:tr>
              <a:tr h="370795">
                <a:tc>
                  <a:txBody>
                    <a:bodyPr/>
                    <a:lstStyle/>
                    <a:p>
                      <a:r>
                        <a:rPr lang="fr-FR" sz="1800" b="1" dirty="0" err="1" smtClean="0"/>
                        <a:t>print</a:t>
                      </a:r>
                      <a:endParaRPr lang="fr-FR" sz="1800" b="1" dirty="0"/>
                    </a:p>
                  </a:txBody>
                  <a:tcPr marT="45714" marB="45714"/>
                </a:tc>
                <a:tc>
                  <a:txBody>
                    <a:bodyPr/>
                    <a:lstStyle/>
                    <a:p>
                      <a:r>
                        <a:rPr lang="fr-FR" sz="1800" b="0" dirty="0" err="1" smtClean="0"/>
                        <a:t>Print</a:t>
                      </a:r>
                      <a:r>
                        <a:rPr lang="fr-FR" sz="1800" b="0" dirty="0" smtClean="0"/>
                        <a:t> </a:t>
                      </a:r>
                      <a:r>
                        <a:rPr lang="fr-FR" sz="1800" b="0" dirty="0" err="1" smtClean="0"/>
                        <a:t>preview</a:t>
                      </a:r>
                      <a:r>
                        <a:rPr lang="fr-FR" sz="1800" b="0" baseline="0" dirty="0" smtClean="0"/>
                        <a:t> mode (Ctrl + P on browser)</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0984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smtClean="0"/>
              <a:t>New Attributes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CSS3</a:t>
            </a:r>
            <a:endParaRPr lang="fr-FR"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Min-</a:t>
            </a:r>
            <a:r>
              <a:rPr lang="fr-FR" dirty="0" err="1" smtClean="0"/>
              <a:t>Width</a:t>
            </a:r>
            <a:r>
              <a:rPr lang="fr-FR" dirty="0" smtClean="0"/>
              <a:t> / Max-</a:t>
            </a:r>
            <a:r>
              <a:rPr lang="fr-FR" dirty="0" err="1" smtClean="0"/>
              <a:t>Width</a:t>
            </a:r>
            <a:endParaRPr lang="fr-FR" dirty="0"/>
          </a:p>
        </p:txBody>
      </p:sp>
      <p:sp>
        <p:nvSpPr>
          <p:cNvPr id="3" name="Espace réservé du contenu 2"/>
          <p:cNvSpPr>
            <a:spLocks noGrp="1"/>
          </p:cNvSpPr>
          <p:nvPr>
            <p:ph idx="1"/>
          </p:nvPr>
        </p:nvSpPr>
        <p:spPr/>
        <p:txBody>
          <a:bodyPr/>
          <a:lstStyle/>
          <a:p>
            <a:r>
              <a:rPr lang="fr-FR" dirty="0" smtClean="0"/>
              <a:t>Max-</a:t>
            </a:r>
            <a:r>
              <a:rPr lang="fr-FR" dirty="0" err="1" smtClean="0"/>
              <a:t>Width</a:t>
            </a:r>
            <a:r>
              <a:rPr lang="fr-FR" dirty="0" smtClean="0"/>
              <a:t>:</a:t>
            </a:r>
          </a:p>
          <a:p>
            <a:pPr lvl="1"/>
            <a:r>
              <a:rPr lang="fr-FR" dirty="0" err="1" smtClean="0"/>
              <a:t>Useful</a:t>
            </a:r>
            <a:r>
              <a:rPr lang="fr-FR" dirty="0" smtClean="0"/>
              <a:t> for high </a:t>
            </a:r>
            <a:r>
              <a:rPr lang="fr-FR" dirty="0" err="1" smtClean="0"/>
              <a:t>resolution</a:t>
            </a:r>
            <a:r>
              <a:rPr lang="fr-FR" dirty="0" smtClean="0"/>
              <a:t> display:</a:t>
            </a:r>
          </a:p>
          <a:p>
            <a:pPr lvl="1"/>
            <a:endParaRPr lang="fr-FR" dirty="0"/>
          </a:p>
          <a:p>
            <a:pPr lvl="1"/>
            <a:endParaRPr lang="fr-FR" dirty="0" smtClean="0"/>
          </a:p>
          <a:p>
            <a:pPr>
              <a:spcBef>
                <a:spcPts val="2400"/>
              </a:spcBef>
              <a:spcAft>
                <a:spcPts val="0"/>
              </a:spcAft>
            </a:pPr>
            <a:r>
              <a:rPr lang="fr-FR" dirty="0" smtClean="0"/>
              <a:t>Min-</a:t>
            </a:r>
            <a:r>
              <a:rPr lang="fr-FR" dirty="0" err="1" smtClean="0"/>
              <a:t>Width</a:t>
            </a:r>
            <a:r>
              <a:rPr lang="fr-FR" dirty="0" smtClean="0"/>
              <a:t>:</a:t>
            </a:r>
          </a:p>
          <a:p>
            <a:pPr lvl="1"/>
            <a:r>
              <a:rPr lang="fr-FR" dirty="0" err="1" smtClean="0"/>
              <a:t>Mostly</a:t>
            </a:r>
            <a:r>
              <a:rPr lang="fr-FR" dirty="0" smtClean="0"/>
              <a:t> </a:t>
            </a:r>
            <a:r>
              <a:rPr lang="fr-FR" dirty="0" err="1" smtClean="0"/>
              <a:t>smartphone</a:t>
            </a:r>
            <a:r>
              <a:rPr lang="fr-FR" dirty="0" smtClean="0"/>
              <a:t> </a:t>
            </a:r>
            <a:r>
              <a:rPr lang="fr-FR" dirty="0" err="1" smtClean="0"/>
              <a:t>related</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218273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(max-width</a:t>
            </a:r>
            <a:r>
              <a:rPr lang="en-US" b="1" dirty="0">
                <a:solidFill>
                  <a:schemeClr val="tx1"/>
                </a:solidFill>
                <a:latin typeface="Courier New"/>
                <a:cs typeface="Courier New"/>
              </a:rPr>
              <a:t>: </a:t>
            </a:r>
            <a:r>
              <a:rPr lang="en-US" b="1" dirty="0" smtClean="0">
                <a:solidFill>
                  <a:schemeClr val="tx1"/>
                </a:solidFill>
                <a:latin typeface="Courier New"/>
                <a:cs typeface="Courier New"/>
              </a:rPr>
              <a:t>1900px) {</a:t>
            </a:r>
          </a:p>
          <a:p>
            <a:pPr lvl="1"/>
            <a:r>
              <a:rPr lang="en-US" b="1" dirty="0" smtClean="0">
                <a:solidFill>
                  <a:srgbClr val="0070C0"/>
                </a:solidFill>
                <a:latin typeface="Courier New"/>
                <a:cs typeface="Courier New"/>
              </a:rPr>
              <a:t>#container</a:t>
            </a:r>
            <a:r>
              <a:rPr lang="en-US" b="1" dirty="0" smtClean="0">
                <a:solidFill>
                  <a:srgbClr val="00B050"/>
                </a:solidFill>
                <a:latin typeface="Courier New"/>
                <a:cs typeface="Courier New"/>
              </a:rPr>
              <a:t> </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width</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1500px</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chemeClr val="tx1"/>
                </a:solidFill>
                <a:latin typeface="Courier New"/>
                <a:cs typeface="Courier New"/>
              </a:rPr>
              <a:t>}</a:t>
            </a:r>
          </a:p>
          <a:p>
            <a:r>
              <a:rPr lang="en-US" b="1" dirty="0">
                <a:solidFill>
                  <a:schemeClr val="tx1"/>
                </a:solidFill>
                <a:latin typeface="Courier New"/>
                <a:cs typeface="Courier New"/>
              </a:rPr>
              <a:t>}</a:t>
            </a:r>
          </a:p>
        </p:txBody>
      </p:sp>
      <p:sp>
        <p:nvSpPr>
          <p:cNvPr id="6" name="Rectangle à coins arrondis 5"/>
          <p:cNvSpPr/>
          <p:nvPr/>
        </p:nvSpPr>
        <p:spPr>
          <a:xfrm>
            <a:off x="179512" y="4198962"/>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(min-width</a:t>
            </a:r>
            <a:r>
              <a:rPr lang="en-US" b="1" dirty="0">
                <a:solidFill>
                  <a:schemeClr val="tx1"/>
                </a:solidFill>
                <a:latin typeface="Courier New"/>
                <a:cs typeface="Courier New"/>
              </a:rPr>
              <a:t>: 6</a:t>
            </a:r>
            <a:r>
              <a:rPr lang="en-US" b="1" dirty="0" smtClean="0">
                <a:solidFill>
                  <a:schemeClr val="tx1"/>
                </a:solidFill>
                <a:latin typeface="Courier New"/>
                <a:cs typeface="Courier New"/>
              </a:rPr>
              <a:t>00px) {</a:t>
            </a:r>
          </a:p>
          <a:p>
            <a:pPr lvl="1"/>
            <a:r>
              <a:rPr lang="en-US" b="1" dirty="0" smtClean="0">
                <a:solidFill>
                  <a:srgbClr val="0070C0"/>
                </a:solidFill>
                <a:latin typeface="Courier New"/>
                <a:cs typeface="Courier New"/>
              </a:rPr>
              <a:t>#print-button </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display</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none</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chemeClr val="tx1"/>
                </a:solidFill>
                <a:latin typeface="Courier New"/>
                <a:cs typeface="Courier New"/>
              </a:rPr>
              <a:t>}</a:t>
            </a:r>
          </a:p>
          <a:p>
            <a:r>
              <a:rPr lang="en-US" b="1" dirty="0">
                <a:solidFill>
                  <a:schemeClr val="tx1"/>
                </a:solidFill>
                <a:latin typeface="Courier New"/>
                <a:cs typeface="Courier New"/>
              </a:rPr>
              <a:t>}</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80153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Max-</a:t>
            </a:r>
            <a:r>
              <a:rPr lang="fr-FR" dirty="0" err="1" smtClean="0"/>
              <a:t>Device</a:t>
            </a:r>
            <a:r>
              <a:rPr lang="fr-FR" dirty="0" smtClean="0"/>
              <a:t>-</a:t>
            </a:r>
            <a:r>
              <a:rPr lang="fr-FR" dirty="0" err="1" smtClean="0"/>
              <a:t>Width</a:t>
            </a:r>
            <a:endParaRPr lang="fr-FR" dirty="0"/>
          </a:p>
        </p:txBody>
      </p:sp>
      <p:sp>
        <p:nvSpPr>
          <p:cNvPr id="3" name="Espace réservé du contenu 2"/>
          <p:cNvSpPr>
            <a:spLocks noGrp="1"/>
          </p:cNvSpPr>
          <p:nvPr>
            <p:ph idx="1"/>
          </p:nvPr>
        </p:nvSpPr>
        <p:spPr/>
        <p:txBody>
          <a:bodyPr/>
          <a:lstStyle/>
          <a:p>
            <a:r>
              <a:rPr lang="fr-FR" dirty="0" smtClean="0"/>
              <a:t>Min-</a:t>
            </a:r>
            <a:r>
              <a:rPr lang="fr-FR" dirty="0" err="1" smtClean="0"/>
              <a:t>width</a:t>
            </a:r>
            <a:r>
              <a:rPr lang="fr-FR" dirty="0" smtClean="0"/>
              <a:t> and max-</a:t>
            </a:r>
            <a:r>
              <a:rPr lang="fr-FR" dirty="0" err="1" smtClean="0"/>
              <a:t>width</a:t>
            </a:r>
            <a:r>
              <a:rPr lang="fr-FR" dirty="0" smtClean="0"/>
              <a:t> stands for </a:t>
            </a:r>
            <a:r>
              <a:rPr lang="fr-FR" dirty="0" err="1" smtClean="0"/>
              <a:t>resolution</a:t>
            </a:r>
            <a:r>
              <a:rPr lang="fr-FR" dirty="0" smtClean="0"/>
              <a:t> </a:t>
            </a:r>
            <a:r>
              <a:rPr lang="fr-FR" dirty="0" err="1" smtClean="0"/>
              <a:t>dedicated</a:t>
            </a:r>
            <a:r>
              <a:rPr lang="fr-FR" dirty="0" smtClean="0"/>
              <a:t> to browser (</a:t>
            </a:r>
            <a:r>
              <a:rPr lang="fr-FR" dirty="0" err="1" smtClean="0"/>
              <a:t>eg</a:t>
            </a:r>
            <a:r>
              <a:rPr lang="fr-FR" dirty="0" smtClean="0"/>
              <a:t>. </a:t>
            </a:r>
            <a:r>
              <a:rPr lang="fr-FR" dirty="0" err="1" smtClean="0"/>
              <a:t>window</a:t>
            </a:r>
            <a:r>
              <a:rPr lang="fr-FR" dirty="0" smtClean="0"/>
              <a:t> size)</a:t>
            </a:r>
          </a:p>
          <a:p>
            <a:endParaRPr lang="fr-FR" dirty="0"/>
          </a:p>
          <a:p>
            <a:r>
              <a:rPr lang="fr-FR" dirty="0" smtClean="0"/>
              <a:t>Max-</a:t>
            </a:r>
            <a:r>
              <a:rPr lang="fr-FR" dirty="0" err="1" smtClean="0"/>
              <a:t>device</a:t>
            </a:r>
            <a:r>
              <a:rPr lang="fr-FR" dirty="0" smtClean="0"/>
              <a:t>-</a:t>
            </a:r>
            <a:r>
              <a:rPr lang="fr-FR" dirty="0" err="1" smtClean="0"/>
              <a:t>width</a:t>
            </a:r>
            <a:r>
              <a:rPr lang="fr-FR" dirty="0" smtClean="0"/>
              <a:t> </a:t>
            </a:r>
            <a:r>
              <a:rPr lang="fr-FR" dirty="0" err="1" smtClean="0"/>
              <a:t>is</a:t>
            </a:r>
            <a:r>
              <a:rPr lang="fr-FR" dirty="0" smtClean="0"/>
              <a:t> </a:t>
            </a:r>
            <a:r>
              <a:rPr lang="fr-FR" dirty="0" err="1" smtClean="0"/>
              <a:t>related</a:t>
            </a:r>
            <a:r>
              <a:rPr lang="fr-FR" dirty="0" smtClean="0"/>
              <a:t> to </a:t>
            </a:r>
            <a:r>
              <a:rPr lang="fr-FR" dirty="0" err="1" smtClean="0"/>
              <a:t>screen</a:t>
            </a:r>
            <a:r>
              <a:rPr lang="fr-FR" dirty="0" smtClean="0"/>
              <a:t> </a:t>
            </a:r>
            <a:r>
              <a:rPr lang="fr-FR" dirty="0" err="1" smtClean="0"/>
              <a:t>resolution</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364958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(max-device-width</a:t>
            </a:r>
            <a:r>
              <a:rPr lang="en-US" b="1" dirty="0">
                <a:solidFill>
                  <a:schemeClr val="tx1"/>
                </a:solidFill>
                <a:latin typeface="Courier New"/>
                <a:cs typeface="Courier New"/>
              </a:rPr>
              <a:t>: </a:t>
            </a:r>
            <a:r>
              <a:rPr lang="en-US" b="1" dirty="0" smtClean="0">
                <a:solidFill>
                  <a:schemeClr val="tx1"/>
                </a:solidFill>
                <a:latin typeface="Courier New"/>
                <a:cs typeface="Courier New"/>
              </a:rPr>
              <a:t>600px) {</a:t>
            </a:r>
          </a:p>
          <a:p>
            <a:pPr lvl="1"/>
            <a:r>
              <a:rPr lang="en-US" b="1" dirty="0" smtClean="0">
                <a:solidFill>
                  <a:srgbClr val="0070C0"/>
                </a:solidFill>
                <a:latin typeface="Courier New"/>
                <a:cs typeface="Courier New"/>
              </a:rPr>
              <a:t>#footer </a:t>
            </a:r>
            <a:r>
              <a:rPr lang="en-US" b="1" dirty="0" smtClean="0">
                <a:solidFill>
                  <a:schemeClr val="tx1"/>
                </a:solidFill>
                <a:latin typeface="Courier New"/>
                <a:cs typeface="Courier New"/>
              </a:rPr>
              <a:t>{ </a:t>
            </a:r>
            <a:r>
              <a:rPr lang="en-US" b="1" dirty="0" smtClean="0">
                <a:solidFill>
                  <a:srgbClr val="FF0000"/>
                </a:solidFill>
                <a:latin typeface="Courier New"/>
                <a:cs typeface="Courier New"/>
              </a:rPr>
              <a:t>padding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0</a:t>
            </a:r>
            <a:r>
              <a:rPr lang="en-US" b="1" dirty="0" smtClean="0">
                <a:solidFill>
                  <a:schemeClr val="tx1"/>
                </a:solidFill>
                <a:latin typeface="Courier New"/>
                <a:cs typeface="Courier New"/>
              </a:rPr>
              <a:t>; }</a:t>
            </a:r>
          </a:p>
          <a:p>
            <a:r>
              <a:rPr lang="en-US" b="1" dirty="0">
                <a:solidFill>
                  <a:schemeClr val="tx1"/>
                </a:solidFill>
                <a:latin typeface="Courier New"/>
                <a:cs typeface="Courier New"/>
              </a:rPr>
              <a:t>}</a:t>
            </a: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73674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Combining</a:t>
            </a:r>
            <a:r>
              <a:rPr lang="fr-FR" dirty="0" smtClean="0"/>
              <a:t> media </a:t>
            </a:r>
            <a:r>
              <a:rPr lang="fr-FR" dirty="0" err="1" smtClean="0"/>
              <a:t>queries</a:t>
            </a:r>
            <a:endParaRPr lang="fr-FR" dirty="0"/>
          </a:p>
        </p:txBody>
      </p:sp>
      <p:sp>
        <p:nvSpPr>
          <p:cNvPr id="3" name="Espace réservé du contenu 2"/>
          <p:cNvSpPr>
            <a:spLocks noGrp="1"/>
          </p:cNvSpPr>
          <p:nvPr>
            <p:ph idx="1"/>
          </p:nvPr>
        </p:nvSpPr>
        <p:spPr/>
        <p:txBody>
          <a:bodyPr/>
          <a:lstStyle/>
          <a:p>
            <a:r>
              <a:rPr lang="fr-FR" dirty="0" err="1" smtClean="0"/>
              <a:t>Operator</a:t>
            </a:r>
            <a:r>
              <a:rPr lang="fr-FR" dirty="0" smtClean="0"/>
              <a:t> « and » </a:t>
            </a:r>
            <a:r>
              <a:rPr lang="fr-FR" dirty="0" err="1" smtClean="0"/>
              <a:t>can</a:t>
            </a:r>
            <a:r>
              <a:rPr lang="fr-FR" dirty="0" smtClean="0"/>
              <a:t> combine </a:t>
            </a:r>
            <a:r>
              <a:rPr lang="fr-FR" dirty="0" err="1" smtClean="0"/>
              <a:t>them</a:t>
            </a:r>
            <a:r>
              <a:rPr lang="fr-FR" dirty="0" smtClean="0"/>
              <a:t>!</a:t>
            </a:r>
          </a:p>
          <a:p>
            <a:pPr lvl="1"/>
            <a:r>
              <a:rPr lang="fr-FR" dirty="0" err="1" smtClean="0"/>
              <a:t>Already</a:t>
            </a:r>
            <a:r>
              <a:rPr lang="fr-FR" dirty="0" smtClean="0"/>
              <a:t> </a:t>
            </a:r>
            <a:r>
              <a:rPr lang="fr-FR" dirty="0" err="1" smtClean="0"/>
              <a:t>seen</a:t>
            </a:r>
            <a:r>
              <a:rPr lang="fr-FR" dirty="0" smtClean="0"/>
              <a:t> on </a:t>
            </a:r>
            <a:r>
              <a:rPr lang="fr-FR" dirty="0" err="1" smtClean="0"/>
              <a:t>previous</a:t>
            </a:r>
            <a:r>
              <a:rPr lang="fr-FR" dirty="0" smtClean="0"/>
              <a:t> </a:t>
            </a:r>
            <a:r>
              <a:rPr lang="fr-FR" dirty="0" err="1" smtClean="0"/>
              <a:t>slides</a:t>
            </a:r>
            <a:endParaRPr lang="fr-FR" dirty="0" smtClean="0"/>
          </a:p>
          <a:p>
            <a:pPr lvl="1"/>
            <a:endParaRPr lang="fr-FR" dirty="0" smtClean="0"/>
          </a:p>
          <a:p>
            <a:pPr lvl="1"/>
            <a:endParaRPr lang="fr-FR" dirty="0"/>
          </a:p>
          <a:p>
            <a:pPr lvl="1"/>
            <a:endParaRPr lang="fr-FR" dirty="0" smtClean="0"/>
          </a:p>
          <a:p>
            <a:r>
              <a:rPr lang="fr-FR" dirty="0" err="1" smtClean="0"/>
              <a:t>Operator</a:t>
            </a:r>
            <a:r>
              <a:rPr lang="fr-FR" dirty="0" smtClean="0"/>
              <a:t> « , » </a:t>
            </a:r>
            <a:r>
              <a:rPr lang="fr-FR" dirty="0" err="1" smtClean="0"/>
              <a:t>can</a:t>
            </a:r>
            <a:r>
              <a:rPr lang="fr-FR" dirty="0" smtClean="0"/>
              <a:t> </a:t>
            </a:r>
            <a:r>
              <a:rPr lang="fr-FR" dirty="0" err="1" smtClean="0"/>
              <a:t>associate</a:t>
            </a:r>
            <a:r>
              <a:rPr lang="fr-FR" dirty="0" smtClean="0"/>
              <a:t> </a:t>
            </a:r>
            <a:r>
              <a:rPr lang="fr-FR" dirty="0" err="1" smtClean="0"/>
              <a:t>combinations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2470770"/>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(max-width: 23em) {}</a:t>
            </a:r>
            <a:endParaRPr lang="en-US" b="1" dirty="0">
              <a:solidFill>
                <a:schemeClr val="tx1"/>
              </a:solidFill>
              <a:latin typeface="Courier New"/>
              <a:cs typeface="Courier New"/>
            </a:endParaRPr>
          </a:p>
        </p:txBody>
      </p:sp>
      <p:sp>
        <p:nvSpPr>
          <p:cNvPr id="6" name="Rectangle à coins arrondis 5"/>
          <p:cNvSpPr/>
          <p:nvPr/>
        </p:nvSpPr>
        <p:spPr>
          <a:xfrm>
            <a:off x="179512" y="4270970"/>
            <a:ext cx="8785224" cy="74677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@media handheld and (min-width: 20em</a:t>
            </a:r>
            <a:r>
              <a:rPr lang="en-US" b="1" dirty="0" smtClean="0">
                <a:solidFill>
                  <a:schemeClr val="tx1"/>
                </a:solidFill>
                <a:latin typeface="Courier New"/>
                <a:cs typeface="Courier New"/>
              </a:rPr>
              <a:t>), screen </a:t>
            </a:r>
          </a:p>
          <a:p>
            <a:pPr lvl="3"/>
            <a:r>
              <a:rPr lang="en-US" b="1" dirty="0" smtClean="0">
                <a:solidFill>
                  <a:schemeClr val="tx1"/>
                </a:solidFill>
                <a:latin typeface="Courier New"/>
                <a:cs typeface="Courier New"/>
              </a:rPr>
              <a:t>and </a:t>
            </a:r>
            <a:r>
              <a:rPr lang="en-US" b="1" dirty="0">
                <a:solidFill>
                  <a:schemeClr val="tx1"/>
                </a:solidFill>
                <a:latin typeface="Courier New"/>
                <a:cs typeface="Courier New"/>
              </a:rPr>
              <a:t>(min-width: 20em</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3206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Combining</a:t>
            </a:r>
            <a:r>
              <a:rPr lang="fr-FR" dirty="0" smtClean="0"/>
              <a:t> media </a:t>
            </a:r>
            <a:r>
              <a:rPr lang="fr-FR" dirty="0" err="1" smtClean="0"/>
              <a:t>queries</a:t>
            </a:r>
            <a:endParaRPr lang="fr-FR" dirty="0"/>
          </a:p>
        </p:txBody>
      </p:sp>
      <p:sp>
        <p:nvSpPr>
          <p:cNvPr id="3" name="Espace réservé du contenu 2"/>
          <p:cNvSpPr>
            <a:spLocks noGrp="1"/>
          </p:cNvSpPr>
          <p:nvPr>
            <p:ph idx="1"/>
          </p:nvPr>
        </p:nvSpPr>
        <p:spPr/>
        <p:txBody>
          <a:bodyPr/>
          <a:lstStyle/>
          <a:p>
            <a:r>
              <a:rPr lang="fr-FR" dirty="0" err="1" smtClean="0"/>
              <a:t>Some</a:t>
            </a:r>
            <a:r>
              <a:rPr lang="fr-FR" dirty="0" smtClean="0"/>
              <a:t> keywords must </a:t>
            </a:r>
            <a:r>
              <a:rPr lang="fr-FR" dirty="0" err="1" smtClean="0"/>
              <a:t>be</a:t>
            </a:r>
            <a:r>
              <a:rPr lang="fr-FR" dirty="0" smtClean="0"/>
              <a:t> </a:t>
            </a:r>
            <a:r>
              <a:rPr lang="fr-FR" dirty="0" err="1" smtClean="0"/>
              <a:t>placed</a:t>
            </a:r>
            <a:r>
              <a:rPr lang="fr-FR" dirty="0" smtClean="0"/>
              <a:t> in </a:t>
            </a:r>
            <a:r>
              <a:rPr lang="fr-FR" dirty="0" err="1" smtClean="0"/>
              <a:t>braces</a:t>
            </a:r>
            <a:r>
              <a:rPr lang="fr-FR" dirty="0" smtClean="0"/>
              <a:t>:</a:t>
            </a:r>
          </a:p>
          <a:p>
            <a:pPr lvl="1"/>
            <a:r>
              <a:rPr lang="fr-FR" dirty="0" err="1" smtClean="0"/>
              <a:t>Used</a:t>
            </a:r>
            <a:r>
              <a:rPr lang="fr-FR" dirty="0" smtClean="0"/>
              <a:t> if the </a:t>
            </a:r>
            <a:r>
              <a:rPr lang="fr-FR" dirty="0" err="1" smtClean="0"/>
              <a:t>screen</a:t>
            </a:r>
            <a:r>
              <a:rPr lang="fr-FR" dirty="0" smtClean="0"/>
              <a:t> </a:t>
            </a:r>
            <a:r>
              <a:rPr lang="fr-FR" dirty="0" err="1" smtClean="0"/>
              <a:t>can</a:t>
            </a:r>
            <a:r>
              <a:rPr lang="fr-FR" dirty="0" smtClean="0"/>
              <a:t> </a:t>
            </a:r>
            <a:r>
              <a:rPr lang="fr-FR" dirty="0" err="1" smtClean="0"/>
              <a:t>render</a:t>
            </a:r>
            <a:r>
              <a:rPr lang="fr-FR" dirty="0" smtClean="0"/>
              <a:t> </a:t>
            </a:r>
            <a:r>
              <a:rPr lang="fr-FR" dirty="0" err="1" smtClean="0"/>
              <a:t>colors</a:t>
            </a:r>
            <a:r>
              <a:rPr lang="fr-FR" dirty="0" smtClean="0"/>
              <a:t>:</a:t>
            </a:r>
          </a:p>
          <a:p>
            <a:pPr lvl="1"/>
            <a:endParaRPr lang="fr-FR" dirty="0" smtClean="0"/>
          </a:p>
          <a:p>
            <a:endParaRPr lang="fr-FR" dirty="0"/>
          </a:p>
          <a:p>
            <a:r>
              <a:rPr lang="fr-FR" dirty="0" err="1" smtClean="0"/>
              <a:t>Operator</a:t>
            </a:r>
            <a:r>
              <a:rPr lang="fr-FR" dirty="0" smtClean="0"/>
              <a:t> « not » </a:t>
            </a:r>
            <a:r>
              <a:rPr lang="fr-FR" dirty="0" err="1" smtClean="0"/>
              <a:t>discard</a:t>
            </a:r>
            <a:r>
              <a:rPr lang="fr-FR" dirty="0" smtClean="0"/>
              <a:t> style inclusion if </a:t>
            </a:r>
            <a:r>
              <a:rPr lang="fr-FR" dirty="0" err="1" smtClean="0"/>
              <a:t>prerequisites</a:t>
            </a:r>
            <a:r>
              <a:rPr lang="fr-FR" dirty="0" smtClean="0"/>
              <a:t> are </a:t>
            </a:r>
            <a:r>
              <a:rPr lang="fr-FR" dirty="0" err="1" smtClean="0"/>
              <a:t>matched</a:t>
            </a:r>
            <a:r>
              <a:rPr lang="fr-FR" dirty="0" smtClean="0"/>
              <a:t>:</a:t>
            </a:r>
          </a:p>
          <a:p>
            <a:pPr lvl="1"/>
            <a:r>
              <a:rPr lang="fr-FR" dirty="0" smtClean="0"/>
              <a:t>Not </a:t>
            </a:r>
            <a:r>
              <a:rPr lang="fr-FR" dirty="0" err="1" smtClean="0"/>
              <a:t>used</a:t>
            </a:r>
            <a:r>
              <a:rPr lang="fr-FR" dirty="0" smtClean="0"/>
              <a:t> if the media </a:t>
            </a:r>
            <a:r>
              <a:rPr lang="fr-FR" dirty="0" err="1" smtClean="0"/>
              <a:t>used</a:t>
            </a:r>
            <a:r>
              <a:rPr lang="fr-FR" dirty="0" smtClean="0"/>
              <a:t> </a:t>
            </a:r>
            <a:r>
              <a:rPr lang="fr-FR" dirty="0" err="1" smtClean="0"/>
              <a:t>is</a:t>
            </a:r>
            <a:r>
              <a:rPr lang="fr-FR" dirty="0" smtClean="0"/>
              <a:t> the </a:t>
            </a:r>
            <a:r>
              <a:rPr lang="fr-FR" dirty="0" err="1" smtClean="0"/>
              <a:t>print</a:t>
            </a:r>
            <a:r>
              <a:rPr lang="fr-FR" dirty="0" smtClean="0"/>
              <a:t> </a:t>
            </a:r>
            <a:r>
              <a:rPr lang="fr-FR" dirty="0" err="1" smtClean="0"/>
              <a:t>preview</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4513684"/>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not print and (color) {}</a:t>
            </a:r>
            <a:endParaRPr lang="en-US" b="1" dirty="0">
              <a:solidFill>
                <a:schemeClr val="tx1"/>
              </a:solidFill>
              <a:latin typeface="Courier New"/>
              <a:cs typeface="Courier New"/>
            </a:endParaRPr>
          </a:p>
        </p:txBody>
      </p:sp>
      <p:sp>
        <p:nvSpPr>
          <p:cNvPr id="6" name="Rectangle à coins arrondis 5"/>
          <p:cNvSpPr/>
          <p:nvPr/>
        </p:nvSpPr>
        <p:spPr>
          <a:xfrm>
            <a:off x="179512" y="2254746"/>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t>
            </a:r>
            <a:r>
              <a:rPr lang="en-US" b="1" dirty="0">
                <a:solidFill>
                  <a:schemeClr val="tx1"/>
                </a:solidFill>
                <a:latin typeface="Courier New"/>
                <a:cs typeface="Courier New"/>
              </a:rPr>
              <a:t>and </a:t>
            </a:r>
            <a:r>
              <a:rPr lang="en-US" b="1" dirty="0" smtClean="0">
                <a:solidFill>
                  <a:schemeClr val="tx1"/>
                </a:solidFill>
                <a:latin typeface="Courier New"/>
                <a:cs typeface="Courier New"/>
              </a:rPr>
              <a:t>(color) {}</a:t>
            </a:r>
            <a:endParaRPr lang="en-US" b="1" dirty="0">
              <a:solidFill>
                <a:schemeClr val="tx1"/>
              </a:solidFill>
              <a:latin typeface="Courier New"/>
              <a:cs typeface="Courier New"/>
            </a:endParaRPr>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87174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Additional</a:t>
            </a:r>
            <a:r>
              <a:rPr lang="fr-FR" dirty="0" smtClean="0"/>
              <a:t> informations</a:t>
            </a:r>
            <a:endParaRPr lang="fr-FR" dirty="0"/>
          </a:p>
        </p:txBody>
      </p:sp>
      <p:sp>
        <p:nvSpPr>
          <p:cNvPr id="3" name="Espace réservé du contenu 2"/>
          <p:cNvSpPr>
            <a:spLocks noGrp="1"/>
          </p:cNvSpPr>
          <p:nvPr>
            <p:ph idx="1"/>
          </p:nvPr>
        </p:nvSpPr>
        <p:spPr/>
        <p:txBody>
          <a:bodyPr/>
          <a:lstStyle/>
          <a:p>
            <a:r>
              <a:rPr lang="fr-FR" dirty="0" smtClean="0"/>
              <a:t>Most </a:t>
            </a:r>
            <a:r>
              <a:rPr lang="fr-FR" dirty="0" err="1" smtClean="0"/>
              <a:t>useful</a:t>
            </a:r>
            <a:r>
              <a:rPr lang="fr-FR" dirty="0" smtClean="0"/>
              <a:t> media </a:t>
            </a:r>
            <a:r>
              <a:rPr lang="fr-FR" dirty="0" err="1" smtClean="0"/>
              <a:t>queries</a:t>
            </a:r>
            <a:r>
              <a:rPr lang="fr-FR" dirty="0" smtClean="0"/>
              <a:t> are </a:t>
            </a:r>
            <a:r>
              <a:rPr lang="fr-FR" dirty="0" err="1" smtClean="0"/>
              <a:t>already</a:t>
            </a:r>
            <a:r>
              <a:rPr lang="fr-FR" dirty="0" smtClean="0"/>
              <a:t> </a:t>
            </a:r>
            <a:r>
              <a:rPr lang="fr-FR" dirty="0" err="1" smtClean="0"/>
              <a:t>available</a:t>
            </a:r>
            <a:r>
              <a:rPr lang="fr-FR" dirty="0" smtClean="0"/>
              <a:t> on the web, </a:t>
            </a:r>
            <a:r>
              <a:rPr lang="fr-FR" dirty="0" err="1" smtClean="0"/>
              <a:t>don’t</a:t>
            </a:r>
            <a:r>
              <a:rPr lang="fr-FR" dirty="0" smtClean="0"/>
              <a:t> </a:t>
            </a:r>
            <a:r>
              <a:rPr lang="fr-FR" dirty="0" err="1" smtClean="0"/>
              <a:t>reinvent</a:t>
            </a:r>
            <a:r>
              <a:rPr lang="fr-FR" dirty="0" smtClean="0"/>
              <a:t> the </a:t>
            </a:r>
            <a:r>
              <a:rPr lang="fr-FR" dirty="0" err="1" smtClean="0"/>
              <a:t>wheel</a:t>
            </a:r>
            <a:r>
              <a:rPr lang="fr-FR" dirty="0" smtClean="0"/>
              <a:t> !</a:t>
            </a:r>
          </a:p>
          <a:p>
            <a:pPr lvl="1"/>
            <a:r>
              <a:rPr lang="fr-FR" dirty="0" err="1" smtClean="0"/>
              <a:t>Examples</a:t>
            </a:r>
            <a:r>
              <a:rPr lang="fr-FR" dirty="0"/>
              <a:t>:</a:t>
            </a:r>
            <a:endParaRPr lang="fr-FR" dirty="0" smtClean="0"/>
          </a:p>
          <a:p>
            <a:pPr lvl="2"/>
            <a:r>
              <a:rPr lang="fr-FR" dirty="0">
                <a:hlinkClick r:id="rId3"/>
              </a:rPr>
              <a:t>http://nmsdvid.com/snippets</a:t>
            </a:r>
            <a:r>
              <a:rPr lang="fr-FR" dirty="0" smtClean="0">
                <a:hlinkClick r:id="rId3"/>
              </a:rPr>
              <a:t>/</a:t>
            </a:r>
            <a:endParaRPr lang="fr-FR" dirty="0" smtClean="0"/>
          </a:p>
          <a:p>
            <a:pPr lvl="2"/>
            <a:r>
              <a:rPr lang="fr-FR" dirty="0">
                <a:hlinkClick r:id="rId4"/>
              </a:rPr>
              <a:t>http://bit.ly/</a:t>
            </a:r>
            <a:r>
              <a:rPr lang="fr-FR" dirty="0" smtClean="0">
                <a:hlinkClick r:id="rId4"/>
              </a:rPr>
              <a:t>8XugAd</a:t>
            </a:r>
            <a:r>
              <a:rPr lang="fr-FR" dirty="0" smtClean="0"/>
              <a:t> </a:t>
            </a:r>
          </a:p>
          <a:p>
            <a:endParaRPr lang="fr-FR" dirty="0"/>
          </a:p>
          <a:p>
            <a:pPr marL="0" indent="0">
              <a:buNone/>
            </a:pPr>
            <a:endParaRPr lang="fr-FR" dirty="0" smtClean="0"/>
          </a:p>
          <a:p>
            <a:r>
              <a:rPr lang="fr-FR" dirty="0" smtClean="0"/>
              <a:t>Final note: </a:t>
            </a:r>
            <a:r>
              <a:rPr lang="en-US" dirty="0" smtClean="0"/>
              <a:t>Internet Explorer 9 and </a:t>
            </a:r>
            <a:r>
              <a:rPr lang="en-US" dirty="0" err="1" smtClean="0"/>
              <a:t>olders</a:t>
            </a:r>
            <a:r>
              <a:rPr lang="en-US" dirty="0" smtClean="0"/>
              <a:t> </a:t>
            </a:r>
            <a:r>
              <a:rPr lang="fr-FR" dirty="0" err="1" smtClean="0"/>
              <a:t>simply</a:t>
            </a:r>
            <a:r>
              <a:rPr lang="fr-FR" dirty="0" smtClean="0"/>
              <a:t> </a:t>
            </a:r>
            <a:r>
              <a:rPr lang="fr-FR" dirty="0" err="1" smtClean="0"/>
              <a:t>don’t</a:t>
            </a:r>
            <a:r>
              <a:rPr lang="fr-FR" dirty="0" smtClean="0"/>
              <a:t> support media </a:t>
            </a:r>
            <a:r>
              <a:rPr lang="fr-FR" dirty="0" err="1" smtClean="0"/>
              <a:t>queries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8975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1416070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a:t>
            </a:r>
            <a:r>
              <a:rPr lang="fr-FR" dirty="0" smtClean="0"/>
              <a:t>/2)</a:t>
            </a:r>
            <a:endParaRPr lang="fr-FR" dirty="0"/>
          </a:p>
        </p:txBody>
      </p:sp>
      <p:sp>
        <p:nvSpPr>
          <p:cNvPr id="3" name="Espace réservé du contenu 2"/>
          <p:cNvSpPr>
            <a:spLocks noGrp="1"/>
          </p:cNvSpPr>
          <p:nvPr>
            <p:ph idx="1"/>
          </p:nvPr>
        </p:nvSpPr>
        <p:spPr/>
        <p:txBody>
          <a:bodyPr/>
          <a:lstStyle/>
          <a:p>
            <a:r>
              <a:rPr lang="fr-FR" dirty="0" err="1" smtClean="0"/>
              <a:t>Take</a:t>
            </a:r>
            <a:r>
              <a:rPr lang="fr-FR" dirty="0" smtClean="0"/>
              <a:t> back the Web </a:t>
            </a:r>
            <a:r>
              <a:rPr lang="fr-FR" dirty="0" err="1" smtClean="0"/>
              <a:t>Worker</a:t>
            </a:r>
            <a:r>
              <a:rPr lang="fr-FR" dirty="0" smtClean="0"/>
              <a:t> </a:t>
            </a:r>
            <a:r>
              <a:rPr lang="fr-FR" dirty="0" err="1" smtClean="0"/>
              <a:t>exercise</a:t>
            </a:r>
            <a:r>
              <a:rPr lang="fr-FR" dirty="0" smtClean="0"/>
              <a:t> about </a:t>
            </a:r>
            <a:r>
              <a:rPr lang="fr-FR" dirty="0" err="1" smtClean="0"/>
              <a:t>tweets</a:t>
            </a:r>
            <a:endParaRPr lang="fr-FR" dirty="0" smtClean="0"/>
          </a:p>
          <a:p>
            <a:pPr lvl="1"/>
            <a:r>
              <a:rPr lang="fr-FR" dirty="0" err="1" smtClean="0"/>
              <a:t>Let’s</a:t>
            </a:r>
            <a:r>
              <a:rPr lang="fr-FR" dirty="0" smtClean="0"/>
              <a:t> do a </a:t>
            </a:r>
            <a:r>
              <a:rPr lang="fr-FR" dirty="0" err="1" smtClean="0"/>
              <a:t>special</a:t>
            </a:r>
            <a:r>
              <a:rPr lang="fr-FR" dirty="0" smtClean="0"/>
              <a:t> UI for </a:t>
            </a:r>
            <a:r>
              <a:rPr lang="fr-FR" dirty="0" err="1" smtClean="0"/>
              <a:t>smartphones</a:t>
            </a:r>
            <a:r>
              <a:rPr lang="fr-FR" dirty="0" smtClean="0"/>
              <a:t>!</a:t>
            </a:r>
          </a:p>
          <a:p>
            <a:endParaRPr lang="fr-FR" dirty="0"/>
          </a:p>
          <a:p>
            <a:r>
              <a:rPr lang="fr-FR" dirty="0" smtClean="0"/>
              <a:t>As drag and drop has a </a:t>
            </a:r>
            <a:r>
              <a:rPr lang="fr-FR" dirty="0" err="1" smtClean="0"/>
              <a:t>specific</a:t>
            </a:r>
            <a:r>
              <a:rPr lang="fr-FR" dirty="0" smtClean="0"/>
              <a:t> </a:t>
            </a:r>
            <a:r>
              <a:rPr lang="fr-FR" dirty="0" err="1" smtClean="0"/>
              <a:t>implementation</a:t>
            </a:r>
            <a:r>
              <a:rPr lang="fr-FR" dirty="0" smtClean="0"/>
              <a:t> on mobile browsers, </a:t>
            </a:r>
            <a:r>
              <a:rPr lang="fr-FR" dirty="0" err="1" smtClean="0"/>
              <a:t>it</a:t>
            </a:r>
            <a:r>
              <a:rPr lang="fr-FR" dirty="0" smtClean="0"/>
              <a:t> </a:t>
            </a:r>
            <a:r>
              <a:rPr lang="fr-FR" dirty="0" err="1" smtClean="0"/>
              <a:t>won’t</a:t>
            </a:r>
            <a:r>
              <a:rPr lang="fr-FR" dirty="0" smtClean="0"/>
              <a:t> </a:t>
            </a:r>
            <a:r>
              <a:rPr lang="fr-FR" dirty="0" err="1" smtClean="0"/>
              <a:t>work</a:t>
            </a:r>
            <a:r>
              <a:rPr lang="fr-FR" dirty="0" smtClean="0"/>
              <a:t> in </a:t>
            </a:r>
            <a:r>
              <a:rPr lang="fr-FR" dirty="0" err="1" smtClean="0"/>
              <a:t>our</a:t>
            </a:r>
            <a:r>
              <a:rPr lang="fr-FR" dirty="0" smtClean="0"/>
              <a:t> version</a:t>
            </a:r>
          </a:p>
          <a:p>
            <a:pPr lvl="1"/>
            <a:r>
              <a:rPr lang="fr-FR" dirty="0" err="1" smtClean="0"/>
              <a:t>Don’t</a:t>
            </a:r>
            <a:r>
              <a:rPr lang="fr-FR" dirty="0" smtClean="0"/>
              <a:t> display the « </a:t>
            </a:r>
            <a:r>
              <a:rPr lang="fr-FR" dirty="0" err="1" smtClean="0"/>
              <a:t>Favorties</a:t>
            </a:r>
            <a:r>
              <a:rPr lang="fr-FR" dirty="0" smtClean="0"/>
              <a:t> » section for </a:t>
            </a:r>
            <a:r>
              <a:rPr lang="fr-FR" dirty="0" err="1" smtClean="0"/>
              <a:t>smartphones</a:t>
            </a:r>
            <a:endParaRPr lang="fr-FR" dirty="0" smtClean="0"/>
          </a:p>
          <a:p>
            <a:pPr lvl="1"/>
            <a:r>
              <a:rPr lang="fr-FR" dirty="0" err="1" smtClean="0"/>
              <a:t>Create</a:t>
            </a:r>
            <a:r>
              <a:rPr lang="fr-FR" dirty="0" smtClean="0"/>
              <a:t> a full </a:t>
            </a:r>
            <a:r>
              <a:rPr lang="fr-FR" dirty="0" err="1" smtClean="0"/>
              <a:t>width</a:t>
            </a:r>
            <a:r>
              <a:rPr lang="fr-FR" dirty="0" smtClean="0"/>
              <a:t> </a:t>
            </a:r>
            <a:r>
              <a:rPr lang="fr-FR" dirty="0" err="1" smtClean="0"/>
              <a:t>template</a:t>
            </a:r>
            <a:r>
              <a:rPr lang="fr-FR" dirty="0" smtClean="0"/>
              <a:t> for the « </a:t>
            </a:r>
            <a:r>
              <a:rPr lang="fr-FR" dirty="0" err="1" smtClean="0"/>
              <a:t>Latest</a:t>
            </a:r>
            <a:r>
              <a:rPr lang="fr-FR" dirty="0" smtClean="0"/>
              <a:t> </a:t>
            </a:r>
            <a:r>
              <a:rPr lang="fr-FR" dirty="0" err="1" smtClean="0"/>
              <a:t>Tweets</a:t>
            </a:r>
            <a:r>
              <a:rPr lang="fr-FR" dirty="0" smtClean="0"/>
              <a:t> » zone</a:t>
            </a:r>
          </a:p>
          <a:p>
            <a:pPr lvl="2"/>
            <a:r>
              <a:rPr lang="fr-FR" dirty="0" smtClean="0"/>
              <a:t>Use CSS3 </a:t>
            </a:r>
            <a:r>
              <a:rPr lang="fr-FR" dirty="0" err="1" smtClean="0"/>
              <a:t>properties</a:t>
            </a:r>
            <a:r>
              <a:rPr lang="fr-FR" dirty="0" smtClean="0"/>
              <a:t> to </a:t>
            </a:r>
            <a:r>
              <a:rPr lang="fr-FR" dirty="0" err="1" smtClean="0"/>
              <a:t>make</a:t>
            </a:r>
            <a:r>
              <a:rPr lang="fr-FR" dirty="0" smtClean="0"/>
              <a:t> </a:t>
            </a:r>
            <a:r>
              <a:rPr lang="fr-FR" dirty="0" err="1" smtClean="0"/>
              <a:t>your</a:t>
            </a:r>
            <a:r>
              <a:rPr lang="fr-FR" dirty="0" smtClean="0"/>
              <a:t> page </a:t>
            </a:r>
            <a:r>
              <a:rPr lang="fr-FR" dirty="0" err="1" smtClean="0"/>
              <a:t>similar</a:t>
            </a:r>
            <a:r>
              <a:rPr lang="fr-FR" dirty="0" smtClean="0"/>
              <a:t> to a List </a:t>
            </a:r>
            <a:r>
              <a:rPr lang="fr-FR" dirty="0" err="1" smtClean="0"/>
              <a:t>View</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pic>
        <p:nvPicPr>
          <p:cNvPr id="7"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22530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337220"/>
            <a:ext cx="7776467" cy="504056"/>
          </a:xfrm>
        </p:spPr>
        <p:txBody>
          <a:bodyPr/>
          <a:lstStyle/>
          <a:p>
            <a:r>
              <a:rPr lang="fr-FR" dirty="0" err="1" smtClean="0"/>
              <a:t>Exercise</a:t>
            </a:r>
            <a:r>
              <a:rPr lang="fr-FR" dirty="0" smtClean="0"/>
              <a:t> (2</a:t>
            </a:r>
            <a:r>
              <a:rPr lang="fr-FR" dirty="0" smtClean="0"/>
              <a:t>/2)</a:t>
            </a:r>
            <a:endParaRPr lang="fr-FR" dirty="0"/>
          </a:p>
        </p:txBody>
      </p:sp>
      <p:sp>
        <p:nvSpPr>
          <p:cNvPr id="3" name="Espace réservé du contenu 2"/>
          <p:cNvSpPr>
            <a:spLocks noGrp="1"/>
          </p:cNvSpPr>
          <p:nvPr>
            <p:ph idx="1"/>
          </p:nvPr>
        </p:nvSpPr>
        <p:spPr/>
        <p:txBody>
          <a:bodyPr/>
          <a:lstStyle/>
          <a:p>
            <a:endParaRPr lang="fr-FR" dirty="0" smtClean="0"/>
          </a:p>
          <a:p>
            <a:pPr marL="0" indent="0">
              <a:buNone/>
            </a:pPr>
            <a:endParaRPr lang="fr-FR" dirty="0" smtClean="0"/>
          </a:p>
          <a:p>
            <a:pPr marL="0" indent="0">
              <a:buNone/>
            </a:pPr>
            <a:endParaRPr lang="fr-FR" dirty="0"/>
          </a:p>
          <a:p>
            <a:r>
              <a:rPr lang="fr-FR" dirty="0" smtClean="0"/>
              <a:t>Possible </a:t>
            </a:r>
            <a:r>
              <a:rPr lang="fr-FR" dirty="0" err="1" smtClean="0"/>
              <a:t>rendering</a:t>
            </a:r>
            <a:r>
              <a:rPr lang="fr-FR" dirty="0" smtClean="0"/>
              <a:t> on</a:t>
            </a:r>
            <a:br>
              <a:rPr lang="fr-FR" dirty="0" smtClean="0"/>
            </a:br>
            <a:r>
              <a:rPr lang="fr-FR" dirty="0" smtClean="0"/>
              <a:t>Mobile </a:t>
            </a:r>
            <a:r>
              <a:rPr lang="fr-FR" dirty="0" err="1" smtClean="0"/>
              <a:t>Opera</a:t>
            </a:r>
            <a:r>
              <a:rPr lang="fr-FR" dirty="0" smtClean="0"/>
              <a:t> </a:t>
            </a:r>
            <a:r>
              <a:rPr lang="fr-FR" dirty="0" err="1" smtClean="0"/>
              <a:t>Emulator</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pic>
        <p:nvPicPr>
          <p:cNvPr id="7"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apture d’écran 2012-10-24 à 6.38.00 PM.png"/>
          <p:cNvPicPr>
            <a:picLocks noChangeAspect="1"/>
          </p:cNvPicPr>
          <p:nvPr/>
        </p:nvPicPr>
        <p:blipFill rotWithShape="1">
          <a:blip r:embed="rId3">
            <a:extLst>
              <a:ext uri="{28A0092B-C50C-407E-A947-70E740481C1C}">
                <a14:useLocalDpi xmlns:a14="http://schemas.microsoft.com/office/drawing/2010/main" val="0"/>
              </a:ext>
            </a:extLst>
          </a:blip>
          <a:srcRect t="12636"/>
          <a:stretch/>
        </p:blipFill>
        <p:spPr>
          <a:xfrm>
            <a:off x="5004048" y="769268"/>
            <a:ext cx="3182914" cy="4488787"/>
          </a:xfrm>
          <a:prstGeom prst="rect">
            <a:avLst/>
          </a:prstGeom>
        </p:spPr>
      </p:pic>
    </p:spTree>
    <p:extLst>
      <p:ext uri="{BB962C8B-B14F-4D97-AF65-F5344CB8AC3E}">
        <p14:creationId xmlns:p14="http://schemas.microsoft.com/office/powerpoint/2010/main" val="247164502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Namespaces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8198" name="Picture 6" descr="D:\Users\Renaud\Desktop\StageFinEtudesSupinfo\Etag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17340"/>
            <a:ext cx="37211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470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err="1" smtClean="0"/>
              <a:t>Remember</a:t>
            </a:r>
            <a:r>
              <a:rPr lang="fr-FR" dirty="0" smtClean="0"/>
              <a:t> the XML </a:t>
            </a:r>
            <a:r>
              <a:rPr lang="fr-FR" dirty="0" err="1" smtClean="0"/>
              <a:t>attribute</a:t>
            </a:r>
            <a:r>
              <a:rPr lang="fr-FR" dirty="0" smtClean="0"/>
              <a:t> « </a:t>
            </a:r>
            <a:r>
              <a:rPr lang="fr-FR" dirty="0" err="1" smtClean="0"/>
              <a:t>xmlns</a:t>
            </a:r>
            <a:r>
              <a:rPr lang="fr-FR" dirty="0" smtClean="0"/>
              <a:t> » ?</a:t>
            </a:r>
          </a:p>
          <a:p>
            <a:pPr lvl="1"/>
            <a:r>
              <a:rPr lang="fr-FR" dirty="0" err="1" smtClean="0"/>
              <a:t>Allows</a:t>
            </a:r>
            <a:r>
              <a:rPr lang="fr-FR" dirty="0" smtClean="0"/>
              <a:t> to </a:t>
            </a:r>
            <a:r>
              <a:rPr lang="fr-FR" dirty="0" err="1" smtClean="0"/>
              <a:t>define</a:t>
            </a:r>
            <a:r>
              <a:rPr lang="fr-FR" dirty="0" smtClean="0"/>
              <a:t> </a:t>
            </a:r>
            <a:r>
              <a:rPr lang="fr-FR" dirty="0" err="1" smtClean="0"/>
              <a:t>namespaces</a:t>
            </a:r>
            <a:endParaRPr lang="fr-FR" dirty="0" smtClean="0"/>
          </a:p>
          <a:p>
            <a:pPr lvl="1"/>
            <a:endParaRPr lang="fr-FR" dirty="0" smtClean="0"/>
          </a:p>
          <a:p>
            <a:r>
              <a:rPr lang="fr-FR" dirty="0" smtClean="0"/>
              <a:t>CSS 3 </a:t>
            </a:r>
            <a:r>
              <a:rPr lang="fr-FR" dirty="0" err="1" smtClean="0"/>
              <a:t>can</a:t>
            </a:r>
            <a:r>
              <a:rPr lang="fr-FR" dirty="0" smtClean="0"/>
              <a:t> style XML </a:t>
            </a:r>
            <a:r>
              <a:rPr lang="fr-FR" dirty="0" err="1" smtClean="0"/>
              <a:t>elements</a:t>
            </a:r>
            <a:r>
              <a:rPr lang="fr-FR" dirty="0" smtClean="0"/>
              <a:t> </a:t>
            </a:r>
            <a:r>
              <a:rPr lang="fr-FR" dirty="0" err="1" smtClean="0"/>
              <a:t>depending</a:t>
            </a:r>
            <a:r>
              <a:rPr lang="fr-FR" dirty="0" smtClean="0"/>
              <a:t> on </a:t>
            </a:r>
            <a:r>
              <a:rPr lang="fr-FR" dirty="0" err="1" smtClean="0"/>
              <a:t>their</a:t>
            </a:r>
            <a:r>
              <a:rPr lang="fr-FR" dirty="0" smtClean="0"/>
              <a:t> respective </a:t>
            </a:r>
            <a:r>
              <a:rPr lang="fr-FR" dirty="0" err="1" smtClean="0"/>
              <a:t>namespaces</a:t>
            </a:r>
            <a:endParaRPr lang="fr-FR" dirty="0"/>
          </a:p>
          <a:p>
            <a:endParaRPr lang="fr-FR" dirty="0" smtClean="0"/>
          </a:p>
          <a:p>
            <a:r>
              <a:rPr lang="fr-FR" dirty="0" err="1" smtClean="0"/>
              <a:t>We’ll</a:t>
            </a:r>
            <a:r>
              <a:rPr lang="fr-FR" dirty="0" smtClean="0"/>
              <a:t> </a:t>
            </a:r>
            <a:r>
              <a:rPr lang="fr-FR" dirty="0" err="1" smtClean="0"/>
              <a:t>see</a:t>
            </a:r>
            <a:r>
              <a:rPr lang="fr-FR" dirty="0" smtClean="0"/>
              <a:t> how in </a:t>
            </a:r>
            <a:r>
              <a:rPr lang="fr-FR" dirty="0" err="1" smtClean="0"/>
              <a:t>this</a:t>
            </a:r>
            <a:r>
              <a:rPr lang="fr-FR" dirty="0" smtClean="0"/>
              <a:t> </a:t>
            </a:r>
            <a:r>
              <a:rPr lang="fr-FR" dirty="0" err="1" smtClean="0"/>
              <a:t>chapter</a:t>
            </a:r>
            <a:r>
              <a:rPr lang="fr-FR" dirty="0" smtClean="0"/>
              <a:t> </a:t>
            </a:r>
            <a:r>
              <a:rPr lang="fr-FR" dirty="0" smtClean="0">
                <a:sym typeface="Wingdings" pitchFamily="2" charset="2"/>
              </a:rPr>
              <a: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pic>
        <p:nvPicPr>
          <p:cNvPr id="7"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7617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CSS3 is part of HTML5 specification</a:t>
            </a:r>
          </a:p>
          <a:p>
            <a:endParaRPr lang="en-US" dirty="0" smtClean="0">
              <a:ea typeface="ＭＳ Ｐゴシック" pitchFamily="34" charset="-128"/>
            </a:endParaRPr>
          </a:p>
          <a:p>
            <a:r>
              <a:rPr lang="en-US" dirty="0">
                <a:ea typeface="ＭＳ Ｐゴシック" pitchFamily="34" charset="-128"/>
              </a:rPr>
              <a:t>Composed of several specifications</a:t>
            </a:r>
          </a:p>
          <a:p>
            <a:pPr marL="0" indent="0">
              <a:buNone/>
            </a:pPr>
            <a:endParaRPr lang="en-US" dirty="0" smtClean="0">
              <a:ea typeface="ＭＳ Ｐゴシック" pitchFamily="34" charset="-128"/>
            </a:endParaRPr>
          </a:p>
          <a:p>
            <a:r>
              <a:rPr lang="en-US" dirty="0" err="1" smtClean="0">
                <a:ea typeface="ＭＳ Ｐゴシック" pitchFamily="34" charset="-128"/>
              </a:rPr>
              <a:t>Developped</a:t>
            </a:r>
            <a:r>
              <a:rPr lang="en-US" dirty="0" smtClean="0">
                <a:ea typeface="ＭＳ Ｐゴシック" pitchFamily="34" charset="-128"/>
              </a:rPr>
              <a:t> by W3C and WHATWG</a:t>
            </a:r>
          </a:p>
          <a:p>
            <a:pPr marL="0" indent="0">
              <a:buNone/>
            </a:pPr>
            <a:endParaRPr lang="en-US" dirty="0" smtClean="0">
              <a:ea typeface="ＭＳ Ｐゴシック" pitchFamily="34" charset="-128"/>
            </a:endParaRPr>
          </a:p>
          <a:p>
            <a:r>
              <a:rPr lang="en-US" dirty="0" smtClean="0">
                <a:ea typeface="ＭＳ Ｐゴシック" pitchFamily="34" charset="-128"/>
              </a:rPr>
              <a:t>At the moment, partially implemented</a:t>
            </a:r>
            <a:r>
              <a:rPr lang="en-US" dirty="0">
                <a:ea typeface="ＭＳ Ｐゴシック" pitchFamily="34" charset="-128"/>
              </a:rPr>
              <a:t> </a:t>
            </a:r>
            <a:r>
              <a:rPr lang="en-US" dirty="0" smtClean="0">
                <a:ea typeface="ＭＳ Ｐゴシック" pitchFamily="34" charset="-128"/>
              </a:rPr>
              <a:t>by browsers</a:t>
            </a:r>
            <a:endParaRPr lang="en-US" sz="2800" dirty="0" smtClean="0">
              <a:ea typeface="ＭＳ Ｐゴシック" pitchFamily="34" charset="-128"/>
            </a:endParaRPr>
          </a:p>
          <a:p>
            <a:endParaRPr lang="en-US" dirty="0" smtClean="0">
              <a:ea typeface="ＭＳ Ｐゴシック" pitchFamily="34" charset="-128"/>
            </a:endParaRP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Attributes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blog.inovia-conseil.fr/wp-content/uploads/2009/06/whatw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304" y="2425452"/>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89091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XML </a:t>
            </a:r>
            <a:r>
              <a:rPr lang="fr-FR" dirty="0" err="1" smtClean="0"/>
              <a:t>namespaces</a:t>
            </a:r>
            <a:endParaRPr lang="fr-FR" dirty="0"/>
          </a:p>
        </p:txBody>
      </p:sp>
      <p:sp>
        <p:nvSpPr>
          <p:cNvPr id="3" name="Espace réservé du contenu 2"/>
          <p:cNvSpPr>
            <a:spLocks noGrp="1"/>
          </p:cNvSpPr>
          <p:nvPr>
            <p:ph idx="1"/>
          </p:nvPr>
        </p:nvSpPr>
        <p:spPr/>
        <p:txBody>
          <a:bodyPr/>
          <a:lstStyle/>
          <a:p>
            <a:r>
              <a:rPr lang="fr-FR" dirty="0" smtClean="0"/>
              <a:t>An XML </a:t>
            </a:r>
            <a:r>
              <a:rPr lang="fr-FR" dirty="0" err="1" smtClean="0"/>
              <a:t>namespace</a:t>
            </a:r>
            <a:r>
              <a:rPr lang="fr-FR" dirty="0" smtClean="0"/>
              <a:t> </a:t>
            </a:r>
            <a:r>
              <a:rPr lang="fr-FR" dirty="0" err="1" smtClean="0"/>
              <a:t>is</a:t>
            </a:r>
            <a:r>
              <a:rPr lang="fr-FR" dirty="0" smtClean="0"/>
              <a:t> set by </a:t>
            </a:r>
            <a:r>
              <a:rPr lang="fr-FR" dirty="0" err="1" smtClean="0"/>
              <a:t>its</a:t>
            </a:r>
            <a:r>
              <a:rPr lang="fr-FR" dirty="0" smtClean="0"/>
              <a:t> </a:t>
            </a:r>
            <a:r>
              <a:rPr lang="fr-FR" dirty="0" err="1" smtClean="0"/>
              <a:t>attribute</a:t>
            </a:r>
            <a:r>
              <a:rPr lang="fr-FR" dirty="0" smtClean="0"/>
              <a:t> « </a:t>
            </a:r>
            <a:r>
              <a:rPr lang="fr-FR" dirty="0" err="1" smtClean="0"/>
              <a:t>xmlns</a:t>
            </a:r>
            <a:r>
              <a:rPr lang="fr-FR" dirty="0" smtClean="0"/>
              <a:t> »</a:t>
            </a:r>
          </a:p>
          <a:p>
            <a:endParaRPr lang="fr-FR" dirty="0"/>
          </a:p>
          <a:p>
            <a:endParaRPr lang="fr-FR" dirty="0" smtClean="0"/>
          </a:p>
          <a:p>
            <a:r>
              <a:rPr lang="fr-FR" dirty="0" smtClean="0"/>
              <a:t>The </a:t>
            </a:r>
            <a:r>
              <a:rPr lang="fr-FR" dirty="0" err="1" smtClean="0"/>
              <a:t>namespace</a:t>
            </a:r>
            <a:r>
              <a:rPr lang="fr-FR" dirty="0" smtClean="0"/>
              <a:t> </a:t>
            </a:r>
            <a:r>
              <a:rPr lang="fr-FR" dirty="0" err="1" smtClean="0"/>
              <a:t>will</a:t>
            </a:r>
            <a:r>
              <a:rPr lang="fr-FR" dirty="0" smtClean="0"/>
              <a:t> </a:t>
            </a:r>
            <a:r>
              <a:rPr lang="fr-FR" dirty="0" err="1" smtClean="0"/>
              <a:t>be</a:t>
            </a:r>
            <a:r>
              <a:rPr lang="fr-FR" dirty="0" smtClean="0"/>
              <a:t> </a:t>
            </a:r>
            <a:r>
              <a:rPr lang="fr-FR" dirty="0" err="1" smtClean="0"/>
              <a:t>declared</a:t>
            </a:r>
            <a:r>
              <a:rPr lang="fr-FR" dirty="0" smtClean="0"/>
              <a:t> </a:t>
            </a:r>
            <a:r>
              <a:rPr lang="fr-FR" dirty="0" err="1" smtClean="0"/>
              <a:t>until</a:t>
            </a:r>
            <a:r>
              <a:rPr lang="fr-FR" dirty="0" smtClean="0"/>
              <a:t> the </a:t>
            </a:r>
            <a:r>
              <a:rPr lang="fr-FR" dirty="0" err="1" smtClean="0"/>
              <a:t>closing</a:t>
            </a:r>
            <a:r>
              <a:rPr lang="fr-FR" dirty="0" smtClean="0"/>
              <a:t> tag</a:t>
            </a:r>
          </a:p>
          <a:p>
            <a:pPr lvl="1"/>
            <a:r>
              <a:rPr lang="fr-FR" dirty="0" err="1" smtClean="0"/>
              <a:t>Usually</a:t>
            </a:r>
            <a:r>
              <a:rPr lang="fr-FR" dirty="0" smtClean="0"/>
              <a:t> all </a:t>
            </a:r>
            <a:r>
              <a:rPr lang="fr-FR" dirty="0" err="1" smtClean="0"/>
              <a:t>namespaces</a:t>
            </a:r>
            <a:r>
              <a:rPr lang="fr-FR" dirty="0" smtClean="0"/>
              <a:t> are set in the first tag</a:t>
            </a:r>
          </a:p>
          <a:p>
            <a:pPr lvl="1"/>
            <a:endParaRPr lang="fr-FR" dirty="0"/>
          </a:p>
          <a:p>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849388"/>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B050"/>
                </a:solidFill>
                <a:latin typeface="Courier New"/>
                <a:cs typeface="Courier New"/>
              </a:rPr>
              <a:t>&lt;Enterprise </a:t>
            </a:r>
            <a:r>
              <a:rPr lang="en-US" b="1" dirty="0" err="1" smtClean="0">
                <a:solidFill>
                  <a:srgbClr val="FF0000"/>
                </a:solidFill>
                <a:latin typeface="Courier New"/>
                <a:cs typeface="Courier New"/>
              </a:rPr>
              <a:t>xmlns</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www.ns.com/ns/Enterprise"</a:t>
            </a:r>
            <a:r>
              <a:rPr lang="en-US" b="1" dirty="0" smtClean="0">
                <a:solidFill>
                  <a:srgbClr val="00B050"/>
                </a:solidFill>
                <a:latin typeface="Courier New"/>
                <a:cs typeface="Courier New"/>
              </a:rPr>
              <a:t>&gt;</a:t>
            </a:r>
            <a:endParaRPr lang="en-US" b="1" dirty="0">
              <a:solidFill>
                <a:srgbClr val="00B050"/>
              </a:solidFill>
              <a:latin typeface="Courier New"/>
              <a:cs typeface="Courier New"/>
            </a:endParaRPr>
          </a:p>
        </p:txBody>
      </p:sp>
      <p:sp>
        <p:nvSpPr>
          <p:cNvPr id="6" name="Rectangle à coins arrondis 5"/>
          <p:cNvSpPr/>
          <p:nvPr/>
        </p:nvSpPr>
        <p:spPr>
          <a:xfrm>
            <a:off x="179512" y="3766914"/>
            <a:ext cx="8785224" cy="125082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&lt;Enterprise </a:t>
            </a:r>
            <a:r>
              <a:rPr lang="en-US" b="1" dirty="0" err="1" smtClean="0">
                <a:solidFill>
                  <a:srgbClr val="FF0000"/>
                </a:solidFill>
                <a:latin typeface="Courier New"/>
                <a:cs typeface="Courier New"/>
              </a:rPr>
              <a:t>xmlns</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www.ns.com/ns/Enterprise"</a:t>
            </a:r>
          </a:p>
          <a:p>
            <a:pPr lvl="1"/>
            <a:r>
              <a:rPr lang="en-US" b="1" dirty="0" err="1" smtClean="0">
                <a:solidFill>
                  <a:srgbClr val="FF0000"/>
                </a:solidFill>
                <a:latin typeface="Courier New"/>
                <a:cs typeface="Courier New"/>
              </a:rPr>
              <a:t>xmlns:manager</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a:t>
            </a:r>
            <a:r>
              <a:rPr lang="en-US" b="1" dirty="0">
                <a:solidFill>
                  <a:schemeClr val="accent6">
                    <a:lumMod val="75000"/>
                  </a:schemeClr>
                </a:solidFill>
                <a:latin typeface="Courier New"/>
                <a:cs typeface="Courier New"/>
              </a:rPr>
              <a:t>http://</a:t>
            </a:r>
            <a:r>
              <a:rPr lang="en-US" b="1" dirty="0" smtClean="0">
                <a:solidFill>
                  <a:schemeClr val="accent6">
                    <a:lumMod val="75000"/>
                  </a:schemeClr>
                </a:solidFill>
                <a:latin typeface="Courier New"/>
                <a:cs typeface="Courier New"/>
              </a:rPr>
              <a:t>www.ns.com/ns/Manager"</a:t>
            </a:r>
            <a:endParaRPr lang="en-US" b="1" dirty="0">
              <a:solidFill>
                <a:schemeClr val="accent6">
                  <a:lumMod val="75000"/>
                </a:schemeClr>
              </a:solidFill>
              <a:latin typeface="Courier New"/>
              <a:cs typeface="Courier New"/>
            </a:endParaRPr>
          </a:p>
          <a:p>
            <a:pPr lvl="1"/>
            <a:r>
              <a:rPr lang="en-US" b="1" dirty="0" err="1" smtClean="0">
                <a:solidFill>
                  <a:srgbClr val="FF0000"/>
                </a:solidFill>
                <a:latin typeface="Courier New"/>
                <a:cs typeface="Courier New"/>
              </a:rPr>
              <a:t>xmlns:employee</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a:t>
            </a:r>
            <a:r>
              <a:rPr lang="en-US" b="1" dirty="0">
                <a:solidFill>
                  <a:schemeClr val="accent6">
                    <a:lumMod val="75000"/>
                  </a:schemeClr>
                </a:solidFill>
                <a:latin typeface="Courier New"/>
                <a:cs typeface="Courier New"/>
              </a:rPr>
              <a:t>http://</a:t>
            </a:r>
            <a:r>
              <a:rPr lang="en-US" b="1" dirty="0" smtClean="0">
                <a:solidFill>
                  <a:schemeClr val="accent6">
                    <a:lumMod val="75000"/>
                  </a:schemeClr>
                </a:solidFill>
                <a:latin typeface="Courier New"/>
                <a:cs typeface="Courier New"/>
              </a:rPr>
              <a:t>www.ns.com/ns/Employee"</a:t>
            </a:r>
            <a:r>
              <a:rPr lang="en-US" b="1" dirty="0" smtClean="0">
                <a:solidFill>
                  <a:srgbClr val="00B050"/>
                </a:solidFill>
                <a:latin typeface="Courier New"/>
                <a:cs typeface="Courier New"/>
              </a:rPr>
              <a:t>&gt;</a:t>
            </a:r>
            <a:endParaRPr lang="en-US" b="1" dirty="0">
              <a:solidFill>
                <a:srgbClr val="00B05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09133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Include</a:t>
            </a:r>
            <a:r>
              <a:rPr lang="fr-FR" dirty="0" smtClean="0"/>
              <a:t> CSS in XML</a:t>
            </a:r>
            <a:endParaRPr lang="fr-FR" dirty="0"/>
          </a:p>
        </p:txBody>
      </p:sp>
      <p:sp>
        <p:nvSpPr>
          <p:cNvPr id="3" name="Espace réservé du contenu 2"/>
          <p:cNvSpPr>
            <a:spLocks noGrp="1"/>
          </p:cNvSpPr>
          <p:nvPr>
            <p:ph idx="1"/>
          </p:nvPr>
        </p:nvSpPr>
        <p:spPr/>
        <p:txBody>
          <a:bodyPr/>
          <a:lstStyle/>
          <a:p>
            <a:r>
              <a:rPr lang="fr-FR" dirty="0" err="1" smtClean="0"/>
              <a:t>Remember</a:t>
            </a:r>
            <a:r>
              <a:rPr lang="fr-FR" dirty="0" smtClean="0"/>
              <a:t> the </a:t>
            </a:r>
            <a:r>
              <a:rPr lang="fr-FR" dirty="0" err="1" smtClean="0"/>
              <a:t>doctype</a:t>
            </a:r>
            <a:r>
              <a:rPr lang="fr-FR" dirty="0" smtClean="0"/>
              <a:t> </a:t>
            </a:r>
            <a:r>
              <a:rPr lang="fr-FR" dirty="0" err="1" smtClean="0"/>
              <a:t>used</a:t>
            </a:r>
            <a:r>
              <a:rPr lang="fr-FR" dirty="0" smtClean="0"/>
              <a:t> for XML?</a:t>
            </a:r>
          </a:p>
          <a:p>
            <a:endParaRPr lang="fr-FR" dirty="0"/>
          </a:p>
          <a:p>
            <a:endParaRPr lang="fr-FR" dirty="0" smtClean="0"/>
          </a:p>
          <a:p>
            <a:r>
              <a:rPr lang="fr-FR" dirty="0" smtClean="0"/>
              <a:t>Right </a:t>
            </a:r>
            <a:r>
              <a:rPr lang="fr-FR" dirty="0" err="1" smtClean="0"/>
              <a:t>after</a:t>
            </a:r>
            <a:r>
              <a:rPr lang="fr-FR" dirty="0" smtClean="0"/>
              <a:t> </a:t>
            </a:r>
            <a:r>
              <a:rPr lang="fr-FR" dirty="0" err="1" smtClean="0"/>
              <a:t>it</a:t>
            </a:r>
            <a:r>
              <a:rPr lang="fr-FR" dirty="0" smtClean="0"/>
              <a:t>, </a:t>
            </a:r>
            <a:r>
              <a:rPr lang="fr-FR" dirty="0" err="1" smtClean="0"/>
              <a:t>include</a:t>
            </a:r>
            <a:r>
              <a:rPr lang="fr-FR" dirty="0" smtClean="0"/>
              <a:t> </a:t>
            </a:r>
            <a:r>
              <a:rPr lang="fr-FR" dirty="0" err="1" smtClean="0"/>
              <a:t>your</a:t>
            </a:r>
            <a:r>
              <a:rPr lang="fr-FR" dirty="0" smtClean="0"/>
              <a:t> </a:t>
            </a:r>
            <a:r>
              <a:rPr lang="fr-FR" dirty="0" err="1" smtClean="0"/>
              <a:t>stylesheet</a:t>
            </a:r>
            <a:r>
              <a:rPr lang="fr-FR" dirty="0" smtClean="0"/>
              <a:t> </a:t>
            </a:r>
            <a:r>
              <a:rPr lang="fr-FR" dirty="0" err="1" smtClean="0"/>
              <a:t>like</a:t>
            </a:r>
            <a:r>
              <a:rPr lang="fr-FR" dirty="0" smtClean="0"/>
              <a:t> </a:t>
            </a:r>
            <a:r>
              <a:rPr lang="fr-FR" dirty="0" err="1" smtClean="0"/>
              <a:t>this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849388"/>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&lt;?xml </a:t>
            </a:r>
            <a:r>
              <a:rPr lang="en-US" b="1" dirty="0">
                <a:solidFill>
                  <a:srgbClr val="FF0000"/>
                </a:solidFill>
                <a:latin typeface="Courier New"/>
                <a:cs typeface="Courier New"/>
              </a:rPr>
              <a:t>version</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"1.0"</a:t>
            </a:r>
            <a:r>
              <a:rPr lang="en-US" b="1" dirty="0">
                <a:solidFill>
                  <a:srgbClr val="00B050"/>
                </a:solidFill>
                <a:latin typeface="Courier New"/>
                <a:cs typeface="Courier New"/>
              </a:rPr>
              <a:t> </a:t>
            </a:r>
            <a:r>
              <a:rPr lang="en-US" b="1" dirty="0">
                <a:solidFill>
                  <a:srgbClr val="FF0000"/>
                </a:solidFill>
                <a:latin typeface="Courier New"/>
                <a:cs typeface="Courier New"/>
              </a:rPr>
              <a:t>encoding</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UTF-8"</a:t>
            </a:r>
            <a:r>
              <a:rPr lang="en-US" b="1" dirty="0" smtClean="0">
                <a:solidFill>
                  <a:srgbClr val="00B050"/>
                </a:solidFill>
                <a:latin typeface="Courier New"/>
                <a:cs typeface="Courier New"/>
              </a:rPr>
              <a:t> ?&gt;</a:t>
            </a:r>
            <a:endParaRPr lang="en-US" b="1" dirty="0">
              <a:solidFill>
                <a:srgbClr val="00B050"/>
              </a:solidFill>
              <a:latin typeface="Courier New"/>
              <a:cs typeface="Courier New"/>
            </a:endParaRPr>
          </a:p>
        </p:txBody>
      </p:sp>
      <p:sp>
        <p:nvSpPr>
          <p:cNvPr id="6" name="Rectangle à coins arrondis 5"/>
          <p:cNvSpPr/>
          <p:nvPr/>
        </p:nvSpPr>
        <p:spPr>
          <a:xfrm>
            <a:off x="179512" y="3478882"/>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&lt;?xml-</a:t>
            </a:r>
            <a:r>
              <a:rPr lang="en-US" b="1" dirty="0" err="1">
                <a:solidFill>
                  <a:srgbClr val="00B050"/>
                </a:solidFill>
                <a:latin typeface="Courier New"/>
                <a:cs typeface="Courier New"/>
              </a:rPr>
              <a:t>stylesheet</a:t>
            </a:r>
            <a:r>
              <a:rPr lang="en-US" b="1" dirty="0">
                <a:solidFill>
                  <a:srgbClr val="00B050"/>
                </a:solidFill>
                <a:latin typeface="Courier New"/>
                <a:cs typeface="Courier New"/>
              </a:rPr>
              <a:t> </a:t>
            </a:r>
            <a:r>
              <a:rPr lang="en-US" b="1" dirty="0">
                <a:solidFill>
                  <a:srgbClr val="FF0000"/>
                </a:solidFill>
                <a:latin typeface="Courier New"/>
                <a:cs typeface="Courier New"/>
              </a:rPr>
              <a:t>type</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"text/</a:t>
            </a:r>
            <a:r>
              <a:rPr lang="en-US" b="1" dirty="0" err="1">
                <a:solidFill>
                  <a:schemeClr val="accent6">
                    <a:lumMod val="75000"/>
                  </a:schemeClr>
                </a:solidFill>
                <a:latin typeface="Courier New"/>
                <a:cs typeface="Courier New"/>
              </a:rPr>
              <a:t>css</a:t>
            </a:r>
            <a:r>
              <a:rPr lang="en-US" b="1" dirty="0">
                <a:solidFill>
                  <a:schemeClr val="accent6">
                    <a:lumMod val="75000"/>
                  </a:schemeClr>
                </a:solidFill>
                <a:latin typeface="Courier New"/>
                <a:cs typeface="Courier New"/>
              </a:rPr>
              <a:t>"</a:t>
            </a:r>
            <a:r>
              <a:rPr lang="en-US" b="1" dirty="0">
                <a:solidFill>
                  <a:srgbClr val="00B050"/>
                </a:solidFill>
                <a:latin typeface="Courier New"/>
                <a:cs typeface="Courier New"/>
              </a:rPr>
              <a:t> </a:t>
            </a:r>
            <a:r>
              <a:rPr lang="en-US" b="1" dirty="0" err="1">
                <a:solidFill>
                  <a:srgbClr val="FF0000"/>
                </a:solidFill>
                <a:latin typeface="Courier New"/>
                <a:cs typeface="Courier New"/>
              </a:rPr>
              <a:t>href</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ns-style.css" </a:t>
            </a:r>
            <a:r>
              <a:rPr lang="en-US" b="1" dirty="0" smtClean="0">
                <a:solidFill>
                  <a:srgbClr val="00B050"/>
                </a:solidFill>
                <a:latin typeface="Courier New"/>
                <a:cs typeface="Courier New"/>
              </a:rPr>
              <a:t>?&gt;</a:t>
            </a:r>
            <a:endParaRPr lang="en-US" b="1" dirty="0">
              <a:solidFill>
                <a:srgbClr val="00B05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84131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XML </a:t>
            </a:r>
            <a:r>
              <a:rPr lang="fr-FR" dirty="0" err="1" smtClean="0"/>
              <a:t>namespace</a:t>
            </a:r>
            <a:r>
              <a:rPr lang="fr-FR" dirty="0" smtClean="0"/>
              <a:t> </a:t>
            </a:r>
            <a:r>
              <a:rPr lang="fr-FR" dirty="0" err="1" smtClean="0"/>
              <a:t>syntax</a:t>
            </a:r>
            <a:endParaRPr lang="fr-FR" dirty="0"/>
          </a:p>
        </p:txBody>
      </p:sp>
      <p:sp>
        <p:nvSpPr>
          <p:cNvPr id="3" name="Espace réservé du contenu 2"/>
          <p:cNvSpPr>
            <a:spLocks noGrp="1"/>
          </p:cNvSpPr>
          <p:nvPr>
            <p:ph idx="1"/>
          </p:nvPr>
        </p:nvSpPr>
        <p:spPr/>
        <p:txBody>
          <a:bodyPr/>
          <a:lstStyle/>
          <a:p>
            <a:r>
              <a:rPr lang="fr-FR" dirty="0" smtClean="0"/>
              <a:t>How to </a:t>
            </a:r>
            <a:r>
              <a:rPr lang="fr-FR" dirty="0" err="1" smtClean="0"/>
              <a:t>include</a:t>
            </a:r>
            <a:r>
              <a:rPr lang="fr-FR" dirty="0" smtClean="0"/>
              <a:t> a </a:t>
            </a:r>
            <a:r>
              <a:rPr lang="fr-FR" dirty="0" err="1" smtClean="0"/>
              <a:t>specific</a:t>
            </a:r>
            <a:r>
              <a:rPr lang="fr-FR" dirty="0" smtClean="0"/>
              <a:t> tag in a </a:t>
            </a:r>
            <a:r>
              <a:rPr lang="fr-FR" dirty="0" err="1" smtClean="0"/>
              <a:t>namespace</a:t>
            </a:r>
            <a:r>
              <a:rPr lang="fr-FR" dirty="0" smtClean="0"/>
              <a:t>?</a:t>
            </a:r>
          </a:p>
          <a:p>
            <a:endParaRPr lang="fr-FR" dirty="0" smtClean="0"/>
          </a:p>
          <a:p>
            <a:pPr marL="0" lvl="1" indent="0" algn="ctr">
              <a:buNone/>
            </a:pPr>
            <a:r>
              <a:rPr lang="fr-FR" i="1" dirty="0"/>
              <a:t>&lt;</a:t>
            </a:r>
            <a:r>
              <a:rPr lang="fr-FR" i="1" dirty="0" err="1"/>
              <a:t>namespace:theTag</a:t>
            </a:r>
            <a:r>
              <a:rPr lang="fr-FR" i="1" dirty="0"/>
              <a:t>&gt; &lt;/</a:t>
            </a:r>
            <a:r>
              <a:rPr lang="fr-FR" i="1" dirty="0" err="1"/>
              <a:t>namespace:theTag</a:t>
            </a:r>
            <a:r>
              <a:rPr lang="fr-FR" i="1" dirty="0"/>
              <a:t>&gt;</a:t>
            </a:r>
          </a:p>
          <a:p>
            <a:pPr marL="0" indent="0">
              <a:buNone/>
            </a:pPr>
            <a:endParaRPr lang="fr-FR" dirty="0" smtClean="0"/>
          </a:p>
          <a:p>
            <a:r>
              <a:rPr lang="fr-FR" dirty="0" smtClean="0"/>
              <a:t>Non-</a:t>
            </a:r>
            <a:r>
              <a:rPr lang="fr-FR" dirty="0" err="1" smtClean="0"/>
              <a:t>prefixed</a:t>
            </a:r>
            <a:r>
              <a:rPr lang="fr-FR" dirty="0" smtClean="0"/>
              <a:t> tag </a:t>
            </a:r>
            <a:r>
              <a:rPr lang="fr-FR" dirty="0" err="1" smtClean="0"/>
              <a:t>belongs</a:t>
            </a:r>
            <a:r>
              <a:rPr lang="fr-FR" dirty="0" smtClean="0"/>
              <a:t> to the main </a:t>
            </a:r>
            <a:r>
              <a:rPr lang="fr-FR" dirty="0" err="1" smtClean="0"/>
              <a:t>namespace</a:t>
            </a:r>
            <a:endParaRPr lang="fr-FR" dirty="0" smtClean="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3865612"/>
            <a:ext cx="8785224"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a:t>
            </a:r>
            <a:r>
              <a:rPr lang="en-US" b="1" dirty="0" err="1" smtClean="0">
                <a:solidFill>
                  <a:srgbClr val="00B050"/>
                </a:solidFill>
                <a:latin typeface="Courier New"/>
                <a:cs typeface="Courier New"/>
              </a:rPr>
              <a:t>manager:Manager</a:t>
            </a:r>
            <a:r>
              <a:rPr lang="en-US" b="1" dirty="0" smtClean="0">
                <a:solidFill>
                  <a:srgbClr val="00B050"/>
                </a:solidFill>
                <a:latin typeface="Courier New"/>
                <a:cs typeface="Courier New"/>
              </a:rPr>
              <a:t>&gt;</a:t>
            </a:r>
            <a:r>
              <a:rPr lang="en-US" b="1" dirty="0" smtClean="0">
                <a:solidFill>
                  <a:schemeClr val="tx1"/>
                </a:solidFill>
                <a:latin typeface="Courier New"/>
                <a:cs typeface="Courier New"/>
              </a:rPr>
              <a:t>Manager stuff</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manager:Manager</a:t>
            </a:r>
            <a:r>
              <a:rPr lang="en-US" b="1" dirty="0" smtClean="0">
                <a:solidFill>
                  <a:srgbClr val="00B050"/>
                </a:solidFill>
                <a:latin typeface="Courier New"/>
                <a:cs typeface="Courier New"/>
              </a:rPr>
              <a:t>&gt;</a:t>
            </a:r>
          </a:p>
          <a:p>
            <a:r>
              <a:rPr lang="en-US" b="1" dirty="0" smtClean="0">
                <a:solidFill>
                  <a:srgbClr val="00B050"/>
                </a:solidFill>
                <a:latin typeface="Courier New"/>
                <a:cs typeface="Courier New"/>
              </a:rPr>
              <a:t>&lt;</a:t>
            </a:r>
            <a:r>
              <a:rPr lang="en-US" b="1" dirty="0">
                <a:solidFill>
                  <a:srgbClr val="00B050"/>
                </a:solidFill>
                <a:latin typeface="Courier New"/>
                <a:cs typeface="Courier New"/>
              </a:rPr>
              <a:t>info&gt;</a:t>
            </a:r>
            <a:r>
              <a:rPr lang="en-US" b="1" dirty="0">
                <a:solidFill>
                  <a:schemeClr val="tx1"/>
                </a:solidFill>
                <a:latin typeface="Courier New"/>
                <a:cs typeface="Courier New"/>
              </a:rPr>
              <a:t>Some unrelated </a:t>
            </a:r>
            <a:r>
              <a:rPr lang="en-US" b="1" dirty="0" err="1" smtClean="0">
                <a:solidFill>
                  <a:schemeClr val="tx1"/>
                </a:solidFill>
                <a:latin typeface="Courier New"/>
                <a:cs typeface="Courier New"/>
              </a:rPr>
              <a:t>informations</a:t>
            </a:r>
            <a:r>
              <a:rPr lang="en-US" b="1" dirty="0" smtClean="0">
                <a:solidFill>
                  <a:srgbClr val="00B050"/>
                </a:solidFill>
                <a:latin typeface="Courier New"/>
                <a:cs typeface="Courier New"/>
              </a:rPr>
              <a:t>&lt;/info&gt;</a:t>
            </a:r>
            <a:endParaRPr lang="en-US" b="1" dirty="0">
              <a:solidFill>
                <a:srgbClr val="00B050"/>
              </a:solidFill>
              <a:latin typeface="Courier New"/>
              <a:cs typeface="Courier New"/>
            </a:endParaRP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99644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179512" y="193204"/>
            <a:ext cx="8785224" cy="496855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B050"/>
                </a:solidFill>
                <a:latin typeface="Courier New"/>
                <a:cs typeface="Courier New"/>
              </a:rPr>
              <a:t>&lt;?xml </a:t>
            </a:r>
            <a:r>
              <a:rPr lang="en-US" b="1" dirty="0">
                <a:solidFill>
                  <a:srgbClr val="FF0000"/>
                </a:solidFill>
                <a:latin typeface="Courier New"/>
                <a:cs typeface="Courier New"/>
              </a:rPr>
              <a:t>version</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"1.0"</a:t>
            </a:r>
            <a:r>
              <a:rPr lang="en-US" b="1" dirty="0">
                <a:solidFill>
                  <a:srgbClr val="00B050"/>
                </a:solidFill>
                <a:latin typeface="Courier New"/>
                <a:cs typeface="Courier New"/>
              </a:rPr>
              <a:t> </a:t>
            </a:r>
            <a:r>
              <a:rPr lang="en-US" b="1" dirty="0">
                <a:solidFill>
                  <a:srgbClr val="FF0000"/>
                </a:solidFill>
                <a:latin typeface="Courier New"/>
                <a:cs typeface="Courier New"/>
              </a:rPr>
              <a:t>encoding</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"UTF-8"</a:t>
            </a:r>
            <a:r>
              <a:rPr lang="en-US" b="1" dirty="0">
                <a:solidFill>
                  <a:srgbClr val="00B050"/>
                </a:solidFill>
                <a:latin typeface="Courier New"/>
                <a:cs typeface="Courier New"/>
              </a:rPr>
              <a:t> ?&gt;</a:t>
            </a:r>
          </a:p>
          <a:p>
            <a:pPr lvl="2"/>
            <a:r>
              <a:rPr lang="en-US" b="1" dirty="0" smtClean="0">
                <a:solidFill>
                  <a:srgbClr val="00B050"/>
                </a:solidFill>
                <a:latin typeface="Courier New"/>
                <a:cs typeface="Courier New"/>
              </a:rPr>
              <a:t>&lt;?xml-</a:t>
            </a:r>
            <a:r>
              <a:rPr lang="en-US" b="1" dirty="0" err="1" smtClean="0">
                <a:solidFill>
                  <a:srgbClr val="00B050"/>
                </a:solidFill>
                <a:latin typeface="Courier New"/>
                <a:cs typeface="Courier New"/>
              </a:rPr>
              <a:t>stylesheet</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type</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"text/</a:t>
            </a:r>
            <a:r>
              <a:rPr lang="en-US" b="1" dirty="0" err="1" smtClean="0">
                <a:solidFill>
                  <a:schemeClr val="accent6">
                    <a:lumMod val="75000"/>
                  </a:schemeClr>
                </a:solidFill>
                <a:latin typeface="Courier New"/>
                <a:cs typeface="Courier New"/>
              </a:rPr>
              <a:t>css</a:t>
            </a:r>
            <a:r>
              <a:rPr lang="en-US" b="1" dirty="0" smtClean="0">
                <a:solidFill>
                  <a:schemeClr val="accent6">
                    <a:lumMod val="75000"/>
                  </a:schemeClr>
                </a:solidFill>
                <a:latin typeface="Courier New"/>
                <a:cs typeface="Courier New"/>
              </a:rPr>
              <a:t>"</a:t>
            </a:r>
            <a:r>
              <a:rPr lang="en-US" b="1" dirty="0" smtClean="0">
                <a:solidFill>
                  <a:srgbClr val="00B050"/>
                </a:solidFill>
                <a:latin typeface="Courier New"/>
                <a:cs typeface="Courier New"/>
              </a:rPr>
              <a:t> </a:t>
            </a:r>
          </a:p>
          <a:p>
            <a:pPr lvl="3"/>
            <a:r>
              <a:rPr lang="en-US" b="1" dirty="0" err="1" smtClean="0">
                <a:solidFill>
                  <a:srgbClr val="FF0000"/>
                </a:solidFill>
                <a:latin typeface="Courier New"/>
                <a:cs typeface="Courier New"/>
              </a:rPr>
              <a:t>href</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"ns-</a:t>
            </a:r>
            <a:r>
              <a:rPr lang="en-US" b="1" dirty="0" err="1" smtClean="0">
                <a:solidFill>
                  <a:schemeClr val="accent6">
                    <a:lumMod val="75000"/>
                  </a:schemeClr>
                </a:solidFill>
                <a:latin typeface="Courier New"/>
                <a:cs typeface="Courier New"/>
              </a:rPr>
              <a:t>style.css</a:t>
            </a:r>
            <a:r>
              <a:rPr lang="en-US" b="1" dirty="0" smtClean="0">
                <a:solidFill>
                  <a:schemeClr val="accent6">
                    <a:lumMod val="75000"/>
                  </a:schemeClr>
                </a:solidFill>
                <a:latin typeface="Courier New"/>
                <a:cs typeface="Courier New"/>
              </a:rPr>
              <a:t>" </a:t>
            </a:r>
            <a:r>
              <a:rPr lang="en-US" b="1" dirty="0" smtClean="0">
                <a:solidFill>
                  <a:srgbClr val="00B050"/>
                </a:solidFill>
                <a:latin typeface="Courier New"/>
                <a:cs typeface="Courier New"/>
              </a:rPr>
              <a:t>?&gt;</a:t>
            </a:r>
          </a:p>
          <a:p>
            <a:pPr lvl="4"/>
            <a:endParaRPr lang="en-US" b="1" dirty="0">
              <a:solidFill>
                <a:srgbClr val="00B050"/>
              </a:solidFill>
              <a:latin typeface="Courier New"/>
              <a:cs typeface="Courier New"/>
            </a:endParaRPr>
          </a:p>
          <a:p>
            <a:pPr lvl="2"/>
            <a:r>
              <a:rPr lang="en-US" b="1" dirty="0">
                <a:solidFill>
                  <a:srgbClr val="00B050"/>
                </a:solidFill>
                <a:latin typeface="Courier New"/>
                <a:cs typeface="Courier New"/>
              </a:rPr>
              <a:t>&lt;Enterprise </a:t>
            </a:r>
            <a:r>
              <a:rPr lang="en-US" b="1" dirty="0" err="1">
                <a:solidFill>
                  <a:srgbClr val="FF0000"/>
                </a:solidFill>
                <a:latin typeface="Courier New"/>
                <a:cs typeface="Courier New"/>
              </a:rPr>
              <a:t>xmlns</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"http://www.ns.com/ns/Enterprise"</a:t>
            </a:r>
          </a:p>
          <a:p>
            <a:pPr lvl="3"/>
            <a:r>
              <a:rPr lang="en-US" b="1" dirty="0" err="1">
                <a:solidFill>
                  <a:srgbClr val="FF0000"/>
                </a:solidFill>
                <a:latin typeface="Courier New"/>
                <a:cs typeface="Courier New"/>
              </a:rPr>
              <a:t>xmlns:manager</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"http://www.ns.com/ns/Manager"</a:t>
            </a:r>
          </a:p>
          <a:p>
            <a:pPr lvl="3"/>
            <a:r>
              <a:rPr lang="en-US" b="1" dirty="0" err="1">
                <a:solidFill>
                  <a:srgbClr val="FF0000"/>
                </a:solidFill>
                <a:latin typeface="Courier New"/>
                <a:cs typeface="Courier New"/>
              </a:rPr>
              <a:t>xmlns:employee</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"http://www.ns.com/ns/Employee"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 &lt;</a:t>
            </a:r>
            <a:r>
              <a:rPr lang="en-US" b="1" dirty="0" err="1">
                <a:solidFill>
                  <a:srgbClr val="00B050"/>
                </a:solidFill>
                <a:latin typeface="Courier New"/>
                <a:cs typeface="Courier New"/>
              </a:rPr>
              <a:t>manager:Manager</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 &lt;</a:t>
            </a:r>
            <a:r>
              <a:rPr lang="en-US" b="1" dirty="0" err="1">
                <a:solidFill>
                  <a:srgbClr val="00B050"/>
                </a:solidFill>
                <a:latin typeface="Courier New"/>
                <a:cs typeface="Courier New"/>
              </a:rPr>
              <a:t>manager:FirstName</a:t>
            </a:r>
            <a:r>
              <a:rPr lang="en-US" b="1" dirty="0">
                <a:solidFill>
                  <a:srgbClr val="00B050"/>
                </a:solidFill>
                <a:latin typeface="Courier New"/>
                <a:cs typeface="Courier New"/>
              </a:rPr>
              <a:t>&gt;</a:t>
            </a:r>
            <a:r>
              <a:rPr lang="en-US" b="1" dirty="0">
                <a:solidFill>
                  <a:schemeClr val="tx1"/>
                </a:solidFill>
                <a:latin typeface="Courier New"/>
                <a:cs typeface="Courier New"/>
              </a:rPr>
              <a:t>Barney</a:t>
            </a:r>
            <a:r>
              <a:rPr lang="en-US" b="1" dirty="0">
                <a:solidFill>
                  <a:srgbClr val="00B050"/>
                </a:solidFill>
                <a:latin typeface="Courier New"/>
                <a:cs typeface="Courier New"/>
              </a:rPr>
              <a:t>&lt;/</a:t>
            </a:r>
            <a:r>
              <a:rPr lang="en-US" b="1" dirty="0" err="1">
                <a:solidFill>
                  <a:srgbClr val="00B050"/>
                </a:solidFill>
                <a:latin typeface="Courier New"/>
                <a:cs typeface="Courier New"/>
              </a:rPr>
              <a:t>manager:FirstName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manager:LastName</a:t>
            </a:r>
            <a:r>
              <a:rPr lang="en-US" b="1" dirty="0">
                <a:solidFill>
                  <a:srgbClr val="00B050"/>
                </a:solidFill>
                <a:latin typeface="Courier New"/>
                <a:cs typeface="Courier New"/>
              </a:rPr>
              <a:t>&gt;</a:t>
            </a:r>
            <a:r>
              <a:rPr lang="en-US" b="1" dirty="0">
                <a:solidFill>
                  <a:schemeClr val="tx1"/>
                </a:solidFill>
                <a:latin typeface="Courier New"/>
                <a:cs typeface="Courier New"/>
              </a:rPr>
              <a:t>Stinson</a:t>
            </a:r>
            <a:r>
              <a:rPr lang="en-US" b="1" dirty="0">
                <a:solidFill>
                  <a:srgbClr val="00B050"/>
                </a:solidFill>
                <a:latin typeface="Courier New"/>
                <a:cs typeface="Courier New"/>
              </a:rPr>
              <a:t>&lt;/</a:t>
            </a:r>
            <a:r>
              <a:rPr lang="en-US" b="1" dirty="0" err="1">
                <a:solidFill>
                  <a:srgbClr val="00B050"/>
                </a:solidFill>
                <a:latin typeface="Courier New"/>
                <a:cs typeface="Courier New"/>
              </a:rPr>
              <a:t>manager:LastName</a:t>
            </a:r>
            <a:r>
              <a:rPr lang="en-US" b="1" dirty="0">
                <a:solidFill>
                  <a:srgbClr val="00B050"/>
                </a:solidFill>
                <a:latin typeface="Courier New"/>
                <a:cs typeface="Courier New"/>
              </a:rPr>
              <a:t>&gt;</a:t>
            </a:r>
          </a:p>
          <a:p>
            <a:pPr lvl="2">
              <a:spcAft>
                <a:spcPts val="1200"/>
              </a:spcAft>
            </a:pPr>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a:solidFill>
                  <a:srgbClr val="00B050"/>
                </a:solidFill>
                <a:latin typeface="Courier New"/>
                <a:cs typeface="Courier New"/>
              </a:rPr>
              <a:t>/</a:t>
            </a:r>
            <a:r>
              <a:rPr lang="en-US" b="1" dirty="0" err="1">
                <a:solidFill>
                  <a:srgbClr val="00B050"/>
                </a:solidFill>
                <a:latin typeface="Courier New"/>
                <a:cs typeface="Courier New"/>
              </a:rPr>
              <a:t>manager:Manager</a:t>
            </a:r>
            <a:r>
              <a:rPr lang="en-US" b="1" dirty="0" smtClean="0">
                <a:solidFill>
                  <a:srgbClr val="00B050"/>
                </a:solidFill>
                <a:latin typeface="Courier New"/>
                <a:cs typeface="Courier New"/>
              </a:rPr>
              <a:t>&gt;</a:t>
            </a:r>
            <a:endParaRPr lang="en-US" b="1" dirty="0">
              <a:solidFill>
                <a:srgbClr val="00B050"/>
              </a:solidFill>
              <a:latin typeface="Courier New"/>
              <a:cs typeface="Courier New"/>
            </a:endParaRP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employee:Employee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err="1" smtClean="0">
                <a:solidFill>
                  <a:srgbClr val="00B050"/>
                </a:solidFill>
                <a:latin typeface="Courier New"/>
                <a:cs typeface="Courier New"/>
              </a:rPr>
              <a:t>employee:FirstName</a:t>
            </a:r>
            <a:r>
              <a:rPr lang="en-US" b="1" dirty="0" smtClean="0">
                <a:solidFill>
                  <a:srgbClr val="00B050"/>
                </a:solidFill>
                <a:latin typeface="Courier New"/>
                <a:cs typeface="Courier New"/>
              </a:rPr>
              <a:t>&gt;</a:t>
            </a:r>
            <a:r>
              <a:rPr lang="en-US" b="1" dirty="0" smtClean="0">
                <a:solidFill>
                  <a:schemeClr val="tx1"/>
                </a:solidFill>
                <a:latin typeface="Courier New"/>
                <a:cs typeface="Courier New"/>
              </a:rPr>
              <a:t>John</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employee:FirstName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err="1" smtClean="0">
                <a:solidFill>
                  <a:srgbClr val="00B050"/>
                </a:solidFill>
                <a:latin typeface="Courier New"/>
                <a:cs typeface="Courier New"/>
              </a:rPr>
              <a:t>employee:LastName</a:t>
            </a:r>
            <a:r>
              <a:rPr lang="en-US" b="1" dirty="0" smtClean="0">
                <a:solidFill>
                  <a:srgbClr val="00B050"/>
                </a:solidFill>
                <a:latin typeface="Courier New"/>
                <a:cs typeface="Courier New"/>
              </a:rPr>
              <a:t>&gt;</a:t>
            </a:r>
            <a:r>
              <a:rPr lang="en-US" b="1" dirty="0" smtClean="0">
                <a:solidFill>
                  <a:schemeClr val="tx1"/>
                </a:solidFill>
                <a:latin typeface="Courier New"/>
                <a:cs typeface="Courier New"/>
              </a:rPr>
              <a:t>Doe</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employee:LastName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a:solidFill>
                  <a:srgbClr val="00B050"/>
                </a:solidFill>
                <a:latin typeface="Courier New"/>
                <a:cs typeface="Courier New"/>
              </a:rPr>
              <a:t>/</a:t>
            </a:r>
            <a:r>
              <a:rPr lang="en-US" b="1" dirty="0" err="1">
                <a:solidFill>
                  <a:srgbClr val="00B050"/>
                </a:solidFill>
                <a:latin typeface="Courier New"/>
                <a:cs typeface="Courier New"/>
              </a:rPr>
              <a:t>employee:Employee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a:solidFill>
                  <a:srgbClr val="00B050"/>
                </a:solidFill>
                <a:latin typeface="Courier New"/>
                <a:cs typeface="Courier New"/>
              </a:rPr>
              <a:t>info&gt;</a:t>
            </a:r>
            <a:r>
              <a:rPr lang="en-US" b="1" dirty="0">
                <a:solidFill>
                  <a:schemeClr val="tx1"/>
                </a:solidFill>
                <a:latin typeface="Courier New"/>
                <a:cs typeface="Courier New"/>
              </a:rPr>
              <a:t>Description of the enterprise</a:t>
            </a:r>
            <a:r>
              <a:rPr lang="en-US" b="1" dirty="0">
                <a:solidFill>
                  <a:srgbClr val="00B050"/>
                </a:solidFill>
                <a:latin typeface="Courier New"/>
                <a:cs typeface="Courier New"/>
              </a:rPr>
              <a:t>&lt;/info&gt;</a:t>
            </a:r>
          </a:p>
          <a:p>
            <a:pPr lvl="2"/>
            <a:r>
              <a:rPr lang="en-US" b="1" dirty="0">
                <a:solidFill>
                  <a:srgbClr val="00B050"/>
                </a:solidFill>
                <a:latin typeface="Courier New"/>
                <a:cs typeface="Courier New"/>
              </a:rPr>
              <a:t>&lt;/Enterprise&gt;</a:t>
            </a:r>
          </a:p>
        </p:txBody>
      </p:sp>
      <p:cxnSp>
        <p:nvCxnSpPr>
          <p:cNvPr id="10" name="Connecteur droit 9"/>
          <p:cNvCxnSpPr/>
          <p:nvPr/>
        </p:nvCxnSpPr>
        <p:spPr>
          <a:xfrm>
            <a:off x="1115616" y="193204"/>
            <a:ext cx="0" cy="4968552"/>
          </a:xfrm>
          <a:prstGeom prst="line">
            <a:avLst/>
          </a:prstGeom>
        </p:spPr>
        <p:style>
          <a:lnRef idx="2">
            <a:schemeClr val="dk1"/>
          </a:lnRef>
          <a:fillRef idx="0">
            <a:schemeClr val="dk1"/>
          </a:fillRef>
          <a:effectRef idx="1">
            <a:schemeClr val="dk1"/>
          </a:effectRef>
          <a:fontRef idx="minor">
            <a:schemeClr val="tx1"/>
          </a:fontRef>
        </p:style>
      </p:cxnSp>
      <p:sp>
        <p:nvSpPr>
          <p:cNvPr id="11" name="ZoneTexte 10"/>
          <p:cNvSpPr txBox="1"/>
          <p:nvPr/>
        </p:nvSpPr>
        <p:spPr>
          <a:xfrm rot="16200000">
            <a:off x="-1353851" y="2446648"/>
            <a:ext cx="3960440" cy="461665"/>
          </a:xfrm>
          <a:prstGeom prst="rect">
            <a:avLst/>
          </a:prstGeom>
          <a:noFill/>
        </p:spPr>
        <p:txBody>
          <a:bodyPr wrap="square" rtlCol="0">
            <a:spAutoFit/>
          </a:bodyPr>
          <a:lstStyle/>
          <a:p>
            <a:pPr algn="ctr"/>
            <a:r>
              <a:rPr lang="fr-FR" sz="2400" b="1" dirty="0" smtClean="0">
                <a:latin typeface="+mj-lt"/>
              </a:rPr>
              <a:t>Complete XML </a:t>
            </a:r>
            <a:r>
              <a:rPr lang="fr-FR" sz="2400" b="1" dirty="0" err="1" smtClean="0">
                <a:latin typeface="+mj-lt"/>
              </a:rPr>
              <a:t>example</a:t>
            </a:r>
            <a:endParaRPr lang="fr-FR" sz="2400" b="1" dirty="0">
              <a:latin typeface="+mj-lt"/>
            </a:endParaRPr>
          </a:p>
        </p:txBody>
      </p:sp>
    </p:spTree>
    <p:extLst>
      <p:ext uri="{BB962C8B-B14F-4D97-AF65-F5344CB8AC3E}">
        <p14:creationId xmlns:p14="http://schemas.microsoft.com/office/powerpoint/2010/main" val="5555748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a:t>
            </a:r>
            <a:r>
              <a:rPr lang="fr-FR" dirty="0" err="1" smtClean="0"/>
              <a:t>hat</a:t>
            </a:r>
            <a:r>
              <a:rPr lang="fr-FR" dirty="0" smtClean="0"/>
              <a:t> about CSS?</a:t>
            </a:r>
            <a:endParaRPr lang="fr-FR" dirty="0"/>
          </a:p>
        </p:txBody>
      </p:sp>
      <p:sp>
        <p:nvSpPr>
          <p:cNvPr id="3" name="Espace réservé du contenu 2"/>
          <p:cNvSpPr>
            <a:spLocks noGrp="1"/>
          </p:cNvSpPr>
          <p:nvPr>
            <p:ph idx="1"/>
          </p:nvPr>
        </p:nvSpPr>
        <p:spPr/>
        <p:txBody>
          <a:bodyPr/>
          <a:lstStyle/>
          <a:p>
            <a:r>
              <a:rPr lang="fr-FR" dirty="0" smtClean="0"/>
              <a:t>In CSS, </a:t>
            </a:r>
            <a:r>
              <a:rPr lang="fr-FR" dirty="0" err="1" smtClean="0"/>
              <a:t>define</a:t>
            </a:r>
            <a:r>
              <a:rPr lang="fr-FR" dirty="0" smtClean="0"/>
              <a:t> </a:t>
            </a:r>
            <a:r>
              <a:rPr lang="fr-FR" dirty="0" err="1" smtClean="0"/>
              <a:t>your</a:t>
            </a:r>
            <a:r>
              <a:rPr lang="fr-FR" dirty="0" smtClean="0"/>
              <a:t> </a:t>
            </a:r>
            <a:r>
              <a:rPr lang="fr-FR" dirty="0" err="1" smtClean="0"/>
              <a:t>namespaces</a:t>
            </a:r>
            <a:r>
              <a:rPr lang="fr-FR" dirty="0" smtClean="0"/>
              <a:t> as </a:t>
            </a:r>
            <a:r>
              <a:rPr lang="fr-FR" dirty="0" err="1" smtClean="0"/>
              <a:t>follows</a:t>
            </a:r>
            <a:r>
              <a:rPr lang="fr-FR" dirty="0" smtClean="0"/>
              <a:t>:</a:t>
            </a:r>
          </a:p>
          <a:p>
            <a:endParaRPr lang="fr-FR" dirty="0"/>
          </a:p>
          <a:p>
            <a:endParaRPr lang="fr-FR" dirty="0" smtClean="0"/>
          </a:p>
          <a:p>
            <a:endParaRPr lang="fr-FR" dirty="0"/>
          </a:p>
          <a:p>
            <a:r>
              <a:rPr lang="fr-FR" dirty="0" smtClean="0"/>
              <a:t>CSS </a:t>
            </a:r>
            <a:r>
              <a:rPr lang="fr-FR" dirty="0" err="1" smtClean="0"/>
              <a:t>namespaces</a:t>
            </a:r>
            <a:r>
              <a:rPr lang="fr-FR" dirty="0" smtClean="0"/>
              <a:t> are </a:t>
            </a:r>
            <a:r>
              <a:rPr lang="fr-FR" dirty="0" err="1" smtClean="0"/>
              <a:t>linked</a:t>
            </a:r>
            <a:r>
              <a:rPr lang="fr-FR" dirty="0" smtClean="0"/>
              <a:t> to XML </a:t>
            </a:r>
            <a:r>
              <a:rPr lang="fr-FR" dirty="0" err="1" smtClean="0"/>
              <a:t>namespaces</a:t>
            </a:r>
            <a:r>
              <a:rPr lang="fr-FR" dirty="0" smtClean="0"/>
              <a:t> </a:t>
            </a:r>
            <a:r>
              <a:rPr lang="fr-FR" dirty="0" err="1" smtClean="0"/>
              <a:t>thanks</a:t>
            </a:r>
            <a:r>
              <a:rPr lang="fr-FR" dirty="0" smtClean="0"/>
              <a:t> to the URL </a:t>
            </a:r>
            <a:r>
              <a:rPr lang="fr-FR" dirty="0" err="1" smtClean="0"/>
              <a:t>provided</a:t>
            </a:r>
            <a:r>
              <a:rPr lang="fr-FR" dirty="0" smtClean="0"/>
              <a:t> in </a:t>
            </a:r>
            <a:r>
              <a:rPr lang="fr-FR" dirty="0" err="1" smtClean="0"/>
              <a:t>both</a:t>
            </a:r>
            <a:r>
              <a:rPr lang="fr-FR" dirty="0" smtClean="0"/>
              <a:t> files:</a:t>
            </a:r>
          </a:p>
          <a:p>
            <a:pPr lvl="1"/>
            <a:r>
              <a:rPr lang="fr-FR" dirty="0" smtClean="0"/>
              <a:t>In </a:t>
            </a:r>
            <a:r>
              <a:rPr lang="fr-FR" dirty="0" err="1" smtClean="0"/>
              <a:t>this</a:t>
            </a:r>
            <a:r>
              <a:rPr lang="fr-FR" dirty="0" smtClean="0"/>
              <a:t> </a:t>
            </a:r>
            <a:r>
              <a:rPr lang="fr-FR" dirty="0" err="1" smtClean="0"/>
              <a:t>example</a:t>
            </a:r>
            <a:r>
              <a:rPr lang="fr-FR" dirty="0" smtClean="0"/>
              <a:t>, </a:t>
            </a:r>
            <a:r>
              <a:rPr lang="fr-FR" dirty="0" err="1" smtClean="0"/>
              <a:t>root</a:t>
            </a:r>
            <a:r>
              <a:rPr lang="fr-FR" dirty="0" smtClean="0"/>
              <a:t> CSS </a:t>
            </a:r>
            <a:r>
              <a:rPr lang="fr-FR" dirty="0" err="1" smtClean="0"/>
              <a:t>namespace</a:t>
            </a:r>
            <a:r>
              <a:rPr lang="fr-FR" dirty="0" smtClean="0"/>
              <a:t> </a:t>
            </a:r>
            <a:r>
              <a:rPr lang="fr-FR" dirty="0" err="1" smtClean="0"/>
              <a:t>will</a:t>
            </a:r>
            <a:r>
              <a:rPr lang="fr-FR" dirty="0" smtClean="0"/>
              <a:t> </a:t>
            </a:r>
            <a:r>
              <a:rPr lang="fr-FR" dirty="0" err="1" smtClean="0"/>
              <a:t>concern</a:t>
            </a:r>
            <a:r>
              <a:rPr lang="fr-FR" dirty="0" smtClean="0"/>
              <a:t> all tags </a:t>
            </a:r>
            <a:r>
              <a:rPr lang="fr-FR" dirty="0" err="1" smtClean="0"/>
              <a:t>with</a:t>
            </a:r>
            <a:r>
              <a:rPr lang="fr-FR" dirty="0" smtClean="0"/>
              <a:t> the « Enterprise » </a:t>
            </a:r>
            <a:r>
              <a:rPr lang="fr-FR" dirty="0" err="1" smtClean="0"/>
              <a:t>namespace</a:t>
            </a:r>
            <a:r>
              <a:rPr lang="fr-FR" dirty="0" smtClean="0"/>
              <a:t>.</a:t>
            </a:r>
          </a:p>
          <a:p>
            <a:pPr lvl="1"/>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849388"/>
            <a:ext cx="8785224"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@namespace </a:t>
            </a:r>
            <a:r>
              <a:rPr lang="en-US" b="1" dirty="0" err="1">
                <a:solidFill>
                  <a:schemeClr val="accent6">
                    <a:lumMod val="75000"/>
                  </a:schemeClr>
                </a:solidFill>
                <a:latin typeface="Courier New"/>
                <a:cs typeface="Courier New"/>
              </a:rPr>
              <a:t>url</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www.ns.com/ns/Enterprise")</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a:solidFill>
                  <a:schemeClr val="tx1"/>
                </a:solidFill>
                <a:latin typeface="Courier New"/>
                <a:cs typeface="Courier New"/>
              </a:rPr>
              <a:t>@namespace manager </a:t>
            </a:r>
            <a:r>
              <a:rPr lang="en-US" b="1" dirty="0" err="1">
                <a:solidFill>
                  <a:schemeClr val="accent6">
                    <a:lumMod val="75000"/>
                  </a:schemeClr>
                </a:solidFill>
                <a:latin typeface="Courier New"/>
                <a:cs typeface="Courier New"/>
              </a:rPr>
              <a:t>url</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www.ns.com/ns/Manager")</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a:solidFill>
                  <a:schemeClr val="tx1"/>
                </a:solidFill>
                <a:latin typeface="Courier New"/>
                <a:cs typeface="Courier New"/>
              </a:rPr>
              <a:t>@namespace employee </a:t>
            </a:r>
            <a:r>
              <a:rPr lang="en-US" b="1" dirty="0" err="1">
                <a:solidFill>
                  <a:schemeClr val="accent6">
                    <a:lumMod val="75000"/>
                  </a:schemeClr>
                </a:solidFill>
                <a:latin typeface="Courier New"/>
                <a:cs typeface="Courier New"/>
              </a:rPr>
              <a:t>url</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www.ns.com/ns/Employee")</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75630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a:t>
            </a:r>
            <a:r>
              <a:rPr lang="fr-FR" dirty="0" err="1" smtClean="0"/>
              <a:t>hat</a:t>
            </a:r>
            <a:r>
              <a:rPr lang="fr-FR" dirty="0" smtClean="0"/>
              <a:t> about CSS?</a:t>
            </a:r>
            <a:endParaRPr lang="fr-FR" dirty="0"/>
          </a:p>
        </p:txBody>
      </p:sp>
      <p:sp>
        <p:nvSpPr>
          <p:cNvPr id="3" name="Espace réservé du contenu 2"/>
          <p:cNvSpPr>
            <a:spLocks noGrp="1"/>
          </p:cNvSpPr>
          <p:nvPr>
            <p:ph idx="1"/>
          </p:nvPr>
        </p:nvSpPr>
        <p:spPr/>
        <p:txBody>
          <a:bodyPr/>
          <a:lstStyle/>
          <a:p>
            <a:r>
              <a:rPr lang="fr-FR" dirty="0" err="1" smtClean="0"/>
              <a:t>After</a:t>
            </a:r>
            <a:r>
              <a:rPr lang="fr-FR" dirty="0" smtClean="0"/>
              <a:t> </a:t>
            </a:r>
            <a:r>
              <a:rPr lang="fr-FR" dirty="0" err="1" smtClean="0"/>
              <a:t>namespaces</a:t>
            </a:r>
            <a:r>
              <a:rPr lang="fr-FR" dirty="0" smtClean="0"/>
              <a:t> </a:t>
            </a:r>
            <a:r>
              <a:rPr lang="fr-FR" dirty="0" err="1" smtClean="0"/>
              <a:t>declaration</a:t>
            </a:r>
            <a:r>
              <a:rPr lang="fr-FR" dirty="0" smtClean="0"/>
              <a:t>, use </a:t>
            </a:r>
            <a:r>
              <a:rPr lang="fr-FR" dirty="0" err="1" smtClean="0"/>
              <a:t>it!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3937620"/>
            <a:ext cx="8785224"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chemeClr val="tx1"/>
                </a:solidFill>
                <a:latin typeface="Courier New"/>
                <a:cs typeface="Courier New"/>
              </a:rPr>
              <a:t>manager|Manager</a:t>
            </a:r>
            <a:r>
              <a:rPr lang="en-US" b="1" dirty="0" smtClean="0">
                <a:solidFill>
                  <a:schemeClr val="tx1"/>
                </a:solidFill>
                <a:latin typeface="Courier New"/>
                <a:cs typeface="Courier New"/>
              </a:rPr>
              <a:t> { </a:t>
            </a:r>
            <a:r>
              <a:rPr lang="en-US" b="1" dirty="0" smtClean="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red</a:t>
            </a:r>
            <a:r>
              <a:rPr lang="en-US" b="1" dirty="0" smtClean="0">
                <a:solidFill>
                  <a:schemeClr val="tx1"/>
                </a:solidFill>
                <a:latin typeface="Courier New"/>
                <a:cs typeface="Courier New"/>
              </a:rPr>
              <a:t>; }</a:t>
            </a:r>
          </a:p>
          <a:p>
            <a:r>
              <a:rPr lang="en-US" b="1" dirty="0" smtClean="0">
                <a:solidFill>
                  <a:schemeClr val="tx1"/>
                </a:solidFill>
                <a:latin typeface="Courier New"/>
                <a:cs typeface="Courier New"/>
              </a:rPr>
              <a:t>Enterprise </a:t>
            </a:r>
            <a:r>
              <a:rPr lang="en-US" b="1" dirty="0" err="1" smtClean="0">
                <a:solidFill>
                  <a:schemeClr val="tx1"/>
                </a:solidFill>
                <a:latin typeface="Courier New"/>
                <a:cs typeface="Courier New"/>
              </a:rPr>
              <a:t>employee|FirstName</a:t>
            </a:r>
            <a:r>
              <a:rPr lang="en-US" b="1" dirty="0" smtClean="0">
                <a:solidFill>
                  <a:schemeClr val="tx1"/>
                </a:solidFill>
                <a:latin typeface="Courier New"/>
                <a:cs typeface="Courier New"/>
              </a:rPr>
              <a:t> { </a:t>
            </a:r>
            <a:r>
              <a:rPr lang="en-US" b="1" dirty="0" smtClean="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green</a:t>
            </a:r>
            <a:r>
              <a:rPr lang="en-US" b="1" dirty="0" smtClean="0">
                <a:solidFill>
                  <a:schemeClr val="tx1"/>
                </a:solidFill>
                <a:latin typeface="Courier New"/>
                <a:cs typeface="Courier New"/>
              </a:rPr>
              <a:t>; }</a:t>
            </a:r>
          </a:p>
          <a:p>
            <a:r>
              <a:rPr lang="en-US" b="1" dirty="0" smtClean="0">
                <a:solidFill>
                  <a:schemeClr val="tx1"/>
                </a:solidFill>
                <a:latin typeface="Courier New"/>
                <a:cs typeface="Courier New"/>
              </a:rPr>
              <a:t>*|</a:t>
            </a:r>
            <a:r>
              <a:rPr lang="en-US" b="1" dirty="0" err="1" smtClean="0">
                <a:solidFill>
                  <a:schemeClr val="tx1"/>
                </a:solidFill>
                <a:latin typeface="Courier New"/>
                <a:cs typeface="Courier New"/>
              </a:rPr>
              <a:t>LastName</a:t>
            </a:r>
            <a:r>
              <a:rPr lang="en-US" b="1" dirty="0" smtClean="0">
                <a:solidFill>
                  <a:schemeClr val="tx1"/>
                </a:solidFill>
                <a:latin typeface="Courier New"/>
                <a:cs typeface="Courier New"/>
              </a:rPr>
              <a:t> { </a:t>
            </a:r>
            <a:r>
              <a:rPr lang="en-US" b="1" dirty="0" smtClean="0">
                <a:solidFill>
                  <a:srgbClr val="FF0000"/>
                </a:solidFill>
                <a:latin typeface="Courier New"/>
                <a:cs typeface="Courier New"/>
              </a:rPr>
              <a:t>font-weight</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bold</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graphicFrame>
        <p:nvGraphicFramePr>
          <p:cNvPr id="6" name="Espace réservé du contenu 4"/>
          <p:cNvGraphicFramePr>
            <a:graphicFrameLocks/>
          </p:cNvGraphicFramePr>
          <p:nvPr>
            <p:extLst>
              <p:ext uri="{D42A27DB-BD31-4B8C-83A1-F6EECF244321}">
                <p14:modId xmlns:p14="http://schemas.microsoft.com/office/powerpoint/2010/main" val="188624868"/>
              </p:ext>
            </p:extLst>
          </p:nvPr>
        </p:nvGraphicFramePr>
        <p:xfrm>
          <a:off x="457200" y="1795613"/>
          <a:ext cx="8363272" cy="1853975"/>
        </p:xfrm>
        <a:graphic>
          <a:graphicData uri="http://schemas.openxmlformats.org/drawingml/2006/table">
            <a:tbl>
              <a:tblPr firstRow="1" bandRow="1">
                <a:tableStyleId>{5C22544A-7EE6-4342-B048-85BDC9FD1C3A}</a:tableStyleId>
              </a:tblPr>
              <a:tblGrid>
                <a:gridCol w="2386608"/>
                <a:gridCol w="5976664"/>
              </a:tblGrid>
              <a:tr h="370795">
                <a:tc>
                  <a:txBody>
                    <a:bodyPr/>
                    <a:lstStyle/>
                    <a:p>
                      <a:r>
                        <a:rPr lang="fr-FR" sz="1800" dirty="0" err="1" smtClean="0"/>
                        <a:t>Selector</a:t>
                      </a:r>
                      <a:endParaRPr lang="fr-FR" sz="1800" dirty="0"/>
                    </a:p>
                  </a:txBody>
                  <a:tcPr marT="45714" marB="45714"/>
                </a:tc>
                <a:tc>
                  <a:txBody>
                    <a:bodyPr/>
                    <a:lstStyle/>
                    <a:p>
                      <a:r>
                        <a:rPr lang="fr-FR" sz="1800" dirty="0" smtClean="0"/>
                        <a:t>Target</a:t>
                      </a:r>
                      <a:endParaRPr lang="fr-FR" sz="1800" dirty="0"/>
                    </a:p>
                  </a:txBody>
                  <a:tcPr marT="45714" marB="45714"/>
                </a:tc>
              </a:tr>
              <a:tr h="370795">
                <a:tc>
                  <a:txBody>
                    <a:bodyPr/>
                    <a:lstStyle/>
                    <a:p>
                      <a:r>
                        <a:rPr lang="fr-FR" sz="1800" b="1" dirty="0" err="1" smtClean="0"/>
                        <a:t>ns|a</a:t>
                      </a:r>
                      <a:endParaRPr lang="fr-FR" sz="1800" b="1" dirty="0"/>
                    </a:p>
                  </a:txBody>
                  <a:tcPr marT="45714" marB="45714"/>
                </a:tc>
                <a:tc>
                  <a:txBody>
                    <a:bodyPr/>
                    <a:lstStyle/>
                    <a:p>
                      <a:r>
                        <a:rPr lang="fr-FR" sz="1800" b="0" dirty="0" err="1" smtClean="0"/>
                        <a:t>Represents</a:t>
                      </a:r>
                      <a:r>
                        <a:rPr lang="fr-FR" sz="1800" b="0" dirty="0" smtClean="0"/>
                        <a:t> tag </a:t>
                      </a:r>
                      <a:r>
                        <a:rPr lang="fr-FR" sz="1800" b="1" dirty="0" smtClean="0"/>
                        <a:t>a</a:t>
                      </a:r>
                      <a:r>
                        <a:rPr lang="fr-FR" sz="1800" b="0" dirty="0" smtClean="0"/>
                        <a:t> in the </a:t>
                      </a:r>
                      <a:r>
                        <a:rPr lang="fr-FR" sz="1800" b="0" dirty="0" err="1" smtClean="0"/>
                        <a:t>namespace</a:t>
                      </a:r>
                      <a:r>
                        <a:rPr lang="fr-FR" sz="1800" b="0" dirty="0" smtClean="0"/>
                        <a:t> </a:t>
                      </a:r>
                      <a:r>
                        <a:rPr lang="fr-FR" sz="1800" b="1" dirty="0" smtClean="0"/>
                        <a:t>ns</a:t>
                      </a:r>
                      <a:endParaRPr lang="fr-FR" sz="1800" b="1" dirty="0"/>
                    </a:p>
                  </a:txBody>
                  <a:tcPr marT="45714" marB="45714"/>
                </a:tc>
              </a:tr>
              <a:tr h="370795">
                <a:tc>
                  <a:txBody>
                    <a:bodyPr/>
                    <a:lstStyle/>
                    <a:p>
                      <a:r>
                        <a:rPr lang="fr-FR" sz="1800" b="1" dirty="0" smtClean="0"/>
                        <a:t>|b</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Represents tag b that</a:t>
                      </a:r>
                      <a:r>
                        <a:rPr lang="en-US" sz="1800" b="0" i="0" kern="1200" baseline="0" dirty="0" smtClean="0">
                          <a:solidFill>
                            <a:schemeClr val="dk1"/>
                          </a:solidFill>
                          <a:effectLst/>
                          <a:latin typeface="+mn-lt"/>
                          <a:ea typeface="+mn-ea"/>
                          <a:cs typeface="+mn-cs"/>
                        </a:rPr>
                        <a:t> belongs to no namespace</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*|c</a:t>
                      </a:r>
                    </a:p>
                  </a:txBody>
                  <a:tcPr marT="45714" marB="45714"/>
                </a:tc>
                <a:tc>
                  <a:txBody>
                    <a:bodyPr/>
                    <a:lstStyle/>
                    <a:p>
                      <a:r>
                        <a:rPr lang="fr-FR" sz="1800" b="0" dirty="0" err="1" smtClean="0"/>
                        <a:t>Represents</a:t>
                      </a:r>
                      <a:r>
                        <a:rPr lang="fr-FR" sz="1800" b="0" dirty="0" smtClean="0"/>
                        <a:t> tag</a:t>
                      </a:r>
                      <a:r>
                        <a:rPr lang="fr-FR" sz="1800" b="0" baseline="0" dirty="0" smtClean="0"/>
                        <a:t> c in </a:t>
                      </a:r>
                      <a:r>
                        <a:rPr lang="fr-FR" sz="1800" b="0" baseline="0" dirty="0" err="1" smtClean="0"/>
                        <a:t>any</a:t>
                      </a:r>
                      <a:r>
                        <a:rPr lang="fr-FR" sz="1800" b="0" baseline="0" dirty="0" smtClean="0"/>
                        <a:t> </a:t>
                      </a:r>
                      <a:r>
                        <a:rPr lang="fr-FR" sz="1800" b="0" baseline="0" dirty="0" err="1" smtClean="0"/>
                        <a:t>namespace</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d</a:t>
                      </a:r>
                    </a:p>
                  </a:txBody>
                  <a:tcPr marT="45714" marB="45714"/>
                </a:tc>
                <a:tc>
                  <a:txBody>
                    <a:bodyPr/>
                    <a:lstStyle/>
                    <a:p>
                      <a:r>
                        <a:rPr lang="fr-FR" sz="1800" b="0" dirty="0" err="1" smtClean="0"/>
                        <a:t>Represents</a:t>
                      </a:r>
                      <a:r>
                        <a:rPr lang="fr-FR" sz="1800" b="0" dirty="0" smtClean="0"/>
                        <a:t> tag</a:t>
                      </a:r>
                      <a:r>
                        <a:rPr lang="fr-FR" sz="1800" b="0" baseline="0" dirty="0" smtClean="0"/>
                        <a:t> d in the </a:t>
                      </a:r>
                      <a:r>
                        <a:rPr lang="fr-FR" sz="1800" b="0" baseline="0" dirty="0" err="1" smtClean="0"/>
                        <a:t>root</a:t>
                      </a:r>
                      <a:r>
                        <a:rPr lang="fr-FR" sz="1800" b="0" baseline="0" dirty="0" smtClean="0"/>
                        <a:t> </a:t>
                      </a:r>
                      <a:r>
                        <a:rPr lang="fr-FR" sz="1800" b="0" baseline="0" dirty="0" err="1" smtClean="0"/>
                        <a:t>namespace</a:t>
                      </a:r>
                      <a:r>
                        <a:rPr lang="fr-FR" sz="1800" b="0" baseline="0" dirty="0" smtClean="0"/>
                        <a:t> (as </a:t>
                      </a:r>
                      <a:r>
                        <a:rPr lang="fr-FR" sz="1800" b="0" baseline="0" dirty="0" err="1" smtClean="0"/>
                        <a:t>classical</a:t>
                      </a:r>
                      <a:r>
                        <a:rPr lang="fr-FR" sz="1800" b="0" baseline="0" dirty="0" smtClean="0"/>
                        <a:t> CSS)</a:t>
                      </a:r>
                      <a:endParaRPr lang="fr-FR" sz="1800" b="0" dirty="0"/>
                    </a:p>
                  </a:txBody>
                  <a:tcPr marT="45714" marB="45714"/>
                </a:tc>
              </a:tr>
            </a:tbl>
          </a:graphicData>
        </a:graphic>
      </p:graphicFrame>
      <p:pic>
        <p:nvPicPr>
          <p:cNvPr id="8" name="Picture 2" descr="D:\Users\Renaud\Desktop\StageFinEtudesSupinfo\Icons-New\v3\Min\Importa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46179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Xml</a:t>
            </a:r>
            <a:r>
              <a:rPr lang="fr-FR" dirty="0" smtClean="0"/>
              <a:t> </a:t>
            </a:r>
            <a:r>
              <a:rPr lang="fr-FR" dirty="0" err="1" smtClean="0"/>
              <a:t>Rendering</a:t>
            </a:r>
            <a:endParaRPr lang="fr-FR" dirty="0"/>
          </a:p>
        </p:txBody>
      </p:sp>
      <p:sp>
        <p:nvSpPr>
          <p:cNvPr id="3" name="Espace réservé du contenu 2"/>
          <p:cNvSpPr>
            <a:spLocks noGrp="1"/>
          </p:cNvSpPr>
          <p:nvPr>
            <p:ph idx="1"/>
          </p:nvPr>
        </p:nvSpPr>
        <p:spPr/>
        <p:txBody>
          <a:bodyPr/>
          <a:lstStyle/>
          <a:p>
            <a:r>
              <a:rPr lang="fr-FR" dirty="0" err="1" smtClean="0"/>
              <a:t>Now</a:t>
            </a:r>
            <a:r>
              <a:rPr lang="fr-FR" dirty="0" smtClean="0"/>
              <a:t> </a:t>
            </a:r>
            <a:r>
              <a:rPr lang="fr-FR" dirty="0" err="1" smtClean="0"/>
              <a:t>you</a:t>
            </a:r>
            <a:r>
              <a:rPr lang="fr-FR" dirty="0" smtClean="0"/>
              <a:t> </a:t>
            </a:r>
            <a:r>
              <a:rPr lang="fr-FR" dirty="0" err="1" smtClean="0"/>
              <a:t>can</a:t>
            </a:r>
            <a:r>
              <a:rPr lang="fr-FR" dirty="0" smtClean="0"/>
              <a:t> style XML as </a:t>
            </a:r>
            <a:r>
              <a:rPr lang="fr-FR" dirty="0" err="1" smtClean="0"/>
              <a:t>easily</a:t>
            </a:r>
            <a:r>
              <a:rPr lang="fr-FR" dirty="0" smtClean="0"/>
              <a:t> as HTML!</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77380"/>
            <a:ext cx="5913270" cy="3357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D:\Users\Renaud\Desktop\StageFinEtudes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6994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3902835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Transitions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4" name="Picture 3"/>
          <p:cNvPicPr>
            <a:picLocks noChangeAspect="1"/>
          </p:cNvPicPr>
          <p:nvPr/>
        </p:nvPicPr>
        <p:blipFill rotWithShape="1">
          <a:blip r:embed="rId2"/>
          <a:srcRect l="6666" t="30107" r="4807" b="32617"/>
          <a:stretch/>
        </p:blipFill>
        <p:spPr>
          <a:xfrm>
            <a:off x="4211960" y="3649588"/>
            <a:ext cx="4759421" cy="1503033"/>
          </a:xfrm>
          <a:prstGeom prst="rect">
            <a:avLst/>
          </a:prstGeom>
        </p:spPr>
      </p:pic>
    </p:spTree>
    <p:extLst>
      <p:ext uri="{BB962C8B-B14F-4D97-AF65-F5344CB8AC3E}">
        <p14:creationId xmlns:p14="http://schemas.microsoft.com/office/powerpoint/2010/main" val="35580470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Why</a:t>
            </a:r>
            <a:r>
              <a:rPr lang="fr-FR" dirty="0" smtClean="0"/>
              <a:t> transitions?</a:t>
            </a:r>
            <a:endParaRPr lang="fr-FR" dirty="0"/>
          </a:p>
        </p:txBody>
      </p:sp>
      <p:sp>
        <p:nvSpPr>
          <p:cNvPr id="3" name="Espace réservé du contenu 2"/>
          <p:cNvSpPr>
            <a:spLocks noGrp="1"/>
          </p:cNvSpPr>
          <p:nvPr>
            <p:ph idx="1"/>
          </p:nvPr>
        </p:nvSpPr>
        <p:spPr/>
        <p:txBody>
          <a:bodyPr/>
          <a:lstStyle/>
          <a:p>
            <a:r>
              <a:rPr lang="fr-FR" dirty="0" smtClean="0"/>
              <a:t>CSS </a:t>
            </a:r>
            <a:r>
              <a:rPr lang="fr-FR" dirty="0" err="1" smtClean="0"/>
              <a:t>animating</a:t>
            </a:r>
            <a:r>
              <a:rPr lang="fr-FR" dirty="0" smtClean="0"/>
              <a:t> </a:t>
            </a:r>
            <a:r>
              <a:rPr lang="fr-FR" dirty="0" err="1" smtClean="0"/>
              <a:t>was</a:t>
            </a:r>
            <a:r>
              <a:rPr lang="fr-FR" dirty="0" smtClean="0"/>
              <a:t> a </a:t>
            </a:r>
            <a:r>
              <a:rPr lang="fr-FR" dirty="0" err="1" smtClean="0"/>
              <a:t>little</a:t>
            </a:r>
            <a:r>
              <a:rPr lang="fr-FR" dirty="0" smtClean="0"/>
              <a:t> </a:t>
            </a:r>
            <a:r>
              <a:rPr lang="fr-FR" dirty="0" err="1" smtClean="0"/>
              <a:t>criticized</a:t>
            </a:r>
            <a:r>
              <a:rPr lang="fr-FR" dirty="0" smtClean="0"/>
              <a:t> first</a:t>
            </a:r>
          </a:p>
          <a:p>
            <a:pPr lvl="1"/>
            <a:r>
              <a:rPr lang="fr-FR" dirty="0" smtClean="0"/>
              <a:t>Style has been </a:t>
            </a:r>
            <a:r>
              <a:rPr lang="fr-FR" dirty="0" err="1" smtClean="0"/>
              <a:t>static</a:t>
            </a:r>
            <a:r>
              <a:rPr lang="fr-FR" dirty="0" smtClean="0"/>
              <a:t> </a:t>
            </a:r>
            <a:r>
              <a:rPr lang="fr-FR" dirty="0" err="1" smtClean="0"/>
              <a:t>since</a:t>
            </a:r>
            <a:r>
              <a:rPr lang="fr-FR" dirty="0" smtClean="0"/>
              <a:t> the </a:t>
            </a:r>
            <a:r>
              <a:rPr lang="fr-FR" dirty="0" err="1" smtClean="0"/>
              <a:t>beginning</a:t>
            </a:r>
            <a:r>
              <a:rPr lang="fr-FR" dirty="0" smtClean="0"/>
              <a:t>!</a:t>
            </a:r>
          </a:p>
          <a:p>
            <a:pPr lvl="1"/>
            <a:endParaRPr lang="fr-FR" dirty="0" smtClean="0"/>
          </a:p>
          <a:p>
            <a:r>
              <a:rPr lang="fr-FR" dirty="0" err="1" smtClean="0"/>
              <a:t>Think</a:t>
            </a:r>
            <a:r>
              <a:rPr lang="fr-FR" dirty="0" smtClean="0"/>
              <a:t> of transitions as </a:t>
            </a:r>
            <a:r>
              <a:rPr lang="fr-FR" dirty="0" err="1" smtClean="0"/>
              <a:t>dynamic</a:t>
            </a:r>
            <a:r>
              <a:rPr lang="fr-FR" dirty="0" smtClean="0"/>
              <a:t> </a:t>
            </a:r>
            <a:r>
              <a:rPr lang="fr-FR" dirty="0" err="1" smtClean="0"/>
              <a:t>styling</a:t>
            </a:r>
            <a:endParaRPr lang="fr-FR" dirty="0" smtClean="0"/>
          </a:p>
          <a:p>
            <a:pPr lvl="1"/>
            <a:r>
              <a:rPr lang="fr-FR" dirty="0" err="1" smtClean="0"/>
              <a:t>Allows</a:t>
            </a:r>
            <a:r>
              <a:rPr lang="fr-FR" dirty="0" smtClean="0"/>
              <a:t> to change CSS </a:t>
            </a:r>
            <a:r>
              <a:rPr lang="fr-FR" dirty="0" err="1" smtClean="0"/>
              <a:t>properties</a:t>
            </a:r>
            <a:r>
              <a:rPr lang="fr-FR" dirty="0"/>
              <a:t> </a:t>
            </a:r>
            <a:r>
              <a:rPr lang="fr-FR" dirty="0" smtClean="0"/>
              <a:t>in a </a:t>
            </a:r>
            <a:r>
              <a:rPr lang="fr-FR" dirty="0" err="1" smtClean="0"/>
              <a:t>smooth</a:t>
            </a:r>
            <a:r>
              <a:rPr lang="fr-FR" dirty="0" smtClean="0"/>
              <a:t> </a:t>
            </a:r>
            <a:r>
              <a:rPr lang="fr-FR" dirty="0" err="1" smtClean="0"/>
              <a:t>way</a:t>
            </a:r>
            <a:endParaRPr lang="fr-FR" dirty="0" smtClean="0"/>
          </a:p>
          <a:p>
            <a:pPr lvl="1"/>
            <a:endParaRPr lang="fr-FR" dirty="0"/>
          </a:p>
          <a:p>
            <a:r>
              <a:rPr lang="fr-FR" dirty="0" err="1" smtClean="0"/>
              <a:t>Each</a:t>
            </a:r>
            <a:r>
              <a:rPr lang="fr-FR" dirty="0" smtClean="0"/>
              <a:t> time a style </a:t>
            </a:r>
            <a:r>
              <a:rPr lang="fr-FR" dirty="0" err="1" smtClean="0"/>
              <a:t>is</a:t>
            </a:r>
            <a:r>
              <a:rPr lang="fr-FR" dirty="0" smtClean="0"/>
              <a:t> </a:t>
            </a:r>
            <a:r>
              <a:rPr lang="fr-FR" dirty="0" err="1" smtClean="0"/>
              <a:t>applied</a:t>
            </a:r>
            <a:r>
              <a:rPr lang="fr-FR" dirty="0" smtClean="0"/>
              <a:t> to an </a:t>
            </a:r>
            <a:r>
              <a:rPr lang="fr-FR" dirty="0" err="1" smtClean="0"/>
              <a:t>element</a:t>
            </a:r>
            <a:r>
              <a:rPr lang="fr-FR" dirty="0" smtClean="0"/>
              <a:t>, the </a:t>
            </a:r>
            <a:r>
              <a:rPr lang="fr-FR" dirty="0" err="1" smtClean="0"/>
              <a:t>defined</a:t>
            </a:r>
            <a:r>
              <a:rPr lang="fr-FR" dirty="0" smtClean="0"/>
              <a:t> transition </a:t>
            </a:r>
            <a:r>
              <a:rPr lang="fr-FR" dirty="0" err="1" smtClean="0"/>
              <a:t>occurs</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914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Since CSS3, new attributes are usable</a:t>
            </a:r>
            <a:endParaRPr lang="en-US" sz="2400" dirty="0" smtClean="0">
              <a:ea typeface="ＭＳ Ｐゴシック" pitchFamily="34" charset="-128"/>
            </a:endParaRPr>
          </a:p>
          <a:p>
            <a:r>
              <a:rPr lang="en-US" sz="2800" dirty="0" smtClean="0">
                <a:ea typeface="ＭＳ Ｐゴシック" pitchFamily="34" charset="-128"/>
              </a:rPr>
              <a:t>Can be sorted in four categories</a:t>
            </a:r>
          </a:p>
          <a:p>
            <a:pPr lvl="1"/>
            <a:r>
              <a:rPr lang="en-US" dirty="0" smtClean="0">
                <a:ea typeface="ＭＳ Ｐゴシック" pitchFamily="34" charset="-128"/>
              </a:rPr>
              <a:t>Containers</a:t>
            </a:r>
          </a:p>
          <a:p>
            <a:pPr lvl="1"/>
            <a:r>
              <a:rPr lang="en-US" dirty="0" smtClean="0">
                <a:ea typeface="ＭＳ Ｐゴシック" pitchFamily="34" charset="-128"/>
              </a:rPr>
              <a:t>Backgrounds</a:t>
            </a:r>
            <a:endParaRPr lang="en-US" dirty="0">
              <a:ea typeface="ＭＳ Ｐゴシック" pitchFamily="34" charset="-128"/>
            </a:endParaRPr>
          </a:p>
          <a:p>
            <a:pPr lvl="1"/>
            <a:r>
              <a:rPr lang="en-US" dirty="0">
                <a:ea typeface="ＭＳ Ｐゴシック" pitchFamily="34" charset="-128"/>
              </a:rPr>
              <a:t>Texts</a:t>
            </a:r>
          </a:p>
          <a:p>
            <a:pPr lvl="1"/>
            <a:r>
              <a:rPr lang="en-US" dirty="0">
                <a:ea typeface="ＭＳ Ｐゴシック" pitchFamily="34" charset="-128"/>
              </a:rPr>
              <a:t>Transforms</a:t>
            </a:r>
          </a:p>
          <a:p>
            <a:pPr marL="0" indent="0">
              <a:buNone/>
            </a:pPr>
            <a:endParaRPr lang="en-US" dirty="0" smtClean="0">
              <a:ea typeface="ＭＳ Ｐゴシック" pitchFamily="34" charset="-128"/>
            </a:endParaRPr>
          </a:p>
          <a:p>
            <a:r>
              <a:rPr lang="en-US" dirty="0" smtClean="0">
                <a:ea typeface="ＭＳ Ｐゴシック" pitchFamily="34" charset="-128"/>
              </a:rPr>
              <a:t>We’ll discover them now!</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Attributes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nwteche.com/wp-content/uploads/2011/12/css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224" y="2929508"/>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Syntax</a:t>
            </a:r>
            <a:endParaRPr lang="fr-FR" dirty="0"/>
          </a:p>
        </p:txBody>
      </p:sp>
      <p:sp>
        <p:nvSpPr>
          <p:cNvPr id="3" name="Espace réservé du contenu 2"/>
          <p:cNvSpPr>
            <a:spLocks noGrp="1"/>
          </p:cNvSpPr>
          <p:nvPr>
            <p:ph idx="1"/>
          </p:nvPr>
        </p:nvSpPr>
        <p:spPr/>
        <p:txBody>
          <a:bodyPr/>
          <a:lstStyle/>
          <a:p>
            <a:r>
              <a:rPr lang="fr-FR" dirty="0" smtClean="0"/>
              <a:t>CSS transitions are </a:t>
            </a:r>
            <a:r>
              <a:rPr lang="fr-FR" dirty="0" err="1" smtClean="0"/>
              <a:t>composed</a:t>
            </a:r>
            <a:r>
              <a:rPr lang="fr-FR" dirty="0" smtClean="0"/>
              <a:t> of four </a:t>
            </a:r>
            <a:r>
              <a:rPr lang="fr-FR" dirty="0" err="1" smtClean="0"/>
              <a:t>properties</a:t>
            </a:r>
            <a:r>
              <a:rPr lang="fr-FR" dirty="0" smtClean="0"/>
              <a:t>:</a:t>
            </a:r>
          </a:p>
          <a:p>
            <a:pPr lvl="1"/>
            <a:r>
              <a:rPr lang="fr-FR" b="1" dirty="0" err="1" smtClean="0"/>
              <a:t>property</a:t>
            </a:r>
            <a:r>
              <a:rPr lang="fr-FR" dirty="0" smtClean="0"/>
              <a:t>: For </a:t>
            </a:r>
            <a:r>
              <a:rPr lang="fr-FR" dirty="0" err="1" smtClean="0"/>
              <a:t>which</a:t>
            </a:r>
            <a:r>
              <a:rPr lang="fr-FR" dirty="0" smtClean="0"/>
              <a:t> </a:t>
            </a:r>
            <a:r>
              <a:rPr lang="fr-FR" dirty="0" err="1" smtClean="0"/>
              <a:t>property</a:t>
            </a:r>
            <a:r>
              <a:rPr lang="fr-FR" dirty="0" smtClean="0"/>
              <a:t> </a:t>
            </a:r>
            <a:r>
              <a:rPr lang="fr-FR" dirty="0" err="1" smtClean="0"/>
              <a:t>this</a:t>
            </a:r>
            <a:r>
              <a:rPr lang="fr-FR" dirty="0" smtClean="0"/>
              <a:t> transition </a:t>
            </a:r>
            <a:r>
              <a:rPr lang="fr-FR" dirty="0" err="1" smtClean="0"/>
              <a:t>applies</a:t>
            </a:r>
            <a:endParaRPr lang="fr-FR" dirty="0" smtClean="0"/>
          </a:p>
          <a:p>
            <a:pPr lvl="1"/>
            <a:r>
              <a:rPr lang="fr-FR" b="1" dirty="0" smtClean="0"/>
              <a:t>duration</a:t>
            </a:r>
            <a:r>
              <a:rPr lang="fr-FR" dirty="0" smtClean="0"/>
              <a:t>: How </a:t>
            </a:r>
            <a:r>
              <a:rPr lang="fr-FR" dirty="0" err="1" smtClean="0"/>
              <a:t>many</a:t>
            </a:r>
            <a:r>
              <a:rPr lang="fr-FR" dirty="0" smtClean="0"/>
              <a:t> seconds the transition </a:t>
            </a:r>
            <a:r>
              <a:rPr lang="fr-FR" dirty="0" err="1" smtClean="0"/>
              <a:t>takes</a:t>
            </a:r>
            <a:endParaRPr lang="fr-FR" dirty="0" smtClean="0"/>
          </a:p>
          <a:p>
            <a:pPr lvl="1"/>
            <a:r>
              <a:rPr lang="fr-FR" b="1" dirty="0" smtClean="0"/>
              <a:t>timing-</a:t>
            </a:r>
            <a:r>
              <a:rPr lang="fr-FR" b="1" dirty="0" err="1" smtClean="0"/>
              <a:t>function</a:t>
            </a:r>
            <a:r>
              <a:rPr lang="fr-FR" dirty="0" smtClean="0"/>
              <a:t>: Selects a </a:t>
            </a:r>
            <a:r>
              <a:rPr lang="fr-FR" dirty="0" err="1" smtClean="0"/>
              <a:t>built</a:t>
            </a:r>
            <a:r>
              <a:rPr lang="fr-FR" dirty="0" smtClean="0"/>
              <a:t>-in transition model</a:t>
            </a:r>
          </a:p>
          <a:p>
            <a:pPr lvl="1"/>
            <a:r>
              <a:rPr lang="fr-FR" b="1" dirty="0" err="1" smtClean="0"/>
              <a:t>delay</a:t>
            </a:r>
            <a:r>
              <a:rPr lang="fr-FR" dirty="0" smtClean="0"/>
              <a:t>: Time to </a:t>
            </a:r>
            <a:r>
              <a:rPr lang="fr-FR" dirty="0" err="1" smtClean="0"/>
              <a:t>wait</a:t>
            </a:r>
            <a:r>
              <a:rPr lang="fr-FR" dirty="0" smtClean="0"/>
              <a:t> </a:t>
            </a:r>
            <a:r>
              <a:rPr lang="fr-FR" dirty="0" err="1" smtClean="0"/>
              <a:t>before</a:t>
            </a:r>
            <a:r>
              <a:rPr lang="fr-FR" dirty="0" smtClean="0"/>
              <a:t> </a:t>
            </a:r>
            <a:r>
              <a:rPr lang="fr-FR" dirty="0" err="1" smtClean="0"/>
              <a:t>perform</a:t>
            </a:r>
            <a:r>
              <a:rPr lang="fr-FR" dirty="0" smtClean="0"/>
              <a:t> transition</a:t>
            </a:r>
          </a:p>
          <a:p>
            <a:pPr lvl="1"/>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3649588"/>
            <a:ext cx="8785224" cy="144016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FF0000"/>
                </a:solidFill>
                <a:latin typeface="Courier New"/>
                <a:cs typeface="Courier New"/>
              </a:rPr>
              <a:t>transition-property</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color</a:t>
            </a:r>
            <a:r>
              <a:rPr lang="en-US" b="1" dirty="0" smtClean="0">
                <a:solidFill>
                  <a:srgbClr val="000000"/>
                </a:solidFill>
                <a:latin typeface="Courier New"/>
                <a:cs typeface="Courier New"/>
              </a:rPr>
              <a:t>;</a:t>
            </a:r>
          </a:p>
          <a:p>
            <a:r>
              <a:rPr lang="en-US" b="1" dirty="0" smtClean="0">
                <a:solidFill>
                  <a:srgbClr val="FF0000"/>
                </a:solidFill>
                <a:latin typeface="Courier New"/>
                <a:cs typeface="Courier New"/>
              </a:rPr>
              <a:t>transition-duration</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1s</a:t>
            </a:r>
            <a:r>
              <a:rPr lang="en-US" b="1" dirty="0" smtClean="0">
                <a:solidFill>
                  <a:srgbClr val="000000"/>
                </a:solidFill>
                <a:latin typeface="Courier New"/>
                <a:cs typeface="Courier New"/>
              </a:rPr>
              <a:t>;</a:t>
            </a:r>
          </a:p>
          <a:p>
            <a:r>
              <a:rPr lang="en-US" b="1" dirty="0" smtClean="0">
                <a:solidFill>
                  <a:srgbClr val="FF0000"/>
                </a:solidFill>
                <a:latin typeface="Courier New"/>
                <a:cs typeface="Courier New"/>
              </a:rPr>
              <a:t>transition-timing-function</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ease</a:t>
            </a:r>
            <a:r>
              <a:rPr lang="en-US" b="1" dirty="0" smtClean="0">
                <a:solidFill>
                  <a:srgbClr val="000000"/>
                </a:solidFill>
                <a:latin typeface="Courier New"/>
                <a:cs typeface="Courier New"/>
              </a:rPr>
              <a:t>;</a:t>
            </a:r>
          </a:p>
          <a:p>
            <a:r>
              <a:rPr lang="en-US" b="1" dirty="0" smtClean="0">
                <a:solidFill>
                  <a:srgbClr val="FF0000"/>
                </a:solidFill>
                <a:latin typeface="Courier New"/>
                <a:cs typeface="Courier New"/>
              </a:rPr>
              <a:t>transition-delay</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0s</a:t>
            </a:r>
            <a:r>
              <a:rPr lang="en-US" b="1" dirty="0" smtClean="0">
                <a:solidFill>
                  <a:srgbClr val="000000"/>
                </a:solidFill>
                <a:latin typeface="Courier New"/>
                <a:cs typeface="Courier New"/>
              </a:rPr>
              <a:t>;</a:t>
            </a:r>
            <a:endParaRPr lang="en-US" b="1" dirty="0">
              <a:solidFill>
                <a:srgbClr val="000000"/>
              </a:solidFill>
              <a:latin typeface="Courier New"/>
              <a:cs typeface="Courier New"/>
            </a:endParaRPr>
          </a:p>
        </p:txBody>
      </p:sp>
    </p:spTree>
    <p:extLst>
      <p:ext uri="{BB962C8B-B14F-4D97-AF65-F5344CB8AC3E}">
        <p14:creationId xmlns:p14="http://schemas.microsoft.com/office/powerpoint/2010/main" val="159996218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Notes</a:t>
            </a:r>
            <a:endParaRPr lang="fr-FR" dirty="0"/>
          </a:p>
        </p:txBody>
      </p:sp>
      <p:sp>
        <p:nvSpPr>
          <p:cNvPr id="3" name="Espace réservé du contenu 2"/>
          <p:cNvSpPr>
            <a:spLocks noGrp="1"/>
          </p:cNvSpPr>
          <p:nvPr>
            <p:ph idx="1"/>
          </p:nvPr>
        </p:nvSpPr>
        <p:spPr/>
        <p:txBody>
          <a:bodyPr/>
          <a:lstStyle/>
          <a:p>
            <a:r>
              <a:rPr lang="fr-FR" b="1" dirty="0" smtClean="0"/>
              <a:t>transition-</a:t>
            </a:r>
            <a:r>
              <a:rPr lang="fr-FR" b="1" dirty="0" err="1" smtClean="0"/>
              <a:t>property</a:t>
            </a:r>
            <a:r>
              <a:rPr lang="fr-FR" dirty="0" smtClean="0"/>
              <a:t>:</a:t>
            </a:r>
          </a:p>
          <a:p>
            <a:pPr lvl="1"/>
            <a:r>
              <a:rPr lang="fr-FR" dirty="0" smtClean="0"/>
              <a:t>Target multiple </a:t>
            </a:r>
            <a:r>
              <a:rPr lang="fr-FR" dirty="0" err="1" smtClean="0"/>
              <a:t>properties</a:t>
            </a:r>
            <a:r>
              <a:rPr lang="fr-FR" dirty="0" smtClean="0"/>
              <a:t> by </a:t>
            </a:r>
            <a:r>
              <a:rPr lang="fr-FR" dirty="0" err="1" smtClean="0"/>
              <a:t>separating</a:t>
            </a:r>
            <a:r>
              <a:rPr lang="fr-FR" dirty="0" smtClean="0"/>
              <a:t> </a:t>
            </a:r>
            <a:r>
              <a:rPr lang="fr-FR" dirty="0" err="1" smtClean="0"/>
              <a:t>each</a:t>
            </a:r>
            <a:r>
              <a:rPr lang="fr-FR" dirty="0" smtClean="0"/>
              <a:t> by a </a:t>
            </a:r>
            <a:r>
              <a:rPr lang="fr-FR" dirty="0" err="1" smtClean="0"/>
              <a:t>space</a:t>
            </a:r>
            <a:endParaRPr lang="fr-FR" dirty="0" smtClean="0"/>
          </a:p>
          <a:p>
            <a:pPr lvl="1"/>
            <a:r>
              <a:rPr lang="fr-FR" dirty="0" smtClean="0"/>
              <a:t>Target all </a:t>
            </a:r>
            <a:r>
              <a:rPr lang="fr-FR" dirty="0" err="1" smtClean="0"/>
              <a:t>properties</a:t>
            </a:r>
            <a:r>
              <a:rPr lang="fr-FR" dirty="0" smtClean="0"/>
              <a:t> by </a:t>
            </a:r>
            <a:r>
              <a:rPr lang="fr-FR" dirty="0" err="1" smtClean="0"/>
              <a:t>using</a:t>
            </a:r>
            <a:r>
              <a:rPr lang="fr-FR" dirty="0" smtClean="0"/>
              <a:t> the keyword « all »</a:t>
            </a:r>
          </a:p>
          <a:p>
            <a:r>
              <a:rPr lang="fr-FR" b="1" dirty="0" smtClean="0"/>
              <a:t>transition-timing-</a:t>
            </a:r>
            <a:r>
              <a:rPr lang="fr-FR" b="1" dirty="0" err="1" smtClean="0"/>
              <a:t>function</a:t>
            </a:r>
            <a:r>
              <a:rPr lang="fr-FR" dirty="0" smtClean="0"/>
              <a:t>:</a:t>
            </a:r>
          </a:p>
          <a:p>
            <a:pPr lvl="1"/>
            <a:r>
              <a:rPr lang="fr-FR" dirty="0" err="1" smtClean="0"/>
              <a:t>Eight</a:t>
            </a:r>
            <a:r>
              <a:rPr lang="fr-FR" dirty="0" smtClean="0"/>
              <a:t> </a:t>
            </a:r>
            <a:r>
              <a:rPr lang="fr-FR" dirty="0" err="1" smtClean="0"/>
              <a:t>methods</a:t>
            </a:r>
            <a:r>
              <a:rPr lang="fr-FR" dirty="0" smtClean="0"/>
              <a:t> </a:t>
            </a:r>
            <a:r>
              <a:rPr lang="fr-FR" dirty="0" err="1" smtClean="0"/>
              <a:t>available</a:t>
            </a:r>
            <a:r>
              <a:rPr lang="fr-FR" dirty="0" smtClean="0"/>
              <a:t>: </a:t>
            </a:r>
            <a:r>
              <a:rPr lang="fr-FR" dirty="0" err="1" smtClean="0"/>
              <a:t>linear</a:t>
            </a:r>
            <a:r>
              <a:rPr lang="fr-FR" dirty="0" smtClean="0"/>
              <a:t>, </a:t>
            </a:r>
            <a:r>
              <a:rPr lang="fr-FR" dirty="0" err="1" smtClean="0"/>
              <a:t>ease</a:t>
            </a:r>
            <a:r>
              <a:rPr lang="fr-FR" dirty="0" smtClean="0"/>
              <a:t>, </a:t>
            </a:r>
            <a:r>
              <a:rPr lang="fr-FR" dirty="0" err="1" smtClean="0"/>
              <a:t>ease</a:t>
            </a:r>
            <a:r>
              <a:rPr lang="fr-FR" dirty="0" smtClean="0"/>
              <a:t>-in, </a:t>
            </a:r>
            <a:r>
              <a:rPr lang="fr-FR" dirty="0" err="1" smtClean="0"/>
              <a:t>ease</a:t>
            </a:r>
            <a:r>
              <a:rPr lang="fr-FR" dirty="0" smtClean="0"/>
              <a:t>-out, </a:t>
            </a:r>
            <a:r>
              <a:rPr lang="fr-FR" dirty="0" err="1" smtClean="0"/>
              <a:t>ease-inout</a:t>
            </a:r>
            <a:r>
              <a:rPr lang="fr-FR" dirty="0" smtClean="0"/>
              <a:t>, </a:t>
            </a:r>
            <a:r>
              <a:rPr lang="fr-FR" dirty="0" err="1" smtClean="0"/>
              <a:t>step-start</a:t>
            </a:r>
            <a:r>
              <a:rPr lang="fr-FR" dirty="0" smtClean="0"/>
              <a:t>, </a:t>
            </a:r>
            <a:r>
              <a:rPr lang="fr-FR" dirty="0" err="1" smtClean="0"/>
              <a:t>step</a:t>
            </a:r>
            <a:r>
              <a:rPr lang="fr-FR" dirty="0" smtClean="0"/>
              <a:t>-end, custom*</a:t>
            </a:r>
          </a:p>
          <a:p>
            <a:pPr lvl="1"/>
            <a:r>
              <a:rPr lang="fr-FR" dirty="0" smtClean="0"/>
              <a:t>Combine </a:t>
            </a:r>
            <a:r>
              <a:rPr lang="fr-FR" dirty="0" err="1" smtClean="0"/>
              <a:t>them</a:t>
            </a:r>
            <a:r>
              <a:rPr lang="fr-FR" dirty="0" smtClean="0"/>
              <a:t> by </a:t>
            </a:r>
            <a:r>
              <a:rPr lang="fr-FR" dirty="0" err="1" smtClean="0"/>
              <a:t>separating</a:t>
            </a:r>
            <a:r>
              <a:rPr lang="fr-FR" dirty="0" smtClean="0"/>
              <a:t> </a:t>
            </a:r>
            <a:r>
              <a:rPr lang="fr-FR" dirty="0" err="1" smtClean="0"/>
              <a:t>each</a:t>
            </a:r>
            <a:r>
              <a:rPr lang="fr-FR" dirty="0" smtClean="0"/>
              <a:t> by a </a:t>
            </a:r>
            <a:r>
              <a:rPr lang="fr-FR" dirty="0" err="1" smtClean="0"/>
              <a:t>space</a:t>
            </a:r>
            <a:endParaRPr lang="fr-FR" dirty="0" smtClean="0"/>
          </a:p>
          <a:p>
            <a:pPr lvl="1"/>
            <a:r>
              <a:rPr lang="fr-FR" dirty="0" smtClean="0"/>
              <a:t>Live </a:t>
            </a:r>
            <a:r>
              <a:rPr lang="fr-FR" dirty="0" err="1" smtClean="0"/>
              <a:t>demo</a:t>
            </a:r>
            <a:r>
              <a:rPr lang="fr-FR" dirty="0" smtClean="0"/>
              <a:t> </a:t>
            </a:r>
            <a:r>
              <a:rPr lang="fr-FR" dirty="0" err="1" smtClean="0"/>
              <a:t>showing</a:t>
            </a:r>
            <a:r>
              <a:rPr lang="fr-FR" dirty="0" smtClean="0"/>
              <a:t> six of </a:t>
            </a:r>
            <a:r>
              <a:rPr lang="fr-FR" dirty="0" err="1" smtClean="0"/>
              <a:t>these</a:t>
            </a:r>
            <a:r>
              <a:rPr lang="fr-FR" dirty="0" smtClean="0"/>
              <a:t> </a:t>
            </a:r>
            <a:r>
              <a:rPr lang="fr-FR" dirty="0" err="1" smtClean="0"/>
              <a:t>eight</a:t>
            </a:r>
            <a:r>
              <a:rPr lang="fr-FR" dirty="0" smtClean="0"/>
              <a:t> </a:t>
            </a:r>
            <a:r>
              <a:rPr lang="fr-FR" dirty="0" err="1" smtClean="0"/>
              <a:t>methods</a:t>
            </a:r>
            <a:r>
              <a:rPr lang="fr-FR" dirty="0" smtClean="0"/>
              <a:t>:</a:t>
            </a:r>
          </a:p>
          <a:p>
            <a:pPr marL="0" indent="0" algn="ctr">
              <a:buNone/>
            </a:pPr>
            <a:r>
              <a:rPr lang="en-US" sz="2000" dirty="0">
                <a:hlinkClick r:id="rId3"/>
              </a:rPr>
              <a:t>http://www.catuhe.com/msdn/transitions/</a:t>
            </a:r>
            <a:r>
              <a:rPr lang="en-US" sz="2000" dirty="0" smtClean="0">
                <a:hlinkClick r:id="rId3"/>
              </a:rPr>
              <a:t>easingfunctions.htm</a:t>
            </a:r>
            <a:endParaRPr lang="en-US" sz="2000" dirty="0" smtClean="0"/>
          </a:p>
          <a:p>
            <a:pPr marL="0" indent="0" algn="ctr">
              <a:buNone/>
            </a:pPr>
            <a:endParaRPr lang="fr-FR" sz="2000" dirty="0" smtClean="0"/>
          </a:p>
          <a:p>
            <a:pPr lvl="1"/>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52350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How to…</a:t>
            </a:r>
            <a:endParaRPr lang="fr-FR" dirty="0"/>
          </a:p>
        </p:txBody>
      </p:sp>
      <p:sp>
        <p:nvSpPr>
          <p:cNvPr id="3" name="Espace réservé du contenu 2"/>
          <p:cNvSpPr>
            <a:spLocks noGrp="1"/>
          </p:cNvSpPr>
          <p:nvPr>
            <p:ph idx="1"/>
          </p:nvPr>
        </p:nvSpPr>
        <p:spPr/>
        <p:txBody>
          <a:bodyPr/>
          <a:lstStyle/>
          <a:p>
            <a:r>
              <a:rPr lang="fr-FR" dirty="0" smtClean="0"/>
              <a:t>…</a:t>
            </a:r>
            <a:r>
              <a:rPr lang="fr-FR" dirty="0" err="1" smtClean="0"/>
              <a:t>write</a:t>
            </a:r>
            <a:r>
              <a:rPr lang="fr-FR" dirty="0" smtClean="0"/>
              <a:t> a </a:t>
            </a:r>
            <a:r>
              <a:rPr lang="fr-FR" dirty="0" err="1" smtClean="0"/>
              <a:t>shortcut</a:t>
            </a:r>
            <a:r>
              <a:rPr lang="fr-FR" dirty="0" smtClean="0"/>
              <a:t> to CSS transitions:</a:t>
            </a:r>
          </a:p>
          <a:p>
            <a:endParaRPr lang="fr-FR" dirty="0"/>
          </a:p>
          <a:p>
            <a:endParaRPr lang="fr-FR" dirty="0" smtClean="0"/>
          </a:p>
          <a:p>
            <a:r>
              <a:rPr lang="fr-FR" dirty="0" smtClean="0"/>
              <a:t>…</a:t>
            </a:r>
            <a:r>
              <a:rPr lang="fr-FR" dirty="0" err="1" smtClean="0"/>
              <a:t>define</a:t>
            </a:r>
            <a:r>
              <a:rPr lang="fr-FR" dirty="0" smtClean="0"/>
              <a:t> multiple transitions for </a:t>
            </a:r>
            <a:r>
              <a:rPr lang="fr-FR" dirty="0" err="1" smtClean="0"/>
              <a:t>each</a:t>
            </a:r>
            <a:r>
              <a:rPr lang="fr-FR" dirty="0" smtClean="0"/>
              <a:t> </a:t>
            </a:r>
            <a:r>
              <a:rPr lang="fr-FR" dirty="0" err="1" smtClean="0"/>
              <a:t>property</a:t>
            </a:r>
            <a:r>
              <a:rPr lang="fr-FR" dirty="0" smtClean="0"/>
              <a:t>:</a:t>
            </a:r>
          </a:p>
          <a:p>
            <a:endParaRPr lang="fr-FR" dirty="0"/>
          </a:p>
          <a:p>
            <a:endParaRPr lang="fr-FR" dirty="0" smtClean="0"/>
          </a:p>
          <a:p>
            <a:r>
              <a:rPr lang="fr-FR" dirty="0" smtClean="0"/>
              <a:t>…</a:t>
            </a:r>
            <a:r>
              <a:rPr lang="fr-FR" dirty="0" err="1" smtClean="0"/>
              <a:t>launch</a:t>
            </a:r>
            <a:r>
              <a:rPr lang="fr-FR" dirty="0" smtClean="0"/>
              <a:t> a transition:</a:t>
            </a:r>
          </a:p>
          <a:p>
            <a:pPr lvl="1"/>
            <a:r>
              <a:rPr lang="fr-FR" dirty="0" smtClean="0"/>
              <a:t>By </a:t>
            </a:r>
            <a:r>
              <a:rPr lang="fr-FR" dirty="0" err="1" smtClean="0"/>
              <a:t>pseudoclasses</a:t>
            </a:r>
            <a:r>
              <a:rPr lang="fr-FR" dirty="0"/>
              <a:t> </a:t>
            </a:r>
            <a:r>
              <a:rPr lang="fr-FR" dirty="0" smtClean="0"/>
              <a:t>(:</a:t>
            </a:r>
            <a:r>
              <a:rPr lang="fr-FR" dirty="0" err="1" smtClean="0"/>
              <a:t>hover</a:t>
            </a:r>
            <a:r>
              <a:rPr lang="fr-FR" dirty="0" smtClean="0"/>
              <a:t>, …), or by JavaScript</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1777380"/>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FF0000"/>
                </a:solidFill>
                <a:latin typeface="Courier New"/>
                <a:cs typeface="Courier New"/>
              </a:rPr>
              <a:t>transition</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color 1s ease 0s</a:t>
            </a:r>
            <a:r>
              <a:rPr lang="en-US" b="1" dirty="0" smtClean="0">
                <a:solidFill>
                  <a:srgbClr val="000000"/>
                </a:solidFill>
                <a:latin typeface="Courier New"/>
                <a:cs typeface="Courier New"/>
              </a:rPr>
              <a:t>;</a:t>
            </a:r>
            <a:endParaRPr lang="en-US" b="1" dirty="0">
              <a:solidFill>
                <a:srgbClr val="000000"/>
              </a:solidFill>
              <a:latin typeface="Courier New"/>
              <a:cs typeface="Courier New"/>
            </a:endParaRPr>
          </a:p>
        </p:txBody>
      </p:sp>
      <p:sp>
        <p:nvSpPr>
          <p:cNvPr id="8" name="Rectangle à coins arrondis 4"/>
          <p:cNvSpPr/>
          <p:nvPr/>
        </p:nvSpPr>
        <p:spPr>
          <a:xfrm>
            <a:off x="179512" y="3289548"/>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FF0000"/>
                </a:solidFill>
                <a:latin typeface="Courier New"/>
                <a:cs typeface="Courier New"/>
              </a:rPr>
              <a:t>transition</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color 1s ease 0s, opacity 0.5s linear 2s [,...]</a:t>
            </a:r>
            <a:r>
              <a:rPr lang="en-US" b="1" dirty="0" smtClean="0">
                <a:solidFill>
                  <a:srgbClr val="000000"/>
                </a:solidFill>
                <a:latin typeface="Courier New"/>
                <a:cs typeface="Courier New"/>
              </a:rPr>
              <a:t>;</a:t>
            </a:r>
            <a:endParaRPr lang="en-US" b="1" dirty="0">
              <a:solidFill>
                <a:srgbClr val="000000"/>
              </a:solidFill>
              <a:latin typeface="Courier New"/>
              <a:cs typeface="Courier New"/>
            </a:endParaRPr>
          </a:p>
        </p:txBody>
      </p:sp>
    </p:spTree>
    <p:extLst>
      <p:ext uri="{BB962C8B-B14F-4D97-AF65-F5344CB8AC3E}">
        <p14:creationId xmlns:p14="http://schemas.microsoft.com/office/powerpoint/2010/main" val="400863773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JavaScript </a:t>
            </a:r>
            <a:r>
              <a:rPr lang="fr-FR" dirty="0" err="1" smtClean="0"/>
              <a:t>launching</a:t>
            </a:r>
            <a:r>
              <a:rPr lang="fr-FR" dirty="0" smtClean="0"/>
              <a:t> </a:t>
            </a:r>
            <a:r>
              <a:rPr lang="fr-FR" dirty="0" err="1" smtClean="0"/>
              <a:t>example</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1201316"/>
            <a:ext cx="8785224" cy="381642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&lt;</a:t>
            </a:r>
            <a:r>
              <a:rPr lang="en-US" b="1" dirty="0" smtClean="0">
                <a:solidFill>
                  <a:srgbClr val="0070C0"/>
                </a:solidFill>
                <a:latin typeface="Courier New"/>
                <a:cs typeface="Courier New"/>
              </a:rPr>
              <a:t>body</a:t>
            </a:r>
            <a:r>
              <a:rPr lang="en-US" b="1" dirty="0" smtClean="0">
                <a:solidFill>
                  <a:schemeClr val="tx1"/>
                </a:solidFill>
                <a:latin typeface="Courier New"/>
                <a:cs typeface="Courier New"/>
              </a:rPr>
              <a:t>&gt;</a:t>
            </a:r>
          </a:p>
          <a:p>
            <a:pPr lvl="1"/>
            <a:r>
              <a:rPr lang="en-US" b="1" dirty="0" smtClean="0">
                <a:solidFill>
                  <a:schemeClr val="tx1"/>
                </a:solidFill>
                <a:latin typeface="Courier New"/>
                <a:cs typeface="Courier New"/>
              </a:rPr>
              <a:t>&lt;</a:t>
            </a:r>
            <a:r>
              <a:rPr lang="en-US" b="1" dirty="0">
                <a:solidFill>
                  <a:srgbClr val="0070C0"/>
                </a:solidFill>
                <a:latin typeface="Courier New"/>
                <a:cs typeface="Courier New"/>
              </a:rPr>
              <a:t>style</a:t>
            </a:r>
            <a:r>
              <a:rPr lang="en-US" b="1" dirty="0" smtClean="0">
                <a:solidFill>
                  <a:schemeClr val="tx1"/>
                </a:solidFill>
                <a:latin typeface="Courier New"/>
                <a:cs typeface="Courier New"/>
              </a:rPr>
              <a:t>&gt;</a:t>
            </a:r>
          </a:p>
          <a:p>
            <a:pPr lvl="2"/>
            <a:r>
              <a:rPr lang="en-US" b="1" dirty="0" smtClean="0">
                <a:solidFill>
                  <a:schemeClr val="tx1"/>
                </a:solidFill>
                <a:latin typeface="Courier New"/>
                <a:cs typeface="Courier New"/>
              </a:rPr>
              <a:t>p { </a:t>
            </a:r>
            <a:r>
              <a:rPr lang="en-US" b="1" dirty="0" smtClean="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a:solidFill>
                  <a:srgbClr val="0070C0"/>
                </a:solidFill>
                <a:latin typeface="Courier New"/>
                <a:cs typeface="Courier New"/>
              </a:rPr>
              <a:t>blue</a:t>
            </a:r>
            <a:r>
              <a:rPr lang="en-US" b="1" dirty="0" smtClean="0">
                <a:solidFill>
                  <a:schemeClr val="tx1"/>
                </a:solidFill>
                <a:latin typeface="Courier New"/>
                <a:cs typeface="Courier New"/>
              </a:rPr>
              <a:t>; </a:t>
            </a:r>
            <a:r>
              <a:rPr lang="en-US" b="1" dirty="0">
                <a:solidFill>
                  <a:srgbClr val="FF0000"/>
                </a:solidFill>
                <a:latin typeface="Courier New"/>
                <a:cs typeface="Courier New"/>
              </a:rPr>
              <a:t>font-weight</a:t>
            </a:r>
            <a:r>
              <a:rPr lang="en-US" b="1" dirty="0" smtClean="0">
                <a:solidFill>
                  <a:schemeClr val="tx1"/>
                </a:solidFill>
                <a:latin typeface="Courier New"/>
                <a:cs typeface="Courier New"/>
              </a:rPr>
              <a:t>: </a:t>
            </a:r>
            <a:r>
              <a:rPr lang="en-US" b="1" dirty="0">
                <a:solidFill>
                  <a:srgbClr val="0070C0"/>
                </a:solidFill>
                <a:latin typeface="Courier New"/>
                <a:cs typeface="Courier New"/>
              </a:rPr>
              <a:t>bold</a:t>
            </a:r>
            <a:r>
              <a:rPr lang="en-US" b="1" dirty="0" smtClean="0">
                <a:solidFill>
                  <a:schemeClr val="tx1"/>
                </a:solidFill>
                <a:latin typeface="Courier New"/>
                <a:cs typeface="Courier New"/>
              </a:rPr>
              <a:t>; </a:t>
            </a:r>
          </a:p>
          <a:p>
            <a:pPr lvl="3"/>
            <a:r>
              <a:rPr lang="en-US" b="1" dirty="0">
                <a:solidFill>
                  <a:srgbClr val="FF0000"/>
                </a:solidFill>
                <a:latin typeface="Courier New"/>
                <a:cs typeface="Courier New"/>
              </a:rPr>
              <a:t>cursor</a:t>
            </a:r>
            <a:r>
              <a:rPr lang="en-US" b="1" dirty="0" smtClean="0">
                <a:solidFill>
                  <a:schemeClr val="tx1"/>
                </a:solidFill>
                <a:latin typeface="Courier New"/>
                <a:cs typeface="Courier New"/>
              </a:rPr>
              <a:t>: </a:t>
            </a:r>
            <a:r>
              <a:rPr lang="en-US" b="1" dirty="0">
                <a:solidFill>
                  <a:srgbClr val="0070C0"/>
                </a:solidFill>
                <a:latin typeface="Courier New"/>
                <a:cs typeface="Courier New"/>
              </a:rPr>
              <a:t>pointer</a:t>
            </a:r>
            <a:r>
              <a:rPr lang="en-US" b="1" dirty="0" smtClean="0">
                <a:solidFill>
                  <a:schemeClr val="tx1"/>
                </a:solidFill>
                <a:latin typeface="Courier New"/>
                <a:cs typeface="Courier New"/>
              </a:rPr>
              <a:t>; }</a:t>
            </a:r>
          </a:p>
          <a:p>
            <a:pPr lvl="2"/>
            <a:r>
              <a:rPr lang="en-US" b="1" dirty="0" smtClean="0">
                <a:solidFill>
                  <a:schemeClr val="accent6">
                    <a:lumMod val="75000"/>
                  </a:schemeClr>
                </a:solidFill>
                <a:latin typeface="Courier New"/>
                <a:cs typeface="Courier New"/>
              </a:rPr>
              <a:t>.dark</a:t>
            </a:r>
            <a:r>
              <a:rPr lang="en-US" b="1" dirty="0" smtClean="0">
                <a:solidFill>
                  <a:schemeClr val="tx1"/>
                </a:solidFill>
                <a:latin typeface="Courier New"/>
                <a:cs typeface="Courier New"/>
              </a:rPr>
              <a:t> { </a:t>
            </a:r>
            <a:r>
              <a:rPr lang="en-US" b="1" dirty="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a:solidFill>
                  <a:srgbClr val="0070C0"/>
                </a:solidFill>
                <a:latin typeface="Courier New"/>
                <a:cs typeface="Courier New"/>
              </a:rPr>
              <a:t>black</a:t>
            </a:r>
            <a:r>
              <a:rPr lang="en-US" b="1" dirty="0" smtClean="0">
                <a:solidFill>
                  <a:schemeClr val="tx1"/>
                </a:solidFill>
                <a:latin typeface="Courier New"/>
                <a:cs typeface="Courier New"/>
              </a:rPr>
              <a:t>; </a:t>
            </a:r>
          </a:p>
          <a:p>
            <a:pPr lvl="3"/>
            <a:r>
              <a:rPr lang="en-US" b="1" dirty="0">
                <a:solidFill>
                  <a:srgbClr val="FF0000"/>
                </a:solidFill>
                <a:latin typeface="Courier New"/>
                <a:cs typeface="Courier New"/>
              </a:rPr>
              <a:t>transition</a:t>
            </a:r>
            <a:r>
              <a:rPr lang="en-US" b="1" dirty="0" smtClean="0">
                <a:solidFill>
                  <a:schemeClr val="tx1"/>
                </a:solidFill>
                <a:latin typeface="Courier New"/>
                <a:cs typeface="Courier New"/>
              </a:rPr>
              <a:t>: </a:t>
            </a:r>
            <a:r>
              <a:rPr lang="en-US" b="1" dirty="0">
                <a:solidFill>
                  <a:srgbClr val="0070C0"/>
                </a:solidFill>
                <a:latin typeface="Courier New"/>
                <a:cs typeface="Courier New"/>
              </a:rPr>
              <a:t>color 10s ease 0s</a:t>
            </a:r>
            <a:r>
              <a:rPr lang="en-US" b="1" dirty="0" smtClean="0">
                <a:solidFill>
                  <a:schemeClr val="tx1"/>
                </a:solidFill>
                <a:latin typeface="Courier New"/>
                <a:cs typeface="Courier New"/>
              </a:rPr>
              <a:t>; } </a:t>
            </a:r>
          </a:p>
          <a:p>
            <a:pPr lvl="1"/>
            <a:r>
              <a:rPr lang="en-US" b="1" dirty="0" smtClean="0">
                <a:solidFill>
                  <a:schemeClr val="tx1"/>
                </a:solidFill>
                <a:latin typeface="Courier New"/>
                <a:cs typeface="Courier New"/>
              </a:rPr>
              <a:t>&lt;/</a:t>
            </a:r>
            <a:r>
              <a:rPr lang="en-US" b="1" dirty="0">
                <a:solidFill>
                  <a:srgbClr val="0070C0"/>
                </a:solidFill>
                <a:latin typeface="Courier New"/>
                <a:cs typeface="Courier New"/>
              </a:rPr>
              <a:t>style</a:t>
            </a:r>
            <a:r>
              <a:rPr lang="en-US" b="1" dirty="0" smtClean="0">
                <a:solidFill>
                  <a:schemeClr val="tx1"/>
                </a:solidFill>
                <a:latin typeface="Courier New"/>
                <a:cs typeface="Courier New"/>
              </a:rPr>
              <a:t>&gt;</a:t>
            </a:r>
          </a:p>
          <a:p>
            <a:pPr lvl="1"/>
            <a:endParaRPr lang="en-US" b="1" dirty="0" smtClean="0">
              <a:solidFill>
                <a:schemeClr val="tx1"/>
              </a:solidFill>
              <a:latin typeface="Courier New"/>
              <a:cs typeface="Courier New"/>
            </a:endParaRPr>
          </a:p>
          <a:p>
            <a:pPr lvl="1"/>
            <a:r>
              <a:rPr lang="en-US" b="1" dirty="0">
                <a:solidFill>
                  <a:schemeClr val="tx1"/>
                </a:solidFill>
                <a:latin typeface="Courier New"/>
                <a:cs typeface="Courier New"/>
              </a:rPr>
              <a:t>&lt;</a:t>
            </a:r>
            <a:r>
              <a:rPr lang="en-US" b="1" dirty="0">
                <a:solidFill>
                  <a:srgbClr val="0070C0"/>
                </a:solidFill>
                <a:latin typeface="Courier New"/>
                <a:cs typeface="Courier New"/>
              </a:rPr>
              <a:t>p</a:t>
            </a:r>
            <a:r>
              <a:rPr lang="en-US" b="1" dirty="0">
                <a:solidFill>
                  <a:schemeClr val="tx1"/>
                </a:solidFill>
                <a:latin typeface="Courier New"/>
                <a:cs typeface="Courier New"/>
              </a:rPr>
              <a:t> </a:t>
            </a:r>
            <a:r>
              <a:rPr lang="en-US" b="1" dirty="0" err="1">
                <a:solidFill>
                  <a:srgbClr val="FF0000"/>
                </a:solidFill>
                <a:latin typeface="Courier New"/>
                <a:cs typeface="Courier New"/>
              </a:rPr>
              <a:t>onclick</a:t>
            </a:r>
            <a:r>
              <a:rPr lang="en-US" b="1" dirty="0">
                <a:solidFill>
                  <a:schemeClr val="tx1"/>
                </a:solidFill>
                <a:latin typeface="Courier New"/>
                <a:cs typeface="Courier New"/>
              </a:rPr>
              <a:t>="</a:t>
            </a:r>
            <a:r>
              <a:rPr lang="en-US" b="1" dirty="0" err="1">
                <a:solidFill>
                  <a:srgbClr val="008000"/>
                </a:solidFill>
                <a:latin typeface="Courier New"/>
                <a:cs typeface="Courier New"/>
              </a:rPr>
              <a:t>this.className</a:t>
            </a:r>
            <a:r>
              <a:rPr lang="en-US" b="1" dirty="0">
                <a:solidFill>
                  <a:srgbClr val="008000"/>
                </a:solidFill>
                <a:latin typeface="Courier New"/>
                <a:cs typeface="Courier New"/>
              </a:rPr>
              <a:t> = '</a:t>
            </a:r>
            <a:r>
              <a:rPr lang="en-US" b="1" dirty="0" smtClean="0">
                <a:solidFill>
                  <a:srgbClr val="008000"/>
                </a:solidFill>
                <a:latin typeface="Courier New"/>
                <a:cs typeface="Courier New"/>
              </a:rPr>
              <a:t>dark'</a:t>
            </a:r>
            <a:r>
              <a:rPr lang="en-US" b="1" dirty="0" smtClean="0">
                <a:solidFill>
                  <a:schemeClr val="tx1"/>
                </a:solidFill>
                <a:latin typeface="Courier New"/>
                <a:cs typeface="Courier New"/>
              </a:rPr>
              <a:t>"&gt;</a:t>
            </a:r>
          </a:p>
          <a:p>
            <a:pPr lvl="2"/>
            <a:r>
              <a:rPr lang="en-US" b="1" dirty="0" smtClean="0">
                <a:solidFill>
                  <a:schemeClr val="tx1"/>
                </a:solidFill>
                <a:latin typeface="Courier New"/>
                <a:cs typeface="Courier New"/>
              </a:rPr>
              <a:t>Join the dark side!</a:t>
            </a:r>
          </a:p>
          <a:p>
            <a:pPr lvl="1"/>
            <a:r>
              <a:rPr lang="en-US" b="1" dirty="0" smtClean="0">
                <a:solidFill>
                  <a:schemeClr val="tx1"/>
                </a:solidFill>
                <a:latin typeface="Courier New"/>
                <a:cs typeface="Courier New"/>
              </a:rPr>
              <a:t>&lt;/</a:t>
            </a:r>
            <a:r>
              <a:rPr lang="en-US" b="1" dirty="0" smtClean="0">
                <a:solidFill>
                  <a:srgbClr val="0070C0"/>
                </a:solidFill>
                <a:latin typeface="Courier New"/>
                <a:cs typeface="Courier New"/>
              </a:rPr>
              <a:t>p</a:t>
            </a:r>
            <a:r>
              <a:rPr lang="en-US" b="1" dirty="0" smtClean="0">
                <a:solidFill>
                  <a:schemeClr val="tx1"/>
                </a:solidFill>
                <a:latin typeface="Courier New"/>
                <a:cs typeface="Courier New"/>
              </a:rPr>
              <a:t>&gt;</a:t>
            </a:r>
          </a:p>
          <a:p>
            <a:r>
              <a:rPr lang="en-US" b="1" dirty="0" smtClean="0">
                <a:solidFill>
                  <a:schemeClr val="tx1"/>
                </a:solidFill>
                <a:latin typeface="Courier New"/>
                <a:cs typeface="Courier New"/>
              </a:rPr>
              <a:t>&lt;/</a:t>
            </a:r>
            <a:r>
              <a:rPr lang="en-US" b="1" dirty="0" smtClean="0">
                <a:solidFill>
                  <a:srgbClr val="0070C0"/>
                </a:solidFill>
                <a:latin typeface="Courier New"/>
                <a:cs typeface="Courier New"/>
              </a:rPr>
              <a:t>body</a:t>
            </a:r>
            <a:r>
              <a:rPr lang="en-US" b="1" dirty="0" smtClean="0">
                <a:solidFill>
                  <a:schemeClr val="tx1"/>
                </a:solidFill>
                <a:latin typeface="Courier New"/>
                <a:cs typeface="Courier New"/>
              </a:rPr>
              <a:t>&gt;</a:t>
            </a:r>
            <a:endParaRPr lang="en-US" b="1" dirty="0">
              <a:solidFill>
                <a:schemeClr val="tx1"/>
              </a:solidFill>
              <a:latin typeface="Courier New"/>
              <a:cs typeface="Courier New"/>
            </a:endParaRPr>
          </a:p>
        </p:txBody>
      </p:sp>
    </p:spTree>
    <p:extLst>
      <p:ext uri="{BB962C8B-B14F-4D97-AF65-F5344CB8AC3E}">
        <p14:creationId xmlns:p14="http://schemas.microsoft.com/office/powerpoint/2010/main" val="213120007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Pros and cons</a:t>
            </a:r>
            <a:endParaRPr lang="fr-FR" dirty="0"/>
          </a:p>
        </p:txBody>
      </p:sp>
      <p:sp>
        <p:nvSpPr>
          <p:cNvPr id="3" name="Espace réservé du contenu 2"/>
          <p:cNvSpPr>
            <a:spLocks noGrp="1"/>
          </p:cNvSpPr>
          <p:nvPr>
            <p:ph idx="1"/>
          </p:nvPr>
        </p:nvSpPr>
        <p:spPr/>
        <p:txBody>
          <a:bodyPr/>
          <a:lstStyle/>
          <a:p>
            <a:r>
              <a:rPr lang="fr-FR" dirty="0" err="1" smtClean="0"/>
              <a:t>Advantages</a:t>
            </a:r>
            <a:r>
              <a:rPr lang="fr-FR" dirty="0" smtClean="0"/>
              <a:t>:</a:t>
            </a:r>
          </a:p>
          <a:p>
            <a:pPr lvl="1"/>
            <a:r>
              <a:rPr lang="fr-FR" dirty="0" err="1" smtClean="0"/>
              <a:t>Lightweight</a:t>
            </a:r>
            <a:r>
              <a:rPr lang="fr-FR" dirty="0" smtClean="0"/>
              <a:t> and </a:t>
            </a:r>
            <a:r>
              <a:rPr lang="fr-FR" dirty="0" err="1" smtClean="0"/>
              <a:t>easy</a:t>
            </a:r>
            <a:endParaRPr lang="fr-FR" dirty="0"/>
          </a:p>
          <a:p>
            <a:pPr lvl="1"/>
            <a:r>
              <a:rPr lang="fr-FR" dirty="0" smtClean="0"/>
              <a:t>Use hardware </a:t>
            </a:r>
            <a:r>
              <a:rPr lang="fr-FR" dirty="0" err="1" smtClean="0"/>
              <a:t>acceleration</a:t>
            </a:r>
            <a:endParaRPr lang="fr-FR" dirty="0" smtClean="0"/>
          </a:p>
          <a:p>
            <a:pPr lvl="1"/>
            <a:r>
              <a:rPr lang="fr-FR" dirty="0" err="1" smtClean="0"/>
              <a:t>Performs</a:t>
            </a:r>
            <a:r>
              <a:rPr lang="fr-FR" dirty="0" smtClean="0"/>
              <a:t> </a:t>
            </a:r>
            <a:r>
              <a:rPr lang="fr-FR" dirty="0" err="1" smtClean="0"/>
              <a:t>smooth</a:t>
            </a:r>
            <a:r>
              <a:rPr lang="fr-FR" dirty="0" smtClean="0"/>
              <a:t> transitions for UI </a:t>
            </a:r>
            <a:r>
              <a:rPr lang="fr-FR" dirty="0" err="1" smtClean="0"/>
              <a:t>enhancement</a:t>
            </a:r>
            <a:endParaRPr lang="fr-FR" dirty="0" smtClean="0"/>
          </a:p>
          <a:p>
            <a:r>
              <a:rPr lang="fr-FR" dirty="0" smtClean="0"/>
              <a:t>Drawback:</a:t>
            </a:r>
          </a:p>
          <a:p>
            <a:pPr lvl="1"/>
            <a:r>
              <a:rPr lang="fr-FR" dirty="0" err="1" smtClean="0"/>
              <a:t>Executed</a:t>
            </a:r>
            <a:r>
              <a:rPr lang="fr-FR" dirty="0" smtClean="0"/>
              <a:t> </a:t>
            </a:r>
            <a:r>
              <a:rPr lang="fr-FR" dirty="0"/>
              <a:t>one time per action</a:t>
            </a:r>
            <a:r>
              <a:rPr lang="fr-FR" dirty="0" smtClean="0"/>
              <a:t>!</a:t>
            </a:r>
          </a:p>
          <a:p>
            <a:endParaRPr lang="fr-FR" dirty="0" smtClean="0"/>
          </a:p>
          <a:p>
            <a:r>
              <a:rPr lang="fr-FR" dirty="0" smtClean="0"/>
              <a:t>So </a:t>
            </a:r>
            <a:r>
              <a:rPr lang="fr-FR" dirty="0"/>
              <a:t>how to </a:t>
            </a:r>
            <a:r>
              <a:rPr lang="fr-FR" dirty="0" err="1" smtClean="0"/>
              <a:t>write</a:t>
            </a:r>
            <a:r>
              <a:rPr lang="fr-FR" dirty="0" smtClean="0"/>
              <a:t> animations ? (</a:t>
            </a:r>
            <a:r>
              <a:rPr lang="fr-FR" dirty="0" err="1" smtClean="0"/>
              <a:t>endless</a:t>
            </a:r>
            <a:r>
              <a:rPr lang="fr-FR" dirty="0" smtClean="0"/>
              <a:t> transitions)</a:t>
            </a:r>
          </a:p>
          <a:p>
            <a:pPr marL="457200" lvl="1" indent="0">
              <a:buNone/>
            </a:pPr>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41847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Keyframes</a:t>
            </a:r>
            <a:endParaRPr lang="fr-FR" dirty="0"/>
          </a:p>
        </p:txBody>
      </p:sp>
      <p:sp>
        <p:nvSpPr>
          <p:cNvPr id="3" name="Espace réservé du contenu 2"/>
          <p:cNvSpPr>
            <a:spLocks noGrp="1"/>
          </p:cNvSpPr>
          <p:nvPr>
            <p:ph idx="1"/>
          </p:nvPr>
        </p:nvSpPr>
        <p:spPr/>
        <p:txBody>
          <a:bodyPr/>
          <a:lstStyle/>
          <a:p>
            <a:r>
              <a:rPr lang="fr-FR" dirty="0" smtClean="0"/>
              <a:t>@</a:t>
            </a:r>
            <a:r>
              <a:rPr lang="fr-FR" dirty="0" err="1"/>
              <a:t>keyframes</a:t>
            </a:r>
            <a:r>
              <a:rPr lang="fr-FR" dirty="0"/>
              <a:t> </a:t>
            </a:r>
            <a:r>
              <a:rPr lang="fr-FR" dirty="0" smtClean="0"/>
              <a:t>are </a:t>
            </a:r>
            <a:r>
              <a:rPr lang="fr-FR" dirty="0" err="1" smtClean="0"/>
              <a:t>rules</a:t>
            </a:r>
            <a:r>
              <a:rPr lang="fr-FR" dirty="0" smtClean="0"/>
              <a:t> </a:t>
            </a:r>
            <a:r>
              <a:rPr lang="fr-FR" dirty="0" err="1" smtClean="0"/>
              <a:t>you</a:t>
            </a:r>
            <a:r>
              <a:rPr lang="fr-FR" dirty="0" smtClean="0"/>
              <a:t> </a:t>
            </a:r>
            <a:r>
              <a:rPr lang="fr-FR" dirty="0" err="1" smtClean="0"/>
              <a:t>can</a:t>
            </a:r>
            <a:r>
              <a:rPr lang="fr-FR" dirty="0" smtClean="0"/>
              <a:t> use to </a:t>
            </a:r>
            <a:r>
              <a:rPr lang="fr-FR" dirty="0" err="1"/>
              <a:t>create</a:t>
            </a:r>
            <a:r>
              <a:rPr lang="fr-FR" dirty="0"/>
              <a:t> </a:t>
            </a:r>
            <a:r>
              <a:rPr lang="fr-FR" dirty="0" smtClean="0"/>
              <a:t>animations:</a:t>
            </a:r>
          </a:p>
          <a:p>
            <a:pPr marL="0" indent="0" algn="ctr">
              <a:buNone/>
            </a:pPr>
            <a:endParaRPr lang="fr-FR" sz="2400" b="1" dirty="0" smtClean="0"/>
          </a:p>
          <a:p>
            <a:pPr marL="0" indent="0" algn="ctr">
              <a:buNone/>
            </a:pPr>
            <a:r>
              <a:rPr lang="fr-FR" sz="2400" b="1" dirty="0" smtClean="0"/>
              <a:t>@</a:t>
            </a:r>
            <a:r>
              <a:rPr lang="fr-FR" sz="2400" b="1" dirty="0" err="1" smtClean="0"/>
              <a:t>keyframes</a:t>
            </a:r>
            <a:r>
              <a:rPr lang="fr-FR" sz="2400" b="1" dirty="0" smtClean="0"/>
              <a:t> &lt;animation-</a:t>
            </a:r>
            <a:r>
              <a:rPr lang="fr-FR" sz="2400" b="1" dirty="0" err="1" smtClean="0"/>
              <a:t>name</a:t>
            </a:r>
            <a:r>
              <a:rPr lang="fr-FR" sz="2400" b="1" dirty="0" smtClean="0"/>
              <a:t>&gt; { … }</a:t>
            </a:r>
            <a:endParaRPr lang="fr-FR" dirty="0" smtClean="0"/>
          </a:p>
          <a:p>
            <a:endParaRPr lang="fr-FR" dirty="0" smtClean="0"/>
          </a:p>
          <a:p>
            <a:r>
              <a:rPr lang="fr-FR" dirty="0" smtClean="0"/>
              <a:t>Inside </a:t>
            </a:r>
            <a:r>
              <a:rPr lang="fr-FR" dirty="0" err="1" smtClean="0"/>
              <a:t>it</a:t>
            </a:r>
            <a:r>
              <a:rPr lang="fr-FR" dirty="0" smtClean="0"/>
              <a:t>, </a:t>
            </a:r>
            <a:r>
              <a:rPr lang="fr-FR" dirty="0" err="1" smtClean="0"/>
              <a:t>describe</a:t>
            </a:r>
            <a:r>
              <a:rPr lang="fr-FR" dirty="0" smtClean="0"/>
              <a:t> the animation </a:t>
            </a:r>
            <a:r>
              <a:rPr lang="fr-FR" dirty="0" err="1" smtClean="0"/>
              <a:t>with</a:t>
            </a:r>
            <a:r>
              <a:rPr lang="fr-FR" dirty="0" smtClean="0"/>
              <a:t> keywords</a:t>
            </a:r>
          </a:p>
          <a:p>
            <a:pPr lvl="1"/>
            <a:r>
              <a:rPr lang="fr-FR" b="1" dirty="0" err="1" smtClean="0"/>
              <a:t>from</a:t>
            </a:r>
            <a:r>
              <a:rPr lang="fr-FR" dirty="0" smtClean="0"/>
              <a:t> and </a:t>
            </a:r>
            <a:r>
              <a:rPr lang="fr-FR" b="1" dirty="0" smtClean="0"/>
              <a:t>to</a:t>
            </a:r>
          </a:p>
          <a:p>
            <a:pPr lvl="1"/>
            <a:r>
              <a:rPr lang="fr-FR" b="1" dirty="0" err="1" smtClean="0"/>
              <a:t>percentages</a:t>
            </a:r>
            <a:r>
              <a:rPr lang="fr-FR" dirty="0"/>
              <a:t> </a:t>
            </a:r>
            <a:r>
              <a:rPr lang="fr-FR" dirty="0" smtClean="0"/>
              <a:t>for </a:t>
            </a:r>
            <a:r>
              <a:rPr lang="fr-FR" dirty="0" err="1" smtClean="0"/>
              <a:t>each</a:t>
            </a:r>
            <a:r>
              <a:rPr lang="fr-FR" dirty="0" smtClean="0"/>
              <a:t> animation </a:t>
            </a:r>
            <a:r>
              <a:rPr lang="fr-FR" dirty="0" err="1" smtClean="0"/>
              <a:t>step</a:t>
            </a:r>
            <a:endParaRPr lang="fr-FR" b="1"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9481"/>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Keyframes</a:t>
            </a:r>
            <a:endParaRPr lang="fr-FR" dirty="0"/>
          </a:p>
        </p:txBody>
      </p:sp>
      <p:sp>
        <p:nvSpPr>
          <p:cNvPr id="3" name="Espace réservé du contenu 2"/>
          <p:cNvSpPr>
            <a:spLocks noGrp="1"/>
          </p:cNvSpPr>
          <p:nvPr>
            <p:ph idx="1"/>
          </p:nvPr>
        </p:nvSpPr>
        <p:spPr/>
        <p:txBody>
          <a:bodyPr/>
          <a:lstStyle/>
          <a:p>
            <a:r>
              <a:rPr lang="fr-FR" dirty="0" err="1" smtClean="0"/>
              <a:t>Examples</a:t>
            </a:r>
            <a:r>
              <a:rPr lang="fr-FR" dirty="0" smtClean="0"/>
              <a:t>:</a:t>
            </a:r>
            <a:endParaRPr lang="fr-FR" b="1"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1777380"/>
            <a:ext cx="8785224" cy="30963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a:t>
            </a:r>
            <a:r>
              <a:rPr lang="en-US" b="1" dirty="0" err="1" smtClean="0">
                <a:solidFill>
                  <a:schemeClr val="tx1"/>
                </a:solidFill>
                <a:latin typeface="Courier New"/>
                <a:cs typeface="Courier New"/>
              </a:rPr>
              <a:t>keyframes</a:t>
            </a:r>
            <a:r>
              <a:rPr lang="en-US" b="1" dirty="0" smtClean="0">
                <a:solidFill>
                  <a:schemeClr val="tx1"/>
                </a:solidFill>
                <a:latin typeface="Courier New"/>
                <a:cs typeface="Courier New"/>
              </a:rPr>
              <a:t> </a:t>
            </a:r>
            <a:r>
              <a:rPr lang="en-US" b="1" dirty="0" smtClean="0">
                <a:solidFill>
                  <a:schemeClr val="accent1"/>
                </a:solidFill>
                <a:latin typeface="Courier New"/>
                <a:cs typeface="Courier New"/>
              </a:rPr>
              <a:t>my-animation </a:t>
            </a:r>
            <a:r>
              <a:rPr lang="en-US" b="1" dirty="0" smtClean="0">
                <a:solidFill>
                  <a:srgbClr val="000000"/>
                </a:solidFill>
                <a:latin typeface="Courier New"/>
                <a:cs typeface="Courier New"/>
              </a:rPr>
              <a:t>{</a:t>
            </a:r>
          </a:p>
          <a:p>
            <a:pPr lvl="1"/>
            <a:r>
              <a:rPr lang="en-US" b="1" dirty="0" smtClean="0">
                <a:solidFill>
                  <a:srgbClr val="000000"/>
                </a:solidFill>
                <a:latin typeface="Courier New"/>
                <a:cs typeface="Courier New"/>
              </a:rPr>
              <a:t>0% { </a:t>
            </a:r>
            <a:r>
              <a:rPr lang="en-US" b="1" dirty="0" smtClean="0">
                <a:solidFill>
                  <a:srgbClr val="FF0000"/>
                </a:solidFill>
                <a:latin typeface="Courier New"/>
                <a:cs typeface="Courier New"/>
              </a:rPr>
              <a:t>color</a:t>
            </a:r>
            <a:r>
              <a:rPr lang="en-US" b="1" dirty="0" smtClean="0">
                <a:solidFill>
                  <a:srgbClr val="000000"/>
                </a:solidFill>
                <a:latin typeface="Courier New"/>
                <a:cs typeface="Courier New"/>
              </a:rPr>
              <a:t>: </a:t>
            </a:r>
            <a:r>
              <a:rPr lang="en-US" b="1" dirty="0" smtClean="0">
                <a:solidFill>
                  <a:schemeClr val="accent1"/>
                </a:solidFill>
                <a:latin typeface="Courier New"/>
                <a:cs typeface="Courier New"/>
              </a:rPr>
              <a:t>red</a:t>
            </a:r>
            <a:r>
              <a:rPr lang="en-US" b="1" dirty="0" smtClean="0">
                <a:solidFill>
                  <a:srgbClr val="000000"/>
                </a:solidFill>
                <a:latin typeface="Courier New"/>
                <a:cs typeface="Courier New"/>
              </a:rPr>
              <a:t>; }</a:t>
            </a:r>
          </a:p>
          <a:p>
            <a:pPr lvl="1"/>
            <a:r>
              <a:rPr lang="en-US" b="1" dirty="0" smtClean="0">
                <a:solidFill>
                  <a:srgbClr val="000000"/>
                </a:solidFill>
                <a:latin typeface="Courier New"/>
                <a:cs typeface="Courier New"/>
              </a:rPr>
              <a:t>50% { </a:t>
            </a:r>
            <a:r>
              <a:rPr lang="en-US" b="1" dirty="0" smtClean="0">
                <a:solidFill>
                  <a:srgbClr val="FF0000"/>
                </a:solidFill>
                <a:latin typeface="Courier New"/>
                <a:cs typeface="Courier New"/>
              </a:rPr>
              <a:t>color</a:t>
            </a:r>
            <a:r>
              <a:rPr lang="en-US" b="1" dirty="0" smtClean="0">
                <a:solidFill>
                  <a:srgbClr val="000000"/>
                </a:solidFill>
                <a:latin typeface="Courier New"/>
                <a:cs typeface="Courier New"/>
              </a:rPr>
              <a:t>: </a:t>
            </a:r>
            <a:r>
              <a:rPr lang="en-US" b="1" dirty="0" smtClean="0">
                <a:solidFill>
                  <a:srgbClr val="4F81BD"/>
                </a:solidFill>
                <a:latin typeface="Courier New"/>
                <a:cs typeface="Courier New"/>
              </a:rPr>
              <a:t>purple</a:t>
            </a:r>
            <a:r>
              <a:rPr lang="en-US" b="1" dirty="0" smtClean="0">
                <a:solidFill>
                  <a:srgbClr val="000000"/>
                </a:solidFill>
                <a:latin typeface="Courier New"/>
                <a:cs typeface="Courier New"/>
              </a:rPr>
              <a:t>; }</a:t>
            </a:r>
          </a:p>
          <a:p>
            <a:pPr lvl="1"/>
            <a:r>
              <a:rPr lang="en-US" b="1" dirty="0" smtClean="0">
                <a:solidFill>
                  <a:srgbClr val="000000"/>
                </a:solidFill>
                <a:latin typeface="Courier New"/>
                <a:cs typeface="Courier New"/>
              </a:rPr>
              <a:t>100% { </a:t>
            </a:r>
            <a:r>
              <a:rPr lang="en-US" b="1" dirty="0" smtClean="0">
                <a:solidFill>
                  <a:srgbClr val="FF0000"/>
                </a:solidFill>
                <a:latin typeface="Courier New"/>
                <a:cs typeface="Courier New"/>
              </a:rPr>
              <a:t>color</a:t>
            </a:r>
            <a:r>
              <a:rPr lang="en-US" b="1" dirty="0" smtClean="0">
                <a:solidFill>
                  <a:srgbClr val="000000"/>
                </a:solidFill>
                <a:latin typeface="Courier New"/>
                <a:cs typeface="Courier New"/>
              </a:rPr>
              <a:t>: </a:t>
            </a:r>
            <a:r>
              <a:rPr lang="en-US" b="1" dirty="0" smtClean="0">
                <a:solidFill>
                  <a:srgbClr val="4F81BD"/>
                </a:solidFill>
                <a:latin typeface="Courier New"/>
                <a:cs typeface="Courier New"/>
              </a:rPr>
              <a:t>blue</a:t>
            </a:r>
            <a:r>
              <a:rPr lang="en-US" b="1" dirty="0" smtClean="0">
                <a:solidFill>
                  <a:srgbClr val="000000"/>
                </a:solidFill>
                <a:latin typeface="Courier New"/>
                <a:cs typeface="Courier New"/>
              </a:rPr>
              <a:t>; }</a:t>
            </a:r>
          </a:p>
          <a:p>
            <a:r>
              <a:rPr lang="en-US" b="1" dirty="0" smtClean="0">
                <a:solidFill>
                  <a:srgbClr val="000000"/>
                </a:solidFill>
                <a:latin typeface="Courier New"/>
                <a:cs typeface="Courier New"/>
              </a:rPr>
              <a:t>}</a:t>
            </a:r>
          </a:p>
          <a:p>
            <a:endParaRPr lang="en-US" b="1" dirty="0">
              <a:solidFill>
                <a:srgbClr val="000000"/>
              </a:solidFill>
              <a:latin typeface="Courier New"/>
              <a:cs typeface="Courier New"/>
            </a:endParaRPr>
          </a:p>
          <a:p>
            <a:r>
              <a:rPr lang="en-US" b="1" dirty="0" smtClean="0">
                <a:solidFill>
                  <a:srgbClr val="000000"/>
                </a:solidFill>
                <a:latin typeface="Courier New"/>
                <a:cs typeface="Courier New"/>
              </a:rPr>
              <a:t>@</a:t>
            </a:r>
            <a:r>
              <a:rPr lang="en-US" b="1" dirty="0" err="1" smtClean="0">
                <a:solidFill>
                  <a:srgbClr val="000000"/>
                </a:solidFill>
                <a:latin typeface="Courier New"/>
                <a:cs typeface="Courier New"/>
              </a:rPr>
              <a:t>keyframes</a:t>
            </a:r>
            <a:r>
              <a:rPr lang="en-US" b="1" dirty="0" smtClean="0">
                <a:solidFill>
                  <a:srgbClr val="FF0000"/>
                </a:solidFill>
                <a:latin typeface="Courier New"/>
                <a:cs typeface="Courier New"/>
              </a:rPr>
              <a:t> </a:t>
            </a:r>
            <a:r>
              <a:rPr lang="en-US" b="1" dirty="0" smtClean="0">
                <a:solidFill>
                  <a:srgbClr val="4F81BD"/>
                </a:solidFill>
                <a:latin typeface="Courier New"/>
                <a:cs typeface="Courier New"/>
              </a:rPr>
              <a:t>other-animation </a:t>
            </a:r>
            <a:r>
              <a:rPr lang="en-US" b="1" dirty="0" smtClean="0">
                <a:solidFill>
                  <a:srgbClr val="000000"/>
                </a:solidFill>
                <a:latin typeface="Courier New"/>
                <a:cs typeface="Courier New"/>
              </a:rPr>
              <a:t>{</a:t>
            </a:r>
          </a:p>
          <a:p>
            <a:pPr lvl="1"/>
            <a:r>
              <a:rPr lang="en-US" b="1" dirty="0" smtClean="0">
                <a:solidFill>
                  <a:srgbClr val="000000"/>
                </a:solidFill>
                <a:latin typeface="Courier New"/>
                <a:cs typeface="Courier New"/>
              </a:rPr>
              <a:t>from {</a:t>
            </a:r>
            <a:r>
              <a:rPr lang="en-US" b="1" dirty="0">
                <a:solidFill>
                  <a:srgbClr val="000000"/>
                </a:solidFill>
                <a:latin typeface="Courier New"/>
                <a:cs typeface="Courier New"/>
              </a:rPr>
              <a:t> </a:t>
            </a:r>
            <a:r>
              <a:rPr lang="en-US" b="1" dirty="0" smtClean="0">
                <a:solidFill>
                  <a:srgbClr val="FF0000"/>
                </a:solidFill>
                <a:latin typeface="Courier New"/>
                <a:cs typeface="Courier New"/>
              </a:rPr>
              <a:t>font-size</a:t>
            </a:r>
            <a:r>
              <a:rPr lang="en-US" b="1" dirty="0" smtClean="0">
                <a:solidFill>
                  <a:srgbClr val="000000"/>
                </a:solidFill>
                <a:latin typeface="Courier New"/>
                <a:cs typeface="Courier New"/>
              </a:rPr>
              <a:t>: </a:t>
            </a:r>
            <a:r>
              <a:rPr lang="en-US" b="1" dirty="0" smtClean="0">
                <a:solidFill>
                  <a:srgbClr val="4F81BD"/>
                </a:solidFill>
                <a:latin typeface="Courier New"/>
                <a:cs typeface="Courier New"/>
              </a:rPr>
              <a:t>16px</a:t>
            </a:r>
            <a:r>
              <a:rPr lang="en-US" b="1" dirty="0" smtClean="0">
                <a:solidFill>
                  <a:srgbClr val="000000"/>
                </a:solidFill>
                <a:latin typeface="Courier New"/>
                <a:cs typeface="Courier New"/>
              </a:rPr>
              <a:t>; }</a:t>
            </a:r>
          </a:p>
          <a:p>
            <a:pPr lvl="1"/>
            <a:r>
              <a:rPr lang="en-US" b="1" dirty="0" smtClean="0">
                <a:solidFill>
                  <a:srgbClr val="000000"/>
                </a:solidFill>
                <a:latin typeface="Courier New"/>
                <a:cs typeface="Courier New"/>
              </a:rPr>
              <a:t>to { </a:t>
            </a:r>
            <a:r>
              <a:rPr lang="en-US" b="1" dirty="0" smtClean="0">
                <a:solidFill>
                  <a:srgbClr val="FF0000"/>
                </a:solidFill>
                <a:latin typeface="Courier New"/>
                <a:cs typeface="Courier New"/>
              </a:rPr>
              <a:t>font-size</a:t>
            </a:r>
            <a:r>
              <a:rPr lang="en-US" b="1" dirty="0" smtClean="0">
                <a:solidFill>
                  <a:srgbClr val="000000"/>
                </a:solidFill>
                <a:latin typeface="Courier New"/>
                <a:cs typeface="Courier New"/>
              </a:rPr>
              <a:t>: </a:t>
            </a:r>
            <a:r>
              <a:rPr lang="en-US" b="1" dirty="0" smtClean="0">
                <a:solidFill>
                  <a:srgbClr val="4F81BD"/>
                </a:solidFill>
                <a:latin typeface="Courier New"/>
                <a:cs typeface="Courier New"/>
              </a:rPr>
              <a:t>30px</a:t>
            </a:r>
            <a:r>
              <a:rPr lang="en-US" b="1" dirty="0" smtClean="0">
                <a:solidFill>
                  <a:srgbClr val="000000"/>
                </a:solidFill>
                <a:latin typeface="Courier New"/>
                <a:cs typeface="Courier New"/>
              </a:rPr>
              <a:t>; }</a:t>
            </a:r>
          </a:p>
          <a:p>
            <a:r>
              <a:rPr lang="en-US" b="1" dirty="0">
                <a:solidFill>
                  <a:srgbClr val="000000"/>
                </a:solidFill>
                <a:latin typeface="Courier New"/>
                <a:cs typeface="Courier New"/>
              </a:rPr>
              <a:t>}</a:t>
            </a:r>
            <a:endParaRPr lang="en-US" b="1" dirty="0" smtClean="0">
              <a:solidFill>
                <a:srgbClr val="FF0000"/>
              </a:solidFill>
              <a:latin typeface="Courier New"/>
              <a:cs typeface="Courier New"/>
            </a:endParaRPr>
          </a:p>
        </p:txBody>
      </p:sp>
    </p:spTree>
    <p:extLst>
      <p:ext uri="{BB962C8B-B14F-4D97-AF65-F5344CB8AC3E}">
        <p14:creationId xmlns:p14="http://schemas.microsoft.com/office/powerpoint/2010/main" val="2330238048"/>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Assign</a:t>
            </a:r>
            <a:r>
              <a:rPr lang="fr-FR" dirty="0" smtClean="0"/>
              <a:t> </a:t>
            </a:r>
            <a:r>
              <a:rPr lang="fr-FR" dirty="0" err="1" smtClean="0"/>
              <a:t>keyframes</a:t>
            </a:r>
            <a:endParaRPr lang="fr-FR" dirty="0"/>
          </a:p>
        </p:txBody>
      </p:sp>
      <p:sp>
        <p:nvSpPr>
          <p:cNvPr id="3" name="Espace réservé du contenu 2"/>
          <p:cNvSpPr>
            <a:spLocks noGrp="1"/>
          </p:cNvSpPr>
          <p:nvPr>
            <p:ph idx="1"/>
          </p:nvPr>
        </p:nvSpPr>
        <p:spPr/>
        <p:txBody>
          <a:bodyPr/>
          <a:lstStyle/>
          <a:p>
            <a:r>
              <a:rPr lang="fr-FR" dirty="0" smtClean="0"/>
              <a:t>CSS « animation » </a:t>
            </a:r>
            <a:r>
              <a:rPr lang="fr-FR" dirty="0" err="1" smtClean="0"/>
              <a:t>property</a:t>
            </a:r>
            <a:endParaRPr lang="fr-FR" dirty="0" smtClean="0"/>
          </a:p>
          <a:p>
            <a:pPr lvl="1"/>
            <a:r>
              <a:rPr lang="fr-FR" dirty="0" err="1" smtClean="0"/>
              <a:t>Specifies</a:t>
            </a:r>
            <a:r>
              <a:rPr lang="fr-FR" dirty="0" smtClean="0"/>
              <a:t> </a:t>
            </a:r>
            <a:r>
              <a:rPr lang="fr-FR" dirty="0" err="1" smtClean="0"/>
              <a:t>which</a:t>
            </a:r>
            <a:r>
              <a:rPr lang="fr-FR" dirty="0" smtClean="0"/>
              <a:t> </a:t>
            </a:r>
            <a:r>
              <a:rPr lang="fr-FR" dirty="0" err="1" smtClean="0"/>
              <a:t>element</a:t>
            </a:r>
            <a:r>
              <a:rPr lang="fr-FR" dirty="0" smtClean="0"/>
              <a:t> use </a:t>
            </a:r>
            <a:r>
              <a:rPr lang="fr-FR" dirty="0" err="1" smtClean="0"/>
              <a:t>which</a:t>
            </a:r>
            <a:r>
              <a:rPr lang="fr-FR" dirty="0" smtClean="0"/>
              <a:t> animation</a:t>
            </a:r>
          </a:p>
          <a:p>
            <a:pPr lvl="1"/>
            <a:endParaRPr lang="fr-FR" dirty="0"/>
          </a:p>
          <a:p>
            <a:r>
              <a:rPr lang="fr-FR" dirty="0" smtClean="0"/>
              <a:t>Most </a:t>
            </a:r>
            <a:r>
              <a:rPr lang="fr-FR" dirty="0" err="1" smtClean="0"/>
              <a:t>useful</a:t>
            </a:r>
            <a:r>
              <a:rPr lang="fr-FR" dirty="0" smtClean="0"/>
              <a:t> </a:t>
            </a:r>
            <a:r>
              <a:rPr lang="fr-FR" dirty="0" err="1" smtClean="0"/>
              <a:t>derivatives</a:t>
            </a:r>
            <a:r>
              <a:rPr lang="fr-FR" dirty="0" smtClean="0"/>
              <a:t>:</a:t>
            </a:r>
          </a:p>
          <a:p>
            <a:pPr lvl="1"/>
            <a:r>
              <a:rPr lang="fr-FR" b="1" dirty="0" err="1"/>
              <a:t>n</a:t>
            </a:r>
            <a:r>
              <a:rPr lang="fr-FR" b="1" dirty="0" err="1" smtClean="0"/>
              <a:t>ame</a:t>
            </a:r>
            <a:r>
              <a:rPr lang="fr-FR" dirty="0" smtClean="0"/>
              <a:t>: The </a:t>
            </a:r>
            <a:r>
              <a:rPr lang="fr-FR" dirty="0" err="1" smtClean="0"/>
              <a:t>name</a:t>
            </a:r>
            <a:r>
              <a:rPr lang="fr-FR" dirty="0" smtClean="0"/>
              <a:t> </a:t>
            </a:r>
            <a:r>
              <a:rPr lang="fr-FR" dirty="0" err="1" smtClean="0"/>
              <a:t>defined</a:t>
            </a:r>
            <a:r>
              <a:rPr lang="fr-FR" dirty="0" smtClean="0"/>
              <a:t> in </a:t>
            </a:r>
            <a:r>
              <a:rPr lang="fr-FR" dirty="0" err="1" smtClean="0"/>
              <a:t>keyframes</a:t>
            </a:r>
            <a:endParaRPr lang="fr-FR" dirty="0" smtClean="0"/>
          </a:p>
          <a:p>
            <a:pPr lvl="1"/>
            <a:r>
              <a:rPr lang="fr-FR" b="1" dirty="0"/>
              <a:t>d</a:t>
            </a:r>
            <a:r>
              <a:rPr lang="fr-FR" b="1" dirty="0" smtClean="0"/>
              <a:t>uration</a:t>
            </a:r>
            <a:r>
              <a:rPr lang="fr-FR" dirty="0" smtClean="0"/>
              <a:t>: How </a:t>
            </a:r>
            <a:r>
              <a:rPr lang="fr-FR" dirty="0" err="1" smtClean="0"/>
              <a:t>many</a:t>
            </a:r>
            <a:r>
              <a:rPr lang="fr-FR" dirty="0" smtClean="0"/>
              <a:t> seconds to do the </a:t>
            </a:r>
            <a:r>
              <a:rPr lang="fr-FR" dirty="0" err="1" smtClean="0"/>
              <a:t>process</a:t>
            </a:r>
            <a:endParaRPr lang="fr-FR" dirty="0" smtClean="0"/>
          </a:p>
          <a:p>
            <a:pPr lvl="1"/>
            <a:r>
              <a:rPr lang="fr-FR" b="1" dirty="0" err="1" smtClean="0"/>
              <a:t>iteration</a:t>
            </a:r>
            <a:r>
              <a:rPr lang="fr-FR" b="1" dirty="0" smtClean="0"/>
              <a:t>-count</a:t>
            </a:r>
            <a:r>
              <a:rPr lang="fr-FR" dirty="0" smtClean="0"/>
              <a:t>: </a:t>
            </a:r>
            <a:r>
              <a:rPr lang="fr-FR" dirty="0" err="1" smtClean="0"/>
              <a:t>Number</a:t>
            </a:r>
            <a:r>
              <a:rPr lang="fr-FR" dirty="0" smtClean="0"/>
              <a:t> of </a:t>
            </a:r>
            <a:r>
              <a:rPr lang="fr-FR" dirty="0" err="1" smtClean="0"/>
              <a:t>repetitions</a:t>
            </a:r>
            <a:endParaRPr lang="fr-FR" dirty="0" smtClean="0"/>
          </a:p>
          <a:p>
            <a:pPr lvl="2"/>
            <a:r>
              <a:rPr lang="fr-FR" dirty="0" smtClean="0"/>
              <a:t>You </a:t>
            </a:r>
            <a:r>
              <a:rPr lang="fr-FR" dirty="0" err="1" smtClean="0"/>
              <a:t>can</a:t>
            </a:r>
            <a:r>
              <a:rPr lang="fr-FR" dirty="0" smtClean="0"/>
              <a:t> use the keyword « </a:t>
            </a:r>
            <a:r>
              <a:rPr lang="fr-FR" dirty="0" err="1" smtClean="0"/>
              <a:t>infinite</a:t>
            </a:r>
            <a:r>
              <a:rPr lang="fr-FR" dirty="0" smtClean="0"/>
              <a:t> » if </a:t>
            </a:r>
            <a:r>
              <a:rPr lang="fr-FR" dirty="0" err="1" smtClean="0"/>
              <a:t>you</a:t>
            </a:r>
            <a:r>
              <a:rPr lang="fr-FR" dirty="0" smtClean="0"/>
              <a:t> </a:t>
            </a:r>
            <a:r>
              <a:rPr lang="fr-FR" dirty="0" err="1" smtClean="0"/>
              <a:t>want</a:t>
            </a:r>
            <a:endParaRPr lang="fr-FR" dirty="0" smtClean="0"/>
          </a:p>
          <a:p>
            <a:pPr lvl="1"/>
            <a:r>
              <a:rPr lang="fr-FR" b="1" dirty="0"/>
              <a:t>t</a:t>
            </a:r>
            <a:r>
              <a:rPr lang="fr-FR" b="1" dirty="0" smtClean="0"/>
              <a:t>iming-</a:t>
            </a:r>
            <a:r>
              <a:rPr lang="fr-FR" b="1" dirty="0" err="1" smtClean="0"/>
              <a:t>function</a:t>
            </a:r>
            <a:r>
              <a:rPr lang="fr-FR" dirty="0" smtClean="0"/>
              <a:t>: </a:t>
            </a:r>
            <a:r>
              <a:rPr lang="fr-FR" dirty="0" err="1" smtClean="0"/>
              <a:t>Same</a:t>
            </a:r>
            <a:r>
              <a:rPr lang="fr-FR" dirty="0" smtClean="0"/>
              <a:t> as transitions</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573680"/>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Assign keyframes</a:t>
            </a:r>
            <a:endParaRPr lang="en-US"/>
          </a:p>
        </p:txBody>
      </p:sp>
      <p:sp>
        <p:nvSpPr>
          <p:cNvPr id="3" name="Espace réservé du contenu 2"/>
          <p:cNvSpPr>
            <a:spLocks noGrp="1"/>
          </p:cNvSpPr>
          <p:nvPr>
            <p:ph idx="1"/>
          </p:nvPr>
        </p:nvSpPr>
        <p:spPr/>
        <p:txBody>
          <a:bodyPr/>
          <a:lstStyle/>
          <a:p>
            <a:r>
              <a:rPr lang="en-US" smtClean="0"/>
              <a:t>Example:</a:t>
            </a:r>
            <a:endParaRPr lang="en-US"/>
          </a:p>
        </p:txBody>
      </p:sp>
      <p:sp>
        <p:nvSpPr>
          <p:cNvPr id="4" name="Espace réservé du contenu 3"/>
          <p:cNvSpPr>
            <a:spLocks noGrp="1"/>
          </p:cNvSpPr>
          <p:nvPr>
            <p:ph sz="quarter" idx="13"/>
          </p:nvPr>
        </p:nvSpPr>
        <p:spPr/>
        <p:txBody>
          <a:bodyPr/>
          <a:lstStyle/>
          <a:p>
            <a:r>
              <a:rPr lang="en-US" smtClean="0"/>
              <a:t>Transitions</a:t>
            </a:r>
            <a:endParaRPr lang="en-US"/>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1777380"/>
            <a:ext cx="8785224" cy="302433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smtClean="0">
                <a:solidFill>
                  <a:schemeClr val="accent1"/>
                </a:solidFill>
                <a:latin typeface="Courier New"/>
                <a:cs typeface="Courier New"/>
              </a:rPr>
              <a:t>#mySuperElement </a:t>
            </a:r>
            <a:r>
              <a:rPr lang="en-US" b="1" smtClean="0">
                <a:solidFill>
                  <a:schemeClr val="tx1"/>
                </a:solidFill>
                <a:latin typeface="Courier New"/>
                <a:cs typeface="Courier New"/>
              </a:rPr>
              <a:t>{</a:t>
            </a:r>
          </a:p>
          <a:p>
            <a:pPr lvl="1"/>
            <a:r>
              <a:rPr lang="en-US" b="1" smtClean="0">
                <a:solidFill>
                  <a:srgbClr val="FF0000"/>
                </a:solidFill>
                <a:latin typeface="Courier New"/>
                <a:cs typeface="Courier New"/>
              </a:rPr>
              <a:t>animation-name</a:t>
            </a:r>
            <a:r>
              <a:rPr lang="en-US" b="1" smtClean="0">
                <a:solidFill>
                  <a:schemeClr val="tx1"/>
                </a:solidFill>
                <a:latin typeface="Courier New"/>
                <a:cs typeface="Courier New"/>
              </a:rPr>
              <a:t>: </a:t>
            </a:r>
            <a:r>
              <a:rPr lang="en-US" b="1" smtClean="0">
                <a:solidFill>
                  <a:srgbClr val="4F81BD"/>
                </a:solidFill>
                <a:latin typeface="Courier New"/>
                <a:cs typeface="Courier New"/>
              </a:rPr>
              <a:t>my-animation</a:t>
            </a:r>
            <a:r>
              <a:rPr lang="en-US" b="1" smtClean="0">
                <a:solidFill>
                  <a:schemeClr val="tx1"/>
                </a:solidFill>
                <a:latin typeface="Courier New"/>
                <a:cs typeface="Courier New"/>
              </a:rPr>
              <a:t>;</a:t>
            </a:r>
          </a:p>
          <a:p>
            <a:pPr lvl="1"/>
            <a:r>
              <a:rPr lang="en-US" b="1" smtClean="0">
                <a:solidFill>
                  <a:srgbClr val="FF0000"/>
                </a:solidFill>
                <a:latin typeface="Courier New"/>
                <a:cs typeface="Courier New"/>
              </a:rPr>
              <a:t>animation-duration</a:t>
            </a:r>
            <a:r>
              <a:rPr lang="en-US" b="1" smtClean="0">
                <a:solidFill>
                  <a:schemeClr val="tx1"/>
                </a:solidFill>
                <a:latin typeface="Courier New"/>
                <a:cs typeface="Courier New"/>
              </a:rPr>
              <a:t>: </a:t>
            </a:r>
            <a:r>
              <a:rPr lang="en-US" b="1" smtClean="0">
                <a:solidFill>
                  <a:srgbClr val="4F81BD"/>
                </a:solidFill>
                <a:latin typeface="Courier New"/>
                <a:cs typeface="Courier New"/>
              </a:rPr>
              <a:t>1s</a:t>
            </a:r>
            <a:r>
              <a:rPr lang="en-US" b="1" smtClean="0">
                <a:solidFill>
                  <a:schemeClr val="tx1"/>
                </a:solidFill>
                <a:latin typeface="Courier New"/>
                <a:cs typeface="Courier New"/>
              </a:rPr>
              <a:t>;</a:t>
            </a:r>
          </a:p>
          <a:p>
            <a:pPr lvl="1"/>
            <a:r>
              <a:rPr lang="en-US" b="1" smtClean="0">
                <a:solidFill>
                  <a:srgbClr val="FF0000"/>
                </a:solidFill>
                <a:latin typeface="Courier New"/>
                <a:cs typeface="Courier New"/>
              </a:rPr>
              <a:t>animation-iteration-count</a:t>
            </a:r>
            <a:r>
              <a:rPr lang="en-US" b="1" smtClean="0">
                <a:solidFill>
                  <a:schemeClr val="tx1"/>
                </a:solidFill>
                <a:latin typeface="Courier New"/>
                <a:cs typeface="Courier New"/>
              </a:rPr>
              <a:t>: </a:t>
            </a:r>
            <a:r>
              <a:rPr lang="en-US" b="1" smtClean="0">
                <a:solidFill>
                  <a:srgbClr val="4F81BD"/>
                </a:solidFill>
                <a:latin typeface="Courier New"/>
                <a:cs typeface="Courier New"/>
              </a:rPr>
              <a:t>3</a:t>
            </a:r>
            <a:r>
              <a:rPr lang="en-US" b="1" smtClean="0">
                <a:solidFill>
                  <a:schemeClr val="tx1"/>
                </a:solidFill>
                <a:latin typeface="Courier New"/>
                <a:cs typeface="Courier New"/>
              </a:rPr>
              <a:t>;</a:t>
            </a:r>
          </a:p>
          <a:p>
            <a:r>
              <a:rPr lang="en-US" b="1" smtClean="0">
                <a:solidFill>
                  <a:schemeClr val="tx1"/>
                </a:solidFill>
                <a:latin typeface="Courier New"/>
                <a:cs typeface="Courier New"/>
              </a:rPr>
              <a:t>}</a:t>
            </a:r>
          </a:p>
          <a:p>
            <a:endParaRPr lang="en-US" b="1" smtClean="0">
              <a:solidFill>
                <a:srgbClr val="FF0000"/>
              </a:solidFill>
              <a:latin typeface="Courier New"/>
              <a:cs typeface="Courier New"/>
            </a:endParaRPr>
          </a:p>
          <a:p>
            <a:r>
              <a:rPr lang="en-US" b="1" smtClean="0">
                <a:solidFill>
                  <a:srgbClr val="008000"/>
                </a:solidFill>
                <a:latin typeface="Courier New"/>
                <a:cs typeface="Courier New"/>
              </a:rPr>
              <a:t>/* Or simpler... */</a:t>
            </a:r>
          </a:p>
          <a:p>
            <a:endParaRPr lang="en-US" b="1" smtClean="0">
              <a:solidFill>
                <a:srgbClr val="FF0000"/>
              </a:solidFill>
              <a:latin typeface="Courier New"/>
              <a:cs typeface="Courier New"/>
            </a:endParaRPr>
          </a:p>
          <a:p>
            <a:r>
              <a:rPr lang="en-US" b="1" smtClean="0">
                <a:solidFill>
                  <a:schemeClr val="accent6">
                    <a:lumMod val="75000"/>
                  </a:schemeClr>
                </a:solidFill>
                <a:latin typeface="Courier New"/>
                <a:cs typeface="Courier New"/>
              </a:rPr>
              <a:t>.otherElements </a:t>
            </a:r>
            <a:r>
              <a:rPr lang="en-US" b="1" smtClean="0">
                <a:solidFill>
                  <a:schemeClr val="tx1"/>
                </a:solidFill>
                <a:latin typeface="Courier New"/>
                <a:cs typeface="Courier New"/>
              </a:rPr>
              <a:t>{ </a:t>
            </a:r>
            <a:r>
              <a:rPr lang="en-US" b="1" smtClean="0">
                <a:solidFill>
                  <a:srgbClr val="FF0000"/>
                </a:solidFill>
                <a:latin typeface="Courier New"/>
                <a:cs typeface="Courier New"/>
              </a:rPr>
              <a:t>animation</a:t>
            </a:r>
            <a:r>
              <a:rPr lang="en-US" b="1" smtClean="0">
                <a:solidFill>
                  <a:srgbClr val="000000"/>
                </a:solidFill>
                <a:latin typeface="Courier New"/>
                <a:cs typeface="Courier New"/>
              </a:rPr>
              <a:t>:</a:t>
            </a:r>
            <a:r>
              <a:rPr lang="en-US" b="1" smtClean="0">
                <a:solidFill>
                  <a:srgbClr val="FF0000"/>
                </a:solidFill>
                <a:latin typeface="Courier New"/>
                <a:cs typeface="Courier New"/>
              </a:rPr>
              <a:t> </a:t>
            </a:r>
            <a:r>
              <a:rPr lang="en-US" b="1" smtClean="0">
                <a:solidFill>
                  <a:schemeClr val="accent1"/>
                </a:solidFill>
                <a:latin typeface="Courier New"/>
                <a:cs typeface="Courier New"/>
              </a:rPr>
              <a:t>other-animation 5s infinite</a:t>
            </a:r>
            <a:r>
              <a:rPr lang="en-US" b="1" smtClean="0">
                <a:solidFill>
                  <a:schemeClr val="tx1"/>
                </a:solidFill>
                <a:latin typeface="Courier New"/>
                <a:cs typeface="Courier New"/>
              </a:rPr>
              <a:t>; }</a:t>
            </a:r>
          </a:p>
        </p:txBody>
      </p:sp>
    </p:spTree>
    <p:extLst>
      <p:ext uri="{BB962C8B-B14F-4D97-AF65-F5344CB8AC3E}">
        <p14:creationId xmlns:p14="http://schemas.microsoft.com/office/powerpoint/2010/main" val="2342121379"/>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Browser Compatibility</a:t>
            </a:r>
            <a:endParaRPr lang="fr-FR" dirty="0"/>
          </a:p>
        </p:txBody>
      </p:sp>
      <p:sp>
        <p:nvSpPr>
          <p:cNvPr id="3" name="Espace réservé du contenu 2"/>
          <p:cNvSpPr>
            <a:spLocks noGrp="1"/>
          </p:cNvSpPr>
          <p:nvPr>
            <p:ph idx="1"/>
          </p:nvPr>
        </p:nvSpPr>
        <p:spPr/>
        <p:txBody>
          <a:bodyPr/>
          <a:lstStyle/>
          <a:p>
            <a:pPr>
              <a:spcAft>
                <a:spcPts val="1200"/>
              </a:spcAft>
            </a:pPr>
            <a:r>
              <a:rPr lang="fr-FR" dirty="0" smtClean="0"/>
              <a:t>As new CSS </a:t>
            </a:r>
            <a:r>
              <a:rPr lang="fr-FR" dirty="0" err="1" smtClean="0"/>
              <a:t>attributes</a:t>
            </a:r>
            <a:r>
              <a:rPr lang="fr-FR" dirty="0" smtClean="0"/>
              <a:t>, </a:t>
            </a:r>
            <a:r>
              <a:rPr lang="fr-FR" dirty="0" err="1" smtClean="0"/>
              <a:t>those</a:t>
            </a:r>
            <a:r>
              <a:rPr lang="fr-FR" dirty="0" smtClean="0"/>
              <a:t> </a:t>
            </a:r>
            <a:r>
              <a:rPr lang="fr-FR" dirty="0" err="1" smtClean="0"/>
              <a:t>properties</a:t>
            </a:r>
            <a:r>
              <a:rPr lang="fr-FR" dirty="0" smtClean="0"/>
              <a:t> </a:t>
            </a:r>
            <a:r>
              <a:rPr lang="fr-FR" dirty="0" err="1" smtClean="0"/>
              <a:t>may</a:t>
            </a:r>
            <a:r>
              <a:rPr lang="fr-FR" dirty="0" smtClean="0"/>
              <a:t> </a:t>
            </a:r>
            <a:r>
              <a:rPr lang="fr-FR" dirty="0" err="1" smtClean="0"/>
              <a:t>need</a:t>
            </a:r>
            <a:r>
              <a:rPr lang="fr-FR" dirty="0" smtClean="0"/>
              <a:t> to </a:t>
            </a:r>
            <a:r>
              <a:rPr lang="fr-FR" dirty="0" err="1" smtClean="0"/>
              <a:t>be</a:t>
            </a:r>
            <a:r>
              <a:rPr lang="fr-FR" dirty="0" smtClean="0"/>
              <a:t> </a:t>
            </a:r>
            <a:r>
              <a:rPr lang="fr-FR" dirty="0" err="1" smtClean="0"/>
              <a:t>used</a:t>
            </a:r>
            <a:r>
              <a:rPr lang="fr-FR" dirty="0" smtClean="0"/>
              <a:t> </a:t>
            </a:r>
            <a:r>
              <a:rPr lang="fr-FR" dirty="0" err="1" smtClean="0"/>
              <a:t>with</a:t>
            </a:r>
            <a:r>
              <a:rPr lang="fr-FR" dirty="0" smtClean="0"/>
              <a:t> </a:t>
            </a:r>
            <a:r>
              <a:rPr lang="fr-FR" b="1" dirty="0" smtClean="0"/>
              <a:t>the </a:t>
            </a:r>
            <a:r>
              <a:rPr lang="fr-FR" b="1" dirty="0" err="1" smtClean="0"/>
              <a:t>vendor</a:t>
            </a:r>
            <a:r>
              <a:rPr lang="fr-FR" b="1" dirty="0" smtClean="0"/>
              <a:t> </a:t>
            </a:r>
            <a:r>
              <a:rPr lang="fr-FR" b="1" dirty="0" err="1" smtClean="0"/>
              <a:t>prefix</a:t>
            </a:r>
            <a:endParaRPr lang="fr-FR" b="1" dirty="0"/>
          </a:p>
          <a:p>
            <a:pPr>
              <a:lnSpc>
                <a:spcPct val="70000"/>
              </a:lnSpc>
              <a:spcAft>
                <a:spcPts val="1200"/>
              </a:spcAft>
            </a:pPr>
            <a:endParaRPr lang="fr-FR" sz="1200" dirty="0" smtClean="0"/>
          </a:p>
          <a:p>
            <a:pPr>
              <a:spcAft>
                <a:spcPts val="1200"/>
              </a:spcAft>
            </a:pPr>
            <a:r>
              <a:rPr lang="fr-FR" dirty="0" err="1" smtClean="0"/>
              <a:t>Example</a:t>
            </a:r>
            <a:r>
              <a:rPr lang="fr-FR" dirty="0" smtClean="0"/>
              <a:t> </a:t>
            </a:r>
            <a:r>
              <a:rPr lang="fr-FR" dirty="0" err="1" smtClean="0"/>
              <a:t>with</a:t>
            </a:r>
            <a:r>
              <a:rPr lang="fr-FR" dirty="0" smtClean="0"/>
              <a:t> </a:t>
            </a:r>
            <a:r>
              <a:rPr lang="fr-FR" i="1" dirty="0" err="1" smtClean="0"/>
              <a:t>webkit</a:t>
            </a:r>
            <a:r>
              <a:rPr lang="fr-FR" dirty="0" smtClean="0"/>
              <a:t>:</a:t>
            </a:r>
            <a:endParaRPr lang="fr-FR" dirty="0"/>
          </a:p>
          <a:p>
            <a:pPr>
              <a:spcAft>
                <a:spcPts val="1200"/>
              </a:spcAft>
            </a:pPr>
            <a:endParaRPr lang="fr-FR" dirty="0" smtClean="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10"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3289548"/>
            <a:ext cx="8785224"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a:t>
            </a:r>
            <a:r>
              <a:rPr lang="en-US" b="1" dirty="0" err="1" smtClean="0">
                <a:solidFill>
                  <a:schemeClr val="tx1"/>
                </a:solidFill>
                <a:latin typeface="Courier New"/>
                <a:cs typeface="Courier New"/>
              </a:rPr>
              <a:t>webkit-keyframes</a:t>
            </a:r>
            <a:r>
              <a:rPr lang="en-US" b="1" dirty="0" smtClean="0">
                <a:solidFill>
                  <a:schemeClr val="tx1"/>
                </a:solidFill>
                <a:latin typeface="Courier New"/>
                <a:cs typeface="Courier New"/>
              </a:rPr>
              <a:t> </a:t>
            </a:r>
            <a:r>
              <a:rPr lang="en-US" b="1" dirty="0" smtClean="0">
                <a:solidFill>
                  <a:schemeClr val="accent1"/>
                </a:solidFill>
                <a:latin typeface="Courier New"/>
                <a:cs typeface="Courier New"/>
              </a:rPr>
              <a:t>my-</a:t>
            </a:r>
            <a:r>
              <a:rPr lang="en-US" b="1" dirty="0">
                <a:solidFill>
                  <a:schemeClr val="accent1"/>
                </a:solidFill>
                <a:latin typeface="Courier New"/>
                <a:cs typeface="Courier New"/>
              </a:rPr>
              <a:t>animation </a:t>
            </a:r>
            <a:r>
              <a:rPr lang="en-US" b="1" dirty="0" smtClean="0">
                <a:solidFill>
                  <a:srgbClr val="000000"/>
                </a:solidFill>
                <a:latin typeface="Courier New"/>
                <a:cs typeface="Courier New"/>
              </a:rPr>
              <a:t>{ </a:t>
            </a:r>
            <a:r>
              <a:rPr lang="en-US" b="1" dirty="0" smtClean="0">
                <a:solidFill>
                  <a:srgbClr val="008000"/>
                </a:solidFill>
                <a:latin typeface="Courier New"/>
                <a:cs typeface="Courier New"/>
              </a:rPr>
              <a:t>/* ... */ </a:t>
            </a:r>
            <a:r>
              <a:rPr lang="en-US" b="1" dirty="0" smtClean="0">
                <a:solidFill>
                  <a:srgbClr val="000000"/>
                </a:solidFill>
                <a:latin typeface="Courier New"/>
                <a:cs typeface="Courier New"/>
              </a:rPr>
              <a:t>}</a:t>
            </a:r>
          </a:p>
          <a:p>
            <a:endParaRPr lang="en-US" b="1" dirty="0" smtClean="0">
              <a:solidFill>
                <a:srgbClr val="FF0000"/>
              </a:solidFill>
              <a:latin typeface="Courier New"/>
              <a:cs typeface="Courier New"/>
            </a:endParaRPr>
          </a:p>
          <a:p>
            <a:r>
              <a:rPr lang="en-US" b="1" dirty="0" smtClean="0">
                <a:solidFill>
                  <a:srgbClr val="4F81BD"/>
                </a:solidFill>
                <a:latin typeface="Courier New"/>
                <a:cs typeface="Courier New"/>
              </a:rPr>
              <a:t>#</a:t>
            </a:r>
            <a:r>
              <a:rPr lang="en-US" b="1" dirty="0" err="1" smtClean="0">
                <a:solidFill>
                  <a:srgbClr val="4F81BD"/>
                </a:solidFill>
                <a:latin typeface="Courier New"/>
                <a:cs typeface="Courier New"/>
              </a:rPr>
              <a:t>myWebkitElement</a:t>
            </a:r>
            <a:r>
              <a:rPr lang="en-US" b="1" dirty="0" smtClean="0">
                <a:solidFill>
                  <a:srgbClr val="4F81BD"/>
                </a:solidFill>
                <a:latin typeface="Courier New"/>
                <a:cs typeface="Courier New"/>
              </a:rPr>
              <a:t> </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a:t>
            </a:r>
            <a:r>
              <a:rPr lang="en-US" b="1" dirty="0" err="1" smtClean="0">
                <a:solidFill>
                  <a:srgbClr val="FF0000"/>
                </a:solidFill>
                <a:latin typeface="Courier New"/>
                <a:cs typeface="Courier New"/>
              </a:rPr>
              <a:t>webkit</a:t>
            </a:r>
            <a:r>
              <a:rPr lang="en-US" b="1" dirty="0" smtClean="0">
                <a:solidFill>
                  <a:srgbClr val="FF0000"/>
                </a:solidFill>
                <a:latin typeface="Courier New"/>
                <a:cs typeface="Courier New"/>
              </a:rPr>
              <a:t>-transition</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all 1s ease-</a:t>
            </a:r>
            <a:r>
              <a:rPr lang="en-US" b="1" dirty="0" err="1" smtClean="0">
                <a:solidFill>
                  <a:srgbClr val="0070C0"/>
                </a:solidFill>
                <a:latin typeface="Courier New"/>
                <a:cs typeface="Courier New"/>
              </a:rPr>
              <a:t>inout</a:t>
            </a:r>
            <a:r>
              <a:rPr lang="en-US" b="1" dirty="0" smtClean="0">
                <a:solidFill>
                  <a:srgbClr val="0070C0"/>
                </a:solidFill>
                <a:latin typeface="Courier New"/>
                <a:cs typeface="Courier New"/>
              </a:rPr>
              <a:t> 5s</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a:t>
            </a:r>
            <a:r>
              <a:rPr lang="en-US" b="1" dirty="0" err="1" smtClean="0">
                <a:solidFill>
                  <a:srgbClr val="FF0000"/>
                </a:solidFill>
                <a:latin typeface="Courier New"/>
                <a:cs typeface="Courier New"/>
              </a:rPr>
              <a:t>webkit</a:t>
            </a:r>
            <a:r>
              <a:rPr lang="en-US" b="1" dirty="0" smtClean="0">
                <a:solidFill>
                  <a:srgbClr val="FF0000"/>
                </a:solidFill>
                <a:latin typeface="Courier New"/>
                <a:cs typeface="Courier New"/>
              </a:rPr>
              <a:t>-animation</a:t>
            </a:r>
            <a:r>
              <a:rPr lang="en-US" b="1" dirty="0" smtClean="0">
                <a:solidFill>
                  <a:srgbClr val="000000"/>
                </a:solidFill>
                <a:latin typeface="Courier New"/>
                <a:cs typeface="Courier New"/>
              </a:rPr>
              <a:t>:</a:t>
            </a:r>
            <a:r>
              <a:rPr lang="en-US" b="1" dirty="0" smtClean="0">
                <a:solidFill>
                  <a:srgbClr val="FF0000"/>
                </a:solidFill>
                <a:latin typeface="Courier New"/>
                <a:cs typeface="Courier New"/>
              </a:rPr>
              <a:t> </a:t>
            </a:r>
            <a:r>
              <a:rPr lang="en-US" b="1" dirty="0" smtClean="0">
                <a:solidFill>
                  <a:schemeClr val="accent1"/>
                </a:solidFill>
                <a:latin typeface="Courier New"/>
                <a:cs typeface="Courier New"/>
              </a:rPr>
              <a:t>my-animation 1s 3</a:t>
            </a:r>
            <a:r>
              <a:rPr lang="en-US" b="1" dirty="0" smtClean="0">
                <a:solidFill>
                  <a:srgbClr val="000000"/>
                </a:solidFill>
                <a:latin typeface="Courier New"/>
                <a:cs typeface="Courier New"/>
              </a:rPr>
              <a:t>;</a:t>
            </a:r>
          </a:p>
          <a:p>
            <a:r>
              <a:rPr lang="en-US" b="1" dirty="0" smtClean="0">
                <a:solidFill>
                  <a:srgbClr val="000000"/>
                </a:solidFill>
                <a:latin typeface="Courier New"/>
                <a:cs typeface="Courier New"/>
              </a:rPr>
              <a:t>}</a:t>
            </a:r>
          </a:p>
        </p:txBody>
      </p:sp>
    </p:spTree>
    <p:extLst>
      <p:ext uri="{BB962C8B-B14F-4D97-AF65-F5344CB8AC3E}">
        <p14:creationId xmlns:p14="http://schemas.microsoft.com/office/powerpoint/2010/main" val="38036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Browser Compatibility</a:t>
            </a:r>
            <a:endParaRPr lang="fr-FR" dirty="0"/>
          </a:p>
        </p:txBody>
      </p:sp>
      <p:sp>
        <p:nvSpPr>
          <p:cNvPr id="3" name="Espace réservé du contenu 2"/>
          <p:cNvSpPr>
            <a:spLocks noGrp="1"/>
          </p:cNvSpPr>
          <p:nvPr>
            <p:ph idx="1"/>
          </p:nvPr>
        </p:nvSpPr>
        <p:spPr/>
        <p:txBody>
          <a:bodyPr/>
          <a:lstStyle/>
          <a:p>
            <a:pPr>
              <a:spcAft>
                <a:spcPts val="1200"/>
              </a:spcAft>
            </a:pPr>
            <a:r>
              <a:rPr lang="fr-FR" dirty="0" smtClean="0"/>
              <a:t>Be </a:t>
            </a:r>
            <a:r>
              <a:rPr lang="fr-FR" dirty="0" err="1" smtClean="0"/>
              <a:t>careful</a:t>
            </a:r>
            <a:r>
              <a:rPr lang="fr-FR" dirty="0" smtClean="0"/>
              <a:t>: CSS3 support </a:t>
            </a:r>
            <a:r>
              <a:rPr lang="fr-FR" dirty="0" err="1" smtClean="0"/>
              <a:t>is</a:t>
            </a:r>
            <a:r>
              <a:rPr lang="fr-FR" dirty="0" smtClean="0"/>
              <a:t> </a:t>
            </a:r>
            <a:r>
              <a:rPr lang="fr-FR" dirty="0" err="1" smtClean="0"/>
              <a:t>still</a:t>
            </a:r>
            <a:r>
              <a:rPr lang="fr-FR" dirty="0" smtClean="0"/>
              <a:t> in </a:t>
            </a:r>
            <a:r>
              <a:rPr lang="fr-FR" dirty="0" err="1" smtClean="0"/>
              <a:t>progress</a:t>
            </a:r>
            <a:r>
              <a:rPr lang="fr-FR" dirty="0" smtClean="0"/>
              <a:t>!</a:t>
            </a:r>
            <a:endParaRPr lang="fr-FR" dirty="0"/>
          </a:p>
          <a:p>
            <a:r>
              <a:rPr lang="fr-FR" dirty="0" err="1" smtClean="0"/>
              <a:t>Depending</a:t>
            </a:r>
            <a:r>
              <a:rPr lang="fr-FR" dirty="0" smtClean="0"/>
              <a:t> on </a:t>
            </a:r>
            <a:r>
              <a:rPr lang="fr-FR" dirty="0" err="1" smtClean="0"/>
              <a:t>your</a:t>
            </a:r>
            <a:r>
              <a:rPr lang="fr-FR" dirty="0" smtClean="0"/>
              <a:t> browser, </a:t>
            </a:r>
            <a:r>
              <a:rPr lang="fr-FR" dirty="0" err="1" smtClean="0"/>
              <a:t>you</a:t>
            </a:r>
            <a:r>
              <a:rPr lang="fr-FR" dirty="0" smtClean="0"/>
              <a:t> </a:t>
            </a:r>
            <a:r>
              <a:rPr lang="fr-FR" dirty="0" err="1" smtClean="0"/>
              <a:t>may</a:t>
            </a:r>
            <a:r>
              <a:rPr lang="fr-FR" dirty="0" smtClean="0"/>
              <a:t> have to </a:t>
            </a:r>
            <a:r>
              <a:rPr lang="fr-FR" dirty="0" err="1" smtClean="0"/>
              <a:t>prefix</a:t>
            </a:r>
            <a:r>
              <a:rPr lang="fr-FR" dirty="0" smtClean="0"/>
              <a:t> </a:t>
            </a:r>
            <a:r>
              <a:rPr lang="fr-FR" dirty="0" err="1" smtClean="0"/>
              <a:t>attributes</a:t>
            </a:r>
            <a:r>
              <a:rPr lang="fr-FR" dirty="0" smtClean="0"/>
              <a:t> by the </a:t>
            </a:r>
            <a:r>
              <a:rPr lang="fr-FR" dirty="0" err="1" smtClean="0"/>
              <a:t>vendor</a:t>
            </a:r>
            <a:r>
              <a:rPr lang="fr-FR" dirty="0" smtClean="0"/>
              <a:t> </a:t>
            </a:r>
            <a:r>
              <a:rPr lang="fr-FR" dirty="0" err="1" smtClean="0"/>
              <a:t>specific</a:t>
            </a:r>
            <a:r>
              <a:rPr lang="fr-FR" dirty="0" smtClean="0"/>
              <a:t> code:</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graphicFrame>
        <p:nvGraphicFramePr>
          <p:cNvPr id="9" name="Espace réservé du contenu 4"/>
          <p:cNvGraphicFramePr>
            <a:graphicFrameLocks/>
          </p:cNvGraphicFramePr>
          <p:nvPr>
            <p:extLst>
              <p:ext uri="{D42A27DB-BD31-4B8C-83A1-F6EECF244321}">
                <p14:modId xmlns:p14="http://schemas.microsoft.com/office/powerpoint/2010/main" val="4157943633"/>
              </p:ext>
            </p:extLst>
          </p:nvPr>
        </p:nvGraphicFramePr>
        <p:xfrm>
          <a:off x="390364" y="2864978"/>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Browser</a:t>
                      </a:r>
                      <a:endParaRPr lang="fr-FR" sz="1800" dirty="0"/>
                    </a:p>
                  </a:txBody>
                  <a:tcPr marT="45714" marB="45714"/>
                </a:tc>
                <a:tc>
                  <a:txBody>
                    <a:bodyPr/>
                    <a:lstStyle/>
                    <a:p>
                      <a:r>
                        <a:rPr lang="fr-FR" sz="1800" dirty="0" err="1" smtClean="0"/>
                        <a:t>Property</a:t>
                      </a:r>
                      <a:r>
                        <a:rPr lang="fr-FR" sz="1800" baseline="0" dirty="0" smtClean="0"/>
                        <a:t> </a:t>
                      </a:r>
                      <a:r>
                        <a:rPr lang="fr-FR" sz="1800" baseline="0" dirty="0" err="1" smtClean="0"/>
                        <a:t>scheme</a:t>
                      </a:r>
                      <a:endParaRPr lang="fr-FR" sz="1800" dirty="0"/>
                    </a:p>
                  </a:txBody>
                  <a:tcPr marT="45714" marB="45714"/>
                </a:tc>
              </a:tr>
              <a:tr h="370795">
                <a:tc>
                  <a:txBody>
                    <a:bodyPr/>
                    <a:lstStyle/>
                    <a:p>
                      <a:r>
                        <a:rPr lang="fr-FR" sz="1800" b="1" dirty="0" smtClean="0"/>
                        <a:t>Internet</a:t>
                      </a:r>
                      <a:r>
                        <a:rPr lang="fr-FR" sz="1800" b="1" baseline="0" dirty="0" smtClean="0"/>
                        <a:t> Explorer</a:t>
                      </a:r>
                      <a:endParaRPr lang="fr-FR" sz="1800" b="1" dirty="0"/>
                    </a:p>
                  </a:txBody>
                  <a:tcPr marT="45714" marB="45714"/>
                </a:tc>
                <a:tc>
                  <a:txBody>
                    <a:bodyPr/>
                    <a:lstStyle/>
                    <a:p>
                      <a:r>
                        <a:rPr lang="fr-FR" sz="1800" dirty="0" smtClean="0"/>
                        <a:t>-ms-</a:t>
                      </a:r>
                      <a:r>
                        <a:rPr lang="fr-FR" sz="1800" dirty="0" err="1" smtClean="0"/>
                        <a:t>propertyName</a:t>
                      </a:r>
                      <a:endParaRPr lang="fr-FR" sz="1800" dirty="0"/>
                    </a:p>
                  </a:txBody>
                  <a:tcPr marT="45714" marB="45714"/>
                </a:tc>
              </a:tr>
              <a:tr h="370795">
                <a:tc>
                  <a:txBody>
                    <a:bodyPr/>
                    <a:lstStyle/>
                    <a:p>
                      <a:r>
                        <a:rPr lang="fr-FR" sz="1800" b="1" dirty="0" err="1" smtClean="0"/>
                        <a:t>Opera</a:t>
                      </a:r>
                      <a:endParaRPr lang="fr-FR" sz="1800" b="1" dirty="0"/>
                    </a:p>
                  </a:txBody>
                  <a:tcPr marT="45714" marB="45714"/>
                </a:tc>
                <a:tc>
                  <a:txBody>
                    <a:bodyPr/>
                    <a:lstStyle/>
                    <a:p>
                      <a:r>
                        <a:rPr lang="fr-FR" sz="1800" dirty="0" smtClean="0"/>
                        <a:t>-o-</a:t>
                      </a:r>
                      <a:r>
                        <a:rPr lang="fr-FR" sz="1800" dirty="0" err="1" smtClean="0"/>
                        <a:t>propertyName</a:t>
                      </a:r>
                      <a:endParaRPr lang="fr-FR" sz="1800" dirty="0"/>
                    </a:p>
                  </a:txBody>
                  <a:tcPr marT="45714" marB="45714"/>
                </a:tc>
              </a:tr>
              <a:tr h="370795">
                <a:tc>
                  <a:txBody>
                    <a:bodyPr/>
                    <a:lstStyle/>
                    <a:p>
                      <a:r>
                        <a:rPr lang="fr-FR" sz="1800" b="1" dirty="0" err="1" smtClean="0"/>
                        <a:t>Konqueror</a:t>
                      </a:r>
                      <a:endParaRPr lang="fr-FR" sz="1800" b="1" dirty="0"/>
                    </a:p>
                  </a:txBody>
                  <a:tcPr marT="45714" marB="45714"/>
                </a:tc>
                <a:tc>
                  <a:txBody>
                    <a:bodyPr/>
                    <a:lstStyle/>
                    <a:p>
                      <a:r>
                        <a:rPr lang="fr-FR" sz="1800" dirty="0" smtClean="0"/>
                        <a:t>-</a:t>
                      </a:r>
                      <a:r>
                        <a:rPr lang="fr-FR" sz="1800" dirty="0" err="1" smtClean="0"/>
                        <a:t>khtml-propertyName</a:t>
                      </a:r>
                      <a:endParaRPr lang="fr-FR" sz="1800" dirty="0"/>
                    </a:p>
                  </a:txBody>
                  <a:tcPr marT="45714" marB="45714"/>
                </a:tc>
              </a:tr>
              <a:tr h="370795">
                <a:tc>
                  <a:txBody>
                    <a:bodyPr/>
                    <a:lstStyle/>
                    <a:p>
                      <a:r>
                        <a:rPr lang="fr-FR" sz="1800" b="1" dirty="0" smtClean="0"/>
                        <a:t>Gecko </a:t>
                      </a:r>
                      <a:r>
                        <a:rPr lang="fr-FR" sz="1800" b="1" dirty="0" err="1" smtClean="0"/>
                        <a:t>based</a:t>
                      </a:r>
                      <a:endParaRPr lang="fr-FR" sz="1800" b="1" dirty="0"/>
                    </a:p>
                  </a:txBody>
                  <a:tcPr marT="45714" marB="45714"/>
                </a:tc>
                <a:tc>
                  <a:txBody>
                    <a:bodyPr/>
                    <a:lstStyle/>
                    <a:p>
                      <a:r>
                        <a:rPr lang="fr-FR" sz="1800" dirty="0" smtClean="0"/>
                        <a:t>-</a:t>
                      </a:r>
                      <a:r>
                        <a:rPr lang="fr-FR" sz="1800" dirty="0" err="1" smtClean="0"/>
                        <a:t>moz-propertyName</a:t>
                      </a:r>
                      <a:endParaRPr lang="fr-FR" sz="1800" dirty="0"/>
                    </a:p>
                  </a:txBody>
                  <a:tcPr marT="45714" marB="45714"/>
                </a:tc>
              </a:tr>
              <a:tr h="370795">
                <a:tc>
                  <a:txBody>
                    <a:bodyPr/>
                    <a:lstStyle/>
                    <a:p>
                      <a:r>
                        <a:rPr lang="fr-FR" sz="1800" b="1" dirty="0" err="1" smtClean="0"/>
                        <a:t>Webkit</a:t>
                      </a:r>
                      <a:r>
                        <a:rPr lang="fr-FR" sz="1800" b="1" dirty="0" smtClean="0"/>
                        <a:t> </a:t>
                      </a:r>
                      <a:r>
                        <a:rPr lang="fr-FR" sz="1800" b="1" dirty="0" err="1" smtClean="0"/>
                        <a:t>based</a:t>
                      </a:r>
                      <a:endParaRPr lang="fr-FR" sz="1800" b="1" dirty="0"/>
                    </a:p>
                  </a:txBody>
                  <a:tcPr marT="45714" marB="45714"/>
                </a:tc>
                <a:tc>
                  <a:txBody>
                    <a:bodyPr/>
                    <a:lstStyle/>
                    <a:p>
                      <a:r>
                        <a:rPr lang="fr-FR" sz="1800" dirty="0" smtClean="0"/>
                        <a:t>-</a:t>
                      </a:r>
                      <a:r>
                        <a:rPr lang="fr-FR" sz="1800" dirty="0" err="1" smtClean="0"/>
                        <a:t>webkit-propertyName</a:t>
                      </a:r>
                      <a:endParaRPr lang="fr-FR" sz="1800" dirty="0"/>
                    </a:p>
                  </a:txBody>
                  <a:tcPr marT="45714" marB="45714"/>
                </a:tc>
              </a:tr>
            </a:tbl>
          </a:graphicData>
        </a:graphic>
      </p:graphicFrame>
      <p:pic>
        <p:nvPicPr>
          <p:cNvPr id="10"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652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576311707"/>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(1/2)</a:t>
            </a:r>
            <a:endParaRPr lang="fr-FR" dirty="0"/>
          </a:p>
        </p:txBody>
      </p:sp>
      <p:sp>
        <p:nvSpPr>
          <p:cNvPr id="3" name="Espace réservé du contenu 2"/>
          <p:cNvSpPr>
            <a:spLocks noGrp="1"/>
          </p:cNvSpPr>
          <p:nvPr>
            <p:ph idx="1"/>
          </p:nvPr>
        </p:nvSpPr>
        <p:spPr/>
        <p:txBody>
          <a:bodyPr/>
          <a:lstStyle/>
          <a:p>
            <a:endParaRPr lang="fr-FR" dirty="0" smtClean="0"/>
          </a:p>
          <a:p>
            <a:r>
              <a:rPr lang="fr-FR" dirty="0" err="1" smtClean="0"/>
              <a:t>Get</a:t>
            </a:r>
            <a:r>
              <a:rPr lang="fr-FR" dirty="0" smtClean="0"/>
              <a:t> the </a:t>
            </a:r>
            <a:r>
              <a:rPr lang="fr-FR" dirty="0" err="1" smtClean="0"/>
              <a:t>following</a:t>
            </a:r>
            <a:r>
              <a:rPr lang="fr-FR" dirty="0" smtClean="0"/>
              <a:t> XML file:</a:t>
            </a:r>
          </a:p>
          <a:p>
            <a:pPr marL="0" indent="0" algn="ctr">
              <a:buNone/>
            </a:pPr>
            <a:r>
              <a:rPr lang="fr-FR" i="1" dirty="0" smtClean="0">
                <a:hlinkClick r:id="rId2"/>
              </a:rPr>
              <a:t>http</a:t>
            </a:r>
            <a:r>
              <a:rPr lang="fr-FR" i="1" dirty="0">
                <a:hlinkClick r:id="rId2"/>
              </a:rPr>
              <a:t>://www.w3schools.com/xml/</a:t>
            </a:r>
            <a:r>
              <a:rPr lang="fr-FR" i="1" dirty="0" smtClean="0">
                <a:hlinkClick r:id="rId2"/>
              </a:rPr>
              <a:t>simple.xml</a:t>
            </a:r>
            <a:endParaRPr lang="fr-FR" i="1" dirty="0" smtClean="0"/>
          </a:p>
          <a:p>
            <a:endParaRPr lang="fr-FR" dirty="0" smtClean="0"/>
          </a:p>
          <a:p>
            <a:r>
              <a:rPr lang="fr-FR" dirty="0" err="1" smtClean="0"/>
              <a:t>Enrich</a:t>
            </a:r>
            <a:r>
              <a:rPr lang="fr-FR" dirty="0" smtClean="0"/>
              <a:t> </a:t>
            </a:r>
            <a:r>
              <a:rPr lang="fr-FR" dirty="0" err="1" smtClean="0"/>
              <a:t>it</a:t>
            </a:r>
            <a:r>
              <a:rPr lang="fr-FR" dirty="0" smtClean="0"/>
              <a:t> </a:t>
            </a:r>
            <a:r>
              <a:rPr lang="fr-FR" dirty="0" err="1" smtClean="0"/>
              <a:t>with</a:t>
            </a:r>
            <a:r>
              <a:rPr lang="fr-FR" dirty="0" smtClean="0"/>
              <a:t> </a:t>
            </a:r>
            <a:r>
              <a:rPr lang="fr-FR" dirty="0" err="1" smtClean="0"/>
              <a:t>some</a:t>
            </a:r>
            <a:r>
              <a:rPr lang="fr-FR" dirty="0" smtClean="0"/>
              <a:t> </a:t>
            </a:r>
            <a:r>
              <a:rPr lang="fr-FR" dirty="0" err="1" smtClean="0"/>
              <a:t>logical</a:t>
            </a:r>
            <a:r>
              <a:rPr lang="fr-FR" dirty="0" smtClean="0"/>
              <a:t> </a:t>
            </a:r>
            <a:r>
              <a:rPr lang="fr-FR" dirty="0" err="1" smtClean="0"/>
              <a:t>namespaces</a:t>
            </a:r>
            <a:endParaRPr lang="fr-FR" dirty="0"/>
          </a:p>
          <a:p>
            <a:endParaRPr lang="fr-FR" dirty="0" smtClean="0"/>
          </a:p>
          <a:p>
            <a:r>
              <a:rPr lang="fr-FR" dirty="0" smtClean="0"/>
              <a:t>Style </a:t>
            </a:r>
            <a:r>
              <a:rPr lang="fr-FR" dirty="0" err="1" smtClean="0"/>
              <a:t>it</a:t>
            </a:r>
            <a:r>
              <a:rPr lang="fr-FR" dirty="0" smtClean="0"/>
              <a:t> </a:t>
            </a:r>
            <a:r>
              <a:rPr lang="fr-FR" dirty="0" err="1" smtClean="0"/>
              <a:t>with</a:t>
            </a:r>
            <a:r>
              <a:rPr lang="fr-FR" dirty="0" smtClean="0"/>
              <a:t> CSS and </a:t>
            </a:r>
            <a:r>
              <a:rPr lang="fr-FR" dirty="0" err="1" smtClean="0"/>
              <a:t>render</a:t>
            </a:r>
            <a:r>
              <a:rPr lang="fr-FR" dirty="0" smtClean="0"/>
              <a:t> </a:t>
            </a:r>
            <a:r>
              <a:rPr lang="fr-FR" dirty="0" err="1" smtClean="0"/>
              <a:t>it</a:t>
            </a:r>
            <a:r>
              <a:rPr lang="fr-FR" dirty="0" smtClean="0"/>
              <a:t> as a </a:t>
            </a:r>
            <a:r>
              <a:rPr lang="fr-FR" dirty="0" err="1" smtClean="0"/>
              <a:t>classical</a:t>
            </a:r>
            <a:r>
              <a:rPr lang="fr-FR" dirty="0" smtClean="0"/>
              <a:t> HTML page</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7" name="Picture 2" descr="D:\Users\Renaud\Desktop\StageFinEtudesSupinfo\Icons-New\v3\Min\Ques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720444"/>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337220"/>
            <a:ext cx="7776467" cy="504056"/>
          </a:xfrm>
        </p:spPr>
        <p:txBody>
          <a:bodyPr/>
          <a:lstStyle/>
          <a:p>
            <a:r>
              <a:rPr lang="fr-FR" dirty="0" err="1" smtClean="0"/>
              <a:t>Exercise</a:t>
            </a:r>
            <a:r>
              <a:rPr lang="fr-FR" dirty="0" smtClean="0"/>
              <a:t> (2/2)</a:t>
            </a:r>
            <a:endParaRPr lang="fr-FR" dirty="0"/>
          </a:p>
        </p:txBody>
      </p:sp>
      <p:sp>
        <p:nvSpPr>
          <p:cNvPr id="3" name="Espace réservé du contenu 2"/>
          <p:cNvSpPr>
            <a:spLocks noGrp="1"/>
          </p:cNvSpPr>
          <p:nvPr>
            <p:ph idx="1"/>
          </p:nvPr>
        </p:nvSpPr>
        <p:spPr/>
        <p:txBody>
          <a:bodyPr/>
          <a:lstStyle/>
          <a:p>
            <a:endParaRPr lang="fr-FR" dirty="0" smtClean="0"/>
          </a:p>
          <a:p>
            <a:pPr marL="0" indent="0">
              <a:buNone/>
            </a:pPr>
            <a:endParaRPr lang="fr-FR" dirty="0" smtClean="0"/>
          </a:p>
          <a:p>
            <a:pPr marL="0" indent="0">
              <a:buNone/>
            </a:pPr>
            <a:endParaRPr lang="fr-FR" dirty="0"/>
          </a:p>
          <a:p>
            <a:r>
              <a:rPr lang="fr-FR" dirty="0" smtClean="0"/>
              <a:t>Possible </a:t>
            </a:r>
            <a:r>
              <a:rPr lang="fr-FR" dirty="0" err="1" smtClean="0"/>
              <a:t>rendering</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7"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apture d’écran 2012-10-10 à 1.59.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592" y="1057300"/>
            <a:ext cx="5399912" cy="3816424"/>
          </a:xfrm>
          <a:prstGeom prst="rect">
            <a:avLst/>
          </a:prstGeom>
        </p:spPr>
      </p:pic>
    </p:spTree>
    <p:extLst>
      <p:ext uri="{BB962C8B-B14F-4D97-AF65-F5344CB8AC3E}">
        <p14:creationId xmlns:p14="http://schemas.microsoft.com/office/powerpoint/2010/main" val="771274005"/>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(3/3)</a:t>
            </a:r>
            <a:endParaRPr lang="fr-FR" dirty="0"/>
          </a:p>
        </p:txBody>
      </p:sp>
      <p:sp>
        <p:nvSpPr>
          <p:cNvPr id="3" name="Espace réservé du contenu 2"/>
          <p:cNvSpPr>
            <a:spLocks noGrp="1"/>
          </p:cNvSpPr>
          <p:nvPr>
            <p:ph idx="1"/>
          </p:nvPr>
        </p:nvSpPr>
        <p:spPr/>
        <p:txBody>
          <a:bodyPr/>
          <a:lstStyle/>
          <a:p>
            <a:endParaRPr lang="fr-FR" dirty="0" smtClean="0"/>
          </a:p>
          <a:p>
            <a:r>
              <a:rPr lang="fr-FR" dirty="0" err="1" smtClean="0"/>
              <a:t>Now</a:t>
            </a:r>
            <a:r>
              <a:rPr lang="fr-FR" dirty="0" smtClean="0"/>
              <a:t> </a:t>
            </a:r>
            <a:r>
              <a:rPr lang="fr-FR" dirty="0" err="1" smtClean="0"/>
              <a:t>add</a:t>
            </a:r>
            <a:r>
              <a:rPr lang="fr-FR" dirty="0" smtClean="0"/>
              <a:t> </a:t>
            </a:r>
            <a:r>
              <a:rPr lang="fr-FR" dirty="0" err="1" smtClean="0"/>
              <a:t>some</a:t>
            </a:r>
            <a:r>
              <a:rPr lang="fr-FR" dirty="0" smtClean="0"/>
              <a:t> animations in </a:t>
            </a:r>
            <a:r>
              <a:rPr lang="fr-FR" dirty="0" err="1" smtClean="0"/>
              <a:t>your</a:t>
            </a:r>
            <a:r>
              <a:rPr lang="fr-FR" dirty="0" smtClean="0"/>
              <a:t> XML design!</a:t>
            </a:r>
          </a:p>
          <a:p>
            <a:endParaRPr lang="fr-FR" dirty="0"/>
          </a:p>
          <a:p>
            <a:r>
              <a:rPr lang="fr-FR" dirty="0" err="1" smtClean="0"/>
              <a:t>Make</a:t>
            </a:r>
            <a:r>
              <a:rPr lang="fr-FR" dirty="0" smtClean="0"/>
              <a:t> </a:t>
            </a:r>
            <a:r>
              <a:rPr lang="fr-FR" dirty="0" err="1" smtClean="0"/>
              <a:t>your</a:t>
            </a:r>
            <a:r>
              <a:rPr lang="fr-FR" dirty="0" smtClean="0"/>
              <a:t> </a:t>
            </a:r>
            <a:r>
              <a:rPr lang="fr-FR" dirty="0" err="1" smtClean="0"/>
              <a:t>elements</a:t>
            </a:r>
            <a:r>
              <a:rPr lang="fr-FR" dirty="0" smtClean="0"/>
              <a:t> change </a:t>
            </a:r>
            <a:r>
              <a:rPr lang="fr-FR" dirty="0" err="1" smtClean="0"/>
              <a:t>with</a:t>
            </a:r>
            <a:r>
              <a:rPr lang="fr-FR" dirty="0" smtClean="0"/>
              <a:t> </a:t>
            </a:r>
            <a:r>
              <a:rPr lang="fr-FR" dirty="0" err="1" smtClean="0"/>
              <a:t>at</a:t>
            </a:r>
            <a:r>
              <a:rPr lang="fr-FR" dirty="0" smtClean="0"/>
              <a:t> least:</a:t>
            </a:r>
          </a:p>
          <a:p>
            <a:pPr lvl="1"/>
            <a:r>
              <a:rPr lang="fr-FR" dirty="0" smtClean="0"/>
              <a:t>One </a:t>
            </a:r>
            <a:r>
              <a:rPr lang="fr-FR" dirty="0" err="1" smtClean="0"/>
              <a:t>tranformation</a:t>
            </a:r>
            <a:r>
              <a:rPr lang="fr-FR" dirty="0" smtClean="0"/>
              <a:t> </a:t>
            </a:r>
          </a:p>
          <a:p>
            <a:pPr lvl="1"/>
            <a:r>
              <a:rPr lang="fr-FR" dirty="0"/>
              <a:t>O</a:t>
            </a:r>
            <a:r>
              <a:rPr lang="fr-FR" dirty="0" smtClean="0"/>
              <a:t>ne transition</a:t>
            </a:r>
          </a:p>
          <a:p>
            <a:pPr lvl="1"/>
            <a:r>
              <a:rPr lang="fr-FR" dirty="0"/>
              <a:t>O</a:t>
            </a:r>
            <a:r>
              <a:rPr lang="fr-FR" dirty="0" smtClean="0"/>
              <a:t>ne </a:t>
            </a:r>
            <a:r>
              <a:rPr lang="fr-FR" dirty="0" err="1" smtClean="0"/>
              <a:t>keyframe</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7"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254004"/>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CSS 3</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Box-Shadow:</a:t>
            </a:r>
          </a:p>
          <a:p>
            <a:pPr lvl="1"/>
            <a:r>
              <a:rPr lang="fr-FR" dirty="0" smtClean="0"/>
              <a:t>Set a </a:t>
            </a:r>
            <a:r>
              <a:rPr lang="fr-FR" dirty="0" err="1" smtClean="0"/>
              <a:t>shadow</a:t>
            </a:r>
            <a:r>
              <a:rPr lang="fr-FR" dirty="0" smtClean="0"/>
              <a:t> on blocks</a:t>
            </a:r>
          </a:p>
          <a:p>
            <a:pPr lvl="1"/>
            <a:endParaRPr lang="fr-FR" dirty="0" smtClean="0"/>
          </a:p>
          <a:p>
            <a:pPr marL="457200" lvl="1" indent="0" algn="ctr">
              <a:buNone/>
            </a:pPr>
            <a:r>
              <a:rPr lang="en-US" i="1" dirty="0" smtClean="0">
                <a:solidFill>
                  <a:srgbClr val="FF0000"/>
                </a:solidFill>
                <a:cs typeface="Courier New"/>
              </a:rPr>
              <a:t>border-radius</a:t>
            </a:r>
            <a:r>
              <a:rPr lang="en-US" b="1" i="1" dirty="0" smtClean="0">
                <a:cs typeface="Courier New"/>
              </a:rPr>
              <a:t>: </a:t>
            </a:r>
            <a:r>
              <a:rPr lang="en-US" i="1" dirty="0" smtClean="0">
                <a:cs typeface="Courier New"/>
              </a:rPr>
              <a:t>left top size color</a:t>
            </a:r>
            <a:r>
              <a:rPr lang="en-US" b="1" i="1" dirty="0" smtClean="0">
                <a:cs typeface="Courier New"/>
              </a:rPr>
              <a:t>;</a:t>
            </a:r>
            <a:endParaRPr lang="fr-FR" b="1" i="1" dirty="0" smtClean="0"/>
          </a:p>
          <a:p>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9264" y="3217540"/>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box-shadow</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4px </a:t>
            </a:r>
            <a:r>
              <a:rPr lang="en-US" b="1" dirty="0" err="1">
                <a:solidFill>
                  <a:srgbClr val="0070C0"/>
                </a:solidFill>
                <a:latin typeface="Courier New"/>
                <a:cs typeface="Courier New"/>
              </a:rPr>
              <a:t>4</a:t>
            </a:r>
            <a:r>
              <a:rPr lang="en-US" b="1" dirty="0" err="1" smtClean="0">
                <a:solidFill>
                  <a:srgbClr val="0070C0"/>
                </a:solidFill>
                <a:latin typeface="Courier New"/>
                <a:cs typeface="Courier New"/>
              </a:rPr>
              <a:t>px</a:t>
            </a:r>
            <a:r>
              <a:rPr lang="en-US" b="1" dirty="0" smtClean="0">
                <a:solidFill>
                  <a:srgbClr val="0070C0"/>
                </a:solidFill>
                <a:latin typeface="Courier New"/>
                <a:cs typeface="Courier New"/>
              </a:rPr>
              <a:t> 2px #AAA</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153644"/>
            <a:ext cx="24003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55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Allow</a:t>
            </a:r>
            <a:r>
              <a:rPr lang="fr-FR" dirty="0" smtClean="0"/>
              <a:t> to </a:t>
            </a:r>
            <a:r>
              <a:rPr lang="fr-FR" dirty="0" err="1" smtClean="0"/>
              <a:t>override</a:t>
            </a:r>
            <a:r>
              <a:rPr lang="fr-FR" dirty="0" smtClean="0"/>
              <a:t> default </a:t>
            </a:r>
            <a:r>
              <a:rPr lang="fr-FR" dirty="0" err="1" smtClean="0"/>
              <a:t>width</a:t>
            </a:r>
            <a:r>
              <a:rPr lang="fr-FR" dirty="0" smtClean="0"/>
              <a:t> and </a:t>
            </a:r>
            <a:r>
              <a:rPr lang="fr-FR" dirty="0" err="1" smtClean="0"/>
              <a:t>height</a:t>
            </a:r>
            <a:r>
              <a:rPr lang="fr-FR" dirty="0" smtClean="0"/>
              <a:t> </a:t>
            </a:r>
            <a:r>
              <a:rPr lang="fr-FR" dirty="0" err="1" smtClean="0"/>
              <a:t>calculation</a:t>
            </a:r>
            <a:endParaRPr lang="fr-FR" dirty="0" smtClean="0"/>
          </a:p>
          <a:p>
            <a:pPr lvl="1"/>
            <a:endParaRPr lang="fr-FR" dirty="0" smtClean="0"/>
          </a:p>
          <a:p>
            <a:pPr marL="457200" lvl="1" indent="0" algn="ctr">
              <a:buNone/>
            </a:pPr>
            <a:r>
              <a:rPr lang="fr-FR" i="1" dirty="0" smtClean="0">
                <a:solidFill>
                  <a:srgbClr val="FF0000"/>
                </a:solidFill>
              </a:rPr>
              <a:t>box-</a:t>
            </a:r>
            <a:r>
              <a:rPr lang="fr-FR" i="1" dirty="0" err="1" smtClean="0">
                <a:solidFill>
                  <a:srgbClr val="FF0000"/>
                </a:solidFill>
              </a:rPr>
              <a:t>sizing</a:t>
            </a:r>
            <a:r>
              <a:rPr lang="fr-FR" i="1" dirty="0" smtClean="0"/>
              <a:t>: type-box;</a:t>
            </a:r>
            <a:endParaRPr lang="fr-FR" i="1" dirty="0"/>
          </a:p>
          <a:p>
            <a:pPr lvl="1"/>
            <a:endParaRPr lang="fr-FR" dirty="0" smtClean="0"/>
          </a:p>
          <a:p>
            <a:pPr lvl="1"/>
            <a:r>
              <a:rPr lang="fr-FR" dirty="0" err="1" smtClean="0"/>
              <a:t>Where</a:t>
            </a:r>
            <a:r>
              <a:rPr lang="fr-FR" dirty="0" smtClean="0"/>
              <a:t> </a:t>
            </a:r>
            <a:r>
              <a:rPr lang="fr-FR" i="1" dirty="0" smtClean="0"/>
              <a:t>type-box</a:t>
            </a:r>
            <a:r>
              <a:rPr lang="fr-FR" dirty="0" smtClean="0"/>
              <a:t> </a:t>
            </a:r>
            <a:r>
              <a:rPr lang="fr-FR" dirty="0" err="1" smtClean="0"/>
              <a:t>can</a:t>
            </a:r>
            <a:r>
              <a:rPr lang="fr-FR" dirty="0" smtClean="0"/>
              <a:t> </a:t>
            </a:r>
            <a:r>
              <a:rPr lang="fr-FR" dirty="0" err="1" smtClean="0"/>
              <a:t>be</a:t>
            </a:r>
            <a:r>
              <a:rPr lang="fr-FR" dirty="0" smtClean="0"/>
              <a:t>:</a:t>
            </a:r>
          </a:p>
          <a:p>
            <a:pPr lvl="2"/>
            <a:r>
              <a:rPr lang="fr-FR" dirty="0" smtClean="0"/>
              <a:t>border-box</a:t>
            </a:r>
          </a:p>
          <a:p>
            <a:pPr lvl="2"/>
            <a:r>
              <a:rPr lang="fr-FR" dirty="0" err="1" smtClean="0"/>
              <a:t>padding</a:t>
            </a:r>
            <a:r>
              <a:rPr lang="fr-FR" dirty="0" smtClean="0"/>
              <a:t>-box</a:t>
            </a:r>
          </a:p>
          <a:p>
            <a:pPr lvl="2"/>
            <a:r>
              <a:rPr lang="fr-FR" dirty="0" smtClean="0"/>
              <a:t>content-box</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9"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560475"/>
      </p:ext>
    </p:extLst>
  </p:cSld>
  <p:clrMapOvr>
    <a:masterClrMapping/>
  </p:clrMapOvr>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4173</Words>
  <Application>Microsoft Macintosh PowerPoint</Application>
  <PresentationFormat>On-screen Show (16:10)</PresentationFormat>
  <Paragraphs>840</Paragraphs>
  <Slides>74</Slides>
  <Notes>32</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SUPINFOTheme</vt:lpstr>
      <vt:lpstr>PowerPoint Presentation</vt:lpstr>
      <vt:lpstr>Course objectives</vt:lpstr>
      <vt:lpstr>Course plan</vt:lpstr>
      <vt:lpstr>New Attributes</vt:lpstr>
      <vt:lpstr>Presentation</vt:lpstr>
      <vt:lpstr>Presentation</vt:lpstr>
      <vt:lpstr>Browser Compatibility</vt:lpstr>
      <vt:lpstr>Containers</vt:lpstr>
      <vt:lpstr>Containers</vt:lpstr>
      <vt:lpstr>Containers</vt:lpstr>
      <vt:lpstr>Containers</vt:lpstr>
      <vt:lpstr>Containers</vt:lpstr>
      <vt:lpstr>Containers</vt:lpstr>
      <vt:lpstr>Backgrounds</vt:lpstr>
      <vt:lpstr>Backgrounds</vt:lpstr>
      <vt:lpstr>Backgrounds</vt:lpstr>
      <vt:lpstr>Backgrounds</vt:lpstr>
      <vt:lpstr>Backgrounds</vt:lpstr>
      <vt:lpstr>Backgrounds</vt:lpstr>
      <vt:lpstr>Texts</vt:lpstr>
      <vt:lpstr>Texts</vt:lpstr>
      <vt:lpstr>Texts</vt:lpstr>
      <vt:lpstr>Texts</vt:lpstr>
      <vt:lpstr>Transforms</vt:lpstr>
      <vt:lpstr>Transforms</vt:lpstr>
      <vt:lpstr>Transforms</vt:lpstr>
      <vt:lpstr>Transforms</vt:lpstr>
      <vt:lpstr>Questions ?</vt:lpstr>
      <vt:lpstr>Selectors level 3</vt:lpstr>
      <vt:lpstr>Why new selectors?</vt:lpstr>
      <vt:lpstr>What is new?</vt:lpstr>
      <vt:lpstr>What is new?</vt:lpstr>
      <vt:lpstr>What is new?</vt:lpstr>
      <vt:lpstr>Questions ?</vt:lpstr>
      <vt:lpstr>Media Queries</vt:lpstr>
      <vt:lpstr>Presentation</vt:lpstr>
      <vt:lpstr>Presentation</vt:lpstr>
      <vt:lpstr>Media Types</vt:lpstr>
      <vt:lpstr>Media Types</vt:lpstr>
      <vt:lpstr>Min-Width / Max-Width</vt:lpstr>
      <vt:lpstr>Max-Device-Width</vt:lpstr>
      <vt:lpstr>Combining media queries</vt:lpstr>
      <vt:lpstr>Combining media queries</vt:lpstr>
      <vt:lpstr>Additional informations</vt:lpstr>
      <vt:lpstr>Questions ?</vt:lpstr>
      <vt:lpstr>Exercise (1/2)</vt:lpstr>
      <vt:lpstr>Exercise (2/2)</vt:lpstr>
      <vt:lpstr>Namespaces</vt:lpstr>
      <vt:lpstr>Presentation</vt:lpstr>
      <vt:lpstr>XML namespaces</vt:lpstr>
      <vt:lpstr>Include CSS in XML</vt:lpstr>
      <vt:lpstr>XML namespace syntax</vt:lpstr>
      <vt:lpstr>PowerPoint Presentation</vt:lpstr>
      <vt:lpstr>What about CSS?</vt:lpstr>
      <vt:lpstr>What about CSS?</vt:lpstr>
      <vt:lpstr>Xml Rendering</vt:lpstr>
      <vt:lpstr>Questions ?</vt:lpstr>
      <vt:lpstr>Transitions</vt:lpstr>
      <vt:lpstr>Why transitions?</vt:lpstr>
      <vt:lpstr>Syntax</vt:lpstr>
      <vt:lpstr>Notes</vt:lpstr>
      <vt:lpstr>How to…</vt:lpstr>
      <vt:lpstr>JavaScript launching example</vt:lpstr>
      <vt:lpstr>Pros and cons</vt:lpstr>
      <vt:lpstr>Keyframes</vt:lpstr>
      <vt:lpstr>Keyframes</vt:lpstr>
      <vt:lpstr>Assign keyframes</vt:lpstr>
      <vt:lpstr>Assign keyframes</vt:lpstr>
      <vt:lpstr>Browser Compatibility</vt:lpstr>
      <vt:lpstr>Questions ?</vt:lpstr>
      <vt:lpstr>Exercise (1/2)</vt:lpstr>
      <vt:lpstr>Exercise (2/2)</vt:lpstr>
      <vt:lpstr>Exercise (3/3)</vt:lpstr>
      <vt:lpstr>The end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2012-10-26T11:08:23Z</dcterms:modified>
  <cp:category>SUPINFO PowerPoint Templates</cp:category>
</cp:coreProperties>
</file>