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1"/>
  </p:sldMasterIdLst>
  <p:notesMasterIdLst>
    <p:notesMasterId r:id="rId34"/>
  </p:notesMasterIdLst>
  <p:handoutMasterIdLst>
    <p:handoutMasterId r:id="rId35"/>
  </p:handoutMasterIdLst>
  <p:sldIdLst>
    <p:sldId id="616" r:id="rId2"/>
    <p:sldId id="617" r:id="rId3"/>
    <p:sldId id="618" r:id="rId4"/>
    <p:sldId id="619" r:id="rId5"/>
    <p:sldId id="615" r:id="rId6"/>
    <p:sldId id="608" r:id="rId7"/>
    <p:sldId id="609" r:id="rId8"/>
    <p:sldId id="610" r:id="rId9"/>
    <p:sldId id="611" r:id="rId10"/>
    <p:sldId id="612" r:id="rId11"/>
    <p:sldId id="613" r:id="rId12"/>
    <p:sldId id="614" r:id="rId13"/>
    <p:sldId id="620" r:id="rId14"/>
    <p:sldId id="621" r:id="rId15"/>
    <p:sldId id="622" r:id="rId16"/>
    <p:sldId id="623" r:id="rId17"/>
    <p:sldId id="624" r:id="rId18"/>
    <p:sldId id="625" r:id="rId19"/>
    <p:sldId id="626" r:id="rId20"/>
    <p:sldId id="627" r:id="rId21"/>
    <p:sldId id="628" r:id="rId22"/>
    <p:sldId id="629" r:id="rId23"/>
    <p:sldId id="630" r:id="rId24"/>
    <p:sldId id="631" r:id="rId25"/>
    <p:sldId id="632" r:id="rId26"/>
    <p:sldId id="633" r:id="rId27"/>
    <p:sldId id="634" r:id="rId28"/>
    <p:sldId id="635" r:id="rId29"/>
    <p:sldId id="636" r:id="rId30"/>
    <p:sldId id="637" r:id="rId31"/>
    <p:sldId id="638" r:id="rId32"/>
    <p:sldId id="639" r:id="rId33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CC"/>
    <a:srgbClr val="FFE2C5"/>
    <a:srgbClr val="5F5F5F"/>
    <a:srgbClr val="808080"/>
    <a:srgbClr val="479B8F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0" autoAdjust="0"/>
    <p:restoredTop sz="87945" autoAdjust="0"/>
  </p:normalViewPr>
  <p:slideViewPr>
    <p:cSldViewPr>
      <p:cViewPr varScale="1">
        <p:scale>
          <a:sx n="73" d="100"/>
          <a:sy n="73" d="100"/>
        </p:scale>
        <p:origin x="-1144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30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36397F7C-9109-41AA-AF3F-C9CBB169BBFF}" type="datetime1">
              <a:rPr lang="en-US"/>
              <a:pPr/>
              <a:t>10/24/12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C415679-3D27-438F-AC74-489F5AF573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8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EF0411E-54B7-49D7-BF23-01683CC1CD67}" type="datetime1">
              <a:rPr lang="en-US"/>
              <a:pPr/>
              <a:t>10/24/12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F2894214-72F6-4306-9C26-759FB68F50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01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10/24/12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40B297-F50D-484C-ACFB-7B14BBEC6D9D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A90ED0-21BE-4D02-8F9A-847F055022D2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52C86D-858F-4436-887E-FAA64C472B10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6402C7-27C9-430B-A647-BD0442B840C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67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631552-3809-4475-B076-571F79DD8438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7DE801-10D8-4981-85E5-572F3102C76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7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26A8FD-4383-432C-89D1-4BA533796EDD}" type="datetimeFigureOut">
              <a:rPr lang="fr-FR"/>
              <a:pPr>
                <a:defRPr/>
              </a:pPr>
              <a:t>10/24/12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D79EFE8-A335-4C9D-8EA4-806E0B95C1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907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227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556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03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711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711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433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75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78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377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906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767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78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95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56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F0D905-E438-41C5-8546-C118A5946D7D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1FF16F-B8D2-48F4-BB40-50C6ADBAEB9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50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6FFFF1-2C65-4327-9840-2B43B23FD6B1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79B318-7D5E-4DF4-970F-6BCF490CBACA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6554C8-55AE-4EFB-BB46-A79A617C7A68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18072-F17A-45BB-8575-F110F243281F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A0FB1A-DC0F-4BA7-8E04-D8DDB0C51F6A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7239F0-C809-4D9B-BADE-E677263A850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7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55CAE2-4705-4758-B174-288BF2998352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88FAD3-7D0D-492B-87C9-E1D04BF51D86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99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A2DD87-EF16-4542-8E2C-04CB6C2EC50F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398663-00F0-4FB6-95EF-D9E088BC815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2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7BE084-309E-469E-847E-32D69B823DBE}" type="datetimeFigureOut">
              <a:rPr lang="fr-FR"/>
              <a:pPr/>
              <a:t>10/24/12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75C14B-8D76-4463-8862-8299E72AFFA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9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7" Type="http://schemas.openxmlformats.org/officeDocument/2006/relationships/image" Target="../media/image1.jpeg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4" descr="CarteDuMonde_AvecPoint.jpg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0"/>
            <a:ext cx="400208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336550"/>
            <a:ext cx="77771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fr-FR" sz="900">
                <a:solidFill>
                  <a:srgbClr val="FFFFFF"/>
                </a:solidFill>
                <a:latin typeface="Calibri" pitchFamily="34" charset="0"/>
              </a:rPr>
              <a:t>© SUPINFO International University – http://www.supinfo.com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4" r:id="rId1"/>
    <p:sldLayoutId id="2147484485" r:id="rId2"/>
    <p:sldLayoutId id="2147484486" r:id="rId3"/>
    <p:sldLayoutId id="2147484487" r:id="rId4"/>
    <p:sldLayoutId id="2147484488" r:id="rId5"/>
    <p:sldLayoutId id="2147484489" r:id="rId6"/>
    <p:sldLayoutId id="2147484490" r:id="rId7"/>
    <p:sldLayoutId id="2147484491" r:id="rId8"/>
    <p:sldLayoutId id="2147484492" r:id="rId9"/>
    <p:sldLayoutId id="2147484493" r:id="rId10"/>
    <p:sldLayoutId id="2147484494" r:id="rId11"/>
    <p:sldLayoutId id="2147484495" r:id="rId12"/>
    <p:sldLayoutId id="2147484496" r:id="rId13"/>
    <p:sldLayoutId id="2147484497" r:id="rId14"/>
    <p:sldLayoutId id="2147484498" r:id="rId15"/>
    <p:sldLayoutId id="2147484499" r:id="rId16"/>
    <p:sldLayoutId id="2147484500" r:id="rId17"/>
    <p:sldLayoutId id="2147484501" r:id="rId18"/>
    <p:sldLayoutId id="2147484502" r:id="rId19"/>
    <p:sldLayoutId id="2147484503" r:id="rId20"/>
    <p:sldLayoutId id="2147484504" r:id="rId21"/>
    <p:sldLayoutId id="2147484505" r:id="rId22"/>
    <p:sldLayoutId id="2147484506" r:id="rId23"/>
    <p:sldLayoutId id="2147484507" r:id="rId24"/>
    <p:sldLayoutId id="2147484508" r:id="rId2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tags now have the capture attribute</a:t>
            </a:r>
          </a:p>
          <a:p>
            <a:pPr lvl="1"/>
            <a:r>
              <a:rPr lang="en-US" dirty="0" smtClean="0"/>
              <a:t>Works with attribute type set to “file”</a:t>
            </a:r>
            <a:endParaRPr lang="en-US" dirty="0"/>
          </a:p>
          <a:p>
            <a:pPr lvl="1"/>
            <a:r>
              <a:rPr lang="en-US" dirty="0" smtClean="0"/>
              <a:t>Allows to take picture with a camera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Capture attribute</a:t>
            </a:r>
            <a:endParaRPr kumimoji="0" lang="en-US" sz="3600" b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323528" y="3577580"/>
            <a:ext cx="8460432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403225" indent="-342900">
              <a:lnSpc>
                <a:spcPct val="8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input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file</a:t>
            </a:r>
            <a:r>
              <a:rPr lang="nl-NL" b="1" dirty="0">
                <a:latin typeface="Courier New"/>
                <a:cs typeface="Courier New"/>
              </a:rPr>
              <a:t>"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accept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image/*</a:t>
            </a:r>
            <a:r>
              <a:rPr lang="nl-NL" b="1" dirty="0">
                <a:latin typeface="Courier New"/>
                <a:cs typeface="Courier New"/>
              </a:rPr>
              <a:t>"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capture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camera</a:t>
            </a:r>
            <a:r>
              <a:rPr lang="nl-NL" b="1" dirty="0">
                <a:latin typeface="Courier New"/>
                <a:cs typeface="Courier New"/>
              </a:rPr>
              <a:t>"&gt;</a:t>
            </a:r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Media Markups</a:t>
            </a:r>
            <a:endParaRPr lang="en-US" dirty="0">
              <a:latin typeface="+mn-lt"/>
              <a:cs typeface="ＭＳ Ｐゴシック" charset="0"/>
            </a:endParaRPr>
          </a:p>
          <a:p>
            <a:pPr marL="342900" indent="-342900" defTabSz="457200">
              <a:spcBef>
                <a:spcPct val="20000"/>
              </a:spcBef>
              <a:defRPr/>
            </a:pP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81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Done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b="1" dirty="0" err="1" smtClean="0"/>
              <a:t>calc</a:t>
            </a:r>
            <a:r>
              <a:rPr lang="fr-FR" b="1" dirty="0" smtClean="0"/>
              <a:t>()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endParaRPr lang="fr-FR" dirty="0" smtClean="0"/>
          </a:p>
          <a:p>
            <a:pPr lvl="1"/>
            <a:r>
              <a:rPr lang="fr-FR" dirty="0" err="1" smtClean="0"/>
              <a:t>Example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Usable for types: </a:t>
            </a:r>
            <a:r>
              <a:rPr lang="fr-FR" b="1" dirty="0" err="1" smtClean="0"/>
              <a:t>length</a:t>
            </a:r>
            <a:r>
              <a:rPr lang="fr-FR" dirty="0" smtClean="0"/>
              <a:t>, </a:t>
            </a:r>
            <a:r>
              <a:rPr lang="fr-FR" b="1" dirty="0" err="1" smtClean="0"/>
              <a:t>frequency</a:t>
            </a:r>
            <a:r>
              <a:rPr lang="fr-FR" dirty="0" smtClean="0"/>
              <a:t>, </a:t>
            </a:r>
            <a:r>
              <a:rPr lang="fr-FR" b="1" dirty="0" smtClean="0"/>
              <a:t>angle</a:t>
            </a:r>
            <a:r>
              <a:rPr lang="fr-FR" dirty="0" smtClean="0"/>
              <a:t>, </a:t>
            </a:r>
            <a:r>
              <a:rPr lang="fr-FR" b="1" dirty="0" smtClean="0"/>
              <a:t>time</a:t>
            </a:r>
            <a:r>
              <a:rPr lang="fr-FR" dirty="0" smtClean="0"/>
              <a:t>, </a:t>
            </a:r>
            <a:r>
              <a:rPr lang="fr-FR" b="1" dirty="0" err="1" smtClean="0"/>
              <a:t>number</a:t>
            </a:r>
            <a:r>
              <a:rPr lang="fr-FR" dirty="0" smtClean="0"/>
              <a:t> or </a:t>
            </a:r>
            <a:r>
              <a:rPr lang="fr-FR" b="1" dirty="0" err="1" smtClean="0"/>
              <a:t>integer</a:t>
            </a:r>
            <a:endParaRPr lang="fr-FR" b="1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497460"/>
            <a:ext cx="8785224" cy="72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background-position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calc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50%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+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20px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),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calc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50%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+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5px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),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0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0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16228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Invalid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Be </a:t>
            </a:r>
            <a:r>
              <a:rPr lang="fr-FR" dirty="0" err="1" smtClean="0"/>
              <a:t>careful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/>
              <a:t> </a:t>
            </a:r>
            <a:r>
              <a:rPr lang="fr-FR" dirty="0" err="1" smtClean="0"/>
              <a:t>cyclic</a:t>
            </a:r>
            <a:r>
              <a:rPr lang="fr-FR" dirty="0" smtClean="0"/>
              <a:t> </a:t>
            </a:r>
            <a:r>
              <a:rPr lang="fr-FR" dirty="0" err="1" smtClean="0"/>
              <a:t>references</a:t>
            </a:r>
            <a:endParaRPr lang="fr-FR" dirty="0" smtClean="0"/>
          </a:p>
          <a:p>
            <a:pPr lvl="1"/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r>
              <a:rPr lang="fr-FR" dirty="0" smtClean="0"/>
              <a:t>, </a:t>
            </a:r>
            <a:r>
              <a:rPr lang="fr-FR" dirty="0" err="1" smtClean="0"/>
              <a:t>defining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variables in </a:t>
            </a:r>
            <a:r>
              <a:rPr lang="fr-FR" dirty="0" err="1" smtClean="0"/>
              <a:t>function</a:t>
            </a:r>
            <a:r>
              <a:rPr lang="fr-FR" dirty="0" smtClean="0"/>
              <a:t> of the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one’s</a:t>
            </a:r>
            <a:r>
              <a:rPr lang="fr-FR" dirty="0" smtClean="0"/>
              <a:t> value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In </a:t>
            </a:r>
            <a:r>
              <a:rPr lang="fr-FR" dirty="0" err="1" smtClean="0"/>
              <a:t>this</a:t>
            </a:r>
            <a:r>
              <a:rPr lang="fr-FR" dirty="0" smtClean="0"/>
              <a:t> case, </a:t>
            </a:r>
            <a:r>
              <a:rPr lang="fr-FR" dirty="0" err="1" smtClean="0"/>
              <a:t>both</a:t>
            </a:r>
            <a:r>
              <a:rPr lang="fr-FR" dirty="0" smtClean="0"/>
              <a:t> variables are </a:t>
            </a:r>
            <a:r>
              <a:rPr lang="fr-FR" dirty="0" err="1" smtClean="0"/>
              <a:t>considered</a:t>
            </a:r>
            <a:r>
              <a:rPr lang="fr-FR" dirty="0" smtClean="0"/>
              <a:t> as </a:t>
            </a:r>
            <a:r>
              <a:rPr lang="fr-FR" dirty="0" err="1" smtClean="0"/>
              <a:t>invalid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Properties</a:t>
            </a:r>
            <a:r>
              <a:rPr lang="fr-FR" dirty="0" smtClean="0"/>
              <a:t> set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invalid</a:t>
            </a:r>
            <a:r>
              <a:rPr lang="fr-FR" dirty="0" smtClean="0"/>
              <a:t> variables </a:t>
            </a:r>
            <a:r>
              <a:rPr lang="fr-FR" dirty="0" err="1" smtClean="0"/>
              <a:t>goes</a:t>
            </a:r>
            <a:r>
              <a:rPr lang="fr-FR" dirty="0" smtClean="0"/>
              <a:t> to default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641476"/>
            <a:ext cx="8785224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var-mydimension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calc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50px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+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var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  <a:latin typeface="Courier New"/>
                <a:cs typeface="Courier New"/>
              </a:rPr>
              <a:t>yourdimension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ar-yourdimension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calc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50px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-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var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  <a:latin typeface="Courier New"/>
                <a:cs typeface="Courier New"/>
              </a:rPr>
              <a:t>mydimension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))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269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5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Web Messaging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/>
              <a:t>HTML5 - New APIs</a:t>
            </a:r>
          </a:p>
        </p:txBody>
      </p:sp>
      <p:pic>
        <p:nvPicPr>
          <p:cNvPr id="1026" name="Picture 2" descr="http://icons.iconarchive.com/icons/thiago-silva/palm/256/Messaging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8143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499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</a:t>
            </a:r>
            <a:r>
              <a:rPr lang="en-US" dirty="0" smtClean="0">
                <a:ea typeface="ＭＳ Ｐゴシック" pitchFamily="34" charset="-128"/>
              </a:rPr>
              <a:t>llows to talk between two documents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Cross-domain compatible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Secure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Most JavaScript types (strings, integers, JSON, Date, …)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Useful with Web Workers</a:t>
            </a:r>
          </a:p>
          <a:p>
            <a:endParaRPr lang="en-US" sz="2800" dirty="0" smtClean="0">
              <a:ea typeface="ＭＳ Ｐゴシック" pitchFamily="34" charset="-128"/>
            </a:endParaRPr>
          </a:p>
          <a:p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96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Talking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with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iFrames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a typeface="ＭＳ Ｐゴシック" pitchFamily="34" charset="-128"/>
              </a:rPr>
              <a:t>Two ways:</a:t>
            </a:r>
          </a:p>
          <a:p>
            <a:r>
              <a:rPr lang="en-US" dirty="0" smtClean="0">
                <a:ea typeface="ＭＳ Ｐゴシック" pitchFamily="34" charset="-128"/>
              </a:rPr>
              <a:t>Sending a single message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Punctual message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No context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Defining a channel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Bipolar communication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Message handler defined on each side</a:t>
            </a:r>
          </a:p>
          <a:p>
            <a:endParaRPr lang="en-US" sz="2800" dirty="0" smtClean="0">
              <a:ea typeface="ＭＳ Ｐゴシック" pitchFamily="34" charset="-128"/>
            </a:endParaRPr>
          </a:p>
          <a:p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0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Single message - </a:t>
            </a:r>
            <a:r>
              <a:rPr lang="fr-FR" dirty="0" err="1">
                <a:ea typeface="ＭＳ Ｐゴシック" pitchFamily="34" charset="-128"/>
              </a:rPr>
              <a:t>Sending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To send a message, you need to: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Define your </a:t>
            </a:r>
            <a:r>
              <a:rPr lang="en-US" dirty="0" err="1" smtClean="0">
                <a:ea typeface="ＭＳ Ｐゴシック" pitchFamily="34" charset="-128"/>
              </a:rPr>
              <a:t>iFrame</a:t>
            </a:r>
            <a:r>
              <a:rPr lang="en-US" dirty="0" smtClean="0">
                <a:ea typeface="ＭＳ Ｐゴシック" pitchFamily="34" charset="-128"/>
              </a:rPr>
              <a:t> tag with a valid </a:t>
            </a:r>
            <a:r>
              <a:rPr lang="en-US" i="1" dirty="0" err="1" smtClean="0">
                <a:ea typeface="ＭＳ Ｐゴシック" pitchFamily="34" charset="-128"/>
              </a:rPr>
              <a:t>src</a:t>
            </a:r>
            <a:r>
              <a:rPr lang="en-US" dirty="0" smtClean="0">
                <a:ea typeface="ＭＳ Ｐゴシック" pitchFamily="34" charset="-128"/>
              </a:rPr>
              <a:t> property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Retrieve the </a:t>
            </a:r>
            <a:r>
              <a:rPr lang="en-US" i="1" dirty="0" err="1" smtClean="0">
                <a:ea typeface="ＭＳ Ｐゴシック" pitchFamily="34" charset="-128"/>
              </a:rPr>
              <a:t>iFrame</a:t>
            </a:r>
            <a:r>
              <a:rPr lang="en-US" i="1" dirty="0" smtClean="0">
                <a:ea typeface="ＭＳ Ｐゴシック" pitchFamily="34" charset="-128"/>
              </a:rPr>
              <a:t> </a:t>
            </a:r>
            <a:r>
              <a:rPr lang="en-US" i="1" dirty="0" err="1" smtClean="0">
                <a:ea typeface="ＭＳ Ｐゴシック" pitchFamily="34" charset="-128"/>
              </a:rPr>
              <a:t>ContentWindow</a:t>
            </a:r>
            <a:r>
              <a:rPr lang="en-US" dirty="0" smtClean="0">
                <a:ea typeface="ＭＳ Ｐゴシック" pitchFamily="34" charset="-128"/>
              </a:rPr>
              <a:t> property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Invokes the method </a:t>
            </a:r>
          </a:p>
          <a:p>
            <a:pPr marL="457200" lvl="1" indent="0" algn="ctr">
              <a:buNone/>
            </a:pPr>
            <a:r>
              <a:rPr lang="en-US" i="1" dirty="0" err="1" smtClean="0">
                <a:ea typeface="ＭＳ Ｐゴシック" pitchFamily="34" charset="-128"/>
              </a:rPr>
              <a:t>postMessage</a:t>
            </a:r>
            <a:r>
              <a:rPr lang="en-US" i="1" dirty="0">
                <a:ea typeface="ＭＳ Ｐゴシック" pitchFamily="34" charset="-128"/>
              </a:rPr>
              <a:t>(message, </a:t>
            </a:r>
            <a:r>
              <a:rPr lang="en-US" i="1" dirty="0" err="1" smtClean="0">
                <a:ea typeface="ＭＳ Ｐゴシック" pitchFamily="34" charset="-128"/>
              </a:rPr>
              <a:t>targetOrigin</a:t>
            </a:r>
            <a:r>
              <a:rPr lang="en-US" i="1" dirty="0" smtClean="0">
                <a:ea typeface="ＭＳ Ｐゴシック" pitchFamily="34" charset="-128"/>
              </a:rPr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29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&lt;!-- File: http://origin.com/index.html --&gt;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3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disabled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Send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3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iframe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http://remote.com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"&gt;&lt;/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iframe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text/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javascript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"&gt;</a:t>
            </a:r>
          </a:p>
          <a:p>
            <a:pPr lvl="4"/>
            <a:r>
              <a:rPr lang="en-US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button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button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	, frame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iframe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	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5"/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frame.onload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() { </a:t>
            </a:r>
          </a:p>
          <a:p>
            <a:pPr lvl="5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button.removeAttribute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disabled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lvl="4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button.onclick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()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5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frame.contentWindow.postMessage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(++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pPr lvl="6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frame.src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lvl="4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endParaRPr lang="fr-FR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683113" y="234386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alibri (Heading)"/>
                <a:cs typeface="Calibri (Heading)"/>
              </a:rPr>
              <a:t>Single message - </a:t>
            </a:r>
            <a:r>
              <a:rPr lang="fr-FR" sz="2800" b="1" dirty="0" err="1" smtClean="0">
                <a:latin typeface="Calibri (Heading)"/>
                <a:cs typeface="Calibri (Heading)"/>
              </a:rPr>
              <a:t>Sending</a:t>
            </a:r>
            <a:endParaRPr lang="fr-FR" sz="28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2251071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Single message - </a:t>
            </a:r>
            <a:r>
              <a:rPr lang="fr-FR" dirty="0" err="1">
                <a:ea typeface="ＭＳ Ｐゴシック" pitchFamily="34" charset="-128"/>
              </a:rPr>
              <a:t>Receiving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7300"/>
            <a:ext cx="8280920" cy="4230687"/>
          </a:xfrm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To read the message in the remote page: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Define a </a:t>
            </a:r>
            <a:r>
              <a:rPr lang="en-US" i="1" dirty="0" err="1" smtClean="0">
                <a:ea typeface="ＭＳ Ｐゴシック" pitchFamily="34" charset="-128"/>
              </a:rPr>
              <a:t>Window.onmessage</a:t>
            </a:r>
            <a:r>
              <a:rPr lang="en-US" dirty="0" smtClean="0">
                <a:ea typeface="ＭＳ Ｐゴシック" pitchFamily="34" charset="-128"/>
              </a:rPr>
              <a:t> event handler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Use the </a:t>
            </a:r>
            <a:r>
              <a:rPr lang="en-US" i="1" dirty="0" err="1" smtClean="0">
                <a:ea typeface="ＭＳ Ｐゴシック" pitchFamily="34" charset="-128"/>
              </a:rPr>
              <a:t>MessageEvent</a:t>
            </a:r>
            <a:r>
              <a:rPr lang="en-US" dirty="0" smtClean="0">
                <a:ea typeface="ＭＳ Ｐゴシック" pitchFamily="34" charset="-128"/>
              </a:rPr>
              <a:t> object in the handler to</a:t>
            </a:r>
            <a:endParaRPr lang="en-US" dirty="0">
              <a:ea typeface="ＭＳ Ｐゴシック" pitchFamily="34" charset="-128"/>
            </a:endParaRPr>
          </a:p>
          <a:p>
            <a:pPr lvl="2"/>
            <a:r>
              <a:rPr lang="en-US" b="1" dirty="0" smtClean="0">
                <a:ea typeface="ＭＳ Ｐゴシック" pitchFamily="34" charset="-128"/>
              </a:rPr>
              <a:t>Check the event origin to prevent malicious code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Retrieve the message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5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Single message - </a:t>
            </a:r>
            <a:r>
              <a:rPr lang="fr-FR" dirty="0" err="1" smtClean="0"/>
              <a:t>Receiving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Handling message </a:t>
            </a:r>
            <a:r>
              <a:rPr lang="fr-FR" dirty="0" err="1" smtClean="0"/>
              <a:t>example</a:t>
            </a:r>
            <a:r>
              <a:rPr lang="fr-FR" dirty="0" smtClean="0"/>
              <a:t>:</a:t>
            </a: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Messaging</a:t>
            </a:r>
            <a:endParaRPr lang="fr-FR" dirty="0"/>
          </a:p>
        </p:txBody>
      </p:sp>
      <p:pic>
        <p:nvPicPr>
          <p:cNvPr id="9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35496" y="1993404"/>
            <a:ext cx="9036496" cy="3096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lvl="2"/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&lt;!-- File: http://remote.com/index.html --&gt;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text/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javascript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"&gt;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window.onmessage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(e)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e.origin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== '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http://origin.com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'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    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('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').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innerHTML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e.data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+'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br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&gt;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';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};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  <a:endParaRPr lang="fr-FR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0462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Rendering example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Capture attribute</a:t>
            </a:r>
            <a:endParaRPr kumimoji="0" lang="en-US" sz="3600" b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Media Markups</a:t>
            </a:r>
            <a:endParaRPr lang="en-US" dirty="0">
              <a:latin typeface="+mn-lt"/>
              <a:cs typeface="ＭＳ Ｐゴシック" charset="0"/>
            </a:endParaRPr>
          </a:p>
          <a:p>
            <a:pPr marL="342900" indent="-342900" defTabSz="457200">
              <a:spcBef>
                <a:spcPct val="20000"/>
              </a:spcBef>
              <a:defRPr/>
            </a:pP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51997" t="3828" r="3690" b="13291"/>
          <a:stretch/>
        </p:blipFill>
        <p:spPr>
          <a:xfrm>
            <a:off x="2327941" y="1760682"/>
            <a:ext cx="4488119" cy="34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3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Channels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Defines a private channel between two pages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Allows to retrieve a context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Facilitates communication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Managed by a </a:t>
            </a:r>
            <a:r>
              <a:rPr lang="en-US" i="1" dirty="0" err="1" smtClean="0">
                <a:ea typeface="ＭＳ Ｐゴシック" pitchFamily="34" charset="-128"/>
              </a:rPr>
              <a:t>MessageChannel</a:t>
            </a:r>
            <a:r>
              <a:rPr lang="en-US" dirty="0" smtClean="0">
                <a:ea typeface="ＭＳ Ｐゴシック" pitchFamily="34" charset="-128"/>
              </a:rPr>
              <a:t> object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Encapsulates two </a:t>
            </a:r>
            <a:r>
              <a:rPr lang="en-US" i="1" dirty="0" err="1" smtClean="0">
                <a:ea typeface="ＭＳ Ｐゴシック" pitchFamily="34" charset="-128"/>
              </a:rPr>
              <a:t>MessagePort</a:t>
            </a:r>
            <a:r>
              <a:rPr lang="en-US" dirty="0" smtClean="0">
                <a:ea typeface="ＭＳ Ｐゴシック" pitchFamily="34" charset="-128"/>
              </a:rPr>
              <a:t> objects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Represent current and remote context parts!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  <a:p>
            <a:pPr lvl="1"/>
            <a:endParaRPr lang="en-US" sz="2000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05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Channels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To build your channel you need to: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Create a new </a:t>
            </a:r>
            <a:r>
              <a:rPr lang="en-US" i="1" dirty="0" err="1" smtClean="0">
                <a:ea typeface="ＭＳ Ｐゴシック" pitchFamily="34" charset="-128"/>
              </a:rPr>
              <a:t>MessageChannel</a:t>
            </a:r>
            <a:r>
              <a:rPr lang="en-US" dirty="0" smtClean="0">
                <a:ea typeface="ＭＳ Ｐゴシック" pitchFamily="34" charset="-128"/>
              </a:rPr>
              <a:t> object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Send a message with the following method:</a:t>
            </a:r>
          </a:p>
          <a:p>
            <a:pPr marL="457200" lvl="1" indent="0" algn="ctr">
              <a:buNone/>
            </a:pPr>
            <a:r>
              <a:rPr lang="en-US" i="1" dirty="0" err="1">
                <a:ea typeface="ＭＳ Ｐゴシック" pitchFamily="34" charset="-128"/>
              </a:rPr>
              <a:t>postMessage</a:t>
            </a:r>
            <a:r>
              <a:rPr lang="en-US" i="1" dirty="0">
                <a:ea typeface="ＭＳ Ｐゴシック" pitchFamily="34" charset="-128"/>
              </a:rPr>
              <a:t>(message, </a:t>
            </a:r>
            <a:r>
              <a:rPr lang="en-US" i="1" dirty="0" err="1" smtClean="0">
                <a:ea typeface="ＭＳ Ｐゴシック" pitchFamily="34" charset="-128"/>
              </a:rPr>
              <a:t>targetOrigin</a:t>
            </a:r>
            <a:r>
              <a:rPr lang="en-US" i="1" dirty="0" smtClean="0">
                <a:ea typeface="ＭＳ Ｐゴシック" pitchFamily="34" charset="-128"/>
              </a:rPr>
              <a:t>, ports)</a:t>
            </a:r>
          </a:p>
          <a:p>
            <a:pPr marL="457200" lvl="1" indent="0" algn="ctr">
              <a:buNone/>
            </a:pPr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This done, you can use your </a:t>
            </a:r>
            <a:r>
              <a:rPr lang="en-US" i="1" dirty="0" err="1" smtClean="0">
                <a:ea typeface="ＭＳ Ｐゴシック" pitchFamily="34" charset="-128"/>
              </a:rPr>
              <a:t>MessagePort</a:t>
            </a:r>
            <a:r>
              <a:rPr lang="en-US" dirty="0" smtClean="0">
                <a:ea typeface="ＭＳ Ｐゴシック" pitchFamily="34" charset="-128"/>
              </a:rPr>
              <a:t> objects on each side easily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&lt;!-- File: http://origin.com/channel.html --&gt;</a:t>
            </a: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disabled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&gt;Send&lt;/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iframe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http://remote.com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"&gt;&lt;/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iframe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text/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javascript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"&gt;</a:t>
            </a:r>
          </a:p>
          <a:p>
            <a:pPr lvl="3"/>
            <a:r>
              <a:rPr lang="en-US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button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button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	, frame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iframe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</a:t>
            </a:r>
          </a:p>
          <a:p>
            <a:pPr lvl="3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0</a:t>
            </a:r>
          </a:p>
          <a:p>
            <a:pPr lvl="3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channel 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MessageChannel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pPr lvl="3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p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lvl="4"/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3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frame.onload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() { </a:t>
            </a: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button.removeAttribute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disabled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frame.contentWindow.postMessage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__SETUP__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",</a:t>
            </a:r>
          </a:p>
          <a:p>
            <a:pPr lvl="5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frame.src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[channel.port2]);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endParaRPr lang="fr-FR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349088"/>
            <a:ext cx="4464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latin typeface="Calibri (Heading)"/>
                <a:cs typeface="Calibri (Heading)"/>
              </a:rPr>
              <a:t>Channels</a:t>
            </a:r>
            <a:r>
              <a:rPr lang="fr-FR" sz="3200" b="1" dirty="0" smtClean="0">
                <a:latin typeface="Calibri (Heading)"/>
                <a:cs typeface="Calibri (Heading)"/>
              </a:rPr>
              <a:t> - </a:t>
            </a:r>
            <a:r>
              <a:rPr lang="fr-FR" sz="3200" b="1" dirty="0" err="1" smtClean="0">
                <a:latin typeface="Calibri (Heading)"/>
                <a:cs typeface="Calibri (Heading)"/>
              </a:rPr>
              <a:t>Example</a:t>
            </a:r>
            <a:endParaRPr lang="fr-FR" sz="32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4128289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...</a:t>
            </a:r>
          </a:p>
          <a:p>
            <a:pPr lvl="3"/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button.onclick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() {</a:t>
            </a:r>
          </a:p>
          <a:p>
            <a:pPr lvl="4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channel.port1.postMessage(++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pPr lvl="3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2"/>
            <a:endParaRPr lang="en-US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3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channel.port1.onmessage 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(e)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lvl="4"/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e.data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.__SETUP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__) </a:t>
            </a:r>
            <a:endParaRPr lang="en-US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5"/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d.innerHTML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+=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e.data.__SETUP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__ + 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br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/&gt;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";</a:t>
            </a:r>
          </a:p>
          <a:p>
            <a:pPr lvl="3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</a:p>
          <a:p>
            <a:pPr lvl="4"/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else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e.data.number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lvl="5"/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parseInt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e.data.number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pPr lvl="5"/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d.innerHTML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+=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+ 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br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/&gt;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";</a:t>
            </a:r>
          </a:p>
          <a:p>
            <a:pPr lvl="4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lvl="3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3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  <a:endParaRPr lang="fr-FR" b="1" dirty="0" smtClean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349088"/>
            <a:ext cx="4464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latin typeface="Calibri (Heading)"/>
                <a:cs typeface="Calibri (Heading)"/>
              </a:rPr>
              <a:t>Channels</a:t>
            </a:r>
            <a:r>
              <a:rPr lang="fr-FR" sz="3200" b="1" dirty="0" smtClean="0">
                <a:latin typeface="Calibri (Heading)"/>
                <a:cs typeface="Calibri (Heading)"/>
              </a:rPr>
              <a:t> - </a:t>
            </a:r>
            <a:r>
              <a:rPr lang="fr-FR" sz="3200" b="1" dirty="0" err="1" smtClean="0">
                <a:latin typeface="Calibri (Heading)"/>
                <a:cs typeface="Calibri (Heading)"/>
              </a:rPr>
              <a:t>Example</a:t>
            </a:r>
            <a:endParaRPr lang="fr-FR" sz="32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178416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Channels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>
                <a:ea typeface="ＭＳ Ｐゴシック" pitchFamily="34" charset="-128"/>
              </a:rPr>
              <a:t>The </a:t>
            </a:r>
            <a:r>
              <a:rPr lang="en-US" sz="3200" i="1" dirty="0" err="1" smtClean="0">
                <a:ea typeface="ＭＳ Ｐゴシック" pitchFamily="34" charset="-128"/>
              </a:rPr>
              <a:t>MessageChannel</a:t>
            </a:r>
            <a:r>
              <a:rPr lang="en-US" sz="3200" i="1" dirty="0" smtClean="0">
                <a:ea typeface="ＭＳ Ｐゴシック" pitchFamily="34" charset="-128"/>
              </a:rPr>
              <a:t> </a:t>
            </a:r>
            <a:r>
              <a:rPr lang="en-US" sz="3200" dirty="0" smtClean="0">
                <a:ea typeface="ＭＳ Ｐゴシック" pitchFamily="34" charset="-128"/>
              </a:rPr>
              <a:t>interface has two </a:t>
            </a:r>
            <a:r>
              <a:rPr lang="en-US" sz="3200" i="1" dirty="0" err="1" smtClean="0">
                <a:ea typeface="ＭＳ Ｐゴシック" pitchFamily="34" charset="-128"/>
              </a:rPr>
              <a:t>MessagePort</a:t>
            </a:r>
            <a:r>
              <a:rPr lang="en-US" sz="3200" dirty="0" smtClean="0">
                <a:ea typeface="ＭＳ Ｐゴシック" pitchFamily="34" charset="-128"/>
              </a:rPr>
              <a:t> attributes: </a:t>
            </a:r>
            <a:r>
              <a:rPr lang="en-US" sz="3200" i="1" dirty="0" smtClean="0">
                <a:ea typeface="ＭＳ Ｐゴシック" pitchFamily="34" charset="-128"/>
              </a:rPr>
              <a:t>port1 </a:t>
            </a:r>
            <a:r>
              <a:rPr lang="en-US" sz="3200" dirty="0" smtClean="0">
                <a:ea typeface="ＭＳ Ｐゴシック" pitchFamily="34" charset="-128"/>
              </a:rPr>
              <a:t>and </a:t>
            </a:r>
            <a:r>
              <a:rPr lang="en-US" sz="3200" i="1" dirty="0" smtClean="0">
                <a:ea typeface="ＭＳ Ｐゴシック" pitchFamily="34" charset="-128"/>
              </a:rPr>
              <a:t>port2</a:t>
            </a:r>
            <a:endParaRPr lang="en-US" sz="3200" dirty="0" smtClean="0">
              <a:ea typeface="ＭＳ Ｐゴシック" pitchFamily="34" charset="-128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3200" i="1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i="1" dirty="0" smtClean="0">
                <a:ea typeface="ＭＳ Ｐゴシック" pitchFamily="34" charset="-128"/>
              </a:rPr>
              <a:t>port2</a:t>
            </a:r>
            <a:r>
              <a:rPr lang="en-US" dirty="0" smtClean="0">
                <a:ea typeface="ＭＳ Ｐゴシック" pitchFamily="34" charset="-128"/>
              </a:rPr>
              <a:t> attribute is sent on the remote document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i="1" dirty="0" smtClean="0">
                <a:ea typeface="ＭＳ Ｐゴシック" pitchFamily="34" charset="-128"/>
              </a:rPr>
              <a:t>port1 </a:t>
            </a:r>
            <a:r>
              <a:rPr lang="en-US" dirty="0" smtClean="0">
                <a:ea typeface="ＭＳ Ｐゴシック" pitchFamily="34" charset="-128"/>
              </a:rPr>
              <a:t>attribute is used to retrieve messages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3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Channels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i="1" dirty="0" err="1" smtClean="0">
                <a:ea typeface="ＭＳ Ｐゴシック" pitchFamily="34" charset="-128"/>
              </a:rPr>
              <a:t>MessagePort</a:t>
            </a:r>
            <a:r>
              <a:rPr lang="en-US" i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interface expose a </a:t>
            </a:r>
            <a:r>
              <a:rPr lang="en-US" i="1" dirty="0" err="1" smtClean="0">
                <a:ea typeface="ＭＳ Ｐゴシック" pitchFamily="34" charset="-128"/>
              </a:rPr>
              <a:t>postMessage</a:t>
            </a:r>
            <a:r>
              <a:rPr lang="en-US" i="1" dirty="0" smtClean="0">
                <a:ea typeface="ＭＳ Ｐゴシック" pitchFamily="34" charset="-128"/>
              </a:rPr>
              <a:t>()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function: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No need to send origin anymore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Just specify data you want to send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&lt;!-- File: http://remote.com/channel.html --&gt;</a:t>
            </a: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text/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javascript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"&gt;</a:t>
            </a:r>
          </a:p>
          <a:p>
            <a:pPr lvl="3"/>
            <a:r>
              <a:rPr lang="en-US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lvl="3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window.onmessage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(e)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4"/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e.origin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== '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http://origin.com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' ) {</a:t>
            </a:r>
          </a:p>
          <a:p>
            <a:pPr lvl="5"/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e.data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== 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__SETUP__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")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6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port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e.ports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[0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pPr lvl="6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port.onmessage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onPortMessage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6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port.postMessage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({</a:t>
            </a:r>
          </a:p>
          <a:p>
            <a:pPr lvl="7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__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SETUP__: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Connection established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</a:p>
          <a:p>
            <a:pPr lvl="6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});</a:t>
            </a:r>
          </a:p>
          <a:p>
            <a:pPr lvl="5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{ alert("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Bad request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"); }</a:t>
            </a:r>
          </a:p>
          <a:p>
            <a:pPr lvl="4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{ alert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Bad origin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")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 }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349088"/>
            <a:ext cx="4464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latin typeface="Calibri (Heading)"/>
                <a:cs typeface="Calibri (Heading)"/>
              </a:rPr>
              <a:t>Channels</a:t>
            </a:r>
            <a:r>
              <a:rPr lang="fr-FR" sz="3200" b="1" dirty="0" smtClean="0">
                <a:latin typeface="Calibri (Heading)"/>
                <a:cs typeface="Calibri (Heading)"/>
              </a:rPr>
              <a:t> - </a:t>
            </a:r>
            <a:r>
              <a:rPr lang="fr-FR" sz="3200" b="1" dirty="0" err="1" smtClean="0">
                <a:latin typeface="Calibri (Heading)"/>
                <a:cs typeface="Calibri (Heading)"/>
              </a:rPr>
              <a:t>Receiving</a:t>
            </a:r>
            <a:endParaRPr lang="fr-FR" sz="32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150372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  <a:p>
            <a:pPr lvl="4"/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3"/>
            <a:r>
              <a:rPr lang="en-US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onPortMessage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(e) {</a:t>
            </a: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port.postMessage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({</a:t>
            </a:r>
          </a:p>
          <a:p>
            <a:pPr lvl="5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number: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parseInt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e.data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+ 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4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}); </a:t>
            </a: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p.innerHTML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+=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e.data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+ 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br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/&gt;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";</a:t>
            </a:r>
          </a:p>
          <a:p>
            <a:pPr lvl="3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lvl="3"/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endParaRPr lang="fr-FR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349088"/>
            <a:ext cx="4464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latin typeface="Calibri (Heading)"/>
                <a:cs typeface="Calibri (Heading)"/>
              </a:rPr>
              <a:t>Channels</a:t>
            </a:r>
            <a:r>
              <a:rPr lang="fr-FR" sz="3200" b="1" dirty="0" smtClean="0">
                <a:latin typeface="Calibri (Heading)"/>
                <a:cs typeface="Calibri (Heading)"/>
              </a:rPr>
              <a:t> - </a:t>
            </a:r>
            <a:r>
              <a:rPr lang="fr-FR" sz="3200" b="1" dirty="0" err="1" smtClean="0">
                <a:latin typeface="Calibri (Heading)"/>
                <a:cs typeface="Calibri (Heading)"/>
              </a:rPr>
              <a:t>Receiving</a:t>
            </a:r>
            <a:endParaRPr lang="fr-FR" sz="32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167697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Talking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with</a:t>
            </a:r>
            <a:r>
              <a:rPr lang="fr-FR" dirty="0" smtClean="0">
                <a:ea typeface="ＭＳ Ｐゴシック" pitchFamily="34" charset="-128"/>
              </a:rPr>
              <a:t> modal </a:t>
            </a:r>
            <a:r>
              <a:rPr lang="fr-FR" dirty="0" err="1" smtClean="0">
                <a:ea typeface="ＭＳ Ｐゴシック" pitchFamily="34" charset="-128"/>
              </a:rPr>
              <a:t>dialogs</a:t>
            </a:r>
            <a:r>
              <a:rPr lang="fr-FR" dirty="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Summon a dialog box – a new window</a:t>
            </a:r>
          </a:p>
          <a:p>
            <a:r>
              <a:rPr lang="en-US" dirty="0" smtClean="0">
                <a:ea typeface="ＭＳ Ｐゴシック" pitchFamily="34" charset="-128"/>
              </a:rPr>
              <a:t>Available with the method:</a:t>
            </a:r>
          </a:p>
          <a:p>
            <a:pPr marL="0" indent="0" algn="ctr">
              <a:buNone/>
            </a:pPr>
            <a:r>
              <a:rPr lang="en-US" b="1" i="1" dirty="0" err="1" smtClean="0">
                <a:ea typeface="ＭＳ Ｐゴシック" pitchFamily="34" charset="-128"/>
              </a:rPr>
              <a:t>window.showModalDialog</a:t>
            </a:r>
            <a:r>
              <a:rPr lang="en-US" b="1" i="1" dirty="0" smtClean="0">
                <a:ea typeface="ＭＳ Ｐゴシック" pitchFamily="34" charset="-128"/>
              </a:rPr>
              <a:t>()</a:t>
            </a:r>
            <a:endParaRPr lang="en-US" b="1" i="1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Allows to return the result of the specified window in the main page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42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Talking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with</a:t>
            </a:r>
            <a:r>
              <a:rPr lang="fr-FR" dirty="0" smtClean="0">
                <a:ea typeface="ＭＳ Ｐゴシック" pitchFamily="34" charset="-128"/>
              </a:rPr>
              <a:t> modal </a:t>
            </a:r>
            <a:r>
              <a:rPr lang="fr-FR" dirty="0" err="1" smtClean="0">
                <a:ea typeface="ＭＳ Ｐゴシック" pitchFamily="34" charset="-128"/>
              </a:rPr>
              <a:t>dialogs</a:t>
            </a:r>
            <a:r>
              <a:rPr lang="fr-FR" dirty="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i="1" dirty="0" err="1" smtClean="0">
                <a:ea typeface="ＭＳ Ｐゴシック" pitchFamily="34" charset="-128"/>
              </a:rPr>
              <a:t>showModalDialog</a:t>
            </a:r>
            <a:r>
              <a:rPr lang="en-US" i="1" dirty="0" smtClean="0">
                <a:ea typeface="ＭＳ Ｐゴシック" pitchFamily="34" charset="-128"/>
              </a:rPr>
              <a:t>(</a:t>
            </a:r>
            <a:r>
              <a:rPr lang="en-US" i="1" dirty="0" err="1" smtClean="0">
                <a:ea typeface="ＭＳ Ｐゴシック" pitchFamily="34" charset="-128"/>
              </a:rPr>
              <a:t>uri</a:t>
            </a:r>
            <a:r>
              <a:rPr lang="en-US" i="1" dirty="0" smtClean="0">
                <a:ea typeface="ＭＳ Ｐゴシック" pitchFamily="34" charset="-128"/>
              </a:rPr>
              <a:t>, </a:t>
            </a:r>
            <a:r>
              <a:rPr lang="en-US" i="1" dirty="0" err="1" smtClean="0">
                <a:ea typeface="ＭＳ Ｐゴシック" pitchFamily="34" charset="-128"/>
              </a:rPr>
              <a:t>args</a:t>
            </a:r>
            <a:r>
              <a:rPr lang="en-US" i="1" dirty="0" smtClean="0">
                <a:ea typeface="ＭＳ Ｐゴシック" pitchFamily="34" charset="-128"/>
              </a:rPr>
              <a:t>, options)</a:t>
            </a: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uri</a:t>
            </a:r>
            <a:r>
              <a:rPr lang="en-US" dirty="0" smtClean="0">
                <a:ea typeface="ＭＳ Ｐゴシック" pitchFamily="34" charset="-128"/>
              </a:rPr>
              <a:t>: The resource address</a:t>
            </a: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args</a:t>
            </a:r>
            <a:r>
              <a:rPr lang="en-US" dirty="0" smtClean="0">
                <a:ea typeface="ＭＳ Ｐゴシック" pitchFamily="34" charset="-128"/>
              </a:rPr>
              <a:t>: Values to send to the remote window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options: Optional parameters defining the window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Returns the property “</a:t>
            </a:r>
            <a:r>
              <a:rPr lang="en-US" dirty="0" err="1" smtClean="0">
                <a:ea typeface="ＭＳ Ｐゴシック" pitchFamily="34" charset="-128"/>
              </a:rPr>
              <a:t>returnValue</a:t>
            </a:r>
            <a:r>
              <a:rPr lang="en-US" dirty="0" smtClean="0">
                <a:ea typeface="ＭＳ Ｐゴシック" pitchFamily="34" charset="-128"/>
              </a:rPr>
              <a:t>” of the remote window object</a:t>
            </a:r>
          </a:p>
          <a:p>
            <a:pPr lvl="2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43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105051"/>
          </a:xfrm>
        </p:spPr>
        <p:txBody>
          <a:bodyPr/>
          <a:lstStyle/>
          <a:p>
            <a:r>
              <a:rPr lang="en-US" dirty="0" smtClean="0"/>
              <a:t>Let’s design a simple widget: an HTML5 slider!</a:t>
            </a:r>
          </a:p>
          <a:p>
            <a:pPr lvl="1"/>
            <a:r>
              <a:rPr lang="en-US" dirty="0" err="1" smtClean="0"/>
              <a:t>Encapsulte</a:t>
            </a:r>
            <a:r>
              <a:rPr lang="en-US" dirty="0" smtClean="0"/>
              <a:t> an input inside a &lt;form&gt; markup</a:t>
            </a:r>
          </a:p>
          <a:p>
            <a:pPr lvl="2"/>
            <a:r>
              <a:rPr lang="en-US" dirty="0" smtClean="0"/>
              <a:t>With the “range” type, and some ARIA attributes</a:t>
            </a:r>
          </a:p>
          <a:p>
            <a:pPr lvl="1"/>
            <a:r>
              <a:rPr lang="en-US" dirty="0" smtClean="0"/>
              <a:t>Define a simple style for your widget</a:t>
            </a:r>
          </a:p>
          <a:p>
            <a:pPr lvl="2"/>
            <a:r>
              <a:rPr lang="en-US" dirty="0" smtClean="0"/>
              <a:t>Use the following attributes:</a:t>
            </a:r>
          </a:p>
          <a:p>
            <a:pPr lvl="3"/>
            <a:r>
              <a:rPr lang="en-US" dirty="0" smtClean="0"/>
              <a:t>-vendor-appearance for the input itself</a:t>
            </a:r>
          </a:p>
          <a:p>
            <a:pPr lvl="3"/>
            <a:r>
              <a:rPr lang="en-US" dirty="0"/>
              <a:t>input</a:t>
            </a:r>
            <a:r>
              <a:rPr lang="en-US" dirty="0" smtClean="0"/>
              <a:t>::-vendor-slider-thumb for the </a:t>
            </a:r>
            <a:r>
              <a:rPr lang="en-US" dirty="0" err="1" smtClean="0"/>
              <a:t>draggable</a:t>
            </a:r>
            <a:r>
              <a:rPr lang="en-US" dirty="0" smtClean="0"/>
              <a:t> cursor</a:t>
            </a:r>
          </a:p>
          <a:p>
            <a:pPr lvl="4"/>
            <a:r>
              <a:rPr lang="en-US" dirty="0" smtClean="0"/>
              <a:t>Set “none” to them in order to change their default shape!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(1/2)</a:t>
            </a:r>
            <a:endParaRPr kumimoji="0" lang="en-US" sz="3600" b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7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&lt;!-- File: http:</a:t>
            </a:r>
            <a:r>
              <a:rPr lang="en-US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</a:t>
            </a:r>
            <a:r>
              <a:rPr lang="en-US" b="1" dirty="0" err="1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website.com</a:t>
            </a:r>
            <a:r>
              <a:rPr lang="en-US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en-US" b="1" dirty="0" err="1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main.html</a:t>
            </a:r>
            <a:r>
              <a:rPr lang="en-US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--</a:t>
            </a:r>
            <a:r>
              <a:rPr lang="en-US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text/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javascript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"&gt;</a:t>
            </a:r>
          </a:p>
          <a:p>
            <a:pPr lvl="3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window.onload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(){</a:t>
            </a:r>
          </a:p>
          <a:p>
            <a:pPr lvl="4"/>
            <a:r>
              <a:rPr lang="en-US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var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samples = [3, 7];</a:t>
            </a:r>
          </a:p>
          <a:p>
            <a:pPr lvl="4"/>
            <a:r>
              <a:rPr lang="en-US" b="1" dirty="0" err="1" smtClean="0">
                <a:solidFill>
                  <a:srgbClr val="1F497D"/>
                </a:solidFill>
                <a:latin typeface="Courier New"/>
                <a:cs typeface="Courier New"/>
              </a:rPr>
              <a:t>var</a:t>
            </a:r>
            <a:r>
              <a:rPr lang="en-US" b="1" dirty="0" smtClean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result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window.showModalDialog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lvl="5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http://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website.com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remoteDialog.html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",</a:t>
            </a:r>
          </a:p>
          <a:p>
            <a:pPr lvl="5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samples, 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dialogWidth:200; </a:t>
            </a:r>
            <a:endParaRPr lang="en-US" b="1" dirty="0" smtClean="0">
              <a:solidFill>
                <a:srgbClr val="00B050"/>
              </a:solidFill>
              <a:latin typeface="Courier New" pitchFamily="1" charset="0"/>
            </a:endParaRPr>
          </a:p>
          <a:p>
            <a:pPr lvl="5"/>
            <a:r>
              <a:rPr lang="en-US" b="1" dirty="0" smtClean="0">
                <a:solidFill>
                  <a:srgbClr val="00B050"/>
                </a:solidFill>
                <a:latin typeface="Courier New" pitchFamily="1" charset="0"/>
              </a:rPr>
              <a:t>dialogHeight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:50;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1" charset="0"/>
              </a:rPr>
              <a:t>resizable:no</a:t>
            </a:r>
            <a:r>
              <a:rPr lang="en-US" b="1" dirty="0" smtClean="0">
                <a:solidFill>
                  <a:srgbClr val="00B050"/>
                </a:solidFill>
                <a:latin typeface="Courier New" pitchFamily="1" charset="0"/>
              </a:rPr>
              <a:t>;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lvl="4"/>
            <a:r>
              <a:rPr lang="en-US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p.textContent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= 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Result: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 + result;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349088"/>
            <a:ext cx="4464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latin typeface="Calibri (Heading)"/>
                <a:cs typeface="Calibri (Heading)"/>
              </a:rPr>
              <a:t>showModalDialog</a:t>
            </a:r>
            <a:r>
              <a:rPr lang="fr-FR" sz="3200" b="1" dirty="0" smtClean="0">
                <a:latin typeface="Calibri (Heading)"/>
                <a:cs typeface="Calibri (Heading)"/>
              </a:rPr>
              <a:t> 1/2</a:t>
            </a:r>
            <a:endParaRPr lang="fr-FR" sz="32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63649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&lt;!-- File: http:</a:t>
            </a:r>
            <a:r>
              <a:rPr lang="en-US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</a:t>
            </a:r>
            <a:r>
              <a:rPr lang="en-US" b="1" dirty="0" err="1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website.com</a:t>
            </a:r>
            <a:r>
              <a:rPr lang="en-US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en-US" b="1" dirty="0" err="1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remoteDialog.html</a:t>
            </a:r>
            <a:r>
              <a:rPr lang="en-US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--&gt;</a:t>
            </a: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text/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javascript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"&gt;</a:t>
            </a:r>
          </a:p>
          <a:p>
            <a:pPr lvl="3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document.write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Received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: " +</a:t>
            </a: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window.dialogArguments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lvl="3"/>
            <a:r>
              <a:rPr lang="en-US" b="1" dirty="0" err="1" smtClean="0">
                <a:solidFill>
                  <a:srgbClr val="1F497D"/>
                </a:solidFill>
                <a:latin typeface="Courier New"/>
                <a:cs typeface="Courier New"/>
              </a:rPr>
              <a:t>var</a:t>
            </a:r>
            <a:r>
              <a:rPr lang="en-US" b="1" dirty="0" smtClean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da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window.dialogArguments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3"/>
            <a:r>
              <a:rPr lang="en-US" b="1" dirty="0" err="1" smtClean="0">
                <a:solidFill>
                  <a:srgbClr val="1F497D"/>
                </a:solidFill>
                <a:latin typeface="Courier New"/>
                <a:cs typeface="Courier New"/>
              </a:rPr>
              <a:t>var</a:t>
            </a:r>
            <a:r>
              <a:rPr lang="en-US" b="1" dirty="0" smtClean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addition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parseInt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(da[0]) +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parseInt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(da[1]);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input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button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Send addition </a:t>
            </a:r>
            <a:r>
              <a:rPr lang="en-US" b="1" dirty="0" smtClean="0">
                <a:solidFill>
                  <a:srgbClr val="00B050"/>
                </a:solidFill>
                <a:latin typeface="Courier New" pitchFamily="1" charset="0"/>
              </a:rPr>
              <a:t>result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</a:p>
          <a:p>
            <a:pPr lvl="4"/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onclick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window.returnValue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 = addition;</a:t>
            </a:r>
          </a:p>
          <a:p>
            <a:pPr lvl="5"/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window.close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()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;" /&gt;</a:t>
            </a: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349088"/>
            <a:ext cx="4464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latin typeface="Calibri (Heading)"/>
                <a:cs typeface="Calibri (Heading)"/>
              </a:rPr>
              <a:t>showModalDialog</a:t>
            </a:r>
            <a:r>
              <a:rPr lang="fr-FR" sz="3200" b="1" dirty="0" smtClean="0">
                <a:latin typeface="Calibri (Heading)"/>
                <a:cs typeface="Calibri (Heading)"/>
              </a:rPr>
              <a:t> 2/2</a:t>
            </a:r>
            <a:endParaRPr lang="fr-FR" sz="32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191728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593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8713"/>
            <a:ext cx="8435975" cy="4105051"/>
          </a:xfrm>
        </p:spPr>
        <p:txBody>
          <a:bodyPr/>
          <a:lstStyle/>
          <a:p>
            <a:r>
              <a:rPr lang="en-US" dirty="0" smtClean="0"/>
              <a:t>Let’s design a simple widget: an HTML5 slider!</a:t>
            </a:r>
          </a:p>
          <a:p>
            <a:pPr lvl="1"/>
            <a:r>
              <a:rPr lang="en-US" dirty="0" smtClean="0"/>
              <a:t>Use JavaScript to display the slider’s value</a:t>
            </a:r>
          </a:p>
          <a:p>
            <a:pPr lvl="2"/>
            <a:r>
              <a:rPr lang="en-US" dirty="0" smtClean="0"/>
              <a:t>Target the slider’s “</a:t>
            </a:r>
            <a:r>
              <a:rPr lang="en-US" dirty="0" err="1" smtClean="0"/>
              <a:t>onchange</a:t>
            </a:r>
            <a:r>
              <a:rPr lang="en-US" dirty="0" smtClean="0"/>
              <a:t>” event</a:t>
            </a:r>
            <a:endParaRPr lang="en-US" dirty="0"/>
          </a:p>
          <a:p>
            <a:pPr lvl="2"/>
            <a:r>
              <a:rPr lang="en-US" dirty="0" smtClean="0"/>
              <a:t>Style the output in a creative manner</a:t>
            </a:r>
          </a:p>
          <a:p>
            <a:endParaRPr lang="en-US" dirty="0" smtClean="0"/>
          </a:p>
          <a:p>
            <a:r>
              <a:rPr lang="en-US" dirty="0" smtClean="0"/>
              <a:t>Possible result: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(2/2)</a:t>
            </a:r>
            <a:endParaRPr kumimoji="0" lang="en-US" sz="3600" b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ARIA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3937620"/>
            <a:ext cx="2190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03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CSS 3</a:t>
            </a:r>
            <a:endParaRPr lang="fr-FR" dirty="0"/>
          </a:p>
        </p:txBody>
      </p:sp>
      <p:pic>
        <p:nvPicPr>
          <p:cNvPr id="5" name="Rectangle 225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989260"/>
            <a:ext cx="2016224" cy="310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791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Syntax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CSS 3 </a:t>
            </a:r>
            <a:r>
              <a:rPr lang="fr-FR" dirty="0" err="1" smtClean="0"/>
              <a:t>reaches</a:t>
            </a:r>
            <a:r>
              <a:rPr lang="fr-FR" dirty="0" smtClean="0"/>
              <a:t> a new dimension </a:t>
            </a:r>
            <a:r>
              <a:rPr lang="fr-FR" dirty="0" err="1" smtClean="0"/>
              <a:t>with</a:t>
            </a:r>
            <a:r>
              <a:rPr lang="fr-FR" dirty="0" smtClean="0"/>
              <a:t> variables support</a:t>
            </a:r>
          </a:p>
          <a:p>
            <a:pPr lvl="1">
              <a:spcAft>
                <a:spcPts val="1800"/>
              </a:spcAft>
            </a:pP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stylesheet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endParaRPr lang="fr-FR" dirty="0" smtClean="0"/>
          </a:p>
          <a:p>
            <a:pPr marL="457200" lvl="1" indent="0">
              <a:buNone/>
            </a:pPr>
            <a:r>
              <a:rPr lang="fr-FR" b="1" dirty="0" smtClean="0"/>
              <a:t>var-{</a:t>
            </a:r>
            <a:r>
              <a:rPr lang="fr-FR" b="1" dirty="0" err="1" smtClean="0"/>
              <a:t>name</a:t>
            </a:r>
            <a:r>
              <a:rPr lang="fr-FR" b="1" dirty="0" smtClean="0"/>
              <a:t>} </a:t>
            </a:r>
            <a:r>
              <a:rPr lang="fr-FR" dirty="0" smtClean="0"/>
              <a:t>: value;</a:t>
            </a:r>
          </a:p>
          <a:p>
            <a:pPr lvl="2"/>
            <a:r>
              <a:rPr lang="fr-FR" dirty="0" smtClean="0"/>
              <a:t>Variable </a:t>
            </a:r>
            <a:r>
              <a:rPr lang="fr-FR" dirty="0" err="1" smtClean="0"/>
              <a:t>declaration</a:t>
            </a:r>
            <a:endParaRPr lang="fr-FR" dirty="0" smtClean="0"/>
          </a:p>
          <a:p>
            <a:pPr marL="457200" lvl="1" indent="0">
              <a:buNone/>
            </a:pPr>
            <a:r>
              <a:rPr lang="fr-FR" b="1" dirty="0" err="1" smtClean="0"/>
              <a:t>property</a:t>
            </a:r>
            <a:r>
              <a:rPr lang="fr-FR" dirty="0" smtClean="0"/>
              <a:t> : var(</a:t>
            </a:r>
            <a:r>
              <a:rPr lang="fr-FR" dirty="0" err="1" smtClean="0"/>
              <a:t>name</a:t>
            </a:r>
            <a:r>
              <a:rPr lang="fr-FR" dirty="0"/>
              <a:t>)</a:t>
            </a:r>
            <a:r>
              <a:rPr lang="fr-FR" dirty="0" smtClean="0"/>
              <a:t>;</a:t>
            </a:r>
          </a:p>
          <a:p>
            <a:pPr lvl="2"/>
            <a:r>
              <a:rPr lang="fr-FR" dirty="0" smtClean="0"/>
              <a:t>Variable usage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4225652"/>
            <a:ext cx="8785224" cy="864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var-mycolor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</a:t>
            </a:r>
            <a:r>
              <a:rPr lang="en-US" b="1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#0F5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color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: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  <a:latin typeface="Courier New"/>
                <a:cs typeface="Courier New"/>
              </a:rPr>
              <a:t>mycolor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96527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Cascading</a:t>
            </a:r>
            <a:r>
              <a:rPr lang="fr-FR" dirty="0" smtClean="0"/>
              <a:t> and scope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Variables scope are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CSS 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 lvl="1"/>
            <a:r>
              <a:rPr lang="fr-FR" dirty="0" smtClean="0"/>
              <a:t>For the </a:t>
            </a:r>
            <a:r>
              <a:rPr lang="fr-FR" dirty="0" err="1" smtClean="0"/>
              <a:t>selector</a:t>
            </a:r>
            <a:r>
              <a:rPr lang="fr-FR" dirty="0" smtClean="0"/>
              <a:t>, and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children</a:t>
            </a:r>
            <a:r>
              <a:rPr lang="fr-FR" dirty="0" smtClean="0"/>
              <a:t>, </a:t>
            </a:r>
            <a:r>
              <a:rPr lang="fr-FR" dirty="0" err="1" smtClean="0"/>
              <a:t>unless</a:t>
            </a:r>
            <a:r>
              <a:rPr lang="fr-FR" dirty="0" smtClean="0"/>
              <a:t> the </a:t>
            </a:r>
            <a:r>
              <a:rPr lang="fr-FR" dirty="0" err="1" smtClean="0"/>
              <a:t>declaration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overriden</a:t>
            </a:r>
            <a:r>
              <a:rPr lang="fr-FR" dirty="0" smtClean="0"/>
              <a:t> </a:t>
            </a:r>
            <a:r>
              <a:rPr lang="fr-FR" dirty="0" err="1" smtClean="0"/>
              <a:t>somewhere</a:t>
            </a:r>
            <a:r>
              <a:rPr lang="fr-FR" dirty="0" smtClean="0"/>
              <a:t> </a:t>
            </a:r>
            <a:r>
              <a:rPr lang="fr-FR" dirty="0" err="1" smtClean="0"/>
              <a:t>below</a:t>
            </a:r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713484"/>
            <a:ext cx="878522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div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var-mycolor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</a:t>
            </a:r>
            <a:r>
              <a:rPr lang="en-US" b="1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#0F5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 }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div p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var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-mycolor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</a:t>
            </a:r>
            <a:r>
              <a:rPr lang="en-US" b="1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red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 }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*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color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</a:t>
            </a:r>
            <a:r>
              <a:rPr lang="en-US" b="1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/>
                <a:cs typeface="Courier New"/>
              </a:rPr>
              <a:t>mycolor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 }</a:t>
            </a:r>
          </a:p>
          <a:p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/* The text color will be set to #0F5 in each div element, and to red in each paragraph declared inside it */ </a:t>
            </a:r>
            <a:endParaRPr lang="en-US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804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Invalid</a:t>
            </a:r>
            <a:r>
              <a:rPr lang="fr-FR" dirty="0" smtClean="0"/>
              <a:t> values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Be </a:t>
            </a:r>
            <a:r>
              <a:rPr lang="fr-FR" dirty="0" err="1" smtClean="0"/>
              <a:t>careful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variables</a:t>
            </a:r>
          </a:p>
          <a:p>
            <a:pPr lvl="1"/>
            <a:r>
              <a:rPr lang="fr-FR" dirty="0" smtClean="0"/>
              <a:t>CSS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weak</a:t>
            </a:r>
            <a:r>
              <a:rPr lang="fr-FR" dirty="0" smtClean="0"/>
              <a:t> </a:t>
            </a:r>
            <a:r>
              <a:rPr lang="fr-FR" dirty="0" err="1" smtClean="0"/>
              <a:t>typing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fr-FR" dirty="0"/>
          </a:p>
          <a:p>
            <a:pPr lvl="1"/>
            <a:r>
              <a:rPr lang="fr-FR" dirty="0" err="1" smtClean="0"/>
              <a:t>Specifying</a:t>
            </a:r>
            <a:r>
              <a:rPr lang="fr-FR" dirty="0" smtClean="0"/>
              <a:t> a </a:t>
            </a:r>
            <a:r>
              <a:rPr lang="fr-FR" dirty="0" err="1" smtClean="0"/>
              <a:t>bad</a:t>
            </a:r>
            <a:r>
              <a:rPr lang="fr-FR" dirty="0" smtClean="0"/>
              <a:t> value sets the </a:t>
            </a:r>
            <a:r>
              <a:rPr lang="fr-FR" dirty="0" err="1" smtClean="0"/>
              <a:t>property</a:t>
            </a:r>
            <a:r>
              <a:rPr lang="fr-FR" dirty="0" smtClean="0"/>
              <a:t> to </a:t>
            </a:r>
            <a:r>
              <a:rPr lang="fr-FR" dirty="0" err="1" smtClean="0"/>
              <a:t>its</a:t>
            </a:r>
            <a:r>
              <a:rPr lang="fr-FR" dirty="0" smtClean="0"/>
              <a:t> default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4"/>
          <p:cNvSpPr/>
          <p:nvPr/>
        </p:nvSpPr>
        <p:spPr>
          <a:xfrm>
            <a:off x="179512" y="2641476"/>
            <a:ext cx="8785224" cy="24482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div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var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-dimension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:</a:t>
            </a:r>
            <a:r>
              <a:rPr lang="en-US" b="1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20px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 }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div p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background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-color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</a:t>
            </a:r>
            <a:r>
              <a:rPr lang="en-US" b="1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red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 }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background-color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:</a:t>
            </a:r>
            <a:r>
              <a:rPr lang="en-US" b="1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dimension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/* The paragraph will have transparent background, as the second declaration is not valid (even if the first one was)*/ </a:t>
            </a:r>
            <a:endParaRPr lang="en-US" b="1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600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CSS 3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calculations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r>
              <a:rPr lang="fr-FR" dirty="0" smtClean="0"/>
              <a:t>!</a:t>
            </a:r>
          </a:p>
          <a:p>
            <a:pPr lvl="1"/>
            <a:r>
              <a:rPr lang="fr-FR" dirty="0" err="1" smtClean="0"/>
              <a:t>Useful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b="1" dirty="0" smtClean="0"/>
              <a:t>responsive design*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resizing</a:t>
            </a:r>
            <a:endParaRPr lang="fr-FR" dirty="0" smtClean="0"/>
          </a:p>
          <a:p>
            <a:pPr lvl="1"/>
            <a:r>
              <a:rPr lang="fr-FR" dirty="0" err="1" smtClean="0"/>
              <a:t>Applied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variables, </a:t>
            </a:r>
            <a:r>
              <a:rPr lang="fr-FR" dirty="0" err="1" smtClean="0"/>
              <a:t>allows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modular</a:t>
            </a:r>
            <a:r>
              <a:rPr lang="fr-FR" dirty="0" smtClean="0"/>
              <a:t> design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*</a:t>
            </a:r>
            <a:r>
              <a:rPr lang="fr-FR" b="1" dirty="0" smtClean="0"/>
              <a:t>Responsive design</a:t>
            </a:r>
            <a:r>
              <a:rPr lang="fr-FR" dirty="0" smtClean="0"/>
              <a:t>: </a:t>
            </a:r>
            <a:r>
              <a:rPr lang="fr-FR" dirty="0" err="1" smtClean="0"/>
              <a:t>Write</a:t>
            </a:r>
            <a:r>
              <a:rPr lang="fr-FR" dirty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design once in an flexible </a:t>
            </a:r>
            <a:r>
              <a:rPr lang="fr-FR" dirty="0" err="1" smtClean="0"/>
              <a:t>way</a:t>
            </a:r>
            <a:r>
              <a:rPr lang="fr-FR" dirty="0" smtClean="0"/>
              <a:t>, </a:t>
            </a:r>
            <a:r>
              <a:rPr lang="fr-FR" dirty="0" err="1" smtClean="0"/>
              <a:t>making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adaptable for all </a:t>
            </a:r>
            <a:r>
              <a:rPr lang="fr-FR" dirty="0" err="1" smtClean="0"/>
              <a:t>devices</a:t>
            </a:r>
            <a:r>
              <a:rPr lang="fr-FR" dirty="0" smtClean="0"/>
              <a:t>’ </a:t>
            </a:r>
            <a:r>
              <a:rPr lang="fr-FR" dirty="0" err="1" smtClean="0"/>
              <a:t>resolution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pic>
        <p:nvPicPr>
          <p:cNvPr id="6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280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1887</Words>
  <Application>Microsoft Macintosh PowerPoint</Application>
  <PresentationFormat>On-screen Show (16:10)</PresentationFormat>
  <Paragraphs>359</Paragraphs>
  <Slides>32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SUPINFOTheme</vt:lpstr>
      <vt:lpstr>PowerPoint Presentation</vt:lpstr>
      <vt:lpstr>PowerPoint Presentation</vt:lpstr>
      <vt:lpstr>PowerPoint Presentation</vt:lpstr>
      <vt:lpstr>PowerPoint Presentation</vt:lpstr>
      <vt:lpstr>Variables</vt:lpstr>
      <vt:lpstr>Syntax</vt:lpstr>
      <vt:lpstr>Cascading and scope</vt:lpstr>
      <vt:lpstr>Invalid values</vt:lpstr>
      <vt:lpstr>Operations</vt:lpstr>
      <vt:lpstr>Operations</vt:lpstr>
      <vt:lpstr>Invalid operations</vt:lpstr>
      <vt:lpstr>Questions ?</vt:lpstr>
      <vt:lpstr>Web Messaging</vt:lpstr>
      <vt:lpstr>Presentation</vt:lpstr>
      <vt:lpstr>Talking with iFrames</vt:lpstr>
      <vt:lpstr>Single message - Sending</vt:lpstr>
      <vt:lpstr>PowerPoint Presentation</vt:lpstr>
      <vt:lpstr>Single message - Receiving</vt:lpstr>
      <vt:lpstr>Single message - Receiving</vt:lpstr>
      <vt:lpstr>Channels</vt:lpstr>
      <vt:lpstr>Channels</vt:lpstr>
      <vt:lpstr>PowerPoint Presentation</vt:lpstr>
      <vt:lpstr>PowerPoint Presentation</vt:lpstr>
      <vt:lpstr>Channels</vt:lpstr>
      <vt:lpstr>Channels</vt:lpstr>
      <vt:lpstr>PowerPoint Presentation</vt:lpstr>
      <vt:lpstr>PowerPoint Presentation</vt:lpstr>
      <vt:lpstr>Talking with modal dialogs </vt:lpstr>
      <vt:lpstr>Talking with modal dialogs </vt:lpstr>
      <vt:lpstr>PowerPoint Presentation</vt:lpstr>
      <vt:lpstr>PowerPoint Presentation</vt:lpstr>
      <vt:lpstr>Questions 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276</cp:revision>
  <dcterms:created xsi:type="dcterms:W3CDTF">2010-02-28T17:00:24Z</dcterms:created>
  <dcterms:modified xsi:type="dcterms:W3CDTF">2012-10-24T16:49:28Z</dcterms:modified>
  <cp:category>SUPINFO PowerPoint Templates</cp:category>
</cp:coreProperties>
</file>