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embeddings/oleObject3.bin" ContentType="application/vnd.openxmlformats-officedocument.oleObject"/>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34"/>
  </p:notesMasterIdLst>
  <p:handoutMasterIdLst>
    <p:handoutMasterId r:id="rId35"/>
  </p:handoutMasterIdLst>
  <p:sldIdLst>
    <p:sldId id="261" r:id="rId2"/>
    <p:sldId id="262" r:id="rId3"/>
    <p:sldId id="295" r:id="rId4"/>
    <p:sldId id="259" r:id="rId5"/>
    <p:sldId id="612" r:id="rId6"/>
    <p:sldId id="667" r:id="rId7"/>
    <p:sldId id="668" r:id="rId8"/>
    <p:sldId id="687" r:id="rId9"/>
    <p:sldId id="617" r:id="rId10"/>
    <p:sldId id="618" r:id="rId11"/>
    <p:sldId id="623" r:id="rId12"/>
    <p:sldId id="669" r:id="rId13"/>
    <p:sldId id="670" r:id="rId14"/>
    <p:sldId id="671" r:id="rId15"/>
    <p:sldId id="625" r:id="rId16"/>
    <p:sldId id="672" r:id="rId17"/>
    <p:sldId id="673" r:id="rId18"/>
    <p:sldId id="626" r:id="rId19"/>
    <p:sldId id="674" r:id="rId20"/>
    <p:sldId id="676" r:id="rId21"/>
    <p:sldId id="677" r:id="rId22"/>
    <p:sldId id="678" r:id="rId23"/>
    <p:sldId id="679" r:id="rId24"/>
    <p:sldId id="680" r:id="rId25"/>
    <p:sldId id="681" r:id="rId26"/>
    <p:sldId id="683" r:id="rId27"/>
    <p:sldId id="682" r:id="rId28"/>
    <p:sldId id="686" r:id="rId29"/>
    <p:sldId id="685" r:id="rId30"/>
    <p:sldId id="660" r:id="rId31"/>
    <p:sldId id="523" r:id="rId32"/>
    <p:sldId id="296" r:id="rId33"/>
  </p:sldIdLst>
  <p:sldSz cx="9144000" cy="6858000" type="screen4x3"/>
  <p:notesSz cx="6881813" cy="9296400"/>
  <p:custDataLst>
    <p:tags r:id="rId37"/>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7333"/>
    <a:srgbClr val="13672E"/>
    <a:srgbClr val="AC4020"/>
    <a:srgbClr val="0000FF"/>
    <a:srgbClr val="339933"/>
    <a:srgbClr val="7F0055"/>
    <a:srgbClr val="479B8F"/>
    <a:srgbClr val="00FFCC"/>
    <a:srgbClr val="99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6" autoAdjust="0"/>
    <p:restoredTop sz="93226" autoAdjust="0"/>
  </p:normalViewPr>
  <p:slideViewPr>
    <p:cSldViewPr>
      <p:cViewPr varScale="1">
        <p:scale>
          <a:sx n="40" d="100"/>
          <a:sy n="40" d="100"/>
        </p:scale>
        <p:origin x="-112" y="-11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5072"/>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commentAuthors" Target="commentAuthor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_rels/viewProps.xml.rels><?xml version="1.0" encoding="UTF-8" standalone="yes"?>
<Relationships xmlns="http://schemas.openxmlformats.org/package/2006/relationships"><Relationship Id="rId9" Type="http://schemas.openxmlformats.org/officeDocument/2006/relationships/slide" Target="slides/slide10.xml"/><Relationship Id="rId20" Type="http://schemas.openxmlformats.org/officeDocument/2006/relationships/slide" Target="slides/slide23.xml"/><Relationship Id="rId21" Type="http://schemas.openxmlformats.org/officeDocument/2006/relationships/slide" Target="slides/slide24.xml"/><Relationship Id="rId22" Type="http://schemas.openxmlformats.org/officeDocument/2006/relationships/slide" Target="slides/slide25.xml"/><Relationship Id="rId23" Type="http://schemas.openxmlformats.org/officeDocument/2006/relationships/slide" Target="slides/slide26.xml"/><Relationship Id="rId24" Type="http://schemas.openxmlformats.org/officeDocument/2006/relationships/slide" Target="slides/slide27.xml"/><Relationship Id="rId25" Type="http://schemas.openxmlformats.org/officeDocument/2006/relationships/slide" Target="slides/slide28.xml"/><Relationship Id="rId26" Type="http://schemas.openxmlformats.org/officeDocument/2006/relationships/slide" Target="slides/slide29.xml"/><Relationship Id="rId27" Type="http://schemas.openxmlformats.org/officeDocument/2006/relationships/slide" Target="slides/slide32.xml"/><Relationship Id="rId10" Type="http://schemas.openxmlformats.org/officeDocument/2006/relationships/slide" Target="slides/slide11.xml"/><Relationship Id="rId11" Type="http://schemas.openxmlformats.org/officeDocument/2006/relationships/slide" Target="slides/slide12.xml"/><Relationship Id="rId12" Type="http://schemas.openxmlformats.org/officeDocument/2006/relationships/slide" Target="slides/slide13.xml"/><Relationship Id="rId13" Type="http://schemas.openxmlformats.org/officeDocument/2006/relationships/slide" Target="slides/slide14.xml"/><Relationship Id="rId14" Type="http://schemas.openxmlformats.org/officeDocument/2006/relationships/slide" Target="slides/slide15.xml"/><Relationship Id="rId15" Type="http://schemas.openxmlformats.org/officeDocument/2006/relationships/slide" Target="slides/slide17.xml"/><Relationship Id="rId16" Type="http://schemas.openxmlformats.org/officeDocument/2006/relationships/slide" Target="slides/slide18.xml"/><Relationship Id="rId17" Type="http://schemas.openxmlformats.org/officeDocument/2006/relationships/slide" Target="slides/slide19.xml"/><Relationship Id="rId18" Type="http://schemas.openxmlformats.org/officeDocument/2006/relationships/slide" Target="slides/slide20.xml"/><Relationship Id="rId19" Type="http://schemas.openxmlformats.org/officeDocument/2006/relationships/slide" Target="slides/slide21.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6" Type="http://schemas.openxmlformats.org/officeDocument/2006/relationships/slide" Target="slides/slide6.xml"/><Relationship Id="rId7" Type="http://schemas.openxmlformats.org/officeDocument/2006/relationships/slide" Target="slides/slide7.xml"/><Relationship Id="rId8"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875E0B09-F928-4272-BFAC-F9B10B4AE424}" type="datetime5">
              <a:rPr lang="en-US"/>
              <a:pPr/>
              <a:t>30-Aug-12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CDBD0D94-7234-4AC5-A243-D6B0F0559C5F}" type="slidenum">
              <a:rPr lang="en-US"/>
              <a:pPr/>
              <a:t>‹#›</a:t>
            </a:fld>
            <a:endParaRPr lang="en-US"/>
          </a:p>
        </p:txBody>
      </p:sp>
    </p:spTree>
    <p:extLst>
      <p:ext uri="{BB962C8B-B14F-4D97-AF65-F5344CB8AC3E}">
        <p14:creationId xmlns:p14="http://schemas.microsoft.com/office/powerpoint/2010/main" val="402242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3EA0A19-8407-4071-8281-29C83F770534}" type="datetime5">
              <a:rPr lang="en-US"/>
              <a:pPr/>
              <a:t>30-Aug-12</a:t>
            </a:fld>
            <a:endParaRPr lang="en-US"/>
          </a:p>
        </p:txBody>
      </p:sp>
      <p:sp>
        <p:nvSpPr>
          <p:cNvPr id="1638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66729169-F01A-497E-9A5C-90CEC1E724D8}" type="slidenum">
              <a:rPr lang="en-US"/>
              <a:pPr/>
              <a:t>‹#›</a:t>
            </a:fld>
            <a:endParaRPr lang="en-US"/>
          </a:p>
        </p:txBody>
      </p:sp>
    </p:spTree>
    <p:extLst>
      <p:ext uri="{BB962C8B-B14F-4D97-AF65-F5344CB8AC3E}">
        <p14:creationId xmlns:p14="http://schemas.microsoft.com/office/powerpoint/2010/main" val="965369330"/>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056712CE-7C04-482C-9F28-15840E413136}"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93C59CD4-C61D-4349-838D-5EADE8A2641A}" type="slidenum">
              <a:rPr lang="en-US"/>
              <a:pPr/>
              <a:t>1</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93775" y="4416425"/>
            <a:ext cx="5200650" cy="4183063"/>
          </a:xfrm>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endParaRPr lang="en-US" dirty="0" smtClean="0"/>
          </a:p>
          <a:p>
            <a:endParaRPr lang="en-US"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10</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11</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12</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13</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14</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16</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17</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19</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608AD0A3-9D0F-4E6F-9A7C-A224B3D8F22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49566AC1-71A5-435C-A0BF-A23BA93B3985}" type="slidenum">
              <a:rPr lang="en-US"/>
              <a:pPr/>
              <a:t>2</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93775" y="4416425"/>
            <a:ext cx="5200650" cy="4183063"/>
          </a:xfrm>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20</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21</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22</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23</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24</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29</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9B86CBA2-0BD8-4FF5-A58C-37A7F72E5640}"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51FB2A4-74DC-4BF8-BBCF-6F651B6AF297}" type="slidenum">
              <a:rPr lang="en-US"/>
              <a:pPr/>
              <a:t>3</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a:xfrm>
            <a:off x="993775" y="4416425"/>
            <a:ext cx="5200650" cy="4183063"/>
          </a:xfrm>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30</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D693B14-A7D0-45A5-9C9A-C7851F54B88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E04E9048-F7DB-4295-9C4D-E5245DB3DEFE}" type="slidenum">
              <a:rPr lang="en-US"/>
              <a:pPr/>
              <a:t>31</a:t>
            </a:fld>
            <a:endParaRPr lang="en-US"/>
          </a:p>
        </p:txBody>
      </p:sp>
      <p:sp>
        <p:nvSpPr>
          <p:cNvPr id="569346" name="Rectangle 2"/>
          <p:cNvSpPr>
            <a:spLocks noGrp="1" noRot="1" noChangeAspect="1" noChangeArrowheads="1" noTextEdit="1"/>
          </p:cNvSpPr>
          <p:nvPr>
            <p:ph type="sldImg"/>
          </p:nvPr>
        </p:nvSpPr>
        <p:spPr>
          <a:xfrm>
            <a:off x="1125538" y="703263"/>
            <a:ext cx="4632325" cy="3473450"/>
          </a:xfrm>
          <a:ln/>
        </p:spPr>
      </p:sp>
      <p:sp>
        <p:nvSpPr>
          <p:cNvPr id="569347" name="Rectangle 3"/>
          <p:cNvSpPr>
            <a:spLocks noGrp="1" noChangeArrowheads="1"/>
          </p:cNvSpPr>
          <p:nvPr>
            <p:ph type="body" idx="1"/>
          </p:nvPr>
        </p:nvSpPr>
        <p:spPr>
          <a:xfrm>
            <a:off x="1068388" y="4414838"/>
            <a:ext cx="4821237" cy="4391025"/>
          </a:xfrm>
          <a:noFill/>
          <a:ln/>
        </p:spPr>
        <p:txBody>
          <a:bodyPr lIns="92430" tIns="46216" rIns="92430" bIns="46216"/>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E36072-E505-4A14-A9DC-EBD662D2EA57}"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77286AE-DDDD-4C08-B548-E1023071DEEB}" type="slidenum">
              <a:rPr lang="en-US"/>
              <a:pPr/>
              <a:t>32</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4</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smtClean="0"/>
              <a:t>http://</a:t>
            </a:r>
            <a:r>
              <a:rPr lang="en-US" dirty="0" err="1" smtClean="0"/>
              <a:t>www.jcp.org</a:t>
            </a:r>
            <a:r>
              <a:rPr lang="en-US" dirty="0" smtClean="0"/>
              <a:t>/en/participation/committee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9</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7" name="Rectangle 5"/>
          <p:cNvSpPr>
            <a:spLocks noGrp="1" noChangeArrowheads="1"/>
          </p:cNvSpPr>
          <p:nvPr>
            <p:ph type="ftr" sz="quarter" idx="3"/>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graphicFrame>
        <p:nvGraphicFramePr>
          <p:cNvPr id="637958"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638216" name="CorelDRAW" r:id="rId3" imgW="1409700" imgH="1320800" progId="">
                  <p:embed/>
                </p:oleObj>
              </mc:Choice>
              <mc:Fallback>
                <p:oleObj name="CorelDRAW" r:id="rId3" imgW="1409700" imgH="13208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a:xfrm rot="16200000">
            <a:off x="-2514600" y="4038600"/>
            <a:ext cx="5334000" cy="304800"/>
          </a:xfrm>
        </p:spPr>
        <p:txBody>
          <a:bodyPr/>
          <a:lstStyle>
            <a:lvl1pPr>
              <a:defRPr/>
            </a:lvl1pPr>
          </a:lstStyle>
          <a:p>
            <a:r>
              <a:rPr lang="en-US"/>
              <a:t>Copyright © 2004-2005 NameOfTheOrganization.  All rights reserved.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re et text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a:t>Cliquez pour modifier le style du titre</a:t>
            </a:r>
          </a:p>
        </p:txBody>
      </p:sp>
      <p:sp>
        <p:nvSpPr>
          <p:cNvPr id="3" name="Espace réservé du texte 2"/>
          <p:cNvSpPr>
            <a:spLocks noGrp="1"/>
          </p:cNvSpPr>
          <p:nvPr>
            <p:ph type="body" idx="1"/>
          </p:nvPr>
        </p:nvSpPr>
        <p:spPr/>
        <p:txBody>
          <a:bodyPr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p:cNvSpPr>
            <a:spLocks noGrp="1" noChangeArrowheads="1"/>
          </p:cNvSpPr>
          <p:nvPr>
            <p:ph type="ftr" sz="quarter" idx="10"/>
          </p:nvPr>
        </p:nvSpPr>
        <p:spPr/>
        <p:txBody>
          <a:bodyPr/>
          <a:lstStyle>
            <a:lvl1pPr>
              <a:defRPr/>
            </a:lvl1pPr>
          </a:lstStyle>
          <a:p>
            <a:pPr>
              <a:defRPr/>
            </a:pPr>
            <a:r>
              <a:rPr lang="en-US"/>
              <a:t>Copyright © 2004-2005 NameOfTheOrganization.  All rights reserved.</a:t>
            </a:r>
            <a:endParaRPr lang="fr-FR"/>
          </a:p>
        </p:txBody>
      </p:sp>
    </p:spTree>
    <p:extLst>
      <p:ext uri="{BB962C8B-B14F-4D97-AF65-F5344CB8AC3E}">
        <p14:creationId xmlns:p14="http://schemas.microsoft.com/office/powerpoint/2010/main" val="126373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pied de page 2"/>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vmlDrawing" Target="../drawings/vmlDrawing1.vml"/><Relationship Id="rId16" Type="http://schemas.openxmlformats.org/officeDocument/2006/relationships/oleObject" Target="../embeddings/oleObject1.bin"/><Relationship Id="rId17"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636934"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63693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637194" name="CorelDRAW" r:id="rId16" imgW="723900" imgH="673100" progId="">
                  <p:embed/>
                </p:oleObj>
              </mc:Choice>
              <mc:Fallback>
                <p:oleObj name="CorelDRAW" r:id="rId16" imgW="723900" imgH="67310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600" b="1">
          <a:solidFill>
            <a:srgbClr val="000000"/>
          </a:solidFill>
          <a:latin typeface="+mj-lt"/>
          <a:ea typeface="+mj-ea"/>
          <a:cs typeface="+mj-cs"/>
        </a:defRPr>
      </a:lvl1pPr>
      <a:lvl2pPr algn="l" rtl="0" fontAlgn="base">
        <a:spcBef>
          <a:spcPct val="0"/>
        </a:spcBef>
        <a:spcAft>
          <a:spcPct val="0"/>
        </a:spcAft>
        <a:defRPr sz="3600" b="1">
          <a:solidFill>
            <a:srgbClr val="000000"/>
          </a:solidFill>
          <a:latin typeface="Arial" charset="0"/>
        </a:defRPr>
      </a:lvl2pPr>
      <a:lvl3pPr algn="l" rtl="0" fontAlgn="base">
        <a:spcBef>
          <a:spcPct val="0"/>
        </a:spcBef>
        <a:spcAft>
          <a:spcPct val="0"/>
        </a:spcAft>
        <a:defRPr sz="3600" b="1">
          <a:solidFill>
            <a:srgbClr val="000000"/>
          </a:solidFill>
          <a:latin typeface="Arial" charset="0"/>
        </a:defRPr>
      </a:lvl3pPr>
      <a:lvl4pPr algn="l" rtl="0" fontAlgn="base">
        <a:spcBef>
          <a:spcPct val="0"/>
        </a:spcBef>
        <a:spcAft>
          <a:spcPct val="0"/>
        </a:spcAft>
        <a:defRPr sz="3600" b="1">
          <a:solidFill>
            <a:srgbClr val="000000"/>
          </a:solidFill>
          <a:latin typeface="Arial" charset="0"/>
        </a:defRPr>
      </a:lvl4pPr>
      <a:lvl5pPr algn="l" rtl="0" fontAlgn="base">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hyperlink" Target="http://www.supinfo.com/" TargetMode="External"/><Relationship Id="rId6" Type="http://schemas.openxmlformats.org/officeDocument/2006/relationships/image" Target="../media/image3.png"/><Relationship Id="rId7" Type="http://schemas.openxmlformats.org/officeDocument/2006/relationships/oleObject" Target="../embeddings/oleObject3.bin"/><Relationship Id="rId8" Type="http://schemas.openxmlformats.org/officeDocument/2006/relationships/image" Target="../media/image2.emf"/><Relationship Id="rId9" Type="http://schemas.openxmlformats.org/officeDocument/2006/relationships/image" Target="../media/image4.png"/><Relationship Id="rId10"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9.png"/><Relationship Id="rId1" Type="http://schemas.openxmlformats.org/officeDocument/2006/relationships/tags" Target="../tags/tag12.xml"/><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9.png"/><Relationship Id="rId1" Type="http://schemas.openxmlformats.org/officeDocument/2006/relationships/tags" Target="../tags/tag13.xml"/><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9.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microsoft.com/office/2007/relationships/hdphoto" Target="../media/hdphoto1.wdp"/><Relationship Id="rId10" Type="http://schemas.openxmlformats.org/officeDocument/2006/relationships/image" Target="../media/image25.png"/><Relationship Id="rId1" Type="http://schemas.openxmlformats.org/officeDocument/2006/relationships/tags" Target="../tags/tag14.xml"/><Relationship Id="rId2"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9.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microsoft.com/office/2007/relationships/hdphoto" Target="../media/hdphoto1.wdp"/><Relationship Id="rId10" Type="http://schemas.openxmlformats.org/officeDocument/2006/relationships/image" Target="../media/image25.png"/><Relationship Id="rId1" Type="http://schemas.openxmlformats.org/officeDocument/2006/relationships/tags" Target="../tags/tag15.xml"/><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9.png"/><Relationship Id="rId1" Type="http://schemas.openxmlformats.org/officeDocument/2006/relationships/tags" Target="../tags/tag16.xml"/><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tags" Target="../tags/tag17.x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3.png"/><Relationship Id="rId1" Type="http://schemas.openxmlformats.org/officeDocument/2006/relationships/tags" Target="../tags/tag18.xml"/><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9.png"/><Relationship Id="rId1" Type="http://schemas.openxmlformats.org/officeDocument/2006/relationships/tags" Target="../tags/tag19.xml"/><Relationship Id="rId2"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9.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microsoft.com/office/2007/relationships/hdphoto" Target="../media/hdphoto1.wdp"/><Relationship Id="rId9" Type="http://schemas.openxmlformats.org/officeDocument/2006/relationships/image" Target="../media/image25.png"/><Relationship Id="rId1" Type="http://schemas.openxmlformats.org/officeDocument/2006/relationships/tags" Target="../tags/tag20.xml"/><Relationship Id="rId2"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3.xml"/><Relationship Id="rId2"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9.png"/><Relationship Id="rId1" Type="http://schemas.openxmlformats.org/officeDocument/2006/relationships/tags" Target="../tags/tag21.xml"/><Relationship Id="rId2"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9.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1" Type="http://schemas.openxmlformats.org/officeDocument/2006/relationships/tags" Target="../tags/tag22.xml"/><Relationship Id="rId2"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tags" Target="../tags/tag23.xml"/><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3.png"/><Relationship Id="rId1" Type="http://schemas.openxmlformats.org/officeDocument/2006/relationships/tags" Target="../tags/tag24.xml"/><Relationship Id="rId2"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9.png"/><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tags" Target="../tags/tag25.xml"/><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9.png"/><Relationship Id="rId5" Type="http://schemas.openxmlformats.org/officeDocument/2006/relationships/image" Target="../media/image32.png"/><Relationship Id="rId1" Type="http://schemas.openxmlformats.org/officeDocument/2006/relationships/tags" Target="../tags/tag26.xml"/><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9.png"/><Relationship Id="rId5" Type="http://schemas.openxmlformats.org/officeDocument/2006/relationships/image" Target="../media/image33.png"/><Relationship Id="rId1" Type="http://schemas.openxmlformats.org/officeDocument/2006/relationships/tags" Target="../tags/tag27.xml"/><Relationship Id="rId2"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9.png"/><Relationship Id="rId5" Type="http://schemas.openxmlformats.org/officeDocument/2006/relationships/image" Target="../media/image34.png"/><Relationship Id="rId1" Type="http://schemas.openxmlformats.org/officeDocument/2006/relationships/tags" Target="../tags/tag28.xml"/><Relationship Id="rId2"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9.png"/><Relationship Id="rId5" Type="http://schemas.openxmlformats.org/officeDocument/2006/relationships/image" Target="../media/image35.png"/><Relationship Id="rId1" Type="http://schemas.openxmlformats.org/officeDocument/2006/relationships/tags" Target="../tags/tag29.xml"/><Relationship Id="rId2"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9.png"/><Relationship Id="rId5" Type="http://schemas.openxmlformats.org/officeDocument/2006/relationships/image" Target="../media/image36.png"/><Relationship Id="rId1" Type="http://schemas.openxmlformats.org/officeDocument/2006/relationships/tags" Target="../tags/tag30.xml"/><Relationship Id="rId2"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tags" Target="../tags/tag4.xml"/><Relationship Id="rId2"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tags" Target="../tags/tag31.xml"/><Relationship Id="rId2"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37.png"/><Relationship Id="rId1" Type="http://schemas.openxmlformats.org/officeDocument/2006/relationships/tags" Target="../tags/tag32.x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38.jpeg"/><Relationship Id="rId5" Type="http://schemas.openxmlformats.org/officeDocument/2006/relationships/image" Target="../media/image39.png"/><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png"/><Relationship Id="rId1" Type="http://schemas.openxmlformats.org/officeDocument/2006/relationships/tags" Target="../tags/tag5.xml"/><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9.png"/><Relationship Id="rId1" Type="http://schemas.openxmlformats.org/officeDocument/2006/relationships/tags" Target="../tags/tag6.xml"/><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9.png"/><Relationship Id="rId1" Type="http://schemas.openxmlformats.org/officeDocument/2006/relationships/tags" Target="../tags/tag7.xml"/><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9.pn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gif"/><Relationship Id="rId1" Type="http://schemas.openxmlformats.org/officeDocument/2006/relationships/tags" Target="../tags/tag8.xml"/><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9.png"/><Relationship Id="rId5" Type="http://schemas.openxmlformats.org/officeDocument/2006/relationships/image" Target="../media/image17.png"/><Relationship Id="rId1" Type="http://schemas.openxmlformats.org/officeDocument/2006/relationships/tags" Target="../tags/tag9.xml"/><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tags" Target="../tags/tag10.x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a:effectLst/>
        </p:spPr>
        <p:txBody>
          <a:bodyPr wrap="none" anchor="ctr"/>
          <a:lstStyle/>
          <a:p>
            <a:endParaRPr lang="fr-FR"/>
          </a:p>
        </p:txBody>
      </p:sp>
      <p:sp>
        <p:nvSpPr>
          <p:cNvPr id="27656" name="Rectangle 8"/>
          <p:cNvSpPr>
            <a:spLocks noChangeArrowheads="1"/>
          </p:cNvSpPr>
          <p:nvPr/>
        </p:nvSpPr>
        <p:spPr bwMode="auto">
          <a:xfrm>
            <a:off x="5905500" y="0"/>
            <a:ext cx="3236913" cy="6858000"/>
          </a:xfrm>
          <a:prstGeom prst="rect">
            <a:avLst/>
          </a:prstGeom>
          <a:gradFill rotWithShape="1">
            <a:gsLst>
              <a:gs pos="0">
                <a:schemeClr val="accent1">
                  <a:alpha val="13000"/>
                </a:schemeClr>
              </a:gs>
              <a:gs pos="100000">
                <a:schemeClr val="accent2">
                  <a:alpha val="75000"/>
                </a:schemeClr>
              </a:gs>
            </a:gsLst>
            <a:lin ang="5400000" scaled="1"/>
          </a:gradFill>
          <a:ln w="12700">
            <a:noFill/>
            <a:miter lim="800000"/>
            <a:headEnd/>
            <a:tailEnd/>
          </a:ln>
          <a:effectLst/>
        </p:spPr>
        <p:txBody>
          <a:bodyPr wrap="none" anchor="ctr"/>
          <a:lstStyle/>
          <a:p>
            <a:endParaRPr lang="fr-FR"/>
          </a:p>
        </p:txBody>
      </p:sp>
      <p:sp>
        <p:nvSpPr>
          <p:cNvPr id="27653" name="Rectangle 5"/>
          <p:cNvSpPr>
            <a:spLocks noGrp="1" noChangeArrowheads="1"/>
          </p:cNvSpPr>
          <p:nvPr>
            <p:ph type="subTitle" idx="1"/>
          </p:nvPr>
        </p:nvSpPr>
        <p:spPr>
          <a:xfrm>
            <a:off x="609600" y="4114800"/>
            <a:ext cx="5181600" cy="1143000"/>
          </a:xfrm>
        </p:spPr>
        <p:txBody>
          <a:bodyPr/>
          <a:lstStyle/>
          <a:p>
            <a:r>
              <a:rPr lang="en-US" sz="2400" dirty="0" smtClean="0"/>
              <a:t>What is Java EE ?</a:t>
            </a:r>
            <a:endParaRPr lang="en-US" sz="1400" dirty="0"/>
          </a:p>
        </p:txBody>
      </p:sp>
      <p:sp>
        <p:nvSpPr>
          <p:cNvPr id="27658" name="Text Box 10"/>
          <p:cNvSpPr txBox="1">
            <a:spLocks noChangeArrowheads="1"/>
          </p:cNvSpPr>
          <p:nvPr/>
        </p:nvSpPr>
        <p:spPr bwMode="auto">
          <a:xfrm>
            <a:off x="5940425" y="6092825"/>
            <a:ext cx="3095625" cy="762000"/>
          </a:xfrm>
          <a:prstGeom prst="rect">
            <a:avLst/>
          </a:prstGeom>
          <a:noFill/>
          <a:ln w="12700">
            <a:noFill/>
            <a:miter lim="800000"/>
            <a:headEnd/>
            <a:tailEnd/>
          </a:ln>
          <a:effectLst/>
        </p:spPr>
        <p:txBody>
          <a:bodyPr>
            <a:spAutoFit/>
          </a:bodyPr>
          <a:lstStyle/>
          <a:p>
            <a:pPr algn="r">
              <a:spcBef>
                <a:spcPct val="50000"/>
              </a:spcBef>
            </a:pPr>
            <a:r>
              <a:rPr lang="en-US" sz="1400">
                <a:hlinkClick r:id="rId5"/>
              </a:rPr>
              <a:t>www.supinfo.com</a:t>
            </a:r>
            <a:endParaRPr lang="en-US" sz="1400" b="1"/>
          </a:p>
          <a:p>
            <a:pPr algn="r">
              <a:spcBef>
                <a:spcPct val="50000"/>
              </a:spcBef>
            </a:pPr>
            <a:r>
              <a:rPr lang="en-US" sz="1000"/>
              <a:t>Copyright © SUPINFO</a:t>
            </a:r>
            <a:r>
              <a:rPr lang="en-US" sz="1200"/>
              <a:t>. All rights reserved</a:t>
            </a:r>
            <a:br>
              <a:rPr lang="en-US" sz="1200"/>
            </a:br>
            <a:endParaRPr lang="en-US" sz="1200"/>
          </a:p>
        </p:txBody>
      </p:sp>
      <p:pic>
        <p:nvPicPr>
          <p:cNvPr id="27664" name="Picture 16" descr="emblem_class"/>
          <p:cNvPicPr>
            <a:picLocks noChangeAspect="1" noChangeArrowheads="1"/>
          </p:cNvPicPr>
          <p:nvPr/>
        </p:nvPicPr>
        <p:blipFill>
          <a:blip r:embed="rId6" cstate="print"/>
          <a:srcRect/>
          <a:stretch>
            <a:fillRect/>
          </a:stretch>
        </p:blipFill>
        <p:spPr bwMode="auto">
          <a:xfrm>
            <a:off x="685800" y="1676400"/>
            <a:ext cx="1752600" cy="1752600"/>
          </a:xfrm>
          <a:prstGeom prst="rect">
            <a:avLst/>
          </a:prstGeom>
          <a:noFill/>
        </p:spPr>
      </p:pic>
      <p:graphicFrame>
        <p:nvGraphicFramePr>
          <p:cNvPr id="27699" name="Object 51"/>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7958" name="CorelDRAW" r:id="rId7" imgW="1409700" imgH="1320800" progId="">
                  <p:embed/>
                </p:oleObj>
              </mc:Choice>
              <mc:Fallback>
                <p:oleObj name="CorelDRAW" r:id="rId7" imgW="1409700" imgH="1320800" progId="">
                  <p:embed/>
                  <p:pic>
                    <p:nvPicPr>
                      <p:cNvPr id="0"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2" name="Rectangle 4"/>
          <p:cNvSpPr>
            <a:spLocks noGrp="1" noChangeArrowheads="1"/>
          </p:cNvSpPr>
          <p:nvPr>
            <p:ph type="ctrTitle"/>
          </p:nvPr>
        </p:nvSpPr>
        <p:spPr>
          <a:xfrm>
            <a:off x="2678113" y="990600"/>
            <a:ext cx="5856287" cy="2841625"/>
          </a:xfrm>
          <a:noFill/>
        </p:spPr>
        <p:txBody>
          <a:bodyPr/>
          <a:lstStyle/>
          <a:p>
            <a:r>
              <a:rPr lang="en-US" sz="4000" dirty="0" smtClean="0"/>
              <a:t>Java EE - Introduction</a:t>
            </a:r>
            <a:endParaRPr lang="en-US" sz="4000" dirty="0"/>
          </a:p>
        </p:txBody>
      </p:sp>
      <p:pic>
        <p:nvPicPr>
          <p:cNvPr id="27763" name="Picture 115" descr="logo-SUPINFO-noir-fond-tran"/>
          <p:cNvPicPr>
            <a:picLocks noChangeAspect="1" noChangeArrowheads="1"/>
          </p:cNvPicPr>
          <p:nvPr/>
        </p:nvPicPr>
        <p:blipFill>
          <a:blip r:embed="rId9" cstate="print"/>
          <a:srcRect/>
          <a:stretch>
            <a:fillRect/>
          </a:stretch>
        </p:blipFill>
        <p:spPr bwMode="auto">
          <a:xfrm>
            <a:off x="6156325" y="5229225"/>
            <a:ext cx="2806700" cy="711200"/>
          </a:xfrm>
          <a:prstGeom prst="rect">
            <a:avLst/>
          </a:prstGeom>
          <a:noFill/>
          <a:ln w="9525">
            <a:noFill/>
            <a:miter lim="800000"/>
            <a:headEnd/>
            <a:tailEnd/>
          </a:ln>
        </p:spPr>
      </p:pic>
      <p:pic>
        <p:nvPicPr>
          <p:cNvPr id="27700" name="Picture 52" descr="C:\Users\Thierry\Desktop\1265022830_network-server.png"/>
          <p:cNvPicPr>
            <a:picLocks noChangeAspect="1" noChangeArrowheads="1"/>
          </p:cNvPicPr>
          <p:nvPr/>
        </p:nvPicPr>
        <p:blipFill>
          <a:blip r:embed="rId10" cstate="print"/>
          <a:srcRect/>
          <a:stretch>
            <a:fillRect/>
          </a:stretch>
        </p:blipFill>
        <p:spPr bwMode="auto">
          <a:xfrm>
            <a:off x="6572264" y="3071811"/>
            <a:ext cx="2071702" cy="2071701"/>
          </a:xfrm>
          <a:prstGeom prst="rect">
            <a:avLst/>
          </a:prstGeom>
          <a:noFill/>
        </p:spPr>
      </p:pic>
    </p:spTree>
    <p:custDataLst>
      <p:tags r:id="rId2"/>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Java EE Application Model</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Java EE - Introduction</a:t>
            </a:r>
          </a:p>
        </p:txBody>
      </p:sp>
    </p:spTree>
    <p:custDataLst>
      <p:tags r:id="rId1"/>
    </p:custDataLst>
    <p:extLst>
      <p:ext uri="{BB962C8B-B14F-4D97-AF65-F5344CB8AC3E}">
        <p14:creationId xmlns:p14="http://schemas.microsoft.com/office/powerpoint/2010/main" val="11492188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Advantages</a:t>
            </a:r>
            <a:endParaRPr lang="fr-FR" dirty="0" smtClean="0"/>
          </a:p>
        </p:txBody>
      </p:sp>
      <p:sp>
        <p:nvSpPr>
          <p:cNvPr id="34830" name="Forme 34829"/>
          <p:cNvSpPr>
            <a:spLocks noGrp="1" noChangeArrowheads="1"/>
          </p:cNvSpPr>
          <p:nvPr>
            <p:ph type="body" idx="1"/>
          </p:nvPr>
        </p:nvSpPr>
        <p:spPr>
          <a:xfrm>
            <a:off x="990600" y="1157064"/>
            <a:ext cx="8001000" cy="4648200"/>
          </a:xfrm>
        </p:spPr>
        <p:txBody>
          <a:bodyPr/>
          <a:lstStyle/>
          <a:p>
            <a:pPr defTabSz="914400" eaLnBrk="1" hangingPunct="1"/>
            <a:r>
              <a:rPr lang="en-US" dirty="0" smtClean="0"/>
              <a:t>The basis of Java EE application model is the Java programming language and the JVM</a:t>
            </a:r>
          </a:p>
          <a:p>
            <a:pPr lvl="1"/>
            <a:r>
              <a:rPr lang="en-US" dirty="0" smtClean="0"/>
              <a:t>Portability</a:t>
            </a:r>
          </a:p>
          <a:p>
            <a:pPr lvl="1"/>
            <a:r>
              <a:rPr lang="en-US" dirty="0" smtClean="0"/>
              <a:t>Security</a:t>
            </a:r>
          </a:p>
          <a:p>
            <a:pPr lvl="1"/>
            <a:r>
              <a:rPr lang="en-US" dirty="0" smtClean="0"/>
              <a:t>Developer productivity</a:t>
            </a:r>
          </a:p>
          <a:p>
            <a:pPr lvl="1"/>
            <a:endParaRPr lang="en-US" dirty="0"/>
          </a:p>
          <a:p>
            <a:r>
              <a:rPr lang="en-US" dirty="0" smtClean="0"/>
              <a:t>The Java EE application model defines an architecture for implementing multitier applications</a:t>
            </a:r>
          </a:p>
          <a:p>
            <a:pPr lvl="1"/>
            <a:r>
              <a:rPr lang="en-US" dirty="0" smtClean="0"/>
              <a:t>Scalability</a:t>
            </a:r>
          </a:p>
          <a:p>
            <a:pPr lvl="1"/>
            <a:r>
              <a:rPr lang="en-US" dirty="0" smtClean="0"/>
              <a:t>Accessibility</a:t>
            </a:r>
          </a:p>
          <a:p>
            <a:pPr lvl="1"/>
            <a:r>
              <a:rPr lang="en-US" dirty="0" smtClean="0"/>
              <a:t>Manageability</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Application Model</a:t>
            </a:r>
            <a:endParaRPr lang="fr-FR" dirty="0">
              <a:solidFill>
                <a:srgbClr val="000000"/>
              </a:solidFill>
            </a:endParaRPr>
          </a:p>
        </p:txBody>
      </p:sp>
    </p:spTree>
    <p:custDataLst>
      <p:tags r:id="rId1"/>
    </p:custDataLst>
    <p:extLst>
      <p:ext uri="{BB962C8B-B14F-4D97-AF65-F5344CB8AC3E}">
        <p14:creationId xmlns:p14="http://schemas.microsoft.com/office/powerpoint/2010/main" val="13878502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3" end="3"/>
                                            </p:txEl>
                                          </p:spTgt>
                                        </p:tgtEl>
                                        <p:attrNameLst>
                                          <p:attrName>style.visibility</p:attrName>
                                        </p:attrNameLst>
                                      </p:cBhvr>
                                      <p:to>
                                        <p:strVal val="visible"/>
                                      </p:to>
                                    </p:set>
                                    <p:animEffect transition="in" filter="fade">
                                      <p:cBhvr>
                                        <p:cTn id="16" dur="500"/>
                                        <p:tgtEl>
                                          <p:spTgt spid="3483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830">
                                            <p:txEl>
                                              <p:pRg st="5" end="5"/>
                                            </p:txEl>
                                          </p:spTgt>
                                        </p:tgtEl>
                                        <p:attrNameLst>
                                          <p:attrName>style.visibility</p:attrName>
                                        </p:attrNameLst>
                                      </p:cBhvr>
                                      <p:to>
                                        <p:strVal val="visible"/>
                                      </p:to>
                                    </p:set>
                                    <p:animEffect transition="in" filter="fade">
                                      <p:cBhvr>
                                        <p:cTn id="21" dur="500"/>
                                        <p:tgtEl>
                                          <p:spTgt spid="34830">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30">
                                            <p:txEl>
                                              <p:pRg st="6" end="6"/>
                                            </p:txEl>
                                          </p:spTgt>
                                        </p:tgtEl>
                                        <p:attrNameLst>
                                          <p:attrName>style.visibility</p:attrName>
                                        </p:attrNameLst>
                                      </p:cBhvr>
                                      <p:to>
                                        <p:strVal val="visible"/>
                                      </p:to>
                                    </p:set>
                                    <p:animEffect transition="in" filter="fade">
                                      <p:cBhvr>
                                        <p:cTn id="24" dur="500"/>
                                        <p:tgtEl>
                                          <p:spTgt spid="34830">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30">
                                            <p:txEl>
                                              <p:pRg st="7" end="7"/>
                                            </p:txEl>
                                          </p:spTgt>
                                        </p:tgtEl>
                                        <p:attrNameLst>
                                          <p:attrName>style.visibility</p:attrName>
                                        </p:attrNameLst>
                                      </p:cBhvr>
                                      <p:to>
                                        <p:strVal val="visible"/>
                                      </p:to>
                                    </p:set>
                                    <p:animEffect transition="in" filter="fade">
                                      <p:cBhvr>
                                        <p:cTn id="27" dur="500"/>
                                        <p:tgtEl>
                                          <p:spTgt spid="34830">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30">
                                            <p:txEl>
                                              <p:pRg st="8" end="8"/>
                                            </p:txEl>
                                          </p:spTgt>
                                        </p:tgtEl>
                                        <p:attrNameLst>
                                          <p:attrName>style.visibility</p:attrName>
                                        </p:attrNameLst>
                                      </p:cBhvr>
                                      <p:to>
                                        <p:strVal val="visible"/>
                                      </p:to>
                                    </p:set>
                                    <p:animEffect transition="in" filter="fade">
                                      <p:cBhvr>
                                        <p:cTn id="30" dur="500"/>
                                        <p:tgtEl>
                                          <p:spTgt spid="348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err="1" smtClean="0"/>
              <a:t>Multitiered</a:t>
            </a:r>
            <a:r>
              <a:rPr lang="en-US" sz="3200" dirty="0" smtClean="0"/>
              <a:t> Applications</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pPr defTabSz="914400" eaLnBrk="1" hangingPunct="1"/>
            <a:r>
              <a:rPr lang="en-US" dirty="0" smtClean="0"/>
              <a:t>Application logic is divided into components according to function</a:t>
            </a:r>
          </a:p>
          <a:p>
            <a:pPr defTabSz="914400" eaLnBrk="1" hangingPunct="1"/>
            <a:endParaRPr lang="en-US" dirty="0" smtClean="0"/>
          </a:p>
          <a:p>
            <a:pPr defTabSz="914400" eaLnBrk="1" hangingPunct="1"/>
            <a:r>
              <a:rPr lang="en-US" dirty="0" smtClean="0"/>
              <a:t>Each application components can be installed on various machines</a:t>
            </a:r>
            <a:r>
              <a:rPr lang="en-US" dirty="0"/>
              <a:t> </a:t>
            </a:r>
            <a:r>
              <a:rPr lang="en-US" dirty="0" smtClean="0"/>
              <a:t>depending on the tier to which the component belongs</a:t>
            </a:r>
          </a:p>
          <a:p>
            <a:pPr defTabSz="914400" eaLnBrk="1" hangingPunct="1"/>
            <a:endParaRPr lang="en-US" dirty="0" smtClean="0"/>
          </a:p>
          <a:p>
            <a:pPr defTabSz="914400" eaLnBrk="1" hangingPunct="1"/>
            <a:r>
              <a:rPr lang="en-US" dirty="0" smtClean="0"/>
              <a:t>A Java EE </a:t>
            </a:r>
            <a:r>
              <a:rPr lang="en-US" dirty="0" err="1" smtClean="0"/>
              <a:t>multitiered</a:t>
            </a:r>
            <a:r>
              <a:rPr lang="en-US" dirty="0" smtClean="0"/>
              <a:t> </a:t>
            </a:r>
            <a:r>
              <a:rPr lang="en-US" dirty="0"/>
              <a:t>application </a:t>
            </a:r>
            <a:r>
              <a:rPr lang="en-US" dirty="0" smtClean="0"/>
              <a:t>is </a:t>
            </a:r>
            <a:r>
              <a:rPr lang="en-US" dirty="0"/>
              <a:t>generally composed </a:t>
            </a:r>
            <a:r>
              <a:rPr lang="en-US" dirty="0" smtClean="0"/>
              <a:t>of :</a:t>
            </a:r>
          </a:p>
          <a:p>
            <a:pPr lvl="1"/>
            <a:r>
              <a:rPr lang="en-US" dirty="0" smtClean="0"/>
              <a:t>Client-tier components : run on the client machine</a:t>
            </a:r>
          </a:p>
          <a:p>
            <a:pPr lvl="1"/>
            <a:r>
              <a:rPr lang="en-US" dirty="0" smtClean="0"/>
              <a:t>Web-tier components : run on the Java EE server</a:t>
            </a:r>
          </a:p>
          <a:p>
            <a:pPr lvl="1"/>
            <a:r>
              <a:rPr lang="en-US" dirty="0" smtClean="0"/>
              <a:t>Business-tier components : run on the Java EE server</a:t>
            </a:r>
          </a:p>
          <a:p>
            <a:pPr lvl="1"/>
            <a:r>
              <a:rPr lang="en-US" dirty="0" smtClean="0"/>
              <a:t>Enterprise Information System : run on the EIS server</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Application Model</a:t>
            </a:r>
            <a:endParaRPr lang="fr-FR" dirty="0">
              <a:solidFill>
                <a:srgbClr val="000000"/>
              </a:solidFill>
            </a:endParaRPr>
          </a:p>
        </p:txBody>
      </p:sp>
    </p:spTree>
    <p:custDataLst>
      <p:tags r:id="rId1"/>
    </p:custDataLst>
    <p:extLst>
      <p:ext uri="{BB962C8B-B14F-4D97-AF65-F5344CB8AC3E}">
        <p14:creationId xmlns:p14="http://schemas.microsoft.com/office/powerpoint/2010/main" val="266586883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2" end="2"/>
                                            </p:txEl>
                                          </p:spTgt>
                                        </p:tgtEl>
                                        <p:attrNameLst>
                                          <p:attrName>style.visibility</p:attrName>
                                        </p:attrNameLst>
                                      </p:cBhvr>
                                      <p:to>
                                        <p:strVal val="visible"/>
                                      </p:to>
                                    </p:set>
                                    <p:animEffect transition="in" filter="fade">
                                      <p:cBhvr>
                                        <p:cTn id="12" dur="500"/>
                                        <p:tgtEl>
                                          <p:spTgt spid="348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4" end="4"/>
                                            </p:txEl>
                                          </p:spTgt>
                                        </p:tgtEl>
                                        <p:attrNameLst>
                                          <p:attrName>style.visibility</p:attrName>
                                        </p:attrNameLst>
                                      </p:cBhvr>
                                      <p:to>
                                        <p:strVal val="visible"/>
                                      </p:to>
                                    </p:set>
                                    <p:animEffect transition="in" filter="fade">
                                      <p:cBhvr>
                                        <p:cTn id="17" dur="500"/>
                                        <p:tgtEl>
                                          <p:spTgt spid="34830">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830">
                                            <p:txEl>
                                              <p:pRg st="5" end="5"/>
                                            </p:txEl>
                                          </p:spTgt>
                                        </p:tgtEl>
                                        <p:attrNameLst>
                                          <p:attrName>style.visibility</p:attrName>
                                        </p:attrNameLst>
                                      </p:cBhvr>
                                      <p:to>
                                        <p:strVal val="visible"/>
                                      </p:to>
                                    </p:set>
                                    <p:animEffect transition="in" filter="fade">
                                      <p:cBhvr>
                                        <p:cTn id="20" dur="500"/>
                                        <p:tgtEl>
                                          <p:spTgt spid="34830">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4830">
                                            <p:txEl>
                                              <p:pRg st="6" end="6"/>
                                            </p:txEl>
                                          </p:spTgt>
                                        </p:tgtEl>
                                        <p:attrNameLst>
                                          <p:attrName>style.visibility</p:attrName>
                                        </p:attrNameLst>
                                      </p:cBhvr>
                                      <p:to>
                                        <p:strVal val="visible"/>
                                      </p:to>
                                    </p:set>
                                    <p:animEffect transition="in" filter="fade">
                                      <p:cBhvr>
                                        <p:cTn id="23" dur="500"/>
                                        <p:tgtEl>
                                          <p:spTgt spid="34830">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830">
                                            <p:txEl>
                                              <p:pRg st="7" end="7"/>
                                            </p:txEl>
                                          </p:spTgt>
                                        </p:tgtEl>
                                        <p:attrNameLst>
                                          <p:attrName>style.visibility</p:attrName>
                                        </p:attrNameLst>
                                      </p:cBhvr>
                                      <p:to>
                                        <p:strVal val="visible"/>
                                      </p:to>
                                    </p:set>
                                    <p:animEffect transition="in" filter="fade">
                                      <p:cBhvr>
                                        <p:cTn id="26" dur="500"/>
                                        <p:tgtEl>
                                          <p:spTgt spid="34830">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30">
                                            <p:txEl>
                                              <p:pRg st="8" end="8"/>
                                            </p:txEl>
                                          </p:spTgt>
                                        </p:tgtEl>
                                        <p:attrNameLst>
                                          <p:attrName>style.visibility</p:attrName>
                                        </p:attrNameLst>
                                      </p:cBhvr>
                                      <p:to>
                                        <p:strVal val="visible"/>
                                      </p:to>
                                    </p:set>
                                    <p:animEffect transition="in" filter="fade">
                                      <p:cBhvr>
                                        <p:cTn id="29" dur="500"/>
                                        <p:tgtEl>
                                          <p:spTgt spid="348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err="1" smtClean="0"/>
              <a:t>Multitiered</a:t>
            </a:r>
            <a:r>
              <a:rPr lang="en-US" sz="3200" dirty="0" smtClean="0"/>
              <a:t> Applications</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Application Model</a:t>
            </a:r>
            <a:endParaRPr lang="fr-FR" dirty="0">
              <a:solidFill>
                <a:srgbClr val="000000"/>
              </a:solidFill>
            </a:endParaRPr>
          </a:p>
        </p:txBody>
      </p:sp>
      <p:sp>
        <p:nvSpPr>
          <p:cNvPr id="6" name="Rectangle 5"/>
          <p:cNvSpPr/>
          <p:nvPr/>
        </p:nvSpPr>
        <p:spPr bwMode="auto">
          <a:xfrm>
            <a:off x="1331640" y="1052738"/>
            <a:ext cx="7344816" cy="1404180"/>
          </a:xfrm>
          <a:prstGeom prst="rect">
            <a:avLst/>
          </a:prstGeom>
          <a:solidFill>
            <a:schemeClr val="accent6">
              <a:lumMod val="60000"/>
              <a:lumOff val="4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1331640" y="2709051"/>
            <a:ext cx="7344816" cy="2808181"/>
          </a:xfrm>
          <a:prstGeom prst="rect">
            <a:avLst/>
          </a:prstGeom>
          <a:solidFill>
            <a:schemeClr val="accent6">
              <a:lumMod val="60000"/>
              <a:lumOff val="4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1331640" y="5769260"/>
            <a:ext cx="7344816" cy="828092"/>
          </a:xfrm>
          <a:prstGeom prst="rect">
            <a:avLst/>
          </a:prstGeom>
          <a:solidFill>
            <a:schemeClr val="accent6">
              <a:lumMod val="60000"/>
              <a:lumOff val="4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1475656" y="2852936"/>
            <a:ext cx="5688632" cy="1188151"/>
          </a:xfrm>
          <a:prstGeom prst="rect">
            <a:avLst/>
          </a:prstGeom>
          <a:solidFill>
            <a:schemeClr val="accent2">
              <a:lumMod val="60000"/>
              <a:lumOff val="4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1475656" y="4185064"/>
            <a:ext cx="5688632" cy="1188151"/>
          </a:xfrm>
          <a:prstGeom prst="rect">
            <a:avLst/>
          </a:prstGeom>
          <a:solidFill>
            <a:schemeClr val="accent2">
              <a:lumMod val="60000"/>
              <a:lumOff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7596336" y="1412776"/>
            <a:ext cx="1057163" cy="646331"/>
          </a:xfrm>
          <a:prstGeom prst="rect">
            <a:avLst/>
          </a:prstGeom>
          <a:noFill/>
        </p:spPr>
        <p:txBody>
          <a:bodyPr wrap="none" rtlCol="0">
            <a:spAutoFit/>
          </a:bodyPr>
          <a:lstStyle/>
          <a:p>
            <a:r>
              <a:rPr lang="en-US" dirty="0" smtClean="0"/>
              <a:t>Client </a:t>
            </a:r>
          </a:p>
          <a:p>
            <a:r>
              <a:rPr lang="en-US" dirty="0" smtClean="0"/>
              <a:t>Machine</a:t>
            </a:r>
            <a:endParaRPr lang="en-US" dirty="0"/>
          </a:p>
        </p:txBody>
      </p:sp>
      <p:sp>
        <p:nvSpPr>
          <p:cNvPr id="18" name="TextBox 17"/>
          <p:cNvSpPr txBox="1"/>
          <p:nvPr/>
        </p:nvSpPr>
        <p:spPr>
          <a:xfrm>
            <a:off x="7632142" y="3790781"/>
            <a:ext cx="1044314" cy="646331"/>
          </a:xfrm>
          <a:prstGeom prst="rect">
            <a:avLst/>
          </a:prstGeom>
          <a:noFill/>
        </p:spPr>
        <p:txBody>
          <a:bodyPr wrap="none" rtlCol="0">
            <a:spAutoFit/>
          </a:bodyPr>
          <a:lstStyle/>
          <a:p>
            <a:r>
              <a:rPr lang="en-US" dirty="0" smtClean="0"/>
              <a:t>Java EE</a:t>
            </a:r>
          </a:p>
          <a:p>
            <a:r>
              <a:rPr lang="en-US" dirty="0" smtClean="0"/>
              <a:t>Server</a:t>
            </a:r>
            <a:endParaRPr lang="en-US" dirty="0"/>
          </a:p>
        </p:txBody>
      </p:sp>
      <p:sp>
        <p:nvSpPr>
          <p:cNvPr id="19" name="TextBox 18"/>
          <p:cNvSpPr txBox="1"/>
          <p:nvPr/>
        </p:nvSpPr>
        <p:spPr>
          <a:xfrm>
            <a:off x="7524328" y="5879013"/>
            <a:ext cx="1172805" cy="646331"/>
          </a:xfrm>
          <a:prstGeom prst="rect">
            <a:avLst/>
          </a:prstGeom>
          <a:noFill/>
        </p:spPr>
        <p:txBody>
          <a:bodyPr wrap="none" rtlCol="0">
            <a:spAutoFit/>
          </a:bodyPr>
          <a:lstStyle/>
          <a:p>
            <a:r>
              <a:rPr lang="en-US" dirty="0" smtClean="0"/>
              <a:t>Database</a:t>
            </a:r>
          </a:p>
          <a:p>
            <a:r>
              <a:rPr lang="en-US" dirty="0" smtClean="0"/>
              <a:t>Server</a:t>
            </a:r>
            <a:endParaRPr lang="en-US" dirty="0"/>
          </a:p>
        </p:txBody>
      </p:sp>
      <p:sp>
        <p:nvSpPr>
          <p:cNvPr id="9" name="Rectangle 8"/>
          <p:cNvSpPr/>
          <p:nvPr/>
        </p:nvSpPr>
        <p:spPr bwMode="auto">
          <a:xfrm>
            <a:off x="1547664" y="1124744"/>
            <a:ext cx="2088232" cy="1200329"/>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Application Client</a:t>
            </a:r>
          </a:p>
          <a:p>
            <a:pPr marL="0" marR="0" indent="0" algn="l" defTabSz="914400" rtl="0" eaLnBrk="0" fontAlgn="base" latinLnBrk="0" hangingPunct="0">
              <a:lnSpc>
                <a:spcPct val="100000"/>
              </a:lnSpc>
              <a:spcBef>
                <a:spcPct val="0"/>
              </a:spcBef>
              <a:spcAft>
                <a:spcPct val="0"/>
              </a:spcAft>
              <a:buClrTx/>
              <a:buSzTx/>
              <a:buFontTx/>
              <a:buNone/>
              <a:tabLst/>
            </a:pPr>
            <a:endParaRPr lang="en-US"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1" name="Rectangle 20"/>
          <p:cNvSpPr/>
          <p:nvPr/>
        </p:nvSpPr>
        <p:spPr bwMode="auto">
          <a:xfrm>
            <a:off x="3779912" y="1124744"/>
            <a:ext cx="2088232" cy="1200329"/>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Web </a:t>
            </a:r>
          </a:p>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Pages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2" name="Rectangle 21"/>
          <p:cNvSpPr/>
          <p:nvPr/>
        </p:nvSpPr>
        <p:spPr bwMode="auto">
          <a:xfrm>
            <a:off x="3779912" y="3009726"/>
            <a:ext cx="2088232" cy="923330"/>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JavaServer</a:t>
            </a:r>
            <a:endParaRPr kumimoji="0" lang="en-US"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Faces</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Pages</a:t>
            </a:r>
          </a:p>
        </p:txBody>
      </p:sp>
      <p:sp>
        <p:nvSpPr>
          <p:cNvPr id="23" name="Rectangle 22"/>
          <p:cNvSpPr/>
          <p:nvPr/>
        </p:nvSpPr>
        <p:spPr bwMode="auto">
          <a:xfrm>
            <a:off x="3779912" y="4329081"/>
            <a:ext cx="2088232" cy="923330"/>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Enterprise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Beans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4" name="Rectangle 23"/>
          <p:cNvSpPr/>
          <p:nvPr/>
        </p:nvSpPr>
        <p:spPr bwMode="auto">
          <a:xfrm>
            <a:off x="1547664" y="4329081"/>
            <a:ext cx="2088232" cy="923330"/>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Enterprise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Beans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13" name="Straight Connector 12"/>
          <p:cNvCxnSpPr/>
          <p:nvPr/>
        </p:nvCxnSpPr>
        <p:spPr bwMode="auto">
          <a:xfrm>
            <a:off x="7524328" y="1052736"/>
            <a:ext cx="0" cy="5544616"/>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7" name="TextBox 16"/>
          <p:cNvSpPr txBox="1"/>
          <p:nvPr/>
        </p:nvSpPr>
        <p:spPr>
          <a:xfrm>
            <a:off x="6173442" y="1340768"/>
            <a:ext cx="774822" cy="646331"/>
          </a:xfrm>
          <a:prstGeom prst="rect">
            <a:avLst/>
          </a:prstGeom>
          <a:noFill/>
        </p:spPr>
        <p:txBody>
          <a:bodyPr wrap="none" rtlCol="0">
            <a:spAutoFit/>
          </a:bodyPr>
          <a:lstStyle/>
          <a:p>
            <a:pPr algn="ctr"/>
            <a:r>
              <a:rPr lang="en-US" dirty="0" smtClean="0"/>
              <a:t>Client</a:t>
            </a:r>
          </a:p>
          <a:p>
            <a:pPr algn="ctr"/>
            <a:r>
              <a:rPr lang="en-US" dirty="0" smtClean="0"/>
              <a:t>Tier</a:t>
            </a:r>
            <a:endParaRPr lang="en-US" dirty="0"/>
          </a:p>
        </p:txBody>
      </p:sp>
      <p:sp>
        <p:nvSpPr>
          <p:cNvPr id="28" name="TextBox 27"/>
          <p:cNvSpPr txBox="1"/>
          <p:nvPr/>
        </p:nvSpPr>
        <p:spPr>
          <a:xfrm>
            <a:off x="6233292" y="3142709"/>
            <a:ext cx="655122" cy="646331"/>
          </a:xfrm>
          <a:prstGeom prst="rect">
            <a:avLst/>
          </a:prstGeom>
          <a:noFill/>
        </p:spPr>
        <p:txBody>
          <a:bodyPr wrap="none" rtlCol="0">
            <a:spAutoFit/>
          </a:bodyPr>
          <a:lstStyle/>
          <a:p>
            <a:pPr algn="ctr"/>
            <a:r>
              <a:rPr lang="en-US" dirty="0" smtClean="0"/>
              <a:t>Web</a:t>
            </a:r>
          </a:p>
          <a:p>
            <a:pPr algn="ctr"/>
            <a:r>
              <a:rPr lang="en-US" dirty="0" smtClean="0"/>
              <a:t>Tier</a:t>
            </a:r>
            <a:endParaRPr lang="en-US" dirty="0"/>
          </a:p>
        </p:txBody>
      </p:sp>
      <p:sp>
        <p:nvSpPr>
          <p:cNvPr id="29" name="TextBox 28"/>
          <p:cNvSpPr txBox="1"/>
          <p:nvPr/>
        </p:nvSpPr>
        <p:spPr>
          <a:xfrm>
            <a:off x="6012160" y="4437112"/>
            <a:ext cx="1121296" cy="646331"/>
          </a:xfrm>
          <a:prstGeom prst="rect">
            <a:avLst/>
          </a:prstGeom>
          <a:noFill/>
        </p:spPr>
        <p:txBody>
          <a:bodyPr wrap="none" rtlCol="0">
            <a:spAutoFit/>
          </a:bodyPr>
          <a:lstStyle/>
          <a:p>
            <a:pPr algn="ctr"/>
            <a:r>
              <a:rPr lang="en-US" dirty="0" smtClean="0"/>
              <a:t>Business</a:t>
            </a:r>
          </a:p>
          <a:p>
            <a:pPr algn="ctr"/>
            <a:r>
              <a:rPr lang="en-US" dirty="0" smtClean="0"/>
              <a:t>Tier</a:t>
            </a:r>
            <a:endParaRPr lang="en-US" dirty="0"/>
          </a:p>
        </p:txBody>
      </p:sp>
      <p:sp>
        <p:nvSpPr>
          <p:cNvPr id="30" name="TextBox 29"/>
          <p:cNvSpPr txBox="1"/>
          <p:nvPr/>
        </p:nvSpPr>
        <p:spPr>
          <a:xfrm>
            <a:off x="6300192" y="5879013"/>
            <a:ext cx="573632" cy="646331"/>
          </a:xfrm>
          <a:prstGeom prst="rect">
            <a:avLst/>
          </a:prstGeom>
          <a:noFill/>
        </p:spPr>
        <p:txBody>
          <a:bodyPr wrap="none" rtlCol="0">
            <a:spAutoFit/>
          </a:bodyPr>
          <a:lstStyle/>
          <a:p>
            <a:pPr algn="ctr"/>
            <a:r>
              <a:rPr lang="en-US" dirty="0" smtClean="0"/>
              <a:t>EIS</a:t>
            </a:r>
          </a:p>
          <a:p>
            <a:pPr algn="ctr"/>
            <a:r>
              <a:rPr lang="en-US" dirty="0" smtClean="0"/>
              <a:t>Tier</a:t>
            </a:r>
            <a:endParaRPr lang="en-US" dirty="0"/>
          </a:p>
        </p:txBody>
      </p:sp>
      <p:pic>
        <p:nvPicPr>
          <p:cNvPr id="25" name="Picture 24"/>
          <p:cNvPicPr>
            <a:picLocks noChangeAspect="1"/>
          </p:cNvPicPr>
          <p:nvPr/>
        </p:nvPicPr>
        <p:blipFill>
          <a:blip r:embed="rId5"/>
          <a:stretch>
            <a:fillRect/>
          </a:stretch>
        </p:blipFill>
        <p:spPr>
          <a:xfrm>
            <a:off x="1578248" y="5877272"/>
            <a:ext cx="545480" cy="545480"/>
          </a:xfrm>
          <a:prstGeom prst="rect">
            <a:avLst/>
          </a:prstGeom>
        </p:spPr>
      </p:pic>
      <p:pic>
        <p:nvPicPr>
          <p:cNvPr id="33" name="Picture 32"/>
          <p:cNvPicPr>
            <a:picLocks noChangeAspect="1"/>
          </p:cNvPicPr>
          <p:nvPr/>
        </p:nvPicPr>
        <p:blipFill>
          <a:blip r:embed="rId5"/>
          <a:stretch>
            <a:fillRect/>
          </a:stretch>
        </p:blipFill>
        <p:spPr>
          <a:xfrm>
            <a:off x="4026520" y="5877272"/>
            <a:ext cx="545480" cy="545480"/>
          </a:xfrm>
          <a:prstGeom prst="rect">
            <a:avLst/>
          </a:prstGeom>
        </p:spPr>
      </p:pic>
      <p:sp>
        <p:nvSpPr>
          <p:cNvPr id="26" name="TextBox 25"/>
          <p:cNvSpPr txBox="1"/>
          <p:nvPr/>
        </p:nvSpPr>
        <p:spPr>
          <a:xfrm>
            <a:off x="2123728" y="6021288"/>
            <a:ext cx="1172805" cy="369332"/>
          </a:xfrm>
          <a:prstGeom prst="rect">
            <a:avLst/>
          </a:prstGeom>
          <a:noFill/>
        </p:spPr>
        <p:txBody>
          <a:bodyPr wrap="none" rtlCol="0">
            <a:spAutoFit/>
          </a:bodyPr>
          <a:lstStyle/>
          <a:p>
            <a:r>
              <a:rPr lang="en-US" dirty="0" smtClean="0"/>
              <a:t>Database</a:t>
            </a:r>
            <a:endParaRPr lang="en-US" dirty="0"/>
          </a:p>
        </p:txBody>
      </p:sp>
      <p:sp>
        <p:nvSpPr>
          <p:cNvPr id="35" name="TextBox 34"/>
          <p:cNvSpPr txBox="1"/>
          <p:nvPr/>
        </p:nvSpPr>
        <p:spPr>
          <a:xfrm>
            <a:off x="4572000" y="6021288"/>
            <a:ext cx="1172805" cy="369332"/>
          </a:xfrm>
          <a:prstGeom prst="rect">
            <a:avLst/>
          </a:prstGeom>
          <a:noFill/>
        </p:spPr>
        <p:txBody>
          <a:bodyPr wrap="none" rtlCol="0">
            <a:spAutoFit/>
          </a:bodyPr>
          <a:lstStyle/>
          <a:p>
            <a:r>
              <a:rPr lang="en-US" dirty="0" smtClean="0"/>
              <a:t>Database</a:t>
            </a:r>
            <a:endParaRPr lang="en-US" dirty="0"/>
          </a:p>
        </p:txBody>
      </p:sp>
      <p:cxnSp>
        <p:nvCxnSpPr>
          <p:cNvPr id="31" name="Straight Arrow Connector 30"/>
          <p:cNvCxnSpPr>
            <a:stCxn id="17" idx="2"/>
            <a:endCxn id="28" idx="0"/>
          </p:cNvCxnSpPr>
          <p:nvPr/>
        </p:nvCxnSpPr>
        <p:spPr bwMode="auto">
          <a:xfrm>
            <a:off x="6560853" y="1987099"/>
            <a:ext cx="0" cy="115561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4" name="Straight Arrow Connector 33"/>
          <p:cNvCxnSpPr>
            <a:stCxn id="28" idx="2"/>
            <a:endCxn id="29" idx="0"/>
          </p:cNvCxnSpPr>
          <p:nvPr/>
        </p:nvCxnSpPr>
        <p:spPr bwMode="auto">
          <a:xfrm>
            <a:off x="6560853" y="3789040"/>
            <a:ext cx="11955" cy="64807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7" name="Straight Arrow Connector 36"/>
          <p:cNvCxnSpPr>
            <a:stCxn id="29" idx="2"/>
            <a:endCxn id="30" idx="0"/>
          </p:cNvCxnSpPr>
          <p:nvPr/>
        </p:nvCxnSpPr>
        <p:spPr bwMode="auto">
          <a:xfrm>
            <a:off x="6572808" y="5083443"/>
            <a:ext cx="14200" cy="79557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pic>
        <p:nvPicPr>
          <p:cNvPr id="38" name="Picture 37"/>
          <p:cNvPicPr>
            <a:picLocks noChangeAspect="1"/>
          </p:cNvPicPr>
          <p:nvPr/>
        </p:nvPicPr>
        <p:blipFill>
          <a:blip r:embed="rId6"/>
          <a:stretch>
            <a:fillRect/>
          </a:stretch>
        </p:blipFill>
        <p:spPr>
          <a:xfrm>
            <a:off x="1883234" y="1519684"/>
            <a:ext cx="1392622" cy="685180"/>
          </a:xfrm>
          <a:prstGeom prst="rect">
            <a:avLst/>
          </a:prstGeom>
          <a:ln w="3175" cmpd="sng">
            <a:solidFill>
              <a:schemeClr val="tx1"/>
            </a:solidFill>
          </a:ln>
        </p:spPr>
      </p:pic>
      <p:pic>
        <p:nvPicPr>
          <p:cNvPr id="39" name="Picture 38"/>
          <p:cNvPicPr>
            <a:picLocks noChangeAspect="1"/>
          </p:cNvPicPr>
          <p:nvPr/>
        </p:nvPicPr>
        <p:blipFill>
          <a:blip r:embed="rId7"/>
          <a:stretch>
            <a:fillRect/>
          </a:stretch>
        </p:blipFill>
        <p:spPr>
          <a:xfrm>
            <a:off x="4572000" y="1268760"/>
            <a:ext cx="1224136" cy="918102"/>
          </a:xfrm>
          <a:prstGeom prst="rect">
            <a:avLst/>
          </a:prstGeom>
          <a:ln w="3175" cmpd="sng">
            <a:solidFill>
              <a:schemeClr val="tx1"/>
            </a:solidFill>
          </a:ln>
        </p:spPr>
      </p:pic>
      <p:pic>
        <p:nvPicPr>
          <p:cNvPr id="46" name="Picture 45"/>
          <p:cNvPicPr>
            <a:picLocks noChangeAspect="1"/>
          </p:cNvPicPr>
          <p:nvPr/>
        </p:nvPicPr>
        <p:blipFill>
          <a:blip r:embed="rId8">
            <a:extLst>
              <a:ext uri="{BEBA8EAE-BF5A-486C-A8C5-ECC9F3942E4B}">
                <a14:imgProps xmlns:a14="http://schemas.microsoft.com/office/drawing/2010/main">
                  <a14:imgLayer r:embed="rId9">
                    <a14:imgEffect>
                      <a14:backgroundRemoval t="1705" b="96591" l="3030" r="97980"/>
                    </a14:imgEffect>
                  </a14:imgLayer>
                </a14:imgProps>
              </a:ext>
            </a:extLst>
          </a:blip>
          <a:stretch>
            <a:fillRect/>
          </a:stretch>
        </p:blipFill>
        <p:spPr>
          <a:xfrm>
            <a:off x="2915816" y="4605131"/>
            <a:ext cx="609228" cy="541536"/>
          </a:xfrm>
          <a:prstGeom prst="rect">
            <a:avLst/>
          </a:prstGeom>
        </p:spPr>
      </p:pic>
      <p:pic>
        <p:nvPicPr>
          <p:cNvPr id="51" name="Picture 50"/>
          <p:cNvPicPr>
            <a:picLocks noChangeAspect="1"/>
          </p:cNvPicPr>
          <p:nvPr/>
        </p:nvPicPr>
        <p:blipFill>
          <a:blip r:embed="rId8">
            <a:extLst>
              <a:ext uri="{BEBA8EAE-BF5A-486C-A8C5-ECC9F3942E4B}">
                <a14:imgProps xmlns:a14="http://schemas.microsoft.com/office/drawing/2010/main">
                  <a14:imgLayer r:embed="rId9">
                    <a14:imgEffect>
                      <a14:backgroundRemoval t="1705" b="96591" l="3030" r="97980"/>
                    </a14:imgEffect>
                  </a14:imgLayer>
                </a14:imgProps>
              </a:ext>
            </a:extLst>
          </a:blip>
          <a:stretch>
            <a:fillRect/>
          </a:stretch>
        </p:blipFill>
        <p:spPr>
          <a:xfrm>
            <a:off x="5148064" y="4615656"/>
            <a:ext cx="609228" cy="541536"/>
          </a:xfrm>
          <a:prstGeom prst="rect">
            <a:avLst/>
          </a:prstGeom>
        </p:spPr>
      </p:pic>
      <p:pic>
        <p:nvPicPr>
          <p:cNvPr id="48" name="Picture 47"/>
          <p:cNvPicPr>
            <a:picLocks noChangeAspect="1"/>
          </p:cNvPicPr>
          <p:nvPr/>
        </p:nvPicPr>
        <p:blipFill>
          <a:blip r:embed="rId10"/>
          <a:stretch>
            <a:fillRect/>
          </a:stretch>
        </p:blipFill>
        <p:spPr>
          <a:xfrm>
            <a:off x="5220072" y="3140968"/>
            <a:ext cx="520700" cy="622300"/>
          </a:xfrm>
          <a:prstGeom prst="rect">
            <a:avLst/>
          </a:prstGeom>
        </p:spPr>
      </p:pic>
      <p:cxnSp>
        <p:nvCxnSpPr>
          <p:cNvPr id="50" name="Straight Arrow Connector 49"/>
          <p:cNvCxnSpPr>
            <a:stCxn id="21" idx="2"/>
            <a:endCxn id="22" idx="0"/>
          </p:cNvCxnSpPr>
          <p:nvPr/>
        </p:nvCxnSpPr>
        <p:spPr bwMode="auto">
          <a:xfrm>
            <a:off x="4824028" y="2325073"/>
            <a:ext cx="0" cy="684653"/>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3" name="Straight Arrow Connector 52"/>
          <p:cNvCxnSpPr>
            <a:stCxn id="22" idx="2"/>
            <a:endCxn id="23" idx="0"/>
          </p:cNvCxnSpPr>
          <p:nvPr/>
        </p:nvCxnSpPr>
        <p:spPr bwMode="auto">
          <a:xfrm>
            <a:off x="4824028" y="3933056"/>
            <a:ext cx="0" cy="39602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5" name="Straight Arrow Connector 54"/>
          <p:cNvCxnSpPr>
            <a:stCxn id="9" idx="2"/>
            <a:endCxn id="24" idx="0"/>
          </p:cNvCxnSpPr>
          <p:nvPr/>
        </p:nvCxnSpPr>
        <p:spPr bwMode="auto">
          <a:xfrm>
            <a:off x="2591780" y="2325073"/>
            <a:ext cx="0" cy="200400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35140870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1331640" y="4185104"/>
            <a:ext cx="7344816" cy="1440179"/>
          </a:xfrm>
          <a:prstGeom prst="rect">
            <a:avLst/>
          </a:prstGeom>
          <a:solidFill>
            <a:schemeClr val="accent6">
              <a:lumMod val="60000"/>
              <a:lumOff val="4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err="1" smtClean="0"/>
              <a:t>Multitiered</a:t>
            </a:r>
            <a:r>
              <a:rPr lang="en-US" sz="3200" dirty="0" smtClean="0"/>
              <a:t> Applications</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Application Model</a:t>
            </a:r>
            <a:endParaRPr lang="fr-FR" dirty="0">
              <a:solidFill>
                <a:srgbClr val="000000"/>
              </a:solidFill>
            </a:endParaRPr>
          </a:p>
        </p:txBody>
      </p:sp>
      <p:sp>
        <p:nvSpPr>
          <p:cNvPr id="6" name="Rectangle 5"/>
          <p:cNvSpPr/>
          <p:nvPr/>
        </p:nvSpPr>
        <p:spPr bwMode="auto">
          <a:xfrm>
            <a:off x="1331640" y="1052738"/>
            <a:ext cx="7344816" cy="1404180"/>
          </a:xfrm>
          <a:prstGeom prst="rect">
            <a:avLst/>
          </a:prstGeom>
          <a:solidFill>
            <a:schemeClr val="accent6">
              <a:lumMod val="60000"/>
              <a:lumOff val="4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1331640" y="2588711"/>
            <a:ext cx="7344816" cy="1440179"/>
          </a:xfrm>
          <a:prstGeom prst="rect">
            <a:avLst/>
          </a:prstGeom>
          <a:solidFill>
            <a:schemeClr val="accent6">
              <a:lumMod val="60000"/>
              <a:lumOff val="4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1331640" y="5769260"/>
            <a:ext cx="7344816" cy="828092"/>
          </a:xfrm>
          <a:prstGeom prst="rect">
            <a:avLst/>
          </a:prstGeom>
          <a:solidFill>
            <a:schemeClr val="accent6">
              <a:lumMod val="60000"/>
              <a:lumOff val="4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1475656" y="2732595"/>
            <a:ext cx="5688632" cy="1188151"/>
          </a:xfrm>
          <a:prstGeom prst="rect">
            <a:avLst/>
          </a:prstGeom>
          <a:solidFill>
            <a:schemeClr val="accent2">
              <a:lumMod val="60000"/>
              <a:lumOff val="4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1475656" y="4329081"/>
            <a:ext cx="5688632" cy="1188151"/>
          </a:xfrm>
          <a:prstGeom prst="rect">
            <a:avLst/>
          </a:prstGeom>
          <a:solidFill>
            <a:schemeClr val="accent2">
              <a:lumMod val="60000"/>
              <a:lumOff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7596336" y="1412776"/>
            <a:ext cx="1057163" cy="646331"/>
          </a:xfrm>
          <a:prstGeom prst="rect">
            <a:avLst/>
          </a:prstGeom>
          <a:noFill/>
        </p:spPr>
        <p:txBody>
          <a:bodyPr wrap="none" rtlCol="0">
            <a:spAutoFit/>
          </a:bodyPr>
          <a:lstStyle/>
          <a:p>
            <a:r>
              <a:rPr lang="en-US" dirty="0" smtClean="0"/>
              <a:t>Client </a:t>
            </a:r>
          </a:p>
          <a:p>
            <a:r>
              <a:rPr lang="en-US" dirty="0" smtClean="0"/>
              <a:t>Machine</a:t>
            </a:r>
            <a:endParaRPr lang="en-US" dirty="0"/>
          </a:p>
        </p:txBody>
      </p:sp>
      <p:sp>
        <p:nvSpPr>
          <p:cNvPr id="18" name="TextBox 17"/>
          <p:cNvSpPr txBox="1"/>
          <p:nvPr/>
        </p:nvSpPr>
        <p:spPr>
          <a:xfrm>
            <a:off x="7596336" y="3020627"/>
            <a:ext cx="864540" cy="646331"/>
          </a:xfrm>
          <a:prstGeom prst="rect">
            <a:avLst/>
          </a:prstGeom>
          <a:noFill/>
        </p:spPr>
        <p:txBody>
          <a:bodyPr wrap="none" rtlCol="0">
            <a:spAutoFit/>
          </a:bodyPr>
          <a:lstStyle/>
          <a:p>
            <a:r>
              <a:rPr lang="en-US" dirty="0" smtClean="0"/>
              <a:t>Java </a:t>
            </a:r>
          </a:p>
          <a:p>
            <a:r>
              <a:rPr lang="en-US" dirty="0" smtClean="0"/>
              <a:t>Server</a:t>
            </a:r>
            <a:endParaRPr lang="en-US" dirty="0"/>
          </a:p>
        </p:txBody>
      </p:sp>
      <p:sp>
        <p:nvSpPr>
          <p:cNvPr id="19" name="TextBox 18"/>
          <p:cNvSpPr txBox="1"/>
          <p:nvPr/>
        </p:nvSpPr>
        <p:spPr>
          <a:xfrm>
            <a:off x="7524328" y="5879013"/>
            <a:ext cx="1172805" cy="646331"/>
          </a:xfrm>
          <a:prstGeom prst="rect">
            <a:avLst/>
          </a:prstGeom>
          <a:noFill/>
        </p:spPr>
        <p:txBody>
          <a:bodyPr wrap="none" rtlCol="0">
            <a:spAutoFit/>
          </a:bodyPr>
          <a:lstStyle/>
          <a:p>
            <a:r>
              <a:rPr lang="en-US" dirty="0" smtClean="0"/>
              <a:t>Database</a:t>
            </a:r>
          </a:p>
          <a:p>
            <a:r>
              <a:rPr lang="en-US" dirty="0" smtClean="0"/>
              <a:t>Server</a:t>
            </a:r>
            <a:endParaRPr lang="en-US" dirty="0"/>
          </a:p>
        </p:txBody>
      </p:sp>
      <p:sp>
        <p:nvSpPr>
          <p:cNvPr id="9" name="Rectangle 8"/>
          <p:cNvSpPr/>
          <p:nvPr/>
        </p:nvSpPr>
        <p:spPr bwMode="auto">
          <a:xfrm>
            <a:off x="1547664" y="1124744"/>
            <a:ext cx="2088232" cy="1200329"/>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Application Client</a:t>
            </a:r>
          </a:p>
          <a:p>
            <a:pPr marL="0" marR="0" indent="0" algn="l" defTabSz="914400" rtl="0" eaLnBrk="0" fontAlgn="base" latinLnBrk="0" hangingPunct="0">
              <a:lnSpc>
                <a:spcPct val="100000"/>
              </a:lnSpc>
              <a:spcBef>
                <a:spcPct val="0"/>
              </a:spcBef>
              <a:spcAft>
                <a:spcPct val="0"/>
              </a:spcAft>
              <a:buClrTx/>
              <a:buSzTx/>
              <a:buFontTx/>
              <a:buNone/>
              <a:tabLst/>
            </a:pPr>
            <a:endParaRPr lang="en-US"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1" name="Rectangle 20"/>
          <p:cNvSpPr/>
          <p:nvPr/>
        </p:nvSpPr>
        <p:spPr bwMode="auto">
          <a:xfrm>
            <a:off x="3779912" y="1124744"/>
            <a:ext cx="2088232" cy="1200329"/>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Web </a:t>
            </a:r>
          </a:p>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Pages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2" name="Rectangle 21"/>
          <p:cNvSpPr/>
          <p:nvPr/>
        </p:nvSpPr>
        <p:spPr bwMode="auto">
          <a:xfrm>
            <a:off x="3779912" y="2889385"/>
            <a:ext cx="2088232" cy="923330"/>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JavaServer</a:t>
            </a:r>
            <a:endParaRPr kumimoji="0" lang="en-US"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Faces</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Pages</a:t>
            </a:r>
          </a:p>
        </p:txBody>
      </p:sp>
      <p:sp>
        <p:nvSpPr>
          <p:cNvPr id="23" name="Rectangle 22"/>
          <p:cNvSpPr/>
          <p:nvPr/>
        </p:nvSpPr>
        <p:spPr bwMode="auto">
          <a:xfrm>
            <a:off x="3779912" y="4473098"/>
            <a:ext cx="2088232" cy="923330"/>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Enterprise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Beans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4" name="Rectangle 23"/>
          <p:cNvSpPr/>
          <p:nvPr/>
        </p:nvSpPr>
        <p:spPr bwMode="auto">
          <a:xfrm>
            <a:off x="1547664" y="4473098"/>
            <a:ext cx="2088232" cy="923330"/>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Enterprise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Beans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13" name="Straight Connector 12"/>
          <p:cNvCxnSpPr/>
          <p:nvPr/>
        </p:nvCxnSpPr>
        <p:spPr bwMode="auto">
          <a:xfrm>
            <a:off x="7524328" y="1052736"/>
            <a:ext cx="0" cy="5544616"/>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7" name="TextBox 16"/>
          <p:cNvSpPr txBox="1"/>
          <p:nvPr/>
        </p:nvSpPr>
        <p:spPr>
          <a:xfrm>
            <a:off x="6173442" y="1340768"/>
            <a:ext cx="774822" cy="646331"/>
          </a:xfrm>
          <a:prstGeom prst="rect">
            <a:avLst/>
          </a:prstGeom>
          <a:noFill/>
        </p:spPr>
        <p:txBody>
          <a:bodyPr wrap="none" rtlCol="0">
            <a:spAutoFit/>
          </a:bodyPr>
          <a:lstStyle/>
          <a:p>
            <a:pPr algn="ctr"/>
            <a:r>
              <a:rPr lang="en-US" dirty="0" smtClean="0"/>
              <a:t>Client</a:t>
            </a:r>
          </a:p>
          <a:p>
            <a:pPr algn="ctr"/>
            <a:r>
              <a:rPr lang="en-US" dirty="0" smtClean="0"/>
              <a:t>Tier</a:t>
            </a:r>
            <a:endParaRPr lang="en-US" dirty="0"/>
          </a:p>
        </p:txBody>
      </p:sp>
      <p:sp>
        <p:nvSpPr>
          <p:cNvPr id="28" name="TextBox 27"/>
          <p:cNvSpPr txBox="1"/>
          <p:nvPr/>
        </p:nvSpPr>
        <p:spPr>
          <a:xfrm>
            <a:off x="6233292" y="3022368"/>
            <a:ext cx="655122" cy="646331"/>
          </a:xfrm>
          <a:prstGeom prst="rect">
            <a:avLst/>
          </a:prstGeom>
          <a:noFill/>
        </p:spPr>
        <p:txBody>
          <a:bodyPr wrap="none" rtlCol="0">
            <a:spAutoFit/>
          </a:bodyPr>
          <a:lstStyle/>
          <a:p>
            <a:pPr algn="ctr"/>
            <a:r>
              <a:rPr lang="en-US" dirty="0" smtClean="0"/>
              <a:t>Web</a:t>
            </a:r>
          </a:p>
          <a:p>
            <a:pPr algn="ctr"/>
            <a:r>
              <a:rPr lang="en-US" dirty="0" smtClean="0"/>
              <a:t>Tier</a:t>
            </a:r>
            <a:endParaRPr lang="en-US" dirty="0"/>
          </a:p>
        </p:txBody>
      </p:sp>
      <p:sp>
        <p:nvSpPr>
          <p:cNvPr id="29" name="TextBox 28"/>
          <p:cNvSpPr txBox="1"/>
          <p:nvPr/>
        </p:nvSpPr>
        <p:spPr>
          <a:xfrm>
            <a:off x="6012160" y="4581129"/>
            <a:ext cx="1121296" cy="646331"/>
          </a:xfrm>
          <a:prstGeom prst="rect">
            <a:avLst/>
          </a:prstGeom>
          <a:noFill/>
        </p:spPr>
        <p:txBody>
          <a:bodyPr wrap="none" rtlCol="0">
            <a:spAutoFit/>
          </a:bodyPr>
          <a:lstStyle/>
          <a:p>
            <a:pPr algn="ctr"/>
            <a:r>
              <a:rPr lang="en-US" dirty="0" smtClean="0"/>
              <a:t>Business</a:t>
            </a:r>
          </a:p>
          <a:p>
            <a:pPr algn="ctr"/>
            <a:r>
              <a:rPr lang="en-US" dirty="0" smtClean="0"/>
              <a:t>Tier</a:t>
            </a:r>
            <a:endParaRPr lang="en-US" dirty="0"/>
          </a:p>
        </p:txBody>
      </p:sp>
      <p:sp>
        <p:nvSpPr>
          <p:cNvPr id="30" name="TextBox 29"/>
          <p:cNvSpPr txBox="1"/>
          <p:nvPr/>
        </p:nvSpPr>
        <p:spPr>
          <a:xfrm>
            <a:off x="6300192" y="5879013"/>
            <a:ext cx="573632" cy="646331"/>
          </a:xfrm>
          <a:prstGeom prst="rect">
            <a:avLst/>
          </a:prstGeom>
          <a:noFill/>
        </p:spPr>
        <p:txBody>
          <a:bodyPr wrap="none" rtlCol="0">
            <a:spAutoFit/>
          </a:bodyPr>
          <a:lstStyle/>
          <a:p>
            <a:pPr algn="ctr"/>
            <a:r>
              <a:rPr lang="en-US" dirty="0" smtClean="0"/>
              <a:t>EIS</a:t>
            </a:r>
          </a:p>
          <a:p>
            <a:pPr algn="ctr"/>
            <a:r>
              <a:rPr lang="en-US" dirty="0" smtClean="0"/>
              <a:t>Tier</a:t>
            </a:r>
            <a:endParaRPr lang="en-US" dirty="0"/>
          </a:p>
        </p:txBody>
      </p:sp>
      <p:pic>
        <p:nvPicPr>
          <p:cNvPr id="25" name="Picture 24"/>
          <p:cNvPicPr>
            <a:picLocks noChangeAspect="1"/>
          </p:cNvPicPr>
          <p:nvPr/>
        </p:nvPicPr>
        <p:blipFill>
          <a:blip r:embed="rId5"/>
          <a:stretch>
            <a:fillRect/>
          </a:stretch>
        </p:blipFill>
        <p:spPr>
          <a:xfrm>
            <a:off x="1578248" y="5877272"/>
            <a:ext cx="545480" cy="545480"/>
          </a:xfrm>
          <a:prstGeom prst="rect">
            <a:avLst/>
          </a:prstGeom>
        </p:spPr>
      </p:pic>
      <p:pic>
        <p:nvPicPr>
          <p:cNvPr id="33" name="Picture 32"/>
          <p:cNvPicPr>
            <a:picLocks noChangeAspect="1"/>
          </p:cNvPicPr>
          <p:nvPr/>
        </p:nvPicPr>
        <p:blipFill>
          <a:blip r:embed="rId5"/>
          <a:stretch>
            <a:fillRect/>
          </a:stretch>
        </p:blipFill>
        <p:spPr>
          <a:xfrm>
            <a:off x="4026520" y="5877272"/>
            <a:ext cx="545480" cy="545480"/>
          </a:xfrm>
          <a:prstGeom prst="rect">
            <a:avLst/>
          </a:prstGeom>
        </p:spPr>
      </p:pic>
      <p:sp>
        <p:nvSpPr>
          <p:cNvPr id="26" name="TextBox 25"/>
          <p:cNvSpPr txBox="1"/>
          <p:nvPr/>
        </p:nvSpPr>
        <p:spPr>
          <a:xfrm>
            <a:off x="2123728" y="6021288"/>
            <a:ext cx="1172805" cy="369332"/>
          </a:xfrm>
          <a:prstGeom prst="rect">
            <a:avLst/>
          </a:prstGeom>
          <a:noFill/>
        </p:spPr>
        <p:txBody>
          <a:bodyPr wrap="none" rtlCol="0">
            <a:spAutoFit/>
          </a:bodyPr>
          <a:lstStyle/>
          <a:p>
            <a:r>
              <a:rPr lang="en-US" dirty="0" smtClean="0"/>
              <a:t>Database</a:t>
            </a:r>
            <a:endParaRPr lang="en-US" dirty="0"/>
          </a:p>
        </p:txBody>
      </p:sp>
      <p:sp>
        <p:nvSpPr>
          <p:cNvPr id="35" name="TextBox 34"/>
          <p:cNvSpPr txBox="1"/>
          <p:nvPr/>
        </p:nvSpPr>
        <p:spPr>
          <a:xfrm>
            <a:off x="4572000" y="6021288"/>
            <a:ext cx="1172805" cy="369332"/>
          </a:xfrm>
          <a:prstGeom prst="rect">
            <a:avLst/>
          </a:prstGeom>
          <a:noFill/>
        </p:spPr>
        <p:txBody>
          <a:bodyPr wrap="none" rtlCol="0">
            <a:spAutoFit/>
          </a:bodyPr>
          <a:lstStyle/>
          <a:p>
            <a:r>
              <a:rPr lang="en-US" dirty="0" smtClean="0"/>
              <a:t>Database</a:t>
            </a:r>
            <a:endParaRPr lang="en-US" dirty="0"/>
          </a:p>
        </p:txBody>
      </p:sp>
      <p:cxnSp>
        <p:nvCxnSpPr>
          <p:cNvPr id="31" name="Straight Arrow Connector 30"/>
          <p:cNvCxnSpPr>
            <a:stCxn id="17" idx="2"/>
            <a:endCxn id="28" idx="0"/>
          </p:cNvCxnSpPr>
          <p:nvPr/>
        </p:nvCxnSpPr>
        <p:spPr bwMode="auto">
          <a:xfrm>
            <a:off x="6560853" y="1987099"/>
            <a:ext cx="0" cy="1035269"/>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4" name="Straight Arrow Connector 33"/>
          <p:cNvCxnSpPr>
            <a:stCxn id="28" idx="2"/>
            <a:endCxn id="29" idx="0"/>
          </p:cNvCxnSpPr>
          <p:nvPr/>
        </p:nvCxnSpPr>
        <p:spPr bwMode="auto">
          <a:xfrm>
            <a:off x="6560853" y="3668699"/>
            <a:ext cx="11955" cy="91243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7" name="Straight Arrow Connector 36"/>
          <p:cNvCxnSpPr>
            <a:stCxn id="29" idx="2"/>
            <a:endCxn id="30" idx="0"/>
          </p:cNvCxnSpPr>
          <p:nvPr/>
        </p:nvCxnSpPr>
        <p:spPr bwMode="auto">
          <a:xfrm>
            <a:off x="6572808" y="5227460"/>
            <a:ext cx="14200" cy="651553"/>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pic>
        <p:nvPicPr>
          <p:cNvPr id="38" name="Picture 37"/>
          <p:cNvPicPr>
            <a:picLocks noChangeAspect="1"/>
          </p:cNvPicPr>
          <p:nvPr/>
        </p:nvPicPr>
        <p:blipFill>
          <a:blip r:embed="rId6"/>
          <a:stretch>
            <a:fillRect/>
          </a:stretch>
        </p:blipFill>
        <p:spPr>
          <a:xfrm>
            <a:off x="1883234" y="1519684"/>
            <a:ext cx="1392622" cy="685180"/>
          </a:xfrm>
          <a:prstGeom prst="rect">
            <a:avLst/>
          </a:prstGeom>
          <a:ln w="3175" cmpd="sng">
            <a:solidFill>
              <a:schemeClr val="tx1"/>
            </a:solidFill>
          </a:ln>
        </p:spPr>
      </p:pic>
      <p:pic>
        <p:nvPicPr>
          <p:cNvPr id="39" name="Picture 38"/>
          <p:cNvPicPr>
            <a:picLocks noChangeAspect="1"/>
          </p:cNvPicPr>
          <p:nvPr/>
        </p:nvPicPr>
        <p:blipFill>
          <a:blip r:embed="rId7"/>
          <a:stretch>
            <a:fillRect/>
          </a:stretch>
        </p:blipFill>
        <p:spPr>
          <a:xfrm>
            <a:off x="4572000" y="1268760"/>
            <a:ext cx="1224136" cy="918102"/>
          </a:xfrm>
          <a:prstGeom prst="rect">
            <a:avLst/>
          </a:prstGeom>
          <a:ln w="3175" cmpd="sng">
            <a:solidFill>
              <a:schemeClr val="tx1"/>
            </a:solidFill>
          </a:ln>
        </p:spPr>
      </p:pic>
      <p:pic>
        <p:nvPicPr>
          <p:cNvPr id="46" name="Picture 45"/>
          <p:cNvPicPr>
            <a:picLocks noChangeAspect="1"/>
          </p:cNvPicPr>
          <p:nvPr/>
        </p:nvPicPr>
        <p:blipFill>
          <a:blip r:embed="rId8">
            <a:extLst>
              <a:ext uri="{BEBA8EAE-BF5A-486C-A8C5-ECC9F3942E4B}">
                <a14:imgProps xmlns:a14="http://schemas.microsoft.com/office/drawing/2010/main">
                  <a14:imgLayer r:embed="rId9">
                    <a14:imgEffect>
                      <a14:backgroundRemoval t="1705" b="96591" l="3030" r="97980"/>
                    </a14:imgEffect>
                  </a14:imgLayer>
                </a14:imgProps>
              </a:ext>
            </a:extLst>
          </a:blip>
          <a:stretch>
            <a:fillRect/>
          </a:stretch>
        </p:blipFill>
        <p:spPr>
          <a:xfrm>
            <a:off x="2915816" y="4749148"/>
            <a:ext cx="609228" cy="541536"/>
          </a:xfrm>
          <a:prstGeom prst="rect">
            <a:avLst/>
          </a:prstGeom>
        </p:spPr>
      </p:pic>
      <p:pic>
        <p:nvPicPr>
          <p:cNvPr id="51" name="Picture 50"/>
          <p:cNvPicPr>
            <a:picLocks noChangeAspect="1"/>
          </p:cNvPicPr>
          <p:nvPr/>
        </p:nvPicPr>
        <p:blipFill>
          <a:blip r:embed="rId8">
            <a:extLst>
              <a:ext uri="{BEBA8EAE-BF5A-486C-A8C5-ECC9F3942E4B}">
                <a14:imgProps xmlns:a14="http://schemas.microsoft.com/office/drawing/2010/main">
                  <a14:imgLayer r:embed="rId9">
                    <a14:imgEffect>
                      <a14:backgroundRemoval t="1705" b="96591" l="3030" r="97980"/>
                    </a14:imgEffect>
                  </a14:imgLayer>
                </a14:imgProps>
              </a:ext>
            </a:extLst>
          </a:blip>
          <a:stretch>
            <a:fillRect/>
          </a:stretch>
        </p:blipFill>
        <p:spPr>
          <a:xfrm>
            <a:off x="5148064" y="4759673"/>
            <a:ext cx="609228" cy="541536"/>
          </a:xfrm>
          <a:prstGeom prst="rect">
            <a:avLst/>
          </a:prstGeom>
        </p:spPr>
      </p:pic>
      <p:pic>
        <p:nvPicPr>
          <p:cNvPr id="48" name="Picture 47"/>
          <p:cNvPicPr>
            <a:picLocks noChangeAspect="1"/>
          </p:cNvPicPr>
          <p:nvPr/>
        </p:nvPicPr>
        <p:blipFill>
          <a:blip r:embed="rId10"/>
          <a:stretch>
            <a:fillRect/>
          </a:stretch>
        </p:blipFill>
        <p:spPr>
          <a:xfrm>
            <a:off x="5220072" y="3020627"/>
            <a:ext cx="520700" cy="622300"/>
          </a:xfrm>
          <a:prstGeom prst="rect">
            <a:avLst/>
          </a:prstGeom>
        </p:spPr>
      </p:pic>
      <p:cxnSp>
        <p:nvCxnSpPr>
          <p:cNvPr id="50" name="Straight Arrow Connector 49"/>
          <p:cNvCxnSpPr>
            <a:endCxn id="22" idx="0"/>
          </p:cNvCxnSpPr>
          <p:nvPr/>
        </p:nvCxnSpPr>
        <p:spPr bwMode="auto">
          <a:xfrm>
            <a:off x="4824028" y="2276872"/>
            <a:ext cx="0" cy="612513"/>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3" name="Straight Arrow Connector 52"/>
          <p:cNvCxnSpPr>
            <a:stCxn id="22" idx="2"/>
            <a:endCxn id="23" idx="0"/>
          </p:cNvCxnSpPr>
          <p:nvPr/>
        </p:nvCxnSpPr>
        <p:spPr bwMode="auto">
          <a:xfrm>
            <a:off x="4824028" y="3812715"/>
            <a:ext cx="0" cy="660383"/>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5" name="Straight Arrow Connector 54"/>
          <p:cNvCxnSpPr>
            <a:stCxn id="9" idx="2"/>
            <a:endCxn id="24" idx="0"/>
          </p:cNvCxnSpPr>
          <p:nvPr/>
        </p:nvCxnSpPr>
        <p:spPr bwMode="auto">
          <a:xfrm>
            <a:off x="2591780" y="2325073"/>
            <a:ext cx="0" cy="214802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1" name="TextBox 40"/>
          <p:cNvSpPr txBox="1"/>
          <p:nvPr/>
        </p:nvSpPr>
        <p:spPr>
          <a:xfrm>
            <a:off x="7596336" y="4582869"/>
            <a:ext cx="1044314" cy="646331"/>
          </a:xfrm>
          <a:prstGeom prst="rect">
            <a:avLst/>
          </a:prstGeom>
          <a:noFill/>
        </p:spPr>
        <p:txBody>
          <a:bodyPr wrap="none" rtlCol="0">
            <a:spAutoFit/>
          </a:bodyPr>
          <a:lstStyle/>
          <a:p>
            <a:r>
              <a:rPr lang="en-US" dirty="0" smtClean="0"/>
              <a:t>Java EE</a:t>
            </a:r>
          </a:p>
          <a:p>
            <a:r>
              <a:rPr lang="en-US" dirty="0" smtClean="0"/>
              <a:t>Server</a:t>
            </a:r>
            <a:endParaRPr lang="en-US" dirty="0"/>
          </a:p>
        </p:txBody>
      </p:sp>
    </p:spTree>
    <p:custDataLst>
      <p:tags r:id="rId1"/>
    </p:custDataLst>
    <p:extLst>
      <p:ext uri="{BB962C8B-B14F-4D97-AF65-F5344CB8AC3E}">
        <p14:creationId xmlns:p14="http://schemas.microsoft.com/office/powerpoint/2010/main" val="15213085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Java EE Components</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pPr defTabSz="914400" eaLnBrk="1" hangingPunct="1"/>
            <a:r>
              <a:rPr lang="en-US" dirty="0" smtClean="0"/>
              <a:t>The Java EE specification defines the following Java EE components :</a:t>
            </a:r>
          </a:p>
          <a:p>
            <a:pPr defTabSz="914400" eaLnBrk="1" hangingPunct="1"/>
            <a:endParaRPr lang="en-US" dirty="0" smtClean="0"/>
          </a:p>
          <a:p>
            <a:pPr lvl="1"/>
            <a:r>
              <a:rPr lang="en-US" dirty="0" smtClean="0"/>
              <a:t>Application clients and applets </a:t>
            </a:r>
          </a:p>
          <a:p>
            <a:pPr marL="517525" lvl="1" indent="0">
              <a:buNone/>
            </a:pPr>
            <a:r>
              <a:rPr lang="en-US" dirty="0">
                <a:sym typeface="Wingdings"/>
              </a:rPr>
              <a:t>	</a:t>
            </a:r>
            <a:r>
              <a:rPr lang="en-US" dirty="0" smtClean="0">
                <a:sym typeface="Wingdings"/>
              </a:rPr>
              <a:t> Run on the client</a:t>
            </a:r>
          </a:p>
          <a:p>
            <a:pPr lvl="1"/>
            <a:r>
              <a:rPr lang="en-US" dirty="0" smtClean="0">
                <a:sym typeface="Wingdings"/>
              </a:rPr>
              <a:t>Servlet, JSF and JSP technology components </a:t>
            </a:r>
          </a:p>
          <a:p>
            <a:pPr marL="517525" lvl="1" indent="0">
              <a:buNone/>
            </a:pPr>
            <a:r>
              <a:rPr lang="en-US" dirty="0">
                <a:sym typeface="Wingdings"/>
              </a:rPr>
              <a:t>	</a:t>
            </a:r>
            <a:r>
              <a:rPr lang="en-US" dirty="0" smtClean="0">
                <a:sym typeface="Wingdings"/>
              </a:rPr>
              <a:t> Web components, run on the server</a:t>
            </a:r>
            <a:endParaRPr lang="en-US" dirty="0">
              <a:sym typeface="Wingdings"/>
            </a:endParaRPr>
          </a:p>
          <a:p>
            <a:pPr lvl="1"/>
            <a:r>
              <a:rPr lang="en-US" dirty="0" smtClean="0">
                <a:sym typeface="Wingdings"/>
              </a:rPr>
              <a:t>Enterprise JavaBeans components</a:t>
            </a:r>
          </a:p>
          <a:p>
            <a:pPr marL="517525" lvl="1" indent="0">
              <a:buNone/>
            </a:pPr>
            <a:r>
              <a:rPr lang="en-US" dirty="0">
                <a:sym typeface="Wingdings"/>
              </a:rPr>
              <a:t>	</a:t>
            </a:r>
            <a:r>
              <a:rPr lang="en-US" dirty="0" smtClean="0">
                <a:sym typeface="Wingdings"/>
              </a:rPr>
              <a:t> Business components, run on the server</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Application Model</a:t>
            </a:r>
            <a:endParaRPr lang="fr-FR" dirty="0">
              <a:solidFill>
                <a:srgbClr val="000000"/>
              </a:solidFill>
            </a:endParaRPr>
          </a:p>
        </p:txBody>
      </p:sp>
    </p:spTree>
    <p:custDataLst>
      <p:tags r:id="rId1"/>
    </p:custDataLst>
    <p:extLst>
      <p:ext uri="{BB962C8B-B14F-4D97-AF65-F5344CB8AC3E}">
        <p14:creationId xmlns:p14="http://schemas.microsoft.com/office/powerpoint/2010/main" val="33884069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2" end="2"/>
                                            </p:txEl>
                                          </p:spTgt>
                                        </p:tgtEl>
                                        <p:attrNameLst>
                                          <p:attrName>style.visibility</p:attrName>
                                        </p:attrNameLst>
                                      </p:cBhvr>
                                      <p:to>
                                        <p:strVal val="visible"/>
                                      </p:to>
                                    </p:set>
                                    <p:animEffect transition="in" filter="fade">
                                      <p:cBhvr>
                                        <p:cTn id="10" dur="500"/>
                                        <p:tgtEl>
                                          <p:spTgt spid="3483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3" end="3"/>
                                            </p:txEl>
                                          </p:spTgt>
                                        </p:tgtEl>
                                        <p:attrNameLst>
                                          <p:attrName>style.visibility</p:attrName>
                                        </p:attrNameLst>
                                      </p:cBhvr>
                                      <p:to>
                                        <p:strVal val="visible"/>
                                      </p:to>
                                    </p:set>
                                    <p:animEffect transition="in" filter="fade">
                                      <p:cBhvr>
                                        <p:cTn id="13" dur="500"/>
                                        <p:tgtEl>
                                          <p:spTgt spid="34830">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4" end="4"/>
                                            </p:txEl>
                                          </p:spTgt>
                                        </p:tgtEl>
                                        <p:attrNameLst>
                                          <p:attrName>style.visibility</p:attrName>
                                        </p:attrNameLst>
                                      </p:cBhvr>
                                      <p:to>
                                        <p:strVal val="visible"/>
                                      </p:to>
                                    </p:set>
                                    <p:animEffect transition="in" filter="fade">
                                      <p:cBhvr>
                                        <p:cTn id="16" dur="500"/>
                                        <p:tgtEl>
                                          <p:spTgt spid="34830">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5" end="5"/>
                                            </p:txEl>
                                          </p:spTgt>
                                        </p:tgtEl>
                                        <p:attrNameLst>
                                          <p:attrName>style.visibility</p:attrName>
                                        </p:attrNameLst>
                                      </p:cBhvr>
                                      <p:to>
                                        <p:strVal val="visible"/>
                                      </p:to>
                                    </p:set>
                                    <p:animEffect transition="in" filter="fade">
                                      <p:cBhvr>
                                        <p:cTn id="19" dur="500"/>
                                        <p:tgtEl>
                                          <p:spTgt spid="34830">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6" end="6"/>
                                            </p:txEl>
                                          </p:spTgt>
                                        </p:tgtEl>
                                        <p:attrNameLst>
                                          <p:attrName>style.visibility</p:attrName>
                                        </p:attrNameLst>
                                      </p:cBhvr>
                                      <p:to>
                                        <p:strVal val="visible"/>
                                      </p:to>
                                    </p:set>
                                    <p:animEffect transition="in" filter="fade">
                                      <p:cBhvr>
                                        <p:cTn id="22" dur="500"/>
                                        <p:tgtEl>
                                          <p:spTgt spid="34830">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7" end="7"/>
                                            </p:txEl>
                                          </p:spTgt>
                                        </p:tgtEl>
                                        <p:attrNameLst>
                                          <p:attrName>style.visibility</p:attrName>
                                        </p:attrNameLst>
                                      </p:cBhvr>
                                      <p:to>
                                        <p:strVal val="visible"/>
                                      </p:to>
                                    </p:set>
                                    <p:animEffect transition="in" filter="fade">
                                      <p:cBhvr>
                                        <p:cTn id="25"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Java EE Application Model</a:t>
            </a:r>
            <a:endParaRPr lang="fr-FR" dirty="0">
              <a:solidFill>
                <a:srgbClr val="000000"/>
              </a:solidFill>
            </a:endParaRPr>
          </a:p>
        </p:txBody>
      </p:sp>
    </p:spTree>
    <p:custDataLst>
      <p:tags r:id="rId1"/>
    </p:custDataLst>
    <p:extLst>
      <p:ext uri="{BB962C8B-B14F-4D97-AF65-F5344CB8AC3E}">
        <p14:creationId xmlns:p14="http://schemas.microsoft.com/office/powerpoint/2010/main" val="4185981690"/>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Java EE Containers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Java EE - Introduction</a:t>
            </a:r>
          </a:p>
        </p:txBody>
      </p:sp>
    </p:spTree>
    <p:custDataLst>
      <p:tags r:id="rId1"/>
    </p:custDataLst>
    <p:extLst>
      <p:ext uri="{BB962C8B-B14F-4D97-AF65-F5344CB8AC3E}">
        <p14:creationId xmlns:p14="http://schemas.microsoft.com/office/powerpoint/2010/main" val="42685836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Presentation</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pPr defTabSz="914400" eaLnBrk="1" hangingPunct="1"/>
            <a:r>
              <a:rPr lang="en-US" dirty="0" smtClean="0"/>
              <a:t>Containers are the interface between a component and the low-level platform specific functionality that supports it</a:t>
            </a:r>
          </a:p>
          <a:p>
            <a:pPr defTabSz="914400" eaLnBrk="1" hangingPunct="1"/>
            <a:endParaRPr lang="en-US" dirty="0" smtClean="0"/>
          </a:p>
          <a:p>
            <a:pPr defTabSz="914400" eaLnBrk="1" hangingPunct="1"/>
            <a:r>
              <a:rPr lang="en-US" dirty="0" smtClean="0"/>
              <a:t>Java </a:t>
            </a:r>
            <a:r>
              <a:rPr lang="en-US" dirty="0"/>
              <a:t>EE </a:t>
            </a:r>
            <a:r>
              <a:rPr lang="en-US" dirty="0" smtClean="0"/>
              <a:t>module </a:t>
            </a:r>
            <a:r>
              <a:rPr lang="en-US" dirty="0"/>
              <a:t>(Servlets, EJB, ...) must be deployed in its container to be able to be </a:t>
            </a:r>
            <a:r>
              <a:rPr lang="en-US" dirty="0" smtClean="0"/>
              <a:t>executed</a:t>
            </a:r>
          </a:p>
          <a:p>
            <a:pPr defTabSz="914400" eaLnBrk="1" hangingPunct="1"/>
            <a:endParaRPr lang="en-US" dirty="0" smtClean="0"/>
          </a:p>
          <a:p>
            <a:pPr defTabSz="914400" eaLnBrk="1" hangingPunct="1"/>
            <a:r>
              <a:rPr lang="en-US" dirty="0" smtClean="0"/>
              <a:t>Containers provide some services as :</a:t>
            </a:r>
          </a:p>
          <a:p>
            <a:pPr lvl="1"/>
            <a:r>
              <a:rPr lang="en-US" dirty="0" smtClean="0"/>
              <a:t>Security</a:t>
            </a:r>
          </a:p>
          <a:p>
            <a:pPr lvl="1"/>
            <a:r>
              <a:rPr lang="en-US" dirty="0" smtClean="0"/>
              <a:t>Transaction management</a:t>
            </a:r>
          </a:p>
          <a:p>
            <a:pPr lvl="1"/>
            <a:r>
              <a:rPr lang="en-US" dirty="0" smtClean="0"/>
              <a:t>Remote connectivity</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Containers</a:t>
            </a:r>
            <a:endParaRPr lang="fr-FR" dirty="0">
              <a:solidFill>
                <a:srgbClr val="000000"/>
              </a:solidFill>
            </a:endParaRPr>
          </a:p>
        </p:txBody>
      </p:sp>
    </p:spTree>
    <p:custDataLst>
      <p:tags r:id="rId1"/>
    </p:custDataLst>
    <p:extLst>
      <p:ext uri="{BB962C8B-B14F-4D97-AF65-F5344CB8AC3E}">
        <p14:creationId xmlns:p14="http://schemas.microsoft.com/office/powerpoint/2010/main" val="36755007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34830">
                                            <p:txEl>
                                              <p:pRg st="2" end="2"/>
                                            </p:txEl>
                                          </p:spTgt>
                                        </p:tgtEl>
                                        <p:attrNameLst>
                                          <p:attrName>style.visibility</p:attrName>
                                        </p:attrNameLst>
                                      </p:cBhvr>
                                      <p:to>
                                        <p:strVal val="visible"/>
                                      </p:to>
                                    </p:set>
                                    <p:animEffect transition="in" filter="fade">
                                      <p:cBhvr>
                                        <p:cTn id="12" dur="500"/>
                                        <p:tgtEl>
                                          <p:spTgt spid="348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34830">
                                            <p:txEl>
                                              <p:pRg st="4" end="4"/>
                                            </p:txEl>
                                          </p:spTgt>
                                        </p:tgtEl>
                                        <p:attrNameLst>
                                          <p:attrName>style.visibility</p:attrName>
                                        </p:attrNameLst>
                                      </p:cBhvr>
                                      <p:to>
                                        <p:strVal val="visible"/>
                                      </p:to>
                                    </p:set>
                                    <p:animEffect transition="in" filter="fade">
                                      <p:cBhvr>
                                        <p:cTn id="17" dur="500"/>
                                        <p:tgtEl>
                                          <p:spTgt spid="34830">
                                            <p:txEl>
                                              <p:pRg st="4" end="4"/>
                                            </p:txEl>
                                          </p:spTgt>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34830">
                                            <p:txEl>
                                              <p:pRg st="5" end="5"/>
                                            </p:txEl>
                                          </p:spTgt>
                                        </p:tgtEl>
                                        <p:attrNameLst>
                                          <p:attrName>style.visibility</p:attrName>
                                        </p:attrNameLst>
                                      </p:cBhvr>
                                      <p:to>
                                        <p:strVal val="visible"/>
                                      </p:to>
                                    </p:set>
                                    <p:animEffect transition="in" filter="fade">
                                      <p:cBhvr>
                                        <p:cTn id="20" dur="500"/>
                                        <p:tgtEl>
                                          <p:spTgt spid="34830">
                                            <p:txEl>
                                              <p:pRg st="5" end="5"/>
                                            </p:txEl>
                                          </p:spTgt>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34830">
                                            <p:txEl>
                                              <p:pRg st="6" end="6"/>
                                            </p:txEl>
                                          </p:spTgt>
                                        </p:tgtEl>
                                        <p:attrNameLst>
                                          <p:attrName>style.visibility</p:attrName>
                                        </p:attrNameLst>
                                      </p:cBhvr>
                                      <p:to>
                                        <p:strVal val="visible"/>
                                      </p:to>
                                    </p:set>
                                    <p:animEffect transition="in" filter="fade">
                                      <p:cBhvr>
                                        <p:cTn id="23" dur="500"/>
                                        <p:tgtEl>
                                          <p:spTgt spid="34830">
                                            <p:txEl>
                                              <p:pRg st="6" end="6"/>
                                            </p:txEl>
                                          </p:spTgt>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34830">
                                            <p:txEl>
                                              <p:pRg st="7" end="7"/>
                                            </p:txEl>
                                          </p:spTgt>
                                        </p:tgtEl>
                                        <p:attrNameLst>
                                          <p:attrName>style.visibility</p:attrName>
                                        </p:attrNameLst>
                                      </p:cBhvr>
                                      <p:to>
                                        <p:strVal val="visible"/>
                                      </p:to>
                                    </p:set>
                                    <p:animEffect transition="in" filter="fade">
                                      <p:cBhvr>
                                        <p:cTn id="26"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Container Types</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Containers</a:t>
            </a:r>
            <a:endParaRPr lang="fr-FR" dirty="0">
              <a:solidFill>
                <a:srgbClr val="000000"/>
              </a:solidFill>
            </a:endParaRPr>
          </a:p>
        </p:txBody>
      </p:sp>
      <p:sp>
        <p:nvSpPr>
          <p:cNvPr id="14" name="Rectangle 13"/>
          <p:cNvSpPr/>
          <p:nvPr/>
        </p:nvSpPr>
        <p:spPr bwMode="auto">
          <a:xfrm>
            <a:off x="1835696" y="3261177"/>
            <a:ext cx="6336704" cy="1188151"/>
          </a:xfrm>
          <a:prstGeom prst="rect">
            <a:avLst/>
          </a:prstGeom>
          <a:solidFill>
            <a:schemeClr val="accent2">
              <a:lumMod val="60000"/>
              <a:lumOff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1835696" y="5025353"/>
            <a:ext cx="6336704" cy="1188151"/>
          </a:xfrm>
          <a:prstGeom prst="rect">
            <a:avLst/>
          </a:prstGeom>
          <a:solidFill>
            <a:schemeClr val="accent2">
              <a:lumMod val="60000"/>
              <a:lumOff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1907704" y="1556792"/>
            <a:ext cx="2088232" cy="1200329"/>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Application Client</a:t>
            </a:r>
          </a:p>
          <a:p>
            <a:pPr marL="0" marR="0" indent="0" algn="l" defTabSz="914400" rtl="0" eaLnBrk="0" fontAlgn="base" latinLnBrk="0" hangingPunct="0">
              <a:lnSpc>
                <a:spcPct val="100000"/>
              </a:lnSpc>
              <a:spcBef>
                <a:spcPct val="0"/>
              </a:spcBef>
              <a:spcAft>
                <a:spcPct val="0"/>
              </a:spcAft>
              <a:buClrTx/>
              <a:buSzTx/>
              <a:buFontTx/>
              <a:buNone/>
              <a:tabLst/>
            </a:pPr>
            <a:endParaRPr lang="en-US"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1" name="Rectangle 20"/>
          <p:cNvSpPr/>
          <p:nvPr/>
        </p:nvSpPr>
        <p:spPr bwMode="auto">
          <a:xfrm>
            <a:off x="4139952" y="1556792"/>
            <a:ext cx="2088232" cy="1200329"/>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Web </a:t>
            </a:r>
          </a:p>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Pages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2" name="Rectangle 21"/>
          <p:cNvSpPr/>
          <p:nvPr/>
        </p:nvSpPr>
        <p:spPr bwMode="auto">
          <a:xfrm>
            <a:off x="4139952" y="3417967"/>
            <a:ext cx="2088232" cy="923330"/>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JavaServer</a:t>
            </a:r>
            <a:endParaRPr kumimoji="0" lang="en-US"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Faces</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Pages</a:t>
            </a:r>
          </a:p>
        </p:txBody>
      </p:sp>
      <p:sp>
        <p:nvSpPr>
          <p:cNvPr id="23" name="Rectangle 22"/>
          <p:cNvSpPr/>
          <p:nvPr/>
        </p:nvSpPr>
        <p:spPr bwMode="auto">
          <a:xfrm>
            <a:off x="4139952" y="5169370"/>
            <a:ext cx="2088232" cy="923330"/>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Enterprise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Beans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4" name="Rectangle 23"/>
          <p:cNvSpPr/>
          <p:nvPr/>
        </p:nvSpPr>
        <p:spPr bwMode="auto">
          <a:xfrm>
            <a:off x="1907704" y="5169370"/>
            <a:ext cx="2088232" cy="923330"/>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Enterprise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Beans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38" name="Picture 37"/>
          <p:cNvPicPr>
            <a:picLocks noChangeAspect="1"/>
          </p:cNvPicPr>
          <p:nvPr/>
        </p:nvPicPr>
        <p:blipFill>
          <a:blip r:embed="rId5"/>
          <a:stretch>
            <a:fillRect/>
          </a:stretch>
        </p:blipFill>
        <p:spPr>
          <a:xfrm>
            <a:off x="2243274" y="1951732"/>
            <a:ext cx="1392622" cy="685180"/>
          </a:xfrm>
          <a:prstGeom prst="rect">
            <a:avLst/>
          </a:prstGeom>
          <a:ln w="3175" cmpd="sng">
            <a:solidFill>
              <a:schemeClr val="tx1"/>
            </a:solidFill>
          </a:ln>
        </p:spPr>
      </p:pic>
      <p:pic>
        <p:nvPicPr>
          <p:cNvPr id="39" name="Picture 38"/>
          <p:cNvPicPr>
            <a:picLocks noChangeAspect="1"/>
          </p:cNvPicPr>
          <p:nvPr/>
        </p:nvPicPr>
        <p:blipFill>
          <a:blip r:embed="rId6"/>
          <a:stretch>
            <a:fillRect/>
          </a:stretch>
        </p:blipFill>
        <p:spPr>
          <a:xfrm>
            <a:off x="4932040" y="1700808"/>
            <a:ext cx="1224136" cy="918102"/>
          </a:xfrm>
          <a:prstGeom prst="rect">
            <a:avLst/>
          </a:prstGeom>
          <a:ln w="3175" cmpd="sng">
            <a:solidFill>
              <a:schemeClr val="tx1"/>
            </a:solidFill>
          </a:ln>
        </p:spPr>
      </p:pic>
      <p:pic>
        <p:nvPicPr>
          <p:cNvPr id="46" name="Picture 45"/>
          <p:cNvPicPr>
            <a:picLocks noChangeAspect="1"/>
          </p:cNvPicPr>
          <p:nvPr/>
        </p:nvPicPr>
        <p:blipFill>
          <a:blip r:embed="rId7">
            <a:extLst>
              <a:ext uri="{BEBA8EAE-BF5A-486C-A8C5-ECC9F3942E4B}">
                <a14:imgProps xmlns:a14="http://schemas.microsoft.com/office/drawing/2010/main">
                  <a14:imgLayer r:embed="rId8">
                    <a14:imgEffect>
                      <a14:backgroundRemoval t="1705" b="96591" l="3030" r="97980"/>
                    </a14:imgEffect>
                  </a14:imgLayer>
                </a14:imgProps>
              </a:ext>
            </a:extLst>
          </a:blip>
          <a:stretch>
            <a:fillRect/>
          </a:stretch>
        </p:blipFill>
        <p:spPr>
          <a:xfrm>
            <a:off x="3275856" y="5445420"/>
            <a:ext cx="609228" cy="541536"/>
          </a:xfrm>
          <a:prstGeom prst="rect">
            <a:avLst/>
          </a:prstGeom>
        </p:spPr>
      </p:pic>
      <p:pic>
        <p:nvPicPr>
          <p:cNvPr id="51" name="Picture 50"/>
          <p:cNvPicPr>
            <a:picLocks noChangeAspect="1"/>
          </p:cNvPicPr>
          <p:nvPr/>
        </p:nvPicPr>
        <p:blipFill>
          <a:blip r:embed="rId7">
            <a:extLst>
              <a:ext uri="{BEBA8EAE-BF5A-486C-A8C5-ECC9F3942E4B}">
                <a14:imgProps xmlns:a14="http://schemas.microsoft.com/office/drawing/2010/main">
                  <a14:imgLayer r:embed="rId8">
                    <a14:imgEffect>
                      <a14:backgroundRemoval t="1705" b="96591" l="3030" r="97980"/>
                    </a14:imgEffect>
                  </a14:imgLayer>
                </a14:imgProps>
              </a:ext>
            </a:extLst>
          </a:blip>
          <a:stretch>
            <a:fillRect/>
          </a:stretch>
        </p:blipFill>
        <p:spPr>
          <a:xfrm>
            <a:off x="5508104" y="5455945"/>
            <a:ext cx="609228" cy="541536"/>
          </a:xfrm>
          <a:prstGeom prst="rect">
            <a:avLst/>
          </a:prstGeom>
        </p:spPr>
      </p:pic>
      <p:pic>
        <p:nvPicPr>
          <p:cNvPr id="48" name="Picture 47"/>
          <p:cNvPicPr>
            <a:picLocks noChangeAspect="1"/>
          </p:cNvPicPr>
          <p:nvPr/>
        </p:nvPicPr>
        <p:blipFill>
          <a:blip r:embed="rId9"/>
          <a:stretch>
            <a:fillRect/>
          </a:stretch>
        </p:blipFill>
        <p:spPr>
          <a:xfrm>
            <a:off x="5580112" y="3549209"/>
            <a:ext cx="520700" cy="622300"/>
          </a:xfrm>
          <a:prstGeom prst="rect">
            <a:avLst/>
          </a:prstGeom>
        </p:spPr>
      </p:pic>
      <p:cxnSp>
        <p:nvCxnSpPr>
          <p:cNvPr id="50" name="Straight Arrow Connector 49"/>
          <p:cNvCxnSpPr>
            <a:stCxn id="21" idx="2"/>
            <a:endCxn id="22" idx="0"/>
          </p:cNvCxnSpPr>
          <p:nvPr/>
        </p:nvCxnSpPr>
        <p:spPr bwMode="auto">
          <a:xfrm>
            <a:off x="5184068" y="2757121"/>
            <a:ext cx="0" cy="66084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3" name="Straight Arrow Connector 52"/>
          <p:cNvCxnSpPr>
            <a:stCxn id="22" idx="2"/>
            <a:endCxn id="23" idx="0"/>
          </p:cNvCxnSpPr>
          <p:nvPr/>
        </p:nvCxnSpPr>
        <p:spPr bwMode="auto">
          <a:xfrm>
            <a:off x="5184068" y="4341297"/>
            <a:ext cx="0" cy="828073"/>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5" name="Straight Arrow Connector 54"/>
          <p:cNvCxnSpPr>
            <a:stCxn id="9" idx="2"/>
            <a:endCxn id="24" idx="0"/>
          </p:cNvCxnSpPr>
          <p:nvPr/>
        </p:nvCxnSpPr>
        <p:spPr bwMode="auto">
          <a:xfrm>
            <a:off x="2951820" y="2757121"/>
            <a:ext cx="0" cy="2412249"/>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 name="TextBox 3"/>
          <p:cNvSpPr txBox="1"/>
          <p:nvPr/>
        </p:nvSpPr>
        <p:spPr>
          <a:xfrm>
            <a:off x="6732240" y="3573016"/>
            <a:ext cx="1185541" cy="646331"/>
          </a:xfrm>
          <a:prstGeom prst="rect">
            <a:avLst/>
          </a:prstGeom>
          <a:noFill/>
        </p:spPr>
        <p:txBody>
          <a:bodyPr wrap="none" rtlCol="0">
            <a:spAutoFit/>
          </a:bodyPr>
          <a:lstStyle/>
          <a:p>
            <a:pPr algn="ctr"/>
            <a:r>
              <a:rPr lang="en-US" dirty="0" smtClean="0"/>
              <a:t>Web</a:t>
            </a:r>
          </a:p>
          <a:p>
            <a:pPr algn="ctr"/>
            <a:r>
              <a:rPr lang="en-US" dirty="0" smtClean="0"/>
              <a:t>Container</a:t>
            </a:r>
            <a:endParaRPr lang="en-US" dirty="0"/>
          </a:p>
        </p:txBody>
      </p:sp>
      <p:sp>
        <p:nvSpPr>
          <p:cNvPr id="41" name="TextBox 40"/>
          <p:cNvSpPr txBox="1"/>
          <p:nvPr/>
        </p:nvSpPr>
        <p:spPr>
          <a:xfrm>
            <a:off x="6732240" y="5302949"/>
            <a:ext cx="1185541" cy="646331"/>
          </a:xfrm>
          <a:prstGeom prst="rect">
            <a:avLst/>
          </a:prstGeom>
          <a:noFill/>
        </p:spPr>
        <p:txBody>
          <a:bodyPr wrap="none" rtlCol="0">
            <a:spAutoFit/>
          </a:bodyPr>
          <a:lstStyle/>
          <a:p>
            <a:pPr algn="ctr"/>
            <a:r>
              <a:rPr lang="en-US" dirty="0" smtClean="0"/>
              <a:t>EJB</a:t>
            </a:r>
          </a:p>
          <a:p>
            <a:pPr algn="ctr"/>
            <a:r>
              <a:rPr lang="en-US" dirty="0" smtClean="0"/>
              <a:t>Container</a:t>
            </a:r>
            <a:endParaRPr lang="en-US" dirty="0"/>
          </a:p>
        </p:txBody>
      </p:sp>
    </p:spTree>
    <p:custDataLst>
      <p:tags r:id="rId1"/>
    </p:custDataLst>
    <p:extLst>
      <p:ext uri="{BB962C8B-B14F-4D97-AF65-F5344CB8AC3E}">
        <p14:creationId xmlns:p14="http://schemas.microsoft.com/office/powerpoint/2010/main" val="41421371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Grp="1" noChangeArrowheads="1"/>
          </p:cNvSpPr>
          <p:nvPr>
            <p:ph type="title"/>
          </p:nvPr>
        </p:nvSpPr>
        <p:spPr>
          <a:xfrm>
            <a:off x="1033463" y="404813"/>
            <a:ext cx="7729537" cy="452437"/>
          </a:xfrm>
        </p:spPr>
        <p:txBody>
          <a:bodyPr/>
          <a:lstStyle/>
          <a:p>
            <a:r>
              <a:rPr lang="en-US" sz="3200"/>
              <a:t>Course objectives</a:t>
            </a:r>
          </a:p>
        </p:txBody>
      </p:sp>
      <p:sp>
        <p:nvSpPr>
          <p:cNvPr id="30730" name="Rectangle 10"/>
          <p:cNvSpPr>
            <a:spLocks noGrp="1" noChangeArrowheads="1"/>
          </p:cNvSpPr>
          <p:nvPr>
            <p:ph type="body" sz="half" idx="2"/>
          </p:nvPr>
        </p:nvSpPr>
        <p:spPr>
          <a:xfrm>
            <a:off x="4419600" y="1676400"/>
            <a:ext cx="4343400" cy="4648200"/>
          </a:xfrm>
        </p:spPr>
        <p:txBody>
          <a:bodyPr/>
          <a:lstStyle/>
          <a:p>
            <a:endParaRPr lang="en-US" sz="2000" b="1" dirty="0" smtClean="0"/>
          </a:p>
          <a:p>
            <a:r>
              <a:rPr lang="en-US" sz="2000" b="1" dirty="0" smtClean="0"/>
              <a:t>Explain </a:t>
            </a:r>
            <a:r>
              <a:rPr lang="en-US" sz="2000" dirty="0" smtClean="0"/>
              <a:t>what the JCP is</a:t>
            </a:r>
          </a:p>
          <a:p>
            <a:r>
              <a:rPr lang="en-US" sz="2000" b="1" dirty="0" smtClean="0"/>
              <a:t>Explain </a:t>
            </a:r>
            <a:r>
              <a:rPr lang="en-US" sz="2000" dirty="0" smtClean="0"/>
              <a:t>the Java EE Application Model</a:t>
            </a:r>
          </a:p>
          <a:p>
            <a:r>
              <a:rPr lang="en-US" sz="2000" b="1" dirty="0" smtClean="0"/>
              <a:t>Explain</a:t>
            </a:r>
            <a:r>
              <a:rPr lang="en-US" sz="2000" dirty="0" smtClean="0"/>
              <a:t> what are the different Java EE containers</a:t>
            </a:r>
          </a:p>
          <a:p>
            <a:r>
              <a:rPr lang="en-US" sz="2000" b="1" dirty="0" smtClean="0"/>
              <a:t>Describe </a:t>
            </a:r>
            <a:r>
              <a:rPr lang="en-US" sz="2000" dirty="0" smtClean="0"/>
              <a:t>some of Java EE 6 APIs</a:t>
            </a:r>
            <a:endParaRPr lang="en-US" sz="2000" b="1" dirty="0"/>
          </a:p>
        </p:txBody>
      </p:sp>
      <p:sp>
        <p:nvSpPr>
          <p:cNvPr id="30727" name="Text Box 7"/>
          <p:cNvSpPr txBox="1">
            <a:spLocks noChangeArrowheads="1"/>
          </p:cNvSpPr>
          <p:nvPr/>
        </p:nvSpPr>
        <p:spPr bwMode="auto">
          <a:xfrm>
            <a:off x="1042988" y="1066800"/>
            <a:ext cx="7620000" cy="427038"/>
          </a:xfrm>
          <a:prstGeom prst="rect">
            <a:avLst/>
          </a:prstGeom>
          <a:noFill/>
          <a:ln w="9525">
            <a:noFill/>
            <a:miter lim="800000"/>
            <a:headEnd/>
            <a:tailEnd/>
          </a:ln>
          <a:effectLst/>
        </p:spPr>
        <p:txBody>
          <a:bodyPr>
            <a:spAutoFit/>
          </a:bodyPr>
          <a:lstStyle/>
          <a:p>
            <a:pPr eaLnBrk="1" hangingPunct="1">
              <a:spcBef>
                <a:spcPct val="50000"/>
              </a:spcBef>
            </a:pPr>
            <a:r>
              <a:rPr lang="en-US" sz="2200" dirty="0"/>
              <a:t>By completing this course, you </a:t>
            </a:r>
            <a:r>
              <a:rPr lang="en-US" sz="2200" dirty="0" smtClean="0"/>
              <a:t>will be able to:</a:t>
            </a:r>
            <a:endParaRPr lang="en-US" sz="2200" dirty="0"/>
          </a:p>
        </p:txBody>
      </p:sp>
      <p:pic>
        <p:nvPicPr>
          <p:cNvPr id="30739"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p:spPr>
      </p:pic>
      <p:sp>
        <p:nvSpPr>
          <p:cNvPr id="30769" name="Text Box 49"/>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Java EE - Introduction</a:t>
            </a:r>
          </a:p>
        </p:txBody>
      </p:sp>
      <p:pic>
        <p:nvPicPr>
          <p:cNvPr id="8" name="Picture 10" descr="cible"/>
          <p:cNvPicPr>
            <a:picLocks noChangeAspect="1" noChangeArrowheads="1"/>
          </p:cNvPicPr>
          <p:nvPr/>
        </p:nvPicPr>
        <p:blipFill>
          <a:blip r:embed="rId5" cstate="print"/>
          <a:srcRect/>
          <a:stretch>
            <a:fillRect/>
          </a:stretch>
        </p:blipFill>
        <p:spPr bwMode="auto">
          <a:xfrm>
            <a:off x="1033463" y="1989138"/>
            <a:ext cx="3251200" cy="325120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a:t>Container Types</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pPr defTabSz="914400" eaLnBrk="1" hangingPunct="1"/>
            <a:r>
              <a:rPr lang="en-US" dirty="0" smtClean="0"/>
              <a:t>Java EE Server :</a:t>
            </a:r>
          </a:p>
          <a:p>
            <a:pPr lvl="1"/>
            <a:r>
              <a:rPr lang="en-US" dirty="0" smtClean="0"/>
              <a:t>The runtime portion of a Java EE product</a:t>
            </a:r>
          </a:p>
          <a:p>
            <a:pPr lvl="1"/>
            <a:r>
              <a:rPr lang="en-US" dirty="0" smtClean="0"/>
              <a:t>Provides EJB and Web containers</a:t>
            </a:r>
          </a:p>
          <a:p>
            <a:pPr lvl="1"/>
            <a:endParaRPr lang="en-US" dirty="0" smtClean="0"/>
          </a:p>
          <a:p>
            <a:r>
              <a:rPr lang="en-US" dirty="0" smtClean="0"/>
              <a:t>Enterprise JavaBeans container :</a:t>
            </a:r>
          </a:p>
          <a:p>
            <a:pPr lvl="1"/>
            <a:r>
              <a:rPr lang="en-US" dirty="0" smtClean="0"/>
              <a:t>Manages the execution of EJBs</a:t>
            </a:r>
          </a:p>
          <a:p>
            <a:pPr lvl="1"/>
            <a:endParaRPr lang="en-US" dirty="0" smtClean="0"/>
          </a:p>
          <a:p>
            <a:r>
              <a:rPr lang="en-US" dirty="0" smtClean="0"/>
              <a:t>Web container :</a:t>
            </a:r>
          </a:p>
          <a:p>
            <a:pPr lvl="1"/>
            <a:r>
              <a:rPr lang="en-US" dirty="0" smtClean="0"/>
              <a:t>Manages the execution of web pages and servlets</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Containers</a:t>
            </a:r>
            <a:endParaRPr lang="fr-FR" dirty="0">
              <a:solidFill>
                <a:srgbClr val="000000"/>
              </a:solidFill>
            </a:endParaRPr>
          </a:p>
        </p:txBody>
      </p:sp>
    </p:spTree>
    <p:custDataLst>
      <p:tags r:id="rId1"/>
    </p:custDataLst>
    <p:extLst>
      <p:ext uri="{BB962C8B-B14F-4D97-AF65-F5344CB8AC3E}">
        <p14:creationId xmlns:p14="http://schemas.microsoft.com/office/powerpoint/2010/main" val="9132052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5" end="5"/>
                                            </p:txEl>
                                          </p:spTgt>
                                        </p:tgtEl>
                                        <p:attrNameLst>
                                          <p:attrName>style.visibility</p:attrName>
                                        </p:attrNameLst>
                                      </p:cBhvr>
                                      <p:to>
                                        <p:strVal val="visible"/>
                                      </p:to>
                                    </p:set>
                                    <p:animEffect transition="in" filter="fade">
                                      <p:cBhvr>
                                        <p:cTn id="21" dur="500"/>
                                        <p:tgtEl>
                                          <p:spTgt spid="3483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30">
                                            <p:txEl>
                                              <p:pRg st="7" end="7"/>
                                            </p:txEl>
                                          </p:spTgt>
                                        </p:tgtEl>
                                        <p:attrNameLst>
                                          <p:attrName>style.visibility</p:attrName>
                                        </p:attrNameLst>
                                      </p:cBhvr>
                                      <p:to>
                                        <p:strVal val="visible"/>
                                      </p:to>
                                    </p:set>
                                    <p:animEffect transition="in" filter="fade">
                                      <p:cBhvr>
                                        <p:cTn id="26" dur="500"/>
                                        <p:tgtEl>
                                          <p:spTgt spid="34830">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30">
                                            <p:txEl>
                                              <p:pRg st="8" end="8"/>
                                            </p:txEl>
                                          </p:spTgt>
                                        </p:tgtEl>
                                        <p:attrNameLst>
                                          <p:attrName>style.visibility</p:attrName>
                                        </p:attrNameLst>
                                      </p:cBhvr>
                                      <p:to>
                                        <p:strVal val="visible"/>
                                      </p:to>
                                    </p:set>
                                    <p:animEffect transition="in" filter="fade">
                                      <p:cBhvr>
                                        <p:cTn id="29" dur="500"/>
                                        <p:tgtEl>
                                          <p:spTgt spid="348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Java EE Server</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pPr defTabSz="914400" eaLnBrk="1" hangingPunct="1"/>
            <a:r>
              <a:rPr lang="en-US" dirty="0" smtClean="0"/>
              <a:t>Remember last year… </a:t>
            </a:r>
            <a:r>
              <a:rPr lang="en-US" dirty="0"/>
              <a:t>W</a:t>
            </a:r>
            <a:r>
              <a:rPr lang="en-US" dirty="0" smtClean="0"/>
              <a:t>e used Tomcat to execute our Servlet based application</a:t>
            </a:r>
          </a:p>
          <a:p>
            <a:pPr lvl="1"/>
            <a:r>
              <a:rPr lang="en-US" dirty="0" smtClean="0"/>
              <a:t>Tomcat is just a Web container</a:t>
            </a:r>
          </a:p>
          <a:p>
            <a:pPr lvl="1"/>
            <a:r>
              <a:rPr lang="en-US" dirty="0" smtClean="0"/>
              <a:t>We can’t use it to manage EJBs !</a:t>
            </a:r>
          </a:p>
          <a:p>
            <a:endParaRPr lang="en-US" dirty="0"/>
          </a:p>
          <a:p>
            <a:r>
              <a:rPr lang="en-US" dirty="0"/>
              <a:t>The best known application servers </a:t>
            </a:r>
            <a:r>
              <a:rPr lang="en-US" dirty="0" smtClean="0"/>
              <a:t>are :</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Containers</a:t>
            </a:r>
            <a:endParaRPr lang="fr-FR" dirty="0">
              <a:solidFill>
                <a:srgbClr val="000000"/>
              </a:solidFill>
            </a:endParaRPr>
          </a:p>
        </p:txBody>
      </p:sp>
      <p:pic>
        <p:nvPicPr>
          <p:cNvPr id="2" name="Picture 1"/>
          <p:cNvPicPr>
            <a:picLocks noChangeAspect="1"/>
          </p:cNvPicPr>
          <p:nvPr/>
        </p:nvPicPr>
        <p:blipFill>
          <a:blip r:embed="rId5"/>
          <a:stretch>
            <a:fillRect/>
          </a:stretch>
        </p:blipFill>
        <p:spPr>
          <a:xfrm>
            <a:off x="1691680" y="4149080"/>
            <a:ext cx="1803400" cy="1117600"/>
          </a:xfrm>
          <a:prstGeom prst="rect">
            <a:avLst/>
          </a:prstGeom>
        </p:spPr>
      </p:pic>
      <p:pic>
        <p:nvPicPr>
          <p:cNvPr id="3" name="Picture 2"/>
          <p:cNvPicPr>
            <a:picLocks noChangeAspect="1"/>
          </p:cNvPicPr>
          <p:nvPr/>
        </p:nvPicPr>
        <p:blipFill>
          <a:blip r:embed="rId6"/>
          <a:stretch>
            <a:fillRect/>
          </a:stretch>
        </p:blipFill>
        <p:spPr>
          <a:xfrm>
            <a:off x="5508104" y="4221088"/>
            <a:ext cx="1358900" cy="1016000"/>
          </a:xfrm>
          <a:prstGeom prst="rect">
            <a:avLst/>
          </a:prstGeom>
        </p:spPr>
      </p:pic>
      <p:pic>
        <p:nvPicPr>
          <p:cNvPr id="4" name="Picture 3"/>
          <p:cNvPicPr>
            <a:picLocks noChangeAspect="1"/>
          </p:cNvPicPr>
          <p:nvPr/>
        </p:nvPicPr>
        <p:blipFill>
          <a:blip r:embed="rId7"/>
          <a:stretch>
            <a:fillRect/>
          </a:stretch>
        </p:blipFill>
        <p:spPr>
          <a:xfrm>
            <a:off x="7308304" y="5445224"/>
            <a:ext cx="1121544" cy="1121544"/>
          </a:xfrm>
          <a:prstGeom prst="rect">
            <a:avLst/>
          </a:prstGeom>
        </p:spPr>
      </p:pic>
      <p:pic>
        <p:nvPicPr>
          <p:cNvPr id="5" name="Picture 4"/>
          <p:cNvPicPr>
            <a:picLocks noChangeAspect="1"/>
          </p:cNvPicPr>
          <p:nvPr/>
        </p:nvPicPr>
        <p:blipFill>
          <a:blip r:embed="rId8"/>
          <a:stretch>
            <a:fillRect/>
          </a:stretch>
        </p:blipFill>
        <p:spPr>
          <a:xfrm>
            <a:off x="3530972" y="5733256"/>
            <a:ext cx="1689100" cy="508000"/>
          </a:xfrm>
          <a:prstGeom prst="rect">
            <a:avLst/>
          </a:prstGeom>
        </p:spPr>
      </p:pic>
    </p:spTree>
    <p:custDataLst>
      <p:tags r:id="rId1"/>
    </p:custDataLst>
    <p:extLst>
      <p:ext uri="{BB962C8B-B14F-4D97-AF65-F5344CB8AC3E}">
        <p14:creationId xmlns:p14="http://schemas.microsoft.com/office/powerpoint/2010/main" val="29336451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1" nodeType="click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Java EE Containers</a:t>
            </a:r>
            <a:endParaRPr lang="fr-FR" dirty="0">
              <a:solidFill>
                <a:srgbClr val="000000"/>
              </a:solidFill>
            </a:endParaRPr>
          </a:p>
        </p:txBody>
      </p:sp>
    </p:spTree>
    <p:custDataLst>
      <p:tags r:id="rId1"/>
    </p:custDataLst>
    <p:extLst>
      <p:ext uri="{BB962C8B-B14F-4D97-AF65-F5344CB8AC3E}">
        <p14:creationId xmlns:p14="http://schemas.microsoft.com/office/powerpoint/2010/main" val="80108753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Java EE 6 APIs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Java EE - Introduction</a:t>
            </a:r>
          </a:p>
        </p:txBody>
      </p:sp>
    </p:spTree>
    <p:custDataLst>
      <p:tags r:id="rId1"/>
    </p:custDataLst>
    <p:extLst>
      <p:ext uri="{BB962C8B-B14F-4D97-AF65-F5344CB8AC3E}">
        <p14:creationId xmlns:p14="http://schemas.microsoft.com/office/powerpoint/2010/main" val="37525233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Overview</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6 APIs</a:t>
            </a:r>
            <a:endParaRPr lang="fr-FR" dirty="0">
              <a:solidFill>
                <a:srgbClr val="000000"/>
              </a:solidFill>
            </a:endParaRPr>
          </a:p>
        </p:txBody>
      </p:sp>
      <p:pic>
        <p:nvPicPr>
          <p:cNvPr id="3" name="Picture 2"/>
          <p:cNvPicPr>
            <a:picLocks noChangeAspect="1"/>
          </p:cNvPicPr>
          <p:nvPr/>
        </p:nvPicPr>
        <p:blipFill>
          <a:blip r:embed="rId5"/>
          <a:stretch>
            <a:fillRect/>
          </a:stretch>
        </p:blipFill>
        <p:spPr>
          <a:xfrm>
            <a:off x="1259632" y="1052736"/>
            <a:ext cx="2955528" cy="5658280"/>
          </a:xfrm>
          <a:prstGeom prst="rect">
            <a:avLst/>
          </a:prstGeom>
        </p:spPr>
      </p:pic>
      <p:pic>
        <p:nvPicPr>
          <p:cNvPr id="8" name="Picture 7"/>
          <p:cNvPicPr>
            <a:picLocks noChangeAspect="1"/>
          </p:cNvPicPr>
          <p:nvPr/>
        </p:nvPicPr>
        <p:blipFill>
          <a:blip r:embed="rId6"/>
          <a:stretch>
            <a:fillRect/>
          </a:stretch>
        </p:blipFill>
        <p:spPr>
          <a:xfrm>
            <a:off x="5605659" y="1035496"/>
            <a:ext cx="3070797" cy="5705872"/>
          </a:xfrm>
          <a:prstGeom prst="rect">
            <a:avLst/>
          </a:prstGeom>
        </p:spPr>
      </p:pic>
    </p:spTree>
    <p:custDataLst>
      <p:tags r:id="rId1"/>
    </p:custDataLst>
    <p:extLst>
      <p:ext uri="{BB962C8B-B14F-4D97-AF65-F5344CB8AC3E}">
        <p14:creationId xmlns:p14="http://schemas.microsoft.com/office/powerpoint/2010/main" val="18518367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Servlet 3.0</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pPr defTabSz="914400" eaLnBrk="1" hangingPunct="1"/>
            <a:r>
              <a:rPr lang="en-US" dirty="0" smtClean="0"/>
              <a:t>Java Servlet 3.0 Technology (JSR 315) :</a:t>
            </a:r>
          </a:p>
          <a:p>
            <a:pPr lvl="1"/>
            <a:r>
              <a:rPr lang="en-US" dirty="0" smtClean="0"/>
              <a:t>The new version of Java Servlet</a:t>
            </a:r>
          </a:p>
          <a:p>
            <a:pPr lvl="1"/>
            <a:r>
              <a:rPr lang="en-US" dirty="0" smtClean="0"/>
              <a:t>Annotation support</a:t>
            </a:r>
          </a:p>
          <a:p>
            <a:pPr lvl="2"/>
            <a:r>
              <a:rPr lang="en-US" dirty="0" smtClean="0"/>
              <a:t>No need to declare each Servlet inside deployment descriptor !</a:t>
            </a:r>
          </a:p>
          <a:p>
            <a:pPr lvl="1"/>
            <a:r>
              <a:rPr lang="en-US" dirty="0" smtClean="0"/>
              <a:t>Asynchronous support</a:t>
            </a:r>
          </a:p>
          <a:p>
            <a:pPr lvl="1"/>
            <a:r>
              <a:rPr lang="en-US" dirty="0" smtClean="0"/>
              <a:t>…</a:t>
            </a:r>
          </a:p>
          <a:p>
            <a:endParaRPr lang="en-US" dirty="0"/>
          </a:p>
          <a:p>
            <a:r>
              <a:rPr lang="en-US" dirty="0"/>
              <a:t>For more information, look at the new Servlet course available on http://</a:t>
            </a:r>
            <a:r>
              <a:rPr lang="en-US" dirty="0" err="1"/>
              <a:t>courses.supinfo.com</a:t>
            </a:r>
            <a:r>
              <a:rPr lang="en-US" dirty="0"/>
              <a:t> </a:t>
            </a:r>
            <a:r>
              <a:rPr lang="en-US" dirty="0" smtClean="0"/>
              <a:t>!</a:t>
            </a:r>
          </a:p>
          <a:p>
            <a:pPr lvl="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6 APIs</a:t>
            </a:r>
            <a:endParaRPr lang="fr-FR" dirty="0">
              <a:solidFill>
                <a:srgbClr val="000000"/>
              </a:solidFill>
            </a:endParaRPr>
          </a:p>
        </p:txBody>
      </p:sp>
      <p:pic>
        <p:nvPicPr>
          <p:cNvPr id="2" name="Picture 1"/>
          <p:cNvPicPr>
            <a:picLocks noChangeAspect="1"/>
          </p:cNvPicPr>
          <p:nvPr/>
        </p:nvPicPr>
        <p:blipFill>
          <a:blip r:embed="rId5"/>
          <a:stretch>
            <a:fillRect/>
          </a:stretch>
        </p:blipFill>
        <p:spPr>
          <a:xfrm>
            <a:off x="7164288" y="5424176"/>
            <a:ext cx="1578992" cy="1117440"/>
          </a:xfrm>
          <a:prstGeom prst="rect">
            <a:avLst/>
          </a:prstGeom>
        </p:spPr>
      </p:pic>
    </p:spTree>
    <p:custDataLst>
      <p:tags r:id="rId1"/>
    </p:custDataLst>
    <p:extLst>
      <p:ext uri="{BB962C8B-B14F-4D97-AF65-F5344CB8AC3E}">
        <p14:creationId xmlns:p14="http://schemas.microsoft.com/office/powerpoint/2010/main" val="17445866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3" end="3"/>
                                            </p:txEl>
                                          </p:spTgt>
                                        </p:tgtEl>
                                        <p:attrNameLst>
                                          <p:attrName>style.visibility</p:attrName>
                                        </p:attrNameLst>
                                      </p:cBhvr>
                                      <p:to>
                                        <p:strVal val="visible"/>
                                      </p:to>
                                    </p:set>
                                    <p:animEffect transition="in" filter="fade">
                                      <p:cBhvr>
                                        <p:cTn id="16" dur="500"/>
                                        <p:tgtEl>
                                          <p:spTgt spid="3483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4" end="4"/>
                                            </p:txEl>
                                          </p:spTgt>
                                        </p:tgtEl>
                                        <p:attrNameLst>
                                          <p:attrName>style.visibility</p:attrName>
                                        </p:attrNameLst>
                                      </p:cBhvr>
                                      <p:to>
                                        <p:strVal val="visible"/>
                                      </p:to>
                                    </p:set>
                                    <p:animEffect transition="in" filter="fade">
                                      <p:cBhvr>
                                        <p:cTn id="19" dur="500"/>
                                        <p:tgtEl>
                                          <p:spTgt spid="34830">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5" end="5"/>
                                            </p:txEl>
                                          </p:spTgt>
                                        </p:tgtEl>
                                        <p:attrNameLst>
                                          <p:attrName>style.visibility</p:attrName>
                                        </p:attrNameLst>
                                      </p:cBhvr>
                                      <p:to>
                                        <p:strVal val="visible"/>
                                      </p:to>
                                    </p:set>
                                    <p:animEffect transition="in" filter="fade">
                                      <p:cBhvr>
                                        <p:cTn id="22" dur="500"/>
                                        <p:tgtEl>
                                          <p:spTgt spid="3483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830">
                                            <p:txEl>
                                              <p:pRg st="7" end="7"/>
                                            </p:txEl>
                                          </p:spTgt>
                                        </p:tgtEl>
                                        <p:attrNameLst>
                                          <p:attrName>style.visibility</p:attrName>
                                        </p:attrNameLst>
                                      </p:cBhvr>
                                      <p:to>
                                        <p:strVal val="visible"/>
                                      </p:to>
                                    </p:set>
                                    <p:animEffect transition="in" filter="fade">
                                      <p:cBhvr>
                                        <p:cTn id="27"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Java Persistence API</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r>
              <a:rPr lang="en-US" dirty="0" smtClean="0"/>
              <a:t>Java Persistence 2.0 (JSR 317) :</a:t>
            </a:r>
          </a:p>
          <a:p>
            <a:pPr lvl="1"/>
            <a:r>
              <a:rPr lang="en-US" dirty="0" smtClean="0"/>
              <a:t>Java standards-based solution for persistence</a:t>
            </a:r>
          </a:p>
          <a:p>
            <a:pPr lvl="1"/>
            <a:r>
              <a:rPr lang="en-US" dirty="0" smtClean="0"/>
              <a:t>Use an object/relational mapping approach</a:t>
            </a:r>
          </a:p>
          <a:p>
            <a:endParaRPr lang="en-US" dirty="0" smtClean="0"/>
          </a:p>
          <a:p>
            <a:r>
              <a:rPr lang="en-US" dirty="0" smtClean="0"/>
              <a:t>We saw it last year, remember ?</a:t>
            </a:r>
            <a:endParaRPr lang="en-US" dirty="0" smtClean="0">
              <a:sym typeface="Wingdings"/>
            </a:endParaRPr>
          </a:p>
          <a:p>
            <a:pPr lvl="1"/>
            <a:r>
              <a:rPr lang="en-US" dirty="0" smtClean="0">
                <a:sym typeface="Wingdings"/>
              </a:rPr>
              <a:t>We’ll use it again this year ! </a:t>
            </a:r>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6 APIs</a:t>
            </a:r>
            <a:endParaRPr lang="fr-FR" dirty="0">
              <a:solidFill>
                <a:srgbClr val="000000"/>
              </a:solidFill>
            </a:endParaRPr>
          </a:p>
        </p:txBody>
      </p:sp>
      <p:pic>
        <p:nvPicPr>
          <p:cNvPr id="2" name="Picture 1"/>
          <p:cNvPicPr>
            <a:picLocks noChangeAspect="1"/>
          </p:cNvPicPr>
          <p:nvPr/>
        </p:nvPicPr>
        <p:blipFill>
          <a:blip r:embed="rId5"/>
          <a:stretch>
            <a:fillRect/>
          </a:stretch>
        </p:blipFill>
        <p:spPr>
          <a:xfrm>
            <a:off x="6012160" y="5661248"/>
            <a:ext cx="2987824" cy="829305"/>
          </a:xfrm>
          <a:prstGeom prst="rect">
            <a:avLst/>
          </a:prstGeom>
        </p:spPr>
      </p:pic>
    </p:spTree>
    <p:custDataLst>
      <p:tags r:id="rId1"/>
    </p:custDataLst>
    <p:extLst>
      <p:ext uri="{BB962C8B-B14F-4D97-AF65-F5344CB8AC3E}">
        <p14:creationId xmlns:p14="http://schemas.microsoft.com/office/powerpoint/2010/main" val="8892710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5" end="5"/>
                                            </p:txEl>
                                          </p:spTgt>
                                        </p:tgtEl>
                                        <p:attrNameLst>
                                          <p:attrName>style.visibility</p:attrName>
                                        </p:attrNameLst>
                                      </p:cBhvr>
                                      <p:to>
                                        <p:strVal val="visible"/>
                                      </p:to>
                                    </p:set>
                                    <p:animEffect transition="in" filter="fade">
                                      <p:cBhvr>
                                        <p:cTn id="21" dur="500"/>
                                        <p:tgtEl>
                                          <p:spTgt spid="348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Enterprise JavaBeans</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r>
              <a:rPr lang="en-US" dirty="0" smtClean="0"/>
              <a:t>Enterprise JavaBeans 3.1 (JSR 318) :</a:t>
            </a:r>
          </a:p>
          <a:p>
            <a:pPr lvl="1"/>
            <a:r>
              <a:rPr lang="en-US" dirty="0"/>
              <a:t>Component </a:t>
            </a:r>
            <a:r>
              <a:rPr lang="en-US" dirty="0" smtClean="0"/>
              <a:t>that </a:t>
            </a:r>
            <a:r>
              <a:rPr lang="en-US" dirty="0"/>
              <a:t>encapsulates the business logic</a:t>
            </a:r>
            <a:endParaRPr lang="en-US" dirty="0" smtClean="0"/>
          </a:p>
          <a:p>
            <a:pPr lvl="1"/>
            <a:r>
              <a:rPr lang="en-US" dirty="0" smtClean="0"/>
              <a:t>Provide :</a:t>
            </a:r>
          </a:p>
          <a:p>
            <a:pPr lvl="2"/>
            <a:r>
              <a:rPr lang="en-US" dirty="0" smtClean="0"/>
              <a:t>Transaction processing</a:t>
            </a:r>
          </a:p>
          <a:p>
            <a:pPr lvl="2"/>
            <a:r>
              <a:rPr lang="en-US" dirty="0" smtClean="0"/>
              <a:t>Concurrency control</a:t>
            </a:r>
          </a:p>
          <a:p>
            <a:pPr lvl="2"/>
            <a:r>
              <a:rPr lang="en-US" dirty="0" smtClean="0"/>
              <a:t>Remote procedure calls</a:t>
            </a:r>
          </a:p>
          <a:p>
            <a:pPr lvl="2"/>
            <a:r>
              <a:rPr lang="en-US" dirty="0" smtClean="0"/>
              <a:t>Exposing business methods as Web Services</a:t>
            </a:r>
            <a:endParaRPr lang="en-US" dirty="0"/>
          </a:p>
          <a:p>
            <a:pPr lvl="1"/>
            <a:endParaRPr lang="en-US" dirty="0" smtClean="0"/>
          </a:p>
          <a:p>
            <a:pPr lvl="1"/>
            <a:endParaRPr lang="en-US" dirty="0"/>
          </a:p>
          <a:p>
            <a:r>
              <a:rPr lang="en-US" dirty="0" smtClean="0"/>
              <a:t>We’ll see it this year !</a:t>
            </a:r>
          </a:p>
          <a:p>
            <a:pPr lvl="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6 APIs</a:t>
            </a:r>
            <a:endParaRPr lang="fr-FR" dirty="0">
              <a:solidFill>
                <a:srgbClr val="000000"/>
              </a:solidFill>
            </a:endParaRPr>
          </a:p>
        </p:txBody>
      </p:sp>
      <p:pic>
        <p:nvPicPr>
          <p:cNvPr id="4" name="Picture 3"/>
          <p:cNvPicPr>
            <a:picLocks noChangeAspect="1"/>
          </p:cNvPicPr>
          <p:nvPr/>
        </p:nvPicPr>
        <p:blipFill>
          <a:blip r:embed="rId5"/>
          <a:stretch>
            <a:fillRect/>
          </a:stretch>
        </p:blipFill>
        <p:spPr>
          <a:xfrm>
            <a:off x="6372200" y="5949280"/>
            <a:ext cx="2540000" cy="698500"/>
          </a:xfrm>
          <a:prstGeom prst="rect">
            <a:avLst/>
          </a:prstGeom>
        </p:spPr>
      </p:pic>
    </p:spTree>
    <p:custDataLst>
      <p:tags r:id="rId1"/>
    </p:custDataLst>
    <p:extLst>
      <p:ext uri="{BB962C8B-B14F-4D97-AF65-F5344CB8AC3E}">
        <p14:creationId xmlns:p14="http://schemas.microsoft.com/office/powerpoint/2010/main" val="17342629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3" end="3"/>
                                            </p:txEl>
                                          </p:spTgt>
                                        </p:tgtEl>
                                        <p:attrNameLst>
                                          <p:attrName>style.visibility</p:attrName>
                                        </p:attrNameLst>
                                      </p:cBhvr>
                                      <p:to>
                                        <p:strVal val="visible"/>
                                      </p:to>
                                    </p:set>
                                    <p:animEffect transition="in" filter="fade">
                                      <p:cBhvr>
                                        <p:cTn id="16" dur="500"/>
                                        <p:tgtEl>
                                          <p:spTgt spid="3483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4" end="4"/>
                                            </p:txEl>
                                          </p:spTgt>
                                        </p:tgtEl>
                                        <p:attrNameLst>
                                          <p:attrName>style.visibility</p:attrName>
                                        </p:attrNameLst>
                                      </p:cBhvr>
                                      <p:to>
                                        <p:strVal val="visible"/>
                                      </p:to>
                                    </p:set>
                                    <p:animEffect transition="in" filter="fade">
                                      <p:cBhvr>
                                        <p:cTn id="19" dur="500"/>
                                        <p:tgtEl>
                                          <p:spTgt spid="34830">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5" end="5"/>
                                            </p:txEl>
                                          </p:spTgt>
                                        </p:tgtEl>
                                        <p:attrNameLst>
                                          <p:attrName>style.visibility</p:attrName>
                                        </p:attrNameLst>
                                      </p:cBhvr>
                                      <p:to>
                                        <p:strVal val="visible"/>
                                      </p:to>
                                    </p:set>
                                    <p:animEffect transition="in" filter="fade">
                                      <p:cBhvr>
                                        <p:cTn id="22" dur="500"/>
                                        <p:tgtEl>
                                          <p:spTgt spid="34830">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6" end="6"/>
                                            </p:txEl>
                                          </p:spTgt>
                                        </p:tgtEl>
                                        <p:attrNameLst>
                                          <p:attrName>style.visibility</p:attrName>
                                        </p:attrNameLst>
                                      </p:cBhvr>
                                      <p:to>
                                        <p:strVal val="visible"/>
                                      </p:to>
                                    </p:set>
                                    <p:animEffect transition="in" filter="fade">
                                      <p:cBhvr>
                                        <p:cTn id="25" dur="500"/>
                                        <p:tgtEl>
                                          <p:spTgt spid="34830">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4830">
                                            <p:txEl>
                                              <p:pRg st="9" end="9"/>
                                            </p:txEl>
                                          </p:spTgt>
                                        </p:tgtEl>
                                        <p:attrNameLst>
                                          <p:attrName>style.visibility</p:attrName>
                                        </p:attrNameLst>
                                      </p:cBhvr>
                                      <p:to>
                                        <p:strVal val="visible"/>
                                      </p:to>
                                    </p:set>
                                    <p:animEffect transition="in" filter="fade">
                                      <p:cBhvr>
                                        <p:cTn id="30" dur="500"/>
                                        <p:tgtEl>
                                          <p:spTgt spid="348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err="1" smtClean="0"/>
              <a:t>JavaServer</a:t>
            </a:r>
            <a:r>
              <a:rPr lang="en-US" sz="3200" dirty="0" smtClean="0"/>
              <a:t> Faces</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r>
              <a:rPr lang="en-US" dirty="0" err="1"/>
              <a:t>JavaServer</a:t>
            </a:r>
            <a:r>
              <a:rPr lang="en-US" dirty="0"/>
              <a:t> Faces 2</a:t>
            </a:r>
            <a:r>
              <a:rPr lang="en-US" dirty="0" smtClean="0"/>
              <a:t>.0 (JSR 314) :</a:t>
            </a:r>
          </a:p>
          <a:p>
            <a:pPr lvl="1"/>
            <a:r>
              <a:rPr lang="en-US" dirty="0" smtClean="0"/>
              <a:t>A </a:t>
            </a:r>
            <a:r>
              <a:rPr lang="en-US" dirty="0"/>
              <a:t>C</a:t>
            </a:r>
            <a:r>
              <a:rPr lang="en-US" dirty="0" smtClean="0"/>
              <a:t>omponent Based Framework for Web</a:t>
            </a:r>
          </a:p>
          <a:p>
            <a:pPr lvl="1"/>
            <a:r>
              <a:rPr lang="en-US" dirty="0" smtClean="0"/>
              <a:t>Support :</a:t>
            </a:r>
          </a:p>
          <a:p>
            <a:pPr lvl="2"/>
            <a:r>
              <a:rPr lang="en-US" dirty="0" smtClean="0"/>
              <a:t>Input validation</a:t>
            </a:r>
          </a:p>
          <a:p>
            <a:pPr lvl="2"/>
            <a:r>
              <a:rPr lang="en-US" dirty="0" smtClean="0"/>
              <a:t>Event handling</a:t>
            </a:r>
          </a:p>
          <a:p>
            <a:pPr lvl="2"/>
            <a:r>
              <a:rPr lang="en-US" dirty="0" smtClean="0"/>
              <a:t>Data conversion</a:t>
            </a:r>
          </a:p>
          <a:p>
            <a:pPr lvl="2"/>
            <a:r>
              <a:rPr lang="en-US" dirty="0" smtClean="0"/>
              <a:t>Page navigation configuration</a:t>
            </a:r>
          </a:p>
          <a:p>
            <a:pPr lvl="2"/>
            <a:r>
              <a:rPr lang="en-US" dirty="0" smtClean="0"/>
              <a:t>…</a:t>
            </a:r>
          </a:p>
          <a:p>
            <a:endParaRPr lang="en-US" dirty="0"/>
          </a:p>
          <a:p>
            <a:r>
              <a:rPr lang="en-US" dirty="0" smtClean="0"/>
              <a:t>We’ll see it this year !</a:t>
            </a:r>
          </a:p>
          <a:p>
            <a:pPr lvl="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6 APIs</a:t>
            </a:r>
            <a:endParaRPr lang="fr-FR" dirty="0">
              <a:solidFill>
                <a:srgbClr val="000000"/>
              </a:solidFill>
            </a:endParaRPr>
          </a:p>
        </p:txBody>
      </p:sp>
      <p:pic>
        <p:nvPicPr>
          <p:cNvPr id="3" name="Picture 2"/>
          <p:cNvPicPr>
            <a:picLocks noChangeAspect="1"/>
          </p:cNvPicPr>
          <p:nvPr/>
        </p:nvPicPr>
        <p:blipFill>
          <a:blip r:embed="rId5"/>
          <a:stretch>
            <a:fillRect/>
          </a:stretch>
        </p:blipFill>
        <p:spPr>
          <a:xfrm>
            <a:off x="6300192" y="5445224"/>
            <a:ext cx="2667000" cy="1270000"/>
          </a:xfrm>
          <a:prstGeom prst="rect">
            <a:avLst/>
          </a:prstGeom>
        </p:spPr>
      </p:pic>
    </p:spTree>
    <p:custDataLst>
      <p:tags r:id="rId1"/>
    </p:custDataLst>
    <p:extLst>
      <p:ext uri="{BB962C8B-B14F-4D97-AF65-F5344CB8AC3E}">
        <p14:creationId xmlns:p14="http://schemas.microsoft.com/office/powerpoint/2010/main" val="16437388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3" end="3"/>
                                            </p:txEl>
                                          </p:spTgt>
                                        </p:tgtEl>
                                        <p:attrNameLst>
                                          <p:attrName>style.visibility</p:attrName>
                                        </p:attrNameLst>
                                      </p:cBhvr>
                                      <p:to>
                                        <p:strVal val="visible"/>
                                      </p:to>
                                    </p:set>
                                    <p:animEffect transition="in" filter="fade">
                                      <p:cBhvr>
                                        <p:cTn id="16" dur="500"/>
                                        <p:tgtEl>
                                          <p:spTgt spid="3483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4" end="4"/>
                                            </p:txEl>
                                          </p:spTgt>
                                        </p:tgtEl>
                                        <p:attrNameLst>
                                          <p:attrName>style.visibility</p:attrName>
                                        </p:attrNameLst>
                                      </p:cBhvr>
                                      <p:to>
                                        <p:strVal val="visible"/>
                                      </p:to>
                                    </p:set>
                                    <p:animEffect transition="in" filter="fade">
                                      <p:cBhvr>
                                        <p:cTn id="19" dur="500"/>
                                        <p:tgtEl>
                                          <p:spTgt spid="34830">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5" end="5"/>
                                            </p:txEl>
                                          </p:spTgt>
                                        </p:tgtEl>
                                        <p:attrNameLst>
                                          <p:attrName>style.visibility</p:attrName>
                                        </p:attrNameLst>
                                      </p:cBhvr>
                                      <p:to>
                                        <p:strVal val="visible"/>
                                      </p:to>
                                    </p:set>
                                    <p:animEffect transition="in" filter="fade">
                                      <p:cBhvr>
                                        <p:cTn id="22" dur="500"/>
                                        <p:tgtEl>
                                          <p:spTgt spid="34830">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6" end="6"/>
                                            </p:txEl>
                                          </p:spTgt>
                                        </p:tgtEl>
                                        <p:attrNameLst>
                                          <p:attrName>style.visibility</p:attrName>
                                        </p:attrNameLst>
                                      </p:cBhvr>
                                      <p:to>
                                        <p:strVal val="visible"/>
                                      </p:to>
                                    </p:set>
                                    <p:animEffect transition="in" filter="fade">
                                      <p:cBhvr>
                                        <p:cTn id="25" dur="500"/>
                                        <p:tgtEl>
                                          <p:spTgt spid="34830">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830">
                                            <p:txEl>
                                              <p:pRg st="7" end="7"/>
                                            </p:txEl>
                                          </p:spTgt>
                                        </p:tgtEl>
                                        <p:attrNameLst>
                                          <p:attrName>style.visibility</p:attrName>
                                        </p:attrNameLst>
                                      </p:cBhvr>
                                      <p:to>
                                        <p:strVal val="visible"/>
                                      </p:to>
                                    </p:set>
                                    <p:animEffect transition="in" filter="fade">
                                      <p:cBhvr>
                                        <p:cTn id="28" dur="500"/>
                                        <p:tgtEl>
                                          <p:spTgt spid="34830">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830">
                                            <p:txEl>
                                              <p:pRg st="9" end="9"/>
                                            </p:txEl>
                                          </p:spTgt>
                                        </p:tgtEl>
                                        <p:attrNameLst>
                                          <p:attrName>style.visibility</p:attrName>
                                        </p:attrNameLst>
                                      </p:cBhvr>
                                      <p:to>
                                        <p:strVal val="visible"/>
                                      </p:to>
                                    </p:set>
                                    <p:animEffect transition="in" filter="fade">
                                      <p:cBhvr>
                                        <p:cTn id="33" dur="500"/>
                                        <p:tgtEl>
                                          <p:spTgt spid="348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Bean Validation</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r>
              <a:rPr lang="en-US" dirty="0" smtClean="0"/>
              <a:t>Bean Validation (JSR 303) :</a:t>
            </a:r>
          </a:p>
          <a:p>
            <a:pPr lvl="1"/>
            <a:r>
              <a:rPr lang="en-US" dirty="0" smtClean="0"/>
              <a:t>Define </a:t>
            </a:r>
            <a:r>
              <a:rPr lang="en-US" dirty="0"/>
              <a:t>a meta-data model and API for </a:t>
            </a:r>
            <a:r>
              <a:rPr lang="en-US" dirty="0" smtClean="0"/>
              <a:t>JavaBean </a:t>
            </a:r>
            <a:r>
              <a:rPr lang="en-US" dirty="0"/>
              <a:t>validation based on </a:t>
            </a:r>
            <a:r>
              <a:rPr lang="en-US" dirty="0" smtClean="0"/>
              <a:t>annotations</a:t>
            </a:r>
          </a:p>
          <a:p>
            <a:pPr lvl="1"/>
            <a:r>
              <a:rPr lang="en-US" dirty="0" smtClean="0"/>
              <a:t>New in Java EE 6</a:t>
            </a:r>
            <a:endParaRPr lang="en-US" dirty="0"/>
          </a:p>
          <a:p>
            <a:pPr lvl="1"/>
            <a:endParaRPr lang="en-US" dirty="0" smtClean="0"/>
          </a:p>
          <a:p>
            <a:pPr lvl="1"/>
            <a:endParaRPr lang="en-US" dirty="0"/>
          </a:p>
          <a:p>
            <a:pPr lvl="1"/>
            <a:endParaRPr lang="en-US" dirty="0"/>
          </a:p>
          <a:p>
            <a:r>
              <a:rPr lang="en-US" dirty="0" smtClean="0"/>
              <a:t>We’ll see it this year !</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Java EE 6 APIs</a:t>
            </a:r>
            <a:endParaRPr lang="fr-FR" dirty="0">
              <a:solidFill>
                <a:srgbClr val="000000"/>
              </a:solidFill>
            </a:endParaRPr>
          </a:p>
        </p:txBody>
      </p:sp>
      <p:pic>
        <p:nvPicPr>
          <p:cNvPr id="2" name="Picture 1"/>
          <p:cNvPicPr>
            <a:picLocks noChangeAspect="1"/>
          </p:cNvPicPr>
          <p:nvPr/>
        </p:nvPicPr>
        <p:blipFill rotWithShape="1">
          <a:blip r:embed="rId5"/>
          <a:srcRect l="1812" t="22484" r="41272" b="7954"/>
          <a:stretch/>
        </p:blipFill>
        <p:spPr>
          <a:xfrm>
            <a:off x="5292080" y="6059561"/>
            <a:ext cx="3620260" cy="537791"/>
          </a:xfrm>
          <a:prstGeom prst="rect">
            <a:avLst/>
          </a:prstGeom>
        </p:spPr>
      </p:pic>
    </p:spTree>
    <p:custDataLst>
      <p:tags r:id="rId1"/>
    </p:custDataLst>
    <p:extLst>
      <p:ext uri="{BB962C8B-B14F-4D97-AF65-F5344CB8AC3E}">
        <p14:creationId xmlns:p14="http://schemas.microsoft.com/office/powerpoint/2010/main" val="4479906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30">
                                            <p:txEl>
                                              <p:pRg st="6" end="6"/>
                                            </p:txEl>
                                          </p:spTgt>
                                        </p:tgtEl>
                                        <p:attrNameLst>
                                          <p:attrName>style.visibility</p:attrName>
                                        </p:attrNameLst>
                                      </p:cBhvr>
                                      <p:to>
                                        <p:strVal val="visible"/>
                                      </p:to>
                                    </p:set>
                                    <p:animEffect transition="in" filter="fade">
                                      <p:cBhvr>
                                        <p:cTn id="18" dur="500"/>
                                        <p:tgtEl>
                                          <p:spTgt spid="348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1033463" y="404813"/>
            <a:ext cx="7729537" cy="452437"/>
          </a:xfrm>
        </p:spPr>
        <p:txBody>
          <a:bodyPr/>
          <a:lstStyle/>
          <a:p>
            <a:r>
              <a:rPr lang="en-US" sz="3200"/>
              <a:t>Course topics</a:t>
            </a:r>
          </a:p>
        </p:txBody>
      </p:sp>
      <p:sp>
        <p:nvSpPr>
          <p:cNvPr id="696323" name="Rectangle 3"/>
          <p:cNvSpPr>
            <a:spLocks noGrp="1" noChangeArrowheads="1"/>
          </p:cNvSpPr>
          <p:nvPr>
            <p:ph type="body" sz="half" idx="2"/>
          </p:nvPr>
        </p:nvSpPr>
        <p:spPr>
          <a:xfrm>
            <a:off x="4419600" y="1790712"/>
            <a:ext cx="4343400" cy="4710122"/>
          </a:xfrm>
        </p:spPr>
        <p:txBody>
          <a:bodyPr/>
          <a:lstStyle/>
          <a:p>
            <a:endParaRPr lang="en-US" sz="2000" b="1" dirty="0" smtClean="0"/>
          </a:p>
          <a:p>
            <a:r>
              <a:rPr lang="en-US" sz="2000" b="1" dirty="0" smtClean="0"/>
              <a:t>Overview</a:t>
            </a:r>
          </a:p>
          <a:p>
            <a:r>
              <a:rPr lang="en-US" sz="2000" b="1" dirty="0" smtClean="0"/>
              <a:t>Java EE Application Model</a:t>
            </a:r>
          </a:p>
          <a:p>
            <a:r>
              <a:rPr lang="en-US" sz="2000" b="1" dirty="0" smtClean="0"/>
              <a:t>Java EE Containers</a:t>
            </a:r>
          </a:p>
          <a:p>
            <a:r>
              <a:rPr lang="en-US" sz="2000" b="1" dirty="0" smtClean="0"/>
              <a:t>Java EE 6 APIs</a:t>
            </a:r>
            <a:endParaRPr lang="en-US" sz="2000" b="1" dirty="0"/>
          </a:p>
        </p:txBody>
      </p:sp>
      <p:sp>
        <p:nvSpPr>
          <p:cNvPr id="696324" name="Text Box 4"/>
          <p:cNvSpPr txBox="1">
            <a:spLocks noChangeArrowheads="1"/>
          </p:cNvSpPr>
          <p:nvPr/>
        </p:nvSpPr>
        <p:spPr bwMode="auto">
          <a:xfrm>
            <a:off x="1042988" y="1066800"/>
            <a:ext cx="8101012" cy="427038"/>
          </a:xfrm>
          <a:prstGeom prst="rect">
            <a:avLst/>
          </a:prstGeom>
          <a:noFill/>
          <a:ln w="9525">
            <a:noFill/>
            <a:miter lim="800000"/>
            <a:headEnd/>
            <a:tailEnd/>
          </a:ln>
          <a:effectLst/>
        </p:spPr>
        <p:txBody>
          <a:bodyPr>
            <a:spAutoFit/>
          </a:bodyPr>
          <a:lstStyle/>
          <a:p>
            <a:pPr eaLnBrk="1" hangingPunct="1">
              <a:spcBef>
                <a:spcPct val="50000"/>
              </a:spcBef>
            </a:pPr>
            <a:r>
              <a:rPr lang="en-US" sz="2200" dirty="0"/>
              <a:t>Course’s </a:t>
            </a:r>
            <a:r>
              <a:rPr lang="en-US" sz="2200" dirty="0" smtClean="0"/>
              <a:t>plan</a:t>
            </a:r>
            <a:endParaRPr lang="en-US" sz="2200" dirty="0"/>
          </a:p>
        </p:txBody>
      </p:sp>
      <p:pic>
        <p:nvPicPr>
          <p:cNvPr id="696326" name="Picture 6"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p:spPr>
      </p:pic>
      <p:sp>
        <p:nvSpPr>
          <p:cNvPr id="696327" name="Text Box 7"/>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Java EE - Introduction</a:t>
            </a:r>
          </a:p>
        </p:txBody>
      </p:sp>
      <p:pic>
        <p:nvPicPr>
          <p:cNvPr id="9" name="Picture 9" descr="plan"/>
          <p:cNvPicPr>
            <a:picLocks noChangeAspect="1" noChangeArrowheads="1"/>
          </p:cNvPicPr>
          <p:nvPr/>
        </p:nvPicPr>
        <p:blipFill>
          <a:blip r:embed="rId5" cstate="print"/>
          <a:srcRect/>
          <a:stretch>
            <a:fillRect/>
          </a:stretch>
        </p:blipFill>
        <p:spPr bwMode="auto">
          <a:xfrm>
            <a:off x="1116013" y="1989138"/>
            <a:ext cx="3251200" cy="325120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Java EE 6 APIs</a:t>
            </a:r>
            <a:endParaRPr lang="fr-FR" dirty="0">
              <a:solidFill>
                <a:srgbClr val="000000"/>
              </a:solidFill>
            </a:endParaRPr>
          </a:p>
        </p:txBody>
      </p:sp>
    </p:spTree>
    <p:custDataLst>
      <p:tags r:id="rId1"/>
    </p:custDataLst>
    <p:extLst>
      <p:ext uri="{BB962C8B-B14F-4D97-AF65-F5344CB8AC3E}">
        <p14:creationId xmlns:p14="http://schemas.microsoft.com/office/powerpoint/2010/main" val="300204216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6" name="Rectangle 6"/>
          <p:cNvSpPr>
            <a:spLocks noGrp="1" noChangeArrowheads="1"/>
          </p:cNvSpPr>
          <p:nvPr>
            <p:ph type="title"/>
          </p:nvPr>
        </p:nvSpPr>
        <p:spPr>
          <a:xfrm>
            <a:off x="1033463" y="404813"/>
            <a:ext cx="7729537" cy="452437"/>
          </a:xfrm>
        </p:spPr>
        <p:txBody>
          <a:bodyPr/>
          <a:lstStyle/>
          <a:p>
            <a:r>
              <a:rPr lang="en-US" sz="3200"/>
              <a:t>Course summary</a:t>
            </a:r>
          </a:p>
        </p:txBody>
      </p:sp>
      <p:pic>
        <p:nvPicPr>
          <p:cNvPr id="568327" name="Picture 7" descr="badge_summary"/>
          <p:cNvPicPr>
            <a:picLocks noChangeAspect="1" noChangeArrowheads="1"/>
          </p:cNvPicPr>
          <p:nvPr/>
        </p:nvPicPr>
        <p:blipFill>
          <a:blip r:embed="rId4" cstate="print"/>
          <a:srcRect/>
          <a:stretch>
            <a:fillRect/>
          </a:stretch>
        </p:blipFill>
        <p:spPr bwMode="auto">
          <a:xfrm>
            <a:off x="142875" y="131763"/>
            <a:ext cx="652463" cy="652462"/>
          </a:xfrm>
          <a:prstGeom prst="rect">
            <a:avLst/>
          </a:prstGeom>
          <a:noFill/>
        </p:spPr>
      </p:pic>
      <p:sp>
        <p:nvSpPr>
          <p:cNvPr id="568352" name="Text Box 32"/>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Java EE - Introduction</a:t>
            </a:r>
            <a:endParaRPr lang="fr-FR" dirty="0">
              <a:solidFill>
                <a:srgbClr val="000000"/>
              </a:solidFill>
            </a:endParaRPr>
          </a:p>
        </p:txBody>
      </p:sp>
      <p:sp>
        <p:nvSpPr>
          <p:cNvPr id="21" name="AutoShape 2"/>
          <p:cNvSpPr>
            <a:spLocks noChangeArrowheads="1"/>
          </p:cNvSpPr>
          <p:nvPr/>
        </p:nvSpPr>
        <p:spPr bwMode="auto">
          <a:xfrm>
            <a:off x="2771800" y="4077072"/>
            <a:ext cx="2317750" cy="2201862"/>
          </a:xfrm>
          <a:prstGeom prst="foldedCorner">
            <a:avLst>
              <a:gd name="adj" fmla="val 12500"/>
            </a:avLst>
          </a:prstGeom>
          <a:solidFill>
            <a:srgbClr val="D9DEE3"/>
          </a:solidFill>
          <a:ln w="9525">
            <a:noFill/>
            <a:round/>
            <a:headEnd/>
            <a:tailEnd/>
          </a:ln>
          <a:effectLst>
            <a:outerShdw dist="71785" dir="2700000" algn="ctr" rotWithShape="0">
              <a:srgbClr val="C0C0C0"/>
            </a:outerShdw>
          </a:effectLst>
        </p:spPr>
        <p:txBody>
          <a:bodyPr lIns="90000" tIns="18288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Web Container</a:t>
            </a:r>
          </a:p>
        </p:txBody>
      </p:sp>
      <p:sp>
        <p:nvSpPr>
          <p:cNvPr id="22" name="AutoShape 3"/>
          <p:cNvSpPr>
            <a:spLocks noChangeArrowheads="1"/>
          </p:cNvSpPr>
          <p:nvPr/>
        </p:nvSpPr>
        <p:spPr bwMode="auto">
          <a:xfrm>
            <a:off x="1143000" y="1219200"/>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JCP &amp; JSR</a:t>
            </a:r>
            <a:endParaRPr lang="en-GB" sz="2400" b="1" dirty="0">
              <a:solidFill>
                <a:srgbClr val="000000"/>
              </a:solidFill>
            </a:endParaRPr>
          </a:p>
        </p:txBody>
      </p:sp>
      <p:sp>
        <p:nvSpPr>
          <p:cNvPr id="23" name="AutoShape 6"/>
          <p:cNvSpPr>
            <a:spLocks noChangeArrowheads="1"/>
          </p:cNvSpPr>
          <p:nvPr/>
        </p:nvSpPr>
        <p:spPr bwMode="auto">
          <a:xfrm>
            <a:off x="6084168" y="4031828"/>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EJB Container</a:t>
            </a:r>
            <a:endParaRPr lang="en-GB" sz="2400" b="1" dirty="0">
              <a:solidFill>
                <a:srgbClr val="000000"/>
              </a:solidFill>
            </a:endParaRPr>
          </a:p>
        </p:txBody>
      </p:sp>
      <p:grpSp>
        <p:nvGrpSpPr>
          <p:cNvPr id="24" name="Group 7"/>
          <p:cNvGrpSpPr>
            <a:grpSpLocks/>
          </p:cNvGrpSpPr>
          <p:nvPr/>
        </p:nvGrpSpPr>
        <p:grpSpPr bwMode="auto">
          <a:xfrm>
            <a:off x="3686200" y="3935784"/>
            <a:ext cx="258763" cy="371475"/>
            <a:chOff x="1296" y="720"/>
            <a:chExt cx="163" cy="234"/>
          </a:xfrm>
        </p:grpSpPr>
        <p:sp>
          <p:nvSpPr>
            <p:cNvPr id="25" name="Line 8"/>
            <p:cNvSpPr>
              <a:spLocks noChangeShapeType="1"/>
            </p:cNvSpPr>
            <p:nvPr/>
          </p:nvSpPr>
          <p:spPr bwMode="auto">
            <a:xfrm flipH="1">
              <a:off x="1295" y="802"/>
              <a:ext cx="95" cy="153"/>
            </a:xfrm>
            <a:prstGeom prst="line">
              <a:avLst/>
            </a:prstGeom>
            <a:noFill/>
            <a:ln w="28440">
              <a:solidFill>
                <a:srgbClr val="B3B3B3"/>
              </a:solidFill>
              <a:miter lim="800000"/>
              <a:headEnd/>
              <a:tailEnd/>
            </a:ln>
          </p:spPr>
          <p:txBody>
            <a:bodyPr/>
            <a:lstStyle/>
            <a:p>
              <a:endParaRPr lang="fr-FR"/>
            </a:p>
          </p:txBody>
        </p:sp>
        <p:sp>
          <p:nvSpPr>
            <p:cNvPr id="26" name="Oval 9"/>
            <p:cNvSpPr>
              <a:spLocks noChangeArrowheads="1"/>
            </p:cNvSpPr>
            <p:nvPr/>
          </p:nvSpPr>
          <p:spPr bwMode="auto">
            <a:xfrm>
              <a:off x="1296" y="720"/>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27" name="Freeform 10"/>
            <p:cNvSpPr>
              <a:spLocks noChangeArrowheads="1"/>
            </p:cNvSpPr>
            <p:nvPr/>
          </p:nvSpPr>
          <p:spPr bwMode="auto">
            <a:xfrm flipH="1">
              <a:off x="1310" y="738"/>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28" name="Group 11"/>
          <p:cNvGrpSpPr>
            <a:grpSpLocks/>
          </p:cNvGrpSpPr>
          <p:nvPr/>
        </p:nvGrpSpPr>
        <p:grpSpPr bwMode="auto">
          <a:xfrm>
            <a:off x="2133600" y="1066800"/>
            <a:ext cx="258762" cy="371475"/>
            <a:chOff x="4275" y="703"/>
            <a:chExt cx="163" cy="234"/>
          </a:xfrm>
        </p:grpSpPr>
        <p:sp>
          <p:nvSpPr>
            <p:cNvPr id="29"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45"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6"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51" name="Group 19"/>
          <p:cNvGrpSpPr>
            <a:grpSpLocks/>
          </p:cNvGrpSpPr>
          <p:nvPr/>
        </p:nvGrpSpPr>
        <p:grpSpPr bwMode="auto">
          <a:xfrm>
            <a:off x="7074768" y="3879428"/>
            <a:ext cx="258763" cy="371475"/>
            <a:chOff x="1824" y="2592"/>
            <a:chExt cx="163" cy="234"/>
          </a:xfrm>
        </p:grpSpPr>
        <p:sp>
          <p:nvSpPr>
            <p:cNvPr id="52"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53"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54"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4" name="AutoShape 6"/>
          <p:cNvSpPr>
            <a:spLocks noChangeArrowheads="1"/>
          </p:cNvSpPr>
          <p:nvPr/>
        </p:nvSpPr>
        <p:spPr bwMode="auto">
          <a:xfrm>
            <a:off x="4465860" y="126876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err="1" smtClean="0">
                <a:solidFill>
                  <a:srgbClr val="000000"/>
                </a:solidFill>
              </a:rPr>
              <a:t>Multitiered</a:t>
            </a:r>
            <a:r>
              <a:rPr lang="en-GB" sz="2400" b="1" dirty="0" smtClean="0">
                <a:solidFill>
                  <a:srgbClr val="000000"/>
                </a:solidFill>
              </a:rPr>
              <a:t> Application</a:t>
            </a:r>
          </a:p>
        </p:txBody>
      </p:sp>
      <p:grpSp>
        <p:nvGrpSpPr>
          <p:cNvPr id="35" name="Group 19"/>
          <p:cNvGrpSpPr>
            <a:grpSpLocks/>
          </p:cNvGrpSpPr>
          <p:nvPr/>
        </p:nvGrpSpPr>
        <p:grpSpPr bwMode="auto">
          <a:xfrm>
            <a:off x="5456460" y="1116360"/>
            <a:ext cx="258763" cy="371475"/>
            <a:chOff x="1824" y="2592"/>
            <a:chExt cx="163" cy="234"/>
          </a:xfrm>
        </p:grpSpPr>
        <p:sp>
          <p:nvSpPr>
            <p:cNvPr id="36"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37"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8"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Tree>
    <p:custDataLst>
      <p:tags r:id="rId1"/>
    </p:custDataLst>
  </p:cSld>
  <p:clrMapOvr>
    <a:masterClrMapping/>
  </p:clrMapOvr>
  <p:transition xmlns:p14="http://schemas.microsoft.com/office/powerpoint/2010/main" spd="med">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p:val>
                                            <p:fltVal val="0"/>
                                          </p:val>
                                        </p:tav>
                                        <p:tav>
                                          <p:val>
                                            <p:strVal val="#ppt_w"/>
                                          </p:val>
                                        </p:tav>
                                      </p:tavLst>
                                    </p:anim>
                                    <p:anim calcmode="lin" valueType="num">
                                      <p:cBhvr>
                                        <p:cTn id="8" dur="500" fill="hold"/>
                                        <p:tgtEl>
                                          <p:spTgt spid="22"/>
                                        </p:tgtEl>
                                        <p:attrNameLst>
                                          <p:attrName>ppt_h</p:attrName>
                                        </p:attrNameLst>
                                      </p:cBhvr>
                                      <p:tavLst>
                                        <p:tav>
                                          <p:val>
                                            <p:fltVal val="0"/>
                                          </p:val>
                                        </p:tav>
                                        <p:tav>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ppt_x</p:attrName>
                                        </p:attrNameLst>
                                      </p:cBhvr>
                                      <p:tavLst>
                                        <p:tav>
                                          <p:val>
                                            <p:strVal val="#ppt_x"/>
                                          </p:val>
                                        </p:tav>
                                        <p:tav>
                                          <p:val>
                                            <p:strVal val="#ppt_x"/>
                                          </p:val>
                                        </p:tav>
                                      </p:tavLst>
                                    </p:anim>
                                    <p:anim calcmode="lin" valueType="num">
                                      <p:cBhvr>
                                        <p:cTn id="14" dur="500" fill="hold"/>
                                        <p:tgtEl>
                                          <p:spTgt spid="28"/>
                                        </p:tgtEl>
                                        <p:attrNameLst>
                                          <p:attrName>ppt_y</p:attrName>
                                        </p:attrNameLst>
                                      </p:cBhvr>
                                      <p:tavLst>
                                        <p:tav>
                                          <p:val>
                                            <p:strVal val="0-#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p:val>
                                            <p:fltVal val="0"/>
                                          </p:val>
                                        </p:tav>
                                        <p:tav>
                                          <p:val>
                                            <p:strVal val="#ppt_w"/>
                                          </p:val>
                                        </p:tav>
                                      </p:tavLst>
                                    </p:anim>
                                    <p:anim calcmode="lin" valueType="num">
                                      <p:cBhvr>
                                        <p:cTn id="20" dur="500" fill="hold"/>
                                        <p:tgtEl>
                                          <p:spTgt spid="23"/>
                                        </p:tgtEl>
                                        <p:attrNameLst>
                                          <p:attrName>ppt_h</p:attrName>
                                        </p:attrNameLst>
                                      </p:cBhvr>
                                      <p:tavLst>
                                        <p:tav>
                                          <p:val>
                                            <p:fltVal val="0"/>
                                          </p:val>
                                        </p:tav>
                                        <p:tav>
                                          <p:val>
                                            <p:strVal val="#ppt_h"/>
                                          </p:val>
                                        </p:tav>
                                      </p:tavLst>
                                    </p:anim>
                                    <p:animEffect transition="in" filter="fade">
                                      <p:cBhvr>
                                        <p:cTn id="21" dur="500"/>
                                        <p:tgtEl>
                                          <p:spTgt spid="23"/>
                                        </p:tgtEl>
                                      </p:cBhvr>
                                    </p:animEffec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ppt_x</p:attrName>
                                        </p:attrNameLst>
                                      </p:cBhvr>
                                      <p:tavLst>
                                        <p:tav>
                                          <p:val>
                                            <p:strVal val="#ppt_x"/>
                                          </p:val>
                                        </p:tav>
                                        <p:tav>
                                          <p:val>
                                            <p:strVal val="#ppt_x"/>
                                          </p:val>
                                        </p:tav>
                                      </p:tavLst>
                                    </p:anim>
                                    <p:anim calcmode="lin" valueType="num">
                                      <p:cBhvr>
                                        <p:cTn id="26" dur="500" fill="hold"/>
                                        <p:tgtEl>
                                          <p:spTgt spid="51"/>
                                        </p:tgtEl>
                                        <p:attrNameLst>
                                          <p:attrName>ppt_y</p:attrName>
                                        </p:attrNameLst>
                                      </p:cBhvr>
                                      <p:tavLst>
                                        <p:tav>
                                          <p:val>
                                            <p:strVal val="0-#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p:val>
                                            <p:fltVal val="0"/>
                                          </p:val>
                                        </p:tav>
                                        <p:tav>
                                          <p:val>
                                            <p:strVal val="#ppt_w"/>
                                          </p:val>
                                        </p:tav>
                                      </p:tavLst>
                                    </p:anim>
                                    <p:anim calcmode="lin" valueType="num">
                                      <p:cBhvr>
                                        <p:cTn id="32" dur="500" fill="hold"/>
                                        <p:tgtEl>
                                          <p:spTgt spid="21"/>
                                        </p:tgtEl>
                                        <p:attrNameLst>
                                          <p:attrName>ppt_h</p:attrName>
                                        </p:attrNameLst>
                                      </p:cBhvr>
                                      <p:tavLst>
                                        <p:tav>
                                          <p:val>
                                            <p:fltVal val="0"/>
                                          </p:val>
                                        </p:tav>
                                        <p:tav>
                                          <p:val>
                                            <p:strVal val="#ppt_h"/>
                                          </p:val>
                                        </p:tav>
                                      </p:tavLst>
                                    </p:anim>
                                    <p:animEffect transition="in" filter="fade">
                                      <p:cBhvr>
                                        <p:cTn id="33" dur="500"/>
                                        <p:tgtEl>
                                          <p:spTgt spid="21"/>
                                        </p:tgtEl>
                                      </p:cBhvr>
                                    </p:animEffect>
                                  </p:childTnLst>
                                </p:cTn>
                              </p:par>
                            </p:childTnLst>
                          </p:cTn>
                        </p:par>
                        <p:par>
                          <p:cTn id="34" fill="hold">
                            <p:stCondLst>
                              <p:cond delay="500"/>
                            </p:stCondLst>
                            <p:childTnLst>
                              <p:par>
                                <p:cTn id="35" presetID="2" presetClass="entr" presetSubtype="1"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ppt_x</p:attrName>
                                        </p:attrNameLst>
                                      </p:cBhvr>
                                      <p:tavLst>
                                        <p:tav>
                                          <p:val>
                                            <p:strVal val="#ppt_x"/>
                                          </p:val>
                                        </p:tav>
                                        <p:tav>
                                          <p:val>
                                            <p:strVal val="#ppt_x"/>
                                          </p:val>
                                        </p:tav>
                                      </p:tavLst>
                                    </p:anim>
                                    <p:anim calcmode="lin" valueType="num">
                                      <p:cBhvr>
                                        <p:cTn id="38" dur="500" fill="hold"/>
                                        <p:tgtEl>
                                          <p:spTgt spid="24"/>
                                        </p:tgtEl>
                                        <p:attrNameLst>
                                          <p:attrName>ppt_y</p:attrName>
                                        </p:attrNameLst>
                                      </p:cBhvr>
                                      <p:tavLst>
                                        <p:tav>
                                          <p:val>
                                            <p:strVal val="0-#ppt_h/2"/>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p:val>
                                            <p:fltVal val="0"/>
                                          </p:val>
                                        </p:tav>
                                        <p:tav>
                                          <p:val>
                                            <p:strVal val="#ppt_w"/>
                                          </p:val>
                                        </p:tav>
                                      </p:tavLst>
                                    </p:anim>
                                    <p:anim calcmode="lin" valueType="num">
                                      <p:cBhvr>
                                        <p:cTn id="44" dur="500" fill="hold"/>
                                        <p:tgtEl>
                                          <p:spTgt spid="34"/>
                                        </p:tgtEl>
                                        <p:attrNameLst>
                                          <p:attrName>ppt_h</p:attrName>
                                        </p:attrNameLst>
                                      </p:cBhvr>
                                      <p:tavLst>
                                        <p:tav>
                                          <p:val>
                                            <p:fltVal val="0"/>
                                          </p:val>
                                        </p:tav>
                                        <p:tav>
                                          <p:val>
                                            <p:strVal val="#ppt_h"/>
                                          </p:val>
                                        </p:tav>
                                      </p:tavLst>
                                    </p:anim>
                                    <p:animEffect transition="in" filter="fade">
                                      <p:cBhvr>
                                        <p:cTn id="45" dur="500"/>
                                        <p:tgtEl>
                                          <p:spTgt spid="34"/>
                                        </p:tgtEl>
                                      </p:cBhvr>
                                    </p:animEffect>
                                  </p:child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ppt_x</p:attrName>
                                        </p:attrNameLst>
                                      </p:cBhvr>
                                      <p:tavLst>
                                        <p:tav>
                                          <p:val>
                                            <p:strVal val="#ppt_x"/>
                                          </p:val>
                                        </p:tav>
                                        <p:tav>
                                          <p:val>
                                            <p:strVal val="#ppt_x"/>
                                          </p:val>
                                        </p:tav>
                                      </p:tavLst>
                                    </p:anim>
                                    <p:anim calcmode="lin" valueType="num">
                                      <p:cBhvr>
                                        <p:cTn id="50" dur="500" fill="hold"/>
                                        <p:tgtEl>
                                          <p:spTgt spid="35"/>
                                        </p:tgtEl>
                                        <p:attrNameLst>
                                          <p:attrName>ppt_y</p:attrName>
                                        </p:attrNameLst>
                                      </p:cBhvr>
                                      <p:tavLst>
                                        <p:tav>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033463" y="404813"/>
            <a:ext cx="7729537" cy="452437"/>
          </a:xfrm>
        </p:spPr>
        <p:txBody>
          <a:bodyPr/>
          <a:lstStyle/>
          <a:p>
            <a:r>
              <a:rPr lang="fr-FR" sz="3200"/>
              <a:t>The end</a:t>
            </a:r>
          </a:p>
        </p:txBody>
      </p:sp>
      <p:pic>
        <p:nvPicPr>
          <p:cNvPr id="698372" name="Picture 4" descr="SurLaRouteduProgres"/>
          <p:cNvPicPr>
            <a:picLocks noChangeAspect="1" noChangeArrowheads="1"/>
          </p:cNvPicPr>
          <p:nvPr/>
        </p:nvPicPr>
        <p:blipFill>
          <a:blip r:embed="rId4" cstate="print"/>
          <a:srcRect/>
          <a:stretch>
            <a:fillRect/>
          </a:stretch>
        </p:blipFill>
        <p:spPr bwMode="auto">
          <a:xfrm>
            <a:off x="1331912" y="1341438"/>
            <a:ext cx="7235799" cy="4823866"/>
          </a:xfrm>
          <a:prstGeom prst="rect">
            <a:avLst/>
          </a:prstGeom>
          <a:noFill/>
        </p:spPr>
      </p:pic>
      <p:sp>
        <p:nvSpPr>
          <p:cNvPr id="698374" name="Text Box 6"/>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Java EE - Introduction</a:t>
            </a:r>
            <a:endParaRPr lang="fr-FR" dirty="0">
              <a:solidFill>
                <a:srgbClr val="000000"/>
              </a:solidFill>
            </a:endParaRPr>
          </a:p>
        </p:txBody>
      </p:sp>
      <p:pic>
        <p:nvPicPr>
          <p:cNvPr id="698375" name="Picture 7" descr="logo-SUPINFO-blanc-fond-tra"/>
          <p:cNvPicPr>
            <a:picLocks noChangeAspect="1" noChangeArrowheads="1"/>
          </p:cNvPicPr>
          <p:nvPr/>
        </p:nvPicPr>
        <p:blipFill>
          <a:blip r:embed="rId5" cstate="print"/>
          <a:srcRect/>
          <a:stretch>
            <a:fillRect/>
          </a:stretch>
        </p:blipFill>
        <p:spPr bwMode="auto">
          <a:xfrm>
            <a:off x="3370237" y="4977606"/>
            <a:ext cx="3001963" cy="755650"/>
          </a:xfrm>
          <a:prstGeom prst="rect">
            <a:avLst/>
          </a:prstGeom>
          <a:noFill/>
        </p:spPr>
      </p:pic>
      <p:sp>
        <p:nvSpPr>
          <p:cNvPr id="8" name="Rectangle 3"/>
          <p:cNvSpPr txBox="1">
            <a:spLocks noChangeArrowheads="1"/>
          </p:cNvSpPr>
          <p:nvPr/>
        </p:nvSpPr>
        <p:spPr bwMode="auto">
          <a:xfrm>
            <a:off x="1143000" y="5715000"/>
            <a:ext cx="7286625" cy="1000125"/>
          </a:xfrm>
          <a:prstGeom prst="rect">
            <a:avLst/>
          </a:prstGeom>
          <a:noFill/>
          <a:ln w="9525">
            <a:noFill/>
            <a:miter lim="800000"/>
            <a:headEnd/>
            <a:tailEnd/>
          </a:ln>
        </p:spPr>
        <p:txBody>
          <a:bodyPr/>
          <a:lstStyle/>
          <a:p>
            <a:pPr marL="342900" indent="-342900" algn="l">
              <a:lnSpc>
                <a:spcPct val="90000"/>
              </a:lnSpc>
              <a:spcAft>
                <a:spcPts val="600"/>
              </a:spcAft>
              <a:buClr>
                <a:schemeClr val="hlink"/>
              </a:buClr>
              <a:buFont typeface="Wingdings" pitchFamily="-108" charset="2"/>
              <a:buChar char="n"/>
            </a:pPr>
            <a:endParaRPr lang="en-US" b="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a:t>Overview</a:t>
            </a:r>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Java EE - Introduction</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Presentation</a:t>
            </a:r>
            <a:endParaRPr lang="en-US" dirty="0" smtClean="0"/>
          </a:p>
        </p:txBody>
      </p:sp>
      <p:sp>
        <p:nvSpPr>
          <p:cNvPr id="34830" name="Forme 34829"/>
          <p:cNvSpPr>
            <a:spLocks noGrp="1" noChangeArrowheads="1"/>
          </p:cNvSpPr>
          <p:nvPr>
            <p:ph type="body" idx="1"/>
          </p:nvPr>
        </p:nvSpPr>
        <p:spPr>
          <a:xfrm>
            <a:off x="1116583" y="1268760"/>
            <a:ext cx="7847905" cy="4648200"/>
          </a:xfrm>
        </p:spPr>
        <p:txBody>
          <a:bodyPr/>
          <a:lstStyle/>
          <a:p>
            <a:pPr defTabSz="914400" eaLnBrk="1" hangingPunct="1"/>
            <a:r>
              <a:rPr lang="en-US" dirty="0" smtClean="0"/>
              <a:t>Platform designed for Enterprise Application development</a:t>
            </a:r>
          </a:p>
          <a:p>
            <a:pPr lvl="1"/>
            <a:r>
              <a:rPr lang="en-US" dirty="0" smtClean="0"/>
              <a:t>Enterprise Applications provide the business logic for an enterprise</a:t>
            </a:r>
          </a:p>
          <a:p>
            <a:pPr lvl="1"/>
            <a:endParaRPr lang="en-US" dirty="0" smtClean="0"/>
          </a:p>
          <a:p>
            <a:pPr defTabSz="914400" eaLnBrk="1" hangingPunct="1"/>
            <a:r>
              <a:rPr lang="en-US" dirty="0" smtClean="0"/>
              <a:t>The aim of Java EE Platform is to provide developers with a set of powerful APIs to :</a:t>
            </a:r>
          </a:p>
          <a:p>
            <a:pPr lvl="1"/>
            <a:r>
              <a:rPr lang="en-US" dirty="0" smtClean="0"/>
              <a:t>Shortening development time</a:t>
            </a:r>
          </a:p>
          <a:p>
            <a:pPr lvl="1"/>
            <a:r>
              <a:rPr lang="en-US" dirty="0" smtClean="0"/>
              <a:t>Reducing application complexity</a:t>
            </a:r>
          </a:p>
          <a:p>
            <a:pPr lvl="1"/>
            <a:r>
              <a:rPr lang="en-US" dirty="0" smtClean="0"/>
              <a:t>Improving application performance</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Overview</a:t>
            </a:r>
            <a:endParaRPr lang="en-US" dirty="0">
              <a:solidFill>
                <a:srgbClr val="000000"/>
              </a:solidFill>
            </a:endParaRPr>
          </a:p>
        </p:txBody>
      </p:sp>
    </p:spTree>
    <p:custDataLst>
      <p:tags r:id="rId1"/>
    </p:custDataLst>
    <p:extLst>
      <p:ext uri="{BB962C8B-B14F-4D97-AF65-F5344CB8AC3E}">
        <p14:creationId xmlns:p14="http://schemas.microsoft.com/office/powerpoint/2010/main" val="22976417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5" end="5"/>
                                            </p:txEl>
                                          </p:spTgt>
                                        </p:tgtEl>
                                        <p:attrNameLst>
                                          <p:attrName>style.visibility</p:attrName>
                                        </p:attrNameLst>
                                      </p:cBhvr>
                                      <p:to>
                                        <p:strVal val="visible"/>
                                      </p:to>
                                    </p:set>
                                    <p:animEffect transition="in" filter="fade">
                                      <p:cBhvr>
                                        <p:cTn id="21" dur="500"/>
                                        <p:tgtEl>
                                          <p:spTgt spid="34830">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30">
                                            <p:txEl>
                                              <p:pRg st="6" end="6"/>
                                            </p:txEl>
                                          </p:spTgt>
                                        </p:tgtEl>
                                        <p:attrNameLst>
                                          <p:attrName>style.visibility</p:attrName>
                                        </p:attrNameLst>
                                      </p:cBhvr>
                                      <p:to>
                                        <p:strVal val="visible"/>
                                      </p:to>
                                    </p:set>
                                    <p:animEffect transition="in" filter="fade">
                                      <p:cBhvr>
                                        <p:cTn id="24" dur="500"/>
                                        <p:tgtEl>
                                          <p:spTgt spid="348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Java Community Process</a:t>
            </a:r>
            <a:endParaRPr lang="en-US" dirty="0" smtClean="0"/>
          </a:p>
        </p:txBody>
      </p:sp>
      <p:sp>
        <p:nvSpPr>
          <p:cNvPr id="34830" name="Forme 34829"/>
          <p:cNvSpPr>
            <a:spLocks noGrp="1" noChangeArrowheads="1"/>
          </p:cNvSpPr>
          <p:nvPr>
            <p:ph type="body" idx="1"/>
          </p:nvPr>
        </p:nvSpPr>
        <p:spPr>
          <a:xfrm>
            <a:off x="1116583" y="1268760"/>
            <a:ext cx="7847905" cy="4648200"/>
          </a:xfrm>
        </p:spPr>
        <p:txBody>
          <a:bodyPr/>
          <a:lstStyle/>
          <a:p>
            <a:pPr defTabSz="914400" eaLnBrk="1" hangingPunct="1"/>
            <a:r>
              <a:rPr lang="en-US" dirty="0" smtClean="0"/>
              <a:t>Java EE Platform is developed through the Java Community Process (JCP)</a:t>
            </a:r>
          </a:p>
          <a:p>
            <a:pPr lvl="1"/>
            <a:r>
              <a:rPr lang="en-US" dirty="0" smtClean="0"/>
              <a:t>Create Java Specification Request (JSR)</a:t>
            </a:r>
          </a:p>
          <a:p>
            <a:pPr lvl="1"/>
            <a:r>
              <a:rPr lang="en-US" dirty="0" smtClean="0"/>
              <a:t>Ensure Java technology’s standard of stability and cross-platform compatibility</a:t>
            </a:r>
          </a:p>
          <a:p>
            <a:endParaRPr lang="en-US" dirty="0" smtClean="0"/>
          </a:p>
          <a:p>
            <a:r>
              <a:rPr lang="en-US" dirty="0"/>
              <a:t>JSRs are the actual descriptions of proposed and final specifications for the Java platform</a:t>
            </a:r>
          </a:p>
          <a:p>
            <a:pPr lvl="1"/>
            <a:r>
              <a:rPr lang="en-US" dirty="0" smtClean="0"/>
              <a:t>Example :</a:t>
            </a:r>
          </a:p>
          <a:p>
            <a:pPr lvl="2"/>
            <a:r>
              <a:rPr lang="en-US" dirty="0" smtClean="0"/>
              <a:t>JSR 315 is Servlet 3.0</a:t>
            </a:r>
          </a:p>
          <a:p>
            <a:pPr lvl="2"/>
            <a:r>
              <a:rPr lang="en-US" dirty="0" smtClean="0"/>
              <a:t>JSR 317 is Java Persistence API 2.0</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Overview</a:t>
            </a:r>
            <a:endParaRPr lang="en-US" dirty="0">
              <a:solidFill>
                <a:srgbClr val="000000"/>
              </a:solidFill>
            </a:endParaRPr>
          </a:p>
        </p:txBody>
      </p:sp>
    </p:spTree>
    <p:custDataLst>
      <p:tags r:id="rId1"/>
    </p:custDataLst>
    <p:extLst>
      <p:ext uri="{BB962C8B-B14F-4D97-AF65-F5344CB8AC3E}">
        <p14:creationId xmlns:p14="http://schemas.microsoft.com/office/powerpoint/2010/main" val="4754570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5" end="5"/>
                                            </p:txEl>
                                          </p:spTgt>
                                        </p:tgtEl>
                                        <p:attrNameLst>
                                          <p:attrName>style.visibility</p:attrName>
                                        </p:attrNameLst>
                                      </p:cBhvr>
                                      <p:to>
                                        <p:strVal val="visible"/>
                                      </p:to>
                                    </p:set>
                                    <p:animEffect transition="in" filter="fade">
                                      <p:cBhvr>
                                        <p:cTn id="21" dur="500"/>
                                        <p:tgtEl>
                                          <p:spTgt spid="34830">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30">
                                            <p:txEl>
                                              <p:pRg st="6" end="6"/>
                                            </p:txEl>
                                          </p:spTgt>
                                        </p:tgtEl>
                                        <p:attrNameLst>
                                          <p:attrName>style.visibility</p:attrName>
                                        </p:attrNameLst>
                                      </p:cBhvr>
                                      <p:to>
                                        <p:strVal val="visible"/>
                                      </p:to>
                                    </p:set>
                                    <p:animEffect transition="in" filter="fade">
                                      <p:cBhvr>
                                        <p:cTn id="24" dur="500"/>
                                        <p:tgtEl>
                                          <p:spTgt spid="34830">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30">
                                            <p:txEl>
                                              <p:pRg st="7" end="7"/>
                                            </p:txEl>
                                          </p:spTgt>
                                        </p:tgtEl>
                                        <p:attrNameLst>
                                          <p:attrName>style.visibility</p:attrName>
                                        </p:attrNameLst>
                                      </p:cBhvr>
                                      <p:to>
                                        <p:strVal val="visible"/>
                                      </p:to>
                                    </p:set>
                                    <p:animEffect transition="in" filter="fade">
                                      <p:cBhvr>
                                        <p:cTn id="27"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Java Community Process</a:t>
            </a:r>
            <a:endParaRPr lang="en-US" dirty="0" smtClean="0"/>
          </a:p>
        </p:txBody>
      </p:sp>
      <p:sp>
        <p:nvSpPr>
          <p:cNvPr id="34830" name="Forme 34829"/>
          <p:cNvSpPr>
            <a:spLocks noGrp="1" noChangeArrowheads="1"/>
          </p:cNvSpPr>
          <p:nvPr>
            <p:ph type="body" idx="1"/>
          </p:nvPr>
        </p:nvSpPr>
        <p:spPr>
          <a:xfrm>
            <a:off x="1116583" y="980728"/>
            <a:ext cx="7847905" cy="4648200"/>
          </a:xfrm>
        </p:spPr>
        <p:txBody>
          <a:bodyPr/>
          <a:lstStyle/>
          <a:p>
            <a:pPr defTabSz="914400" eaLnBrk="1" hangingPunct="1"/>
            <a:r>
              <a:rPr lang="en-US" dirty="0"/>
              <a:t>JCP Executive </a:t>
            </a:r>
            <a:r>
              <a:rPr lang="en-US" dirty="0" smtClean="0"/>
              <a:t>Committee is </a:t>
            </a:r>
            <a:r>
              <a:rPr lang="en-US" dirty="0"/>
              <a:t>the group of members </a:t>
            </a:r>
            <a:r>
              <a:rPr lang="en-US" dirty="0" smtClean="0"/>
              <a:t>guiding the JCP</a:t>
            </a:r>
          </a:p>
          <a:p>
            <a:pPr defTabSz="914400" eaLnBrk="1" hangingPunct="1"/>
            <a:r>
              <a:rPr lang="en-US" dirty="0" smtClean="0"/>
              <a:t>Composed of :</a:t>
            </a:r>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a:p>
            <a:pPr defTabSz="914400" eaLnBrk="1" hangingPunct="1"/>
            <a:r>
              <a:rPr lang="en-US" dirty="0" smtClean="0"/>
              <a:t>And others…</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Overview</a:t>
            </a:r>
            <a:endParaRPr lang="en-US" dirty="0">
              <a:solidFill>
                <a:srgbClr val="000000"/>
              </a:solidFill>
            </a:endParaRPr>
          </a:p>
        </p:txBody>
      </p:sp>
      <p:pic>
        <p:nvPicPr>
          <p:cNvPr id="4" name="Picture 3" descr="oracle_logo.jpeg"/>
          <p:cNvPicPr>
            <a:picLocks noChangeAspect="1"/>
          </p:cNvPicPr>
          <p:nvPr/>
        </p:nvPicPr>
        <p:blipFill rotWithShape="1">
          <a:blip r:embed="rId5">
            <a:extLst>
              <a:ext uri="{28A0092B-C50C-407E-A947-70E740481C1C}">
                <a14:useLocalDpi xmlns:a14="http://schemas.microsoft.com/office/drawing/2010/main" val="0"/>
              </a:ext>
            </a:extLst>
          </a:blip>
          <a:srcRect l="9078" t="36785" r="5241" b="40195"/>
          <a:stretch/>
        </p:blipFill>
        <p:spPr>
          <a:xfrm>
            <a:off x="1835696" y="2636912"/>
            <a:ext cx="3051634" cy="614920"/>
          </a:xfrm>
          <a:prstGeom prst="rect">
            <a:avLst/>
          </a:prstGeom>
        </p:spPr>
      </p:pic>
      <p:pic>
        <p:nvPicPr>
          <p:cNvPr id="7" name="Picture 6" descr="04608400-photo-red-hat-logo.jpe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8224" y="2091242"/>
            <a:ext cx="1216144" cy="1337758"/>
          </a:xfrm>
          <a:prstGeom prst="rect">
            <a:avLst/>
          </a:prstGeom>
        </p:spPr>
      </p:pic>
      <p:pic>
        <p:nvPicPr>
          <p:cNvPr id="10" name="Picture 9" descr="04214048-photo-ibm.jpe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5896" y="4653136"/>
            <a:ext cx="2495317" cy="1656184"/>
          </a:xfrm>
          <a:prstGeom prst="rect">
            <a:avLst/>
          </a:prstGeom>
        </p:spPr>
      </p:pic>
      <p:pic>
        <p:nvPicPr>
          <p:cNvPr id="13" name="Picture 12" descr="intel.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3608" y="4869160"/>
            <a:ext cx="1741642" cy="1180446"/>
          </a:xfrm>
          <a:prstGeom prst="rect">
            <a:avLst/>
          </a:prstGeom>
        </p:spPr>
      </p:pic>
      <p:pic>
        <p:nvPicPr>
          <p:cNvPr id="14" name="Picture 13"/>
          <p:cNvPicPr>
            <a:picLocks noChangeAspect="1"/>
          </p:cNvPicPr>
          <p:nvPr/>
        </p:nvPicPr>
        <p:blipFill>
          <a:blip r:embed="rId9"/>
          <a:stretch>
            <a:fillRect/>
          </a:stretch>
        </p:blipFill>
        <p:spPr>
          <a:xfrm>
            <a:off x="7164288" y="4725144"/>
            <a:ext cx="1775321" cy="924992"/>
          </a:xfrm>
          <a:prstGeom prst="rect">
            <a:avLst/>
          </a:prstGeom>
        </p:spPr>
      </p:pic>
      <p:pic>
        <p:nvPicPr>
          <p:cNvPr id="15" name="Picture 14"/>
          <p:cNvPicPr>
            <a:picLocks noChangeAspect="1"/>
          </p:cNvPicPr>
          <p:nvPr/>
        </p:nvPicPr>
        <p:blipFill rotWithShape="1">
          <a:blip r:embed="rId10"/>
          <a:srcRect t="28107" b="29215"/>
          <a:stretch/>
        </p:blipFill>
        <p:spPr>
          <a:xfrm>
            <a:off x="4932040" y="3645024"/>
            <a:ext cx="3427036" cy="822696"/>
          </a:xfrm>
          <a:prstGeom prst="rect">
            <a:avLst/>
          </a:prstGeom>
        </p:spPr>
      </p:pic>
      <p:pic>
        <p:nvPicPr>
          <p:cNvPr id="18" name="Picture 17" descr="110211_EclipseFoundation.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07704" y="3429000"/>
            <a:ext cx="2844800" cy="1600200"/>
          </a:xfrm>
          <a:prstGeom prst="rect">
            <a:avLst/>
          </a:prstGeom>
        </p:spPr>
      </p:pic>
    </p:spTree>
    <p:custDataLst>
      <p:tags r:id="rId1"/>
    </p:custDataLst>
    <p:extLst>
      <p:ext uri="{BB962C8B-B14F-4D97-AF65-F5344CB8AC3E}">
        <p14:creationId xmlns:p14="http://schemas.microsoft.com/office/powerpoint/2010/main" val="42336635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830">
                                            <p:txEl>
                                              <p:pRg st="10" end="10"/>
                                            </p:txEl>
                                          </p:spTgt>
                                        </p:tgtEl>
                                        <p:attrNameLst>
                                          <p:attrName>style.visibility</p:attrName>
                                        </p:attrNameLst>
                                      </p:cBhvr>
                                      <p:to>
                                        <p:strVal val="visible"/>
                                      </p:to>
                                    </p:set>
                                    <p:animEffect transition="in" filter="fade">
                                      <p:cBhvr>
                                        <p:cTn id="33" dur="500"/>
                                        <p:tgtEl>
                                          <p:spTgt spid="348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JSR Lifecycle</a:t>
            </a:r>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Overview</a:t>
            </a:r>
            <a:endParaRPr lang="en-US" dirty="0">
              <a:solidFill>
                <a:srgbClr val="000000"/>
              </a:solidFill>
            </a:endParaRPr>
          </a:p>
        </p:txBody>
      </p:sp>
      <p:pic>
        <p:nvPicPr>
          <p:cNvPr id="3" name="Picture 2"/>
          <p:cNvPicPr>
            <a:picLocks noChangeAspect="1"/>
          </p:cNvPicPr>
          <p:nvPr/>
        </p:nvPicPr>
        <p:blipFill>
          <a:blip r:embed="rId5"/>
          <a:stretch>
            <a:fillRect/>
          </a:stretch>
        </p:blipFill>
        <p:spPr>
          <a:xfrm>
            <a:off x="925124" y="1392808"/>
            <a:ext cx="8183380" cy="4700488"/>
          </a:xfrm>
          <a:prstGeom prst="rect">
            <a:avLst/>
          </a:prstGeom>
        </p:spPr>
      </p:pic>
      <p:sp>
        <p:nvSpPr>
          <p:cNvPr id="4" name="TextBox 3"/>
          <p:cNvSpPr txBox="1"/>
          <p:nvPr/>
        </p:nvSpPr>
        <p:spPr>
          <a:xfrm>
            <a:off x="4427984" y="6433591"/>
            <a:ext cx="4595316" cy="307777"/>
          </a:xfrm>
          <a:prstGeom prst="rect">
            <a:avLst/>
          </a:prstGeom>
          <a:noFill/>
        </p:spPr>
        <p:txBody>
          <a:bodyPr wrap="none" rtlCol="0">
            <a:spAutoFit/>
          </a:bodyPr>
          <a:lstStyle/>
          <a:p>
            <a:r>
              <a:rPr lang="en-US" sz="1400" dirty="0"/>
              <a:t>Source: http://</a:t>
            </a:r>
            <a:r>
              <a:rPr lang="en-US" sz="1400" dirty="0" err="1"/>
              <a:t>blogs.oracle.com</a:t>
            </a:r>
            <a:r>
              <a:rPr lang="en-US" sz="1400" dirty="0"/>
              <a:t>/</a:t>
            </a:r>
            <a:r>
              <a:rPr lang="en-US" sz="1400" dirty="0" err="1"/>
              <a:t>darcy</a:t>
            </a:r>
            <a:r>
              <a:rPr lang="en-US" sz="1400" dirty="0"/>
              <a:t>/entry/</a:t>
            </a:r>
            <a:r>
              <a:rPr lang="en-US" sz="1400" dirty="0" err="1"/>
              <a:t>pictorial_jcp</a:t>
            </a:r>
            <a:endParaRPr lang="en-US" sz="1400" dirty="0"/>
          </a:p>
        </p:txBody>
      </p:sp>
    </p:spTree>
    <p:custDataLst>
      <p:tags r:id="rId1"/>
    </p:custDataLst>
    <p:extLst>
      <p:ext uri="{BB962C8B-B14F-4D97-AF65-F5344CB8AC3E}">
        <p14:creationId xmlns:p14="http://schemas.microsoft.com/office/powerpoint/2010/main" val="19611358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spcBef>
                <a:spcPct val="50000"/>
              </a:spcBef>
            </a:pPr>
            <a:r>
              <a:rPr lang="fr-FR" b="1" dirty="0" err="1">
                <a:solidFill>
                  <a:srgbClr val="000000"/>
                </a:solidFill>
              </a:rPr>
              <a:t>Overview</a:t>
            </a:r>
            <a:endParaRPr lang="fr-FR" dirty="0">
              <a:solidFill>
                <a:srgbClr val="000000"/>
              </a:solidFill>
            </a:endParaRPr>
          </a:p>
        </p:txBody>
      </p:sp>
    </p:spTree>
    <p:custDataLst>
      <p:tags r:id="rId1"/>
    </p:custDataLst>
    <p:extLst>
      <p:ext uri="{BB962C8B-B14F-4D97-AF65-F5344CB8AC3E}">
        <p14:creationId xmlns:p14="http://schemas.microsoft.com/office/powerpoint/2010/main" val="3501654341"/>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3.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0"/>
  <p:tag name="ELAPSEDTIME" val="11,556"/>
  <p:tag name="AUDIO_ID" val="296"/>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1586</Words>
  <Application>Microsoft Macintosh PowerPoint</Application>
  <PresentationFormat>On-screen Show (4:3)</PresentationFormat>
  <Paragraphs>425</Paragraphs>
  <Slides>32</Slides>
  <Notes>32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Rapid E-Learning Course Template</vt:lpstr>
      <vt:lpstr>CorelDRAW</vt:lpstr>
      <vt:lpstr>Java EE - Introduction</vt:lpstr>
      <vt:lpstr>Course objectives</vt:lpstr>
      <vt:lpstr>Course topics</vt:lpstr>
      <vt:lpstr>Overview</vt:lpstr>
      <vt:lpstr>Presentation</vt:lpstr>
      <vt:lpstr>Java Community Process</vt:lpstr>
      <vt:lpstr>Java Community Process</vt:lpstr>
      <vt:lpstr>JSR Lifecycle</vt:lpstr>
      <vt:lpstr>Stop-and-think</vt:lpstr>
      <vt:lpstr>Java EE Application Model</vt:lpstr>
      <vt:lpstr>Advantages</vt:lpstr>
      <vt:lpstr>Multitiered Applications</vt:lpstr>
      <vt:lpstr>Multitiered Applications</vt:lpstr>
      <vt:lpstr>Multitiered Applications</vt:lpstr>
      <vt:lpstr>Java EE Components</vt:lpstr>
      <vt:lpstr>Stop-and-think</vt:lpstr>
      <vt:lpstr>Java EE Containers</vt:lpstr>
      <vt:lpstr>Presentation</vt:lpstr>
      <vt:lpstr>Container Types</vt:lpstr>
      <vt:lpstr>Container Types</vt:lpstr>
      <vt:lpstr>Java EE Server</vt:lpstr>
      <vt:lpstr>Stop-and-think</vt:lpstr>
      <vt:lpstr>Java EE 6 APIs</vt:lpstr>
      <vt:lpstr>Overview</vt:lpstr>
      <vt:lpstr>Servlet 3.0</vt:lpstr>
      <vt:lpstr>Java Persistence API</vt:lpstr>
      <vt:lpstr>Enterprise JavaBeans</vt:lpstr>
      <vt:lpstr>JavaServer Faces</vt:lpstr>
      <vt:lpstr>Bean Validation</vt:lpstr>
      <vt:lpstr>Stop-and-think</vt:lpstr>
      <vt:lpstr>Course summary</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21</cp:revision>
  <dcterms:created xsi:type="dcterms:W3CDTF">2010-12-22T19:11:00Z</dcterms:created>
  <dcterms:modified xsi:type="dcterms:W3CDTF">2012-08-30T21:35:40Z</dcterms:modified>
  <cp:category>SUPINFO PowerPoint Templates</cp:category>
</cp:coreProperties>
</file>