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25"/>
  </p:notesMasterIdLst>
  <p:handoutMasterIdLst>
    <p:handoutMasterId r:id="rId26"/>
  </p:handoutMasterIdLst>
  <p:sldIdLst>
    <p:sldId id="261" r:id="rId2"/>
    <p:sldId id="262" r:id="rId3"/>
    <p:sldId id="259" r:id="rId4"/>
    <p:sldId id="264" r:id="rId5"/>
    <p:sldId id="331" r:id="rId6"/>
    <p:sldId id="321" r:id="rId7"/>
    <p:sldId id="324" r:id="rId8"/>
    <p:sldId id="325" r:id="rId9"/>
    <p:sldId id="338" r:id="rId10"/>
    <p:sldId id="327" r:id="rId11"/>
    <p:sldId id="328" r:id="rId12"/>
    <p:sldId id="339" r:id="rId13"/>
    <p:sldId id="340" r:id="rId14"/>
    <p:sldId id="309" r:id="rId15"/>
    <p:sldId id="326" r:id="rId16"/>
    <p:sldId id="330" r:id="rId17"/>
    <p:sldId id="333" r:id="rId18"/>
    <p:sldId id="334" r:id="rId19"/>
    <p:sldId id="335" r:id="rId20"/>
    <p:sldId id="336" r:id="rId21"/>
    <p:sldId id="337" r:id="rId22"/>
    <p:sldId id="341" r:id="rId23"/>
    <p:sldId id="296" r:id="rId24"/>
  </p:sldIdLst>
  <p:sldSz cx="9144000" cy="6858000" type="screen4x3"/>
  <p:notesSz cx="6881813" cy="9296400"/>
  <p:custDataLst>
    <p:tags r:id="rId28"/>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435" autoAdjust="0"/>
  </p:normalViewPr>
  <p:slideViewPr>
    <p:cSldViewPr>
      <p:cViewPr varScale="1">
        <p:scale>
          <a:sx n="40" d="100"/>
          <a:sy n="40" d="100"/>
        </p:scale>
        <p:origin x="-112" y="-8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5448"/>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tags" Target="tags/tag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10.xml"/><Relationship Id="rId6" Type="http://schemas.openxmlformats.org/officeDocument/2006/relationships/slide" Target="slides/slide11.xml"/><Relationship Id="rId7" Type="http://schemas.openxmlformats.org/officeDocument/2006/relationships/slide" Target="slides/slide17.xml"/><Relationship Id="rId8" Type="http://schemas.openxmlformats.org/officeDocument/2006/relationships/slide" Target="slides/slide18.xml"/><Relationship Id="rId9" Type="http://schemas.openxmlformats.org/officeDocument/2006/relationships/slide" Target="slides/slide23.xml"/><Relationship Id="rId1" Type="http://schemas.openxmlformats.org/officeDocument/2006/relationships/slide" Target="slides/slide1.xml"/><Relationship Id="rId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2400329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3705230183"/>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B46EEEB6-3E7E-4775-9C81-9F31030B0C1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514CFB5-087D-4428-AE36-07178244A2D9}" type="slidenum">
              <a:rPr lang="en-US"/>
              <a:pPr/>
              <a:t>11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993775" y="4416425"/>
            <a:ext cx="5046663" cy="4183063"/>
          </a:xfrm>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ED3319AF-EFCD-4A16-BCD0-4FBA28D82B0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FA0F47FF-6EDA-41AF-B616-86B283F501BD}" type="slidenum">
              <a:rPr lang="en-US"/>
              <a:pPr/>
              <a:t>12</a:t>
            </a:fld>
            <a:endParaRPr lang="en-US"/>
          </a:p>
        </p:txBody>
      </p:sp>
      <p:sp>
        <p:nvSpPr>
          <p:cNvPr id="726018" name="Rectangle 2"/>
          <p:cNvSpPr>
            <a:spLocks noGrp="1" noRot="1" noChangeAspect="1" noChangeArrowheads="1" noTextEdit="1"/>
          </p:cNvSpPr>
          <p:nvPr>
            <p:ph type="sldImg"/>
          </p:nvPr>
        </p:nvSpPr>
        <p:spPr>
          <a:xfrm>
            <a:off x="1119188" y="695325"/>
            <a:ext cx="4648200" cy="3486150"/>
          </a:xfrm>
          <a:ln/>
        </p:spPr>
      </p:sp>
      <p:sp>
        <p:nvSpPr>
          <p:cNvPr id="726019"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ED3319AF-EFCD-4A16-BCD0-4FBA28D82B0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FA0F47FF-6EDA-41AF-B616-86B283F501BD}" type="slidenum">
              <a:rPr lang="en-US"/>
              <a:pPr/>
              <a:t>13</a:t>
            </a:fld>
            <a:endParaRPr lang="en-US"/>
          </a:p>
        </p:txBody>
      </p:sp>
      <p:sp>
        <p:nvSpPr>
          <p:cNvPr id="726018" name="Rectangle 2"/>
          <p:cNvSpPr>
            <a:spLocks noGrp="1" noRot="1" noChangeAspect="1" noChangeArrowheads="1" noTextEdit="1"/>
          </p:cNvSpPr>
          <p:nvPr>
            <p:ph type="sldImg"/>
          </p:nvPr>
        </p:nvSpPr>
        <p:spPr>
          <a:xfrm>
            <a:off x="1119188" y="695325"/>
            <a:ext cx="4648200" cy="3486150"/>
          </a:xfrm>
          <a:ln/>
        </p:spPr>
      </p:sp>
      <p:sp>
        <p:nvSpPr>
          <p:cNvPr id="726019"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ED3319AF-EFCD-4A16-BCD0-4FBA28D82B0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FA0F47FF-6EDA-41AF-B616-86B283F501BD}" type="slidenum">
              <a:rPr lang="en-US"/>
              <a:pPr/>
              <a:t>14</a:t>
            </a:fld>
            <a:endParaRPr lang="en-US"/>
          </a:p>
        </p:txBody>
      </p:sp>
      <p:sp>
        <p:nvSpPr>
          <p:cNvPr id="726018" name="Rectangle 2"/>
          <p:cNvSpPr>
            <a:spLocks noGrp="1" noRot="1" noChangeAspect="1" noChangeArrowheads="1" noTextEdit="1"/>
          </p:cNvSpPr>
          <p:nvPr>
            <p:ph type="sldImg"/>
          </p:nvPr>
        </p:nvSpPr>
        <p:spPr>
          <a:xfrm>
            <a:off x="1119188" y="695325"/>
            <a:ext cx="4648200" cy="3486150"/>
          </a:xfrm>
          <a:ln/>
        </p:spPr>
      </p:sp>
      <p:sp>
        <p:nvSpPr>
          <p:cNvPr id="726019"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15</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16</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B46EEEB6-3E7E-4775-9C81-9F31030B0C1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514CFB5-087D-4428-AE36-07178244A2D9}" type="slidenum">
              <a:rPr lang="en-US"/>
              <a:pPr/>
              <a:t>18</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993775" y="4416425"/>
            <a:ext cx="5046663" cy="4183063"/>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19</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20</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21</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22</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23</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B46EEEB6-3E7E-4775-9C81-9F31030B0C13}"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514CFB5-087D-4428-AE36-07178244A2D9}" type="slidenum">
              <a:rPr lang="en-US"/>
              <a:pPr/>
              <a:t>4</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993775" y="4416425"/>
            <a:ext cx="5046663" cy="4183063"/>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5</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6</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7</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p:spPr>
        <p:txBody>
          <a:bodyPr/>
          <a:lstStyle/>
          <a:p>
            <a:r>
              <a:rPr lang="en-US"/>
              <a:t>Content Starter Set</a:t>
            </a:r>
          </a:p>
        </p:txBody>
      </p:sp>
      <p:sp>
        <p:nvSpPr>
          <p:cNvPr id="20483" name="Rectangle 7"/>
          <p:cNvSpPr>
            <a:spLocks noGrp="1" noChangeArrowheads="1"/>
          </p:cNvSpPr>
          <p:nvPr>
            <p:ph type="sldNum" sz="quarter" idx="5"/>
          </p:nvPr>
        </p:nvSpPr>
        <p:spPr>
          <a:noFill/>
        </p:spPr>
        <p:txBody>
          <a:bodyPr/>
          <a:lstStyle/>
          <a:p>
            <a:fld id="{B1DFFED5-15C5-4F87-9D9F-3563563097D6}" type="slidenum">
              <a:rPr lang="en-US"/>
              <a:pPr/>
              <a:t>8</a:t>
            </a:fld>
            <a:endParaRPr lang="en-US"/>
          </a:p>
        </p:txBody>
      </p:sp>
      <p:sp>
        <p:nvSpPr>
          <p:cNvPr id="20484" name="Rectangle 2"/>
          <p:cNvSpPr>
            <a:spLocks noGrp="1" noRot="1" noChangeAspect="1" noChangeArrowheads="1" noTextEdit="1"/>
          </p:cNvSpPr>
          <p:nvPr>
            <p:ph type="sldImg"/>
          </p:nvPr>
        </p:nvSpPr>
        <p:spPr>
          <a:xfrm>
            <a:off x="1119188" y="695325"/>
            <a:ext cx="4648200" cy="3486150"/>
          </a:xfrm>
          <a:ln/>
        </p:spPr>
      </p:sp>
      <p:sp>
        <p:nvSpPr>
          <p:cNvPr id="20485" name="Rectangle 3"/>
          <p:cNvSpPr>
            <a:spLocks noGrp="1" noChangeArrowheads="1"/>
          </p:cNvSpPr>
          <p:nvPr>
            <p:ph type="body" idx="1"/>
          </p:nvPr>
        </p:nvSpPr>
        <p:spPr>
          <a:xfrm>
            <a:off x="1068388" y="4416425"/>
            <a:ext cx="4745037" cy="4184650"/>
          </a:xfrm>
          <a:noFill/>
          <a:ln/>
        </p:spPr>
        <p:txBody>
          <a:bodyPr/>
          <a:lstStyle/>
          <a:p>
            <a:pPr eaLnBrk="1" hangingPunct="1"/>
            <a:endParaRPr lang="en-US"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7968"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6946"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oleObject" Target="../embeddings/oleObject3.bin"/><Relationship Id="rId9" Type="http://schemas.openxmlformats.org/officeDocument/2006/relationships/image" Target="../media/image2.emf"/><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3.png"/><Relationship Id="rId1" Type="http://schemas.openxmlformats.org/officeDocument/2006/relationships/tags" Target="../tags/tag6.x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png"/><Relationship Id="rId5" Type="http://schemas.openxmlformats.org/officeDocument/2006/relationships/image" Target="../media/image15.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8.png"/><Relationship Id="rId5" Type="http://schemas.openxmlformats.org/officeDocument/2006/relationships/hyperlink" Target="http://www.oracle.com/technetwork/java/javase/downloads/index.html" TargetMode="External"/><Relationship Id="rId6" Type="http://schemas.openxmlformats.org/officeDocument/2006/relationships/hyperlink" Target="http://download.oracle.com/docs/cd/E21454_01/html/821-2532/inst_cli_jdk_javahome_t.html" TargetMode="External"/><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5" Type="http://schemas.openxmlformats.org/officeDocument/2006/relationships/hyperlink" Target="http://connect.apple.com" TargetMode="External"/><Relationship Id="rId6" Type="http://schemas.openxmlformats.org/officeDocument/2006/relationships/image" Target="../media/image16.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8.png"/><Relationship Id="rId5" Type="http://schemas.openxmlformats.org/officeDocument/2006/relationships/hyperlink" Target="http://dev.mysql.com/downloads/mysql/" TargetMode="External"/><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netbeans.org/downloads/index.html"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8.png"/><Relationship Id="rId5" Type="http://schemas.openxmlformats.org/officeDocument/2006/relationships/image" Target="../media/image18.jpe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jpe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6.jpeg"/><Relationship Id="rId5" Type="http://schemas.openxmlformats.org/officeDocument/2006/relationships/image" Target="../media/image27.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1" Type="http://schemas.openxmlformats.org/officeDocument/2006/relationships/tags" Target="../tags/tag4.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png"/><Relationship Id="rId5" Type="http://schemas.openxmlformats.org/officeDocument/2006/relationships/image" Target="../media/image9.jpe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smtClean="0"/>
              <a:t>Setup needed tools</a:t>
            </a:r>
            <a:r>
              <a:rPr lang="en-US" sz="2400" dirty="0"/>
              <a:t/>
            </a:r>
            <a:br>
              <a:rPr lang="en-US" sz="2400" dirty="0"/>
            </a:b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pic>
        <p:nvPicPr>
          <p:cNvPr id="27697" name="Picture 49" descr="DirectionFinanciere"/>
          <p:cNvPicPr preferRelativeResize="0">
            <a:picLocks noChangeArrowheads="1"/>
          </p:cNvPicPr>
          <p:nvPr/>
        </p:nvPicPr>
        <p:blipFill>
          <a:blip r:embed="rId7"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709" name="CorelDRAW" r:id="rId8" imgW="1409700" imgH="1320800" progId="">
                  <p:embed/>
                </p:oleObj>
              </mc:Choice>
              <mc:Fallback>
                <p:oleObj name="CorelDRAW" r:id="rId8" imgW="1409700" imgH="1320800" progId="">
                  <p:embed/>
                  <p:pic>
                    <p:nvPicPr>
                      <p:cNvPr id="0" name="Picture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Preparation</a:t>
            </a:r>
            <a:endParaRPr lang="en-US" sz="4000" dirty="0"/>
          </a:p>
        </p:txBody>
      </p:sp>
      <p:pic>
        <p:nvPicPr>
          <p:cNvPr id="27763" name="Picture 115" descr="logo-SUPINFO-noir-fond-tran"/>
          <p:cNvPicPr>
            <a:picLocks noChangeAspect="1" noChangeArrowheads="1"/>
          </p:cNvPicPr>
          <p:nvPr/>
        </p:nvPicPr>
        <p:blipFill>
          <a:blip r:embed="rId10" cstate="print"/>
          <a:srcRect/>
          <a:stretch>
            <a:fillRect/>
          </a:stretch>
        </p:blipFill>
        <p:spPr bwMode="auto">
          <a:xfrm>
            <a:off x="6156325" y="5229225"/>
            <a:ext cx="2806700" cy="711200"/>
          </a:xfrm>
          <a:prstGeom prst="rect">
            <a:avLst/>
          </a:prstGeom>
          <a:noFill/>
          <a:ln w="9525">
            <a:noFill/>
            <a:miter lim="800000"/>
            <a:headEnd/>
            <a:tailEnd/>
          </a:ln>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Install tools</a:t>
            </a:r>
            <a:endParaRPr lang="en-US" dirty="0"/>
          </a:p>
        </p:txBody>
      </p:sp>
      <p:sp>
        <p:nvSpPr>
          <p:cNvPr id="17449" name="Rectangle 41"/>
          <p:cNvSpPr>
            <a:spLocks noGrp="1" noChangeArrowheads="1"/>
          </p:cNvSpPr>
          <p:nvPr>
            <p:ph type="subTitle" idx="1"/>
          </p:nvPr>
        </p:nvSpPr>
        <p:spPr/>
        <p:txBody>
          <a:bodyPr/>
          <a:lstStyle/>
          <a:p>
            <a:r>
              <a:rPr lang="en-US" dirty="0" smtClean="0"/>
              <a:t>Download and install</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Preparation</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Grp="1" noChangeArrowheads="1"/>
          </p:cNvSpPr>
          <p:nvPr>
            <p:ph type="title"/>
          </p:nvPr>
        </p:nvSpPr>
        <p:spPr>
          <a:xfrm>
            <a:off x="1033463" y="404813"/>
            <a:ext cx="7729537" cy="452437"/>
          </a:xfrm>
        </p:spPr>
        <p:txBody>
          <a:bodyPr/>
          <a:lstStyle/>
          <a:p>
            <a:r>
              <a:rPr lang="en-US" sz="3200"/>
              <a:t>Preview</a:t>
            </a:r>
          </a:p>
        </p:txBody>
      </p:sp>
      <p:sp>
        <p:nvSpPr>
          <p:cNvPr id="34830" name="Rectangle 14"/>
          <p:cNvSpPr>
            <a:spLocks noGrp="1" noChangeArrowheads="1"/>
          </p:cNvSpPr>
          <p:nvPr>
            <p:ph type="body" idx="1"/>
          </p:nvPr>
        </p:nvSpPr>
        <p:spPr>
          <a:xfrm>
            <a:off x="1044575" y="1524000"/>
            <a:ext cx="5051425" cy="4648200"/>
          </a:xfrm>
        </p:spPr>
        <p:txBody>
          <a:bodyPr/>
          <a:lstStyle/>
          <a:p>
            <a:r>
              <a:rPr lang="en-US" dirty="0" smtClean="0"/>
              <a:t>JDK installation</a:t>
            </a:r>
          </a:p>
          <a:p>
            <a:r>
              <a:rPr lang="en-US" dirty="0" err="1" smtClean="0"/>
              <a:t>MySQL</a:t>
            </a:r>
            <a:r>
              <a:rPr lang="en-US" dirty="0" smtClean="0"/>
              <a:t> installation</a:t>
            </a:r>
            <a:endParaRPr lang="en-US" dirty="0"/>
          </a:p>
          <a:p>
            <a:r>
              <a:rPr lang="en-US" dirty="0" err="1" smtClean="0"/>
              <a:t>NetBeans</a:t>
            </a:r>
            <a:r>
              <a:rPr lang="en-US" dirty="0" smtClean="0"/>
              <a:t> and Glassfish installation</a:t>
            </a:r>
            <a:endParaRPr lang="en-US" dirty="0"/>
          </a:p>
        </p:txBody>
      </p:sp>
      <p:sp>
        <p:nvSpPr>
          <p:cNvPr id="34822" name="Text Box 6"/>
          <p:cNvSpPr txBox="1">
            <a:spLocks noChangeArrowheads="1"/>
          </p:cNvSpPr>
          <p:nvPr/>
        </p:nvSpPr>
        <p:spPr bwMode="auto">
          <a:xfrm>
            <a:off x="1054100" y="9906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These are the chapters that we will approach : </a:t>
            </a:r>
          </a:p>
        </p:txBody>
      </p:sp>
      <p:pic>
        <p:nvPicPr>
          <p:cNvPr id="34842"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34894" name="Text Box 78"/>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Install tools</a:t>
            </a:r>
            <a:endParaRPr lang="en-US" b="1" dirty="0">
              <a:solidFill>
                <a:srgbClr val="000000"/>
              </a:solidFill>
            </a:endParaRPr>
          </a:p>
        </p:txBody>
      </p:sp>
      <p:pic>
        <p:nvPicPr>
          <p:cNvPr id="656386" name="Picture 2" descr="C:\Users\Thierry\AppData\Local\Temp\VMwareDnD\d94b15c1\picto_install.jpg"/>
          <p:cNvPicPr>
            <a:picLocks noChangeAspect="1" noChangeArrowheads="1"/>
          </p:cNvPicPr>
          <p:nvPr/>
        </p:nvPicPr>
        <p:blipFill>
          <a:blip r:embed="rId5"/>
          <a:srcRect/>
          <a:stretch>
            <a:fillRect/>
          </a:stretch>
        </p:blipFill>
        <p:spPr bwMode="auto">
          <a:xfrm>
            <a:off x="6286512" y="1571612"/>
            <a:ext cx="2571768" cy="285162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wipe(left)">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0" end="0"/>
                                            </p:txEl>
                                          </p:spTgt>
                                        </p:tgtEl>
                                        <p:attrNameLst>
                                          <p:attrName>style.visibility</p:attrName>
                                        </p:attrNameLst>
                                      </p:cBhvr>
                                      <p:to>
                                        <p:strVal val="visible"/>
                                      </p:to>
                                    </p:set>
                                    <p:animEffect transition="in" filter="fade">
                                      <p:cBhvr>
                                        <p:cTn id="12" dur="500"/>
                                        <p:tgtEl>
                                          <p:spTgt spid="348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1" end="1"/>
                                            </p:txEl>
                                          </p:spTgt>
                                        </p:tgtEl>
                                        <p:attrNameLst>
                                          <p:attrName>style.visibility</p:attrName>
                                        </p:attrNameLst>
                                      </p:cBhvr>
                                      <p:to>
                                        <p:strVal val="visible"/>
                                      </p:to>
                                    </p:set>
                                    <p:animEffect transition="in" filter="fade">
                                      <p:cBhvr>
                                        <p:cTn id="17" dur="500"/>
                                        <p:tgtEl>
                                          <p:spTgt spid="348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2" end="2"/>
                                            </p:txEl>
                                          </p:spTgt>
                                        </p:tgtEl>
                                        <p:attrNameLst>
                                          <p:attrName>style.visibility</p:attrName>
                                        </p:attrNameLst>
                                      </p:cBhvr>
                                      <p:to>
                                        <p:strVal val="visible"/>
                                      </p:to>
                                    </p:set>
                                    <p:animEffect transition="in" filter="fade">
                                      <p:cBhvr>
                                        <p:cTn id="22" dur="500"/>
                                        <p:tgtEl>
                                          <p:spTgt spid="34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P spid="3482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1033463" y="333375"/>
            <a:ext cx="7729537" cy="523875"/>
          </a:xfrm>
        </p:spPr>
        <p:txBody>
          <a:bodyPr/>
          <a:lstStyle/>
          <a:p>
            <a:r>
              <a:rPr lang="en-US" sz="3200" dirty="0" smtClean="0"/>
              <a:t>JDK installation – Windows &amp; Linux</a:t>
            </a:r>
            <a:endParaRPr lang="en-US" sz="3200" dirty="0"/>
          </a:p>
        </p:txBody>
      </p:sp>
      <p:pic>
        <p:nvPicPr>
          <p:cNvPr id="724996" name="Picture 4"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24997"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Install tools</a:t>
            </a:r>
            <a:endParaRPr lang="en-US" b="1" dirty="0">
              <a:solidFill>
                <a:srgbClr val="000000"/>
              </a:solidFill>
            </a:endParaRPr>
          </a:p>
        </p:txBody>
      </p:sp>
      <p:sp>
        <p:nvSpPr>
          <p:cNvPr id="6" name="Rectangle 3"/>
          <p:cNvSpPr txBox="1">
            <a:spLocks noChangeArrowheads="1"/>
          </p:cNvSpPr>
          <p:nvPr/>
        </p:nvSpPr>
        <p:spPr>
          <a:xfrm>
            <a:off x="1142976" y="1268760"/>
            <a:ext cx="7677496" cy="4877232"/>
          </a:xfrm>
          <a:prstGeom prst="rect">
            <a:avLst/>
          </a:prstGeom>
        </p:spPr>
        <p:txBody>
          <a:bodyPr wrap="square">
            <a:spAutoFit/>
          </a:bodyPr>
          <a:lstStyle/>
          <a:p>
            <a:pPr marL="342900" lvl="0" indent="-342900" eaLnBrk="1" hangingPunct="1">
              <a:spcBef>
                <a:spcPct val="20000"/>
              </a:spcBef>
              <a:spcAft>
                <a:spcPct val="30000"/>
              </a:spcAft>
              <a:buClr>
                <a:schemeClr val="hlink"/>
              </a:buClr>
              <a:buFont typeface="Wingdings" pitchFamily="2" charset="2"/>
              <a:buChar char="n"/>
            </a:pPr>
            <a:r>
              <a:rPr lang="en-US" sz="2200" kern="0" dirty="0" smtClean="0">
                <a:latin typeface="+mn-lt"/>
              </a:rPr>
              <a:t>Download and install the latest JDK at : </a:t>
            </a:r>
          </a:p>
          <a:p>
            <a:pPr lvl="0" algn="ctr" eaLnBrk="1" hangingPunct="1">
              <a:spcBef>
                <a:spcPct val="20000"/>
              </a:spcBef>
              <a:spcAft>
                <a:spcPct val="30000"/>
              </a:spcAft>
              <a:buClr>
                <a:schemeClr val="hlink"/>
              </a:buClr>
            </a:pPr>
            <a:r>
              <a:rPr lang="en-US" sz="2200" kern="0" dirty="0">
                <a:latin typeface="+mn-lt"/>
                <a:hlinkClick r:id="rId5"/>
              </a:rPr>
              <a:t>http://www.oracle.com/technetwork/java/javase/downloads/</a:t>
            </a:r>
            <a:r>
              <a:rPr lang="en-US" sz="2200" kern="0" dirty="0" smtClean="0">
                <a:latin typeface="+mn-lt"/>
                <a:hlinkClick r:id="rId5"/>
              </a:rPr>
              <a:t>index.html</a:t>
            </a:r>
            <a:endParaRPr lang="en-US" sz="2200" kern="0" dirty="0" smtClean="0">
              <a:latin typeface="+mn-lt"/>
            </a:endParaRPr>
          </a:p>
          <a:p>
            <a:pPr lvl="0" algn="ctr" eaLnBrk="1" hangingPunct="1">
              <a:spcBef>
                <a:spcPct val="20000"/>
              </a:spcBef>
              <a:spcAft>
                <a:spcPct val="30000"/>
              </a:spcAft>
              <a:buClr>
                <a:schemeClr val="hlink"/>
              </a:buClr>
            </a:pPr>
            <a:endParaRPr lang="en-US" sz="2200" kern="0" dirty="0" smtClean="0">
              <a:latin typeface="+mn-lt"/>
            </a:endParaRPr>
          </a:p>
          <a:p>
            <a:pPr marL="342900" lvl="0" indent="-342900" eaLnBrk="1" hangingPunct="1">
              <a:spcBef>
                <a:spcPct val="20000"/>
              </a:spcBef>
              <a:spcAft>
                <a:spcPct val="30000"/>
              </a:spcAft>
              <a:buClr>
                <a:schemeClr val="hlink"/>
              </a:buClr>
              <a:buFont typeface="Wingdings" pitchFamily="2" charset="2"/>
              <a:buChar char="n"/>
            </a:pPr>
            <a:r>
              <a:rPr lang="en-US" sz="2200" kern="0" dirty="0" smtClean="0">
                <a:latin typeface="+mn-lt"/>
              </a:rPr>
              <a:t>Set the JAVA_HOME variable :</a:t>
            </a:r>
          </a:p>
          <a:p>
            <a:pPr lvl="1" algn="ctr" eaLnBrk="1" hangingPunct="1">
              <a:spcBef>
                <a:spcPct val="20000"/>
              </a:spcBef>
              <a:spcAft>
                <a:spcPct val="30000"/>
              </a:spcAft>
              <a:buClr>
                <a:schemeClr val="hlink"/>
              </a:buClr>
            </a:pPr>
            <a:r>
              <a:rPr lang="en-US" sz="2200" kern="0" dirty="0">
                <a:latin typeface="+mn-lt"/>
                <a:hlinkClick r:id="rId6"/>
              </a:rPr>
              <a:t>http://download.oracle.com/docs/cd/E21454_01/html/821-2532/</a:t>
            </a:r>
            <a:r>
              <a:rPr lang="en-US" sz="2200" kern="0" dirty="0" smtClean="0">
                <a:latin typeface="+mn-lt"/>
                <a:hlinkClick r:id="rId6"/>
              </a:rPr>
              <a:t>inst_cli_jdk_javahome_t.html</a:t>
            </a:r>
            <a:endParaRPr lang="en-US" sz="2200" kern="0" dirty="0" smtClean="0">
              <a:latin typeface="+mn-lt"/>
            </a:endParaRPr>
          </a:p>
          <a:p>
            <a:pPr lvl="1" algn="ctr" eaLnBrk="1" hangingPunct="1">
              <a:spcBef>
                <a:spcPct val="20000"/>
              </a:spcBef>
              <a:spcAft>
                <a:spcPct val="30000"/>
              </a:spcAft>
              <a:buClr>
                <a:schemeClr val="hlink"/>
              </a:buCl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pPr>
            <a:r>
              <a:rPr lang="en-US" sz="2200" kern="0" dirty="0" smtClean="0">
                <a:latin typeface="+mn-lt"/>
              </a:rPr>
              <a:t>Put the Java binaries in your PATH variable :</a:t>
            </a:r>
          </a:p>
          <a:p>
            <a:pPr marL="800100" lvl="1" indent="-342900" eaLnBrk="1" hangingPunct="1">
              <a:lnSpc>
                <a:spcPct val="80000"/>
              </a:lnSpc>
              <a:spcBef>
                <a:spcPct val="20000"/>
              </a:spcBef>
              <a:spcAft>
                <a:spcPct val="30000"/>
              </a:spcAft>
              <a:buClr>
                <a:schemeClr val="hlink"/>
              </a:buClr>
              <a:buFont typeface="Wingdings" pitchFamily="2" charset="2"/>
              <a:buChar char="n"/>
            </a:pPr>
            <a:r>
              <a:rPr lang="en-US" sz="2200" kern="0" dirty="0" smtClean="0">
                <a:latin typeface="+mn-lt"/>
              </a:rPr>
              <a:t>Binaries are in the “bin” folder of the JAVA_HOME folder</a:t>
            </a:r>
          </a:p>
        </p:txBody>
      </p:sp>
    </p:spTree>
    <p:custDataLst>
      <p:tags r:id="rId1"/>
    </p:custDataLst>
    <p:extLst>
      <p:ext uri="{BB962C8B-B14F-4D97-AF65-F5344CB8AC3E}">
        <p14:creationId xmlns:p14="http://schemas.microsoft.com/office/powerpoint/2010/main" val="528535361"/>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left)">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wipe(left)">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1033463" y="333375"/>
            <a:ext cx="7729537" cy="523875"/>
          </a:xfrm>
        </p:spPr>
        <p:txBody>
          <a:bodyPr/>
          <a:lstStyle/>
          <a:p>
            <a:r>
              <a:rPr lang="en-US" sz="3200" dirty="0" smtClean="0"/>
              <a:t>JDK installation – Mac OS X</a:t>
            </a:r>
            <a:endParaRPr lang="en-US" sz="3200" dirty="0"/>
          </a:p>
        </p:txBody>
      </p:sp>
      <p:pic>
        <p:nvPicPr>
          <p:cNvPr id="724996" name="Picture 4"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24997"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Install tools</a:t>
            </a:r>
            <a:endParaRPr lang="en-US" b="1" dirty="0">
              <a:solidFill>
                <a:srgbClr val="000000"/>
              </a:solidFill>
            </a:endParaRPr>
          </a:p>
        </p:txBody>
      </p:sp>
      <p:sp>
        <p:nvSpPr>
          <p:cNvPr id="6" name="Rectangle 3"/>
          <p:cNvSpPr txBox="1">
            <a:spLocks noChangeArrowheads="1"/>
          </p:cNvSpPr>
          <p:nvPr/>
        </p:nvSpPr>
        <p:spPr>
          <a:xfrm>
            <a:off x="1142976" y="1052736"/>
            <a:ext cx="7677496" cy="3477875"/>
          </a:xfrm>
          <a:prstGeom prst="rect">
            <a:avLst/>
          </a:prstGeom>
        </p:spPr>
        <p:txBody>
          <a:bodyPr wrap="square">
            <a:spAutoFit/>
          </a:bodyPr>
          <a:lstStyle/>
          <a:p>
            <a:pPr marL="342900" lvl="0" indent="-342900" eaLnBrk="1" hangingPunct="1">
              <a:spcBef>
                <a:spcPct val="20000"/>
              </a:spcBef>
              <a:spcAft>
                <a:spcPct val="30000"/>
              </a:spcAft>
              <a:buClr>
                <a:schemeClr val="hlink"/>
              </a:buClr>
              <a:buFont typeface="Wingdings" pitchFamily="2" charset="2"/>
              <a:buChar char="n"/>
            </a:pPr>
            <a:r>
              <a:rPr lang="en-US" sz="2200" kern="0" dirty="0" smtClean="0">
                <a:latin typeface="+mn-lt"/>
              </a:rPr>
              <a:t>If you have Mac OS X &lt; 10.7</a:t>
            </a:r>
          </a:p>
          <a:p>
            <a:pPr marL="800100" lvl="1" indent="-342900" eaLnBrk="1" hangingPunct="1">
              <a:spcBef>
                <a:spcPct val="20000"/>
              </a:spcBef>
              <a:spcAft>
                <a:spcPct val="30000"/>
              </a:spcAft>
              <a:buClr>
                <a:schemeClr val="hlink"/>
              </a:buClr>
              <a:buFont typeface="Wingdings" pitchFamily="2" charset="2"/>
              <a:buChar char="n"/>
            </a:pPr>
            <a:r>
              <a:rPr lang="en-US" sz="2200" kern="0" dirty="0" smtClean="0">
                <a:latin typeface="+mn-lt"/>
              </a:rPr>
              <a:t>Don’t need to do anything !</a:t>
            </a:r>
          </a:p>
          <a:p>
            <a:pPr marL="800100" lvl="1" indent="-342900" eaLnBrk="1" hangingPunct="1">
              <a:spcBef>
                <a:spcPct val="20000"/>
              </a:spcBef>
              <a:spcAft>
                <a:spcPct val="30000"/>
              </a:spcAft>
              <a:buClr>
                <a:schemeClr val="hlink"/>
              </a:buClr>
              <a:buFont typeface="Wingdings" pitchFamily="2" charset="2"/>
              <a:buChar char="n"/>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pPr>
            <a:r>
              <a:rPr lang="en-US" sz="2200" kern="0" dirty="0" smtClean="0">
                <a:latin typeface="+mn-lt"/>
              </a:rPr>
              <a:t>If you have Mac OS X &gt;= 10.7</a:t>
            </a:r>
          </a:p>
          <a:p>
            <a:pPr marL="800100" lvl="1" indent="-342900" eaLnBrk="1" hangingPunct="1">
              <a:spcBef>
                <a:spcPct val="20000"/>
              </a:spcBef>
              <a:spcAft>
                <a:spcPct val="30000"/>
              </a:spcAft>
              <a:buClr>
                <a:schemeClr val="hlink"/>
              </a:buClr>
              <a:buFont typeface="Wingdings" pitchFamily="2" charset="2"/>
              <a:buChar char="n"/>
            </a:pPr>
            <a:r>
              <a:rPr lang="en-US" sz="2200" kern="0" dirty="0" smtClean="0">
                <a:latin typeface="+mn-lt"/>
              </a:rPr>
              <a:t>Got </a:t>
            </a:r>
            <a:r>
              <a:rPr lang="en-US" sz="2200" kern="0" dirty="0">
                <a:latin typeface="+mn-lt"/>
              </a:rPr>
              <a:t>to </a:t>
            </a:r>
            <a:r>
              <a:rPr lang="en-US" sz="2200" kern="0" dirty="0">
                <a:latin typeface="+mn-lt"/>
                <a:hlinkClick r:id="rId5"/>
              </a:rPr>
              <a:t>http://</a:t>
            </a:r>
            <a:r>
              <a:rPr lang="en-US" sz="2200" kern="0" dirty="0" smtClean="0">
                <a:latin typeface="+mn-lt"/>
                <a:hlinkClick r:id="rId5"/>
              </a:rPr>
              <a:t>connect.apple.com</a:t>
            </a:r>
            <a:r>
              <a:rPr lang="en-US" sz="2200" kern="0" dirty="0" smtClean="0">
                <a:latin typeface="+mn-lt"/>
              </a:rPr>
              <a:t> </a:t>
            </a:r>
            <a:endParaRPr lang="en-US" sz="2200" kern="0" dirty="0">
              <a:latin typeface="+mn-lt"/>
            </a:endParaRPr>
          </a:p>
          <a:p>
            <a:pPr marL="800100" lvl="1" indent="-342900" eaLnBrk="1" hangingPunct="1">
              <a:spcBef>
                <a:spcPct val="20000"/>
              </a:spcBef>
              <a:spcAft>
                <a:spcPct val="30000"/>
              </a:spcAft>
              <a:buClr>
                <a:schemeClr val="hlink"/>
              </a:buClr>
              <a:buFont typeface="Wingdings" pitchFamily="2" charset="2"/>
              <a:buChar char="n"/>
            </a:pPr>
            <a:r>
              <a:rPr lang="en-US" sz="2200" kern="0" dirty="0">
                <a:latin typeface="+mn-lt"/>
              </a:rPr>
              <a:t>D</a:t>
            </a:r>
            <a:r>
              <a:rPr lang="en-US" sz="2200" kern="0" dirty="0" smtClean="0">
                <a:latin typeface="+mn-lt"/>
              </a:rPr>
              <a:t>ownload the Java Developer Package</a:t>
            </a:r>
          </a:p>
          <a:p>
            <a:pPr marL="800100" lvl="1" indent="-342900" eaLnBrk="1" hangingPunct="1">
              <a:spcBef>
                <a:spcPct val="20000"/>
              </a:spcBef>
              <a:spcAft>
                <a:spcPct val="30000"/>
              </a:spcAft>
              <a:buClr>
                <a:schemeClr val="hlink"/>
              </a:buClr>
              <a:buFont typeface="Wingdings" pitchFamily="2" charset="2"/>
              <a:buChar char="n"/>
            </a:pPr>
            <a:r>
              <a:rPr lang="en-US" sz="2200" kern="0" dirty="0" smtClean="0">
                <a:latin typeface="+mn-lt"/>
              </a:rPr>
              <a:t>Install it !</a:t>
            </a:r>
          </a:p>
        </p:txBody>
      </p:sp>
      <p:pic>
        <p:nvPicPr>
          <p:cNvPr id="3" name="Picture 2" descr="Screen Shot 2011-12-02 at 17.14.22 .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3728" y="4744736"/>
            <a:ext cx="7020272" cy="2068640"/>
          </a:xfrm>
          <a:prstGeom prst="rect">
            <a:avLst/>
          </a:prstGeom>
        </p:spPr>
      </p:pic>
    </p:spTree>
    <p:custDataLst>
      <p:tags r:id="rId1"/>
    </p:custDataLst>
    <p:extLst>
      <p:ext uri="{BB962C8B-B14F-4D97-AF65-F5344CB8AC3E}">
        <p14:creationId xmlns:p14="http://schemas.microsoft.com/office/powerpoint/2010/main" val="3479199162"/>
      </p:ext>
    </p:ext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1033463" y="333375"/>
            <a:ext cx="7729537" cy="523875"/>
          </a:xfrm>
        </p:spPr>
        <p:txBody>
          <a:bodyPr/>
          <a:lstStyle/>
          <a:p>
            <a:r>
              <a:rPr lang="en-US" sz="3200" dirty="0" err="1" smtClean="0"/>
              <a:t>MySQL</a:t>
            </a:r>
            <a:r>
              <a:rPr lang="en-US" sz="3200" dirty="0" smtClean="0"/>
              <a:t> installation</a:t>
            </a:r>
            <a:endParaRPr lang="en-US" sz="3200" dirty="0"/>
          </a:p>
        </p:txBody>
      </p:sp>
      <p:pic>
        <p:nvPicPr>
          <p:cNvPr id="724996" name="Picture 4"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724997" name="Text Box 5"/>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Install tools</a:t>
            </a:r>
            <a:endParaRPr lang="en-US" b="1" dirty="0">
              <a:solidFill>
                <a:srgbClr val="000000"/>
              </a:solidFill>
            </a:endParaRPr>
          </a:p>
        </p:txBody>
      </p:sp>
      <p:sp>
        <p:nvSpPr>
          <p:cNvPr id="6" name="Rectangle 3"/>
          <p:cNvSpPr txBox="1">
            <a:spLocks noChangeArrowheads="1"/>
          </p:cNvSpPr>
          <p:nvPr/>
        </p:nvSpPr>
        <p:spPr>
          <a:xfrm>
            <a:off x="1142976" y="1500174"/>
            <a:ext cx="7500990" cy="1785104"/>
          </a:xfrm>
          <a:prstGeom prst="rect">
            <a:avLst/>
          </a:prstGeom>
        </p:spPr>
        <p:txBody>
          <a:bodyPr wrap="square">
            <a:spAutoFit/>
          </a:bodyPr>
          <a:lstStyle/>
          <a:p>
            <a:pPr marL="342900" lvl="0" indent="-342900" eaLnBrk="1" hangingPunct="1">
              <a:spcBef>
                <a:spcPct val="20000"/>
              </a:spcBef>
              <a:spcAft>
                <a:spcPct val="30000"/>
              </a:spcAft>
              <a:buClr>
                <a:schemeClr val="hlink"/>
              </a:buClr>
              <a:buFont typeface="Wingdings" pitchFamily="2" charset="2"/>
              <a:buChar char="n"/>
            </a:pPr>
            <a:r>
              <a:rPr kumimoji="0" lang="en-US" sz="2200" b="0" i="0" u="none" strike="noStrike" kern="0" cap="none" spc="0" normalizeH="0" baseline="0" noProof="0" dirty="0" smtClean="0">
                <a:ln>
                  <a:noFill/>
                </a:ln>
                <a:solidFill>
                  <a:schemeClr val="tx1"/>
                </a:solidFill>
                <a:effectLst/>
                <a:uLnTx/>
                <a:uFillTx/>
                <a:latin typeface="+mn-lt"/>
                <a:ea typeface="+mn-ea"/>
                <a:cs typeface="+mn-cs"/>
              </a:rPr>
              <a:t>Download and install the </a:t>
            </a:r>
            <a:r>
              <a:rPr kumimoji="0" lang="en-US" sz="2200" b="0" i="0" u="none" strike="noStrike" kern="0" cap="none" spc="0" normalizeH="0" baseline="0" noProof="0" dirty="0" err="1" smtClean="0">
                <a:ln>
                  <a:noFill/>
                </a:ln>
                <a:solidFill>
                  <a:schemeClr val="tx1"/>
                </a:solidFill>
                <a:effectLst/>
                <a:uLnTx/>
                <a:uFillTx/>
                <a:latin typeface="+mn-lt"/>
                <a:ea typeface="+mn-ea"/>
                <a:cs typeface="+mn-cs"/>
              </a:rPr>
              <a:t>MySQL</a:t>
            </a:r>
            <a:r>
              <a:rPr kumimoji="0" lang="en-US" sz="2200" b="0" i="0" u="none" strike="noStrike" kern="0" cap="none" spc="0" normalizeH="0" baseline="0" noProof="0" dirty="0" smtClean="0">
                <a:ln>
                  <a:noFill/>
                </a:ln>
                <a:solidFill>
                  <a:schemeClr val="tx1"/>
                </a:solidFill>
                <a:effectLst/>
                <a:uLnTx/>
                <a:uFillTx/>
                <a:latin typeface="+mn-lt"/>
                <a:ea typeface="+mn-ea"/>
                <a:cs typeface="+mn-cs"/>
              </a:rPr>
              <a:t> Community</a:t>
            </a:r>
            <a:r>
              <a:rPr kumimoji="0" lang="en-US" sz="2200" b="0" i="0" u="none" strike="noStrike" kern="0" cap="none" spc="0" normalizeH="0" noProof="0" dirty="0" smtClean="0">
                <a:ln>
                  <a:noFill/>
                </a:ln>
                <a:solidFill>
                  <a:schemeClr val="tx1"/>
                </a:solidFill>
                <a:effectLst/>
                <a:uLnTx/>
                <a:uFillTx/>
                <a:latin typeface="+mn-lt"/>
                <a:ea typeface="+mn-ea"/>
                <a:cs typeface="+mn-cs"/>
              </a:rPr>
              <a:t> Server at</a:t>
            </a:r>
            <a:r>
              <a:rPr lang="en-US" sz="2200" kern="0" dirty="0" smtClean="0">
                <a:latin typeface="+mn-lt"/>
              </a:rPr>
              <a:t/>
            </a:r>
            <a:br>
              <a:rPr lang="en-US" sz="2200" kern="0" dirty="0" smtClean="0">
                <a:latin typeface="+mn-lt"/>
              </a:rPr>
            </a:br>
            <a:r>
              <a:rPr lang="en-US" sz="2200" kern="0" dirty="0">
                <a:latin typeface="+mn-lt"/>
                <a:hlinkClick r:id="rId5"/>
              </a:rPr>
              <a:t>http://dev.mysql.com/downloads/mysql</a:t>
            </a:r>
            <a:r>
              <a:rPr lang="en-US" sz="2200" kern="0" dirty="0" smtClean="0">
                <a:latin typeface="+mn-lt"/>
                <a:hlinkClick r:id="rId5"/>
              </a:rPr>
              <a:t>/</a:t>
            </a:r>
            <a:endParaRPr lang="en-US" sz="2200" kern="0" dirty="0" smtClean="0">
              <a:latin typeface="+mn-lt"/>
            </a:endParaRPr>
          </a:p>
          <a:p>
            <a:pPr marL="342900" lvl="0" indent="-342900" eaLnBrk="1" hangingPunct="1">
              <a:spcBef>
                <a:spcPct val="20000"/>
              </a:spcBef>
              <a:spcAft>
                <a:spcPct val="30000"/>
              </a:spcAft>
              <a:buClr>
                <a:schemeClr val="hlink"/>
              </a:buClr>
              <a:buFont typeface="Wingdings" pitchFamily="2" charset="2"/>
              <a:buChar char="n"/>
            </a:pPr>
            <a:endParaRPr lang="en-US" sz="2200" kern="0" dirty="0">
              <a:latin typeface="+mn-lt"/>
            </a:endParaRPr>
          </a:p>
          <a:p>
            <a:pPr marL="342900" lvl="0" indent="-342900" eaLnBrk="1" hangingPunct="1">
              <a:spcBef>
                <a:spcPct val="20000"/>
              </a:spcBef>
              <a:spcAft>
                <a:spcPct val="30000"/>
              </a:spcAft>
              <a:buClr>
                <a:schemeClr val="hlink"/>
              </a:buClr>
              <a:buFont typeface="Wingdings" pitchFamily="2" charset="2"/>
              <a:buChar char="n"/>
            </a:pPr>
            <a:r>
              <a:rPr lang="en-US" sz="2200" kern="0" dirty="0" smtClean="0">
                <a:latin typeface="+mn-lt"/>
              </a:rPr>
              <a:t>Configure it with the wizards</a:t>
            </a: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err="1" smtClean="0"/>
              <a:t>NetBeans</a:t>
            </a:r>
            <a:r>
              <a:rPr lang="en-US" sz="3200" dirty="0" smtClean="0"/>
              <a:t> and Glassfish installation</a:t>
            </a:r>
          </a:p>
        </p:txBody>
      </p:sp>
      <p:sp>
        <p:nvSpPr>
          <p:cNvPr id="698371" name="Rectangle 3"/>
          <p:cNvSpPr>
            <a:spLocks noGrp="1" noChangeArrowheads="1"/>
          </p:cNvSpPr>
          <p:nvPr>
            <p:ph type="body" idx="1"/>
          </p:nvPr>
        </p:nvSpPr>
        <p:spPr>
          <a:xfrm>
            <a:off x="1142976" y="1500174"/>
            <a:ext cx="6850090" cy="1785104"/>
          </a:xfrm>
        </p:spPr>
        <p:txBody>
          <a:bodyPr wrap="square">
            <a:spAutoFit/>
          </a:bodyPr>
          <a:lstStyle/>
          <a:p>
            <a:pPr eaLnBrk="1" hangingPunct="1"/>
            <a:r>
              <a:rPr lang="en-US" dirty="0" smtClean="0"/>
              <a:t>Download </a:t>
            </a:r>
            <a:r>
              <a:rPr lang="en-US" dirty="0" err="1" smtClean="0"/>
              <a:t>NetBeans</a:t>
            </a:r>
            <a:r>
              <a:rPr lang="en-US" dirty="0" smtClean="0"/>
              <a:t> at 				</a:t>
            </a:r>
            <a:r>
              <a:rPr lang="en-US" dirty="0" smtClean="0">
                <a:hlinkClick r:id="rId3"/>
              </a:rPr>
              <a:t>http://</a:t>
            </a:r>
            <a:r>
              <a:rPr lang="en-US" dirty="0" err="1" smtClean="0">
                <a:hlinkClick r:id="rId3"/>
              </a:rPr>
              <a:t>netbeans.org/downloads/index.html</a:t>
            </a:r>
            <a:endParaRPr lang="en-US" dirty="0" smtClean="0"/>
          </a:p>
          <a:p>
            <a:pPr eaLnBrk="1" hangingPunct="1"/>
            <a:r>
              <a:rPr lang="en-US" dirty="0" smtClean="0"/>
              <a:t>Take the “Java EE” version</a:t>
            </a:r>
          </a:p>
          <a:p>
            <a:pPr eaLnBrk="1" hangingPunct="1"/>
            <a:r>
              <a:rPr lang="en-US" dirty="0" smtClean="0"/>
              <a:t>Launch the installer</a:t>
            </a:r>
          </a:p>
        </p:txBody>
      </p:sp>
      <p:pic>
        <p:nvPicPr>
          <p:cNvPr id="19462" name="Picture 6" descr="badge_generic"/>
          <p:cNvPicPr>
            <a:picLocks noChangeAspect="1" noChangeArrowheads="1"/>
          </p:cNvPicPr>
          <p:nvPr/>
        </p:nvPicPr>
        <p:blipFill>
          <a:blip r:embed="rId4"/>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smtClean="0">
                <a:solidFill>
                  <a:srgbClr val="000000"/>
                </a:solidFill>
              </a:rPr>
              <a:t>Install </a:t>
            </a:r>
            <a:r>
              <a:rPr lang="fr-FR" b="1" dirty="0" err="1" smtClean="0">
                <a:solidFill>
                  <a:srgbClr val="000000"/>
                </a:solidFill>
              </a:rPr>
              <a:t>tools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wipe(left)">
                                      <p:cBhvr>
                                        <p:cTn id="17" dur="500"/>
                                        <p:tgtEl>
                                          <p:spTgt spid="69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err="1"/>
              <a:t>NetBeans</a:t>
            </a:r>
            <a:r>
              <a:rPr lang="en-US" sz="3200" dirty="0"/>
              <a:t> and Glassfish installation</a:t>
            </a:r>
            <a:endParaRPr lang="en-US" sz="3200" dirty="0" smtClean="0"/>
          </a:p>
        </p:txBody>
      </p:sp>
      <p:sp>
        <p:nvSpPr>
          <p:cNvPr id="698371" name="Rectangle 3"/>
          <p:cNvSpPr>
            <a:spLocks noGrp="1" noChangeArrowheads="1"/>
          </p:cNvSpPr>
          <p:nvPr>
            <p:ph type="body" idx="1"/>
          </p:nvPr>
        </p:nvSpPr>
        <p:spPr>
          <a:xfrm>
            <a:off x="1142976" y="1268760"/>
            <a:ext cx="6850090" cy="769441"/>
          </a:xfrm>
        </p:spPr>
        <p:txBody>
          <a:bodyPr wrap="square">
            <a:spAutoFit/>
          </a:bodyPr>
          <a:lstStyle/>
          <a:p>
            <a:r>
              <a:rPr lang="en-US" dirty="0" smtClean="0"/>
              <a:t>Be careful: Note the Glassfish configuration if you change it during install !</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smtClean="0">
                <a:solidFill>
                  <a:srgbClr val="000000"/>
                </a:solidFill>
              </a:rPr>
              <a:t>Install </a:t>
            </a:r>
            <a:r>
              <a:rPr lang="fr-FR" b="1" dirty="0" err="1" smtClean="0">
                <a:solidFill>
                  <a:srgbClr val="000000"/>
                </a:solidFill>
              </a:rPr>
              <a:t>tools</a:t>
            </a:r>
            <a:endParaRPr lang="fr-FR" b="1" dirty="0">
              <a:solidFill>
                <a:srgbClr val="000000"/>
              </a:solidFill>
            </a:endParaRPr>
          </a:p>
        </p:txBody>
      </p:sp>
      <p:pic>
        <p:nvPicPr>
          <p:cNvPr id="6" name="Image 5" descr="nb_03.PNG"/>
          <p:cNvPicPr>
            <a:picLocks noChangeAspect="1"/>
          </p:cNvPicPr>
          <p:nvPr/>
        </p:nvPicPr>
        <p:blipFill>
          <a:blip r:embed="rId4"/>
          <a:stretch>
            <a:fillRect/>
          </a:stretch>
        </p:blipFill>
        <p:spPr>
          <a:xfrm>
            <a:off x="2357422" y="2643182"/>
            <a:ext cx="5072098" cy="3804074"/>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Test</a:t>
            </a:r>
            <a:endParaRPr lang="en-US" dirty="0"/>
          </a:p>
        </p:txBody>
      </p:sp>
      <p:sp>
        <p:nvSpPr>
          <p:cNvPr id="17449" name="Rectangle 41"/>
          <p:cNvSpPr>
            <a:spLocks noGrp="1" noChangeArrowheads="1"/>
          </p:cNvSpPr>
          <p:nvPr>
            <p:ph type="subTitle" idx="1"/>
          </p:nvPr>
        </p:nvSpPr>
        <p:spPr/>
        <p:txBody>
          <a:bodyPr/>
          <a:lstStyle/>
          <a:p>
            <a:r>
              <a:rPr lang="en-US" dirty="0" smtClean="0"/>
              <a:t>Test your installations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Preparation</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Grp="1" noChangeArrowheads="1"/>
          </p:cNvSpPr>
          <p:nvPr>
            <p:ph type="title"/>
          </p:nvPr>
        </p:nvSpPr>
        <p:spPr>
          <a:xfrm>
            <a:off x="1033463" y="404813"/>
            <a:ext cx="7729537" cy="452437"/>
          </a:xfrm>
        </p:spPr>
        <p:txBody>
          <a:bodyPr/>
          <a:lstStyle/>
          <a:p>
            <a:r>
              <a:rPr lang="en-US" sz="3200"/>
              <a:t>Preview</a:t>
            </a:r>
          </a:p>
        </p:txBody>
      </p:sp>
      <p:sp>
        <p:nvSpPr>
          <p:cNvPr id="34830" name="Rectangle 14"/>
          <p:cNvSpPr>
            <a:spLocks noGrp="1" noChangeArrowheads="1"/>
          </p:cNvSpPr>
          <p:nvPr>
            <p:ph type="body" idx="1"/>
          </p:nvPr>
        </p:nvSpPr>
        <p:spPr>
          <a:xfrm>
            <a:off x="1044575" y="1524000"/>
            <a:ext cx="5051425" cy="4648200"/>
          </a:xfrm>
        </p:spPr>
        <p:txBody>
          <a:bodyPr/>
          <a:lstStyle/>
          <a:p>
            <a:r>
              <a:rPr lang="en-US" dirty="0" smtClean="0"/>
              <a:t>Register </a:t>
            </a:r>
            <a:r>
              <a:rPr lang="en-US" dirty="0" err="1" smtClean="0"/>
              <a:t>MySQL</a:t>
            </a:r>
            <a:r>
              <a:rPr lang="en-US" dirty="0" smtClean="0"/>
              <a:t> inside </a:t>
            </a:r>
            <a:r>
              <a:rPr lang="en-US" dirty="0" err="1" smtClean="0"/>
              <a:t>NetBeans</a:t>
            </a:r>
            <a:endParaRPr lang="en-US" dirty="0" smtClean="0"/>
          </a:p>
          <a:p>
            <a:r>
              <a:rPr lang="en-US" dirty="0" smtClean="0"/>
              <a:t>View </a:t>
            </a:r>
            <a:r>
              <a:rPr lang="en-US" dirty="0" err="1" smtClean="0"/>
              <a:t>MySQL</a:t>
            </a:r>
            <a:r>
              <a:rPr lang="en-US" dirty="0" smtClean="0"/>
              <a:t> tables</a:t>
            </a:r>
            <a:endParaRPr lang="en-US" dirty="0"/>
          </a:p>
        </p:txBody>
      </p:sp>
      <p:sp>
        <p:nvSpPr>
          <p:cNvPr id="34822" name="Text Box 6"/>
          <p:cNvSpPr txBox="1">
            <a:spLocks noChangeArrowheads="1"/>
          </p:cNvSpPr>
          <p:nvPr/>
        </p:nvSpPr>
        <p:spPr bwMode="auto">
          <a:xfrm>
            <a:off x="1054100" y="9906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These are the chapters that we will approach : </a:t>
            </a:r>
          </a:p>
        </p:txBody>
      </p:sp>
      <p:pic>
        <p:nvPicPr>
          <p:cNvPr id="34842"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34894" name="Text Box 78"/>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Test</a:t>
            </a:r>
            <a:endParaRPr lang="en-US" b="1" dirty="0">
              <a:solidFill>
                <a:srgbClr val="000000"/>
              </a:solidFill>
            </a:endParaRPr>
          </a:p>
        </p:txBody>
      </p:sp>
      <p:pic>
        <p:nvPicPr>
          <p:cNvPr id="8" name="Image 7" descr="checklist.jpg"/>
          <p:cNvPicPr>
            <a:picLocks noChangeAspect="1"/>
          </p:cNvPicPr>
          <p:nvPr/>
        </p:nvPicPr>
        <p:blipFill>
          <a:blip r:embed="rId5"/>
          <a:stretch>
            <a:fillRect/>
          </a:stretch>
        </p:blipFill>
        <p:spPr>
          <a:xfrm>
            <a:off x="6324600" y="1524000"/>
            <a:ext cx="2450248" cy="1905000"/>
          </a:xfrm>
          <a:prstGeom prst="rect">
            <a:avLst/>
          </a:prstGeom>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wipe(left)">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0" end="0"/>
                                            </p:txEl>
                                          </p:spTgt>
                                        </p:tgtEl>
                                        <p:attrNameLst>
                                          <p:attrName>style.visibility</p:attrName>
                                        </p:attrNameLst>
                                      </p:cBhvr>
                                      <p:to>
                                        <p:strVal val="visible"/>
                                      </p:to>
                                    </p:set>
                                    <p:animEffect transition="in" filter="fade">
                                      <p:cBhvr>
                                        <p:cTn id="12" dur="500"/>
                                        <p:tgtEl>
                                          <p:spTgt spid="348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1" end="1"/>
                                            </p:txEl>
                                          </p:spTgt>
                                        </p:tgtEl>
                                        <p:attrNameLst>
                                          <p:attrName>style.visibility</p:attrName>
                                        </p:attrNameLst>
                                      </p:cBhvr>
                                      <p:to>
                                        <p:strVal val="visible"/>
                                      </p:to>
                                    </p:set>
                                    <p:animEffect transition="in" filter="fade">
                                      <p:cBhvr>
                                        <p:cTn id="17"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P spid="3482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Register </a:t>
            </a:r>
            <a:r>
              <a:rPr lang="en-US" sz="3200" dirty="0" err="1" smtClean="0"/>
              <a:t>MySQL</a:t>
            </a:r>
            <a:r>
              <a:rPr lang="en-US" sz="3200" dirty="0" smtClean="0"/>
              <a:t> inside </a:t>
            </a:r>
            <a:r>
              <a:rPr lang="en-US" sz="3200" dirty="0" err="1" smtClean="0"/>
              <a:t>NetBeans</a:t>
            </a:r>
            <a:endParaRPr lang="en-US" sz="3200" dirty="0" smtClean="0"/>
          </a:p>
        </p:txBody>
      </p:sp>
      <p:sp>
        <p:nvSpPr>
          <p:cNvPr id="698371" name="Rectangle 3"/>
          <p:cNvSpPr>
            <a:spLocks noGrp="1" noChangeArrowheads="1"/>
          </p:cNvSpPr>
          <p:nvPr>
            <p:ph type="body" idx="1"/>
          </p:nvPr>
        </p:nvSpPr>
        <p:spPr>
          <a:xfrm>
            <a:off x="1142976" y="1143000"/>
            <a:ext cx="6850090" cy="1277273"/>
          </a:xfrm>
        </p:spPr>
        <p:txBody>
          <a:bodyPr wrap="square">
            <a:spAutoFit/>
          </a:bodyPr>
          <a:lstStyle/>
          <a:p>
            <a:pPr eaLnBrk="1" hangingPunct="1"/>
            <a:r>
              <a:rPr lang="en-US" dirty="0" smtClean="0"/>
              <a:t>Run </a:t>
            </a:r>
            <a:r>
              <a:rPr lang="en-US" dirty="0" err="1" smtClean="0"/>
              <a:t>NetBeans</a:t>
            </a:r>
            <a:endParaRPr lang="en-US" dirty="0" smtClean="0"/>
          </a:p>
          <a:p>
            <a:pPr eaLnBrk="1" hangingPunct="1"/>
            <a:r>
              <a:rPr lang="en-US" dirty="0" smtClean="0"/>
              <a:t>Go to the “Services” tab, right click on “Databases” and choose “Register </a:t>
            </a:r>
            <a:r>
              <a:rPr lang="en-US" dirty="0" err="1" smtClean="0"/>
              <a:t>MySQL</a:t>
            </a:r>
            <a:r>
              <a:rPr lang="en-US" dirty="0" smtClean="0"/>
              <a:t> Server…”</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smtClean="0">
                <a:solidFill>
                  <a:srgbClr val="000000"/>
                </a:solidFill>
              </a:rPr>
              <a:t>Test</a:t>
            </a:r>
            <a:endParaRPr lang="fr-FR" b="1" dirty="0">
              <a:solidFill>
                <a:srgbClr val="000000"/>
              </a:solidFill>
            </a:endParaRPr>
          </a:p>
        </p:txBody>
      </p:sp>
      <p:pic>
        <p:nvPicPr>
          <p:cNvPr id="8" name="Image 7" descr="nb_04.png"/>
          <p:cNvPicPr>
            <a:picLocks noChangeAspect="1"/>
          </p:cNvPicPr>
          <p:nvPr/>
        </p:nvPicPr>
        <p:blipFill>
          <a:blip r:embed="rId4"/>
          <a:srcRect r="57017" b="61403"/>
          <a:stretch>
            <a:fillRect/>
          </a:stretch>
        </p:blipFill>
        <p:spPr>
          <a:xfrm>
            <a:off x="1828800" y="2819400"/>
            <a:ext cx="5791200" cy="310747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smtClean="0"/>
              <a:t>Discover tools</a:t>
            </a:r>
            <a:r>
              <a:rPr lang="en-US" sz="2000" dirty="0" smtClean="0"/>
              <a:t>. The tools you will use.</a:t>
            </a:r>
            <a:endParaRPr lang="en-US" sz="2000" dirty="0"/>
          </a:p>
          <a:p>
            <a:r>
              <a:rPr lang="en-US" sz="2000" b="1" dirty="0" smtClean="0"/>
              <a:t>Install tools</a:t>
            </a:r>
            <a:r>
              <a:rPr lang="en-US" sz="2000" dirty="0" smtClean="0"/>
              <a:t>. Prepare your computer for your courses.</a:t>
            </a:r>
          </a:p>
          <a:p>
            <a:r>
              <a:rPr lang="en-US" sz="2000" b="1" dirty="0" smtClean="0"/>
              <a:t>Test</a:t>
            </a:r>
            <a:r>
              <a:rPr lang="en-US" sz="2000" dirty="0" smtClean="0"/>
              <a:t>. Test your installations.</a:t>
            </a:r>
          </a:p>
          <a:p>
            <a:pPr>
              <a:buNone/>
            </a:pPr>
            <a:endParaRPr lang="en-US" sz="2000"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a:t>By completing this course, you will:</a:t>
            </a:r>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Preparation</a:t>
            </a:r>
            <a:endParaRPr lang="en-US" b="1" dirty="0">
              <a:solidFill>
                <a:srgbClr val="000000"/>
              </a:solidFill>
            </a:endParaRPr>
          </a:p>
        </p:txBody>
      </p:sp>
      <p:pic>
        <p:nvPicPr>
          <p:cNvPr id="10" name="Image 9" descr="grants_puzzle.jpg"/>
          <p:cNvPicPr>
            <a:picLocks noChangeAspect="1"/>
          </p:cNvPicPr>
          <p:nvPr/>
        </p:nvPicPr>
        <p:blipFill>
          <a:blip r:embed="rId5"/>
          <a:srcRect l="18919" t="1620" r="24324"/>
          <a:stretch>
            <a:fillRect/>
          </a:stretch>
        </p:blipFill>
        <p:spPr>
          <a:xfrm>
            <a:off x="1142976" y="1785927"/>
            <a:ext cx="3000396" cy="4338544"/>
          </a:xfrm>
          <a:prstGeom prst="rect">
            <a:avLst/>
          </a:prstGeom>
          <a:ln>
            <a:solidFill>
              <a:schemeClr val="tx1"/>
            </a:solidFill>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30">
                                            <p:txEl>
                                              <p:pRg st="0" end="0"/>
                                            </p:txEl>
                                          </p:spTgt>
                                        </p:tgtEl>
                                        <p:attrNameLst>
                                          <p:attrName>style.visibility</p:attrName>
                                        </p:attrNameLst>
                                      </p:cBhvr>
                                      <p:to>
                                        <p:strVal val="visible"/>
                                      </p:to>
                                    </p:set>
                                    <p:animEffect transition="in" filter="fade">
                                      <p:cBhvr>
                                        <p:cTn id="7" dur="500"/>
                                        <p:tgtEl>
                                          <p:spTgt spid="30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Effect transition="in" filter="fade">
                                      <p:cBhvr>
                                        <p:cTn id="12" dur="500"/>
                                        <p:tgtEl>
                                          <p:spTgt spid="30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30">
                                            <p:txEl>
                                              <p:pRg st="2" end="2"/>
                                            </p:txEl>
                                          </p:spTgt>
                                        </p:tgtEl>
                                        <p:attrNameLst>
                                          <p:attrName>style.visibility</p:attrName>
                                        </p:attrNameLst>
                                      </p:cBhvr>
                                      <p:to>
                                        <p:strVal val="visible"/>
                                      </p:to>
                                    </p:set>
                                    <p:animEffect transition="in" filter="fade">
                                      <p:cBhvr>
                                        <p:cTn id="17" dur="500"/>
                                        <p:tgtEl>
                                          <p:spTgt spid="307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Register </a:t>
            </a:r>
            <a:r>
              <a:rPr lang="en-US" sz="3200" dirty="0" err="1" smtClean="0"/>
              <a:t>MySQL</a:t>
            </a:r>
            <a:r>
              <a:rPr lang="en-US" sz="3200" dirty="0" smtClean="0"/>
              <a:t> inside </a:t>
            </a:r>
            <a:r>
              <a:rPr lang="en-US" sz="3200" dirty="0" err="1" smtClean="0"/>
              <a:t>NetBeans</a:t>
            </a:r>
            <a:endParaRPr lang="en-US" sz="3200" dirty="0" smtClean="0"/>
          </a:p>
        </p:txBody>
      </p:sp>
      <p:sp>
        <p:nvSpPr>
          <p:cNvPr id="698371" name="Rectangle 3"/>
          <p:cNvSpPr>
            <a:spLocks noGrp="1" noChangeArrowheads="1"/>
          </p:cNvSpPr>
          <p:nvPr>
            <p:ph type="body" idx="1"/>
          </p:nvPr>
        </p:nvSpPr>
        <p:spPr>
          <a:xfrm>
            <a:off x="1142976" y="1143000"/>
            <a:ext cx="6850090" cy="938719"/>
          </a:xfrm>
        </p:spPr>
        <p:txBody>
          <a:bodyPr wrap="square">
            <a:spAutoFit/>
          </a:bodyPr>
          <a:lstStyle/>
          <a:p>
            <a:pPr eaLnBrk="1" hangingPunct="1"/>
            <a:r>
              <a:rPr lang="en-US" dirty="0" smtClean="0"/>
              <a:t>Give information database</a:t>
            </a:r>
          </a:p>
          <a:p>
            <a:pPr eaLnBrk="1" hangingPunct="1"/>
            <a:r>
              <a:rPr lang="en-US" dirty="0" smtClean="0"/>
              <a:t>Connect to a database</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smtClean="0">
                <a:solidFill>
                  <a:srgbClr val="000000"/>
                </a:solidFill>
              </a:rPr>
              <a:t>Test</a:t>
            </a:r>
            <a:endParaRPr lang="fr-FR" b="1" dirty="0">
              <a:solidFill>
                <a:srgbClr val="000000"/>
              </a:solidFill>
            </a:endParaRPr>
          </a:p>
        </p:txBody>
      </p:sp>
      <p:pic>
        <p:nvPicPr>
          <p:cNvPr id="7" name="Image 6" descr="nb_05.PNG"/>
          <p:cNvPicPr>
            <a:picLocks noChangeAspect="1"/>
          </p:cNvPicPr>
          <p:nvPr/>
        </p:nvPicPr>
        <p:blipFill>
          <a:blip r:embed="rId4"/>
          <a:stretch>
            <a:fillRect/>
          </a:stretch>
        </p:blipFill>
        <p:spPr>
          <a:xfrm>
            <a:off x="1295400" y="2286000"/>
            <a:ext cx="4486275" cy="2400300"/>
          </a:xfrm>
          <a:prstGeom prst="rect">
            <a:avLst/>
          </a:prstGeom>
        </p:spPr>
      </p:pic>
      <p:pic>
        <p:nvPicPr>
          <p:cNvPr id="9" name="Image 8" descr="nb_06.png"/>
          <p:cNvPicPr>
            <a:picLocks noChangeAspect="1"/>
          </p:cNvPicPr>
          <p:nvPr/>
        </p:nvPicPr>
        <p:blipFill>
          <a:blip r:embed="rId5"/>
          <a:srcRect r="66667" b="54355"/>
          <a:stretch>
            <a:fillRect/>
          </a:stretch>
        </p:blipFill>
        <p:spPr>
          <a:xfrm>
            <a:off x="4572000" y="3124200"/>
            <a:ext cx="4281160" cy="35052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View </a:t>
            </a:r>
            <a:r>
              <a:rPr lang="en-US" sz="3200" dirty="0" err="1" smtClean="0"/>
              <a:t>MySQL</a:t>
            </a:r>
            <a:r>
              <a:rPr lang="en-US" sz="3200" dirty="0" smtClean="0"/>
              <a:t> tables</a:t>
            </a:r>
          </a:p>
        </p:txBody>
      </p:sp>
      <p:sp>
        <p:nvSpPr>
          <p:cNvPr id="698371" name="Rectangle 3"/>
          <p:cNvSpPr>
            <a:spLocks noGrp="1" noChangeArrowheads="1"/>
          </p:cNvSpPr>
          <p:nvPr>
            <p:ph type="body" idx="1"/>
          </p:nvPr>
        </p:nvSpPr>
        <p:spPr>
          <a:xfrm>
            <a:off x="1142976" y="1143000"/>
            <a:ext cx="6850090" cy="430887"/>
          </a:xfrm>
        </p:spPr>
        <p:txBody>
          <a:bodyPr wrap="square">
            <a:spAutoFit/>
          </a:bodyPr>
          <a:lstStyle/>
          <a:p>
            <a:pPr eaLnBrk="1" hangingPunct="1"/>
            <a:r>
              <a:rPr lang="en-US" dirty="0" smtClean="0"/>
              <a:t>View tables</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smtClean="0">
                <a:solidFill>
                  <a:srgbClr val="000000"/>
                </a:solidFill>
              </a:rPr>
              <a:t>Test</a:t>
            </a:r>
            <a:endParaRPr lang="fr-FR" b="1" dirty="0">
              <a:solidFill>
                <a:srgbClr val="000000"/>
              </a:solidFill>
            </a:endParaRPr>
          </a:p>
        </p:txBody>
      </p:sp>
      <p:pic>
        <p:nvPicPr>
          <p:cNvPr id="7" name="Image 6" descr="nb_07.PNG"/>
          <p:cNvPicPr>
            <a:picLocks noChangeAspect="1"/>
          </p:cNvPicPr>
          <p:nvPr/>
        </p:nvPicPr>
        <p:blipFill>
          <a:blip r:embed="rId4"/>
          <a:srcRect r="69167" b="42791"/>
          <a:stretch>
            <a:fillRect/>
          </a:stretch>
        </p:blipFill>
        <p:spPr>
          <a:xfrm>
            <a:off x="2667000" y="1676400"/>
            <a:ext cx="4419600" cy="4897393"/>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smtClean="0">
                <a:solidFill>
                  <a:srgbClr val="000000"/>
                </a:solidFill>
              </a:rPr>
              <a:t>Preparation</a:t>
            </a:r>
            <a:endParaRPr lang="fr-FR" dirty="0">
              <a:solidFill>
                <a:srgbClr val="000000"/>
              </a:solidFill>
            </a:endParaRPr>
          </a:p>
        </p:txBody>
      </p:sp>
    </p:spTree>
    <p:custDataLst>
      <p:tags r:id="rId1"/>
    </p:custDataLst>
    <p:extLst>
      <p:ext uri="{BB962C8B-B14F-4D97-AF65-F5344CB8AC3E}">
        <p14:creationId xmlns:p14="http://schemas.microsoft.com/office/powerpoint/2010/main" val="406328928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3" y="1341438"/>
            <a:ext cx="6438900" cy="4292600"/>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Preparation</a:t>
            </a:r>
            <a:endParaRPr lang="en-US" b="1"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2987675" y="4652963"/>
            <a:ext cx="3001963" cy="755650"/>
          </a:xfrm>
          <a:prstGeom prst="rect">
            <a:avLst/>
          </a:prstGeom>
          <a:noFill/>
        </p:spPr>
      </p:pic>
    </p:spTree>
    <p:custDataLst>
      <p:tags r:id="rId1"/>
    </p:custData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Discover tools</a:t>
            </a:r>
            <a:endParaRPr lang="en-US" dirty="0"/>
          </a:p>
        </p:txBody>
      </p:sp>
      <p:sp>
        <p:nvSpPr>
          <p:cNvPr id="17449" name="Rectangle 41"/>
          <p:cNvSpPr>
            <a:spLocks noGrp="1" noChangeArrowheads="1"/>
          </p:cNvSpPr>
          <p:nvPr>
            <p:ph type="subTitle" idx="1"/>
          </p:nvPr>
        </p:nvSpPr>
        <p:spPr/>
        <p:txBody>
          <a:bodyPr/>
          <a:lstStyle/>
          <a:p>
            <a:r>
              <a:rPr lang="en-US" dirty="0" smtClean="0"/>
              <a:t>What will you use?</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Preparation</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13"/>
          <p:cNvSpPr>
            <a:spLocks noGrp="1" noChangeArrowheads="1"/>
          </p:cNvSpPr>
          <p:nvPr>
            <p:ph type="title"/>
          </p:nvPr>
        </p:nvSpPr>
        <p:spPr>
          <a:xfrm>
            <a:off x="1033463" y="404813"/>
            <a:ext cx="7729537" cy="452437"/>
          </a:xfrm>
        </p:spPr>
        <p:txBody>
          <a:bodyPr/>
          <a:lstStyle/>
          <a:p>
            <a:r>
              <a:rPr lang="en-US" sz="3200"/>
              <a:t>Preview</a:t>
            </a:r>
          </a:p>
        </p:txBody>
      </p:sp>
      <p:sp>
        <p:nvSpPr>
          <p:cNvPr id="34830" name="Rectangle 14"/>
          <p:cNvSpPr>
            <a:spLocks noGrp="1" noChangeArrowheads="1"/>
          </p:cNvSpPr>
          <p:nvPr>
            <p:ph type="body" idx="1"/>
          </p:nvPr>
        </p:nvSpPr>
        <p:spPr>
          <a:xfrm>
            <a:off x="1044575" y="1524000"/>
            <a:ext cx="5051425" cy="4648200"/>
          </a:xfrm>
        </p:spPr>
        <p:txBody>
          <a:bodyPr/>
          <a:lstStyle/>
          <a:p>
            <a:r>
              <a:rPr lang="en-US" dirty="0" smtClean="0"/>
              <a:t>Java Development Kit</a:t>
            </a:r>
          </a:p>
          <a:p>
            <a:r>
              <a:rPr lang="en-US" dirty="0" err="1" smtClean="0"/>
              <a:t>MySQL</a:t>
            </a:r>
            <a:endParaRPr lang="en-US" dirty="0"/>
          </a:p>
          <a:p>
            <a:r>
              <a:rPr lang="en-US" dirty="0" err="1" smtClean="0"/>
              <a:t>NetBeans</a:t>
            </a:r>
            <a:endParaRPr lang="en-US" dirty="0"/>
          </a:p>
          <a:p>
            <a:r>
              <a:rPr lang="en-US" dirty="0" smtClean="0"/>
              <a:t>Glassfish</a:t>
            </a:r>
            <a:endParaRPr lang="en-US" dirty="0"/>
          </a:p>
        </p:txBody>
      </p:sp>
      <p:sp>
        <p:nvSpPr>
          <p:cNvPr id="34822" name="Text Box 6"/>
          <p:cNvSpPr txBox="1">
            <a:spLocks noChangeArrowheads="1"/>
          </p:cNvSpPr>
          <p:nvPr/>
        </p:nvSpPr>
        <p:spPr bwMode="auto">
          <a:xfrm>
            <a:off x="1054100" y="9906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a:t>These are the chapters that we will approach : </a:t>
            </a:r>
          </a:p>
        </p:txBody>
      </p:sp>
      <p:pic>
        <p:nvPicPr>
          <p:cNvPr id="34842"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p:spPr>
      </p:pic>
      <p:sp>
        <p:nvSpPr>
          <p:cNvPr id="34894" name="Text Box 78"/>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Discover tools</a:t>
            </a:r>
            <a:endParaRPr lang="en-US" b="1" dirty="0">
              <a:solidFill>
                <a:srgbClr val="000000"/>
              </a:solidFill>
            </a:endParaRPr>
          </a:p>
        </p:txBody>
      </p:sp>
      <p:pic>
        <p:nvPicPr>
          <p:cNvPr id="12" name="Image 11" descr="hand-tools-list-important.jpg"/>
          <p:cNvPicPr>
            <a:picLocks noChangeAspect="1"/>
          </p:cNvPicPr>
          <p:nvPr/>
        </p:nvPicPr>
        <p:blipFill>
          <a:blip r:embed="rId5"/>
          <a:stretch>
            <a:fillRect/>
          </a:stretch>
        </p:blipFill>
        <p:spPr>
          <a:xfrm>
            <a:off x="5643570" y="1643050"/>
            <a:ext cx="3148235" cy="2643206"/>
          </a:xfrm>
          <a:prstGeom prst="rect">
            <a:avLst/>
          </a:prstGeom>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wipe(left)">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0" end="0"/>
                                            </p:txEl>
                                          </p:spTgt>
                                        </p:tgtEl>
                                        <p:attrNameLst>
                                          <p:attrName>style.visibility</p:attrName>
                                        </p:attrNameLst>
                                      </p:cBhvr>
                                      <p:to>
                                        <p:strVal val="visible"/>
                                      </p:to>
                                    </p:set>
                                    <p:animEffect transition="in" filter="fade">
                                      <p:cBhvr>
                                        <p:cTn id="12" dur="500"/>
                                        <p:tgtEl>
                                          <p:spTgt spid="348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1" end="1"/>
                                            </p:txEl>
                                          </p:spTgt>
                                        </p:tgtEl>
                                        <p:attrNameLst>
                                          <p:attrName>style.visibility</p:attrName>
                                        </p:attrNameLst>
                                      </p:cBhvr>
                                      <p:to>
                                        <p:strVal val="visible"/>
                                      </p:to>
                                    </p:set>
                                    <p:animEffect transition="in" filter="fade">
                                      <p:cBhvr>
                                        <p:cTn id="17" dur="500"/>
                                        <p:tgtEl>
                                          <p:spTgt spid="348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2" end="2"/>
                                            </p:txEl>
                                          </p:spTgt>
                                        </p:tgtEl>
                                        <p:attrNameLst>
                                          <p:attrName>style.visibility</p:attrName>
                                        </p:attrNameLst>
                                      </p:cBhvr>
                                      <p:to>
                                        <p:strVal val="visible"/>
                                      </p:to>
                                    </p:set>
                                    <p:animEffect transition="in" filter="fade">
                                      <p:cBhvr>
                                        <p:cTn id="22" dur="500"/>
                                        <p:tgtEl>
                                          <p:spTgt spid="348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30">
                                            <p:txEl>
                                              <p:pRg st="3" end="3"/>
                                            </p:txEl>
                                          </p:spTgt>
                                        </p:tgtEl>
                                        <p:attrNameLst>
                                          <p:attrName>style.visibility</p:attrName>
                                        </p:attrNameLst>
                                      </p:cBhvr>
                                      <p:to>
                                        <p:strVal val="visible"/>
                                      </p:to>
                                    </p:set>
                                    <p:animEffect transition="in" filter="fade">
                                      <p:cBhvr>
                                        <p:cTn id="27"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uiExpand="1" build="p"/>
      <p:bldP spid="3482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Java Development Kit</a:t>
            </a:r>
          </a:p>
        </p:txBody>
      </p:sp>
      <p:sp>
        <p:nvSpPr>
          <p:cNvPr id="698371" name="Rectangle 3"/>
          <p:cNvSpPr>
            <a:spLocks noGrp="1" noChangeArrowheads="1"/>
          </p:cNvSpPr>
          <p:nvPr>
            <p:ph type="body" idx="1"/>
          </p:nvPr>
        </p:nvSpPr>
        <p:spPr>
          <a:xfrm>
            <a:off x="1142976" y="1500174"/>
            <a:ext cx="6850090" cy="1446550"/>
          </a:xfrm>
        </p:spPr>
        <p:txBody>
          <a:bodyPr wrap="square">
            <a:spAutoFit/>
          </a:bodyPr>
          <a:lstStyle/>
          <a:p>
            <a:pPr eaLnBrk="1" hangingPunct="1"/>
            <a:r>
              <a:rPr lang="en-US" dirty="0" smtClean="0"/>
              <a:t>Used in order to develop Java Application</a:t>
            </a:r>
          </a:p>
          <a:p>
            <a:pPr eaLnBrk="1" hangingPunct="1"/>
            <a:r>
              <a:rPr lang="en-US" dirty="0" smtClean="0"/>
              <a:t>Contains the compiler, </a:t>
            </a:r>
            <a:r>
              <a:rPr lang="en-US" dirty="0" err="1" smtClean="0"/>
              <a:t>Javadoc</a:t>
            </a:r>
            <a:r>
              <a:rPr lang="en-US" dirty="0" smtClean="0"/>
              <a:t> tools and more</a:t>
            </a:r>
          </a:p>
          <a:p>
            <a:pPr eaLnBrk="1" hangingPunct="1"/>
            <a:r>
              <a:rPr lang="en-US" dirty="0" smtClean="0"/>
              <a:t>Provided by </a:t>
            </a:r>
            <a:r>
              <a:rPr lang="en-US" strike="sngStrike" dirty="0" smtClean="0"/>
              <a:t>Sun</a:t>
            </a:r>
            <a:r>
              <a:rPr lang="en-US" dirty="0" smtClean="0"/>
              <a:t>… Oracle.</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err="1" smtClean="0">
                <a:solidFill>
                  <a:srgbClr val="000000"/>
                </a:solidFill>
              </a:rPr>
              <a:t>Discover</a:t>
            </a:r>
            <a:r>
              <a:rPr lang="fr-FR" b="1" dirty="0" smtClean="0">
                <a:solidFill>
                  <a:srgbClr val="000000"/>
                </a:solidFill>
              </a:rPr>
              <a:t> </a:t>
            </a:r>
            <a:r>
              <a:rPr lang="fr-FR" b="1" dirty="0" err="1" smtClean="0">
                <a:solidFill>
                  <a:srgbClr val="000000"/>
                </a:solidFill>
              </a:rPr>
              <a:t>tools</a:t>
            </a:r>
            <a:endParaRPr lang="fr-FR" b="1" dirty="0">
              <a:solidFill>
                <a:srgbClr val="000000"/>
              </a:solidFill>
            </a:endParaRPr>
          </a:p>
        </p:txBody>
      </p:sp>
      <p:pic>
        <p:nvPicPr>
          <p:cNvPr id="7" name="Image 6" descr="java_Logo.png"/>
          <p:cNvPicPr>
            <a:picLocks noChangeAspect="1"/>
          </p:cNvPicPr>
          <p:nvPr/>
        </p:nvPicPr>
        <p:blipFill>
          <a:blip r:embed="rId4" cstate="print"/>
          <a:stretch>
            <a:fillRect/>
          </a:stretch>
        </p:blipFill>
        <p:spPr>
          <a:xfrm>
            <a:off x="8143900" y="5500702"/>
            <a:ext cx="548620" cy="102057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wipe(left)">
                                      <p:cBhvr>
                                        <p:cTn id="17" dur="500"/>
                                        <p:tgtEl>
                                          <p:spTgt spid="69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err="1" smtClean="0"/>
              <a:t>MySQL</a:t>
            </a:r>
            <a:endParaRPr lang="en-US" sz="3200" dirty="0" smtClean="0"/>
          </a:p>
        </p:txBody>
      </p:sp>
      <p:sp>
        <p:nvSpPr>
          <p:cNvPr id="698371" name="Rectangle 3"/>
          <p:cNvSpPr>
            <a:spLocks noGrp="1" noChangeArrowheads="1"/>
          </p:cNvSpPr>
          <p:nvPr>
            <p:ph type="body" idx="1"/>
          </p:nvPr>
        </p:nvSpPr>
        <p:spPr>
          <a:xfrm>
            <a:off x="1142976" y="1500174"/>
            <a:ext cx="6850090" cy="1954381"/>
          </a:xfrm>
        </p:spPr>
        <p:txBody>
          <a:bodyPr wrap="square">
            <a:spAutoFit/>
          </a:bodyPr>
          <a:lstStyle/>
          <a:p>
            <a:pPr eaLnBrk="1" hangingPunct="1"/>
            <a:r>
              <a:rPr lang="en-US" dirty="0" smtClean="0"/>
              <a:t>A </a:t>
            </a:r>
            <a:r>
              <a:rPr lang="en-US" dirty="0" err="1" smtClean="0"/>
              <a:t>DataBase</a:t>
            </a:r>
            <a:r>
              <a:rPr lang="en-US" dirty="0" smtClean="0"/>
              <a:t> Management System</a:t>
            </a:r>
          </a:p>
          <a:p>
            <a:pPr eaLnBrk="1" hangingPunct="1"/>
            <a:r>
              <a:rPr lang="en-US" dirty="0" smtClean="0"/>
              <a:t>Free</a:t>
            </a:r>
          </a:p>
          <a:p>
            <a:pPr eaLnBrk="1" hangingPunct="1"/>
            <a:r>
              <a:rPr lang="en-US" dirty="0" smtClean="0"/>
              <a:t>Platform independent</a:t>
            </a:r>
          </a:p>
          <a:p>
            <a:pPr eaLnBrk="1" hangingPunct="1"/>
            <a:r>
              <a:rPr lang="en-US" dirty="0" smtClean="0"/>
              <a:t>Owned by </a:t>
            </a:r>
            <a:r>
              <a:rPr lang="en-US" strike="sngStrike" dirty="0" smtClean="0"/>
              <a:t>Sun</a:t>
            </a:r>
            <a:r>
              <a:rPr lang="en-US" dirty="0" smtClean="0"/>
              <a:t>… Oracle</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err="1" smtClean="0">
                <a:solidFill>
                  <a:srgbClr val="000000"/>
                </a:solidFill>
              </a:rPr>
              <a:t>Discover</a:t>
            </a:r>
            <a:r>
              <a:rPr lang="fr-FR" b="1" dirty="0" smtClean="0">
                <a:solidFill>
                  <a:srgbClr val="000000"/>
                </a:solidFill>
              </a:rPr>
              <a:t> </a:t>
            </a:r>
            <a:r>
              <a:rPr lang="fr-FR" b="1" dirty="0" err="1" smtClean="0">
                <a:solidFill>
                  <a:srgbClr val="000000"/>
                </a:solidFill>
              </a:rPr>
              <a:t>tools</a:t>
            </a:r>
            <a:endParaRPr lang="fr-FR" b="1" dirty="0">
              <a:solidFill>
                <a:srgbClr val="000000"/>
              </a:solidFill>
            </a:endParaRPr>
          </a:p>
        </p:txBody>
      </p:sp>
      <p:pic>
        <p:nvPicPr>
          <p:cNvPr id="653314" name="Picture 2" descr="C:\Users\Thierry\Desktop\image.jpeg"/>
          <p:cNvPicPr>
            <a:picLocks noChangeAspect="1" noChangeArrowheads="1"/>
          </p:cNvPicPr>
          <p:nvPr/>
        </p:nvPicPr>
        <p:blipFill>
          <a:blip r:embed="rId4" cstate="print"/>
          <a:srcRect/>
          <a:stretch>
            <a:fillRect/>
          </a:stretch>
        </p:blipFill>
        <p:spPr bwMode="auto">
          <a:xfrm>
            <a:off x="7572396" y="5572140"/>
            <a:ext cx="1216025" cy="887413"/>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wipe(left)">
                                      <p:cBhvr>
                                        <p:cTn id="17" dur="500"/>
                                        <p:tgtEl>
                                          <p:spTgt spid="69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8371">
                                            <p:txEl>
                                              <p:pRg st="3" end="3"/>
                                            </p:txEl>
                                          </p:spTgt>
                                        </p:tgtEl>
                                        <p:attrNameLst>
                                          <p:attrName>style.visibility</p:attrName>
                                        </p:attrNameLst>
                                      </p:cBhvr>
                                      <p:to>
                                        <p:strVal val="visible"/>
                                      </p:to>
                                    </p:set>
                                    <p:animEffect transition="in" filter="wipe(left)">
                                      <p:cBhvr>
                                        <p:cTn id="22" dur="500"/>
                                        <p:tgtEl>
                                          <p:spTgt spid="69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err="1" smtClean="0"/>
              <a:t>NetBeans</a:t>
            </a:r>
            <a:endParaRPr lang="en-US" sz="3200" dirty="0" smtClean="0"/>
          </a:p>
        </p:txBody>
      </p:sp>
      <p:sp>
        <p:nvSpPr>
          <p:cNvPr id="698371" name="Rectangle 3"/>
          <p:cNvSpPr>
            <a:spLocks noGrp="1" noChangeArrowheads="1"/>
          </p:cNvSpPr>
          <p:nvPr>
            <p:ph type="body" idx="1"/>
          </p:nvPr>
        </p:nvSpPr>
        <p:spPr>
          <a:xfrm>
            <a:off x="1142976" y="1500174"/>
            <a:ext cx="6850090" cy="2970044"/>
          </a:xfrm>
        </p:spPr>
        <p:txBody>
          <a:bodyPr wrap="square">
            <a:spAutoFit/>
          </a:bodyPr>
          <a:lstStyle/>
          <a:p>
            <a:pPr eaLnBrk="1" hangingPunct="1"/>
            <a:r>
              <a:rPr lang="en-US" dirty="0" smtClean="0"/>
              <a:t>Integrated Development Environment</a:t>
            </a:r>
          </a:p>
          <a:p>
            <a:pPr lvl="1"/>
            <a:r>
              <a:rPr lang="en-US" dirty="0" smtClean="0"/>
              <a:t>Java SE, Java EE, Java ME, </a:t>
            </a:r>
            <a:r>
              <a:rPr lang="en-US" dirty="0" err="1" smtClean="0"/>
              <a:t>JavaFX</a:t>
            </a:r>
            <a:endParaRPr lang="en-US" dirty="0" smtClean="0"/>
          </a:p>
          <a:p>
            <a:pPr lvl="1"/>
            <a:r>
              <a:rPr lang="en-US" dirty="0" smtClean="0"/>
              <a:t>And more…</a:t>
            </a:r>
          </a:p>
          <a:p>
            <a:pPr eaLnBrk="1" hangingPunct="1"/>
            <a:r>
              <a:rPr lang="en-US" dirty="0" smtClean="0"/>
              <a:t>Free</a:t>
            </a:r>
          </a:p>
          <a:p>
            <a:pPr eaLnBrk="1" hangingPunct="1"/>
            <a:r>
              <a:rPr lang="en-US" dirty="0" smtClean="0"/>
              <a:t>Platform independent</a:t>
            </a:r>
          </a:p>
          <a:p>
            <a:pPr eaLnBrk="1" hangingPunct="1"/>
            <a:r>
              <a:rPr lang="en-US" dirty="0" smtClean="0"/>
              <a:t>Owned by </a:t>
            </a:r>
            <a:r>
              <a:rPr lang="en-US" strike="sngStrike" dirty="0" smtClean="0"/>
              <a:t>Sun</a:t>
            </a:r>
            <a:r>
              <a:rPr lang="en-US" dirty="0" smtClean="0"/>
              <a:t>… Oracle</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err="1" smtClean="0">
                <a:solidFill>
                  <a:srgbClr val="000000"/>
                </a:solidFill>
              </a:rPr>
              <a:t>Discover</a:t>
            </a:r>
            <a:r>
              <a:rPr lang="fr-FR" b="1" dirty="0" smtClean="0">
                <a:solidFill>
                  <a:srgbClr val="000000"/>
                </a:solidFill>
              </a:rPr>
              <a:t> </a:t>
            </a:r>
            <a:r>
              <a:rPr lang="fr-FR" b="1" dirty="0" err="1" smtClean="0">
                <a:solidFill>
                  <a:srgbClr val="000000"/>
                </a:solidFill>
              </a:rPr>
              <a:t>tools</a:t>
            </a:r>
            <a:endParaRPr lang="fr-FR" b="1" dirty="0">
              <a:solidFill>
                <a:srgbClr val="000000"/>
              </a:solidFill>
            </a:endParaRPr>
          </a:p>
        </p:txBody>
      </p:sp>
      <p:pic>
        <p:nvPicPr>
          <p:cNvPr id="654338" name="Picture 2" descr="C:\Users\Thierry\Desktop\netbeans6ns0.png"/>
          <p:cNvPicPr>
            <a:picLocks noChangeAspect="1" noChangeArrowheads="1"/>
          </p:cNvPicPr>
          <p:nvPr/>
        </p:nvPicPr>
        <p:blipFill>
          <a:blip r:embed="rId4"/>
          <a:srcRect/>
          <a:stretch>
            <a:fillRect/>
          </a:stretch>
        </p:blipFill>
        <p:spPr bwMode="auto">
          <a:xfrm>
            <a:off x="7500958" y="5429264"/>
            <a:ext cx="1144604" cy="114460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wipe(left)">
                                      <p:cBhvr>
                                        <p:cTn id="17" dur="500"/>
                                        <p:tgtEl>
                                          <p:spTgt spid="69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8371">
                                            <p:txEl>
                                              <p:pRg st="3" end="3"/>
                                            </p:txEl>
                                          </p:spTgt>
                                        </p:tgtEl>
                                        <p:attrNameLst>
                                          <p:attrName>style.visibility</p:attrName>
                                        </p:attrNameLst>
                                      </p:cBhvr>
                                      <p:to>
                                        <p:strVal val="visible"/>
                                      </p:to>
                                    </p:set>
                                    <p:animEffect transition="in" filter="wipe(left)">
                                      <p:cBhvr>
                                        <p:cTn id="22" dur="500"/>
                                        <p:tgtEl>
                                          <p:spTgt spid="69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8371">
                                            <p:txEl>
                                              <p:pRg st="4" end="4"/>
                                            </p:txEl>
                                          </p:spTgt>
                                        </p:tgtEl>
                                        <p:attrNameLst>
                                          <p:attrName>style.visibility</p:attrName>
                                        </p:attrNameLst>
                                      </p:cBhvr>
                                      <p:to>
                                        <p:strVal val="visible"/>
                                      </p:to>
                                    </p:set>
                                    <p:animEffect transition="in" filter="wipe(left)">
                                      <p:cBhvr>
                                        <p:cTn id="27" dur="500"/>
                                        <p:tgtEl>
                                          <p:spTgt spid="69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8371">
                                            <p:txEl>
                                              <p:pRg st="5" end="5"/>
                                            </p:txEl>
                                          </p:spTgt>
                                        </p:tgtEl>
                                        <p:attrNameLst>
                                          <p:attrName>style.visibility</p:attrName>
                                        </p:attrNameLst>
                                      </p:cBhvr>
                                      <p:to>
                                        <p:strVal val="visible"/>
                                      </p:to>
                                    </p:set>
                                    <p:animEffect transition="in" filter="wipe(left)">
                                      <p:cBhvr>
                                        <p:cTn id="32" dur="500"/>
                                        <p:tgtEl>
                                          <p:spTgt spid="69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33463" y="401638"/>
            <a:ext cx="7729537" cy="454025"/>
          </a:xfrm>
          <a:noFill/>
        </p:spPr>
        <p:txBody>
          <a:bodyPr/>
          <a:lstStyle/>
          <a:p>
            <a:pPr eaLnBrk="1" hangingPunct="1"/>
            <a:r>
              <a:rPr lang="en-US" sz="3200" dirty="0" smtClean="0"/>
              <a:t>Glassfish</a:t>
            </a:r>
          </a:p>
        </p:txBody>
      </p:sp>
      <p:sp>
        <p:nvSpPr>
          <p:cNvPr id="698371" name="Rectangle 3"/>
          <p:cNvSpPr>
            <a:spLocks noGrp="1" noChangeArrowheads="1"/>
          </p:cNvSpPr>
          <p:nvPr>
            <p:ph type="body" idx="1"/>
          </p:nvPr>
        </p:nvSpPr>
        <p:spPr>
          <a:xfrm>
            <a:off x="1142976" y="1500174"/>
            <a:ext cx="6850090" cy="1446550"/>
          </a:xfrm>
        </p:spPr>
        <p:txBody>
          <a:bodyPr wrap="square">
            <a:spAutoFit/>
          </a:bodyPr>
          <a:lstStyle/>
          <a:p>
            <a:pPr eaLnBrk="1" hangingPunct="1"/>
            <a:r>
              <a:rPr lang="en-US" dirty="0" err="1" smtClean="0"/>
              <a:t>WebApplication</a:t>
            </a:r>
            <a:r>
              <a:rPr lang="en-US" dirty="0" smtClean="0"/>
              <a:t> Server</a:t>
            </a:r>
          </a:p>
          <a:p>
            <a:pPr eaLnBrk="1" hangingPunct="1"/>
            <a:r>
              <a:rPr lang="en-US" dirty="0" smtClean="0"/>
              <a:t>Dedicated to Java EE</a:t>
            </a:r>
          </a:p>
          <a:p>
            <a:pPr eaLnBrk="1" hangingPunct="1"/>
            <a:r>
              <a:rPr lang="en-US" dirty="0" smtClean="0"/>
              <a:t>Provided by </a:t>
            </a:r>
            <a:r>
              <a:rPr lang="en-US" strike="sngStrike" dirty="0" smtClean="0"/>
              <a:t>Sun</a:t>
            </a:r>
            <a:r>
              <a:rPr lang="en-US" dirty="0" smtClean="0"/>
              <a:t>… Oracle again</a:t>
            </a:r>
          </a:p>
        </p:txBody>
      </p:sp>
      <p:pic>
        <p:nvPicPr>
          <p:cNvPr id="19462" name="Picture 6" descr="badge_generic"/>
          <p:cNvPicPr>
            <a:picLocks noChangeAspect="1" noChangeArrowheads="1"/>
          </p:cNvPicPr>
          <p:nvPr/>
        </p:nvPicPr>
        <p:blipFill>
          <a:blip r:embed="rId3"/>
          <a:srcRect/>
          <a:stretch>
            <a:fillRect/>
          </a:stretch>
        </p:blipFill>
        <p:spPr bwMode="auto">
          <a:xfrm>
            <a:off x="128588" y="128588"/>
            <a:ext cx="652462" cy="652462"/>
          </a:xfrm>
          <a:prstGeom prst="rect">
            <a:avLst/>
          </a:prstGeom>
          <a:noFill/>
          <a:ln w="9525">
            <a:noFill/>
            <a:miter lim="800000"/>
            <a:headEnd/>
            <a:tailEnd/>
          </a:ln>
        </p:spPr>
      </p:pic>
      <p:sp>
        <p:nvSpPr>
          <p:cNvPr id="19463" name="Text Box 12"/>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dirty="0" err="1" smtClean="0">
                <a:solidFill>
                  <a:srgbClr val="000000"/>
                </a:solidFill>
              </a:rPr>
              <a:t>Discover</a:t>
            </a:r>
            <a:r>
              <a:rPr lang="fr-FR" b="1" dirty="0" smtClean="0">
                <a:solidFill>
                  <a:srgbClr val="000000"/>
                </a:solidFill>
              </a:rPr>
              <a:t> </a:t>
            </a:r>
            <a:r>
              <a:rPr lang="fr-FR" b="1" dirty="0" err="1" smtClean="0">
                <a:solidFill>
                  <a:srgbClr val="000000"/>
                </a:solidFill>
              </a:rPr>
              <a:t>tools</a:t>
            </a:r>
            <a:endParaRPr lang="fr-FR" b="1" dirty="0">
              <a:solidFill>
                <a:srgbClr val="000000"/>
              </a:solidFill>
            </a:endParaRPr>
          </a:p>
        </p:txBody>
      </p:sp>
      <p:pic>
        <p:nvPicPr>
          <p:cNvPr id="655362" name="Picture 2" descr="C:\Users\Thierry\Desktop\logo-glassfish.png"/>
          <p:cNvPicPr>
            <a:picLocks noChangeAspect="1" noChangeArrowheads="1"/>
          </p:cNvPicPr>
          <p:nvPr/>
        </p:nvPicPr>
        <p:blipFill>
          <a:blip r:embed="rId4" cstate="print"/>
          <a:srcRect/>
          <a:stretch>
            <a:fillRect/>
          </a:stretch>
        </p:blipFill>
        <p:spPr bwMode="auto">
          <a:xfrm>
            <a:off x="7353663" y="5786454"/>
            <a:ext cx="1271266" cy="642254"/>
          </a:xfrm>
          <a:prstGeom prst="rect">
            <a:avLst/>
          </a:prstGeom>
          <a:noFill/>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8371">
                                            <p:txEl>
                                              <p:pRg st="0" end="0"/>
                                            </p:txEl>
                                          </p:spTgt>
                                        </p:tgtEl>
                                        <p:attrNameLst>
                                          <p:attrName>style.visibility</p:attrName>
                                        </p:attrNameLst>
                                      </p:cBhvr>
                                      <p:to>
                                        <p:strVal val="visible"/>
                                      </p:to>
                                    </p:set>
                                    <p:animEffect transition="in" filter="wipe(left)">
                                      <p:cBhvr>
                                        <p:cTn id="7" dur="500"/>
                                        <p:tgtEl>
                                          <p:spTgt spid="69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1">
                                            <p:txEl>
                                              <p:pRg st="1" end="1"/>
                                            </p:txEl>
                                          </p:spTgt>
                                        </p:tgtEl>
                                        <p:attrNameLst>
                                          <p:attrName>style.visibility</p:attrName>
                                        </p:attrNameLst>
                                      </p:cBhvr>
                                      <p:to>
                                        <p:strVal val="visible"/>
                                      </p:to>
                                    </p:set>
                                    <p:animEffect transition="in" filter="wipe(left)">
                                      <p:cBhvr>
                                        <p:cTn id="12" dur="500"/>
                                        <p:tgtEl>
                                          <p:spTgt spid="69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8371">
                                            <p:txEl>
                                              <p:pRg st="2" end="2"/>
                                            </p:txEl>
                                          </p:spTgt>
                                        </p:tgtEl>
                                        <p:attrNameLst>
                                          <p:attrName>style.visibility</p:attrName>
                                        </p:attrNameLst>
                                      </p:cBhvr>
                                      <p:to>
                                        <p:strVal val="visible"/>
                                      </p:to>
                                    </p:set>
                                    <p:animEffect transition="in" filter="wipe(left)">
                                      <p:cBhvr>
                                        <p:cTn id="17" dur="500"/>
                                        <p:tgtEl>
                                          <p:spTgt spid="69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Minute of silence…</a:t>
            </a:r>
            <a:endParaRPr lang="en-US" dirty="0"/>
          </a:p>
        </p:txBody>
      </p:sp>
      <p:pic>
        <p:nvPicPr>
          <p:cNvPr id="4" name="Picture 2"/>
          <p:cNvPicPr>
            <a:picLocks noChangeAspect="1" noChangeArrowheads="1"/>
          </p:cNvPicPr>
          <p:nvPr/>
        </p:nvPicPr>
        <p:blipFill>
          <a:blip r:embed="rId2"/>
          <a:srcRect/>
          <a:stretch>
            <a:fillRect/>
          </a:stretch>
        </p:blipFill>
        <p:spPr bwMode="auto">
          <a:xfrm>
            <a:off x="1295400" y="1066800"/>
            <a:ext cx="7010400" cy="5483503"/>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752</Words>
  <Application>Microsoft Macintosh PowerPoint</Application>
  <PresentationFormat>On-screen Show (4:3)</PresentationFormat>
  <Paragraphs>197</Paragraphs>
  <Slides>23</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Rapid E-Learning Course Template</vt:lpstr>
      <vt:lpstr>CorelDRAW</vt:lpstr>
      <vt:lpstr>Preparation</vt:lpstr>
      <vt:lpstr>Course objectives</vt:lpstr>
      <vt:lpstr>Discover tools</vt:lpstr>
      <vt:lpstr>Preview</vt:lpstr>
      <vt:lpstr>Java Development Kit</vt:lpstr>
      <vt:lpstr>MySQL</vt:lpstr>
      <vt:lpstr>NetBeans</vt:lpstr>
      <vt:lpstr>Glassfish</vt:lpstr>
      <vt:lpstr>Minute of silence…</vt:lpstr>
      <vt:lpstr>Install tools</vt:lpstr>
      <vt:lpstr>Preview</vt:lpstr>
      <vt:lpstr>JDK installation – Windows &amp; Linux</vt:lpstr>
      <vt:lpstr>JDK installation – Mac OS X</vt:lpstr>
      <vt:lpstr>MySQL installation</vt:lpstr>
      <vt:lpstr>NetBeans and Glassfish installation</vt:lpstr>
      <vt:lpstr>NetBeans and Glassfish installation</vt:lpstr>
      <vt:lpstr>Test</vt:lpstr>
      <vt:lpstr>Preview</vt:lpstr>
      <vt:lpstr>Register MySQL inside NetBeans</vt:lpstr>
      <vt:lpstr>Register MySQL inside NetBeans</vt:lpstr>
      <vt:lpstr>View MySQL tables</vt:lpstr>
      <vt:lpstr>Stop-and-think</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2010-10-28T19:15:50Z</dcterms:created>
  <dcterms:modified xsi:type="dcterms:W3CDTF">2012-08-30T21:35:53Z</dcterms:modified>
  <cp:category>SUPINFO PowerPoint Templates</cp:category>
</cp:coreProperties>
</file>