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embeddings/oleObject3.bin" ContentType="application/vnd.openxmlformats-officedocument.oleObject"/>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3.xml" ContentType="application/vnd.openxmlformats-officedocument.presentationml.tags+xml"/>
  <Override PartName="/ppt/notesSlides/notesSlide37.xml" ContentType="application/vnd.openxmlformats-officedocument.presentationml.notesSlide+xml"/>
  <Override PartName="/ppt/tags/tag4.xml" ContentType="application/vnd.openxmlformats-officedocument.presentationml.tags+xml"/>
  <Override PartName="/ppt/notesSlides/notesSlide38.xml" ContentType="application/vnd.openxmlformats-officedocument.presentationml.notesSlide+xml"/>
  <Override PartName="/ppt/tags/tag5.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Slides/notesSlide46.xml" ContentType="application/vnd.openxmlformats-officedocument.presentationml.notesSlide+xml"/>
  <Override PartName="/ppt/notesSlides/notesSlide47.xml" ContentType="application/vnd.openxmlformats-officedocument.presentationml.notesSlide+xml"/>
  <Override PartName="/ppt/embeddings/oleObject10.bin" ContentType="application/vnd.openxmlformats-officedocument.oleObject"/>
  <Override PartName="/ppt/embeddings/oleObject11.bin" ContentType="application/vnd.openxmlformats-officedocument.oleObject"/>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tags/tag6.xml" ContentType="application/vnd.openxmlformats-officedocument.presentationml.tags+xml"/>
  <Override PartName="/ppt/notesSlides/notesSlide56.xml" ContentType="application/vnd.openxmlformats-officedocument.presentationml.notesSlide+xml"/>
  <Override PartName="/ppt/tags/tag7.xml" ContentType="application/vnd.openxmlformats-officedocument.presentationml.tags+xml"/>
  <Override PartName="/ppt/notesSlides/notesSlide57.xml" ContentType="application/vnd.openxmlformats-officedocument.presentationml.notesSlide+xml"/>
  <Override PartName="/ppt/tags/tag8.xml" ContentType="application/vnd.openxmlformats-officedocument.presentationml.tags+xml"/>
  <Override PartName="/ppt/notesSlides/notesSlide58.xml" ContentType="application/vnd.openxmlformats-officedocument.presentationml.notesSlide+xml"/>
  <Override PartName="/ppt/tags/tag9.xml" ContentType="application/vnd.openxmlformats-officedocument.presentationml.tags+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tags/tag10.xml" ContentType="application/vnd.openxmlformats-officedocument.presentationml.tags+xml"/>
  <Override PartName="/ppt/notesSlides/notesSlide70.xml" ContentType="application/vnd.openxmlformats-officedocument.presentationml.notesSlide+xml"/>
  <Override PartName="/ppt/tags/tag11.xml" ContentType="application/vnd.openxmlformats-officedocument.presentationml.tags+xml"/>
  <Override PartName="/ppt/notesSlides/notesSlide71.xml" ContentType="application/vnd.openxmlformats-officedocument.presentationml.notesSlide+xml"/>
  <Override PartName="/ppt/tags/tag12.xml" ContentType="application/vnd.openxmlformats-officedocument.presentationml.tags+xml"/>
  <Override PartName="/ppt/notesSlides/notesSlide72.xml" ContentType="application/vnd.openxmlformats-officedocument.presentationml.notesSlide+xml"/>
  <Override PartName="/ppt/tags/tag13.xml" ContentType="application/vnd.openxmlformats-officedocument.presentationml.tags+xml"/>
  <Override PartName="/ppt/notesSlides/notesSlide73.xml" ContentType="application/vnd.openxmlformats-officedocument.presentationml.notesSlide+xml"/>
  <Override PartName="/ppt/tags/tag14.xml" ContentType="application/vnd.openxmlformats-officedocument.presentationml.tags+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22" r:id="rId1"/>
  </p:sldMasterIdLst>
  <p:notesMasterIdLst>
    <p:notesMasterId r:id="rId76"/>
  </p:notesMasterIdLst>
  <p:handoutMasterIdLst>
    <p:handoutMasterId r:id="rId77"/>
  </p:handoutMasterIdLst>
  <p:sldIdLst>
    <p:sldId id="261" r:id="rId2"/>
    <p:sldId id="687" r:id="rId3"/>
    <p:sldId id="688" r:id="rId4"/>
    <p:sldId id="689" r:id="rId5"/>
    <p:sldId id="691" r:id="rId6"/>
    <p:sldId id="692" r:id="rId7"/>
    <p:sldId id="693" r:id="rId8"/>
    <p:sldId id="694" r:id="rId9"/>
    <p:sldId id="696" r:id="rId10"/>
    <p:sldId id="697" r:id="rId11"/>
    <p:sldId id="778" r:id="rId12"/>
    <p:sldId id="698" r:id="rId13"/>
    <p:sldId id="700" r:id="rId14"/>
    <p:sldId id="701" r:id="rId15"/>
    <p:sldId id="702" r:id="rId16"/>
    <p:sldId id="703" r:id="rId17"/>
    <p:sldId id="704" r:id="rId18"/>
    <p:sldId id="705" r:id="rId19"/>
    <p:sldId id="706" r:id="rId20"/>
    <p:sldId id="779" r:id="rId21"/>
    <p:sldId id="707" r:id="rId22"/>
    <p:sldId id="709" r:id="rId23"/>
    <p:sldId id="710" r:id="rId24"/>
    <p:sldId id="711" r:id="rId25"/>
    <p:sldId id="712" r:id="rId26"/>
    <p:sldId id="713" r:id="rId27"/>
    <p:sldId id="714" r:id="rId28"/>
    <p:sldId id="715" r:id="rId29"/>
    <p:sldId id="716" r:id="rId30"/>
    <p:sldId id="717" r:id="rId31"/>
    <p:sldId id="718" r:id="rId32"/>
    <p:sldId id="719" r:id="rId33"/>
    <p:sldId id="720" r:id="rId34"/>
    <p:sldId id="708" r:id="rId35"/>
    <p:sldId id="722" r:id="rId36"/>
    <p:sldId id="723" r:id="rId37"/>
    <p:sldId id="780" r:id="rId38"/>
    <p:sldId id="789" r:id="rId39"/>
    <p:sldId id="781" r:id="rId40"/>
    <p:sldId id="724" r:id="rId41"/>
    <p:sldId id="726" r:id="rId42"/>
    <p:sldId id="729" r:id="rId43"/>
    <p:sldId id="730" r:id="rId44"/>
    <p:sldId id="734" r:id="rId45"/>
    <p:sldId id="735" r:id="rId46"/>
    <p:sldId id="736" r:id="rId47"/>
    <p:sldId id="738" r:id="rId48"/>
    <p:sldId id="740" r:id="rId49"/>
    <p:sldId id="741" r:id="rId50"/>
    <p:sldId id="744" r:id="rId51"/>
    <p:sldId id="745" r:id="rId52"/>
    <p:sldId id="746" r:id="rId53"/>
    <p:sldId id="747" r:id="rId54"/>
    <p:sldId id="748" r:id="rId55"/>
    <p:sldId id="749" r:id="rId56"/>
    <p:sldId id="782" r:id="rId57"/>
    <p:sldId id="784" r:id="rId58"/>
    <p:sldId id="783" r:id="rId59"/>
    <p:sldId id="785" r:id="rId60"/>
    <p:sldId id="768" r:id="rId61"/>
    <p:sldId id="769" r:id="rId62"/>
    <p:sldId id="770" r:id="rId63"/>
    <p:sldId id="771" r:id="rId64"/>
    <p:sldId id="772" r:id="rId65"/>
    <p:sldId id="773" r:id="rId66"/>
    <p:sldId id="774" r:id="rId67"/>
    <p:sldId id="775" r:id="rId68"/>
    <p:sldId id="776" r:id="rId69"/>
    <p:sldId id="777" r:id="rId70"/>
    <p:sldId id="786" r:id="rId71"/>
    <p:sldId id="787" r:id="rId72"/>
    <p:sldId id="788" r:id="rId73"/>
    <p:sldId id="523" r:id="rId74"/>
    <p:sldId id="296" r:id="rId75"/>
  </p:sldIdLst>
  <p:sldSz cx="9144000" cy="6858000" type="screen4x3"/>
  <p:notesSz cx="6881813" cy="9296400"/>
  <p:custDataLst>
    <p:tags r:id="rId79"/>
  </p:custDataLst>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eu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57333"/>
    <a:srgbClr val="13672E"/>
    <a:srgbClr val="AC4020"/>
    <a:srgbClr val="0000FF"/>
    <a:srgbClr val="339933"/>
    <a:srgbClr val="7F0055"/>
    <a:srgbClr val="479B8F"/>
    <a:srgbClr val="00FFCC"/>
    <a:srgbClr val="99FFC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5197" autoAdjust="0"/>
    <p:restoredTop sz="77005" autoAdjust="0"/>
  </p:normalViewPr>
  <p:slideViewPr>
    <p:cSldViewPr>
      <p:cViewPr varScale="1">
        <p:scale>
          <a:sx n="32" d="100"/>
          <a:sy n="32" d="100"/>
        </p:scale>
        <p:origin x="-104" y="-944"/>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6776"/>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commentAuthors" Target="commentAuthors.xml"/><Relationship Id="rId81" Type="http://schemas.openxmlformats.org/officeDocument/2006/relationships/presProps" Target="presProps.xml"/><Relationship Id="rId82" Type="http://schemas.openxmlformats.org/officeDocument/2006/relationships/viewProps" Target="viewProps.xml"/><Relationship Id="rId83" Type="http://schemas.openxmlformats.org/officeDocument/2006/relationships/theme" Target="theme/theme1.xml"/><Relationship Id="rId84"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notesMaster" Target="notesMasters/notesMaster1.xml"/><Relationship Id="rId77" Type="http://schemas.openxmlformats.org/officeDocument/2006/relationships/handoutMaster" Target="handoutMasters/handoutMaster1.xml"/><Relationship Id="rId78" Type="http://schemas.openxmlformats.org/officeDocument/2006/relationships/printerSettings" Target="printerSettings/printerSettings1.bin"/><Relationship Id="rId79" Type="http://schemas.openxmlformats.org/officeDocument/2006/relationships/tags" Target="tags/tag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slide" Target="slides/slide7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emf"/><Relationship Id="rId2" Type="http://schemas.openxmlformats.org/officeDocument/2006/relationships/image" Target="../media/image2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emf"/><Relationship Id="rId2" Type="http://schemas.openxmlformats.org/officeDocument/2006/relationships/image" Target="../media/image4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emf"/><Relationship Id="rId2" Type="http://schemas.openxmlformats.org/officeDocument/2006/relationships/image" Target="../media/image4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hdr" sz="quarter"/>
          </p:nvPr>
        </p:nvSpPr>
        <p:spPr bwMode="auto">
          <a:xfrm>
            <a:off x="2370138" y="0"/>
            <a:ext cx="45116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defRPr>
            </a:lvl1pPr>
          </a:lstStyle>
          <a:p>
            <a:r>
              <a:rPr lang="en-US"/>
              <a:t>[Title of the course]</a:t>
            </a:r>
          </a:p>
        </p:txBody>
      </p:sp>
      <p:sp>
        <p:nvSpPr>
          <p:cNvPr id="501763" name="Rectangle 3"/>
          <p:cNvSpPr>
            <a:spLocks noGrp="1" noChangeArrowheads="1"/>
          </p:cNvSpPr>
          <p:nvPr>
            <p:ph type="dt" sz="quarter" idx="1"/>
          </p:nvPr>
        </p:nvSpPr>
        <p:spPr bwMode="auto">
          <a:xfrm>
            <a:off x="0" y="0"/>
            <a:ext cx="1911350"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875E0B09-F928-4272-BFAC-F9B10B4AE424}" type="datetime5">
              <a:rPr lang="en-US"/>
              <a:pPr/>
              <a:t>30-Aug-12</a:t>
            </a:fld>
            <a:endParaRPr lang="en-US"/>
          </a:p>
        </p:txBody>
      </p:sp>
      <p:sp>
        <p:nvSpPr>
          <p:cNvPr id="501764" name="Rectangle 4"/>
          <p:cNvSpPr>
            <a:spLocks noGrp="1" noChangeArrowheads="1"/>
          </p:cNvSpPr>
          <p:nvPr>
            <p:ph type="ftr" sz="quarter" idx="2"/>
          </p:nvPr>
        </p:nvSpPr>
        <p:spPr bwMode="auto">
          <a:xfrm>
            <a:off x="0" y="8831263"/>
            <a:ext cx="5811838"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501765" name="Rectangle 5"/>
          <p:cNvSpPr>
            <a:spLocks noGrp="1" noChangeArrowheads="1"/>
          </p:cNvSpPr>
          <p:nvPr>
            <p:ph type="sldNum" sz="quarter" idx="3"/>
          </p:nvPr>
        </p:nvSpPr>
        <p:spPr bwMode="auto">
          <a:xfrm>
            <a:off x="6348413" y="8831263"/>
            <a:ext cx="533400"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CDBD0D94-7234-4AC5-A243-D6B0F0559C5F}" type="slidenum">
              <a:rPr lang="en-US"/>
              <a:pPr/>
              <a:t>‹#›</a:t>
            </a:fld>
            <a:endParaRPr lang="en-US"/>
          </a:p>
        </p:txBody>
      </p:sp>
    </p:spTree>
    <p:extLst>
      <p:ext uri="{BB962C8B-B14F-4D97-AF65-F5344CB8AC3E}">
        <p14:creationId xmlns:p14="http://schemas.microsoft.com/office/powerpoint/2010/main" val="4022429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293938" y="0"/>
            <a:ext cx="45878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defRPr>
            </a:lvl1pPr>
          </a:lstStyle>
          <a:p>
            <a:r>
              <a:rPr lang="en-US"/>
              <a:t>[Title of the course]</a:t>
            </a:r>
          </a:p>
        </p:txBody>
      </p:sp>
      <p:sp>
        <p:nvSpPr>
          <p:cNvPr id="16387" name="Rectangle 3"/>
          <p:cNvSpPr>
            <a:spLocks noGrp="1" noChangeArrowheads="1"/>
          </p:cNvSpPr>
          <p:nvPr>
            <p:ph type="dt" idx="1"/>
          </p:nvPr>
        </p:nvSpPr>
        <p:spPr bwMode="auto">
          <a:xfrm>
            <a:off x="0" y="0"/>
            <a:ext cx="2065338"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33EA0A19-8407-4071-8281-29C83F770534}" type="datetime5">
              <a:rPr lang="en-US"/>
              <a:pPr/>
              <a:t>30-Aug-12</a:t>
            </a:fld>
            <a:endParaRPr lang="en-US"/>
          </a:p>
        </p:txBody>
      </p:sp>
      <p:sp>
        <p:nvSpPr>
          <p:cNvPr id="16388" name="Rectangle 4"/>
          <p:cNvSpPr>
            <a:spLocks noGrp="1" noRot="1" noChangeAspect="1" noChangeArrowheads="1" noTextEdit="1"/>
          </p:cNvSpPr>
          <p:nvPr>
            <p:ph type="sldImg" idx="2"/>
          </p:nvPr>
        </p:nvSpPr>
        <p:spPr bwMode="auto">
          <a:xfrm>
            <a:off x="1117600" y="696913"/>
            <a:ext cx="4648200" cy="3486150"/>
          </a:xfrm>
          <a:prstGeom prst="rect">
            <a:avLst/>
          </a:prstGeom>
          <a:noFill/>
          <a:ln w="9525">
            <a:solidFill>
              <a:srgbClr val="000000"/>
            </a:solidFill>
            <a:miter lim="800000"/>
            <a:headEnd/>
            <a:tailEnd/>
          </a:ln>
          <a:effectLst/>
        </p:spPr>
      </p:sp>
      <p:sp>
        <p:nvSpPr>
          <p:cNvPr id="16389" name="Rectangle 5"/>
          <p:cNvSpPr>
            <a:spLocks noGrp="1" noChangeArrowheads="1"/>
          </p:cNvSpPr>
          <p:nvPr>
            <p:ph type="body" sz="quarter" idx="3"/>
          </p:nvPr>
        </p:nvSpPr>
        <p:spPr bwMode="auto">
          <a:xfrm>
            <a:off x="688975" y="4416425"/>
            <a:ext cx="5505450" cy="418306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6390" name="Rectangle 6"/>
          <p:cNvSpPr>
            <a:spLocks noGrp="1" noChangeArrowheads="1"/>
          </p:cNvSpPr>
          <p:nvPr>
            <p:ph type="ftr" sz="quarter" idx="4"/>
          </p:nvPr>
        </p:nvSpPr>
        <p:spPr bwMode="auto">
          <a:xfrm>
            <a:off x="0" y="8829675"/>
            <a:ext cx="565785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16391" name="Rectangle 7"/>
          <p:cNvSpPr>
            <a:spLocks noGrp="1" noChangeArrowheads="1"/>
          </p:cNvSpPr>
          <p:nvPr>
            <p:ph type="sldNum" sz="quarter" idx="5"/>
          </p:nvPr>
        </p:nvSpPr>
        <p:spPr bwMode="auto">
          <a:xfrm>
            <a:off x="6423025" y="8829675"/>
            <a:ext cx="45720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66729169-F01A-497E-9A5C-90CEC1E724D8}" type="slidenum">
              <a:rPr lang="en-US"/>
              <a:pPr/>
              <a:t>‹#›</a:t>
            </a:fld>
            <a:endParaRPr lang="en-US"/>
          </a:p>
        </p:txBody>
      </p:sp>
    </p:spTree>
    <p:extLst>
      <p:ext uri="{BB962C8B-B14F-4D97-AF65-F5344CB8AC3E}">
        <p14:creationId xmlns:p14="http://schemas.microsoft.com/office/powerpoint/2010/main" val="965369330"/>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056712CE-7C04-482C-9F28-15840E413136}"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93C59CD4-C61D-4349-838D-5EADE8A2641A}" type="slidenum">
              <a:rPr lang="en-US"/>
              <a:pPr/>
              <a:t>1</a:t>
            </a:fld>
            <a:endParaRPr lang="en-US"/>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xfrm>
            <a:off x="993775" y="4416425"/>
            <a:ext cx="5200650" cy="4183063"/>
          </a:xfrm>
        </p:spPr>
        <p:txBody>
          <a:bodyPr/>
          <a:lstStyle/>
          <a:p>
            <a:pPr defTabSz="461963" eaLnBrk="1" hangingPunct="1">
              <a:spcBef>
                <a:spcPct val="0"/>
              </a:spcBef>
              <a:defRPr/>
            </a:pPr>
            <a:r>
              <a:rPr lang="fr-FR" b="1" dirty="0" smtClean="0">
                <a:ea typeface="ＭＳ Ｐゴシック" charset="0"/>
                <a:cs typeface="ＭＳ Ｐゴシック" charset="0"/>
              </a:rPr>
              <a:t>© SUPINFO International </a:t>
            </a:r>
            <a:r>
              <a:rPr lang="fr-FR" b="1" dirty="0" err="1" smtClean="0">
                <a:ea typeface="ＭＳ Ｐゴシック" charset="0"/>
                <a:cs typeface="ＭＳ Ｐゴシック" charset="0"/>
              </a:rPr>
              <a:t>University</a:t>
            </a:r>
            <a:r>
              <a:rPr lang="fr-FR" b="1" dirty="0" smtClean="0">
                <a:ea typeface="ＭＳ Ｐゴシック" charset="0"/>
                <a:cs typeface="ＭＳ Ｐゴシック" charset="0"/>
              </a:rPr>
              <a:t> </a:t>
            </a:r>
            <a:r>
              <a:rPr lang="fr-FR" dirty="0" smtClean="0">
                <a:ea typeface="ＭＳ Ｐゴシック" charset="0"/>
                <a:cs typeface="ＭＳ Ｐゴシック" charset="0"/>
              </a:rPr>
              <a:t>- http://</a:t>
            </a:r>
            <a:r>
              <a:rPr lang="fr-FR" dirty="0" err="1" smtClean="0">
                <a:ea typeface="ＭＳ Ｐゴシック" charset="0"/>
                <a:cs typeface="ＭＳ Ｐゴシック" charset="0"/>
              </a:rPr>
              <a:t>www.supinfo.com</a:t>
            </a:r>
            <a:endParaRPr lang="fr-FR"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SUPINFO vous permet de partager ce document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Vous êtes libre de :</a:t>
            </a:r>
          </a:p>
          <a:p>
            <a:pPr defTabSz="461963" eaLnBrk="1" hangingPunct="1">
              <a:spcBef>
                <a:spcPct val="0"/>
              </a:spcBef>
              <a:defRPr/>
            </a:pPr>
            <a:r>
              <a:rPr lang="fr-FR" i="1" dirty="0" smtClean="0">
                <a:ea typeface="ＭＳ Ｐゴシック" charset="0"/>
                <a:cs typeface="ＭＳ Ｐゴシック" charset="0"/>
              </a:rPr>
              <a:t>Partager — reproduire, distribuer et communiquer ce document</a:t>
            </a:r>
            <a:br>
              <a:rPr lang="fr-FR" i="1" dirty="0" smtClean="0">
                <a:ea typeface="ＭＳ Ｐゴシック" charset="0"/>
                <a:cs typeface="ＭＳ Ｐゴシック" charset="0"/>
              </a:rPr>
            </a:br>
            <a:r>
              <a:rPr lang="fr-FR" i="1" dirty="0" smtClean="0">
                <a:ea typeface="ＭＳ Ｐゴシック" charset="0"/>
                <a:cs typeface="ＭＳ Ｐゴシック" charset="0"/>
              </a:rPr>
              <a:t>Remixer — modifier ce document</a:t>
            </a:r>
          </a:p>
          <a:p>
            <a:pPr defTabSz="461963" eaLnBrk="1" hangingPunct="1">
              <a:spcBef>
                <a:spcPct val="0"/>
              </a:spcBef>
              <a:defRPr/>
            </a:pPr>
            <a:endParaRPr lang="fr-FR" i="1" dirty="0" smtClean="0">
              <a:ea typeface="ＭＳ Ｐゴシック" charset="0"/>
              <a:cs typeface="ＭＳ Ｐゴシック" charset="0"/>
            </a:endParaRPr>
          </a:p>
          <a:p>
            <a:pPr marL="171450" indent="-171450" defTabSz="461963" eaLnBrk="1" hangingPunct="1">
              <a:spcBef>
                <a:spcPct val="0"/>
              </a:spcBef>
              <a:buFont typeface="Arial"/>
              <a:buChar char="•"/>
              <a:defRPr/>
            </a:pPr>
            <a:r>
              <a:rPr lang="fr-FR" i="1" dirty="0" smtClean="0">
                <a:ea typeface="ＭＳ Ｐゴシック" charset="0"/>
                <a:cs typeface="ＭＳ Ｐゴシック" charset="0"/>
              </a:rPr>
              <a:t>A condition de respecter les règles suivantes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Indication obligatoire de la paternité — Vous devez obligatoirement préciser l’origine « SUPINFO » du document au début de celui-ci de la même manière qu’indiqué par SUPINFO International </a:t>
            </a:r>
            <a:r>
              <a:rPr lang="fr-FR" i="1" dirty="0" err="1" smtClean="0">
                <a:ea typeface="ＭＳ Ｐゴシック" charset="0"/>
                <a:cs typeface="ＭＳ Ｐゴシック" charset="0"/>
              </a:rPr>
              <a:t>University</a:t>
            </a:r>
            <a:r>
              <a:rPr lang="fr-FR" i="1" dirty="0" smtClean="0">
                <a:ea typeface="ＭＳ Ｐゴシック" charset="0"/>
                <a:cs typeface="ＭＳ Ｐゴシック" charset="0"/>
              </a:rPr>
              <a:t> – Notamment en laissant obligatoirement la première et la dernière page du document, mais pas d'une manière qui suggérerait que SUPINFO International </a:t>
            </a:r>
            <a:r>
              <a:rPr lang="fr-FR" i="1" dirty="0" err="1" smtClean="0">
                <a:ea typeface="ＭＳ Ｐゴシック" charset="0"/>
                <a:cs typeface="ＭＳ Ｐゴシック" charset="0"/>
              </a:rPr>
              <a:t>University</a:t>
            </a:r>
            <a:r>
              <a:rPr lang="fr-FR" i="1" dirty="0" smtClean="0">
                <a:ea typeface="ＭＳ Ｐゴシック" charset="0"/>
                <a:cs typeface="ＭＳ Ｐゴシック" charset="0"/>
              </a:rPr>
              <a:t> vous soutiennent ou approuvent votre utilisation du document, surtout si vous le modifiez. Dans ce dernier cas, il vous faudra obligatoirement supprimer le texte « SUPINFO Official Document » en tête de page et préciser notamment la page indiquant votre identité et les modifications principales apportées.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En dehors de ces dispositions, aucune autre modification de la première et de la dernière page du document n’est autorisée.</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NOTE IMPORTANTE : Ce document est mis à disposition selon le contrat CC-BY-NC-SA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disponible en ligne http://</a:t>
            </a:r>
            <a:r>
              <a:rPr lang="fr-FR" i="1" dirty="0" err="1" smtClean="0">
                <a:ea typeface="ＭＳ Ｐゴシック" charset="0"/>
                <a:cs typeface="ＭＳ Ｐゴシック" charset="0"/>
              </a:rPr>
              <a:t>creativecommons.org</a:t>
            </a:r>
            <a:r>
              <a:rPr lang="fr-FR" i="1" dirty="0" smtClean="0">
                <a:ea typeface="ＭＳ Ｐゴシック" charset="0"/>
                <a:cs typeface="ＭＳ Ｐゴシック" charset="0"/>
              </a:rPr>
              <a:t>/</a:t>
            </a:r>
            <a:r>
              <a:rPr lang="fr-FR" i="1" dirty="0" err="1" smtClean="0">
                <a:ea typeface="ＭＳ Ｐゴシック" charset="0"/>
                <a:cs typeface="ＭＳ Ｐゴシック" charset="0"/>
              </a:rPr>
              <a:t>licenses</a:t>
            </a:r>
            <a:r>
              <a:rPr lang="fr-FR" i="1" dirty="0" smtClean="0">
                <a:ea typeface="ＭＳ Ｐゴシック" charset="0"/>
                <a:cs typeface="ＭＳ Ｐゴシック" charset="0"/>
              </a:rPr>
              <a:t> ou par courrier postal à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171 Second Street, Suite 300, San Francisco, </a:t>
            </a:r>
            <a:r>
              <a:rPr lang="fr-FR" i="1" dirty="0" err="1" smtClean="0">
                <a:ea typeface="ＭＳ Ｐゴシック" charset="0"/>
                <a:cs typeface="ＭＳ Ｐゴシック" charset="0"/>
              </a:rPr>
              <a:t>California</a:t>
            </a:r>
            <a:r>
              <a:rPr lang="fr-FR" i="1" dirty="0" smtClean="0">
                <a:ea typeface="ＭＳ Ｐゴシック" charset="0"/>
                <a:cs typeface="ＭＳ Ｐゴシック" charset="0"/>
              </a:rPr>
              <a:t> 94105, USA modifié en ce sens que la première et la dernière page du document ne peuvent être supprimées en cas de reproduction, distribution, communication ou modification. Vous pouvez donc reproduire, remixer, arranger et adapter ce document à des fins non commerciales tant que vous respectez les règles de paternité et que les nouveaux documents sont protégés selon des termes identiques. Les autorisations au-delà du champ de cette licence peuvent être obtenues à </a:t>
            </a:r>
            <a:r>
              <a:rPr lang="fr-FR" i="1" dirty="0" err="1" smtClean="0">
                <a:ea typeface="ＭＳ Ｐゴシック" charset="0"/>
                <a:cs typeface="ＭＳ Ｐゴシック" charset="0"/>
              </a:rPr>
              <a:t>support@supinfo.com</a:t>
            </a:r>
            <a:r>
              <a:rPr lang="fr-FR" i="1" dirty="0" smtClean="0">
                <a:ea typeface="ＭＳ Ｐゴシック" charset="0"/>
                <a:cs typeface="ＭＳ Ｐゴシック" charset="0"/>
              </a:rPr>
              <a: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 SUPINFO International </a:t>
            </a:r>
            <a:r>
              <a:rPr lang="fr-FR" i="1" dirty="0" err="1" smtClean="0">
                <a:ea typeface="ＭＳ Ｐゴシック" charset="0"/>
                <a:cs typeface="ＭＳ Ｐゴシック" charset="0"/>
              </a:rPr>
              <a:t>University</a:t>
            </a:r>
            <a:r>
              <a:rPr lang="fr-FR" i="1" dirty="0" smtClean="0">
                <a:ea typeface="ＭＳ Ｐゴシック" charset="0"/>
                <a:cs typeface="ＭＳ Ｐゴシック" charset="0"/>
              </a:rPr>
              <a:t> – EDUCINVEST - Rue Ducale, 29 - 1000 Brussels </a:t>
            </a:r>
            <a:r>
              <a:rPr lang="fr-FR" i="1" dirty="0" err="1" smtClean="0">
                <a:ea typeface="ＭＳ Ｐゴシック" charset="0"/>
                <a:cs typeface="ＭＳ Ｐゴシック" charset="0"/>
              </a:rPr>
              <a:t>Belgium</a:t>
            </a:r>
            <a:r>
              <a:rPr lang="fr-FR" i="1" dirty="0" smtClean="0">
                <a:ea typeface="ＭＳ Ｐゴシック" charset="0"/>
                <a:cs typeface="ＭＳ Ｐゴシック" charset="0"/>
              </a:rPr>
              <a:t> . </a:t>
            </a:r>
            <a:r>
              <a:rPr lang="fr-FR" i="1" dirty="0" err="1" smtClean="0">
                <a:ea typeface="ＭＳ Ｐゴシック" charset="0"/>
                <a:cs typeface="ＭＳ Ｐゴシック" charset="0"/>
              </a:rPr>
              <a:t>www.supinfo.com</a:t>
            </a:r>
            <a:r>
              <a:rPr lang="fr-FR" i="1" dirty="0" smtClean="0">
                <a:ea typeface="ＭＳ Ｐゴシック" charset="0"/>
                <a:cs typeface="ＭＳ Ｐゴシック" charset="0"/>
              </a:rPr>
              <a:t> </a:t>
            </a:r>
          </a:p>
          <a:p>
            <a:endParaRPr lang="en-US" dirty="0" smtClean="0"/>
          </a:p>
          <a:p>
            <a:endParaRPr lang="en-US" smtClean="0"/>
          </a:p>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6"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44387"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44388"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44389" name="Rectangle 7"/>
          <p:cNvSpPr>
            <a:spLocks noGrp="1" noChangeArrowheads="1"/>
          </p:cNvSpPr>
          <p:nvPr>
            <p:ph type="sldNum" sz="quarter"/>
          </p:nvPr>
        </p:nvSpPr>
        <p:spPr>
          <a:noFill/>
        </p:spPr>
        <p:txBody>
          <a:bodyPr/>
          <a:lstStyle/>
          <a:p>
            <a:fld id="{07EC325A-6951-0944-A6C1-C97AB4B9F1A0}" type="slidenum">
              <a:rPr lang="en-US"/>
              <a:pPr/>
              <a:t>10</a:t>
            </a:fld>
            <a:endParaRPr lang="en-US"/>
          </a:p>
        </p:txBody>
      </p:sp>
      <p:sp>
        <p:nvSpPr>
          <p:cNvPr id="144390"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44391"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44392"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44393"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45E3088B-B6D6-7343-BC5A-503B821A5BDC}"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10</a:t>
            </a:fld>
            <a:endParaRPr lang="en-US" sz="900">
              <a:solidFill>
                <a:srgbClr val="5F5F5F"/>
              </a:solidFill>
            </a:endParaRPr>
          </a:p>
        </p:txBody>
      </p:sp>
      <p:sp>
        <p:nvSpPr>
          <p:cNvPr id="144394"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44395" name="Rectangle 6"/>
          <p:cNvSpPr txBox="1">
            <a:spLocks noGrp="1" noChangeArrowheads="1"/>
          </p:cNvSpPr>
          <p:nvPr>
            <p:ph type="body"/>
          </p:nvPr>
        </p:nvSpPr>
        <p:spPr>
          <a:xfrm>
            <a:off x="688816" y="4417180"/>
            <a:ext cx="5504181" cy="4183777"/>
          </a:xfrm>
          <a:noFill/>
          <a:ln/>
        </p:spPr>
        <p:txBody>
          <a:bodyPr wrap="none" anchor="ctr"/>
          <a:lstStyle/>
          <a:p>
            <a:endParaRPr lang="en-US" dirty="0">
              <a:latin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2034"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72035"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72036"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72037" name="Rectangle 7"/>
          <p:cNvSpPr>
            <a:spLocks noGrp="1" noChangeArrowheads="1"/>
          </p:cNvSpPr>
          <p:nvPr>
            <p:ph type="sldNum" sz="quarter"/>
          </p:nvPr>
        </p:nvSpPr>
        <p:spPr>
          <a:noFill/>
        </p:spPr>
        <p:txBody>
          <a:bodyPr/>
          <a:lstStyle/>
          <a:p>
            <a:fld id="{2D16CF6B-9519-124A-984F-0DBA8ACB2C77}" type="slidenum">
              <a:rPr lang="en-US"/>
              <a:pPr/>
              <a:t>11</a:t>
            </a:fld>
            <a:endParaRPr lang="en-US"/>
          </a:p>
        </p:txBody>
      </p:sp>
      <p:sp>
        <p:nvSpPr>
          <p:cNvPr id="172038"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72039"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72040"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72041"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65CC375D-78F5-E945-B73A-4514F13D7658}"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11</a:t>
            </a:fld>
            <a:endParaRPr lang="en-US" sz="900">
              <a:solidFill>
                <a:srgbClr val="5F5F5F"/>
              </a:solidFill>
            </a:endParaRPr>
          </a:p>
        </p:txBody>
      </p:sp>
      <p:sp>
        <p:nvSpPr>
          <p:cNvPr id="172042" name="Text Box 5"/>
          <p:cNvSpPr txBox="1">
            <a:spLocks noChangeArrowheads="1"/>
          </p:cNvSpPr>
          <p:nvPr/>
        </p:nvSpPr>
        <p:spPr bwMode="auto">
          <a:xfrm>
            <a:off x="3896415" y="8831183"/>
            <a:ext cx="2982224"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62880E3C-EAE5-3741-9205-8D948DEE8DBD}" type="slidenum">
              <a:rPr lang="fr-FR" sz="1200">
                <a:solidFill>
                  <a:srgbClr val="4D4D4D"/>
                </a:solidFill>
              </a:rPr>
              <a:pPr algn="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11</a:t>
            </a:fld>
            <a:endParaRPr lang="fr-FR" sz="1200">
              <a:solidFill>
                <a:srgbClr val="4D4D4D"/>
              </a:solidFill>
            </a:endParaRPr>
          </a:p>
        </p:txBody>
      </p:sp>
      <p:sp>
        <p:nvSpPr>
          <p:cNvPr id="172043" name="Text Box 6"/>
          <p:cNvSpPr txBox="1">
            <a:spLocks noChangeArrowheads="1"/>
          </p:cNvSpPr>
          <p:nvPr/>
        </p:nvSpPr>
        <p:spPr bwMode="auto">
          <a:xfrm>
            <a:off x="1118930" y="695444"/>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72044" name="Rectangle 7"/>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434"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46435"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46436"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46437" name="Rectangle 7"/>
          <p:cNvSpPr>
            <a:spLocks noGrp="1" noChangeArrowheads="1"/>
          </p:cNvSpPr>
          <p:nvPr>
            <p:ph type="sldNum" sz="quarter"/>
          </p:nvPr>
        </p:nvSpPr>
        <p:spPr>
          <a:noFill/>
        </p:spPr>
        <p:txBody>
          <a:bodyPr/>
          <a:lstStyle/>
          <a:p>
            <a:fld id="{82D971A7-A668-A04C-AC55-841A78250CD8}" type="slidenum">
              <a:rPr lang="en-US"/>
              <a:pPr/>
              <a:t>12</a:t>
            </a:fld>
            <a:endParaRPr lang="en-US"/>
          </a:p>
        </p:txBody>
      </p:sp>
      <p:sp>
        <p:nvSpPr>
          <p:cNvPr id="146438"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46439"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46440"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46441"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79076119-1650-104D-9803-A15B0DE12A15}"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12</a:t>
            </a:fld>
            <a:endParaRPr lang="en-US" sz="900">
              <a:solidFill>
                <a:srgbClr val="5F5F5F"/>
              </a:solidFill>
            </a:endParaRPr>
          </a:p>
        </p:txBody>
      </p:sp>
      <p:sp>
        <p:nvSpPr>
          <p:cNvPr id="146442"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46443"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2"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48483"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48484"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48485" name="Rectangle 7"/>
          <p:cNvSpPr>
            <a:spLocks noGrp="1" noChangeArrowheads="1"/>
          </p:cNvSpPr>
          <p:nvPr>
            <p:ph type="sldNum" sz="quarter"/>
          </p:nvPr>
        </p:nvSpPr>
        <p:spPr>
          <a:noFill/>
        </p:spPr>
        <p:txBody>
          <a:bodyPr/>
          <a:lstStyle/>
          <a:p>
            <a:fld id="{394EF48A-27D0-174D-B361-59A08EC8C59A}" type="slidenum">
              <a:rPr lang="en-US"/>
              <a:pPr/>
              <a:t>13</a:t>
            </a:fld>
            <a:endParaRPr lang="en-US"/>
          </a:p>
        </p:txBody>
      </p:sp>
      <p:sp>
        <p:nvSpPr>
          <p:cNvPr id="148486"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48487"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48488"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48489"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ADA7C980-E986-C944-BF08-B4F9AEEDF0BA}"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13</a:t>
            </a:fld>
            <a:endParaRPr lang="en-US" sz="900">
              <a:solidFill>
                <a:srgbClr val="5F5F5F"/>
              </a:solidFill>
            </a:endParaRPr>
          </a:p>
        </p:txBody>
      </p:sp>
      <p:sp>
        <p:nvSpPr>
          <p:cNvPr id="148490"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48491"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49507"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49508"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49509" name="Rectangle 7"/>
          <p:cNvSpPr>
            <a:spLocks noGrp="1" noChangeArrowheads="1"/>
          </p:cNvSpPr>
          <p:nvPr>
            <p:ph type="sldNum" sz="quarter"/>
          </p:nvPr>
        </p:nvSpPr>
        <p:spPr>
          <a:noFill/>
        </p:spPr>
        <p:txBody>
          <a:bodyPr/>
          <a:lstStyle/>
          <a:p>
            <a:fld id="{8049E31B-8587-5D4D-B0A4-4DEE1BBCD1E9}" type="slidenum">
              <a:rPr lang="en-US"/>
              <a:pPr/>
              <a:t>14</a:t>
            </a:fld>
            <a:endParaRPr lang="en-US"/>
          </a:p>
        </p:txBody>
      </p:sp>
      <p:sp>
        <p:nvSpPr>
          <p:cNvPr id="149510"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49511"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49512"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49513"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7C91626A-28E3-6943-8E30-5606DE2AC47C}"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14</a:t>
            </a:fld>
            <a:endParaRPr lang="en-US" sz="900">
              <a:solidFill>
                <a:srgbClr val="5F5F5F"/>
              </a:solidFill>
            </a:endParaRPr>
          </a:p>
        </p:txBody>
      </p:sp>
      <p:sp>
        <p:nvSpPr>
          <p:cNvPr id="149514"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49515"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50531"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50532"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50533" name="Rectangle 7"/>
          <p:cNvSpPr>
            <a:spLocks noGrp="1" noChangeArrowheads="1"/>
          </p:cNvSpPr>
          <p:nvPr>
            <p:ph type="sldNum" sz="quarter"/>
          </p:nvPr>
        </p:nvSpPr>
        <p:spPr>
          <a:noFill/>
        </p:spPr>
        <p:txBody>
          <a:bodyPr/>
          <a:lstStyle/>
          <a:p>
            <a:fld id="{29526751-467F-1C4D-9744-A733111783C9}" type="slidenum">
              <a:rPr lang="en-US"/>
              <a:pPr/>
              <a:t>15</a:t>
            </a:fld>
            <a:endParaRPr lang="en-US"/>
          </a:p>
        </p:txBody>
      </p:sp>
      <p:sp>
        <p:nvSpPr>
          <p:cNvPr id="150534"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50535"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50536"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50537"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AEC956E-B50D-5D4B-9D54-5B94010F33D1}"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15</a:t>
            </a:fld>
            <a:endParaRPr lang="en-US" sz="900">
              <a:solidFill>
                <a:srgbClr val="5F5F5F"/>
              </a:solidFill>
            </a:endParaRPr>
          </a:p>
        </p:txBody>
      </p:sp>
      <p:sp>
        <p:nvSpPr>
          <p:cNvPr id="150538"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50539"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554"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51555"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51556"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51557" name="Rectangle 7"/>
          <p:cNvSpPr>
            <a:spLocks noGrp="1" noChangeArrowheads="1"/>
          </p:cNvSpPr>
          <p:nvPr>
            <p:ph type="sldNum" sz="quarter"/>
          </p:nvPr>
        </p:nvSpPr>
        <p:spPr>
          <a:noFill/>
        </p:spPr>
        <p:txBody>
          <a:bodyPr/>
          <a:lstStyle/>
          <a:p>
            <a:fld id="{4FE449C5-82B9-A34C-9228-8EFCC8095833}" type="slidenum">
              <a:rPr lang="en-US"/>
              <a:pPr/>
              <a:t>16</a:t>
            </a:fld>
            <a:endParaRPr lang="en-US"/>
          </a:p>
        </p:txBody>
      </p:sp>
      <p:sp>
        <p:nvSpPr>
          <p:cNvPr id="151558"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51559"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51560"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51561"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4B5299F8-A02E-AF49-8051-F1391E44A6FD}"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16</a:t>
            </a:fld>
            <a:endParaRPr lang="en-US" sz="900">
              <a:solidFill>
                <a:srgbClr val="5F5F5F"/>
              </a:solidFill>
            </a:endParaRPr>
          </a:p>
        </p:txBody>
      </p:sp>
      <p:sp>
        <p:nvSpPr>
          <p:cNvPr id="151562" name="Text Box 5"/>
          <p:cNvSpPr txBox="1">
            <a:spLocks noChangeArrowheads="1"/>
          </p:cNvSpPr>
          <p:nvPr/>
        </p:nvSpPr>
        <p:spPr bwMode="auto">
          <a:xfrm>
            <a:off x="1118930" y="695444"/>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51563"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578"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52579"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52580"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52581" name="Rectangle 7"/>
          <p:cNvSpPr>
            <a:spLocks noGrp="1" noChangeArrowheads="1"/>
          </p:cNvSpPr>
          <p:nvPr>
            <p:ph type="sldNum" sz="quarter"/>
          </p:nvPr>
        </p:nvSpPr>
        <p:spPr>
          <a:noFill/>
        </p:spPr>
        <p:txBody>
          <a:bodyPr/>
          <a:lstStyle/>
          <a:p>
            <a:fld id="{5F5989AC-9D16-8A47-8F30-E185E09FAF79}" type="slidenum">
              <a:rPr lang="en-US"/>
              <a:pPr/>
              <a:t>17</a:t>
            </a:fld>
            <a:endParaRPr lang="en-US"/>
          </a:p>
        </p:txBody>
      </p:sp>
      <p:sp>
        <p:nvSpPr>
          <p:cNvPr id="152582"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52583"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52584"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52585"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4C38013-7597-544A-89B0-A1D5347CC035}"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17</a:t>
            </a:fld>
            <a:endParaRPr lang="en-US" sz="900">
              <a:solidFill>
                <a:srgbClr val="5F5F5F"/>
              </a:solidFill>
            </a:endParaRPr>
          </a:p>
        </p:txBody>
      </p:sp>
      <p:sp>
        <p:nvSpPr>
          <p:cNvPr id="152586" name="Text Box 5"/>
          <p:cNvSpPr txBox="1">
            <a:spLocks noChangeArrowheads="1"/>
          </p:cNvSpPr>
          <p:nvPr/>
        </p:nvSpPr>
        <p:spPr bwMode="auto">
          <a:xfrm>
            <a:off x="1118930" y="695444"/>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52587"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02"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53603"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53604"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53605" name="Rectangle 7"/>
          <p:cNvSpPr>
            <a:spLocks noGrp="1" noChangeArrowheads="1"/>
          </p:cNvSpPr>
          <p:nvPr>
            <p:ph type="sldNum" sz="quarter"/>
          </p:nvPr>
        </p:nvSpPr>
        <p:spPr>
          <a:noFill/>
        </p:spPr>
        <p:txBody>
          <a:bodyPr/>
          <a:lstStyle/>
          <a:p>
            <a:fld id="{3412FF6E-88B2-AA49-842D-007308318827}" type="slidenum">
              <a:rPr lang="en-US"/>
              <a:pPr/>
              <a:t>18</a:t>
            </a:fld>
            <a:endParaRPr lang="en-US"/>
          </a:p>
        </p:txBody>
      </p:sp>
      <p:sp>
        <p:nvSpPr>
          <p:cNvPr id="153606"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53607"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53608"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53609"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FCE4B5FC-6839-1E46-AEED-F73D0B4E0BAD}"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18</a:t>
            </a:fld>
            <a:endParaRPr lang="en-US" sz="900">
              <a:solidFill>
                <a:srgbClr val="5F5F5F"/>
              </a:solidFill>
            </a:endParaRPr>
          </a:p>
        </p:txBody>
      </p:sp>
      <p:sp>
        <p:nvSpPr>
          <p:cNvPr id="153610"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53611"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54627"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54628"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54629" name="Rectangle 7"/>
          <p:cNvSpPr>
            <a:spLocks noGrp="1" noChangeArrowheads="1"/>
          </p:cNvSpPr>
          <p:nvPr>
            <p:ph type="sldNum" sz="quarter"/>
          </p:nvPr>
        </p:nvSpPr>
        <p:spPr>
          <a:noFill/>
        </p:spPr>
        <p:txBody>
          <a:bodyPr/>
          <a:lstStyle/>
          <a:p>
            <a:fld id="{7BBF7464-B827-5648-9188-91EA63F26FE5}" type="slidenum">
              <a:rPr lang="en-US"/>
              <a:pPr/>
              <a:t>19</a:t>
            </a:fld>
            <a:endParaRPr lang="en-US"/>
          </a:p>
        </p:txBody>
      </p:sp>
      <p:sp>
        <p:nvSpPr>
          <p:cNvPr id="154630"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54631"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54632"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54633"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05EE8DB5-73A0-2F4F-A183-C655E7F3C93D}"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19</a:t>
            </a:fld>
            <a:endParaRPr lang="en-US" sz="900">
              <a:solidFill>
                <a:srgbClr val="5F5F5F"/>
              </a:solidFill>
            </a:endParaRPr>
          </a:p>
        </p:txBody>
      </p:sp>
      <p:sp>
        <p:nvSpPr>
          <p:cNvPr id="154634" name="Text Box 5"/>
          <p:cNvSpPr txBox="1">
            <a:spLocks noChangeArrowheads="1"/>
          </p:cNvSpPr>
          <p:nvPr/>
        </p:nvSpPr>
        <p:spPr bwMode="auto">
          <a:xfrm>
            <a:off x="1118930" y="695444"/>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54635" name="Text Box 6"/>
          <p:cNvSpPr txBox="1">
            <a:spLocks noGrp="1" noChangeArrowheads="1"/>
          </p:cNvSpPr>
          <p:nvPr>
            <p:ph type="body"/>
          </p:nvPr>
        </p:nvSpPr>
        <p:spPr>
          <a:xfrm>
            <a:off x="1068142" y="4417179"/>
            <a:ext cx="4743943" cy="4185364"/>
          </a:xfrm>
          <a:noFill/>
          <a:ln/>
        </p:spPr>
        <p:txBody>
          <a:bodyPr/>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fr-FR" sz="900" dirty="0">
              <a:solidFill>
                <a:srgbClr val="2A00FF"/>
              </a:solidFill>
              <a:latin typeface="Monaco" charset="0"/>
              <a:ea typeface="宋体" charset="-122"/>
              <a:cs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218"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37219"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37220"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37221" name="Rectangle 7"/>
          <p:cNvSpPr>
            <a:spLocks noGrp="1" noChangeArrowheads="1"/>
          </p:cNvSpPr>
          <p:nvPr>
            <p:ph type="sldNum" sz="quarter"/>
          </p:nvPr>
        </p:nvSpPr>
        <p:spPr>
          <a:noFill/>
        </p:spPr>
        <p:txBody>
          <a:bodyPr/>
          <a:lstStyle/>
          <a:p>
            <a:fld id="{8C870997-4F34-5D41-BBC2-D14D86E10179}" type="slidenum">
              <a:rPr lang="en-US"/>
              <a:pPr/>
              <a:t>2</a:t>
            </a:fld>
            <a:endParaRPr lang="en-US"/>
          </a:p>
        </p:txBody>
      </p:sp>
      <p:sp>
        <p:nvSpPr>
          <p:cNvPr id="137222"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37223"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37224"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37225"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7368778-2D9B-1D42-950B-11A0FFA58D22}"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a:t>
            </a:fld>
            <a:endParaRPr lang="en-US" sz="900">
              <a:solidFill>
                <a:srgbClr val="5F5F5F"/>
              </a:solidFill>
            </a:endParaRPr>
          </a:p>
        </p:txBody>
      </p:sp>
      <p:sp>
        <p:nvSpPr>
          <p:cNvPr id="137226"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37227"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54627"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54628"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54629" name="Rectangle 7"/>
          <p:cNvSpPr>
            <a:spLocks noGrp="1" noChangeArrowheads="1"/>
          </p:cNvSpPr>
          <p:nvPr>
            <p:ph type="sldNum" sz="quarter"/>
          </p:nvPr>
        </p:nvSpPr>
        <p:spPr>
          <a:noFill/>
        </p:spPr>
        <p:txBody>
          <a:bodyPr/>
          <a:lstStyle/>
          <a:p>
            <a:fld id="{7BBF7464-B827-5648-9188-91EA63F26FE5}" type="slidenum">
              <a:rPr lang="en-US"/>
              <a:pPr/>
              <a:t>20</a:t>
            </a:fld>
            <a:endParaRPr lang="en-US"/>
          </a:p>
        </p:txBody>
      </p:sp>
      <p:sp>
        <p:nvSpPr>
          <p:cNvPr id="154630"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54631"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54632"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54633"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05EE8DB5-73A0-2F4F-A183-C655E7F3C93D}"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20</a:t>
            </a:fld>
            <a:endParaRPr lang="en-US" sz="900">
              <a:solidFill>
                <a:srgbClr val="5F5F5F"/>
              </a:solidFill>
            </a:endParaRPr>
          </a:p>
        </p:txBody>
      </p:sp>
      <p:sp>
        <p:nvSpPr>
          <p:cNvPr id="154634" name="Text Box 5"/>
          <p:cNvSpPr txBox="1">
            <a:spLocks noChangeArrowheads="1"/>
          </p:cNvSpPr>
          <p:nvPr/>
        </p:nvSpPr>
        <p:spPr bwMode="auto">
          <a:xfrm>
            <a:off x="1118930" y="695444"/>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54635" name="Text Box 6"/>
          <p:cNvSpPr txBox="1">
            <a:spLocks noGrp="1" noChangeArrowheads="1"/>
          </p:cNvSpPr>
          <p:nvPr>
            <p:ph type="body"/>
          </p:nvPr>
        </p:nvSpPr>
        <p:spPr>
          <a:xfrm>
            <a:off x="1068142" y="4417179"/>
            <a:ext cx="4743943" cy="4185364"/>
          </a:xfrm>
          <a:noFill/>
          <a:ln/>
        </p:spPr>
        <p:txBody>
          <a:bodyPr/>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noProof="0" dirty="0" err="1" smtClean="0">
                <a:solidFill>
                  <a:srgbClr val="2A00FF"/>
                </a:solidFill>
                <a:latin typeface="Monaco" charset="0"/>
                <a:ea typeface="宋体" charset="-122"/>
                <a:cs typeface="宋体" charset="-122"/>
              </a:rPr>
              <a:t>applicationName</a:t>
            </a:r>
            <a:r>
              <a:rPr lang="en-US" sz="900" noProof="0" dirty="0" smtClean="0">
                <a:solidFill>
                  <a:srgbClr val="2A00FF"/>
                </a:solidFill>
                <a:latin typeface="Monaco" charset="0"/>
                <a:ea typeface="宋体" charset="-122"/>
                <a:cs typeface="宋体" charset="-122"/>
              </a:rPr>
              <a:t> (facultative): Name</a:t>
            </a:r>
            <a:r>
              <a:rPr lang="en-US" sz="900" baseline="0" noProof="0" dirty="0" smtClean="0">
                <a:solidFill>
                  <a:srgbClr val="2A00FF"/>
                </a:solidFill>
                <a:latin typeface="Monaco" charset="0"/>
                <a:ea typeface="宋体" charset="-122"/>
                <a:cs typeface="宋体" charset="-122"/>
              </a:rPr>
              <a:t> of the application in which is packaged the EJB. By default, the name of the EAR archive. </a:t>
            </a:r>
            <a:endParaRPr lang="en-US" sz="900" noProof="0" dirty="0" smtClean="0">
              <a:solidFill>
                <a:srgbClr val="2A00FF"/>
              </a:solidFill>
              <a:latin typeface="Monaco" charset="0"/>
              <a:ea typeface="宋体" charset="-122"/>
              <a:cs typeface="宋体" charset="-122"/>
            </a:endParaRP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900" noProof="0" dirty="0" smtClean="0">
              <a:solidFill>
                <a:srgbClr val="2A00FF"/>
              </a:solidFill>
              <a:latin typeface="Monaco" charset="0"/>
              <a:ea typeface="宋体" charset="-122"/>
              <a:cs typeface="宋体" charset="-122"/>
            </a:endParaRP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noProof="0" dirty="0" err="1" smtClean="0">
                <a:solidFill>
                  <a:srgbClr val="2A00FF"/>
                </a:solidFill>
                <a:latin typeface="Monaco" charset="0"/>
                <a:ea typeface="宋体" charset="-122"/>
                <a:cs typeface="宋体" charset="-122"/>
              </a:rPr>
              <a:t>moduleName</a:t>
            </a:r>
            <a:r>
              <a:rPr lang="en-US" sz="900" noProof="0" dirty="0" smtClean="0">
                <a:solidFill>
                  <a:srgbClr val="2A00FF"/>
                </a:solidFill>
                <a:latin typeface="Monaco" charset="0"/>
                <a:ea typeface="宋体" charset="-122"/>
                <a:cs typeface="宋体" charset="-122"/>
              </a:rPr>
              <a:t>: Name of the module in which is packaged the EJB. By default, the name of the jar or the war.</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900" noProof="0" dirty="0" smtClean="0">
              <a:solidFill>
                <a:srgbClr val="2A00FF"/>
              </a:solidFill>
              <a:latin typeface="Monaco" charset="0"/>
              <a:ea typeface="宋体" charset="-122"/>
              <a:cs typeface="宋体" charset="-122"/>
            </a:endParaRP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noProof="0" dirty="0" err="1" smtClean="0">
                <a:solidFill>
                  <a:srgbClr val="2A00FF"/>
                </a:solidFill>
                <a:latin typeface="Monaco" charset="0"/>
                <a:ea typeface="宋体" charset="-122"/>
                <a:cs typeface="宋体" charset="-122"/>
              </a:rPr>
              <a:t>beanName</a:t>
            </a:r>
            <a:r>
              <a:rPr lang="en-US" sz="900" noProof="0" dirty="0" smtClean="0">
                <a:solidFill>
                  <a:srgbClr val="2A00FF"/>
                </a:solidFill>
                <a:latin typeface="Monaco" charset="0"/>
                <a:ea typeface="宋体" charset="-122"/>
                <a:cs typeface="宋体" charset="-122"/>
              </a:rPr>
              <a:t>: Bean name. By default, the</a:t>
            </a:r>
            <a:r>
              <a:rPr lang="en-US" sz="900" baseline="0" noProof="0" dirty="0" smtClean="0">
                <a:solidFill>
                  <a:srgbClr val="2A00FF"/>
                </a:solidFill>
                <a:latin typeface="Monaco" charset="0"/>
                <a:ea typeface="宋体" charset="-122"/>
                <a:cs typeface="宋体" charset="-122"/>
              </a:rPr>
              <a:t> name of the implementation class.</a:t>
            </a: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900" noProof="0" dirty="0" smtClean="0">
              <a:solidFill>
                <a:srgbClr val="2A00FF"/>
              </a:solidFill>
              <a:latin typeface="Monaco" charset="0"/>
              <a:ea typeface="宋体" charset="-122"/>
              <a:cs typeface="宋体" charset="-122"/>
            </a:endParaRP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noProof="0" dirty="0" err="1" smtClean="0">
                <a:solidFill>
                  <a:srgbClr val="2A00FF"/>
                </a:solidFill>
                <a:latin typeface="Monaco" charset="0"/>
                <a:ea typeface="宋体" charset="-122"/>
                <a:cs typeface="宋体" charset="-122"/>
              </a:rPr>
              <a:t>interfaceName</a:t>
            </a:r>
            <a:r>
              <a:rPr lang="en-US" sz="900" noProof="0" dirty="0" smtClean="0">
                <a:solidFill>
                  <a:srgbClr val="2A00FF"/>
                </a:solidFill>
                <a:latin typeface="Monaco" charset="0"/>
                <a:ea typeface="宋体" charset="-122"/>
                <a:cs typeface="宋体" charset="-122"/>
              </a:rPr>
              <a:t>: FQDN</a:t>
            </a:r>
            <a:r>
              <a:rPr lang="en-US" sz="900" baseline="0" noProof="0" dirty="0" smtClean="0">
                <a:solidFill>
                  <a:srgbClr val="2A00FF"/>
                </a:solidFill>
                <a:latin typeface="Monaco" charset="0"/>
                <a:ea typeface="宋体" charset="-122"/>
                <a:cs typeface="宋体" charset="-122"/>
              </a:rPr>
              <a:t> of the EJB Interface. If the EJB doesn’t have Interface, use the FQDN of the implementation class.</a:t>
            </a:r>
            <a:endParaRPr lang="en-US" sz="900" noProof="0" dirty="0" smtClean="0">
              <a:solidFill>
                <a:srgbClr val="2A00FF"/>
              </a:solidFill>
              <a:latin typeface="Monaco" charset="0"/>
              <a:ea typeface="宋体" charset="-122"/>
              <a:cs typeface="宋体"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err="1" smtClean="0">
                <a:latin typeface="Arial" charset="0"/>
                <a:ea typeface="DejaVu Sans" charset="0"/>
                <a:cs typeface="DejaVu Sans" charset="0"/>
              </a:rPr>
              <a:t>JBoss</a:t>
            </a:r>
            <a:r>
              <a:rPr lang="en-US" dirty="0" smtClean="0">
                <a:latin typeface="Arial" charset="0"/>
                <a:ea typeface="DejaVu Sans" charset="0"/>
                <a:cs typeface="DejaVu Sans" charset="0"/>
              </a:rPr>
              <a:t> parameters :</a:t>
            </a:r>
          </a:p>
          <a:p>
            <a:pPr eaLnBrk="1" hangingPunct="1">
              <a:spcBef>
                <a:spcPts val="338"/>
              </a:spcBef>
              <a:buFont typeface="Monaco"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200" dirty="0" err="1" smtClean="0">
                <a:latin typeface="Monaco" charset="0"/>
                <a:ea typeface="宋体" charset="-122"/>
                <a:cs typeface="宋体" charset="-122"/>
              </a:rPr>
              <a:t>java.naming.factory.initial</a:t>
            </a:r>
            <a:r>
              <a:rPr lang="fr-FR" sz="1200" dirty="0" smtClean="0">
                <a:latin typeface="Monaco" charset="0"/>
                <a:ea typeface="宋体" charset="-122"/>
                <a:cs typeface="宋体" charset="-122"/>
              </a:rPr>
              <a:t> =</a:t>
            </a:r>
            <a:r>
              <a:rPr lang="fr-FR" sz="1200" dirty="0" err="1" smtClean="0">
                <a:solidFill>
                  <a:srgbClr val="2A00FF"/>
                </a:solidFill>
                <a:latin typeface="Monaco" charset="0"/>
                <a:ea typeface="宋体" charset="-122"/>
                <a:cs typeface="宋体" charset="-122"/>
              </a:rPr>
              <a:t>org.jnp.interfaces.NamingContextFactory</a:t>
            </a:r>
            <a:endParaRPr lang="fr-FR" sz="1200" dirty="0" smtClean="0">
              <a:solidFill>
                <a:srgbClr val="2A00FF"/>
              </a:solidFill>
              <a:latin typeface="Monaco" charset="0"/>
              <a:ea typeface="宋体" charset="-122"/>
              <a:cs typeface="宋体" charset="-122"/>
            </a:endParaRPr>
          </a:p>
          <a:p>
            <a:pPr eaLnBrk="1" hangingPunct="1">
              <a:spcBef>
                <a:spcPts val="338"/>
              </a:spcBef>
              <a:buFont typeface="Monaco"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200" dirty="0" err="1" smtClean="0">
                <a:latin typeface="Monaco" charset="0"/>
                <a:ea typeface="宋体" charset="-122"/>
                <a:cs typeface="宋体" charset="-122"/>
              </a:rPr>
              <a:t>java.naming.factory.url.pkgs</a:t>
            </a:r>
            <a:r>
              <a:rPr lang="fr-FR" sz="1200" dirty="0" smtClean="0">
                <a:latin typeface="Monaco" charset="0"/>
                <a:ea typeface="宋体" charset="-122"/>
                <a:cs typeface="宋体" charset="-122"/>
              </a:rPr>
              <a:t> =</a:t>
            </a:r>
            <a:r>
              <a:rPr lang="fr-FR" sz="1200" dirty="0" err="1" smtClean="0">
                <a:solidFill>
                  <a:srgbClr val="2A00FF"/>
                </a:solidFill>
                <a:latin typeface="Monaco" charset="0"/>
                <a:ea typeface="宋体" charset="-122"/>
                <a:cs typeface="宋体" charset="-122"/>
              </a:rPr>
              <a:t>org.jboss.naming:org.jnp.interfaces</a:t>
            </a:r>
            <a:endParaRPr lang="fr-FR" sz="1200" dirty="0" smtClean="0">
              <a:solidFill>
                <a:srgbClr val="2A00FF"/>
              </a:solidFill>
              <a:latin typeface="Monaco" charset="0"/>
              <a:ea typeface="宋体" charset="-122"/>
              <a:cs typeface="宋体" charset="-122"/>
            </a:endParaRPr>
          </a:p>
          <a:p>
            <a:pPr eaLnBrk="1" hangingPunct="1">
              <a:spcBef>
                <a:spcPts val="338"/>
              </a:spcBef>
              <a:buFont typeface="Monaco"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200" dirty="0" err="1" smtClean="0">
                <a:latin typeface="Monaco" charset="0"/>
                <a:ea typeface="宋体" charset="-122"/>
                <a:cs typeface="宋体" charset="-122"/>
              </a:rPr>
              <a:t>java.naming.provider.url</a:t>
            </a:r>
            <a:r>
              <a:rPr lang="fr-FR" sz="1200" dirty="0" smtClean="0">
                <a:latin typeface="Monaco" charset="0"/>
                <a:ea typeface="宋体" charset="-122"/>
                <a:cs typeface="宋体" charset="-122"/>
              </a:rPr>
              <a:t> =</a:t>
            </a:r>
            <a:r>
              <a:rPr lang="fr-FR" sz="1200" dirty="0" smtClean="0">
                <a:solidFill>
                  <a:srgbClr val="2A00FF"/>
                </a:solidFill>
                <a:latin typeface="Monaco" charset="0"/>
                <a:ea typeface="宋体" charset="-122"/>
                <a:cs typeface="宋体" charset="-122"/>
              </a:rPr>
              <a:t> 127.0.0.1:1099</a:t>
            </a:r>
          </a:p>
          <a:p>
            <a:pPr eaLnBrk="1" hangingPunct="1">
              <a:spcBef>
                <a:spcPts val="338"/>
              </a:spcBef>
              <a:buFont typeface="Monaco"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fr-FR" sz="1200" dirty="0" smtClean="0">
              <a:solidFill>
                <a:srgbClr val="2A00FF"/>
              </a:solidFill>
              <a:latin typeface="Monaco" charset="0"/>
              <a:ea typeface="宋体" charset="-122"/>
              <a:cs typeface="宋体" charset="-122"/>
            </a:endParaRPr>
          </a:p>
          <a:p>
            <a:pPr eaLnBrk="1" hangingPunct="1">
              <a:spcBef>
                <a:spcPts val="338"/>
              </a:spcBef>
              <a:buFont typeface="Monaco"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200" dirty="0" err="1" smtClean="0">
                <a:solidFill>
                  <a:srgbClr val="2A00FF"/>
                </a:solidFill>
                <a:latin typeface="Monaco" charset="0"/>
                <a:ea typeface="宋体" charset="-122"/>
                <a:cs typeface="宋体" charset="-122"/>
              </a:rPr>
              <a:t>Glassfishparameters</a:t>
            </a:r>
            <a:r>
              <a:rPr lang="fr-FR" sz="1200" dirty="0" smtClean="0">
                <a:solidFill>
                  <a:srgbClr val="2A00FF"/>
                </a:solidFill>
                <a:latin typeface="Monaco" charset="0"/>
                <a:ea typeface="宋体" charset="-122"/>
                <a:cs typeface="宋体" charset="-122"/>
              </a:rPr>
              <a:t> :</a:t>
            </a:r>
          </a:p>
          <a:p>
            <a:pPr eaLnBrk="1" hangingPunct="1">
              <a:spcBef>
                <a:spcPts val="338"/>
              </a:spcBef>
              <a:buFont typeface="Monaco"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200" dirty="0" err="1" smtClean="0">
                <a:solidFill>
                  <a:srgbClr val="2A00FF"/>
                </a:solidFill>
                <a:latin typeface="Monaco" charset="0"/>
                <a:ea typeface="宋体" charset="-122"/>
                <a:cs typeface="宋体" charset="-122"/>
              </a:rPr>
              <a:t>java.naming.factory.initial</a:t>
            </a:r>
            <a:r>
              <a:rPr lang="fr-FR" sz="1200" dirty="0" smtClean="0">
                <a:solidFill>
                  <a:srgbClr val="2A00FF"/>
                </a:solidFill>
                <a:latin typeface="Monaco" charset="0"/>
                <a:ea typeface="宋体" charset="-122"/>
                <a:cs typeface="宋体" charset="-122"/>
              </a:rPr>
              <a:t>=</a:t>
            </a:r>
            <a:r>
              <a:rPr lang="fr-FR" sz="1200" dirty="0" err="1" smtClean="0">
                <a:solidFill>
                  <a:srgbClr val="2A00FF"/>
                </a:solidFill>
                <a:latin typeface="Monaco" charset="0"/>
                <a:ea typeface="宋体" charset="-122"/>
                <a:cs typeface="宋体" charset="-122"/>
              </a:rPr>
              <a:t>com.sun.enterprise.naming.SerialInitContextFactory</a:t>
            </a:r>
            <a:endParaRPr lang="fr-FR" sz="1200" dirty="0" smtClean="0">
              <a:solidFill>
                <a:srgbClr val="2A00FF"/>
              </a:solidFill>
              <a:latin typeface="Monaco" charset="0"/>
              <a:ea typeface="宋体" charset="-122"/>
              <a:cs typeface="宋体" charset="-122"/>
            </a:endParaRPr>
          </a:p>
          <a:p>
            <a:pPr eaLnBrk="1" hangingPunct="1">
              <a:spcBef>
                <a:spcPts val="338"/>
              </a:spcBef>
              <a:buFont typeface="Monaco"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200" dirty="0" err="1" smtClean="0">
                <a:solidFill>
                  <a:srgbClr val="2A00FF"/>
                </a:solidFill>
                <a:latin typeface="Monaco" charset="0"/>
                <a:ea typeface="宋体" charset="-122"/>
                <a:cs typeface="宋体" charset="-122"/>
              </a:rPr>
              <a:t>java.naming.factory.url.pkgs</a:t>
            </a:r>
            <a:r>
              <a:rPr lang="fr-FR" sz="1200" dirty="0" smtClean="0">
                <a:solidFill>
                  <a:srgbClr val="2A00FF"/>
                </a:solidFill>
                <a:latin typeface="Monaco" charset="0"/>
                <a:ea typeface="宋体" charset="-122"/>
                <a:cs typeface="宋体" charset="-122"/>
              </a:rPr>
              <a:t>=</a:t>
            </a:r>
            <a:r>
              <a:rPr lang="fr-FR" sz="1200" dirty="0" err="1" smtClean="0">
                <a:solidFill>
                  <a:srgbClr val="2A00FF"/>
                </a:solidFill>
                <a:latin typeface="Monaco" charset="0"/>
                <a:ea typeface="宋体" charset="-122"/>
                <a:cs typeface="宋体" charset="-122"/>
              </a:rPr>
              <a:t>com.sun.enterprise.naming</a:t>
            </a:r>
            <a:endParaRPr lang="fr-FR" sz="1200" dirty="0" smtClean="0">
              <a:solidFill>
                <a:srgbClr val="2A00FF"/>
              </a:solidFill>
              <a:latin typeface="Monaco" charset="0"/>
              <a:ea typeface="宋体" charset="-122"/>
              <a:cs typeface="宋体" charset="-122"/>
            </a:endParaRPr>
          </a:p>
          <a:p>
            <a:pPr eaLnBrk="1" hangingPunct="1">
              <a:spcBef>
                <a:spcPts val="338"/>
              </a:spcBef>
              <a:buFont typeface="Monaco"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200" dirty="0" err="1" smtClean="0">
                <a:solidFill>
                  <a:srgbClr val="2A00FF"/>
                </a:solidFill>
                <a:latin typeface="Monaco" charset="0"/>
                <a:ea typeface="宋体" charset="-122"/>
                <a:cs typeface="宋体" charset="-122"/>
              </a:rPr>
              <a:t>java.naming.factory.state</a:t>
            </a:r>
            <a:r>
              <a:rPr lang="fr-FR" sz="1200" dirty="0" smtClean="0">
                <a:solidFill>
                  <a:srgbClr val="2A00FF"/>
                </a:solidFill>
                <a:latin typeface="Monaco" charset="0"/>
                <a:ea typeface="宋体" charset="-122"/>
                <a:cs typeface="宋体" charset="-122"/>
              </a:rPr>
              <a:t>=</a:t>
            </a:r>
            <a:r>
              <a:rPr lang="fr-FR" sz="1200" dirty="0" err="1" smtClean="0">
                <a:solidFill>
                  <a:srgbClr val="2A00FF"/>
                </a:solidFill>
                <a:latin typeface="Monaco" charset="0"/>
                <a:ea typeface="宋体" charset="-122"/>
                <a:cs typeface="宋体" charset="-122"/>
              </a:rPr>
              <a:t>com.sun.corba.ee.impl.presentation.rmi.JNDIStateFactoryImpl</a:t>
            </a:r>
            <a:endParaRPr lang="fr-FR" sz="1200" dirty="0">
              <a:solidFill>
                <a:srgbClr val="2A00FF"/>
              </a:solidFill>
              <a:latin typeface="Monaco" charset="0"/>
              <a:ea typeface="宋体" charset="-122"/>
              <a:cs typeface="宋体" charset="-122"/>
            </a:endParaRPr>
          </a:p>
        </p:txBody>
      </p:sp>
      <p:sp>
        <p:nvSpPr>
          <p:cNvPr id="4" name="Header Placeholder 3"/>
          <p:cNvSpPr>
            <a:spLocks noGrp="1"/>
          </p:cNvSpPr>
          <p:nvPr>
            <p:ph type="hd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pPr>
              <a:defRPr/>
            </a:pPr>
            <a:r>
              <a:rPr lang="en-US" smtClean="0"/>
              <a:t>Nov 8, 2008</a:t>
            </a:r>
            <a:endParaRPr lang="en-US"/>
          </a:p>
        </p:txBody>
      </p:sp>
      <p:sp>
        <p:nvSpPr>
          <p:cNvPr id="6" name="Footer Placeholder 5"/>
          <p:cNvSpPr>
            <a:spLocks noGrp="1"/>
          </p:cNvSpPr>
          <p:nvPr>
            <p:ph type="ft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idx="13"/>
          </p:nvPr>
        </p:nvSpPr>
        <p:spPr/>
        <p:txBody>
          <a:bodyPr/>
          <a:lstStyle/>
          <a:p>
            <a:fld id="{549955DE-865B-A445-A8D4-061E285C5945}"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7698"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57699"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57700"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57701" name="Rectangle 7"/>
          <p:cNvSpPr>
            <a:spLocks noGrp="1" noChangeArrowheads="1"/>
          </p:cNvSpPr>
          <p:nvPr>
            <p:ph type="sldNum" sz="quarter"/>
          </p:nvPr>
        </p:nvSpPr>
        <p:spPr>
          <a:noFill/>
        </p:spPr>
        <p:txBody>
          <a:bodyPr/>
          <a:lstStyle/>
          <a:p>
            <a:fld id="{84E328C8-CCE5-1644-9DA9-CAD4AFD3FB58}" type="slidenum">
              <a:rPr lang="en-US"/>
              <a:pPr/>
              <a:t>22</a:t>
            </a:fld>
            <a:endParaRPr lang="en-US"/>
          </a:p>
        </p:txBody>
      </p:sp>
      <p:sp>
        <p:nvSpPr>
          <p:cNvPr id="157702"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57703"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57704"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57705"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43045977-3C31-2947-9EB2-B8BC4B18190A}"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22</a:t>
            </a:fld>
            <a:endParaRPr lang="en-US" sz="900">
              <a:solidFill>
                <a:srgbClr val="5F5F5F"/>
              </a:solidFill>
            </a:endParaRPr>
          </a:p>
        </p:txBody>
      </p:sp>
      <p:sp>
        <p:nvSpPr>
          <p:cNvPr id="157706"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57707"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8722"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58723"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58724"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58725" name="Rectangle 7"/>
          <p:cNvSpPr>
            <a:spLocks noGrp="1" noChangeArrowheads="1"/>
          </p:cNvSpPr>
          <p:nvPr>
            <p:ph type="sldNum" sz="quarter"/>
          </p:nvPr>
        </p:nvSpPr>
        <p:spPr>
          <a:noFill/>
        </p:spPr>
        <p:txBody>
          <a:bodyPr/>
          <a:lstStyle/>
          <a:p>
            <a:fld id="{CC4E8DA4-FF6C-D549-AC65-BBD9E19BB426}" type="slidenum">
              <a:rPr lang="en-US"/>
              <a:pPr/>
              <a:t>23</a:t>
            </a:fld>
            <a:endParaRPr lang="en-US"/>
          </a:p>
        </p:txBody>
      </p:sp>
      <p:sp>
        <p:nvSpPr>
          <p:cNvPr id="158726"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58727"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58728"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58729"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79DEF9F5-B063-024C-97A1-893DD1D52295}"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23</a:t>
            </a:fld>
            <a:endParaRPr lang="en-US" sz="900">
              <a:solidFill>
                <a:srgbClr val="5F5F5F"/>
              </a:solidFill>
            </a:endParaRPr>
          </a:p>
        </p:txBody>
      </p:sp>
      <p:sp>
        <p:nvSpPr>
          <p:cNvPr id="158730"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58731"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9746"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59747"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59748"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59749" name="Rectangle 7"/>
          <p:cNvSpPr>
            <a:spLocks noGrp="1" noChangeArrowheads="1"/>
          </p:cNvSpPr>
          <p:nvPr>
            <p:ph type="sldNum" sz="quarter"/>
          </p:nvPr>
        </p:nvSpPr>
        <p:spPr>
          <a:noFill/>
        </p:spPr>
        <p:txBody>
          <a:bodyPr/>
          <a:lstStyle/>
          <a:p>
            <a:fld id="{F4E7B3D0-AAF7-C743-9529-93F26F45780E}" type="slidenum">
              <a:rPr lang="en-US"/>
              <a:pPr/>
              <a:t>24</a:t>
            </a:fld>
            <a:endParaRPr lang="en-US"/>
          </a:p>
        </p:txBody>
      </p:sp>
      <p:sp>
        <p:nvSpPr>
          <p:cNvPr id="159750"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59751"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59752"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59753"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B2C4428C-969A-184D-BB39-F0B120B38E8F}"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24</a:t>
            </a:fld>
            <a:endParaRPr lang="en-US" sz="900">
              <a:solidFill>
                <a:srgbClr val="5F5F5F"/>
              </a:solidFill>
            </a:endParaRPr>
          </a:p>
        </p:txBody>
      </p:sp>
      <p:sp>
        <p:nvSpPr>
          <p:cNvPr id="159754" name="Text Box 5"/>
          <p:cNvSpPr txBox="1">
            <a:spLocks noChangeArrowheads="1"/>
          </p:cNvSpPr>
          <p:nvPr/>
        </p:nvSpPr>
        <p:spPr bwMode="auto">
          <a:xfrm>
            <a:off x="1118930" y="695444"/>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59755"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770"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60771"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60772"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60773" name="Rectangle 7"/>
          <p:cNvSpPr>
            <a:spLocks noGrp="1" noChangeArrowheads="1"/>
          </p:cNvSpPr>
          <p:nvPr>
            <p:ph type="sldNum" sz="quarter"/>
          </p:nvPr>
        </p:nvSpPr>
        <p:spPr>
          <a:noFill/>
        </p:spPr>
        <p:txBody>
          <a:bodyPr/>
          <a:lstStyle/>
          <a:p>
            <a:fld id="{BA1F0EC0-AE4B-AD44-8DA2-A27730F9E41D}" type="slidenum">
              <a:rPr lang="en-US"/>
              <a:pPr/>
              <a:t>25</a:t>
            </a:fld>
            <a:endParaRPr lang="en-US"/>
          </a:p>
        </p:txBody>
      </p:sp>
      <p:sp>
        <p:nvSpPr>
          <p:cNvPr id="160774"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60775"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60776"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60777"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2A6D01A-AFD9-C243-B41D-9B990667C5B9}"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25</a:t>
            </a:fld>
            <a:endParaRPr lang="en-US" sz="900">
              <a:solidFill>
                <a:srgbClr val="5F5F5F"/>
              </a:solidFill>
            </a:endParaRPr>
          </a:p>
        </p:txBody>
      </p:sp>
      <p:sp>
        <p:nvSpPr>
          <p:cNvPr id="160778"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60779"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61795"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61796"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61797" name="Rectangle 7"/>
          <p:cNvSpPr>
            <a:spLocks noGrp="1" noChangeArrowheads="1"/>
          </p:cNvSpPr>
          <p:nvPr>
            <p:ph type="sldNum" sz="quarter"/>
          </p:nvPr>
        </p:nvSpPr>
        <p:spPr>
          <a:noFill/>
        </p:spPr>
        <p:txBody>
          <a:bodyPr/>
          <a:lstStyle/>
          <a:p>
            <a:fld id="{C0F8B880-1CE1-0D4B-8949-3F9370D2718E}" type="slidenum">
              <a:rPr lang="en-US"/>
              <a:pPr/>
              <a:t>26</a:t>
            </a:fld>
            <a:endParaRPr lang="en-US"/>
          </a:p>
        </p:txBody>
      </p:sp>
      <p:sp>
        <p:nvSpPr>
          <p:cNvPr id="161798"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61799"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61800"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61801"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6BDD9523-E19D-A342-9597-C2EB804A895F}"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26</a:t>
            </a:fld>
            <a:endParaRPr lang="en-US" sz="900">
              <a:solidFill>
                <a:srgbClr val="5F5F5F"/>
              </a:solidFill>
            </a:endParaRPr>
          </a:p>
        </p:txBody>
      </p:sp>
      <p:sp>
        <p:nvSpPr>
          <p:cNvPr id="161802" name="Text Box 5"/>
          <p:cNvSpPr txBox="1">
            <a:spLocks noChangeArrowheads="1"/>
          </p:cNvSpPr>
          <p:nvPr/>
        </p:nvSpPr>
        <p:spPr bwMode="auto">
          <a:xfrm>
            <a:off x="1118930" y="695444"/>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61803"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2818"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62819"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62820"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62821" name="Rectangle 7"/>
          <p:cNvSpPr>
            <a:spLocks noGrp="1" noChangeArrowheads="1"/>
          </p:cNvSpPr>
          <p:nvPr>
            <p:ph type="sldNum" sz="quarter"/>
          </p:nvPr>
        </p:nvSpPr>
        <p:spPr>
          <a:noFill/>
        </p:spPr>
        <p:txBody>
          <a:bodyPr/>
          <a:lstStyle/>
          <a:p>
            <a:fld id="{9A58A9C2-4C5B-E44A-A038-D8FB5BFD4DDC}" type="slidenum">
              <a:rPr lang="en-US"/>
              <a:pPr/>
              <a:t>27</a:t>
            </a:fld>
            <a:endParaRPr lang="en-US"/>
          </a:p>
        </p:txBody>
      </p:sp>
      <p:sp>
        <p:nvSpPr>
          <p:cNvPr id="162822"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62823"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62824"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62825"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2FFE6FAB-B9B8-8C4A-A8AF-A32160D61C81}"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27</a:t>
            </a:fld>
            <a:endParaRPr lang="en-US" sz="900">
              <a:solidFill>
                <a:srgbClr val="5F5F5F"/>
              </a:solidFill>
            </a:endParaRPr>
          </a:p>
        </p:txBody>
      </p:sp>
      <p:sp>
        <p:nvSpPr>
          <p:cNvPr id="162826"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62827"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42"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63843"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63844"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63845" name="Rectangle 7"/>
          <p:cNvSpPr>
            <a:spLocks noGrp="1" noChangeArrowheads="1"/>
          </p:cNvSpPr>
          <p:nvPr>
            <p:ph type="sldNum" sz="quarter"/>
          </p:nvPr>
        </p:nvSpPr>
        <p:spPr>
          <a:noFill/>
        </p:spPr>
        <p:txBody>
          <a:bodyPr/>
          <a:lstStyle/>
          <a:p>
            <a:fld id="{34A3A98F-D845-F745-9289-B53FF6F3ABA0}" type="slidenum">
              <a:rPr lang="en-US"/>
              <a:pPr/>
              <a:t>28</a:t>
            </a:fld>
            <a:endParaRPr lang="en-US"/>
          </a:p>
        </p:txBody>
      </p:sp>
      <p:sp>
        <p:nvSpPr>
          <p:cNvPr id="163846"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63847"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63848"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63849"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4B1C9A0-FE94-FF40-AEB5-CD0CEEDB2AC7}"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28</a:t>
            </a:fld>
            <a:endParaRPr lang="en-US" sz="900">
              <a:solidFill>
                <a:srgbClr val="5F5F5F"/>
              </a:solidFill>
            </a:endParaRPr>
          </a:p>
        </p:txBody>
      </p:sp>
      <p:sp>
        <p:nvSpPr>
          <p:cNvPr id="163850" name="Text Box 5"/>
          <p:cNvSpPr txBox="1">
            <a:spLocks noChangeArrowheads="1"/>
          </p:cNvSpPr>
          <p:nvPr/>
        </p:nvSpPr>
        <p:spPr bwMode="auto">
          <a:xfrm>
            <a:off x="1118930" y="695444"/>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63851"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866"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64867"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64868"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64869" name="Rectangle 7"/>
          <p:cNvSpPr>
            <a:spLocks noGrp="1" noChangeArrowheads="1"/>
          </p:cNvSpPr>
          <p:nvPr>
            <p:ph type="sldNum" sz="quarter"/>
          </p:nvPr>
        </p:nvSpPr>
        <p:spPr>
          <a:noFill/>
        </p:spPr>
        <p:txBody>
          <a:bodyPr/>
          <a:lstStyle/>
          <a:p>
            <a:fld id="{B99375BB-090E-9445-8879-D39316FE31FA}" type="slidenum">
              <a:rPr lang="en-US"/>
              <a:pPr/>
              <a:t>29</a:t>
            </a:fld>
            <a:endParaRPr lang="en-US"/>
          </a:p>
        </p:txBody>
      </p:sp>
      <p:sp>
        <p:nvSpPr>
          <p:cNvPr id="164870"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64871"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64872"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64873"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D17D2EE5-10EE-CA47-B0CB-7C3AB3173317}"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29</a:t>
            </a:fld>
            <a:endParaRPr lang="en-US" sz="900">
              <a:solidFill>
                <a:srgbClr val="5F5F5F"/>
              </a:solidFill>
            </a:endParaRPr>
          </a:p>
        </p:txBody>
      </p:sp>
      <p:sp>
        <p:nvSpPr>
          <p:cNvPr id="164874" name="Text Box 5"/>
          <p:cNvSpPr txBox="1">
            <a:spLocks noChangeArrowheads="1"/>
          </p:cNvSpPr>
          <p:nvPr/>
        </p:nvSpPr>
        <p:spPr bwMode="auto">
          <a:xfrm>
            <a:off x="1118930" y="695444"/>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64875" name="Rectangle 6"/>
          <p:cNvSpPr txBox="1">
            <a:spLocks noGrp="1" noChangeArrowheads="1"/>
          </p:cNvSpPr>
          <p:nvPr>
            <p:ph type="body"/>
          </p:nvPr>
        </p:nvSpPr>
        <p:spPr>
          <a:xfrm>
            <a:off x="688816" y="4417180"/>
            <a:ext cx="5504181" cy="4183777"/>
          </a:xfrm>
          <a:noFill/>
          <a:ln/>
        </p:spPr>
        <p:txBody>
          <a:bodyPr wrap="none" anchor="ctr"/>
          <a:lstStyle/>
          <a:p>
            <a:r>
              <a:rPr lang="en-US" dirty="0" smtClean="0">
                <a:latin typeface="Times New Roman" charset="0"/>
              </a:rPr>
              <a:t>When</a:t>
            </a:r>
            <a:r>
              <a:rPr lang="en-US" baseline="0" dirty="0" smtClean="0">
                <a:latin typeface="Times New Roman" charset="0"/>
              </a:rPr>
              <a:t> the clients call a method, the application server give them an instance.</a:t>
            </a:r>
          </a:p>
          <a:p>
            <a:r>
              <a:rPr lang="en-US" baseline="0" dirty="0" smtClean="0">
                <a:latin typeface="Times New Roman" charset="0"/>
              </a:rPr>
              <a:t>When the clients call again a method, in the Stateless mode, the application server could give them a different instance.</a:t>
            </a:r>
          </a:p>
          <a:p>
            <a:r>
              <a:rPr lang="en-US" baseline="0" dirty="0" smtClean="0">
                <a:latin typeface="Times New Roman" charset="0"/>
              </a:rPr>
              <a:t>So in Stateless mode, an instance is not dedicated to one and only one client.</a:t>
            </a:r>
            <a:endParaRPr lang="en-US" dirty="0">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2"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38243"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38244"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38245" name="Rectangle 7"/>
          <p:cNvSpPr>
            <a:spLocks noGrp="1" noChangeArrowheads="1"/>
          </p:cNvSpPr>
          <p:nvPr>
            <p:ph type="sldNum" sz="quarter"/>
          </p:nvPr>
        </p:nvSpPr>
        <p:spPr>
          <a:noFill/>
        </p:spPr>
        <p:txBody>
          <a:bodyPr/>
          <a:lstStyle/>
          <a:p>
            <a:fld id="{6C5FFCF7-B7B2-A74A-BC2C-1086453059E1}" type="slidenum">
              <a:rPr lang="en-US"/>
              <a:pPr/>
              <a:t>3</a:t>
            </a:fld>
            <a:endParaRPr lang="en-US"/>
          </a:p>
        </p:txBody>
      </p:sp>
      <p:sp>
        <p:nvSpPr>
          <p:cNvPr id="138246"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38247"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38248"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38249"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7F42FC3-CB79-D741-91C8-379BF58CBADA}"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a:t>
            </a:fld>
            <a:endParaRPr lang="en-US" sz="900">
              <a:solidFill>
                <a:srgbClr val="5F5F5F"/>
              </a:solidFill>
            </a:endParaRPr>
          </a:p>
        </p:txBody>
      </p:sp>
      <p:sp>
        <p:nvSpPr>
          <p:cNvPr id="138250"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38251"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5890"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65891"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65892"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65893" name="Rectangle 7"/>
          <p:cNvSpPr>
            <a:spLocks noGrp="1" noChangeArrowheads="1"/>
          </p:cNvSpPr>
          <p:nvPr>
            <p:ph type="sldNum" sz="quarter"/>
          </p:nvPr>
        </p:nvSpPr>
        <p:spPr>
          <a:noFill/>
        </p:spPr>
        <p:txBody>
          <a:bodyPr/>
          <a:lstStyle/>
          <a:p>
            <a:fld id="{1F5F3C5C-8FC2-E94A-B795-119B0F2D0DBC}" type="slidenum">
              <a:rPr lang="en-US"/>
              <a:pPr/>
              <a:t>30</a:t>
            </a:fld>
            <a:endParaRPr lang="en-US"/>
          </a:p>
        </p:txBody>
      </p:sp>
      <p:sp>
        <p:nvSpPr>
          <p:cNvPr id="165894"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65895"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65896"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65897"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B53484AE-59AC-E54D-8FBF-557ECC161A32}"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30</a:t>
            </a:fld>
            <a:endParaRPr lang="en-US" sz="900">
              <a:solidFill>
                <a:srgbClr val="5F5F5F"/>
              </a:solidFill>
            </a:endParaRPr>
          </a:p>
        </p:txBody>
      </p:sp>
      <p:sp>
        <p:nvSpPr>
          <p:cNvPr id="165898"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65899"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914"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66915"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66916"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66917" name="Rectangle 7"/>
          <p:cNvSpPr>
            <a:spLocks noGrp="1" noChangeArrowheads="1"/>
          </p:cNvSpPr>
          <p:nvPr>
            <p:ph type="sldNum" sz="quarter"/>
          </p:nvPr>
        </p:nvSpPr>
        <p:spPr>
          <a:noFill/>
        </p:spPr>
        <p:txBody>
          <a:bodyPr/>
          <a:lstStyle/>
          <a:p>
            <a:fld id="{3CF3CB13-B819-B04C-AD98-58242B1735B9}" type="slidenum">
              <a:rPr lang="en-US"/>
              <a:pPr/>
              <a:t>31</a:t>
            </a:fld>
            <a:endParaRPr lang="en-US"/>
          </a:p>
        </p:txBody>
      </p:sp>
      <p:sp>
        <p:nvSpPr>
          <p:cNvPr id="166918"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66919"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66920"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66921"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159C1338-DC6D-1C4F-ACB6-4D84C71EFB31}"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31</a:t>
            </a:fld>
            <a:endParaRPr lang="en-US" sz="900">
              <a:solidFill>
                <a:srgbClr val="5F5F5F"/>
              </a:solidFill>
            </a:endParaRPr>
          </a:p>
        </p:txBody>
      </p:sp>
      <p:sp>
        <p:nvSpPr>
          <p:cNvPr id="166922" name="Text Box 5"/>
          <p:cNvSpPr txBox="1">
            <a:spLocks noChangeArrowheads="1"/>
          </p:cNvSpPr>
          <p:nvPr/>
        </p:nvSpPr>
        <p:spPr bwMode="auto">
          <a:xfrm>
            <a:off x="1118930" y="695444"/>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66923"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866"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64867"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64868"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64869" name="Rectangle 7"/>
          <p:cNvSpPr>
            <a:spLocks noGrp="1" noChangeArrowheads="1"/>
          </p:cNvSpPr>
          <p:nvPr>
            <p:ph type="sldNum" sz="quarter"/>
          </p:nvPr>
        </p:nvSpPr>
        <p:spPr>
          <a:noFill/>
        </p:spPr>
        <p:txBody>
          <a:bodyPr/>
          <a:lstStyle/>
          <a:p>
            <a:fld id="{B99375BB-090E-9445-8879-D39316FE31FA}" type="slidenum">
              <a:rPr lang="en-US"/>
              <a:pPr/>
              <a:t>32</a:t>
            </a:fld>
            <a:endParaRPr lang="en-US"/>
          </a:p>
        </p:txBody>
      </p:sp>
      <p:sp>
        <p:nvSpPr>
          <p:cNvPr id="164870"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64871"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64872"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64873"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D17D2EE5-10EE-CA47-B0CB-7C3AB3173317}"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32</a:t>
            </a:fld>
            <a:endParaRPr lang="en-US" sz="900">
              <a:solidFill>
                <a:srgbClr val="5F5F5F"/>
              </a:solidFill>
            </a:endParaRPr>
          </a:p>
        </p:txBody>
      </p:sp>
      <p:sp>
        <p:nvSpPr>
          <p:cNvPr id="164874" name="Text Box 5"/>
          <p:cNvSpPr txBox="1">
            <a:spLocks noChangeArrowheads="1"/>
          </p:cNvSpPr>
          <p:nvPr/>
        </p:nvSpPr>
        <p:spPr bwMode="auto">
          <a:xfrm>
            <a:off x="1118930" y="695444"/>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64875" name="Rectangle 6"/>
          <p:cNvSpPr txBox="1">
            <a:spLocks noGrp="1" noChangeArrowheads="1"/>
          </p:cNvSpPr>
          <p:nvPr>
            <p:ph type="body"/>
          </p:nvPr>
        </p:nvSpPr>
        <p:spPr>
          <a:xfrm>
            <a:off x="688816" y="4417180"/>
            <a:ext cx="5504181" cy="4183777"/>
          </a:xfrm>
          <a:noFill/>
          <a:ln/>
        </p:spPr>
        <p:txBody>
          <a:bodyPr wrap="none" anchor="ctr"/>
          <a:lstStyle/>
          <a:p>
            <a:r>
              <a:rPr lang="en-US" dirty="0" smtClean="0">
                <a:latin typeface="Times New Roman" charset="0"/>
              </a:rPr>
              <a:t>When</a:t>
            </a:r>
            <a:r>
              <a:rPr lang="en-US" baseline="0" dirty="0" smtClean="0">
                <a:latin typeface="Times New Roman" charset="0"/>
              </a:rPr>
              <a:t> the clients call a method, the application server give them an instance.</a:t>
            </a:r>
          </a:p>
          <a:p>
            <a:r>
              <a:rPr lang="en-US" baseline="0" dirty="0" smtClean="0">
                <a:latin typeface="Times New Roman" charset="0"/>
              </a:rPr>
              <a:t>When the clients call again a method, in the </a:t>
            </a:r>
            <a:r>
              <a:rPr lang="en-US" baseline="0" dirty="0" err="1" smtClean="0">
                <a:latin typeface="Times New Roman" charset="0"/>
              </a:rPr>
              <a:t>Stateful</a:t>
            </a:r>
            <a:r>
              <a:rPr lang="en-US" baseline="0" dirty="0" smtClean="0">
                <a:latin typeface="Times New Roman" charset="0"/>
              </a:rPr>
              <a:t> mode, the application server give them the same instance.</a:t>
            </a:r>
          </a:p>
          <a:p>
            <a:r>
              <a:rPr lang="en-US" baseline="0" dirty="0" smtClean="0">
                <a:latin typeface="Times New Roman" charset="0"/>
              </a:rPr>
              <a:t>So in </a:t>
            </a:r>
            <a:r>
              <a:rPr lang="en-US" baseline="0" dirty="0" err="1" smtClean="0">
                <a:latin typeface="Times New Roman" charset="0"/>
              </a:rPr>
              <a:t>Stateful</a:t>
            </a:r>
            <a:r>
              <a:rPr lang="en-US" baseline="0" dirty="0" smtClean="0">
                <a:latin typeface="Times New Roman" charset="0"/>
              </a:rPr>
              <a:t> mode, an instance is dedicated to one and only client.</a:t>
            </a:r>
          </a:p>
          <a:p>
            <a:r>
              <a:rPr lang="en-US" baseline="0" dirty="0" smtClean="0">
                <a:latin typeface="Times New Roman" charset="0"/>
              </a:rPr>
              <a:t>If there is no more instance for a new client, the application server create more instance</a:t>
            </a:r>
            <a:endParaRPr lang="en-US" dirty="0">
              <a:latin typeface="Times New Roman"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8962"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68963"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68964"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68965" name="Rectangle 7"/>
          <p:cNvSpPr>
            <a:spLocks noGrp="1" noChangeArrowheads="1"/>
          </p:cNvSpPr>
          <p:nvPr>
            <p:ph type="sldNum" sz="quarter"/>
          </p:nvPr>
        </p:nvSpPr>
        <p:spPr>
          <a:noFill/>
        </p:spPr>
        <p:txBody>
          <a:bodyPr/>
          <a:lstStyle/>
          <a:p>
            <a:fld id="{B6293348-02FD-B74D-A2D4-E2357ACC6CDD}" type="slidenum">
              <a:rPr lang="en-US"/>
              <a:pPr/>
              <a:t>33</a:t>
            </a:fld>
            <a:endParaRPr lang="en-US"/>
          </a:p>
        </p:txBody>
      </p:sp>
      <p:sp>
        <p:nvSpPr>
          <p:cNvPr id="168966"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68967"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68968"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68969"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F8373F29-3969-204B-A067-552C2EAC8752}"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33</a:t>
            </a:fld>
            <a:endParaRPr lang="en-US" sz="900">
              <a:solidFill>
                <a:srgbClr val="5F5F5F"/>
              </a:solidFill>
            </a:endParaRPr>
          </a:p>
        </p:txBody>
      </p:sp>
      <p:sp>
        <p:nvSpPr>
          <p:cNvPr id="168970" name="Text Box 5"/>
          <p:cNvSpPr txBox="1">
            <a:spLocks noChangeArrowheads="1"/>
          </p:cNvSpPr>
          <p:nvPr/>
        </p:nvSpPr>
        <p:spPr bwMode="auto">
          <a:xfrm>
            <a:off x="1118930" y="695444"/>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68971" name="Text Box 6"/>
          <p:cNvSpPr txBox="1">
            <a:spLocks noGrp="1" noChangeArrowheads="1"/>
          </p:cNvSpPr>
          <p:nvPr>
            <p:ph type="body"/>
          </p:nvPr>
        </p:nvSpPr>
        <p:spPr>
          <a:xfrm>
            <a:off x="1068142" y="4417179"/>
            <a:ext cx="4743943" cy="4185364"/>
          </a:xfrm>
          <a:noFill/>
          <a:ln/>
        </p:spPr>
        <p:txBody>
          <a:bodyPr/>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a:latin typeface="Arial" charset="0"/>
                <a:ea typeface="DejaVu Sans" charset="0"/>
                <a:cs typeface="DejaVu Sans" charset="0"/>
              </a:rPr>
              <a:t>Only available since Java EE 5</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5650"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55651"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55652"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55653" name="Rectangle 7"/>
          <p:cNvSpPr>
            <a:spLocks noGrp="1" noChangeArrowheads="1"/>
          </p:cNvSpPr>
          <p:nvPr>
            <p:ph type="sldNum" sz="quarter"/>
          </p:nvPr>
        </p:nvSpPr>
        <p:spPr>
          <a:noFill/>
        </p:spPr>
        <p:txBody>
          <a:bodyPr/>
          <a:lstStyle/>
          <a:p>
            <a:fld id="{519E9DD3-7644-7B41-B856-CCD1D78E672D}" type="slidenum">
              <a:rPr lang="en-US"/>
              <a:pPr/>
              <a:t>34</a:t>
            </a:fld>
            <a:endParaRPr lang="en-US"/>
          </a:p>
        </p:txBody>
      </p:sp>
      <p:sp>
        <p:nvSpPr>
          <p:cNvPr id="155654"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55655"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55656"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55657"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F2FC876D-98D1-834B-A0DA-2C7916ECB17B}"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34</a:t>
            </a:fld>
            <a:endParaRPr lang="en-US" sz="900">
              <a:solidFill>
                <a:srgbClr val="5F5F5F"/>
              </a:solidFill>
            </a:endParaRPr>
          </a:p>
        </p:txBody>
      </p:sp>
      <p:sp>
        <p:nvSpPr>
          <p:cNvPr id="155658" name="Text Box 5"/>
          <p:cNvSpPr txBox="1">
            <a:spLocks noChangeArrowheads="1"/>
          </p:cNvSpPr>
          <p:nvPr/>
        </p:nvSpPr>
        <p:spPr bwMode="auto">
          <a:xfrm>
            <a:off x="1118930" y="695444"/>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55659"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1010"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71011"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71012"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71013" name="Rectangle 7"/>
          <p:cNvSpPr>
            <a:spLocks noGrp="1" noChangeArrowheads="1"/>
          </p:cNvSpPr>
          <p:nvPr>
            <p:ph type="sldNum" sz="quarter"/>
          </p:nvPr>
        </p:nvSpPr>
        <p:spPr>
          <a:noFill/>
        </p:spPr>
        <p:txBody>
          <a:bodyPr/>
          <a:lstStyle/>
          <a:p>
            <a:fld id="{1C500E1F-0E52-834C-8542-2F657C9EAC75}" type="slidenum">
              <a:rPr lang="en-US"/>
              <a:pPr/>
              <a:t>35</a:t>
            </a:fld>
            <a:endParaRPr lang="en-US"/>
          </a:p>
        </p:txBody>
      </p:sp>
      <p:sp>
        <p:nvSpPr>
          <p:cNvPr id="171014"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71015"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71016"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71017"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F8393F6-C07F-BC4F-8703-761429F1F7DB}"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35</a:t>
            </a:fld>
            <a:endParaRPr lang="en-US" sz="900">
              <a:solidFill>
                <a:srgbClr val="5F5F5F"/>
              </a:solidFill>
            </a:endParaRPr>
          </a:p>
        </p:txBody>
      </p:sp>
      <p:sp>
        <p:nvSpPr>
          <p:cNvPr id="171018" name="Text Box 5"/>
          <p:cNvSpPr txBox="1">
            <a:spLocks noChangeArrowheads="1"/>
          </p:cNvSpPr>
          <p:nvPr/>
        </p:nvSpPr>
        <p:spPr bwMode="auto">
          <a:xfrm>
            <a:off x="1118930" y="695444"/>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71019"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2034"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72035"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72036"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72037" name="Rectangle 7"/>
          <p:cNvSpPr>
            <a:spLocks noGrp="1" noChangeArrowheads="1"/>
          </p:cNvSpPr>
          <p:nvPr>
            <p:ph type="sldNum" sz="quarter"/>
          </p:nvPr>
        </p:nvSpPr>
        <p:spPr>
          <a:noFill/>
        </p:spPr>
        <p:txBody>
          <a:bodyPr/>
          <a:lstStyle/>
          <a:p>
            <a:fld id="{2D16CF6B-9519-124A-984F-0DBA8ACB2C77}" type="slidenum">
              <a:rPr lang="en-US"/>
              <a:pPr/>
              <a:t>36</a:t>
            </a:fld>
            <a:endParaRPr lang="en-US"/>
          </a:p>
        </p:txBody>
      </p:sp>
      <p:sp>
        <p:nvSpPr>
          <p:cNvPr id="172038"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72039"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72040"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72041"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65CC375D-78F5-E945-B73A-4514F13D7658}"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36</a:t>
            </a:fld>
            <a:endParaRPr lang="en-US" sz="900">
              <a:solidFill>
                <a:srgbClr val="5F5F5F"/>
              </a:solidFill>
            </a:endParaRPr>
          </a:p>
        </p:txBody>
      </p:sp>
      <p:sp>
        <p:nvSpPr>
          <p:cNvPr id="172042" name="Text Box 5"/>
          <p:cNvSpPr txBox="1">
            <a:spLocks noChangeArrowheads="1"/>
          </p:cNvSpPr>
          <p:nvPr/>
        </p:nvSpPr>
        <p:spPr bwMode="auto">
          <a:xfrm>
            <a:off x="3896415" y="8831183"/>
            <a:ext cx="2982224"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62880E3C-EAE5-3741-9205-8D948DEE8DBD}" type="slidenum">
              <a:rPr lang="fr-FR" sz="1200">
                <a:solidFill>
                  <a:srgbClr val="4D4D4D"/>
                </a:solidFill>
              </a:rPr>
              <a:pPr algn="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36</a:t>
            </a:fld>
            <a:endParaRPr lang="fr-FR" sz="1200">
              <a:solidFill>
                <a:srgbClr val="4D4D4D"/>
              </a:solidFill>
            </a:endParaRPr>
          </a:p>
        </p:txBody>
      </p:sp>
      <p:sp>
        <p:nvSpPr>
          <p:cNvPr id="172043" name="Text Box 6"/>
          <p:cNvSpPr txBox="1">
            <a:spLocks noChangeArrowheads="1"/>
          </p:cNvSpPr>
          <p:nvPr/>
        </p:nvSpPr>
        <p:spPr bwMode="auto">
          <a:xfrm>
            <a:off x="1118930" y="695444"/>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72044" name="Rectangle 7"/>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37</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38</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39</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266"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39267"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39268"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39269" name="Rectangle 7"/>
          <p:cNvSpPr>
            <a:spLocks noGrp="1" noChangeArrowheads="1"/>
          </p:cNvSpPr>
          <p:nvPr>
            <p:ph type="sldNum" sz="quarter"/>
          </p:nvPr>
        </p:nvSpPr>
        <p:spPr>
          <a:noFill/>
        </p:spPr>
        <p:txBody>
          <a:bodyPr/>
          <a:lstStyle/>
          <a:p>
            <a:fld id="{0B78FBEB-7D50-3B47-8ED7-7CE87D0FB659}" type="slidenum">
              <a:rPr lang="en-US"/>
              <a:pPr/>
              <a:t>4</a:t>
            </a:fld>
            <a:endParaRPr lang="en-US"/>
          </a:p>
        </p:txBody>
      </p:sp>
      <p:sp>
        <p:nvSpPr>
          <p:cNvPr id="139270"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39271"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39272"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39273"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CCBB115E-18B6-764D-A640-79D6A70B010A}"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4</a:t>
            </a:fld>
            <a:endParaRPr lang="en-US" sz="900">
              <a:solidFill>
                <a:srgbClr val="5F5F5F"/>
              </a:solidFill>
            </a:endParaRPr>
          </a:p>
        </p:txBody>
      </p:sp>
      <p:sp>
        <p:nvSpPr>
          <p:cNvPr id="139274"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39275"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082"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74083"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74084"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74085" name="Rectangle 7"/>
          <p:cNvSpPr>
            <a:spLocks noGrp="1" noChangeArrowheads="1"/>
          </p:cNvSpPr>
          <p:nvPr>
            <p:ph type="sldNum" sz="quarter"/>
          </p:nvPr>
        </p:nvSpPr>
        <p:spPr>
          <a:noFill/>
        </p:spPr>
        <p:txBody>
          <a:bodyPr/>
          <a:lstStyle/>
          <a:p>
            <a:fld id="{C3C27C0E-4D5B-5245-B64D-A1E4483BB401}" type="slidenum">
              <a:rPr lang="en-US"/>
              <a:pPr/>
              <a:t>40</a:t>
            </a:fld>
            <a:endParaRPr lang="en-US"/>
          </a:p>
        </p:txBody>
      </p:sp>
      <p:sp>
        <p:nvSpPr>
          <p:cNvPr id="174086"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74087"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74088"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74089"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DC67D5A2-93ED-D54B-98BA-89850F3B7D91}"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40</a:t>
            </a:fld>
            <a:endParaRPr lang="en-US" sz="900">
              <a:solidFill>
                <a:srgbClr val="5F5F5F"/>
              </a:solidFill>
            </a:endParaRPr>
          </a:p>
        </p:txBody>
      </p:sp>
      <p:sp>
        <p:nvSpPr>
          <p:cNvPr id="174090"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74091"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6130"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76131"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76132"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76133" name="Rectangle 7"/>
          <p:cNvSpPr>
            <a:spLocks noGrp="1" noChangeArrowheads="1"/>
          </p:cNvSpPr>
          <p:nvPr>
            <p:ph type="sldNum" sz="quarter"/>
          </p:nvPr>
        </p:nvSpPr>
        <p:spPr>
          <a:noFill/>
        </p:spPr>
        <p:txBody>
          <a:bodyPr/>
          <a:lstStyle/>
          <a:p>
            <a:fld id="{D5F9DA79-7686-1F41-9382-867D8CC722FE}" type="slidenum">
              <a:rPr lang="en-US"/>
              <a:pPr/>
              <a:t>41</a:t>
            </a:fld>
            <a:endParaRPr lang="en-US"/>
          </a:p>
        </p:txBody>
      </p:sp>
      <p:sp>
        <p:nvSpPr>
          <p:cNvPr id="176134"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76135"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76136"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76137"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72443365-ABB5-1A49-8E49-918901B718C1}"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41</a:t>
            </a:fld>
            <a:endParaRPr lang="en-US" sz="900">
              <a:solidFill>
                <a:srgbClr val="5F5F5F"/>
              </a:solidFill>
            </a:endParaRPr>
          </a:p>
        </p:txBody>
      </p:sp>
      <p:sp>
        <p:nvSpPr>
          <p:cNvPr id="176138"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76139"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9202"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79203"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79204"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79205" name="Rectangle 7"/>
          <p:cNvSpPr>
            <a:spLocks noGrp="1" noChangeArrowheads="1"/>
          </p:cNvSpPr>
          <p:nvPr>
            <p:ph type="sldNum" sz="quarter"/>
          </p:nvPr>
        </p:nvSpPr>
        <p:spPr>
          <a:noFill/>
        </p:spPr>
        <p:txBody>
          <a:bodyPr/>
          <a:lstStyle/>
          <a:p>
            <a:fld id="{9734A972-6CEC-7540-905F-270F675A34AC}" type="slidenum">
              <a:rPr lang="en-US"/>
              <a:pPr/>
              <a:t>42</a:t>
            </a:fld>
            <a:endParaRPr lang="en-US"/>
          </a:p>
        </p:txBody>
      </p:sp>
      <p:sp>
        <p:nvSpPr>
          <p:cNvPr id="179206"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79207"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79208"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79209"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AECB471-FA9D-7F48-96D8-CEB7E3A7A0F7}"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42</a:t>
            </a:fld>
            <a:endParaRPr lang="en-US" sz="900">
              <a:solidFill>
                <a:srgbClr val="5F5F5F"/>
              </a:solidFill>
            </a:endParaRPr>
          </a:p>
        </p:txBody>
      </p:sp>
      <p:sp>
        <p:nvSpPr>
          <p:cNvPr id="179210"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79211" name="Text Box 6"/>
          <p:cNvSpPr txBox="1">
            <a:spLocks noGrp="1" noChangeArrowheads="1"/>
          </p:cNvSpPr>
          <p:nvPr>
            <p:ph type="body"/>
          </p:nvPr>
        </p:nvSpPr>
        <p:spPr>
          <a:xfrm>
            <a:off x="993547" y="4417180"/>
            <a:ext cx="5045499" cy="4183777"/>
          </a:xfrm>
          <a:noFill/>
          <a:ln/>
        </p:spPr>
        <p:txBody>
          <a:bodyPr/>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ea typeface="DejaVu Sans" charset="0"/>
                <a:cs typeface="DejaVu Sans" charset="0"/>
              </a:rPr>
              <a:t>POJO = Plain Old Java Object</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80227"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80228"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80229" name="Rectangle 7"/>
          <p:cNvSpPr>
            <a:spLocks noGrp="1" noChangeArrowheads="1"/>
          </p:cNvSpPr>
          <p:nvPr>
            <p:ph type="sldNum" sz="quarter"/>
          </p:nvPr>
        </p:nvSpPr>
        <p:spPr>
          <a:noFill/>
        </p:spPr>
        <p:txBody>
          <a:bodyPr/>
          <a:lstStyle/>
          <a:p>
            <a:fld id="{F015E13B-5B93-234A-A4FC-75F0D7F1448C}" type="slidenum">
              <a:rPr lang="en-US"/>
              <a:pPr/>
              <a:t>43</a:t>
            </a:fld>
            <a:endParaRPr lang="en-US"/>
          </a:p>
        </p:txBody>
      </p:sp>
      <p:sp>
        <p:nvSpPr>
          <p:cNvPr id="180230"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80231"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80232"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80233"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59A963F5-36DE-D644-AD39-4055C9D6C695}"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43</a:t>
            </a:fld>
            <a:endParaRPr lang="en-US" sz="900">
              <a:solidFill>
                <a:srgbClr val="5F5F5F"/>
              </a:solidFill>
            </a:endParaRPr>
          </a:p>
        </p:txBody>
      </p:sp>
      <p:sp>
        <p:nvSpPr>
          <p:cNvPr id="180234"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80235"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22"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84323"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84324"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84325" name="Rectangle 7"/>
          <p:cNvSpPr>
            <a:spLocks noGrp="1" noChangeArrowheads="1"/>
          </p:cNvSpPr>
          <p:nvPr>
            <p:ph type="sldNum" sz="quarter"/>
          </p:nvPr>
        </p:nvSpPr>
        <p:spPr>
          <a:noFill/>
        </p:spPr>
        <p:txBody>
          <a:bodyPr/>
          <a:lstStyle/>
          <a:p>
            <a:fld id="{BB7223EB-2F25-2D44-82A6-803384B2B103}" type="slidenum">
              <a:rPr lang="en-US"/>
              <a:pPr/>
              <a:t>44</a:t>
            </a:fld>
            <a:endParaRPr lang="en-US"/>
          </a:p>
        </p:txBody>
      </p:sp>
      <p:sp>
        <p:nvSpPr>
          <p:cNvPr id="184326"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84327"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84328"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84329"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382F57F-B141-874A-87FC-B57038F965B2}"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44</a:t>
            </a:fld>
            <a:endParaRPr lang="en-US" sz="900">
              <a:solidFill>
                <a:srgbClr val="5F5F5F"/>
              </a:solidFill>
            </a:endParaRPr>
          </a:p>
        </p:txBody>
      </p:sp>
      <p:sp>
        <p:nvSpPr>
          <p:cNvPr id="184330"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84331"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5346"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85347"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85348"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85349" name="Rectangle 7"/>
          <p:cNvSpPr>
            <a:spLocks noGrp="1" noChangeArrowheads="1"/>
          </p:cNvSpPr>
          <p:nvPr>
            <p:ph type="sldNum" sz="quarter"/>
          </p:nvPr>
        </p:nvSpPr>
        <p:spPr>
          <a:noFill/>
        </p:spPr>
        <p:txBody>
          <a:bodyPr/>
          <a:lstStyle/>
          <a:p>
            <a:fld id="{7FB539CC-FA36-4C48-BB29-FC14CA876CF0}" type="slidenum">
              <a:rPr lang="en-US"/>
              <a:pPr/>
              <a:t>45</a:t>
            </a:fld>
            <a:endParaRPr lang="en-US"/>
          </a:p>
        </p:txBody>
      </p:sp>
      <p:sp>
        <p:nvSpPr>
          <p:cNvPr id="185350"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85351"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85352"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85353"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F57B99B2-CA62-0945-8E8C-381CF20C05F7}"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45</a:t>
            </a:fld>
            <a:endParaRPr lang="en-US" sz="900">
              <a:solidFill>
                <a:srgbClr val="5F5F5F"/>
              </a:solidFill>
            </a:endParaRPr>
          </a:p>
        </p:txBody>
      </p:sp>
      <p:sp>
        <p:nvSpPr>
          <p:cNvPr id="185354"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85355"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6370"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86371"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86372"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86373" name="Rectangle 7"/>
          <p:cNvSpPr>
            <a:spLocks noGrp="1" noChangeArrowheads="1"/>
          </p:cNvSpPr>
          <p:nvPr>
            <p:ph type="sldNum" sz="quarter"/>
          </p:nvPr>
        </p:nvSpPr>
        <p:spPr>
          <a:noFill/>
        </p:spPr>
        <p:txBody>
          <a:bodyPr/>
          <a:lstStyle/>
          <a:p>
            <a:fld id="{8A926517-1FC7-894E-9794-130C053A2939}" type="slidenum">
              <a:rPr lang="en-US"/>
              <a:pPr/>
              <a:t>46</a:t>
            </a:fld>
            <a:endParaRPr lang="en-US"/>
          </a:p>
        </p:txBody>
      </p:sp>
      <p:sp>
        <p:nvSpPr>
          <p:cNvPr id="186374"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86375"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86376"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86377"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0E9FC49B-9E46-4644-BD7D-C680B94667ED}"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46</a:t>
            </a:fld>
            <a:endParaRPr lang="en-US" sz="900">
              <a:solidFill>
                <a:srgbClr val="5F5F5F"/>
              </a:solidFill>
            </a:endParaRPr>
          </a:p>
        </p:txBody>
      </p:sp>
      <p:sp>
        <p:nvSpPr>
          <p:cNvPr id="186378"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86379" name="Text Box 6"/>
          <p:cNvSpPr txBox="1">
            <a:spLocks noGrp="1" noChangeArrowheads="1"/>
          </p:cNvSpPr>
          <p:nvPr>
            <p:ph type="body"/>
          </p:nvPr>
        </p:nvSpPr>
        <p:spPr>
          <a:xfrm>
            <a:off x="993547" y="4417180"/>
            <a:ext cx="5045499" cy="4183777"/>
          </a:xfrm>
          <a:noFill/>
          <a:ln/>
        </p:spPr>
        <p:txBody>
          <a:bodyPr/>
          <a:lstStyle/>
          <a:p>
            <a:pPr eaLnBrk="1" hangingPunct="1">
              <a:spcBef>
                <a:spcPts val="750"/>
              </a:spcBef>
              <a:buClr>
                <a:srgbClr val="008080"/>
              </a:buClr>
              <a:buFont typeface="Monaco"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2000">
                <a:solidFill>
                  <a:srgbClr val="008080"/>
                </a:solidFill>
                <a:latin typeface="Monaco" charset="0"/>
                <a:ea typeface="宋体" charset="-122"/>
                <a:cs typeface="宋体" charset="-122"/>
              </a:rPr>
              <a:t>Where to put this file : $JBOSS_HOME/server/default/deploy</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8418"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88419"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88420"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88421" name="Rectangle 7"/>
          <p:cNvSpPr>
            <a:spLocks noGrp="1" noChangeArrowheads="1"/>
          </p:cNvSpPr>
          <p:nvPr>
            <p:ph type="sldNum" sz="quarter"/>
          </p:nvPr>
        </p:nvSpPr>
        <p:spPr>
          <a:noFill/>
        </p:spPr>
        <p:txBody>
          <a:bodyPr/>
          <a:lstStyle/>
          <a:p>
            <a:fld id="{1C0D8DC5-24AC-A740-970F-FC3F55BAFF99}" type="slidenum">
              <a:rPr lang="en-US"/>
              <a:pPr/>
              <a:t>47</a:t>
            </a:fld>
            <a:endParaRPr lang="en-US"/>
          </a:p>
        </p:txBody>
      </p:sp>
      <p:sp>
        <p:nvSpPr>
          <p:cNvPr id="188422"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88423"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88424"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88425"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3A09970-7322-E64B-8207-3531335B74A9}"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47</a:t>
            </a:fld>
            <a:endParaRPr lang="en-US" sz="900">
              <a:solidFill>
                <a:srgbClr val="5F5F5F"/>
              </a:solidFill>
            </a:endParaRPr>
          </a:p>
        </p:txBody>
      </p:sp>
      <p:sp>
        <p:nvSpPr>
          <p:cNvPr id="188426"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88427"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90467"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90468"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90469" name="Rectangle 7"/>
          <p:cNvSpPr>
            <a:spLocks noGrp="1" noChangeArrowheads="1"/>
          </p:cNvSpPr>
          <p:nvPr>
            <p:ph type="sldNum" sz="quarter"/>
          </p:nvPr>
        </p:nvSpPr>
        <p:spPr>
          <a:noFill/>
        </p:spPr>
        <p:txBody>
          <a:bodyPr/>
          <a:lstStyle/>
          <a:p>
            <a:fld id="{7F52A093-C5DF-ED43-9FFA-B6C88402293E}" type="slidenum">
              <a:rPr lang="en-US"/>
              <a:pPr/>
              <a:t>48</a:t>
            </a:fld>
            <a:endParaRPr lang="en-US"/>
          </a:p>
        </p:txBody>
      </p:sp>
      <p:sp>
        <p:nvSpPr>
          <p:cNvPr id="190470"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90471"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90472"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90473"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1844A04A-F5BC-C441-8757-C136D2B5910B}"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48</a:t>
            </a:fld>
            <a:endParaRPr lang="en-US" sz="900">
              <a:solidFill>
                <a:srgbClr val="5F5F5F"/>
              </a:solidFill>
            </a:endParaRPr>
          </a:p>
        </p:txBody>
      </p:sp>
      <p:sp>
        <p:nvSpPr>
          <p:cNvPr id="190474"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90475" name="Text Box 6"/>
          <p:cNvSpPr txBox="1">
            <a:spLocks noGrp="1" noChangeArrowheads="1"/>
          </p:cNvSpPr>
          <p:nvPr>
            <p:ph type="body"/>
          </p:nvPr>
        </p:nvSpPr>
        <p:spPr>
          <a:xfrm>
            <a:off x="993547" y="4417180"/>
            <a:ext cx="5045499" cy="4183777"/>
          </a:xfrm>
          <a:noFill/>
          <a:ln/>
        </p:spPr>
        <p:txBody>
          <a:bodyPr/>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latin typeface="Arial" charset="0"/>
                <a:ea typeface="DejaVu Sans" charset="0"/>
                <a:cs typeface="DejaVu Sans" charset="0"/>
              </a:rPr>
              <a:t>As</a:t>
            </a:r>
            <a:r>
              <a:rPr lang="en-US" baseline="0" dirty="0" smtClean="0">
                <a:latin typeface="Arial" charset="0"/>
                <a:ea typeface="DejaVu Sans" charset="0"/>
                <a:cs typeface="DejaVu Sans" charset="0"/>
              </a:rPr>
              <a:t> last year, you can also use Hibernate or </a:t>
            </a:r>
            <a:r>
              <a:rPr lang="en-US" baseline="0" dirty="0" err="1" smtClean="0">
                <a:latin typeface="Arial" charset="0"/>
                <a:ea typeface="DejaVu Sans" charset="0"/>
                <a:cs typeface="DejaVu Sans" charset="0"/>
              </a:rPr>
              <a:t>OpenJPA</a:t>
            </a:r>
            <a:endParaRPr lang="en-US" dirty="0">
              <a:latin typeface="Arial" charset="0"/>
              <a:ea typeface="DejaVu Sans" charset="0"/>
              <a:cs typeface="DejaVu Sans"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1490"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91491"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91492"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91493" name="Rectangle 7"/>
          <p:cNvSpPr>
            <a:spLocks noGrp="1" noChangeArrowheads="1"/>
          </p:cNvSpPr>
          <p:nvPr>
            <p:ph type="sldNum" sz="quarter"/>
          </p:nvPr>
        </p:nvSpPr>
        <p:spPr>
          <a:noFill/>
        </p:spPr>
        <p:txBody>
          <a:bodyPr/>
          <a:lstStyle/>
          <a:p>
            <a:fld id="{1295FF2F-0A85-BC40-B8A4-B21733E5EE2E}" type="slidenum">
              <a:rPr lang="en-US"/>
              <a:pPr/>
              <a:t>49</a:t>
            </a:fld>
            <a:endParaRPr lang="en-US"/>
          </a:p>
        </p:txBody>
      </p:sp>
      <p:sp>
        <p:nvSpPr>
          <p:cNvPr id="191494"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91495"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91496"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91497"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534DE8DF-1129-EF4D-88FB-BB04E2098EF5}"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49</a:t>
            </a:fld>
            <a:endParaRPr lang="en-US" sz="900">
              <a:solidFill>
                <a:srgbClr val="5F5F5F"/>
              </a:solidFill>
            </a:endParaRPr>
          </a:p>
        </p:txBody>
      </p:sp>
      <p:sp>
        <p:nvSpPr>
          <p:cNvPr id="191498"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91499" name="Text Box 6"/>
          <p:cNvSpPr txBox="1">
            <a:spLocks noGrp="1" noChangeArrowheads="1"/>
          </p:cNvSpPr>
          <p:nvPr>
            <p:ph type="body"/>
          </p:nvPr>
        </p:nvSpPr>
        <p:spPr>
          <a:xfrm>
            <a:off x="993547" y="4417180"/>
            <a:ext cx="5045499" cy="4183777"/>
          </a:xfrm>
          <a:noFill/>
          <a:ln/>
        </p:spPr>
        <p:txBody>
          <a:bodyPr/>
          <a:lstStyle/>
          <a:p>
            <a:pPr eaLnBrk="1" hangingPunct="1">
              <a:spcBef>
                <a:spcPts val="413"/>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100">
                <a:latin typeface="Arial" charset="0"/>
                <a:ea typeface="ＭＳ Ｐゴシック" charset="-128"/>
                <a:cs typeface="ＭＳ Ｐゴシック" charset="-128"/>
              </a:rPr>
              <a:t>For JBoss : $JBOSS_HOME/server/default/lib</a:t>
            </a:r>
          </a:p>
          <a:p>
            <a:pPr eaLnBrk="1" hangingPunct="1">
              <a:spcBef>
                <a:spcPts val="413"/>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100">
              <a:latin typeface="Arial" charset="0"/>
              <a:ea typeface="ＭＳ Ｐゴシック" charset="-128"/>
              <a:cs typeface="ＭＳ Ｐゴシック" charset="-128"/>
            </a:endParaRPr>
          </a:p>
          <a:p>
            <a:pPr eaLnBrk="1" hangingPunct="1">
              <a:spcBef>
                <a:spcPts val="413"/>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100">
                <a:latin typeface="Arial" charset="0"/>
                <a:ea typeface="ＭＳ Ｐゴシック" charset="-128"/>
                <a:cs typeface="ＭＳ Ｐゴシック" charset="-128"/>
              </a:rPr>
              <a:t>For GlassFish : $GLASSFISH_HOME/domains/domain1/lib/ext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4"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41315"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41316"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41317" name="Rectangle 7"/>
          <p:cNvSpPr>
            <a:spLocks noGrp="1" noChangeArrowheads="1"/>
          </p:cNvSpPr>
          <p:nvPr>
            <p:ph type="sldNum" sz="quarter"/>
          </p:nvPr>
        </p:nvSpPr>
        <p:spPr>
          <a:noFill/>
        </p:spPr>
        <p:txBody>
          <a:bodyPr/>
          <a:lstStyle/>
          <a:p>
            <a:fld id="{97405B0B-698D-D94E-A7A7-C6238BD1269F}" type="slidenum">
              <a:rPr lang="en-US"/>
              <a:pPr/>
              <a:t>5</a:t>
            </a:fld>
            <a:endParaRPr lang="en-US"/>
          </a:p>
        </p:txBody>
      </p:sp>
      <p:sp>
        <p:nvSpPr>
          <p:cNvPr id="141318"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41319"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41320"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41321"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7C76B400-6146-904A-A501-6CDD0BB1B538}"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5</a:t>
            </a:fld>
            <a:endParaRPr lang="en-US" sz="900">
              <a:solidFill>
                <a:srgbClr val="5F5F5F"/>
              </a:solidFill>
            </a:endParaRPr>
          </a:p>
        </p:txBody>
      </p:sp>
      <p:sp>
        <p:nvSpPr>
          <p:cNvPr id="141322"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41323" name="Rectangle 6"/>
          <p:cNvSpPr txBox="1">
            <a:spLocks noGrp="1" noChangeArrowheads="1"/>
          </p:cNvSpPr>
          <p:nvPr>
            <p:ph type="body"/>
          </p:nvPr>
        </p:nvSpPr>
        <p:spPr>
          <a:xfrm>
            <a:off x="688816" y="4417180"/>
            <a:ext cx="5504181" cy="4183777"/>
          </a:xfrm>
          <a:noFill/>
          <a:ln/>
        </p:spPr>
        <p:txBody>
          <a:bodyPr wrap="none" anchor="ctr"/>
          <a:lstStyle/>
          <a:p>
            <a:r>
              <a:rPr lang="en-US" dirty="0" smtClean="0">
                <a:latin typeface="Times New Roman" charset="0"/>
              </a:rPr>
              <a:t>Example: </a:t>
            </a:r>
          </a:p>
          <a:p>
            <a:r>
              <a:rPr lang="en-US" dirty="0" smtClean="0">
                <a:latin typeface="Times New Roman" charset="0"/>
              </a:rPr>
              <a:t>SNCF have several applications (voyages-</a:t>
            </a:r>
            <a:r>
              <a:rPr lang="en-US" dirty="0" err="1" smtClean="0">
                <a:latin typeface="Times New Roman" charset="0"/>
              </a:rPr>
              <a:t>sncf.com</a:t>
            </a:r>
            <a:r>
              <a:rPr lang="en-US" dirty="0" smtClean="0">
                <a:latin typeface="Times New Roman" charset="0"/>
              </a:rPr>
              <a:t>, mobile app, cash desk, ….). Each of them can do the same things (book tickets, cancel a ticket, …). Business logic is centralized in a single point. Otherwise imagine you have to modify one feature : Do you have to redeploy all your applications ? I hope not…</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62"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94563"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94564"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94565" name="Rectangle 7"/>
          <p:cNvSpPr>
            <a:spLocks noGrp="1" noChangeArrowheads="1"/>
          </p:cNvSpPr>
          <p:nvPr>
            <p:ph type="sldNum" sz="quarter"/>
          </p:nvPr>
        </p:nvSpPr>
        <p:spPr>
          <a:noFill/>
        </p:spPr>
        <p:txBody>
          <a:bodyPr/>
          <a:lstStyle/>
          <a:p>
            <a:fld id="{598A057D-B01F-2C46-8E4B-16D7F47E9759}" type="slidenum">
              <a:rPr lang="en-US"/>
              <a:pPr/>
              <a:t>50</a:t>
            </a:fld>
            <a:endParaRPr lang="en-US"/>
          </a:p>
        </p:txBody>
      </p:sp>
      <p:sp>
        <p:nvSpPr>
          <p:cNvPr id="194566"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94567"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94568"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94569"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D51399AF-4257-0E44-A142-6CA6CCA21CE2}"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50</a:t>
            </a:fld>
            <a:endParaRPr lang="en-US" sz="900">
              <a:solidFill>
                <a:srgbClr val="5F5F5F"/>
              </a:solidFill>
            </a:endParaRPr>
          </a:p>
        </p:txBody>
      </p:sp>
      <p:sp>
        <p:nvSpPr>
          <p:cNvPr id="194570"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94571"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5586"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95587"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95588"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95589" name="Rectangle 7"/>
          <p:cNvSpPr>
            <a:spLocks noGrp="1" noChangeArrowheads="1"/>
          </p:cNvSpPr>
          <p:nvPr>
            <p:ph type="sldNum" sz="quarter"/>
          </p:nvPr>
        </p:nvSpPr>
        <p:spPr>
          <a:noFill/>
        </p:spPr>
        <p:txBody>
          <a:bodyPr/>
          <a:lstStyle/>
          <a:p>
            <a:fld id="{856832EC-28E7-054C-9625-5EDFB8FCDD60}" type="slidenum">
              <a:rPr lang="en-US"/>
              <a:pPr/>
              <a:t>51</a:t>
            </a:fld>
            <a:endParaRPr lang="en-US"/>
          </a:p>
        </p:txBody>
      </p:sp>
      <p:sp>
        <p:nvSpPr>
          <p:cNvPr id="195590"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95591"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95592"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95593"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7981B4E-7A25-E846-B6F0-0626D73A482A}"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51</a:t>
            </a:fld>
            <a:endParaRPr lang="en-US" sz="900">
              <a:solidFill>
                <a:srgbClr val="5F5F5F"/>
              </a:solidFill>
            </a:endParaRPr>
          </a:p>
        </p:txBody>
      </p:sp>
      <p:sp>
        <p:nvSpPr>
          <p:cNvPr id="195594"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95595"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6610"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96611"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96612"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96613" name="Rectangle 7"/>
          <p:cNvSpPr>
            <a:spLocks noGrp="1" noChangeArrowheads="1"/>
          </p:cNvSpPr>
          <p:nvPr>
            <p:ph type="sldNum" sz="quarter"/>
          </p:nvPr>
        </p:nvSpPr>
        <p:spPr>
          <a:noFill/>
        </p:spPr>
        <p:txBody>
          <a:bodyPr/>
          <a:lstStyle/>
          <a:p>
            <a:fld id="{2D5A2500-D12B-514A-80D1-1887611588EB}" type="slidenum">
              <a:rPr lang="en-US"/>
              <a:pPr/>
              <a:t>52</a:t>
            </a:fld>
            <a:endParaRPr lang="en-US"/>
          </a:p>
        </p:txBody>
      </p:sp>
      <p:sp>
        <p:nvSpPr>
          <p:cNvPr id="196614"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96615"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96616"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96617"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5747FBB-3512-304F-AC72-37AE0DD5D372}"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52</a:t>
            </a:fld>
            <a:endParaRPr lang="en-US" sz="900">
              <a:solidFill>
                <a:srgbClr val="5F5F5F"/>
              </a:solidFill>
            </a:endParaRPr>
          </a:p>
        </p:txBody>
      </p:sp>
      <p:sp>
        <p:nvSpPr>
          <p:cNvPr id="196618"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96619"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7634"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97635"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97636"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97637" name="Rectangle 7"/>
          <p:cNvSpPr>
            <a:spLocks noGrp="1" noChangeArrowheads="1"/>
          </p:cNvSpPr>
          <p:nvPr>
            <p:ph type="sldNum" sz="quarter"/>
          </p:nvPr>
        </p:nvSpPr>
        <p:spPr>
          <a:noFill/>
        </p:spPr>
        <p:txBody>
          <a:bodyPr/>
          <a:lstStyle/>
          <a:p>
            <a:fld id="{C4C80D03-9720-7E49-98DF-DDA1DEB751E5}" type="slidenum">
              <a:rPr lang="en-US"/>
              <a:pPr/>
              <a:t>53</a:t>
            </a:fld>
            <a:endParaRPr lang="en-US"/>
          </a:p>
        </p:txBody>
      </p:sp>
      <p:sp>
        <p:nvSpPr>
          <p:cNvPr id="197638"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97639"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97640"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97641"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741C5C57-958B-2C4D-A353-4BF9408B0B97}"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53</a:t>
            </a:fld>
            <a:endParaRPr lang="en-US" sz="900">
              <a:solidFill>
                <a:srgbClr val="5F5F5F"/>
              </a:solidFill>
            </a:endParaRPr>
          </a:p>
        </p:txBody>
      </p:sp>
      <p:sp>
        <p:nvSpPr>
          <p:cNvPr id="197642"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97643"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8658"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98659"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98660"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98661" name="Rectangle 7"/>
          <p:cNvSpPr>
            <a:spLocks noGrp="1" noChangeArrowheads="1"/>
          </p:cNvSpPr>
          <p:nvPr>
            <p:ph type="sldNum" sz="quarter"/>
          </p:nvPr>
        </p:nvSpPr>
        <p:spPr>
          <a:noFill/>
        </p:spPr>
        <p:txBody>
          <a:bodyPr/>
          <a:lstStyle/>
          <a:p>
            <a:fld id="{E852A5A9-0A57-784C-AAC8-8D11A87CD2E2}" type="slidenum">
              <a:rPr lang="en-US"/>
              <a:pPr/>
              <a:t>54</a:t>
            </a:fld>
            <a:endParaRPr lang="en-US"/>
          </a:p>
        </p:txBody>
      </p:sp>
      <p:sp>
        <p:nvSpPr>
          <p:cNvPr id="198662"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98663"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98664"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98665"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13400220-B523-E943-9B1B-C451B5A36BAC}"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54</a:t>
            </a:fld>
            <a:endParaRPr lang="en-US" sz="900">
              <a:solidFill>
                <a:srgbClr val="5F5F5F"/>
              </a:solidFill>
            </a:endParaRPr>
          </a:p>
        </p:txBody>
      </p:sp>
      <p:sp>
        <p:nvSpPr>
          <p:cNvPr id="198666" name="Text Box 5"/>
          <p:cNvSpPr txBox="1">
            <a:spLocks noChangeArrowheads="1"/>
          </p:cNvSpPr>
          <p:nvPr/>
        </p:nvSpPr>
        <p:spPr bwMode="auto">
          <a:xfrm>
            <a:off x="1118930" y="695444"/>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98667"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9682"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99683"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99684"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99685" name="Rectangle 7"/>
          <p:cNvSpPr>
            <a:spLocks noGrp="1" noChangeArrowheads="1"/>
          </p:cNvSpPr>
          <p:nvPr>
            <p:ph type="sldNum" sz="quarter"/>
          </p:nvPr>
        </p:nvSpPr>
        <p:spPr>
          <a:noFill/>
        </p:spPr>
        <p:txBody>
          <a:bodyPr/>
          <a:lstStyle/>
          <a:p>
            <a:fld id="{CD388B93-B76E-BE44-94D7-86C500EE7DCE}" type="slidenum">
              <a:rPr lang="en-US"/>
              <a:pPr/>
              <a:t>55</a:t>
            </a:fld>
            <a:endParaRPr lang="en-US"/>
          </a:p>
        </p:txBody>
      </p:sp>
      <p:sp>
        <p:nvSpPr>
          <p:cNvPr id="199686"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99687"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99688"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99689"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AA5DA6E6-A972-654F-A415-17288DFB0713}"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55</a:t>
            </a:fld>
            <a:endParaRPr lang="en-US" sz="900">
              <a:solidFill>
                <a:srgbClr val="5F5F5F"/>
              </a:solidFill>
            </a:endParaRPr>
          </a:p>
        </p:txBody>
      </p:sp>
      <p:sp>
        <p:nvSpPr>
          <p:cNvPr id="199690" name="Text Box 5"/>
          <p:cNvSpPr txBox="1">
            <a:spLocks noChangeArrowheads="1"/>
          </p:cNvSpPr>
          <p:nvPr/>
        </p:nvSpPr>
        <p:spPr bwMode="auto">
          <a:xfrm>
            <a:off x="3896415" y="8831183"/>
            <a:ext cx="2982224"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76B11B6-36B9-344F-9DE1-17D8B677CB2B}" type="slidenum">
              <a:rPr lang="fr-FR" sz="1200">
                <a:solidFill>
                  <a:srgbClr val="4D4D4D"/>
                </a:solidFill>
              </a:rPr>
              <a:pPr algn="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55</a:t>
            </a:fld>
            <a:endParaRPr lang="fr-FR" sz="1200">
              <a:solidFill>
                <a:srgbClr val="4D4D4D"/>
              </a:solidFill>
            </a:endParaRPr>
          </a:p>
        </p:txBody>
      </p:sp>
      <p:sp>
        <p:nvSpPr>
          <p:cNvPr id="199691" name="Text Box 6"/>
          <p:cNvSpPr txBox="1">
            <a:spLocks noChangeArrowheads="1"/>
          </p:cNvSpPr>
          <p:nvPr/>
        </p:nvSpPr>
        <p:spPr bwMode="auto">
          <a:xfrm>
            <a:off x="1118930" y="695444"/>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99692" name="Rectangle 7"/>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56</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57</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58</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59</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8"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42339"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42340"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42341" name="Rectangle 7"/>
          <p:cNvSpPr>
            <a:spLocks noGrp="1" noChangeArrowheads="1"/>
          </p:cNvSpPr>
          <p:nvPr>
            <p:ph type="sldNum" sz="quarter"/>
          </p:nvPr>
        </p:nvSpPr>
        <p:spPr>
          <a:noFill/>
        </p:spPr>
        <p:txBody>
          <a:bodyPr/>
          <a:lstStyle/>
          <a:p>
            <a:fld id="{42404A78-0AA7-7C47-BE0B-F1FF7D607AAB}" type="slidenum">
              <a:rPr lang="en-US"/>
              <a:pPr/>
              <a:t>6</a:t>
            </a:fld>
            <a:endParaRPr lang="en-US"/>
          </a:p>
        </p:txBody>
      </p:sp>
      <p:sp>
        <p:nvSpPr>
          <p:cNvPr id="142342"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42343"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42344"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42345"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5106873-3EFC-4B4D-8A0A-81947C83BFA0}"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6</a:t>
            </a:fld>
            <a:endParaRPr lang="en-US" sz="900">
              <a:solidFill>
                <a:srgbClr val="5F5F5F"/>
              </a:solidFill>
            </a:endParaRPr>
          </a:p>
        </p:txBody>
      </p:sp>
      <p:sp>
        <p:nvSpPr>
          <p:cNvPr id="142346"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42347"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3714"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43715"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43716"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43717" name="Rectangle 7"/>
          <p:cNvSpPr>
            <a:spLocks noGrp="1" noChangeArrowheads="1"/>
          </p:cNvSpPr>
          <p:nvPr>
            <p:ph type="sldNum" sz="quarter"/>
          </p:nvPr>
        </p:nvSpPr>
        <p:spPr>
          <a:noFill/>
        </p:spPr>
        <p:txBody>
          <a:bodyPr/>
          <a:lstStyle/>
          <a:p>
            <a:fld id="{0AA8CAA7-4056-0640-868C-D9EDCFF6B287}" type="slidenum">
              <a:rPr lang="en-US"/>
              <a:pPr/>
              <a:t>60</a:t>
            </a:fld>
            <a:endParaRPr lang="en-US"/>
          </a:p>
        </p:txBody>
      </p:sp>
      <p:sp>
        <p:nvSpPr>
          <p:cNvPr id="243718"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43719"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43720"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43721"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DCE7860-5481-8A40-9F21-9D4D52C8A05D}"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60</a:t>
            </a:fld>
            <a:endParaRPr lang="en-US" sz="900">
              <a:solidFill>
                <a:srgbClr val="5F5F5F"/>
              </a:solidFill>
            </a:endParaRPr>
          </a:p>
        </p:txBody>
      </p:sp>
      <p:sp>
        <p:nvSpPr>
          <p:cNvPr id="243722"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43723"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2"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48483"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48484"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48485" name="Rectangle 7"/>
          <p:cNvSpPr>
            <a:spLocks noGrp="1" noChangeArrowheads="1"/>
          </p:cNvSpPr>
          <p:nvPr>
            <p:ph type="sldNum" sz="quarter"/>
          </p:nvPr>
        </p:nvSpPr>
        <p:spPr>
          <a:noFill/>
        </p:spPr>
        <p:txBody>
          <a:bodyPr/>
          <a:lstStyle/>
          <a:p>
            <a:fld id="{394EF48A-27D0-174D-B361-59A08EC8C59A}" type="slidenum">
              <a:rPr lang="en-US"/>
              <a:pPr/>
              <a:t>61</a:t>
            </a:fld>
            <a:endParaRPr lang="en-US"/>
          </a:p>
        </p:txBody>
      </p:sp>
      <p:sp>
        <p:nvSpPr>
          <p:cNvPr id="148486"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48487"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48488"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48489"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ADA7C980-E986-C944-BF08-B4F9AEEDF0BA}"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61</a:t>
            </a:fld>
            <a:endParaRPr lang="en-US" sz="900">
              <a:solidFill>
                <a:srgbClr val="5F5F5F"/>
              </a:solidFill>
            </a:endParaRPr>
          </a:p>
        </p:txBody>
      </p:sp>
      <p:sp>
        <p:nvSpPr>
          <p:cNvPr id="148490"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48491"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2"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48483"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48484"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48485" name="Rectangle 7"/>
          <p:cNvSpPr>
            <a:spLocks noGrp="1" noChangeArrowheads="1"/>
          </p:cNvSpPr>
          <p:nvPr>
            <p:ph type="sldNum" sz="quarter"/>
          </p:nvPr>
        </p:nvSpPr>
        <p:spPr>
          <a:noFill/>
        </p:spPr>
        <p:txBody>
          <a:bodyPr/>
          <a:lstStyle/>
          <a:p>
            <a:fld id="{394EF48A-27D0-174D-B361-59A08EC8C59A}" type="slidenum">
              <a:rPr lang="en-US"/>
              <a:pPr/>
              <a:t>62</a:t>
            </a:fld>
            <a:endParaRPr lang="en-US"/>
          </a:p>
        </p:txBody>
      </p:sp>
      <p:sp>
        <p:nvSpPr>
          <p:cNvPr id="148486"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48487"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48488"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48489"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ADA7C980-E986-C944-BF08-B4F9AEEDF0BA}"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62</a:t>
            </a:fld>
            <a:endParaRPr lang="en-US" sz="900">
              <a:solidFill>
                <a:srgbClr val="5F5F5F"/>
              </a:solidFill>
            </a:endParaRPr>
          </a:p>
        </p:txBody>
      </p:sp>
      <p:sp>
        <p:nvSpPr>
          <p:cNvPr id="148490"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48491"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2"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48483"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48484"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48485" name="Rectangle 7"/>
          <p:cNvSpPr>
            <a:spLocks noGrp="1" noChangeArrowheads="1"/>
          </p:cNvSpPr>
          <p:nvPr>
            <p:ph type="sldNum" sz="quarter"/>
          </p:nvPr>
        </p:nvSpPr>
        <p:spPr>
          <a:noFill/>
        </p:spPr>
        <p:txBody>
          <a:bodyPr/>
          <a:lstStyle/>
          <a:p>
            <a:fld id="{394EF48A-27D0-174D-B361-59A08EC8C59A}" type="slidenum">
              <a:rPr lang="en-US"/>
              <a:pPr/>
              <a:t>63</a:t>
            </a:fld>
            <a:endParaRPr lang="en-US"/>
          </a:p>
        </p:txBody>
      </p:sp>
      <p:sp>
        <p:nvSpPr>
          <p:cNvPr id="148486"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48487"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48488"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48489"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ADA7C980-E986-C944-BF08-B4F9AEEDF0BA}"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63</a:t>
            </a:fld>
            <a:endParaRPr lang="en-US" sz="900">
              <a:solidFill>
                <a:srgbClr val="5F5F5F"/>
              </a:solidFill>
            </a:endParaRPr>
          </a:p>
        </p:txBody>
      </p:sp>
      <p:sp>
        <p:nvSpPr>
          <p:cNvPr id="148490"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48491"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2"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48483"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48484"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48485" name="Rectangle 7"/>
          <p:cNvSpPr>
            <a:spLocks noGrp="1" noChangeArrowheads="1"/>
          </p:cNvSpPr>
          <p:nvPr>
            <p:ph type="sldNum" sz="quarter"/>
          </p:nvPr>
        </p:nvSpPr>
        <p:spPr>
          <a:noFill/>
        </p:spPr>
        <p:txBody>
          <a:bodyPr/>
          <a:lstStyle/>
          <a:p>
            <a:fld id="{394EF48A-27D0-174D-B361-59A08EC8C59A}" type="slidenum">
              <a:rPr lang="en-US"/>
              <a:pPr/>
              <a:t>64</a:t>
            </a:fld>
            <a:endParaRPr lang="en-US"/>
          </a:p>
        </p:txBody>
      </p:sp>
      <p:sp>
        <p:nvSpPr>
          <p:cNvPr id="148486"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48487"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48488"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48489"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ADA7C980-E986-C944-BF08-B4F9AEEDF0BA}"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64</a:t>
            </a:fld>
            <a:endParaRPr lang="en-US" sz="900">
              <a:solidFill>
                <a:srgbClr val="5F5F5F"/>
              </a:solidFill>
            </a:endParaRPr>
          </a:p>
        </p:txBody>
      </p:sp>
      <p:sp>
        <p:nvSpPr>
          <p:cNvPr id="148490"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48491"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2"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48483"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48484"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48485" name="Rectangle 7"/>
          <p:cNvSpPr>
            <a:spLocks noGrp="1" noChangeArrowheads="1"/>
          </p:cNvSpPr>
          <p:nvPr>
            <p:ph type="sldNum" sz="quarter"/>
          </p:nvPr>
        </p:nvSpPr>
        <p:spPr>
          <a:noFill/>
        </p:spPr>
        <p:txBody>
          <a:bodyPr/>
          <a:lstStyle/>
          <a:p>
            <a:fld id="{394EF48A-27D0-174D-B361-59A08EC8C59A}" type="slidenum">
              <a:rPr lang="en-US"/>
              <a:pPr/>
              <a:t>65</a:t>
            </a:fld>
            <a:endParaRPr lang="en-US"/>
          </a:p>
        </p:txBody>
      </p:sp>
      <p:sp>
        <p:nvSpPr>
          <p:cNvPr id="148486"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48487"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48488"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48489"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ADA7C980-E986-C944-BF08-B4F9AEEDF0BA}"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65</a:t>
            </a:fld>
            <a:endParaRPr lang="en-US" sz="900">
              <a:solidFill>
                <a:srgbClr val="5F5F5F"/>
              </a:solidFill>
            </a:endParaRPr>
          </a:p>
        </p:txBody>
      </p:sp>
      <p:sp>
        <p:nvSpPr>
          <p:cNvPr id="148490"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48491"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2"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48483"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48484"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48485" name="Rectangle 7"/>
          <p:cNvSpPr>
            <a:spLocks noGrp="1" noChangeArrowheads="1"/>
          </p:cNvSpPr>
          <p:nvPr>
            <p:ph type="sldNum" sz="quarter"/>
          </p:nvPr>
        </p:nvSpPr>
        <p:spPr>
          <a:noFill/>
        </p:spPr>
        <p:txBody>
          <a:bodyPr/>
          <a:lstStyle/>
          <a:p>
            <a:fld id="{394EF48A-27D0-174D-B361-59A08EC8C59A}" type="slidenum">
              <a:rPr lang="en-US"/>
              <a:pPr/>
              <a:t>66</a:t>
            </a:fld>
            <a:endParaRPr lang="en-US"/>
          </a:p>
        </p:txBody>
      </p:sp>
      <p:sp>
        <p:nvSpPr>
          <p:cNvPr id="148486"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48487"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48488"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48489"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ADA7C980-E986-C944-BF08-B4F9AEEDF0BA}"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66</a:t>
            </a:fld>
            <a:endParaRPr lang="en-US" sz="900">
              <a:solidFill>
                <a:srgbClr val="5F5F5F"/>
              </a:solidFill>
            </a:endParaRPr>
          </a:p>
        </p:txBody>
      </p:sp>
      <p:sp>
        <p:nvSpPr>
          <p:cNvPr id="148490"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48491"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2"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48483"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48484"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48485" name="Rectangle 7"/>
          <p:cNvSpPr>
            <a:spLocks noGrp="1" noChangeArrowheads="1"/>
          </p:cNvSpPr>
          <p:nvPr>
            <p:ph type="sldNum" sz="quarter"/>
          </p:nvPr>
        </p:nvSpPr>
        <p:spPr>
          <a:noFill/>
        </p:spPr>
        <p:txBody>
          <a:bodyPr/>
          <a:lstStyle/>
          <a:p>
            <a:fld id="{394EF48A-27D0-174D-B361-59A08EC8C59A}" type="slidenum">
              <a:rPr lang="en-US"/>
              <a:pPr/>
              <a:t>67</a:t>
            </a:fld>
            <a:endParaRPr lang="en-US"/>
          </a:p>
        </p:txBody>
      </p:sp>
      <p:sp>
        <p:nvSpPr>
          <p:cNvPr id="148486"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48487"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48488"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48489"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ADA7C980-E986-C944-BF08-B4F9AEEDF0BA}"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67</a:t>
            </a:fld>
            <a:endParaRPr lang="en-US" sz="900">
              <a:solidFill>
                <a:srgbClr val="5F5F5F"/>
              </a:solidFill>
            </a:endParaRPr>
          </a:p>
        </p:txBody>
      </p:sp>
      <p:sp>
        <p:nvSpPr>
          <p:cNvPr id="148490"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48491"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2"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48483"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48484"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48485" name="Rectangle 7"/>
          <p:cNvSpPr>
            <a:spLocks noGrp="1" noChangeArrowheads="1"/>
          </p:cNvSpPr>
          <p:nvPr>
            <p:ph type="sldNum" sz="quarter"/>
          </p:nvPr>
        </p:nvSpPr>
        <p:spPr>
          <a:noFill/>
        </p:spPr>
        <p:txBody>
          <a:bodyPr/>
          <a:lstStyle/>
          <a:p>
            <a:fld id="{394EF48A-27D0-174D-B361-59A08EC8C59A}" type="slidenum">
              <a:rPr lang="en-US"/>
              <a:pPr/>
              <a:t>68</a:t>
            </a:fld>
            <a:endParaRPr lang="en-US"/>
          </a:p>
        </p:txBody>
      </p:sp>
      <p:sp>
        <p:nvSpPr>
          <p:cNvPr id="148486"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48487"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48488"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48489"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ADA7C980-E986-C944-BF08-B4F9AEEDF0BA}"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68</a:t>
            </a:fld>
            <a:endParaRPr lang="en-US" sz="900">
              <a:solidFill>
                <a:srgbClr val="5F5F5F"/>
              </a:solidFill>
            </a:endParaRPr>
          </a:p>
        </p:txBody>
      </p:sp>
      <p:sp>
        <p:nvSpPr>
          <p:cNvPr id="148490"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48491"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9682"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99683"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99684"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99685" name="Rectangle 7"/>
          <p:cNvSpPr>
            <a:spLocks noGrp="1" noChangeArrowheads="1"/>
          </p:cNvSpPr>
          <p:nvPr>
            <p:ph type="sldNum" sz="quarter"/>
          </p:nvPr>
        </p:nvSpPr>
        <p:spPr>
          <a:noFill/>
        </p:spPr>
        <p:txBody>
          <a:bodyPr/>
          <a:lstStyle/>
          <a:p>
            <a:fld id="{CD388B93-B76E-BE44-94D7-86C500EE7DCE}" type="slidenum">
              <a:rPr lang="en-US"/>
              <a:pPr/>
              <a:t>69</a:t>
            </a:fld>
            <a:endParaRPr lang="en-US"/>
          </a:p>
        </p:txBody>
      </p:sp>
      <p:sp>
        <p:nvSpPr>
          <p:cNvPr id="199686"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99687"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99688"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99689"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AA5DA6E6-A972-654F-A415-17288DFB0713}"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69</a:t>
            </a:fld>
            <a:endParaRPr lang="en-US" sz="900">
              <a:solidFill>
                <a:srgbClr val="5F5F5F"/>
              </a:solidFill>
            </a:endParaRPr>
          </a:p>
        </p:txBody>
      </p:sp>
      <p:sp>
        <p:nvSpPr>
          <p:cNvPr id="199690" name="Text Box 5"/>
          <p:cNvSpPr txBox="1">
            <a:spLocks noChangeArrowheads="1"/>
          </p:cNvSpPr>
          <p:nvPr/>
        </p:nvSpPr>
        <p:spPr bwMode="auto">
          <a:xfrm>
            <a:off x="3896415" y="8831183"/>
            <a:ext cx="2982224"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76B11B6-36B9-344F-9DE1-17D8B677CB2B}" type="slidenum">
              <a:rPr lang="fr-FR" sz="1200">
                <a:solidFill>
                  <a:srgbClr val="4D4D4D"/>
                </a:solidFill>
              </a:rPr>
              <a:pPr algn="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69</a:t>
            </a:fld>
            <a:endParaRPr lang="fr-FR" sz="1200">
              <a:solidFill>
                <a:srgbClr val="4D4D4D"/>
              </a:solidFill>
            </a:endParaRPr>
          </a:p>
        </p:txBody>
      </p:sp>
      <p:sp>
        <p:nvSpPr>
          <p:cNvPr id="199691" name="Text Box 6"/>
          <p:cNvSpPr txBox="1">
            <a:spLocks noChangeArrowheads="1"/>
          </p:cNvSpPr>
          <p:nvPr/>
        </p:nvSpPr>
        <p:spPr bwMode="auto">
          <a:xfrm>
            <a:off x="1118930" y="695444"/>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99692" name="Rectangle 7"/>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62"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43363"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43364"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43365" name="Rectangle 7"/>
          <p:cNvSpPr>
            <a:spLocks noGrp="1" noChangeArrowheads="1"/>
          </p:cNvSpPr>
          <p:nvPr>
            <p:ph type="sldNum" sz="quarter"/>
          </p:nvPr>
        </p:nvSpPr>
        <p:spPr>
          <a:noFill/>
        </p:spPr>
        <p:txBody>
          <a:bodyPr/>
          <a:lstStyle/>
          <a:p>
            <a:fld id="{41F8B06A-84EF-7645-9E3D-F254F07F4615}" type="slidenum">
              <a:rPr lang="en-US"/>
              <a:pPr/>
              <a:t>7</a:t>
            </a:fld>
            <a:endParaRPr lang="en-US"/>
          </a:p>
        </p:txBody>
      </p:sp>
      <p:sp>
        <p:nvSpPr>
          <p:cNvPr id="143366"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43367"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43368"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43369"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A04E0227-8745-E44F-BF86-54F6BB3CFAC6}"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7</a:t>
            </a:fld>
            <a:endParaRPr lang="en-US" sz="900">
              <a:solidFill>
                <a:srgbClr val="5F5F5F"/>
              </a:solidFill>
            </a:endParaRPr>
          </a:p>
        </p:txBody>
      </p:sp>
      <p:sp>
        <p:nvSpPr>
          <p:cNvPr id="143370"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43371"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70</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71</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72</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D693B14-A7D0-45A5-9C9A-C7851F54B889}"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E04E9048-F7DB-4295-9C4D-E5245DB3DEFE}" type="slidenum">
              <a:rPr lang="en-US"/>
              <a:pPr/>
              <a:t>73</a:t>
            </a:fld>
            <a:endParaRPr lang="en-US"/>
          </a:p>
        </p:txBody>
      </p:sp>
      <p:sp>
        <p:nvSpPr>
          <p:cNvPr id="569346" name="Rectangle 2"/>
          <p:cNvSpPr>
            <a:spLocks noGrp="1" noRot="1" noChangeAspect="1" noChangeArrowheads="1" noTextEdit="1"/>
          </p:cNvSpPr>
          <p:nvPr>
            <p:ph type="sldImg"/>
          </p:nvPr>
        </p:nvSpPr>
        <p:spPr>
          <a:xfrm>
            <a:off x="1125538" y="703263"/>
            <a:ext cx="4632325" cy="3473450"/>
          </a:xfrm>
          <a:ln/>
        </p:spPr>
      </p:sp>
      <p:sp>
        <p:nvSpPr>
          <p:cNvPr id="569347" name="Rectangle 3"/>
          <p:cNvSpPr>
            <a:spLocks noGrp="1" noChangeArrowheads="1"/>
          </p:cNvSpPr>
          <p:nvPr>
            <p:ph type="body" idx="1"/>
          </p:nvPr>
        </p:nvSpPr>
        <p:spPr>
          <a:xfrm>
            <a:off x="1068388" y="4414838"/>
            <a:ext cx="4821237" cy="4391025"/>
          </a:xfrm>
          <a:noFill/>
          <a:ln/>
        </p:spPr>
        <p:txBody>
          <a:bodyPr lIns="92430" tIns="46216" rIns="92430" bIns="46216"/>
          <a:lstStyle/>
          <a:p>
            <a:endParaRPr 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45E36072-E505-4A14-A9DC-EBD662D2EA57}"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077286AE-DDDD-4C08-B548-E1023071DEEB}" type="slidenum">
              <a:rPr lang="en-US"/>
              <a:pPr/>
              <a:t>74</a:t>
            </a:fld>
            <a:endParaRPr lang="en-US"/>
          </a:p>
        </p:txBody>
      </p:sp>
      <p:sp>
        <p:nvSpPr>
          <p:cNvPr id="699394" name="Rectangle 2"/>
          <p:cNvSpPr>
            <a:spLocks noGrp="1" noRot="1" noChangeAspect="1" noChangeArrowheads="1" noTextEdit="1"/>
          </p:cNvSpPr>
          <p:nvPr>
            <p:ph type="sldImg"/>
          </p:nvPr>
        </p:nvSpPr>
        <p:spPr>
          <a:ln/>
        </p:spPr>
      </p:sp>
      <p:sp>
        <p:nvSpPr>
          <p:cNvPr id="69939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6"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44387"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44388"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44389" name="Rectangle 7"/>
          <p:cNvSpPr>
            <a:spLocks noGrp="1" noChangeArrowheads="1"/>
          </p:cNvSpPr>
          <p:nvPr>
            <p:ph type="sldNum" sz="quarter"/>
          </p:nvPr>
        </p:nvSpPr>
        <p:spPr>
          <a:noFill/>
        </p:spPr>
        <p:txBody>
          <a:bodyPr/>
          <a:lstStyle/>
          <a:p>
            <a:fld id="{07EC325A-6951-0944-A6C1-C97AB4B9F1A0}" type="slidenum">
              <a:rPr lang="en-US"/>
              <a:pPr/>
              <a:t>8</a:t>
            </a:fld>
            <a:endParaRPr lang="en-US"/>
          </a:p>
        </p:txBody>
      </p:sp>
      <p:sp>
        <p:nvSpPr>
          <p:cNvPr id="144390"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44391"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44392"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44393"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45E3088B-B6D6-7343-BC5A-503B821A5BDC}"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8</a:t>
            </a:fld>
            <a:endParaRPr lang="en-US" sz="900">
              <a:solidFill>
                <a:srgbClr val="5F5F5F"/>
              </a:solidFill>
            </a:endParaRPr>
          </a:p>
        </p:txBody>
      </p:sp>
      <p:sp>
        <p:nvSpPr>
          <p:cNvPr id="144394"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44395" name="Rectangle 6"/>
          <p:cNvSpPr txBox="1">
            <a:spLocks noGrp="1" noChangeArrowheads="1"/>
          </p:cNvSpPr>
          <p:nvPr>
            <p:ph type="body"/>
          </p:nvPr>
        </p:nvSpPr>
        <p:spPr>
          <a:xfrm>
            <a:off x="688816" y="4417180"/>
            <a:ext cx="5504181" cy="4183777"/>
          </a:xfrm>
          <a:noFill/>
          <a:ln/>
        </p:spPr>
        <p:txBody>
          <a:bodyPr wrap="none" anchor="ctr"/>
          <a:lstStyle/>
          <a:p>
            <a:endParaRPr lang="en-US" dirty="0">
              <a:latin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2514"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92515"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92516"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92517" name="Rectangle 7"/>
          <p:cNvSpPr>
            <a:spLocks noGrp="1" noChangeArrowheads="1"/>
          </p:cNvSpPr>
          <p:nvPr>
            <p:ph type="sldNum" sz="quarter"/>
          </p:nvPr>
        </p:nvSpPr>
        <p:spPr>
          <a:noFill/>
        </p:spPr>
        <p:txBody>
          <a:bodyPr/>
          <a:lstStyle/>
          <a:p>
            <a:fld id="{6374CC27-6FC8-3942-8D9F-6228BEB5D410}" type="slidenum">
              <a:rPr lang="en-US"/>
              <a:pPr/>
              <a:t>9</a:t>
            </a:fld>
            <a:endParaRPr lang="en-US"/>
          </a:p>
        </p:txBody>
      </p:sp>
      <p:sp>
        <p:nvSpPr>
          <p:cNvPr id="192518"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92519"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92520"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92521"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18A02844-6798-DA4E-8103-056F5D9A5BD5}"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9</a:t>
            </a:fld>
            <a:endParaRPr lang="en-US" sz="900">
              <a:solidFill>
                <a:srgbClr val="5F5F5F"/>
              </a:solidFill>
            </a:endParaRPr>
          </a:p>
        </p:txBody>
      </p:sp>
      <p:sp>
        <p:nvSpPr>
          <p:cNvPr id="192522" name="Text Box 5"/>
          <p:cNvSpPr txBox="1">
            <a:spLocks noChangeArrowheads="1"/>
          </p:cNvSpPr>
          <p:nvPr/>
        </p:nvSpPr>
        <p:spPr bwMode="auto">
          <a:xfrm>
            <a:off x="1118930" y="695444"/>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92523" name="Text Box 6"/>
          <p:cNvSpPr txBox="1">
            <a:spLocks noGrp="1" noChangeArrowheads="1"/>
          </p:cNvSpPr>
          <p:nvPr>
            <p:ph type="body"/>
          </p:nvPr>
        </p:nvSpPr>
        <p:spPr>
          <a:xfrm>
            <a:off x="1068142" y="4417179"/>
            <a:ext cx="4743943" cy="4185364"/>
          </a:xfrm>
          <a:noFill/>
          <a:ln/>
        </p:spPr>
        <p:txBody>
          <a:bodyPr/>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latin typeface="Arial" charset="0"/>
                <a:ea typeface="DejaVu Sans" charset="0"/>
                <a:cs typeface="DejaVu Sans" charset="0"/>
              </a:rPr>
              <a:t>JPA was so easy and powerful than community asked to be able to use it independently</a:t>
            </a:r>
            <a:r>
              <a:rPr lang="en-US" baseline="0" dirty="0" smtClean="0">
                <a:latin typeface="Arial" charset="0"/>
                <a:ea typeface="DejaVu Sans" charset="0"/>
                <a:cs typeface="DejaVu Sans" charset="0"/>
              </a:rPr>
              <a:t> of the EJBs.</a:t>
            </a:r>
            <a:endParaRPr lang="en-US" dirty="0" smtClean="0">
              <a:latin typeface="Arial" charset="0"/>
              <a:ea typeface="DejaVu Sans" charset="0"/>
              <a:cs typeface="DejaVu Sans" charset="0"/>
            </a:endParaRPr>
          </a:p>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latin typeface="Arial" charset="0"/>
                <a:ea typeface="DejaVu Sans" charset="0"/>
                <a:cs typeface="DejaVu Sans" charset="0"/>
              </a:rPr>
              <a:t>Now, end-users do not need an EJB container or a Java EE application server in order to run applications that use this persistence API</a:t>
            </a:r>
            <a:r>
              <a:rPr lang="en-US" baseline="0" dirty="0" smtClean="0">
                <a:latin typeface="Arial" charset="0"/>
                <a:ea typeface="DejaVu Sans" charset="0"/>
                <a:cs typeface="DejaVu Sans" charset="0"/>
              </a:rPr>
              <a:t> (remember last year ?)</a:t>
            </a:r>
            <a:endParaRPr lang="en-US" dirty="0">
              <a:latin typeface="Arial" charset="0"/>
              <a:ea typeface="DejaVu Sans" charset="0"/>
              <a:cs typeface="DejaVu Sans"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2.emf"/><Relationship Id="rId1" Type="http://schemas.openxmlformats.org/officeDocument/2006/relationships/vmlDrawing" Target="../drawings/vmlDrawing2.vml"/><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637954" name="Rectangle 2"/>
          <p:cNvSpPr>
            <a:spLocks noChangeArrowheads="1"/>
          </p:cNvSpPr>
          <p:nvPr/>
        </p:nvSpPr>
        <p:spPr bwMode="auto">
          <a:xfrm>
            <a:off x="0" y="1622425"/>
            <a:ext cx="9144000" cy="2263775"/>
          </a:xfrm>
          <a:prstGeom prst="rect">
            <a:avLst/>
          </a:prstGeom>
          <a:gradFill rotWithShape="1">
            <a:gsLst>
              <a:gs pos="0">
                <a:schemeClr val="accent2">
                  <a:alpha val="75000"/>
                </a:schemeClr>
              </a:gs>
              <a:gs pos="100000">
                <a:schemeClr val="bg1"/>
              </a:gs>
            </a:gsLst>
            <a:lin ang="0" scaled="1"/>
          </a:gradFill>
          <a:ln w="9525">
            <a:noFill/>
            <a:miter lim="800000"/>
            <a:headEnd/>
            <a:tailEnd/>
          </a:ln>
          <a:effectLst/>
        </p:spPr>
        <p:txBody>
          <a:bodyPr wrap="none" anchor="ctr"/>
          <a:lstStyle/>
          <a:p>
            <a:endParaRPr lang="fr-FR"/>
          </a:p>
        </p:txBody>
      </p:sp>
      <p:sp>
        <p:nvSpPr>
          <p:cNvPr id="637956" name="Rectangle 4"/>
          <p:cNvSpPr>
            <a:spLocks noGrp="1" noChangeArrowheads="1"/>
          </p:cNvSpPr>
          <p:nvPr>
            <p:ph type="subTitle" idx="1"/>
          </p:nvPr>
        </p:nvSpPr>
        <p:spPr>
          <a:xfrm>
            <a:off x="2514600" y="3962400"/>
            <a:ext cx="6248400" cy="1447800"/>
          </a:xfrm>
        </p:spPr>
        <p:txBody>
          <a:bodyPr/>
          <a:lstStyle>
            <a:lvl1pPr marL="0" indent="0">
              <a:buFont typeface="Wingdings" pitchFamily="2" charset="2"/>
              <a:buNone/>
              <a:defRPr/>
            </a:lvl1pPr>
          </a:lstStyle>
          <a:p>
            <a:r>
              <a:rPr lang="en-US"/>
              <a:t>Click to edit Master subtitle</a:t>
            </a:r>
          </a:p>
        </p:txBody>
      </p:sp>
      <p:sp>
        <p:nvSpPr>
          <p:cNvPr id="637957" name="Rectangle 5"/>
          <p:cNvSpPr>
            <a:spLocks noGrp="1" noChangeArrowheads="1"/>
          </p:cNvSpPr>
          <p:nvPr>
            <p:ph type="ftr" sz="quarter" idx="3"/>
          </p:nvPr>
        </p:nvSpPr>
        <p:spPr>
          <a:xfrm>
            <a:off x="3810000" y="6553200"/>
            <a:ext cx="5334000" cy="304800"/>
          </a:xfrm>
        </p:spPr>
        <p:txBody>
          <a:bodyPr/>
          <a:lstStyle>
            <a:lvl1pPr algn="r">
              <a:defRPr sz="900">
                <a:solidFill>
                  <a:schemeClr val="bg2"/>
                </a:solidFill>
              </a:defRPr>
            </a:lvl1pPr>
          </a:lstStyle>
          <a:p>
            <a:r>
              <a:rPr lang="en-US"/>
              <a:t>Copyright © 2004-2005 NameOfTheOrganization.  All rights reserved.</a:t>
            </a:r>
          </a:p>
        </p:txBody>
      </p:sp>
      <p:graphicFrame>
        <p:nvGraphicFramePr>
          <p:cNvPr id="637958" name="Object 6"/>
          <p:cNvGraphicFramePr>
            <a:graphicFrameLocks noChangeAspect="1"/>
          </p:cNvGraphicFramePr>
          <p:nvPr/>
        </p:nvGraphicFramePr>
        <p:xfrm>
          <a:off x="2843213" y="1196975"/>
          <a:ext cx="2736850" cy="2549525"/>
        </p:xfrm>
        <a:graphic>
          <a:graphicData uri="http://schemas.openxmlformats.org/presentationml/2006/ole">
            <mc:AlternateContent xmlns:mc="http://schemas.openxmlformats.org/markup-compatibility/2006">
              <mc:Choice xmlns:v="urn:schemas-microsoft-com:vml" Requires="v">
                <p:oleObj spid="_x0000_s638494" name="CorelDRAW" r:id="rId3" imgW="1409700" imgH="1320800" progId="">
                  <p:embed/>
                </p:oleObj>
              </mc:Choice>
              <mc:Fallback>
                <p:oleObj name="CorelDRAW" r:id="rId3" imgW="1409700" imgH="1320800" progId="">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1196975"/>
                        <a:ext cx="2736850" cy="254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37955" name="Rectangle 3"/>
          <p:cNvSpPr>
            <a:spLocks noGrp="1" noChangeArrowheads="1"/>
          </p:cNvSpPr>
          <p:nvPr>
            <p:ph type="ctrTitle"/>
          </p:nvPr>
        </p:nvSpPr>
        <p:spPr>
          <a:xfrm>
            <a:off x="2514600" y="1600200"/>
            <a:ext cx="6237288" cy="2286000"/>
          </a:xfrm>
        </p:spPr>
        <p:txBody>
          <a:bodyPr/>
          <a:lstStyle>
            <a:lvl1pPr>
              <a:defRPr/>
            </a:lvl1pPr>
          </a:lstStyle>
          <a:p>
            <a:r>
              <a:rPr lang="en-US"/>
              <a:t>Click to edit Master title style</a:t>
            </a:r>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pied de page 3"/>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31013" y="19050"/>
            <a:ext cx="1931987" cy="615315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033463" y="19050"/>
            <a:ext cx="5645150" cy="615315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pied de page 3"/>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re. Contenu et texte">
    <p:spTree>
      <p:nvGrpSpPr>
        <p:cNvPr id="1" name=""/>
        <p:cNvGrpSpPr/>
        <p:nvPr/>
      </p:nvGrpSpPr>
      <p:grpSpPr>
        <a:xfrm>
          <a:off x="0" y="0"/>
          <a:ext cx="0" cy="0"/>
          <a:chOff x="0" y="0"/>
          <a:chExt cx="0" cy="0"/>
        </a:xfrm>
      </p:grpSpPr>
      <p:sp>
        <p:nvSpPr>
          <p:cNvPr id="2" name="Titre 1"/>
          <p:cNvSpPr>
            <a:spLocks noGrp="1"/>
          </p:cNvSpPr>
          <p:nvPr>
            <p:ph type="title"/>
          </p:nvPr>
        </p:nvSpPr>
        <p:spPr>
          <a:xfrm>
            <a:off x="1033463" y="19050"/>
            <a:ext cx="7729537" cy="838200"/>
          </a:xfrm>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044575" y="1524000"/>
            <a:ext cx="3783013" cy="46482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979988" y="1524000"/>
            <a:ext cx="3783012" cy="46482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pied de page 4"/>
          <p:cNvSpPr>
            <a:spLocks noGrp="1"/>
          </p:cNvSpPr>
          <p:nvPr>
            <p:ph type="ftr" sz="quarter" idx="10"/>
          </p:nvPr>
        </p:nvSpPr>
        <p:spPr>
          <a:xfrm rot="16200000">
            <a:off x="-2514600" y="4038600"/>
            <a:ext cx="5334000" cy="304800"/>
          </a:xfrm>
        </p:spPr>
        <p:txBody>
          <a:bodyPr/>
          <a:lstStyle>
            <a:lvl1pPr>
              <a:defRPr/>
            </a:lvl1pPr>
          </a:lstStyle>
          <a:p>
            <a:r>
              <a:rPr lang="en-US"/>
              <a:t>Copyright © 2004-2005 NameOfTheOrganization.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pied de page 3"/>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Espace réservé du pied de page 3"/>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044575" y="1524000"/>
            <a:ext cx="3783013"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979988" y="1524000"/>
            <a:ext cx="3783012"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pied de page 4"/>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u pied de page 6"/>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pied de page 2"/>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u pied de page 4"/>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u pied de page 4"/>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vmlDrawing" Target="../drawings/vmlDrawing1.vml"/><Relationship Id="rId15" Type="http://schemas.openxmlformats.org/officeDocument/2006/relationships/oleObject" Target="../embeddings/oleObject1.bin"/><Relationship Id="rId16"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6930" name="Rectangle 2"/>
          <p:cNvSpPr>
            <a:spLocks noGrp="1" noChangeArrowheads="1"/>
          </p:cNvSpPr>
          <p:nvPr>
            <p:ph type="body" idx="1"/>
          </p:nvPr>
        </p:nvSpPr>
        <p:spPr bwMode="auto">
          <a:xfrm>
            <a:off x="1044575" y="1524000"/>
            <a:ext cx="7718425"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36932" name="Rectangle 4"/>
          <p:cNvSpPr>
            <a:spLocks noChangeArrowheads="1"/>
          </p:cNvSpPr>
          <p:nvPr/>
        </p:nvSpPr>
        <p:spPr bwMode="auto">
          <a:xfrm>
            <a:off x="0" y="0"/>
            <a:ext cx="9144000" cy="914400"/>
          </a:xfrm>
          <a:prstGeom prst="rect">
            <a:avLst/>
          </a:prstGeom>
          <a:gradFill rotWithShape="1">
            <a:gsLst>
              <a:gs pos="0">
                <a:schemeClr val="accent2">
                  <a:alpha val="62000"/>
                </a:schemeClr>
              </a:gs>
              <a:gs pos="100000">
                <a:schemeClr val="bg1"/>
              </a:gs>
            </a:gsLst>
            <a:lin ang="0" scaled="1"/>
          </a:gradFill>
          <a:ln w="9525">
            <a:noFill/>
            <a:miter lim="800000"/>
            <a:headEnd/>
            <a:tailEnd/>
          </a:ln>
          <a:effectLst/>
        </p:spPr>
        <p:txBody>
          <a:bodyPr wrap="none" anchor="ctr"/>
          <a:lstStyle/>
          <a:p>
            <a:endParaRPr lang="fr-FR"/>
          </a:p>
        </p:txBody>
      </p:sp>
      <p:sp>
        <p:nvSpPr>
          <p:cNvPr id="636933" name="Rectangle 5"/>
          <p:cNvSpPr>
            <a:spLocks noChangeArrowheads="1"/>
          </p:cNvSpPr>
          <p:nvPr/>
        </p:nvSpPr>
        <p:spPr bwMode="auto">
          <a:xfrm>
            <a:off x="0" y="0"/>
            <a:ext cx="914400" cy="6858000"/>
          </a:xfrm>
          <a:prstGeom prst="rect">
            <a:avLst/>
          </a:prstGeom>
          <a:gradFill rotWithShape="1">
            <a:gsLst>
              <a:gs pos="0">
                <a:schemeClr val="bg1">
                  <a:alpha val="59000"/>
                </a:schemeClr>
              </a:gs>
              <a:gs pos="100000">
                <a:schemeClr val="accent2"/>
              </a:gs>
            </a:gsLst>
            <a:lin ang="5400000" scaled="1"/>
          </a:gradFill>
          <a:ln w="9525">
            <a:noFill/>
            <a:miter lim="800000"/>
            <a:headEnd/>
            <a:tailEnd/>
          </a:ln>
          <a:effectLst/>
        </p:spPr>
        <p:txBody>
          <a:bodyPr wrap="none" anchor="ctr"/>
          <a:lstStyle/>
          <a:p>
            <a:pPr algn="ctr"/>
            <a:endParaRPr lang="fr-FR">
              <a:solidFill>
                <a:schemeClr val="bg1"/>
              </a:solidFill>
            </a:endParaRPr>
          </a:p>
        </p:txBody>
      </p:sp>
      <p:sp>
        <p:nvSpPr>
          <p:cNvPr id="636934" name="Rectangle 6"/>
          <p:cNvSpPr>
            <a:spLocks noGrp="1" noChangeArrowheads="1"/>
          </p:cNvSpPr>
          <p:nvPr>
            <p:ph type="title"/>
          </p:nvPr>
        </p:nvSpPr>
        <p:spPr bwMode="auto">
          <a:xfrm>
            <a:off x="1033463" y="19050"/>
            <a:ext cx="7729537" cy="838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36931" name="Rectangle 3"/>
          <p:cNvSpPr>
            <a:spLocks noGrp="1" noChangeArrowheads="1"/>
          </p:cNvSpPr>
          <p:nvPr>
            <p:ph type="ftr" sz="quarter" idx="3"/>
          </p:nvPr>
        </p:nvSpPr>
        <p:spPr bwMode="auto">
          <a:xfrm rot="16200000">
            <a:off x="-2514600" y="4038600"/>
            <a:ext cx="5334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800"/>
            </a:lvl1pPr>
          </a:lstStyle>
          <a:p>
            <a:r>
              <a:rPr lang="en-US"/>
              <a:t>Copyright © 2004-2005 NameOfTheOrganization.  All rights reserved.</a:t>
            </a:r>
          </a:p>
        </p:txBody>
      </p:sp>
      <p:graphicFrame>
        <p:nvGraphicFramePr>
          <p:cNvPr id="636936" name="Object 8"/>
          <p:cNvGraphicFramePr>
            <a:graphicFrameLocks noChangeAspect="1"/>
          </p:cNvGraphicFramePr>
          <p:nvPr/>
        </p:nvGraphicFramePr>
        <p:xfrm>
          <a:off x="34925" y="6092825"/>
          <a:ext cx="795338" cy="741363"/>
        </p:xfrm>
        <a:graphic>
          <a:graphicData uri="http://schemas.openxmlformats.org/presentationml/2006/ole">
            <mc:AlternateContent xmlns:mc="http://schemas.openxmlformats.org/markup-compatibility/2006">
              <mc:Choice xmlns:v="urn:schemas-microsoft-com:vml" Requires="v">
                <p:oleObj spid="_x0000_s637472" name="CorelDRAW" r:id="rId15" imgW="723900" imgH="673100" progId="">
                  <p:embed/>
                </p:oleObj>
              </mc:Choice>
              <mc:Fallback>
                <p:oleObj name="CorelDRAW" r:id="rId15" imgW="723900" imgH="673100" progId="">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925" y="6092825"/>
                        <a:ext cx="795338" cy="741363"/>
                      </a:xfrm>
                      <a:prstGeom prst="rect">
                        <a:avLst/>
                      </a:prstGeom>
                      <a:noFill/>
                      <a:ln>
                        <a:noFill/>
                      </a:ln>
                      <a:effectLst/>
                      <a:extLst>
                        <a:ext uri="{909E8E84-426E-40dd-AFC4-6F175D3DCCD1}">
                          <a14:hiddenFill xmlns:a14="http://schemas.microsoft.com/office/drawing/2010/main">
                            <a:solidFill>
                              <a:srgbClr val="D3D7DB"/>
                            </a:solidFill>
                          </a14:hiddenFill>
                        </a:ext>
                        <a:ext uri="{91240B29-F687-4f45-9708-019B960494DF}">
                          <a14:hiddenLine xmlns:a14="http://schemas.microsoft.com/office/drawing/2010/main" w="12700">
                            <a:solidFill>
                              <a:srgbClr val="4D4D4D"/>
                            </a:solidFill>
                            <a:miter lim="800000"/>
                            <a:headEnd/>
                            <a:tailEnd/>
                          </a14:hiddenLine>
                        </a:ext>
                        <a:ext uri="{AF507438-7753-43e0-B8FC-AC1667EBCBE1}">
                          <a14:hiddenEffects xmlns:a14="http://schemas.microsoft.com/office/drawing/2010/main">
                            <a:effectLst>
                              <a:outerShdw blurRad="63500" dist="38099" dir="2700000" algn="ctr" rotWithShape="0">
                                <a:srgbClr val="969696">
                                  <a:alpha val="74998"/>
                                </a:srgbClr>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iming>
    <p:tnLst>
      <p:par>
        <p:cTn xmlns:p14="http://schemas.microsoft.com/office/powerpoint/2010/main" id="1" dur="indefinite" restart="never" nodeType="tmRoot"/>
      </p:par>
    </p:tnLst>
  </p:timing>
  <p:txStyles>
    <p:titleStyle>
      <a:lvl1pPr algn="l" rtl="0" fontAlgn="base">
        <a:spcBef>
          <a:spcPct val="0"/>
        </a:spcBef>
        <a:spcAft>
          <a:spcPct val="0"/>
        </a:spcAft>
        <a:defRPr sz="3600" b="1">
          <a:solidFill>
            <a:srgbClr val="000000"/>
          </a:solidFill>
          <a:latin typeface="+mj-lt"/>
          <a:ea typeface="+mj-ea"/>
          <a:cs typeface="+mj-cs"/>
        </a:defRPr>
      </a:lvl1pPr>
      <a:lvl2pPr algn="l" rtl="0" fontAlgn="base">
        <a:spcBef>
          <a:spcPct val="0"/>
        </a:spcBef>
        <a:spcAft>
          <a:spcPct val="0"/>
        </a:spcAft>
        <a:defRPr sz="3600" b="1">
          <a:solidFill>
            <a:srgbClr val="000000"/>
          </a:solidFill>
          <a:latin typeface="Arial" charset="0"/>
        </a:defRPr>
      </a:lvl2pPr>
      <a:lvl3pPr algn="l" rtl="0" fontAlgn="base">
        <a:spcBef>
          <a:spcPct val="0"/>
        </a:spcBef>
        <a:spcAft>
          <a:spcPct val="0"/>
        </a:spcAft>
        <a:defRPr sz="3600" b="1">
          <a:solidFill>
            <a:srgbClr val="000000"/>
          </a:solidFill>
          <a:latin typeface="Arial" charset="0"/>
        </a:defRPr>
      </a:lvl3pPr>
      <a:lvl4pPr algn="l" rtl="0" fontAlgn="base">
        <a:spcBef>
          <a:spcPct val="0"/>
        </a:spcBef>
        <a:spcAft>
          <a:spcPct val="0"/>
        </a:spcAft>
        <a:defRPr sz="3600" b="1">
          <a:solidFill>
            <a:srgbClr val="000000"/>
          </a:solidFill>
          <a:latin typeface="Arial" charset="0"/>
        </a:defRPr>
      </a:lvl4pPr>
      <a:lvl5pPr algn="l" rtl="0" fontAlgn="base">
        <a:spcBef>
          <a:spcPct val="0"/>
        </a:spcBef>
        <a:spcAft>
          <a:spcPct val="0"/>
        </a:spcAft>
        <a:defRPr sz="3600" b="1">
          <a:solidFill>
            <a:srgbClr val="000000"/>
          </a:solidFill>
          <a:latin typeface="Arial" charset="0"/>
        </a:defRPr>
      </a:lvl5pPr>
      <a:lvl6pPr marL="457200" algn="l" rtl="0" fontAlgn="base">
        <a:spcBef>
          <a:spcPct val="0"/>
        </a:spcBef>
        <a:spcAft>
          <a:spcPct val="0"/>
        </a:spcAft>
        <a:defRPr sz="3600" b="1">
          <a:solidFill>
            <a:srgbClr val="000000"/>
          </a:solidFill>
          <a:latin typeface="Arial" charset="0"/>
        </a:defRPr>
      </a:lvl6pPr>
      <a:lvl7pPr marL="914400" algn="l" rtl="0" fontAlgn="base">
        <a:spcBef>
          <a:spcPct val="0"/>
        </a:spcBef>
        <a:spcAft>
          <a:spcPct val="0"/>
        </a:spcAft>
        <a:defRPr sz="3600" b="1">
          <a:solidFill>
            <a:srgbClr val="000000"/>
          </a:solidFill>
          <a:latin typeface="Arial" charset="0"/>
        </a:defRPr>
      </a:lvl7pPr>
      <a:lvl8pPr marL="1371600" algn="l" rtl="0" fontAlgn="base">
        <a:spcBef>
          <a:spcPct val="0"/>
        </a:spcBef>
        <a:spcAft>
          <a:spcPct val="0"/>
        </a:spcAft>
        <a:defRPr sz="3600" b="1">
          <a:solidFill>
            <a:srgbClr val="000000"/>
          </a:solidFill>
          <a:latin typeface="Arial" charset="0"/>
        </a:defRPr>
      </a:lvl8pPr>
      <a:lvl9pPr marL="1828800" algn="l" rtl="0" fontAlgn="base">
        <a:spcBef>
          <a:spcPct val="0"/>
        </a:spcBef>
        <a:spcAft>
          <a:spcPct val="0"/>
        </a:spcAft>
        <a:defRPr sz="3600" b="1">
          <a:solidFill>
            <a:srgbClr val="000000"/>
          </a:solidFill>
          <a:latin typeface="Arial" charset="0"/>
        </a:defRPr>
      </a:lvl9pPr>
    </p:titleStyle>
    <p:bodyStyle>
      <a:lvl1pPr marL="342900" indent="-342900" algn="l" rtl="0" fontAlgn="base">
        <a:spcBef>
          <a:spcPct val="20000"/>
        </a:spcBef>
        <a:spcAft>
          <a:spcPct val="30000"/>
        </a:spcAft>
        <a:buClr>
          <a:schemeClr val="hlink"/>
        </a:buClr>
        <a:buFont typeface="Wingdings" pitchFamily="2" charset="2"/>
        <a:buChar char="n"/>
        <a:defRPr sz="2200">
          <a:solidFill>
            <a:schemeClr val="tx1"/>
          </a:solidFill>
          <a:latin typeface="+mn-lt"/>
          <a:ea typeface="+mn-ea"/>
          <a:cs typeface="+mn-cs"/>
        </a:defRPr>
      </a:lvl1pPr>
      <a:lvl2pPr marL="860425" indent="-342900" algn="l" rtl="0" fontAlgn="base">
        <a:spcBef>
          <a:spcPct val="20000"/>
        </a:spcBef>
        <a:spcAft>
          <a:spcPct val="30000"/>
        </a:spcAft>
        <a:buClr>
          <a:schemeClr val="bg2"/>
        </a:buClr>
        <a:buFont typeface="Wingdings" pitchFamily="2" charset="2"/>
        <a:buChar char="n"/>
        <a:defRPr sz="2200">
          <a:solidFill>
            <a:schemeClr val="tx1"/>
          </a:solidFill>
          <a:latin typeface="+mn-lt"/>
        </a:defRPr>
      </a:lvl2pPr>
      <a:lvl3pPr marL="1203325" indent="-228600" algn="l" rtl="0" fontAlgn="base">
        <a:spcBef>
          <a:spcPct val="20000"/>
        </a:spcBef>
        <a:spcAft>
          <a:spcPct val="30000"/>
        </a:spcAft>
        <a:buClr>
          <a:schemeClr val="bg2"/>
        </a:buClr>
        <a:buFont typeface="Wingdings" pitchFamily="2" charset="2"/>
        <a:buChar char="§"/>
        <a:defRPr sz="2200">
          <a:solidFill>
            <a:schemeClr val="tx1"/>
          </a:solidFill>
          <a:latin typeface="+mn-lt"/>
        </a:defRPr>
      </a:lvl3pPr>
      <a:lvl4pPr marL="1600200" indent="-228600" algn="l" rtl="0" fontAlgn="base">
        <a:spcBef>
          <a:spcPct val="20000"/>
        </a:spcBef>
        <a:spcAft>
          <a:spcPct val="30000"/>
        </a:spcAft>
        <a:buChar char="–"/>
        <a:defRPr sz="2200">
          <a:solidFill>
            <a:schemeClr val="tx1"/>
          </a:solidFill>
          <a:latin typeface="+mn-lt"/>
        </a:defRPr>
      </a:lvl4pPr>
      <a:lvl5pPr marL="2057400" indent="-228600" algn="l" rtl="0" fontAlgn="base">
        <a:spcBef>
          <a:spcPct val="20000"/>
        </a:spcBef>
        <a:spcAft>
          <a:spcPct val="30000"/>
        </a:spcAft>
        <a:buChar char="»"/>
        <a:defRPr sz="2200">
          <a:solidFill>
            <a:schemeClr val="tx1"/>
          </a:solidFill>
          <a:latin typeface="+mn-lt"/>
        </a:defRPr>
      </a:lvl5pPr>
      <a:lvl6pPr marL="2514600" indent="-228600" algn="l" rtl="0" fontAlgn="base">
        <a:spcBef>
          <a:spcPct val="20000"/>
        </a:spcBef>
        <a:spcAft>
          <a:spcPct val="30000"/>
        </a:spcAft>
        <a:buChar char="»"/>
        <a:defRPr sz="2200">
          <a:solidFill>
            <a:schemeClr val="tx1"/>
          </a:solidFill>
          <a:latin typeface="+mn-lt"/>
        </a:defRPr>
      </a:lvl6pPr>
      <a:lvl7pPr marL="2971800" indent="-228600" algn="l" rtl="0" fontAlgn="base">
        <a:spcBef>
          <a:spcPct val="20000"/>
        </a:spcBef>
        <a:spcAft>
          <a:spcPct val="30000"/>
        </a:spcAft>
        <a:buChar char="»"/>
        <a:defRPr sz="2200">
          <a:solidFill>
            <a:schemeClr val="tx1"/>
          </a:solidFill>
          <a:latin typeface="+mn-lt"/>
        </a:defRPr>
      </a:lvl7pPr>
      <a:lvl8pPr marL="3429000" indent="-228600" algn="l" rtl="0" fontAlgn="base">
        <a:spcBef>
          <a:spcPct val="20000"/>
        </a:spcBef>
        <a:spcAft>
          <a:spcPct val="30000"/>
        </a:spcAft>
        <a:buChar char="»"/>
        <a:defRPr sz="2200">
          <a:solidFill>
            <a:schemeClr val="tx1"/>
          </a:solidFill>
          <a:latin typeface="+mn-lt"/>
        </a:defRPr>
      </a:lvl8pPr>
      <a:lvl9pPr marL="3886200" indent="-228600" algn="l" rtl="0" fontAlgn="base">
        <a:spcBef>
          <a:spcPct val="20000"/>
        </a:spcBef>
        <a:spcAft>
          <a:spcPct val="30000"/>
        </a:spcAft>
        <a:buChar char="»"/>
        <a:defRPr sz="2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4" Type="http://schemas.openxmlformats.org/officeDocument/2006/relationships/notesSlide" Target="../notesSlides/notesSlide1.xml"/><Relationship Id="rId5" Type="http://schemas.openxmlformats.org/officeDocument/2006/relationships/hyperlink" Target="http://www.supinfo.com/" TargetMode="External"/><Relationship Id="rId6" Type="http://schemas.openxmlformats.org/officeDocument/2006/relationships/image" Target="../media/image3.png"/><Relationship Id="rId7" Type="http://schemas.openxmlformats.org/officeDocument/2006/relationships/oleObject" Target="../embeddings/oleObject3.bin"/><Relationship Id="rId8" Type="http://schemas.openxmlformats.org/officeDocument/2006/relationships/image" Target="../media/image2.emf"/><Relationship Id="rId9" Type="http://schemas.openxmlformats.org/officeDocument/2006/relationships/image" Target="../media/image4.png"/><Relationship Id="rId10" Type="http://schemas.openxmlformats.org/officeDocument/2006/relationships/image" Target="../media/image5.jpeg"/><Relationship Id="rId1" Type="http://schemas.openxmlformats.org/officeDocument/2006/relationships/vmlDrawing" Target="../drawings/vmlDrawing3.vml"/><Relationship Id="rId2" Type="http://schemas.openxmlformats.org/officeDocument/2006/relationships/tags" Target="../tags/tag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8.jpeg"/><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9.png"/><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1" Type="http://schemas.openxmlformats.org/officeDocument/2006/relationships/image" Target="../media/image23.png"/><Relationship Id="rId12" Type="http://schemas.openxmlformats.org/officeDocument/2006/relationships/image" Target="../media/image24.png"/><Relationship Id="rId1" Type="http://schemas.openxmlformats.org/officeDocument/2006/relationships/vmlDrawing" Target="../drawings/vmlDrawing4.v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4.bin"/><Relationship Id="rId5" Type="http://schemas.openxmlformats.org/officeDocument/2006/relationships/image" Target="../media/image20.emf"/><Relationship Id="rId6" Type="http://schemas.openxmlformats.org/officeDocument/2006/relationships/image" Target="../media/image9.png"/><Relationship Id="rId7" Type="http://schemas.openxmlformats.org/officeDocument/2006/relationships/oleObject" Target="../embeddings/oleObject5.bin"/><Relationship Id="rId8" Type="http://schemas.openxmlformats.org/officeDocument/2006/relationships/image" Target="../media/image21.emf"/><Relationship Id="rId9" Type="http://schemas.openxmlformats.org/officeDocument/2006/relationships/oleObject" Target="../embeddings/oleObject6.bin"/><Relationship Id="rId10"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25.png"/><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26.png"/><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27.png"/><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28.png"/><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jpe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29.png"/><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30.jpeg"/><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31.png"/><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32.jpeg"/><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33.png"/><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34.png"/><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34.png"/><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35.png"/><Relationship Id="rId5" Type="http://schemas.openxmlformats.org/officeDocument/2006/relationships/image" Target="../media/image36.png"/><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37.png"/><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37.png"/><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35.png"/><Relationship Id="rId5" Type="http://schemas.openxmlformats.org/officeDocument/2006/relationships/image" Target="../media/image36.png"/><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38.jpeg"/><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39.png"/><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40.png"/><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4" Type="http://schemas.openxmlformats.org/officeDocument/2006/relationships/image" Target="../media/image41.png"/><Relationship Id="rId1" Type="http://schemas.openxmlformats.org/officeDocument/2006/relationships/tags" Target="../tags/tag3.xml"/><Relationship Id="rId2"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4" Type="http://schemas.openxmlformats.org/officeDocument/2006/relationships/image" Target="../media/image41.png"/><Relationship Id="rId1" Type="http://schemas.openxmlformats.org/officeDocument/2006/relationships/tags" Target="../tags/tag4.xml"/><Relationship Id="rId2"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image" Target="../media/image41.png"/><Relationship Id="rId1" Type="http://schemas.openxmlformats.org/officeDocument/2006/relationships/tags" Target="../tags/tag5.xml"/><Relationship Id="rId2"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42.png"/><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43.png"/><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44.png"/><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45.jpeg"/><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4" Type="http://schemas.openxmlformats.org/officeDocument/2006/relationships/oleObject" Target="../embeddings/oleObject7.bin"/><Relationship Id="rId5" Type="http://schemas.openxmlformats.org/officeDocument/2006/relationships/image" Target="../media/image21.emf"/><Relationship Id="rId6" Type="http://schemas.openxmlformats.org/officeDocument/2006/relationships/image" Target="../media/image9.png"/><Relationship Id="rId7" Type="http://schemas.openxmlformats.org/officeDocument/2006/relationships/oleObject" Target="../embeddings/oleObject8.bin"/><Relationship Id="rId8" Type="http://schemas.openxmlformats.org/officeDocument/2006/relationships/image" Target="../media/image46.emf"/><Relationship Id="rId9" Type="http://schemas.openxmlformats.org/officeDocument/2006/relationships/oleObject" Target="../embeddings/oleObject9.bin"/><Relationship Id="rId1" Type="http://schemas.openxmlformats.org/officeDocument/2006/relationships/vmlDrawing" Target="../drawings/vmlDrawing5.vml"/><Relationship Id="rId2"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47.png"/><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4" Type="http://schemas.openxmlformats.org/officeDocument/2006/relationships/oleObject" Target="../embeddings/oleObject10.bin"/><Relationship Id="rId5" Type="http://schemas.openxmlformats.org/officeDocument/2006/relationships/image" Target="../media/image21.emf"/><Relationship Id="rId6" Type="http://schemas.openxmlformats.org/officeDocument/2006/relationships/image" Target="../media/image9.png"/><Relationship Id="rId7" Type="http://schemas.openxmlformats.org/officeDocument/2006/relationships/oleObject" Target="../embeddings/oleObject11.bin"/><Relationship Id="rId8" Type="http://schemas.openxmlformats.org/officeDocument/2006/relationships/image" Target="../media/image46.emf"/><Relationship Id="rId9" Type="http://schemas.openxmlformats.org/officeDocument/2006/relationships/image" Target="../media/image48.png"/><Relationship Id="rId10" Type="http://schemas.openxmlformats.org/officeDocument/2006/relationships/image" Target="../media/image49.png"/><Relationship Id="rId1" Type="http://schemas.openxmlformats.org/officeDocument/2006/relationships/vmlDrawing" Target="../drawings/vmlDrawing6.vml"/><Relationship Id="rId2"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 Id="rId3" Type="http://schemas.openxmlformats.org/officeDocument/2006/relationships/image" Target="../media/image9.png"/></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50.png"/><Relationship Id="rId1" Type="http://schemas.openxmlformats.org/officeDocument/2006/relationships/slideLayout" Target="../slideLayouts/slideLayout7.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jpeg"/><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 Id="rId3" Type="http://schemas.openxmlformats.org/officeDocument/2006/relationships/image" Target="../media/image9.png"/></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51.png"/><Relationship Id="rId1" Type="http://schemas.openxmlformats.org/officeDocument/2006/relationships/slideLayout" Target="../slideLayouts/slideLayout7.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 Id="rId3" Type="http://schemas.openxmlformats.org/officeDocument/2006/relationships/image" Target="../media/image9.png"/></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52.jpeg"/><Relationship Id="rId5" Type="http://schemas.openxmlformats.org/officeDocument/2006/relationships/image" Target="../media/image53.png"/><Relationship Id="rId1" Type="http://schemas.openxmlformats.org/officeDocument/2006/relationships/slideLayout" Target="../slideLayouts/slideLayout7.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40.png"/><Relationship Id="rId1" Type="http://schemas.openxmlformats.org/officeDocument/2006/relationships/slideLayout" Target="../slideLayouts/slideLayout7.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7.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4" Type="http://schemas.openxmlformats.org/officeDocument/2006/relationships/image" Target="../media/image41.png"/><Relationship Id="rId1" Type="http://schemas.openxmlformats.org/officeDocument/2006/relationships/tags" Target="../tags/tag6.xml"/><Relationship Id="rId2"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4" Type="http://schemas.openxmlformats.org/officeDocument/2006/relationships/image" Target="../media/image41.png"/><Relationship Id="rId1" Type="http://schemas.openxmlformats.org/officeDocument/2006/relationships/tags" Target="../tags/tag7.xml"/><Relationship Id="rId2"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4" Type="http://schemas.openxmlformats.org/officeDocument/2006/relationships/image" Target="../media/image41.png"/><Relationship Id="rId1" Type="http://schemas.openxmlformats.org/officeDocument/2006/relationships/tags" Target="../tags/tag8.xml"/><Relationship Id="rId2"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4" Type="http://schemas.openxmlformats.org/officeDocument/2006/relationships/image" Target="../media/image41.png"/><Relationship Id="rId1" Type="http://schemas.openxmlformats.org/officeDocument/2006/relationships/tags" Target="../tags/tag9.xml"/><Relationship Id="rId2"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1.jpeg"/><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1.xml"/><Relationship Id="rId3" Type="http://schemas.openxmlformats.org/officeDocument/2006/relationships/image" Target="../media/image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2.xml"/><Relationship Id="rId3" Type="http://schemas.openxmlformats.org/officeDocument/2006/relationships/image" Target="../media/image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3.xml"/><Relationship Id="rId3" Type="http://schemas.openxmlformats.org/officeDocument/2006/relationships/image" Target="../media/image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4.xml"/><Relationship Id="rId3" Type="http://schemas.openxmlformats.org/officeDocument/2006/relationships/image" Target="../media/image9.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5.xml"/><Relationship Id="rId3" Type="http://schemas.openxmlformats.org/officeDocument/2006/relationships/image" Target="../media/image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6.xml"/><Relationship Id="rId3" Type="http://schemas.openxmlformats.org/officeDocument/2006/relationships/image" Target="../media/image9.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7.xml"/><Relationship Id="rId3" Type="http://schemas.openxmlformats.org/officeDocument/2006/relationships/image" Target="../media/image9.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8.xml"/><Relationship Id="rId3" Type="http://schemas.openxmlformats.org/officeDocument/2006/relationships/image" Target="../media/image9.png"/></Relationships>
</file>

<file path=ppt/slides/_rels/slide69.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7.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4" Type="http://schemas.openxmlformats.org/officeDocument/2006/relationships/image" Target="../media/image41.png"/><Relationship Id="rId1" Type="http://schemas.openxmlformats.org/officeDocument/2006/relationships/tags" Target="../tags/tag10.xml"/><Relationship Id="rId2"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4" Type="http://schemas.openxmlformats.org/officeDocument/2006/relationships/image" Target="../media/image41.png"/><Relationship Id="rId1" Type="http://schemas.openxmlformats.org/officeDocument/2006/relationships/tags" Target="../tags/tag11.xml"/><Relationship Id="rId2"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4" Type="http://schemas.openxmlformats.org/officeDocument/2006/relationships/image" Target="../media/image41.png"/><Relationship Id="rId5" Type="http://schemas.openxmlformats.org/officeDocument/2006/relationships/image" Target="../media/image54.png"/><Relationship Id="rId6" Type="http://schemas.openxmlformats.org/officeDocument/2006/relationships/image" Target="../media/image55.png"/><Relationship Id="rId1" Type="http://schemas.openxmlformats.org/officeDocument/2006/relationships/tags" Target="../tags/tag12.xml"/><Relationship Id="rId2"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4" Type="http://schemas.openxmlformats.org/officeDocument/2006/relationships/image" Target="../media/image15.png"/><Relationship Id="rId1" Type="http://schemas.openxmlformats.org/officeDocument/2006/relationships/tags" Target="../tags/tag13.xml"/><Relationship Id="rId2"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4" Type="http://schemas.openxmlformats.org/officeDocument/2006/relationships/image" Target="../media/image56.jpeg"/><Relationship Id="rId5" Type="http://schemas.openxmlformats.org/officeDocument/2006/relationships/image" Target="../media/image57.png"/><Relationship Id="rId1" Type="http://schemas.openxmlformats.org/officeDocument/2006/relationships/tags" Target="../tags/tag14.x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4" Type="http://schemas.openxmlformats.org/officeDocument/2006/relationships/image" Target="../media/image15.png"/><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4" name="Rectangle 6"/>
          <p:cNvSpPr>
            <a:spLocks noChangeArrowheads="1"/>
          </p:cNvSpPr>
          <p:nvPr/>
        </p:nvSpPr>
        <p:spPr bwMode="auto">
          <a:xfrm>
            <a:off x="0" y="914400"/>
            <a:ext cx="9144000" cy="3200400"/>
          </a:xfrm>
          <a:prstGeom prst="rect">
            <a:avLst/>
          </a:prstGeom>
          <a:gradFill rotWithShape="1">
            <a:gsLst>
              <a:gs pos="0">
                <a:schemeClr val="accent2">
                  <a:alpha val="50000"/>
                </a:schemeClr>
              </a:gs>
              <a:gs pos="100000">
                <a:schemeClr val="bg1"/>
              </a:gs>
            </a:gsLst>
            <a:lin ang="0" scaled="1"/>
          </a:gradFill>
          <a:ln w="9525">
            <a:noFill/>
            <a:miter lim="800000"/>
            <a:headEnd/>
            <a:tailEnd/>
          </a:ln>
          <a:effectLst/>
        </p:spPr>
        <p:txBody>
          <a:bodyPr wrap="none" anchor="ctr"/>
          <a:lstStyle/>
          <a:p>
            <a:endParaRPr lang="fr-FR"/>
          </a:p>
        </p:txBody>
      </p:sp>
      <p:sp>
        <p:nvSpPr>
          <p:cNvPr id="27656" name="Rectangle 8"/>
          <p:cNvSpPr>
            <a:spLocks noChangeArrowheads="1"/>
          </p:cNvSpPr>
          <p:nvPr/>
        </p:nvSpPr>
        <p:spPr bwMode="auto">
          <a:xfrm>
            <a:off x="5905500" y="0"/>
            <a:ext cx="3236913" cy="6858000"/>
          </a:xfrm>
          <a:prstGeom prst="rect">
            <a:avLst/>
          </a:prstGeom>
          <a:gradFill rotWithShape="1">
            <a:gsLst>
              <a:gs pos="0">
                <a:schemeClr val="accent1">
                  <a:alpha val="13000"/>
                </a:schemeClr>
              </a:gs>
              <a:gs pos="100000">
                <a:schemeClr val="accent2">
                  <a:alpha val="75000"/>
                </a:schemeClr>
              </a:gs>
            </a:gsLst>
            <a:lin ang="5400000" scaled="1"/>
          </a:gradFill>
          <a:ln w="12700">
            <a:noFill/>
            <a:miter lim="800000"/>
            <a:headEnd/>
            <a:tailEnd/>
          </a:ln>
          <a:effectLst/>
        </p:spPr>
        <p:txBody>
          <a:bodyPr wrap="none" anchor="ctr"/>
          <a:lstStyle/>
          <a:p>
            <a:endParaRPr lang="fr-FR"/>
          </a:p>
        </p:txBody>
      </p:sp>
      <p:sp>
        <p:nvSpPr>
          <p:cNvPr id="27653" name="Rectangle 5"/>
          <p:cNvSpPr>
            <a:spLocks noGrp="1" noChangeArrowheads="1"/>
          </p:cNvSpPr>
          <p:nvPr>
            <p:ph type="subTitle" idx="1"/>
          </p:nvPr>
        </p:nvSpPr>
        <p:spPr>
          <a:xfrm>
            <a:off x="609600" y="4114800"/>
            <a:ext cx="5181600" cy="1143000"/>
          </a:xfrm>
        </p:spPr>
        <p:txBody>
          <a:bodyPr/>
          <a:lstStyle/>
          <a:p>
            <a:pPr>
              <a:spcBef>
                <a:spcPts val="600"/>
              </a:spcBef>
              <a:spcAft>
                <a:spcPts val="900"/>
              </a:spcAft>
              <a:buClr>
                <a:srgbClr val="777777"/>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smtClean="0">
                <a:solidFill>
                  <a:srgbClr val="4D4D4D"/>
                </a:solidFill>
              </a:rPr>
              <a:t>Business tier components</a:t>
            </a:r>
            <a:endParaRPr lang="en-US" sz="2400" dirty="0">
              <a:solidFill>
                <a:srgbClr val="4D4D4D"/>
              </a:solidFill>
            </a:endParaRPr>
          </a:p>
        </p:txBody>
      </p:sp>
      <p:sp>
        <p:nvSpPr>
          <p:cNvPr id="27658" name="Text Box 10"/>
          <p:cNvSpPr txBox="1">
            <a:spLocks noChangeArrowheads="1"/>
          </p:cNvSpPr>
          <p:nvPr/>
        </p:nvSpPr>
        <p:spPr bwMode="auto">
          <a:xfrm>
            <a:off x="5940425" y="6092825"/>
            <a:ext cx="3095625" cy="762000"/>
          </a:xfrm>
          <a:prstGeom prst="rect">
            <a:avLst/>
          </a:prstGeom>
          <a:noFill/>
          <a:ln w="12700">
            <a:noFill/>
            <a:miter lim="800000"/>
            <a:headEnd/>
            <a:tailEnd/>
          </a:ln>
          <a:effectLst/>
        </p:spPr>
        <p:txBody>
          <a:bodyPr>
            <a:spAutoFit/>
          </a:bodyPr>
          <a:lstStyle/>
          <a:p>
            <a:pPr algn="r">
              <a:spcBef>
                <a:spcPct val="50000"/>
              </a:spcBef>
            </a:pPr>
            <a:r>
              <a:rPr lang="en-US" sz="1400">
                <a:hlinkClick r:id="rId5"/>
              </a:rPr>
              <a:t>www.supinfo.com</a:t>
            </a:r>
            <a:endParaRPr lang="en-US" sz="1400" b="1"/>
          </a:p>
          <a:p>
            <a:pPr algn="r">
              <a:spcBef>
                <a:spcPct val="50000"/>
              </a:spcBef>
            </a:pPr>
            <a:r>
              <a:rPr lang="en-US" sz="1000"/>
              <a:t>Copyright © SUPINFO</a:t>
            </a:r>
            <a:r>
              <a:rPr lang="en-US" sz="1200"/>
              <a:t>. All rights reserved</a:t>
            </a:r>
            <a:br>
              <a:rPr lang="en-US" sz="1200"/>
            </a:br>
            <a:endParaRPr lang="en-US" sz="1200"/>
          </a:p>
        </p:txBody>
      </p:sp>
      <p:pic>
        <p:nvPicPr>
          <p:cNvPr id="27664" name="Picture 16" descr="emblem_class"/>
          <p:cNvPicPr>
            <a:picLocks noChangeAspect="1" noChangeArrowheads="1"/>
          </p:cNvPicPr>
          <p:nvPr/>
        </p:nvPicPr>
        <p:blipFill>
          <a:blip r:embed="rId6" cstate="print"/>
          <a:srcRect/>
          <a:stretch>
            <a:fillRect/>
          </a:stretch>
        </p:blipFill>
        <p:spPr bwMode="auto">
          <a:xfrm>
            <a:off x="685800" y="1676400"/>
            <a:ext cx="1752600" cy="1752600"/>
          </a:xfrm>
          <a:prstGeom prst="rect">
            <a:avLst/>
          </a:prstGeom>
          <a:noFill/>
        </p:spPr>
      </p:pic>
      <p:graphicFrame>
        <p:nvGraphicFramePr>
          <p:cNvPr id="27699" name="Object 51"/>
          <p:cNvGraphicFramePr>
            <a:graphicFrameLocks noChangeAspect="1"/>
          </p:cNvGraphicFramePr>
          <p:nvPr/>
        </p:nvGraphicFramePr>
        <p:xfrm>
          <a:off x="2843213" y="1196975"/>
          <a:ext cx="2736850" cy="2549525"/>
        </p:xfrm>
        <a:graphic>
          <a:graphicData uri="http://schemas.openxmlformats.org/presentationml/2006/ole">
            <mc:AlternateContent xmlns:mc="http://schemas.openxmlformats.org/markup-compatibility/2006">
              <mc:Choice xmlns:v="urn:schemas-microsoft-com:vml" Requires="v">
                <p:oleObj spid="_x0000_s28237" name="CorelDRAW" r:id="rId7" imgW="1409700" imgH="1320800" progId="">
                  <p:embed/>
                </p:oleObj>
              </mc:Choice>
              <mc:Fallback>
                <p:oleObj name="CorelDRAW" r:id="rId7" imgW="1409700" imgH="1320800" progId="">
                  <p:embed/>
                  <p:pic>
                    <p:nvPicPr>
                      <p:cNvPr id="0" name="Picture 5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3213" y="1196975"/>
                        <a:ext cx="2736850" cy="254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7652" name="Rectangle 4"/>
          <p:cNvSpPr>
            <a:spLocks noGrp="1" noChangeArrowheads="1"/>
          </p:cNvSpPr>
          <p:nvPr>
            <p:ph type="ctrTitle"/>
          </p:nvPr>
        </p:nvSpPr>
        <p:spPr>
          <a:xfrm>
            <a:off x="2678113" y="990600"/>
            <a:ext cx="5856287" cy="2841625"/>
          </a:xfrm>
          <a:noFill/>
        </p:spPr>
        <p:txBody>
          <a:bodyPr/>
          <a:lstStyle/>
          <a:p>
            <a:r>
              <a:rPr lang="en-US" sz="4000" dirty="0" smtClean="0"/>
              <a:t>Enterprise JavaBeans</a:t>
            </a:r>
            <a:endParaRPr lang="en-US" sz="4000" dirty="0"/>
          </a:p>
        </p:txBody>
      </p:sp>
      <p:pic>
        <p:nvPicPr>
          <p:cNvPr id="27763" name="Picture 115" descr="logo-SUPINFO-noir-fond-tran"/>
          <p:cNvPicPr>
            <a:picLocks noChangeAspect="1" noChangeArrowheads="1"/>
          </p:cNvPicPr>
          <p:nvPr/>
        </p:nvPicPr>
        <p:blipFill>
          <a:blip r:embed="rId9" cstate="print"/>
          <a:srcRect/>
          <a:stretch>
            <a:fillRect/>
          </a:stretch>
        </p:blipFill>
        <p:spPr bwMode="auto">
          <a:xfrm>
            <a:off x="6156325" y="5229225"/>
            <a:ext cx="2806700" cy="711200"/>
          </a:xfrm>
          <a:prstGeom prst="rect">
            <a:avLst/>
          </a:prstGeom>
          <a:noFill/>
          <a:ln w="9525">
            <a:noFill/>
            <a:miter lim="800000"/>
            <a:headEnd/>
            <a:tailEnd/>
          </a:ln>
        </p:spPr>
      </p:pic>
      <p:pic>
        <p:nvPicPr>
          <p:cNvPr id="11" name="Picture 9"/>
          <p:cNvPicPr>
            <a:picLocks noChangeAspect="1" noChangeArrowheads="1"/>
          </p:cNvPicPr>
          <p:nvPr/>
        </p:nvPicPr>
        <p:blipFill>
          <a:blip r:embed="rId10" cstate="print"/>
          <a:srcRect/>
          <a:stretch>
            <a:fillRect/>
          </a:stretch>
        </p:blipFill>
        <p:spPr bwMode="auto">
          <a:xfrm>
            <a:off x="6084888" y="2997200"/>
            <a:ext cx="2914650" cy="1847850"/>
          </a:xfrm>
          <a:prstGeom prst="rect">
            <a:avLst/>
          </a:prstGeom>
          <a:noFill/>
          <a:ln w="9525">
            <a:noFill/>
            <a:round/>
            <a:headEnd/>
            <a:tailEnd/>
          </a:ln>
        </p:spPr>
      </p:pic>
    </p:spTree>
    <p:custDataLst>
      <p:tags r:id="rId2"/>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smtClean="0">
                <a:solidFill>
                  <a:srgbClr val="000000"/>
                </a:solidFill>
              </a:rPr>
              <a:t>Version 3.1</a:t>
            </a:r>
            <a:endParaRPr lang="en-US" sz="3200" b="1" dirty="0">
              <a:solidFill>
                <a:srgbClr val="000000"/>
              </a:solidFill>
            </a:endParaRPr>
          </a:p>
        </p:txBody>
      </p:sp>
      <p:sp>
        <p:nvSpPr>
          <p:cNvPr id="15363" name="Text Box 2"/>
          <p:cNvSpPr txBox="1">
            <a:spLocks noChangeArrowheads="1"/>
          </p:cNvSpPr>
          <p:nvPr/>
        </p:nvSpPr>
        <p:spPr bwMode="auto">
          <a:xfrm>
            <a:off x="1262831" y="1196752"/>
            <a:ext cx="7413625" cy="4648200"/>
          </a:xfrm>
          <a:prstGeom prst="rect">
            <a:avLst/>
          </a:prstGeom>
          <a:noFill/>
          <a:ln w="9525">
            <a:noFill/>
            <a:round/>
            <a:headEnd/>
            <a:tailEnd/>
          </a:ln>
        </p:spPr>
        <p:txBody>
          <a:bodyPr>
            <a:prstTxWarp prst="textNoShape">
              <a:avLst/>
            </a:prstTxWarp>
          </a:bodyPr>
          <a:lstStyle/>
          <a:p>
            <a:pPr marL="341313" indent="-341313" eaLnBrk="1" hangingPunct="1">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latin typeface="+mn-lt"/>
              </a:rPr>
              <a:t>Java EE 6 introduce the version 3.1</a:t>
            </a:r>
          </a:p>
          <a:p>
            <a:pPr marL="341313" indent="-341313" eaLnBrk="1" hangingPunct="1">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latin typeface="+mn-lt"/>
              </a:rPr>
              <a:t>This version tends to more simplification :</a:t>
            </a:r>
          </a:p>
          <a:p>
            <a:pPr marL="798513" lvl="1" indent="-341313" eaLnBrk="1" hangingPunct="1">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latin typeface="+mn-lt"/>
              </a:rPr>
              <a:t>EJB </a:t>
            </a:r>
            <a:r>
              <a:rPr lang="en-US" sz="2200" dirty="0">
                <a:solidFill>
                  <a:srgbClr val="4D4D4D"/>
                </a:solidFill>
                <a:latin typeface="+mn-lt"/>
              </a:rPr>
              <a:t>I</a:t>
            </a:r>
            <a:r>
              <a:rPr lang="en-US" sz="2200" dirty="0" smtClean="0">
                <a:solidFill>
                  <a:srgbClr val="4D4D4D"/>
                </a:solidFill>
                <a:latin typeface="+mn-lt"/>
              </a:rPr>
              <a:t>nterfaces become optional in specific cases</a:t>
            </a:r>
          </a:p>
          <a:p>
            <a:pPr marL="798513" lvl="1" indent="-341313" eaLnBrk="1" hangingPunct="1">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latin typeface="+mn-lt"/>
              </a:rPr>
              <a:t>EJB Lite specification for embedded containers</a:t>
            </a:r>
          </a:p>
          <a:p>
            <a:pPr marL="798513" lvl="1" indent="-341313" eaLnBrk="1" hangingPunct="1">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latin typeface="+mn-lt"/>
              </a:rPr>
              <a:t>Asynchronous invocation</a:t>
            </a:r>
          </a:p>
          <a:p>
            <a:pPr marL="798513" lvl="1" indent="-341313" eaLnBrk="1" hangingPunct="1">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latin typeface="+mn-lt"/>
              </a:rPr>
              <a:t>Further other simplifications…</a:t>
            </a:r>
          </a:p>
          <a:p>
            <a:pPr marL="798513" lvl="1" indent="-341313" eaLnBrk="1" hangingPunct="1">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latin typeface="+mn-lt"/>
            </a:endParaRPr>
          </a:p>
          <a:p>
            <a:pPr marL="341313" indent="-341313" eaLnBrk="1" hangingPunct="1">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latin typeface="+mn-lt"/>
              </a:rPr>
              <a:t>We will see all this features in a next chapter</a:t>
            </a:r>
          </a:p>
        </p:txBody>
      </p:sp>
      <p:pic>
        <p:nvPicPr>
          <p:cNvPr id="15364"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5366" name="Text Box 5"/>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rPr>
              <a:t>Introduction</a:t>
            </a:r>
          </a:p>
        </p:txBody>
      </p:sp>
    </p:spTree>
    <p:extLst>
      <p:ext uri="{BB962C8B-B14F-4D97-AF65-F5344CB8AC3E}">
        <p14:creationId xmlns:p14="http://schemas.microsoft.com/office/powerpoint/2010/main" val="5499596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1"/>
          <p:cNvSpPr txBox="1">
            <a:spLocks noChangeArrowheads="1"/>
          </p:cNvSpPr>
          <p:nvPr/>
        </p:nvSpPr>
        <p:spPr bwMode="auto">
          <a:xfrm>
            <a:off x="1033463" y="341313"/>
            <a:ext cx="7729537" cy="579437"/>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Stop-and-think</a:t>
            </a:r>
          </a:p>
        </p:txBody>
      </p:sp>
      <p:pic>
        <p:nvPicPr>
          <p:cNvPr id="41987" name="Picture 2"/>
          <p:cNvPicPr>
            <a:picLocks noChangeAspect="1" noChangeArrowheads="1"/>
          </p:cNvPicPr>
          <p:nvPr/>
        </p:nvPicPr>
        <p:blipFill>
          <a:blip r:embed="rId3" cstate="print"/>
          <a:srcRect/>
          <a:stretch>
            <a:fillRect/>
          </a:stretch>
        </p:blipFill>
        <p:spPr bwMode="auto">
          <a:xfrm>
            <a:off x="131763" y="130175"/>
            <a:ext cx="652462" cy="652463"/>
          </a:xfrm>
          <a:prstGeom prst="rect">
            <a:avLst/>
          </a:prstGeom>
          <a:noFill/>
          <a:ln w="9525">
            <a:noFill/>
            <a:round/>
            <a:headEnd/>
            <a:tailEnd/>
          </a:ln>
        </p:spPr>
      </p:pic>
      <p:sp>
        <p:nvSpPr>
          <p:cNvPr id="39939" name="Text Box 3"/>
          <p:cNvSpPr txBox="1">
            <a:spLocks noChangeArrowheads="1"/>
          </p:cNvSpPr>
          <p:nvPr/>
        </p:nvSpPr>
        <p:spPr bwMode="auto">
          <a:xfrm>
            <a:off x="1116013" y="1196975"/>
            <a:ext cx="7400925" cy="581025"/>
          </a:xfrm>
          <a:prstGeom prst="rect">
            <a:avLst/>
          </a:prstGeom>
          <a:noFill/>
          <a:ln w="9525">
            <a:noFill/>
            <a:round/>
            <a:headEnd/>
            <a:tailEnd/>
          </a:ln>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a:solidFill>
                  <a:srgbClr val="4D4D4D"/>
                </a:solidFill>
              </a:rPr>
              <a:t>Do you have any questions ?</a:t>
            </a:r>
          </a:p>
        </p:txBody>
      </p:sp>
      <p:sp>
        <p:nvSpPr>
          <p:cNvPr id="41989" name="Text Box 4"/>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solidFill>
                  <a:srgbClr val="000000"/>
                </a:solidFill>
              </a:rPr>
              <a:t>Introduction</a:t>
            </a:r>
            <a:endParaRPr lang="en-US" b="1" dirty="0">
              <a:solidFill>
                <a:srgbClr val="000000"/>
              </a:solidFill>
            </a:endParaRPr>
          </a:p>
        </p:txBody>
      </p:sp>
      <p:pic>
        <p:nvPicPr>
          <p:cNvPr id="9" name="Picture 6"/>
          <p:cNvPicPr>
            <a:picLocks noChangeAspect="1" noChangeArrowheads="1"/>
          </p:cNvPicPr>
          <p:nvPr/>
        </p:nvPicPr>
        <p:blipFill>
          <a:blip r:embed="rId4" cstate="print"/>
          <a:srcRect/>
          <a:stretch>
            <a:fillRect/>
          </a:stretch>
        </p:blipFill>
        <p:spPr bwMode="auto">
          <a:xfrm>
            <a:off x="2913063" y="2365375"/>
            <a:ext cx="3603625" cy="3255963"/>
          </a:xfrm>
          <a:prstGeom prst="rect">
            <a:avLst/>
          </a:prstGeom>
          <a:noFill/>
          <a:ln w="12700">
            <a:noFill/>
            <a:miter lim="800000"/>
            <a:headEnd type="none" w="sm" len="sm"/>
            <a:tailEnd type="none" w="sm" len="sm"/>
          </a:ln>
          <a:effectLst/>
        </p:spPr>
      </p:pic>
    </p:spTree>
    <p:extLst>
      <p:ext uri="{BB962C8B-B14F-4D97-AF65-F5344CB8AC3E}">
        <p14:creationId xmlns:p14="http://schemas.microsoft.com/office/powerpoint/2010/main" val="4138486091"/>
      </p:ext>
    </p:extLst>
  </p:cSld>
  <p:clrMapOvr>
    <a:masterClrMapping/>
  </p:clrMapOvr>
  <p:transition xmlns:p14="http://schemas.microsoft.com/office/powerpoint/2010/main">
    <p:wip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afterEffect">
                                  <p:stCondLst>
                                    <p:cond delay="0"/>
                                  </p:stCondLst>
                                  <p:childTnLst>
                                    <p:set>
                                      <p:cBhvr additive="repl">
                                        <p:cTn id="6" dur="1" fill="hold">
                                          <p:stCondLst>
                                            <p:cond delay="0"/>
                                          </p:stCondLst>
                                        </p:cTn>
                                        <p:tgtEl>
                                          <p:spTgt spid="39939"/>
                                        </p:tgtEl>
                                        <p:attrNameLst>
                                          <p:attrName>style.visibility</p:attrName>
                                        </p:attrNameLst>
                                      </p:cBhvr>
                                      <p:to>
                                        <p:strVal val="visible"/>
                                      </p:to>
                                    </p:set>
                                    <p:animEffect transition="in" filter="wipe(left)">
                                      <p:cBhvr additive="repl">
                                        <p:cTn id="7" dur="500"/>
                                        <p:tgtEl>
                                          <p:spTgt spid="39939"/>
                                        </p:tgtEl>
                                      </p:cBhvr>
                                    </p:animEffect>
                                  </p:childTnLst>
                                </p:cTn>
                              </p:par>
                              <p:par>
                                <p:cTn id="8" presetID="35"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anim calcmode="lin" valueType="num">
                                      <p:cBhvr>
                                        <p:cTn id="11" dur="1000" fill="hold"/>
                                        <p:tgtEl>
                                          <p:spTgt spid="9"/>
                                        </p:tgtEl>
                                        <p:attrNameLst>
                                          <p:attrName>style.rotation</p:attrName>
                                        </p:attrNameLst>
                                      </p:cBhvr>
                                      <p:tavLst>
                                        <p:tav tm="0">
                                          <p:val>
                                            <p:fltVal val="720"/>
                                          </p:val>
                                        </p:tav>
                                        <p:tav tm="100000">
                                          <p:val>
                                            <p:fltVal val="0"/>
                                          </p:val>
                                        </p:tav>
                                      </p:tavLst>
                                    </p:anim>
                                    <p:anim calcmode="lin" valueType="num">
                                      <p:cBhvr>
                                        <p:cTn id="12" dur="1000" fill="hold"/>
                                        <p:tgtEl>
                                          <p:spTgt spid="9"/>
                                        </p:tgtEl>
                                        <p:attrNameLst>
                                          <p:attrName>ppt_h</p:attrName>
                                        </p:attrNameLst>
                                      </p:cBhvr>
                                      <p:tavLst>
                                        <p:tav tm="0">
                                          <p:val>
                                            <p:fltVal val="0"/>
                                          </p:val>
                                        </p:tav>
                                        <p:tav tm="100000">
                                          <p:val>
                                            <p:strVal val="#ppt_h"/>
                                          </p:val>
                                        </p:tav>
                                      </p:tavLst>
                                    </p:anim>
                                    <p:anim calcmode="lin" valueType="num">
                                      <p:cBhvr>
                                        <p:cTn id="13" dur="1000" fill="hold"/>
                                        <p:tgtEl>
                                          <p:spTgt spid="9"/>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2"/>
          <p:cNvSpPr txBox="1">
            <a:spLocks noChangeArrowheads="1"/>
          </p:cNvSpPr>
          <p:nvPr/>
        </p:nvSpPr>
        <p:spPr bwMode="auto">
          <a:xfrm>
            <a:off x="2514600" y="3962400"/>
            <a:ext cx="6248400" cy="1447800"/>
          </a:xfrm>
          <a:prstGeom prst="rect">
            <a:avLst/>
          </a:prstGeom>
          <a:noFill/>
          <a:ln w="9525">
            <a:noFill/>
            <a:round/>
            <a:headEnd/>
            <a:tailEnd/>
          </a:ln>
        </p:spPr>
        <p:txBody>
          <a:bodyPr>
            <a:prstTxWarp prst="textNoShape">
              <a:avLst/>
            </a:prstTxWarp>
          </a:bodyPr>
          <a:lstStyle/>
          <a:p>
            <a:pPr eaLnBrk="1" hangingPunct="1">
              <a:spcBef>
                <a:spcPts val="550"/>
              </a:spcBef>
              <a:spcAft>
                <a:spcPts val="825"/>
              </a:spcAft>
              <a:buClr>
                <a:srgbClr val="777777"/>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a:solidFill>
                  <a:srgbClr val="4D4D4D"/>
                </a:solidFill>
              </a:rPr>
              <a:t>Stateless and Stateful Session Beans</a:t>
            </a:r>
          </a:p>
        </p:txBody>
      </p:sp>
      <p:sp>
        <p:nvSpPr>
          <p:cNvPr id="17410" name="Text Box 1"/>
          <p:cNvSpPr txBox="1">
            <a:spLocks noChangeArrowheads="1"/>
          </p:cNvSpPr>
          <p:nvPr/>
        </p:nvSpPr>
        <p:spPr bwMode="auto">
          <a:xfrm>
            <a:off x="2514600" y="1600200"/>
            <a:ext cx="6237288" cy="22860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1" dirty="0" smtClean="0">
                <a:solidFill>
                  <a:srgbClr val="000000"/>
                </a:solidFill>
              </a:rPr>
              <a:t>Session Bean</a:t>
            </a:r>
            <a:endParaRPr lang="en-US" sz="3600" b="1" dirty="0">
              <a:solidFill>
                <a:srgbClr val="000000"/>
              </a:solidFill>
            </a:endParaRPr>
          </a:p>
        </p:txBody>
      </p:sp>
      <p:pic>
        <p:nvPicPr>
          <p:cNvPr id="17412" name="Picture 3"/>
          <p:cNvPicPr>
            <a:picLocks noChangeAspect="1" noChangeArrowheads="1"/>
          </p:cNvPicPr>
          <p:nvPr/>
        </p:nvPicPr>
        <p:blipFill>
          <a:blip r:embed="rId3" cstate="print"/>
          <a:srcRect/>
          <a:stretch>
            <a:fillRect/>
          </a:stretch>
        </p:blipFill>
        <p:spPr bwMode="auto">
          <a:xfrm>
            <a:off x="914400" y="2057400"/>
            <a:ext cx="1371600" cy="1371600"/>
          </a:xfrm>
          <a:prstGeom prst="rect">
            <a:avLst/>
          </a:prstGeom>
          <a:noFill/>
          <a:ln w="9525">
            <a:noFill/>
            <a:round/>
            <a:headEnd/>
            <a:tailEnd/>
          </a:ln>
        </p:spPr>
      </p:pic>
    </p:spTree>
    <p:extLst>
      <p:ext uri="{BB962C8B-B14F-4D97-AF65-F5344CB8AC3E}">
        <p14:creationId xmlns:p14="http://schemas.microsoft.com/office/powerpoint/2010/main" val="162261727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Presentation</a:t>
            </a:r>
          </a:p>
        </p:txBody>
      </p:sp>
      <p:sp>
        <p:nvSpPr>
          <p:cNvPr id="19459" name="Text Box 2"/>
          <p:cNvSpPr txBox="1">
            <a:spLocks noChangeArrowheads="1"/>
          </p:cNvSpPr>
          <p:nvPr/>
        </p:nvSpPr>
        <p:spPr bwMode="auto">
          <a:xfrm>
            <a:off x="1044575" y="1524000"/>
            <a:ext cx="7794625" cy="4648200"/>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A Session Bean is a server-side component providing services to clients</a:t>
            </a: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It can provide the different steps for an application </a:t>
            </a:r>
            <a:r>
              <a:rPr lang="en-US" sz="2200" dirty="0" smtClean="0">
                <a:solidFill>
                  <a:srgbClr val="4D4D4D"/>
                </a:solidFill>
              </a:rPr>
              <a:t>workflow</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Authentication</a:t>
            </a:r>
            <a:endParaRPr lang="en-US" sz="2200" dirty="0">
              <a:solidFill>
                <a:srgbClr val="4D4D4D"/>
              </a:solidFill>
            </a:endParaRP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2200" dirty="0" smtClean="0">
                <a:solidFill>
                  <a:srgbClr val="4D4D4D"/>
                </a:solidFill>
              </a:rPr>
              <a:t>Product listing</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Command validation</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Etc…</a:t>
            </a:r>
            <a:endParaRPr lang="en-US" sz="2200" dirty="0">
              <a:solidFill>
                <a:srgbClr val="4D4D4D"/>
              </a:solidFill>
            </a:endParaRP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smtClean="0">
              <a:solidFill>
                <a:srgbClr val="4D4D4D"/>
              </a:solidFill>
            </a:endParaRP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Functionalities </a:t>
            </a:r>
            <a:r>
              <a:rPr lang="en-US" sz="2200" dirty="0">
                <a:solidFill>
                  <a:srgbClr val="4D4D4D"/>
                </a:solidFill>
              </a:rPr>
              <a:t>close to RMI</a:t>
            </a:r>
          </a:p>
          <a:p>
            <a:pPr marL="341313" indent="-341313" eaLnBrk="1" hangingPunct="1">
              <a:lnSpc>
                <a:spcPct val="90000"/>
              </a:lnSpc>
              <a:spcBef>
                <a:spcPts val="550"/>
              </a:spcBef>
              <a:spcAft>
                <a:spcPts val="82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p:txBody>
      </p:sp>
      <p:pic>
        <p:nvPicPr>
          <p:cNvPr id="19460"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9461"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pic>
        <p:nvPicPr>
          <p:cNvPr id="19462" name="Picture 5"/>
          <p:cNvPicPr>
            <a:picLocks noChangeAspect="1" noChangeArrowheads="1"/>
          </p:cNvPicPr>
          <p:nvPr/>
        </p:nvPicPr>
        <p:blipFill>
          <a:blip r:embed="rId4" cstate="print"/>
          <a:srcRect/>
          <a:stretch>
            <a:fillRect/>
          </a:stretch>
        </p:blipFill>
        <p:spPr bwMode="auto">
          <a:xfrm>
            <a:off x="7315200" y="5116513"/>
            <a:ext cx="1531938" cy="1493837"/>
          </a:xfrm>
          <a:prstGeom prst="rect">
            <a:avLst/>
          </a:prstGeom>
          <a:noFill/>
          <a:ln w="9525">
            <a:noFill/>
            <a:round/>
            <a:headEnd/>
            <a:tailEnd/>
          </a:ln>
        </p:spPr>
      </p:pic>
      <p:sp>
        <p:nvSpPr>
          <p:cNvPr id="19463" name="Text Box 6"/>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Session Bean</a:t>
            </a:r>
          </a:p>
        </p:txBody>
      </p:sp>
    </p:spTree>
    <p:extLst>
      <p:ext uri="{BB962C8B-B14F-4D97-AF65-F5344CB8AC3E}">
        <p14:creationId xmlns:p14="http://schemas.microsoft.com/office/powerpoint/2010/main" val="401395340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Facade pattern</a:t>
            </a:r>
          </a:p>
        </p:txBody>
      </p:sp>
      <p:sp>
        <p:nvSpPr>
          <p:cNvPr id="20483" name="Text Box 2"/>
          <p:cNvSpPr txBox="1">
            <a:spLocks noChangeArrowheads="1"/>
          </p:cNvSpPr>
          <p:nvPr/>
        </p:nvSpPr>
        <p:spPr bwMode="auto">
          <a:xfrm>
            <a:off x="1044575" y="1524000"/>
            <a:ext cx="7794625" cy="4648200"/>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a:solidFill>
                  <a:srgbClr val="4D4D4D"/>
                </a:solidFill>
              </a:rPr>
              <a:t>The Session Bean acts as a “facade”, it's the client's interlocutor</a:t>
            </a:r>
          </a:p>
          <a:p>
            <a:pPr marL="341313" indent="-341313" eaLnBrk="1" hangingPunct="1">
              <a:lnSpc>
                <a:spcPct val="90000"/>
              </a:lnSpc>
              <a:spcBef>
                <a:spcPts val="550"/>
              </a:spcBef>
              <a:spcAft>
                <a:spcPts val="82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a:solidFill>
                <a:srgbClr val="4D4D4D"/>
              </a:solidFill>
            </a:endParaRPr>
          </a:p>
        </p:txBody>
      </p:sp>
      <p:pic>
        <p:nvPicPr>
          <p:cNvPr id="20484"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20485"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20486" name="Text Box 5"/>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Session Bean</a:t>
            </a:r>
          </a:p>
        </p:txBody>
      </p:sp>
      <p:pic>
        <p:nvPicPr>
          <p:cNvPr id="20487" name="Picture 6"/>
          <p:cNvPicPr>
            <a:picLocks noChangeAspect="1" noChangeArrowheads="1"/>
          </p:cNvPicPr>
          <p:nvPr/>
        </p:nvPicPr>
        <p:blipFill>
          <a:blip r:embed="rId4" cstate="print"/>
          <a:srcRect/>
          <a:stretch>
            <a:fillRect/>
          </a:stretch>
        </p:blipFill>
        <p:spPr bwMode="auto">
          <a:xfrm>
            <a:off x="1981200" y="2420938"/>
            <a:ext cx="5715000" cy="4090987"/>
          </a:xfrm>
          <a:prstGeom prst="rect">
            <a:avLst/>
          </a:prstGeom>
          <a:noFill/>
          <a:ln w="9525">
            <a:noFill/>
            <a:round/>
            <a:headEnd/>
            <a:tailEnd/>
          </a:ln>
        </p:spPr>
      </p:pic>
    </p:spTree>
    <p:extLst>
      <p:ext uri="{BB962C8B-B14F-4D97-AF65-F5344CB8AC3E}">
        <p14:creationId xmlns:p14="http://schemas.microsoft.com/office/powerpoint/2010/main" val="338842768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Text Box 1"/>
          <p:cNvSpPr txBox="1">
            <a:spLocks noChangeArrowheads="1"/>
          </p:cNvSpPr>
          <p:nvPr/>
        </p:nvSpPr>
        <p:spPr bwMode="auto">
          <a:xfrm>
            <a:off x="1044575" y="1524000"/>
            <a:ext cx="3783013" cy="4648200"/>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00"/>
              </a:spcBef>
              <a:spcAft>
                <a:spcPts val="750"/>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a:solidFill>
                <a:srgbClr val="4D4D4D"/>
              </a:solidFill>
            </a:endParaRPr>
          </a:p>
          <a:p>
            <a:pPr marL="341313" indent="-341313" eaLnBrk="1" hangingPunct="1">
              <a:lnSpc>
                <a:spcPct val="90000"/>
              </a:lnSpc>
              <a:spcBef>
                <a:spcPts val="500"/>
              </a:spcBef>
              <a:spcAft>
                <a:spcPts val="750"/>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a:solidFill>
                <a:srgbClr val="4D4D4D"/>
              </a:solidFill>
            </a:endParaRPr>
          </a:p>
        </p:txBody>
      </p:sp>
      <p:grpSp>
        <p:nvGrpSpPr>
          <p:cNvPr id="2" name="Group 2"/>
          <p:cNvGrpSpPr>
            <a:grpSpLocks/>
          </p:cNvGrpSpPr>
          <p:nvPr/>
        </p:nvGrpSpPr>
        <p:grpSpPr bwMode="auto">
          <a:xfrm>
            <a:off x="6362700" y="2173288"/>
            <a:ext cx="1016000" cy="946150"/>
            <a:chOff x="4008" y="1369"/>
            <a:chExt cx="640" cy="596"/>
          </a:xfrm>
        </p:grpSpPr>
        <p:graphicFrame>
          <p:nvGraphicFramePr>
            <p:cNvPr id="4100" name="Object 3"/>
            <p:cNvGraphicFramePr>
              <a:graphicFrameLocks noChangeAspect="1"/>
            </p:cNvGraphicFramePr>
            <p:nvPr/>
          </p:nvGraphicFramePr>
          <p:xfrm>
            <a:off x="4008" y="1369"/>
            <a:ext cx="641" cy="597"/>
          </p:xfrm>
          <a:graphic>
            <a:graphicData uri="http://schemas.openxmlformats.org/presentationml/2006/ole">
              <mc:AlternateContent xmlns:mc="http://schemas.openxmlformats.org/markup-compatibility/2006">
                <mc:Choice xmlns:v="urn:schemas-microsoft-com:vml" Requires="v">
                  <p:oleObj spid="_x0000_s1789" r:id="rId4" imgW="1219200" imgH="1130300" progId="">
                    <p:embed/>
                  </p:oleObj>
                </mc:Choice>
                <mc:Fallback>
                  <p:oleObj r:id="rId4" imgW="1219200" imgH="11303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8" y="1369"/>
                          <a:ext cx="641" cy="597"/>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4132" name="Text Box 4"/>
            <p:cNvSpPr txBox="1">
              <a:spLocks noChangeArrowheads="1"/>
            </p:cNvSpPr>
            <p:nvPr/>
          </p:nvSpPr>
          <p:spPr bwMode="auto">
            <a:xfrm>
              <a:off x="4008" y="1369"/>
              <a:ext cx="641" cy="597"/>
            </a:xfrm>
            <a:prstGeom prst="rect">
              <a:avLst/>
            </a:prstGeom>
            <a:noFill/>
            <a:ln w="9525">
              <a:noFill/>
              <a:round/>
              <a:headEnd/>
              <a:tailEnd/>
            </a:ln>
          </p:spPr>
          <p:txBody>
            <a:bodyPr wrap="none" anchor="ctr">
              <a:prstTxWarp prst="textNoShape">
                <a:avLst/>
              </a:prstTxWarp>
            </a:bodyPr>
            <a:lstStyle/>
            <a:p>
              <a:endParaRPr lang="en-US"/>
            </a:p>
          </p:txBody>
        </p:sp>
      </p:grpSp>
      <p:pic>
        <p:nvPicPr>
          <p:cNvPr id="4103" name="Picture 5"/>
          <p:cNvPicPr>
            <a:picLocks noChangeAspect="1" noChangeArrowheads="1"/>
          </p:cNvPicPr>
          <p:nvPr/>
        </p:nvPicPr>
        <p:blipFill>
          <a:blip r:embed="rId6" cstate="print"/>
          <a:srcRect/>
          <a:stretch>
            <a:fillRect/>
          </a:stretch>
        </p:blipFill>
        <p:spPr bwMode="auto">
          <a:xfrm>
            <a:off x="130175" y="119063"/>
            <a:ext cx="652463" cy="652462"/>
          </a:xfrm>
          <a:prstGeom prst="rect">
            <a:avLst/>
          </a:prstGeom>
          <a:noFill/>
          <a:ln w="9525">
            <a:noFill/>
            <a:round/>
            <a:headEnd/>
            <a:tailEnd/>
          </a:ln>
        </p:spPr>
      </p:pic>
      <p:sp>
        <p:nvSpPr>
          <p:cNvPr id="4104" name="Rectangle 6"/>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4105" name="Text Box 7"/>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Session Bean</a:t>
            </a:r>
          </a:p>
        </p:txBody>
      </p:sp>
      <p:sp>
        <p:nvSpPr>
          <p:cNvPr id="4106" name="Rectangle 8"/>
          <p:cNvSpPr>
            <a:spLocks noChangeArrowheads="1"/>
          </p:cNvSpPr>
          <p:nvPr/>
        </p:nvSpPr>
        <p:spPr bwMode="auto">
          <a:xfrm>
            <a:off x="1044575" y="1301080"/>
            <a:ext cx="7794625" cy="4648200"/>
          </a:xfrm>
          <a:prstGeom prst="rect">
            <a:avLst/>
          </a:prstGeom>
          <a:noFill/>
          <a:ln w="9525">
            <a:noFill/>
            <a:round/>
            <a:headEnd/>
            <a:tailEnd/>
          </a:ln>
        </p:spPr>
        <p:txBody>
          <a:bodyPr lIns="90000" tIns="46800" rIns="90000" bIns="46800">
            <a:prstTxWarp prst="textNoShape">
              <a:avLst/>
            </a:prstTxWarp>
          </a:bodyPr>
          <a:lstStyle/>
          <a:p>
            <a:pPr marL="341313" indent="-341313" eaLnBrk="1" hangingPunct="1">
              <a:lnSpc>
                <a:spcPct val="90000"/>
              </a:lnSpc>
              <a:spcBef>
                <a:spcPts val="550"/>
              </a:spcBef>
              <a:spcAft>
                <a:spcPts val="825"/>
              </a:spcAft>
              <a:buClr>
                <a:srgbClr val="777777"/>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200" dirty="0">
                <a:solidFill>
                  <a:srgbClr val="4D4D4D"/>
                </a:solidFill>
              </a:rPr>
              <a:t>Different clients can call the Session Bean methods if they possess its interface </a:t>
            </a:r>
          </a:p>
          <a:p>
            <a:pPr marL="341313" indent="-341313" eaLnBrk="1" hangingPunct="1">
              <a:lnSpc>
                <a:spcPct val="90000"/>
              </a:lnSpc>
              <a:spcBef>
                <a:spcPts val="550"/>
              </a:spcBef>
              <a:spcAft>
                <a:spcPts val="82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US" sz="2200" dirty="0">
              <a:solidFill>
                <a:srgbClr val="4D4D4D"/>
              </a:solidFill>
            </a:endParaRPr>
          </a:p>
          <a:p>
            <a:pPr marL="341313" indent="-341313" eaLnBrk="1" hangingPunct="1">
              <a:lnSpc>
                <a:spcPct val="90000"/>
              </a:lnSpc>
              <a:spcBef>
                <a:spcPts val="550"/>
              </a:spcBef>
              <a:spcAft>
                <a:spcPts val="82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US" sz="2200" dirty="0">
              <a:solidFill>
                <a:srgbClr val="4D4D4D"/>
              </a:solidFill>
            </a:endParaRPr>
          </a:p>
          <a:p>
            <a:pPr marL="341313" indent="-341313" eaLnBrk="1" hangingPunct="1">
              <a:lnSpc>
                <a:spcPct val="90000"/>
              </a:lnSpc>
              <a:spcBef>
                <a:spcPts val="550"/>
              </a:spcBef>
              <a:spcAft>
                <a:spcPts val="82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US" sz="2200" dirty="0">
              <a:solidFill>
                <a:srgbClr val="4D4D4D"/>
              </a:solidFill>
            </a:endParaRPr>
          </a:p>
          <a:p>
            <a:pPr marL="341313" indent="-341313" eaLnBrk="1" hangingPunct="1">
              <a:lnSpc>
                <a:spcPct val="90000"/>
              </a:lnSpc>
              <a:spcBef>
                <a:spcPts val="550"/>
              </a:spcBef>
              <a:spcAft>
                <a:spcPts val="82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US" sz="2200" dirty="0">
              <a:solidFill>
                <a:srgbClr val="4D4D4D"/>
              </a:solidFill>
            </a:endParaRPr>
          </a:p>
          <a:p>
            <a:pPr marL="341313" indent="-341313" eaLnBrk="1" hangingPunct="1">
              <a:lnSpc>
                <a:spcPct val="90000"/>
              </a:lnSpc>
              <a:spcBef>
                <a:spcPts val="550"/>
              </a:spcBef>
              <a:spcAft>
                <a:spcPts val="82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US" sz="2200" dirty="0">
              <a:solidFill>
                <a:srgbClr val="4D4D4D"/>
              </a:solidFill>
            </a:endParaRPr>
          </a:p>
          <a:p>
            <a:pPr marL="341313" indent="-341313" eaLnBrk="1" hangingPunct="1">
              <a:lnSpc>
                <a:spcPct val="90000"/>
              </a:lnSpc>
              <a:spcBef>
                <a:spcPts val="550"/>
              </a:spcBef>
              <a:spcAft>
                <a:spcPts val="82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US" sz="2200" dirty="0">
              <a:solidFill>
                <a:srgbClr val="4D4D4D"/>
              </a:solidFill>
            </a:endParaRPr>
          </a:p>
          <a:p>
            <a:pPr marL="341313" indent="-341313" eaLnBrk="1" hangingPunct="1">
              <a:lnSpc>
                <a:spcPct val="90000"/>
              </a:lnSpc>
              <a:spcBef>
                <a:spcPts val="550"/>
              </a:spcBef>
              <a:spcAft>
                <a:spcPts val="82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US" sz="2200" dirty="0">
              <a:solidFill>
                <a:srgbClr val="4D4D4D"/>
              </a:solidFill>
            </a:endParaRPr>
          </a:p>
        </p:txBody>
      </p:sp>
      <p:sp>
        <p:nvSpPr>
          <p:cNvPr id="4107" name="Text Box 9"/>
          <p:cNvSpPr txBox="1">
            <a:spLocks noChangeArrowheads="1"/>
          </p:cNvSpPr>
          <p:nvPr/>
        </p:nvSpPr>
        <p:spPr bwMode="auto">
          <a:xfrm>
            <a:off x="1044575" y="6086475"/>
            <a:ext cx="3887788"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a:solidFill>
                  <a:srgbClr val="4D4D4D"/>
                </a:solidFill>
              </a:rPr>
              <a:t>Session Bean deployed on a server</a:t>
            </a:r>
          </a:p>
        </p:txBody>
      </p:sp>
      <p:grpSp>
        <p:nvGrpSpPr>
          <p:cNvPr id="4108" name="Group 10"/>
          <p:cNvGrpSpPr>
            <a:grpSpLocks/>
          </p:cNvGrpSpPr>
          <p:nvPr/>
        </p:nvGrpSpPr>
        <p:grpSpPr bwMode="auto">
          <a:xfrm>
            <a:off x="3563938" y="3284538"/>
            <a:ext cx="1077912" cy="1582737"/>
            <a:chOff x="2245" y="2069"/>
            <a:chExt cx="679" cy="997"/>
          </a:xfrm>
        </p:grpSpPr>
        <p:graphicFrame>
          <p:nvGraphicFramePr>
            <p:cNvPr id="4099" name="Object 11"/>
            <p:cNvGraphicFramePr>
              <a:graphicFrameLocks noChangeAspect="1"/>
            </p:cNvGraphicFramePr>
            <p:nvPr/>
          </p:nvGraphicFramePr>
          <p:xfrm>
            <a:off x="2245" y="2069"/>
            <a:ext cx="680" cy="998"/>
          </p:xfrm>
          <a:graphic>
            <a:graphicData uri="http://schemas.openxmlformats.org/presentationml/2006/ole">
              <mc:AlternateContent xmlns:mc="http://schemas.openxmlformats.org/markup-compatibility/2006">
                <mc:Choice xmlns:v="urn:schemas-microsoft-com:vml" Requires="v">
                  <p:oleObj spid="_x0000_s1790" r:id="rId7" imgW="889000" imgH="1130300" progId="">
                    <p:embed/>
                  </p:oleObj>
                </mc:Choice>
                <mc:Fallback>
                  <p:oleObj r:id="rId7" imgW="889000" imgH="113030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45" y="2069"/>
                          <a:ext cx="680" cy="998"/>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4131" name="Text Box 12"/>
            <p:cNvSpPr txBox="1">
              <a:spLocks noChangeArrowheads="1"/>
            </p:cNvSpPr>
            <p:nvPr/>
          </p:nvSpPr>
          <p:spPr bwMode="auto">
            <a:xfrm>
              <a:off x="2245" y="2069"/>
              <a:ext cx="680" cy="998"/>
            </a:xfrm>
            <a:prstGeom prst="rect">
              <a:avLst/>
            </a:prstGeom>
            <a:noFill/>
            <a:ln w="9525">
              <a:noFill/>
              <a:round/>
              <a:headEnd/>
              <a:tailEnd/>
            </a:ln>
          </p:spPr>
          <p:txBody>
            <a:bodyPr wrap="none" anchor="ctr">
              <a:prstTxWarp prst="textNoShape">
                <a:avLst/>
              </a:prstTxWarp>
            </a:bodyPr>
            <a:lstStyle/>
            <a:p>
              <a:endParaRPr lang="en-US"/>
            </a:p>
          </p:txBody>
        </p:sp>
      </p:grpSp>
      <p:graphicFrame>
        <p:nvGraphicFramePr>
          <p:cNvPr id="18445" name="Object 13"/>
          <p:cNvGraphicFramePr>
            <a:graphicFrameLocks noChangeAspect="1"/>
          </p:cNvGraphicFramePr>
          <p:nvPr/>
        </p:nvGraphicFramePr>
        <p:xfrm>
          <a:off x="6638925" y="4581525"/>
          <a:ext cx="741363" cy="947738"/>
        </p:xfrm>
        <a:graphic>
          <a:graphicData uri="http://schemas.openxmlformats.org/presentationml/2006/ole">
            <mc:AlternateContent xmlns:mc="http://schemas.openxmlformats.org/markup-compatibility/2006">
              <mc:Choice xmlns:v="urn:schemas-microsoft-com:vml" Requires="v">
                <p:oleObj spid="_x0000_s1791" r:id="rId9" imgW="889000" imgH="1130300" progId="">
                  <p:embed/>
                </p:oleObj>
              </mc:Choice>
              <mc:Fallback>
                <p:oleObj r:id="rId9" imgW="889000" imgH="113030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38925" y="4581525"/>
                        <a:ext cx="741363" cy="947738"/>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18446" name="Text Box 14"/>
          <p:cNvSpPr txBox="1">
            <a:spLocks noChangeArrowheads="1"/>
          </p:cNvSpPr>
          <p:nvPr/>
        </p:nvSpPr>
        <p:spPr bwMode="auto">
          <a:xfrm>
            <a:off x="6300788" y="3933825"/>
            <a:ext cx="2592387" cy="368300"/>
          </a:xfrm>
          <a:prstGeom prst="rect">
            <a:avLst/>
          </a:prstGeom>
          <a:noFill/>
          <a:ln w="9525">
            <a:noFill/>
            <a:round/>
            <a:headEnd/>
            <a:tailEnd/>
          </a:ln>
        </p:spPr>
        <p:txBody>
          <a:bodyPr lIns="90000" tIns="46800" rIns="90000" bIns="46800">
            <a:prstTxWarp prst="textNoShape">
              <a:avLst/>
            </a:prstTxWarp>
            <a:spAutoFit/>
          </a:bodyPr>
          <a:lstStyle/>
          <a:p>
            <a:pPr algn="ct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a:solidFill>
                  <a:srgbClr val="4D4D4D"/>
                </a:solidFill>
              </a:rPr>
              <a:t>Desktop application</a:t>
            </a:r>
          </a:p>
        </p:txBody>
      </p:sp>
      <p:sp>
        <p:nvSpPr>
          <p:cNvPr id="18447" name="Text Box 15"/>
          <p:cNvSpPr txBox="1">
            <a:spLocks noChangeArrowheads="1"/>
          </p:cNvSpPr>
          <p:nvPr/>
        </p:nvSpPr>
        <p:spPr bwMode="auto">
          <a:xfrm>
            <a:off x="6588125" y="6446838"/>
            <a:ext cx="2087563" cy="368300"/>
          </a:xfrm>
          <a:prstGeom prst="rect">
            <a:avLst/>
          </a:prstGeom>
          <a:noFill/>
          <a:ln w="9525">
            <a:noFill/>
            <a:round/>
            <a:headEnd/>
            <a:tailEnd/>
          </a:ln>
        </p:spPr>
        <p:txBody>
          <a:bodyPr lIns="90000" tIns="46800" rIns="90000" bIns="46800">
            <a:prstTxWarp prst="textNoShape">
              <a:avLst/>
            </a:prstTxWarp>
            <a:spAutoFit/>
          </a:bodyPr>
          <a:lstStyle/>
          <a:p>
            <a:pPr algn="ct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a:solidFill>
                  <a:srgbClr val="4D4D4D"/>
                </a:solidFill>
              </a:rPr>
              <a:t>Web application</a:t>
            </a:r>
          </a:p>
        </p:txBody>
      </p:sp>
      <p:sp>
        <p:nvSpPr>
          <p:cNvPr id="18448" name="Line 16"/>
          <p:cNvSpPr>
            <a:spLocks noChangeShapeType="1"/>
          </p:cNvSpPr>
          <p:nvPr/>
        </p:nvSpPr>
        <p:spPr bwMode="auto">
          <a:xfrm flipH="1">
            <a:off x="4641850" y="2924175"/>
            <a:ext cx="1660525" cy="792163"/>
          </a:xfrm>
          <a:prstGeom prst="line">
            <a:avLst/>
          </a:prstGeom>
          <a:noFill/>
          <a:ln w="12600">
            <a:solidFill>
              <a:srgbClr val="4D4D4D"/>
            </a:solidFill>
            <a:miter lim="800000"/>
            <a:headEnd/>
            <a:tailEnd type="triangle" w="med" len="med"/>
          </a:ln>
        </p:spPr>
        <p:txBody>
          <a:bodyPr>
            <a:prstTxWarp prst="textNoShape">
              <a:avLst/>
            </a:prstTxWarp>
          </a:bodyPr>
          <a:lstStyle/>
          <a:p>
            <a:endParaRPr lang="fr-FR"/>
          </a:p>
        </p:txBody>
      </p:sp>
      <p:sp>
        <p:nvSpPr>
          <p:cNvPr id="18449" name="Line 17"/>
          <p:cNvSpPr>
            <a:spLocks noChangeShapeType="1"/>
          </p:cNvSpPr>
          <p:nvPr/>
        </p:nvSpPr>
        <p:spPr bwMode="auto">
          <a:xfrm flipH="1" flipV="1">
            <a:off x="4641850" y="4148138"/>
            <a:ext cx="1731963" cy="577850"/>
          </a:xfrm>
          <a:prstGeom prst="line">
            <a:avLst/>
          </a:prstGeom>
          <a:noFill/>
          <a:ln w="12600">
            <a:solidFill>
              <a:srgbClr val="4D4D4D"/>
            </a:solidFill>
            <a:miter lim="800000"/>
            <a:headEnd/>
            <a:tailEnd type="triangle" w="med" len="med"/>
          </a:ln>
        </p:spPr>
        <p:txBody>
          <a:bodyPr>
            <a:prstTxWarp prst="textNoShape">
              <a:avLst/>
            </a:prstTxWarp>
          </a:bodyPr>
          <a:lstStyle/>
          <a:p>
            <a:endParaRPr lang="fr-FR"/>
          </a:p>
        </p:txBody>
      </p:sp>
      <p:grpSp>
        <p:nvGrpSpPr>
          <p:cNvPr id="4113" name="Group 18"/>
          <p:cNvGrpSpPr>
            <a:grpSpLocks/>
          </p:cNvGrpSpPr>
          <p:nvPr/>
        </p:nvGrpSpPr>
        <p:grpSpPr bwMode="auto">
          <a:xfrm>
            <a:off x="1619250" y="4797425"/>
            <a:ext cx="2085975" cy="1222375"/>
            <a:chOff x="1020" y="3022"/>
            <a:chExt cx="1314" cy="770"/>
          </a:xfrm>
        </p:grpSpPr>
        <p:sp>
          <p:nvSpPr>
            <p:cNvPr id="4128" name="AutoShape 19"/>
            <p:cNvSpPr>
              <a:spLocks noChangeArrowheads="1"/>
            </p:cNvSpPr>
            <p:nvPr/>
          </p:nvSpPr>
          <p:spPr bwMode="auto">
            <a:xfrm>
              <a:off x="1020" y="3022"/>
              <a:ext cx="1315" cy="771"/>
            </a:xfrm>
            <a:prstGeom prst="wedgeRoundRectCallout">
              <a:avLst>
                <a:gd name="adj1" fmla="val -4222"/>
                <a:gd name="adj2" fmla="val -84111"/>
                <a:gd name="adj3" fmla="val 16667"/>
              </a:avLst>
            </a:prstGeom>
            <a:solidFill>
              <a:srgbClr val="D3D7DB"/>
            </a:solidFill>
            <a:ln w="12600">
              <a:solidFill>
                <a:srgbClr val="4D4D4D"/>
              </a:solidFill>
              <a:miter lim="800000"/>
              <a:headEnd/>
              <a:tailEnd/>
            </a:ln>
          </p:spPr>
          <p:txBody>
            <a:bodyPr wrap="none" anchor="ctr">
              <a:prstTxWarp prst="textNoShape">
                <a:avLst/>
              </a:prstTxWarp>
            </a:bodyPr>
            <a:lstStyle/>
            <a:p>
              <a:endParaRPr lang="en-US"/>
            </a:p>
          </p:txBody>
        </p:sp>
        <p:sp>
          <p:nvSpPr>
            <p:cNvPr id="4129" name="Rectangle 20"/>
            <p:cNvSpPr>
              <a:spLocks noChangeArrowheads="1"/>
            </p:cNvSpPr>
            <p:nvPr/>
          </p:nvSpPr>
          <p:spPr bwMode="auto">
            <a:xfrm>
              <a:off x="1110" y="3113"/>
              <a:ext cx="1133" cy="272"/>
            </a:xfrm>
            <a:prstGeom prst="rect">
              <a:avLst/>
            </a:prstGeom>
            <a:solidFill>
              <a:srgbClr val="D3D7DB"/>
            </a:solidFill>
            <a:ln w="12600">
              <a:solidFill>
                <a:srgbClr val="4D4D4D"/>
              </a:solidFill>
              <a:miter lim="800000"/>
              <a:headEnd/>
              <a:tailEnd/>
            </a:ln>
          </p:spPr>
          <p:txBody>
            <a:bodyPr wrap="none" anchor="ctr">
              <a:prstTxWarp prst="textNoShape">
                <a:avLst/>
              </a:prstTxWarp>
            </a:bodyPr>
            <a:lstStyle/>
            <a:p>
              <a:endParaRPr lang="en-US"/>
            </a:p>
          </p:txBody>
        </p:sp>
        <p:sp>
          <p:nvSpPr>
            <p:cNvPr id="4130" name="Rectangle 21"/>
            <p:cNvSpPr>
              <a:spLocks noChangeArrowheads="1"/>
            </p:cNvSpPr>
            <p:nvPr/>
          </p:nvSpPr>
          <p:spPr bwMode="auto">
            <a:xfrm>
              <a:off x="1110" y="3430"/>
              <a:ext cx="1133" cy="272"/>
            </a:xfrm>
            <a:prstGeom prst="rect">
              <a:avLst/>
            </a:prstGeom>
            <a:solidFill>
              <a:srgbClr val="D3D7DB"/>
            </a:solidFill>
            <a:ln w="12600">
              <a:solidFill>
                <a:srgbClr val="4D4D4D"/>
              </a:solidFill>
              <a:miter lim="800000"/>
              <a:headEnd/>
              <a:tailEnd/>
            </a:ln>
          </p:spPr>
          <p:txBody>
            <a:bodyPr wrap="none" anchor="ctr">
              <a:prstTxWarp prst="textNoShape">
                <a:avLst/>
              </a:prstTxWarp>
            </a:bodyPr>
            <a:lstStyle/>
            <a:p>
              <a:endParaRPr lang="en-US"/>
            </a:p>
          </p:txBody>
        </p:sp>
      </p:grpSp>
      <p:sp>
        <p:nvSpPr>
          <p:cNvPr id="4114" name="Text Box 22"/>
          <p:cNvSpPr txBox="1">
            <a:spLocks noChangeArrowheads="1"/>
          </p:cNvSpPr>
          <p:nvPr/>
        </p:nvSpPr>
        <p:spPr bwMode="auto">
          <a:xfrm>
            <a:off x="1763713" y="5006975"/>
            <a:ext cx="1798637" cy="368300"/>
          </a:xfrm>
          <a:prstGeom prst="rect">
            <a:avLst/>
          </a:prstGeom>
          <a:noFill/>
          <a:ln w="9525">
            <a:noFill/>
            <a:round/>
            <a:headEnd/>
            <a:tailEnd/>
          </a:ln>
        </p:spPr>
        <p:txBody>
          <a:bodyPr lIns="90000" tIns="46800" rIns="90000" bIns="46800">
            <a:prstTxWarp prst="textNoShape">
              <a:avLst/>
            </a:prstTxWarp>
            <a:spAutoFit/>
          </a:bodyPr>
          <a:lstStyle/>
          <a:p>
            <a:pPr algn="ct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a:solidFill>
                  <a:srgbClr val="4D4D4D"/>
                </a:solidFill>
              </a:rPr>
              <a:t>Interface</a:t>
            </a:r>
          </a:p>
        </p:txBody>
      </p:sp>
      <p:sp>
        <p:nvSpPr>
          <p:cNvPr id="4115" name="Text Box 23"/>
          <p:cNvSpPr txBox="1">
            <a:spLocks noChangeArrowheads="1"/>
          </p:cNvSpPr>
          <p:nvPr/>
        </p:nvSpPr>
        <p:spPr bwMode="auto">
          <a:xfrm>
            <a:off x="1763713" y="5446713"/>
            <a:ext cx="1798637" cy="368300"/>
          </a:xfrm>
          <a:prstGeom prst="rect">
            <a:avLst/>
          </a:prstGeom>
          <a:noFill/>
          <a:ln w="9525">
            <a:noFill/>
            <a:round/>
            <a:headEnd/>
            <a:tailEnd/>
          </a:ln>
        </p:spPr>
        <p:txBody>
          <a:bodyPr lIns="90000" tIns="46800" rIns="90000" bIns="46800">
            <a:prstTxWarp prst="textNoShape">
              <a:avLst/>
            </a:prstTxWarp>
            <a:spAutoFit/>
          </a:bodyPr>
          <a:lstStyle/>
          <a:p>
            <a:pPr algn="ct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a:solidFill>
                  <a:srgbClr val="4D4D4D"/>
                </a:solidFill>
              </a:rPr>
              <a:t>Implementation</a:t>
            </a:r>
          </a:p>
        </p:txBody>
      </p:sp>
      <p:pic>
        <p:nvPicPr>
          <p:cNvPr id="18456" name="Picture 24"/>
          <p:cNvPicPr>
            <a:picLocks noChangeAspect="1" noChangeArrowheads="1"/>
          </p:cNvPicPr>
          <p:nvPr/>
        </p:nvPicPr>
        <p:blipFill>
          <a:blip r:embed="rId10" cstate="print"/>
          <a:srcRect/>
          <a:stretch>
            <a:fillRect/>
          </a:stretch>
        </p:blipFill>
        <p:spPr bwMode="auto">
          <a:xfrm>
            <a:off x="7380288" y="2017713"/>
            <a:ext cx="979487" cy="979487"/>
          </a:xfrm>
          <a:prstGeom prst="rect">
            <a:avLst/>
          </a:prstGeom>
          <a:noFill/>
          <a:ln w="9525">
            <a:noFill/>
            <a:round/>
            <a:headEnd/>
            <a:tailEnd/>
          </a:ln>
        </p:spPr>
      </p:pic>
      <p:pic>
        <p:nvPicPr>
          <p:cNvPr id="18457" name="Picture 25"/>
          <p:cNvPicPr>
            <a:picLocks noChangeAspect="1" noChangeArrowheads="1"/>
          </p:cNvPicPr>
          <p:nvPr/>
        </p:nvPicPr>
        <p:blipFill>
          <a:blip r:embed="rId11" cstate="print"/>
          <a:srcRect/>
          <a:stretch>
            <a:fillRect/>
          </a:stretch>
        </p:blipFill>
        <p:spPr bwMode="auto">
          <a:xfrm>
            <a:off x="7451725" y="4652963"/>
            <a:ext cx="803275" cy="803275"/>
          </a:xfrm>
          <a:prstGeom prst="rect">
            <a:avLst/>
          </a:prstGeom>
          <a:noFill/>
          <a:ln w="9525">
            <a:noFill/>
            <a:round/>
            <a:headEnd/>
            <a:tailEnd/>
          </a:ln>
        </p:spPr>
      </p:pic>
      <p:grpSp>
        <p:nvGrpSpPr>
          <p:cNvPr id="5" name="Group 26"/>
          <p:cNvGrpSpPr>
            <a:grpSpLocks/>
          </p:cNvGrpSpPr>
          <p:nvPr/>
        </p:nvGrpSpPr>
        <p:grpSpPr bwMode="auto">
          <a:xfrm>
            <a:off x="6948488" y="3286125"/>
            <a:ext cx="1366837" cy="646113"/>
            <a:chOff x="4377" y="2070"/>
            <a:chExt cx="861" cy="407"/>
          </a:xfrm>
        </p:grpSpPr>
        <p:sp>
          <p:nvSpPr>
            <p:cNvPr id="4125" name="AutoShape 27"/>
            <p:cNvSpPr>
              <a:spLocks noChangeArrowheads="1"/>
            </p:cNvSpPr>
            <p:nvPr/>
          </p:nvSpPr>
          <p:spPr bwMode="auto">
            <a:xfrm>
              <a:off x="4377" y="2070"/>
              <a:ext cx="862" cy="408"/>
            </a:xfrm>
            <a:prstGeom prst="wedgeRoundRectCallout">
              <a:avLst>
                <a:gd name="adj1" fmla="val 18444"/>
                <a:gd name="adj2" fmla="val -98037"/>
                <a:gd name="adj3" fmla="val 16667"/>
              </a:avLst>
            </a:prstGeom>
            <a:solidFill>
              <a:srgbClr val="D3D7DB"/>
            </a:solidFill>
            <a:ln w="12600">
              <a:solidFill>
                <a:srgbClr val="4D4D4D"/>
              </a:solidFill>
              <a:miter lim="800000"/>
              <a:headEnd/>
              <a:tailEnd/>
            </a:ln>
          </p:spPr>
          <p:txBody>
            <a:bodyPr wrap="none" anchor="ctr">
              <a:prstTxWarp prst="textNoShape">
                <a:avLst/>
              </a:prstTxWarp>
            </a:bodyPr>
            <a:lstStyle/>
            <a:p>
              <a:endParaRPr lang="en-US"/>
            </a:p>
          </p:txBody>
        </p:sp>
        <p:sp>
          <p:nvSpPr>
            <p:cNvPr id="4126" name="Rectangle 28"/>
            <p:cNvSpPr>
              <a:spLocks noChangeArrowheads="1"/>
            </p:cNvSpPr>
            <p:nvPr/>
          </p:nvSpPr>
          <p:spPr bwMode="auto">
            <a:xfrm>
              <a:off x="4467" y="2115"/>
              <a:ext cx="681" cy="317"/>
            </a:xfrm>
            <a:prstGeom prst="rect">
              <a:avLst/>
            </a:prstGeom>
            <a:solidFill>
              <a:srgbClr val="D3D7DB"/>
            </a:solidFill>
            <a:ln w="12600">
              <a:solidFill>
                <a:srgbClr val="4D4D4D"/>
              </a:solidFill>
              <a:miter lim="800000"/>
              <a:headEnd/>
              <a:tailEnd/>
            </a:ln>
          </p:spPr>
          <p:txBody>
            <a:bodyPr wrap="none" anchor="ctr">
              <a:prstTxWarp prst="textNoShape">
                <a:avLst/>
              </a:prstTxWarp>
            </a:bodyPr>
            <a:lstStyle/>
            <a:p>
              <a:endParaRPr lang="en-US"/>
            </a:p>
          </p:txBody>
        </p:sp>
        <p:sp>
          <p:nvSpPr>
            <p:cNvPr id="4127" name="Text Box 29"/>
            <p:cNvSpPr txBox="1">
              <a:spLocks noChangeArrowheads="1"/>
            </p:cNvSpPr>
            <p:nvPr/>
          </p:nvSpPr>
          <p:spPr bwMode="auto">
            <a:xfrm>
              <a:off x="4422" y="2156"/>
              <a:ext cx="771" cy="232"/>
            </a:xfrm>
            <a:prstGeom prst="rect">
              <a:avLst/>
            </a:prstGeom>
            <a:noFill/>
            <a:ln w="9525">
              <a:noFill/>
              <a:round/>
              <a:headEnd/>
              <a:tailEnd/>
            </a:ln>
          </p:spPr>
          <p:txBody>
            <a:bodyPr lIns="90000" tIns="46800" rIns="90000" bIns="46800">
              <a:prstTxWarp prst="textNoShape">
                <a:avLst/>
              </a:prstTxWarp>
              <a:spAutoFit/>
            </a:bodyPr>
            <a:lstStyle/>
            <a:p>
              <a:pPr algn="ct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a:solidFill>
                    <a:srgbClr val="4D4D4D"/>
                  </a:solidFill>
                </a:rPr>
                <a:t>Interface</a:t>
              </a:r>
            </a:p>
          </p:txBody>
        </p:sp>
      </p:grpSp>
      <p:grpSp>
        <p:nvGrpSpPr>
          <p:cNvPr id="6" name="Group 30"/>
          <p:cNvGrpSpPr>
            <a:grpSpLocks/>
          </p:cNvGrpSpPr>
          <p:nvPr/>
        </p:nvGrpSpPr>
        <p:grpSpPr bwMode="auto">
          <a:xfrm>
            <a:off x="6948488" y="5734050"/>
            <a:ext cx="1366837" cy="646113"/>
            <a:chOff x="4377" y="3612"/>
            <a:chExt cx="861" cy="407"/>
          </a:xfrm>
        </p:grpSpPr>
        <p:sp>
          <p:nvSpPr>
            <p:cNvPr id="4122" name="AutoShape 31"/>
            <p:cNvSpPr>
              <a:spLocks noChangeArrowheads="1"/>
            </p:cNvSpPr>
            <p:nvPr/>
          </p:nvSpPr>
          <p:spPr bwMode="auto">
            <a:xfrm>
              <a:off x="4377" y="3612"/>
              <a:ext cx="862" cy="408"/>
            </a:xfrm>
            <a:prstGeom prst="wedgeRoundRectCallout">
              <a:avLst>
                <a:gd name="adj1" fmla="val 18444"/>
                <a:gd name="adj2" fmla="val -98037"/>
                <a:gd name="adj3" fmla="val 16667"/>
              </a:avLst>
            </a:prstGeom>
            <a:solidFill>
              <a:srgbClr val="D3D7DB"/>
            </a:solidFill>
            <a:ln w="12600">
              <a:solidFill>
                <a:srgbClr val="4D4D4D"/>
              </a:solidFill>
              <a:miter lim="800000"/>
              <a:headEnd/>
              <a:tailEnd/>
            </a:ln>
          </p:spPr>
          <p:txBody>
            <a:bodyPr wrap="none" anchor="ctr">
              <a:prstTxWarp prst="textNoShape">
                <a:avLst/>
              </a:prstTxWarp>
            </a:bodyPr>
            <a:lstStyle/>
            <a:p>
              <a:endParaRPr lang="en-US"/>
            </a:p>
          </p:txBody>
        </p:sp>
        <p:sp>
          <p:nvSpPr>
            <p:cNvPr id="4123" name="Rectangle 32"/>
            <p:cNvSpPr>
              <a:spLocks noChangeArrowheads="1"/>
            </p:cNvSpPr>
            <p:nvPr/>
          </p:nvSpPr>
          <p:spPr bwMode="auto">
            <a:xfrm>
              <a:off x="4467" y="3657"/>
              <a:ext cx="681" cy="317"/>
            </a:xfrm>
            <a:prstGeom prst="rect">
              <a:avLst/>
            </a:prstGeom>
            <a:solidFill>
              <a:srgbClr val="D3D7DB"/>
            </a:solidFill>
            <a:ln w="12600">
              <a:solidFill>
                <a:srgbClr val="4D4D4D"/>
              </a:solidFill>
              <a:miter lim="800000"/>
              <a:headEnd/>
              <a:tailEnd/>
            </a:ln>
          </p:spPr>
          <p:txBody>
            <a:bodyPr wrap="none" anchor="ctr">
              <a:prstTxWarp prst="textNoShape">
                <a:avLst/>
              </a:prstTxWarp>
            </a:bodyPr>
            <a:lstStyle/>
            <a:p>
              <a:endParaRPr lang="en-US"/>
            </a:p>
          </p:txBody>
        </p:sp>
        <p:sp>
          <p:nvSpPr>
            <p:cNvPr id="4124" name="Text Box 33"/>
            <p:cNvSpPr txBox="1">
              <a:spLocks noChangeArrowheads="1"/>
            </p:cNvSpPr>
            <p:nvPr/>
          </p:nvSpPr>
          <p:spPr bwMode="auto">
            <a:xfrm>
              <a:off x="4422" y="3698"/>
              <a:ext cx="771" cy="232"/>
            </a:xfrm>
            <a:prstGeom prst="rect">
              <a:avLst/>
            </a:prstGeom>
            <a:noFill/>
            <a:ln w="9525">
              <a:noFill/>
              <a:round/>
              <a:headEnd/>
              <a:tailEnd/>
            </a:ln>
          </p:spPr>
          <p:txBody>
            <a:bodyPr lIns="90000" tIns="46800" rIns="90000" bIns="46800">
              <a:prstTxWarp prst="textNoShape">
                <a:avLst/>
              </a:prstTxWarp>
              <a:spAutoFit/>
            </a:bodyPr>
            <a:lstStyle/>
            <a:p>
              <a:pPr algn="ct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a:solidFill>
                    <a:srgbClr val="4D4D4D"/>
                  </a:solidFill>
                </a:rPr>
                <a:t>Interface</a:t>
              </a:r>
            </a:p>
          </p:txBody>
        </p:sp>
      </p:grpSp>
      <p:pic>
        <p:nvPicPr>
          <p:cNvPr id="4120" name="Picture 34"/>
          <p:cNvPicPr>
            <a:picLocks noChangeAspect="1" noChangeArrowheads="1"/>
          </p:cNvPicPr>
          <p:nvPr/>
        </p:nvPicPr>
        <p:blipFill>
          <a:blip r:embed="rId12" cstate="print"/>
          <a:srcRect/>
          <a:stretch>
            <a:fillRect/>
          </a:stretch>
        </p:blipFill>
        <p:spPr bwMode="auto">
          <a:xfrm>
            <a:off x="1655763" y="3033713"/>
            <a:ext cx="1908175" cy="1908175"/>
          </a:xfrm>
          <a:prstGeom prst="rect">
            <a:avLst/>
          </a:prstGeom>
          <a:noFill/>
          <a:ln w="9525">
            <a:noFill/>
            <a:round/>
            <a:headEnd/>
            <a:tailEnd/>
          </a:ln>
        </p:spPr>
      </p:pic>
      <p:sp>
        <p:nvSpPr>
          <p:cNvPr id="4121" name="Text Box 35"/>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Client access</a:t>
            </a:r>
          </a:p>
        </p:txBody>
      </p:sp>
    </p:spTree>
    <p:extLst>
      <p:ext uri="{BB962C8B-B14F-4D97-AF65-F5344CB8AC3E}">
        <p14:creationId xmlns:p14="http://schemas.microsoft.com/office/powerpoint/2010/main" val="230037260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withEffect">
                                  <p:stCondLst>
                                    <p:cond delay="0"/>
                                  </p:stCondLst>
                                  <p:childTnLst>
                                    <p:set>
                                      <p:cBhvr additive="repl">
                                        <p:cTn id="6" dur="1" fill="hold">
                                          <p:stCondLst>
                                            <p:cond delay="0"/>
                                          </p:stCondLst>
                                        </p:cTn>
                                        <p:tgtEl>
                                          <p:spTgt spid="2"/>
                                        </p:tgtEl>
                                        <p:attrNameLst>
                                          <p:attrName>style.visibility</p:attrName>
                                        </p:attrNameLst>
                                      </p:cBhvr>
                                      <p:to>
                                        <p:strVal val="visible"/>
                                      </p:to>
                                    </p:set>
                                    <p:animEffect transition="in" filter="checkerboard(across)">
                                      <p:cBhvr additive="repl">
                                        <p:cTn id="7" dur="500"/>
                                        <p:tgtEl>
                                          <p:spTgt spid="2"/>
                                        </p:tgtEl>
                                      </p:cBhvr>
                                    </p:animEffect>
                                  </p:childTnLst>
                                </p:cTn>
                              </p:par>
                              <p:par>
                                <p:cTn id="8" presetID="5" presetClass="entr" presetSubtype="10" fill="hold" nodeType="withEffect">
                                  <p:stCondLst>
                                    <p:cond delay="0"/>
                                  </p:stCondLst>
                                  <p:childTnLst>
                                    <p:set>
                                      <p:cBhvr additive="repl">
                                        <p:cTn id="9" dur="1" fill="hold">
                                          <p:stCondLst>
                                            <p:cond delay="0"/>
                                          </p:stCondLst>
                                        </p:cTn>
                                        <p:tgtEl>
                                          <p:spTgt spid="5"/>
                                        </p:tgtEl>
                                        <p:attrNameLst>
                                          <p:attrName>style.visibility</p:attrName>
                                        </p:attrNameLst>
                                      </p:cBhvr>
                                      <p:to>
                                        <p:strVal val="visible"/>
                                      </p:to>
                                    </p:set>
                                    <p:animEffect transition="in" filter="checkerboard(across)">
                                      <p:cBhvr additive="repl">
                                        <p:cTn id="10" dur="500"/>
                                        <p:tgtEl>
                                          <p:spTgt spid="5"/>
                                        </p:tgtEl>
                                      </p:cBhvr>
                                    </p:animEffect>
                                  </p:childTnLst>
                                </p:cTn>
                              </p:par>
                              <p:par>
                                <p:cTn id="11" presetID="5" presetClass="entr" presetSubtype="10" fill="hold" nodeType="withEffect">
                                  <p:stCondLst>
                                    <p:cond delay="0"/>
                                  </p:stCondLst>
                                  <p:childTnLst>
                                    <p:set>
                                      <p:cBhvr additive="repl">
                                        <p:cTn id="12" dur="1" fill="hold">
                                          <p:stCondLst>
                                            <p:cond delay="0"/>
                                          </p:stCondLst>
                                        </p:cTn>
                                        <p:tgtEl>
                                          <p:spTgt spid="18456"/>
                                        </p:tgtEl>
                                        <p:attrNameLst>
                                          <p:attrName>style.visibility</p:attrName>
                                        </p:attrNameLst>
                                      </p:cBhvr>
                                      <p:to>
                                        <p:strVal val="visible"/>
                                      </p:to>
                                    </p:set>
                                    <p:animEffect transition="in" filter="checkerboard(across)">
                                      <p:cBhvr additive="repl">
                                        <p:cTn id="13" dur="500"/>
                                        <p:tgtEl>
                                          <p:spTgt spid="18456"/>
                                        </p:tgtEl>
                                      </p:cBhvr>
                                    </p:animEffect>
                                  </p:childTnLst>
                                </p:cTn>
                              </p:par>
                              <p:par>
                                <p:cTn id="14" presetID="5" presetClass="entr" presetSubtype="10" fill="hold" nodeType="withEffect">
                                  <p:stCondLst>
                                    <p:cond delay="0"/>
                                  </p:stCondLst>
                                  <p:childTnLst>
                                    <p:set>
                                      <p:cBhvr additive="repl">
                                        <p:cTn id="15" dur="1" fill="hold">
                                          <p:stCondLst>
                                            <p:cond delay="0"/>
                                          </p:stCondLst>
                                        </p:cTn>
                                        <p:tgtEl>
                                          <p:spTgt spid="18446"/>
                                        </p:tgtEl>
                                        <p:attrNameLst>
                                          <p:attrName>style.visibility</p:attrName>
                                        </p:attrNameLst>
                                      </p:cBhvr>
                                      <p:to>
                                        <p:strVal val="visible"/>
                                      </p:to>
                                    </p:set>
                                    <p:animEffect transition="in" filter="checkerboard(across)">
                                      <p:cBhvr additive="repl">
                                        <p:cTn id="16" dur="500"/>
                                        <p:tgtEl>
                                          <p:spTgt spid="18446"/>
                                        </p:tgtEl>
                                      </p:cBhvr>
                                    </p:animEffect>
                                  </p:childTnLst>
                                </p:cTn>
                              </p:par>
                            </p:childTnLst>
                          </p:cTn>
                        </p:par>
                        <p:par>
                          <p:cTn id="17" fill="hold">
                            <p:stCondLst>
                              <p:cond delay="0"/>
                            </p:stCondLst>
                            <p:childTnLst>
                              <p:par>
                                <p:cTn id="18" presetID="5" presetClass="entr" presetSubtype="10" fill="hold" grpId="0" nodeType="afterEffect">
                                  <p:stCondLst>
                                    <p:cond delay="0"/>
                                  </p:stCondLst>
                                  <p:childTnLst>
                                    <p:set>
                                      <p:cBhvr additive="repl">
                                        <p:cTn id="19" dur="1" fill="hold">
                                          <p:stCondLst>
                                            <p:cond delay="0"/>
                                          </p:stCondLst>
                                        </p:cTn>
                                        <p:tgtEl>
                                          <p:spTgt spid="18448"/>
                                        </p:tgtEl>
                                        <p:attrNameLst>
                                          <p:attrName>style.visibility</p:attrName>
                                        </p:attrNameLst>
                                      </p:cBhvr>
                                      <p:to>
                                        <p:strVal val="visible"/>
                                      </p:to>
                                    </p:set>
                                    <p:animEffect transition="in" filter="checkerboard(across)">
                                      <p:cBhvr additive="repl">
                                        <p:cTn id="20" dur="500"/>
                                        <p:tgtEl>
                                          <p:spTgt spid="18448"/>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additive="repl">
                                        <p:cTn id="24" dur="1" fill="hold">
                                          <p:stCondLst>
                                            <p:cond delay="0"/>
                                          </p:stCondLst>
                                        </p:cTn>
                                        <p:tgtEl>
                                          <p:spTgt spid="18447"/>
                                        </p:tgtEl>
                                        <p:attrNameLst>
                                          <p:attrName>style.visibility</p:attrName>
                                        </p:attrNameLst>
                                      </p:cBhvr>
                                      <p:to>
                                        <p:strVal val="visible"/>
                                      </p:to>
                                    </p:set>
                                    <p:animEffect transition="in" filter="checkerboard(across)">
                                      <p:cBhvr additive="repl">
                                        <p:cTn id="25" dur="500"/>
                                        <p:tgtEl>
                                          <p:spTgt spid="18447"/>
                                        </p:tgtEl>
                                      </p:cBhvr>
                                    </p:animEffect>
                                  </p:childTnLst>
                                </p:cTn>
                              </p:par>
                              <p:par>
                                <p:cTn id="26" presetID="5" presetClass="entr" presetSubtype="10" fill="hold" nodeType="withEffect">
                                  <p:stCondLst>
                                    <p:cond delay="0"/>
                                  </p:stCondLst>
                                  <p:childTnLst>
                                    <p:set>
                                      <p:cBhvr additive="repl">
                                        <p:cTn id="27" dur="1" fill="hold">
                                          <p:stCondLst>
                                            <p:cond delay="0"/>
                                          </p:stCondLst>
                                        </p:cTn>
                                        <p:tgtEl>
                                          <p:spTgt spid="18445"/>
                                        </p:tgtEl>
                                        <p:attrNameLst>
                                          <p:attrName>style.visibility</p:attrName>
                                        </p:attrNameLst>
                                      </p:cBhvr>
                                      <p:to>
                                        <p:strVal val="visible"/>
                                      </p:to>
                                    </p:set>
                                    <p:animEffect transition="in" filter="checkerboard(across)">
                                      <p:cBhvr additive="repl">
                                        <p:cTn id="28" dur="500"/>
                                        <p:tgtEl>
                                          <p:spTgt spid="18445"/>
                                        </p:tgtEl>
                                      </p:cBhvr>
                                    </p:animEffect>
                                  </p:childTnLst>
                                </p:cTn>
                              </p:par>
                              <p:par>
                                <p:cTn id="29" presetID="5" presetClass="entr" presetSubtype="10" fill="hold" nodeType="withEffect">
                                  <p:stCondLst>
                                    <p:cond delay="0"/>
                                  </p:stCondLst>
                                  <p:childTnLst>
                                    <p:set>
                                      <p:cBhvr additive="repl">
                                        <p:cTn id="30" dur="1" fill="hold">
                                          <p:stCondLst>
                                            <p:cond delay="0"/>
                                          </p:stCondLst>
                                        </p:cTn>
                                        <p:tgtEl>
                                          <p:spTgt spid="18457"/>
                                        </p:tgtEl>
                                        <p:attrNameLst>
                                          <p:attrName>style.visibility</p:attrName>
                                        </p:attrNameLst>
                                      </p:cBhvr>
                                      <p:to>
                                        <p:strVal val="visible"/>
                                      </p:to>
                                    </p:set>
                                    <p:animEffect transition="in" filter="checkerboard(across)">
                                      <p:cBhvr additive="repl">
                                        <p:cTn id="31" dur="500"/>
                                        <p:tgtEl>
                                          <p:spTgt spid="18457"/>
                                        </p:tgtEl>
                                      </p:cBhvr>
                                    </p:animEffect>
                                  </p:childTnLst>
                                </p:cTn>
                              </p:par>
                              <p:par>
                                <p:cTn id="32" presetID="5" presetClass="entr" presetSubtype="10" fill="hold" nodeType="withEffect">
                                  <p:stCondLst>
                                    <p:cond delay="0"/>
                                  </p:stCondLst>
                                  <p:childTnLst>
                                    <p:set>
                                      <p:cBhvr additive="repl">
                                        <p:cTn id="33" dur="1" fill="hold">
                                          <p:stCondLst>
                                            <p:cond delay="0"/>
                                          </p:stCondLst>
                                        </p:cTn>
                                        <p:tgtEl>
                                          <p:spTgt spid="6"/>
                                        </p:tgtEl>
                                        <p:attrNameLst>
                                          <p:attrName>style.visibility</p:attrName>
                                        </p:attrNameLst>
                                      </p:cBhvr>
                                      <p:to>
                                        <p:strVal val="visible"/>
                                      </p:to>
                                    </p:set>
                                    <p:animEffect transition="in" filter="checkerboard(across)">
                                      <p:cBhvr additive="repl">
                                        <p:cTn id="34" dur="500"/>
                                        <p:tgtEl>
                                          <p:spTgt spid="6"/>
                                        </p:tgtEl>
                                      </p:cBhvr>
                                    </p:animEffect>
                                  </p:childTnLst>
                                </p:cTn>
                              </p:par>
                            </p:childTnLst>
                          </p:cTn>
                        </p:par>
                        <p:par>
                          <p:cTn id="35" fill="hold">
                            <p:stCondLst>
                              <p:cond delay="0"/>
                            </p:stCondLst>
                            <p:childTnLst>
                              <p:par>
                                <p:cTn id="36" presetID="5" presetClass="entr" presetSubtype="10" fill="hold" grpId="0" nodeType="afterEffect">
                                  <p:stCondLst>
                                    <p:cond delay="0"/>
                                  </p:stCondLst>
                                  <p:childTnLst>
                                    <p:set>
                                      <p:cBhvr additive="repl">
                                        <p:cTn id="37" dur="1" fill="hold">
                                          <p:stCondLst>
                                            <p:cond delay="0"/>
                                          </p:stCondLst>
                                        </p:cTn>
                                        <p:tgtEl>
                                          <p:spTgt spid="18449"/>
                                        </p:tgtEl>
                                        <p:attrNameLst>
                                          <p:attrName>style.visibility</p:attrName>
                                        </p:attrNameLst>
                                      </p:cBhvr>
                                      <p:to>
                                        <p:strVal val="visible"/>
                                      </p:to>
                                    </p:set>
                                    <p:animEffect transition="in" filter="checkerboard(across)">
                                      <p:cBhvr additive="repl">
                                        <p:cTn id="38" dur="500"/>
                                        <p:tgtEl>
                                          <p:spTgt spid="184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8" grpId="0" animBg="1"/>
      <p:bldP spid="1844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
          <p:cNvSpPr txBox="1">
            <a:spLocks noChangeArrowheads="1"/>
          </p:cNvSpPr>
          <p:nvPr/>
        </p:nvSpPr>
        <p:spPr bwMode="auto">
          <a:xfrm>
            <a:off x="1033463" y="214313"/>
            <a:ext cx="7729537"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First Session Bean - interface</a:t>
            </a:r>
          </a:p>
        </p:txBody>
      </p:sp>
      <p:pic>
        <p:nvPicPr>
          <p:cNvPr id="21507" name="Picture 2"/>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21508" name="Rectangle 3"/>
          <p:cNvSpPr>
            <a:spLocks noChangeArrowheads="1"/>
          </p:cNvSpPr>
          <p:nvPr/>
        </p:nvSpPr>
        <p:spPr bwMode="auto">
          <a:xfrm>
            <a:off x="990600" y="1524000"/>
            <a:ext cx="7642225" cy="4648200"/>
          </a:xfrm>
          <a:prstGeom prst="rect">
            <a:avLst/>
          </a:prstGeom>
          <a:noFill/>
          <a:ln w="9525">
            <a:noFill/>
            <a:round/>
            <a:headEnd/>
            <a:tailEnd/>
          </a:ln>
        </p:spPr>
        <p:txBody>
          <a:bodyPr lIns="90000" tIns="46800" rIns="90000" bIns="46800">
            <a:prstTxWarp prst="textNoShape">
              <a:avLst/>
            </a:prstTxWarp>
          </a:bodyPr>
          <a:lstStyle/>
          <a:p>
            <a:pPr marL="341313" indent="-341313" eaLnBrk="1" hangingPunct="1">
              <a:spcBef>
                <a:spcPts val="550"/>
              </a:spcBef>
              <a:spcAft>
                <a:spcPts val="825"/>
              </a:spcAft>
              <a:buClr>
                <a:srgbClr val="777777"/>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200">
                <a:solidFill>
                  <a:srgbClr val="4D4D4D"/>
                </a:solidFill>
              </a:rPr>
              <a:t>The interface contains all services provided by the Session Bean as methods</a:t>
            </a:r>
          </a:p>
          <a:p>
            <a:pPr marL="341313" indent="-341313" eaLnBrk="1" hangingPunct="1">
              <a:spcBef>
                <a:spcPts val="550"/>
              </a:spcBef>
              <a:spcAft>
                <a:spcPts val="825"/>
              </a:spcAft>
              <a:buClr>
                <a:srgbClr val="777777"/>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200">
                <a:solidFill>
                  <a:srgbClr val="4D4D4D"/>
                </a:solidFill>
              </a:rPr>
              <a:t> We have a simple method returning a String :</a:t>
            </a:r>
          </a:p>
          <a:p>
            <a:pPr marL="341313" indent="-341313" eaLnBrk="1" hangingPunct="1">
              <a:spcBef>
                <a:spcPts val="550"/>
              </a:spcBef>
              <a:spcAft>
                <a:spcPts val="82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US" sz="2200">
              <a:solidFill>
                <a:srgbClr val="4D4D4D"/>
              </a:solidFill>
            </a:endParaRPr>
          </a:p>
        </p:txBody>
      </p:sp>
      <p:sp>
        <p:nvSpPr>
          <p:cNvPr id="19460" name="Rectangle 4"/>
          <p:cNvSpPr>
            <a:spLocks noChangeArrowheads="1"/>
          </p:cNvSpPr>
          <p:nvPr/>
        </p:nvSpPr>
        <p:spPr bwMode="auto">
          <a:xfrm>
            <a:off x="1808162" y="3141663"/>
            <a:ext cx="6192838" cy="1735137"/>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solidFill>
                  <a:srgbClr val="4D4D4D"/>
                </a:solidFill>
                <a:latin typeface="Courier New" pitchFamily="49" charset="0"/>
                <a:cs typeface="Courier New" pitchFamily="49" charset="0"/>
              </a:rPr>
              <a:t>@</a:t>
            </a:r>
            <a:r>
              <a:rPr lang="fr-FR" dirty="0" err="1" smtClean="0">
                <a:solidFill>
                  <a:srgbClr val="4D4D4D"/>
                </a:solidFill>
                <a:latin typeface="Courier New" pitchFamily="49" charset="0"/>
                <a:cs typeface="Courier New" pitchFamily="49" charset="0"/>
              </a:rPr>
              <a:t>Remote</a:t>
            </a:r>
            <a:endParaRPr lang="fr-FR" dirty="0" smtClean="0">
              <a:solidFill>
                <a:srgbClr val="4D4D4D"/>
              </a:solidFill>
              <a:latin typeface="Courier New" pitchFamily="49" charset="0"/>
              <a:cs typeface="Courier New" pitchFamily="49" charset="0"/>
            </a:endParaRP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b="1" dirty="0" smtClean="0">
                <a:solidFill>
                  <a:srgbClr val="7F0055"/>
                </a:solidFill>
                <a:latin typeface="Courier New" pitchFamily="49" charset="0"/>
                <a:cs typeface="Courier New" pitchFamily="49" charset="0"/>
              </a:rPr>
              <a:t>public interface </a:t>
            </a:r>
            <a:r>
              <a:rPr lang="fr-FR" dirty="0" err="1" smtClean="0">
                <a:solidFill>
                  <a:srgbClr val="000000"/>
                </a:solidFill>
                <a:latin typeface="Courier New" pitchFamily="49" charset="0"/>
                <a:cs typeface="Courier New" pitchFamily="49" charset="0"/>
              </a:rPr>
              <a:t>HelloService</a:t>
            </a:r>
            <a:r>
              <a:rPr lang="fr-FR" dirty="0" smtClean="0">
                <a:solidFill>
                  <a:srgbClr val="000000"/>
                </a:solidFill>
                <a:latin typeface="Courier New" pitchFamily="49" charset="0"/>
                <a:cs typeface="Courier New" pitchFamily="49" charset="0"/>
              </a:rPr>
              <a:t> {</a:t>
            </a:r>
            <a:endParaRPr lang="fr-FR" dirty="0">
              <a:solidFill>
                <a:srgbClr val="4D4D4D"/>
              </a:solidFill>
              <a:latin typeface="Courier New" pitchFamily="49" charset="0"/>
              <a:cs typeface="Courier New" pitchFamily="49" charset="0"/>
            </a:endParaRP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b="1" dirty="0">
                <a:solidFill>
                  <a:srgbClr val="7F0055"/>
                </a:solidFill>
                <a:latin typeface="Courier New" pitchFamily="49" charset="0"/>
                <a:cs typeface="Courier New" pitchFamily="49" charset="0"/>
              </a:rPr>
              <a:t>	public</a:t>
            </a:r>
            <a:r>
              <a:rPr lang="fr-FR" dirty="0">
                <a:solidFill>
                  <a:srgbClr val="000000"/>
                </a:solidFill>
                <a:latin typeface="Courier New" pitchFamily="49" charset="0"/>
                <a:cs typeface="Courier New" pitchFamily="49" charset="0"/>
              </a:rPr>
              <a:t> String </a:t>
            </a:r>
            <a:r>
              <a:rPr lang="fr-FR" dirty="0" err="1">
                <a:solidFill>
                  <a:srgbClr val="000000"/>
                </a:solidFill>
                <a:latin typeface="Courier New" pitchFamily="49" charset="0"/>
                <a:cs typeface="Courier New" pitchFamily="49" charset="0"/>
              </a:rPr>
              <a:t>sayHello</a:t>
            </a:r>
            <a:r>
              <a:rPr lang="fr-FR" dirty="0" smtClean="0">
                <a:solidFill>
                  <a:srgbClr val="000000"/>
                </a:solidFill>
                <a:latin typeface="Courier New" pitchFamily="49" charset="0"/>
                <a:cs typeface="Courier New" pitchFamily="49" charset="0"/>
              </a:rPr>
              <a:t>();</a:t>
            </a:r>
            <a:endParaRPr lang="fr-FR" dirty="0">
              <a:solidFill>
                <a:srgbClr val="000000"/>
              </a:solidFill>
              <a:latin typeface="Courier New" pitchFamily="49" charset="0"/>
              <a:cs typeface="Courier New" pitchFamily="49" charset="0"/>
            </a:endParaRP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solidFill>
                  <a:srgbClr val="000000"/>
                </a:solidFill>
                <a:latin typeface="Courier New" pitchFamily="49" charset="0"/>
                <a:cs typeface="Courier New" pitchFamily="49" charset="0"/>
              </a:rPr>
              <a: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US" dirty="0">
              <a:solidFill>
                <a:srgbClr val="000000"/>
              </a:solidFill>
              <a:latin typeface="Courier New" pitchFamily="49" charset="0"/>
              <a:cs typeface="Courier New" pitchFamily="49" charset="0"/>
            </a:endParaRPr>
          </a:p>
        </p:txBody>
      </p:sp>
      <p:sp>
        <p:nvSpPr>
          <p:cNvPr id="21510" name="Text Box 5"/>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Session Bean</a:t>
            </a:r>
          </a:p>
        </p:txBody>
      </p:sp>
      <p:pic>
        <p:nvPicPr>
          <p:cNvPr id="21511" name="Picture 6"/>
          <p:cNvPicPr>
            <a:picLocks noChangeAspect="1" noChangeArrowheads="1"/>
          </p:cNvPicPr>
          <p:nvPr/>
        </p:nvPicPr>
        <p:blipFill>
          <a:blip r:embed="rId4" cstate="print"/>
          <a:srcRect/>
          <a:stretch>
            <a:fillRect/>
          </a:stretch>
        </p:blipFill>
        <p:spPr bwMode="auto">
          <a:xfrm>
            <a:off x="7956550" y="5661025"/>
            <a:ext cx="1033463" cy="1033463"/>
          </a:xfrm>
          <a:prstGeom prst="rect">
            <a:avLst/>
          </a:prstGeom>
          <a:noFill/>
          <a:ln w="9525">
            <a:noFill/>
            <a:round/>
            <a:headEnd/>
            <a:tailEnd/>
          </a:ln>
        </p:spPr>
      </p:pic>
    </p:spTree>
    <p:extLst>
      <p:ext uri="{BB962C8B-B14F-4D97-AF65-F5344CB8AC3E}">
        <p14:creationId xmlns:p14="http://schemas.microsoft.com/office/powerpoint/2010/main" val="1662866995"/>
      </p:ext>
    </p:extLst>
  </p:cSld>
  <p:clrMapOvr>
    <a:masterClrMapping/>
  </p:clrMapOvr>
  <p:transition xmlns:p14="http://schemas.microsoft.com/office/powerpoint/2010/main">
    <p:wipe/>
  </p:transitio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
          <p:cNvSpPr txBox="1">
            <a:spLocks noChangeArrowheads="1"/>
          </p:cNvSpPr>
          <p:nvPr/>
        </p:nvSpPr>
        <p:spPr bwMode="auto">
          <a:xfrm>
            <a:off x="1033463" y="214313"/>
            <a:ext cx="7729537"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First Session Bean - implementation</a:t>
            </a:r>
          </a:p>
        </p:txBody>
      </p:sp>
      <p:pic>
        <p:nvPicPr>
          <p:cNvPr id="22531" name="Picture 2"/>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22532" name="Rectangle 3"/>
          <p:cNvSpPr>
            <a:spLocks noChangeArrowheads="1"/>
          </p:cNvSpPr>
          <p:nvPr/>
        </p:nvSpPr>
        <p:spPr bwMode="auto">
          <a:xfrm>
            <a:off x="990600" y="1524000"/>
            <a:ext cx="7642225" cy="4648200"/>
          </a:xfrm>
          <a:prstGeom prst="rect">
            <a:avLst/>
          </a:prstGeom>
          <a:noFill/>
          <a:ln w="9525">
            <a:noFill/>
            <a:round/>
            <a:headEnd/>
            <a:tailEnd/>
          </a:ln>
        </p:spPr>
        <p:txBody>
          <a:bodyPr lIns="90000" tIns="46800" rIns="90000" bIns="46800">
            <a:prstTxWarp prst="textNoShape">
              <a:avLst/>
            </a:prstTxWarp>
          </a:bodyPr>
          <a:lstStyle/>
          <a:p>
            <a:pPr marL="341313" indent="-341313" eaLnBrk="1" hangingPunct="1">
              <a:spcBef>
                <a:spcPts val="550"/>
              </a:spcBef>
              <a:spcAft>
                <a:spcPts val="825"/>
              </a:spcAft>
              <a:buClr>
                <a:srgbClr val="777777"/>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200">
                <a:solidFill>
                  <a:srgbClr val="4D4D4D"/>
                </a:solidFill>
              </a:rPr>
              <a:t>Next, the implementation</a:t>
            </a:r>
          </a:p>
          <a:p>
            <a:pPr marL="341313" indent="-341313" eaLnBrk="1" hangingPunct="1">
              <a:spcBef>
                <a:spcPts val="550"/>
              </a:spcBef>
              <a:spcAft>
                <a:spcPts val="825"/>
              </a:spcAft>
              <a:buClr>
                <a:srgbClr val="777777"/>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200">
                <a:solidFill>
                  <a:srgbClr val="4D4D4D"/>
                </a:solidFill>
              </a:rPr>
              <a:t>Annotations transform this class into a Session Bean</a:t>
            </a:r>
          </a:p>
          <a:p>
            <a:pPr marL="341313" indent="-341313" eaLnBrk="1" hangingPunct="1">
              <a:spcBef>
                <a:spcPts val="550"/>
              </a:spcBef>
              <a:spcAft>
                <a:spcPts val="82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US" sz="2200">
              <a:solidFill>
                <a:srgbClr val="4D4D4D"/>
              </a:solidFill>
            </a:endParaRPr>
          </a:p>
        </p:txBody>
      </p:sp>
      <p:sp>
        <p:nvSpPr>
          <p:cNvPr id="20484" name="Rectangle 4"/>
          <p:cNvSpPr>
            <a:spLocks noChangeArrowheads="1"/>
          </p:cNvSpPr>
          <p:nvPr/>
        </p:nvSpPr>
        <p:spPr bwMode="auto">
          <a:xfrm>
            <a:off x="1219200" y="2636838"/>
            <a:ext cx="7620000" cy="2620962"/>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solidFill>
                  <a:srgbClr val="4D4D4D"/>
                </a:solidFill>
                <a:latin typeface="Courier New" pitchFamily="49" charset="0"/>
                <a:cs typeface="Courier New" pitchFamily="49" charset="0"/>
              </a:rPr>
              <a:t>@</a:t>
            </a:r>
            <a:r>
              <a:rPr lang="fr-FR" dirty="0" err="1">
                <a:solidFill>
                  <a:srgbClr val="4D4D4D"/>
                </a:solidFill>
                <a:latin typeface="Courier New" pitchFamily="49" charset="0"/>
                <a:cs typeface="Courier New" pitchFamily="49" charset="0"/>
              </a:rPr>
              <a:t>Stateless</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b="1" dirty="0" smtClean="0">
                <a:solidFill>
                  <a:srgbClr val="7F0055"/>
                </a:solidFill>
                <a:latin typeface="Courier New" pitchFamily="49" charset="0"/>
                <a:cs typeface="Courier New" pitchFamily="49" charset="0"/>
              </a:rPr>
              <a:t>public class </a:t>
            </a:r>
            <a:r>
              <a:rPr lang="fr-FR" dirty="0" err="1" smtClean="0">
                <a:solidFill>
                  <a:srgbClr val="000000"/>
                </a:solidFill>
                <a:latin typeface="Courier New" pitchFamily="49" charset="0"/>
                <a:cs typeface="Courier New" pitchFamily="49" charset="0"/>
              </a:rPr>
              <a:t>HelloServiceBean</a:t>
            </a:r>
            <a:r>
              <a:rPr lang="fr-FR" dirty="0" smtClean="0">
                <a:solidFill>
                  <a:srgbClr val="000000"/>
                </a:solidFill>
                <a:latin typeface="Courier New" pitchFamily="49" charset="0"/>
                <a:cs typeface="Courier New" pitchFamily="49" charset="0"/>
              </a:rPr>
              <a:t> </a:t>
            </a:r>
            <a:r>
              <a:rPr lang="fr-FR" b="1" dirty="0" err="1" smtClean="0">
                <a:solidFill>
                  <a:srgbClr val="7F0055"/>
                </a:solidFill>
                <a:latin typeface="Courier New" pitchFamily="49" charset="0"/>
                <a:cs typeface="Courier New" pitchFamily="49" charset="0"/>
              </a:rPr>
              <a:t>implements</a:t>
            </a:r>
            <a:r>
              <a:rPr lang="fr-FR" b="1" dirty="0" smtClean="0">
                <a:solidFill>
                  <a:srgbClr val="7F0055"/>
                </a:solidFill>
                <a:latin typeface="Courier New" pitchFamily="49" charset="0"/>
                <a:cs typeface="Courier New" pitchFamily="49" charset="0"/>
              </a:rPr>
              <a:t> </a:t>
            </a:r>
            <a:r>
              <a:rPr lang="fr-FR" dirty="0" err="1" smtClean="0">
                <a:solidFill>
                  <a:srgbClr val="000000"/>
                </a:solidFill>
                <a:latin typeface="Courier New" pitchFamily="49" charset="0"/>
                <a:cs typeface="Courier New" pitchFamily="49" charset="0"/>
              </a:rPr>
              <a:t>HelloService</a:t>
            </a:r>
            <a:r>
              <a:rPr lang="fr-FR" dirty="0" smtClean="0">
                <a:solidFill>
                  <a:srgbClr val="000000"/>
                </a:solidFill>
                <a:latin typeface="Courier New" pitchFamily="49" charset="0"/>
                <a:cs typeface="Courier New" pitchFamily="49" charset="0"/>
              </a:rPr>
              <a:t>{</a:t>
            </a:r>
            <a:endParaRPr lang="fr-FR" dirty="0">
              <a:solidFill>
                <a:srgbClr val="4D4D4D"/>
              </a:solidFill>
              <a:latin typeface="Courier New" pitchFamily="49" charset="0"/>
              <a:cs typeface="Courier New" pitchFamily="49" charset="0"/>
            </a:endParaRP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b="1" dirty="0" smtClean="0">
                <a:solidFill>
                  <a:srgbClr val="7F0055"/>
                </a:solidFill>
                <a:latin typeface="Courier New" pitchFamily="49" charset="0"/>
                <a:cs typeface="Courier New" pitchFamily="49" charset="0"/>
              </a:rPr>
              <a:t>    public</a:t>
            </a:r>
            <a:r>
              <a:rPr lang="fr-FR" dirty="0" smtClean="0">
                <a:solidFill>
                  <a:srgbClr val="000000"/>
                </a:solidFill>
                <a:latin typeface="Courier New" pitchFamily="49" charset="0"/>
                <a:cs typeface="Courier New" pitchFamily="49" charset="0"/>
              </a:rPr>
              <a:t> </a:t>
            </a:r>
            <a:r>
              <a:rPr lang="fr-FR" dirty="0">
                <a:solidFill>
                  <a:srgbClr val="000000"/>
                </a:solidFill>
                <a:latin typeface="Courier New" pitchFamily="49" charset="0"/>
                <a:cs typeface="Courier New" pitchFamily="49" charset="0"/>
              </a:rPr>
              <a:t>String </a:t>
            </a:r>
            <a:r>
              <a:rPr lang="fr-FR" dirty="0" err="1">
                <a:solidFill>
                  <a:srgbClr val="000000"/>
                </a:solidFill>
                <a:latin typeface="Courier New" pitchFamily="49" charset="0"/>
                <a:cs typeface="Courier New" pitchFamily="49" charset="0"/>
              </a:rPr>
              <a:t>sayHello</a:t>
            </a:r>
            <a:r>
              <a:rPr lang="fr-FR" dirty="0">
                <a:solidFill>
                  <a:srgbClr val="000000"/>
                </a:solidFill>
                <a:latin typeface="Courier New" pitchFamily="49" charset="0"/>
                <a:cs typeface="Courier New" pitchFamily="49" charset="0"/>
              </a:rPr>
              <a: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b="1" dirty="0" smtClean="0">
                <a:solidFill>
                  <a:srgbClr val="660066"/>
                </a:solidFill>
                <a:latin typeface="Courier New" pitchFamily="49" charset="0"/>
                <a:cs typeface="Courier New" pitchFamily="49" charset="0"/>
              </a:rPr>
              <a:t>        return </a:t>
            </a:r>
            <a:r>
              <a:rPr lang="fr-FR" dirty="0" smtClean="0">
                <a:solidFill>
                  <a:srgbClr val="0000FF"/>
                </a:solidFill>
                <a:latin typeface="Courier New" pitchFamily="49" charset="0"/>
                <a:cs typeface="Courier New" pitchFamily="49" charset="0"/>
              </a:rPr>
              <a:t>"Hello World"</a:t>
            </a:r>
            <a:r>
              <a:rPr lang="fr-FR" dirty="0" smtClean="0">
                <a:solidFill>
                  <a:srgbClr val="000000"/>
                </a:solidFill>
                <a:latin typeface="Courier New" pitchFamily="49" charset="0"/>
                <a:cs typeface="Courier New" pitchFamily="49" charset="0"/>
              </a:rPr>
              <a:t>;</a:t>
            </a:r>
            <a:endParaRPr lang="fr-FR" dirty="0">
              <a:solidFill>
                <a:srgbClr val="000000"/>
              </a:solidFill>
              <a:latin typeface="Courier New" pitchFamily="49" charset="0"/>
              <a:cs typeface="Courier New" pitchFamily="49" charset="0"/>
            </a:endParaRP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smtClean="0">
                <a:solidFill>
                  <a:srgbClr val="000000"/>
                </a:solidFill>
                <a:latin typeface="Courier New" pitchFamily="49" charset="0"/>
                <a:cs typeface="Courier New" pitchFamily="49" charset="0"/>
              </a:rPr>
              <a:t>    }</a:t>
            </a:r>
            <a:endParaRPr lang="fr-FR" dirty="0" smtClean="0">
              <a:solidFill>
                <a:srgbClr val="4D4D4D"/>
              </a:solidFill>
              <a:latin typeface="Courier New" pitchFamily="49" charset="0"/>
              <a:cs typeface="Courier New" pitchFamily="49" charset="0"/>
            </a:endParaRP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smtClean="0">
                <a:solidFill>
                  <a:srgbClr val="000000"/>
                </a:solidFill>
                <a:latin typeface="Courier New" pitchFamily="49" charset="0"/>
                <a:cs typeface="Courier New" pitchFamily="49" charset="0"/>
              </a:rPr>
              <a:t>}</a:t>
            </a:r>
            <a:endParaRPr lang="en-US" dirty="0">
              <a:solidFill>
                <a:srgbClr val="000000"/>
              </a:solidFill>
              <a:latin typeface="Courier New" pitchFamily="49" charset="0"/>
              <a:cs typeface="Courier New" pitchFamily="49" charset="0"/>
            </a:endParaRPr>
          </a:p>
        </p:txBody>
      </p:sp>
      <p:sp>
        <p:nvSpPr>
          <p:cNvPr id="22534" name="Text Box 5"/>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Session Bean</a:t>
            </a:r>
          </a:p>
        </p:txBody>
      </p:sp>
      <p:pic>
        <p:nvPicPr>
          <p:cNvPr id="22535" name="Picture 6"/>
          <p:cNvPicPr>
            <a:picLocks noChangeAspect="1" noChangeArrowheads="1"/>
          </p:cNvPicPr>
          <p:nvPr/>
        </p:nvPicPr>
        <p:blipFill>
          <a:blip r:embed="rId4" cstate="print"/>
          <a:srcRect/>
          <a:stretch>
            <a:fillRect/>
          </a:stretch>
        </p:blipFill>
        <p:spPr bwMode="auto">
          <a:xfrm>
            <a:off x="7956550" y="5661025"/>
            <a:ext cx="1033463" cy="1033463"/>
          </a:xfrm>
          <a:prstGeom prst="rect">
            <a:avLst/>
          </a:prstGeom>
          <a:noFill/>
          <a:ln w="9525">
            <a:noFill/>
            <a:round/>
            <a:headEnd/>
            <a:tailEnd/>
          </a:ln>
        </p:spPr>
      </p:pic>
    </p:spTree>
    <p:extLst>
      <p:ext uri="{BB962C8B-B14F-4D97-AF65-F5344CB8AC3E}">
        <p14:creationId xmlns:p14="http://schemas.microsoft.com/office/powerpoint/2010/main" val="976424632"/>
      </p:ext>
    </p:extLst>
  </p:cSld>
  <p:clrMapOvr>
    <a:masterClrMapping/>
  </p:clrMapOvr>
  <p:transition xmlns:p14="http://schemas.microsoft.com/office/powerpoint/2010/main">
    <p:wipe/>
  </p:transitio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1033463" y="214313"/>
            <a:ext cx="7729537"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Client connection</a:t>
            </a:r>
          </a:p>
        </p:txBody>
      </p:sp>
      <p:sp>
        <p:nvSpPr>
          <p:cNvPr id="23555" name="Text Box 2"/>
          <p:cNvSpPr txBox="1">
            <a:spLocks noChangeArrowheads="1"/>
          </p:cNvSpPr>
          <p:nvPr/>
        </p:nvSpPr>
        <p:spPr bwMode="auto">
          <a:xfrm>
            <a:off x="1044575" y="1524000"/>
            <a:ext cx="7032625" cy="5175250"/>
          </a:xfrm>
          <a:prstGeom prst="rect">
            <a:avLst/>
          </a:prstGeom>
          <a:noFill/>
          <a:ln w="9525">
            <a:noFill/>
            <a:round/>
            <a:headEnd/>
            <a:tailEnd/>
          </a:ln>
        </p:spPr>
        <p:txBody>
          <a:bodyPr>
            <a:prstTxWarp prst="textNoShape">
              <a:avLst/>
            </a:prstTxWarp>
          </a:bodyPr>
          <a:lstStyle/>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The application server hosts the Session Bean</a:t>
            </a: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The client needs the JNDI context to connect to the server. It could be put either </a:t>
            </a:r>
            <a:r>
              <a:rPr lang="en-US" sz="2200" dirty="0" smtClean="0">
                <a:solidFill>
                  <a:srgbClr val="4D4D4D"/>
                </a:solidFill>
              </a:rPr>
              <a:t>:</a:t>
            </a: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In </a:t>
            </a:r>
            <a:r>
              <a:rPr lang="en-US" sz="2200" dirty="0">
                <a:solidFill>
                  <a:srgbClr val="4D4D4D"/>
                </a:solidFill>
              </a:rPr>
              <a:t>a properties </a:t>
            </a:r>
            <a:r>
              <a:rPr lang="en-US" sz="2200" dirty="0" smtClean="0">
                <a:solidFill>
                  <a:srgbClr val="4D4D4D"/>
                </a:solidFill>
              </a:rPr>
              <a:t>file</a:t>
            </a: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Directly </a:t>
            </a:r>
            <a:r>
              <a:rPr lang="en-US" sz="2200" dirty="0">
                <a:solidFill>
                  <a:srgbClr val="4D4D4D"/>
                </a:solidFill>
              </a:rPr>
              <a:t>in the </a:t>
            </a:r>
            <a:r>
              <a:rPr lang="en-US" sz="2200" dirty="0" smtClean="0">
                <a:solidFill>
                  <a:srgbClr val="4D4D4D"/>
                </a:solidFill>
              </a:rPr>
              <a:t>code</a:t>
            </a:r>
            <a:endParaRPr lang="en-US" sz="2200" dirty="0">
              <a:solidFill>
                <a:srgbClr val="4D4D4D"/>
              </a:solidFill>
            </a:endParaRP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The client also needs the Session Bean interface, to know which methods are available</a:t>
            </a:r>
          </a:p>
          <a:p>
            <a:pPr marL="858838" lvl="1" indent="-342900" eaLnBrk="1" hangingPunct="1">
              <a:spcBef>
                <a:spcPts val="550"/>
              </a:spcBef>
              <a:spcAft>
                <a:spcPts val="825"/>
              </a:spcAft>
              <a:buClr>
                <a:srgbClr val="000000"/>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341313" indent="-341313" eaLnBrk="1" hangingPunct="1">
              <a:spcBef>
                <a:spcPts val="550"/>
              </a:spcBef>
              <a:spcAft>
                <a:spcPts val="82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858838" lvl="1" indent="-342900" eaLnBrk="1" hangingPunct="1">
              <a:spcBef>
                <a:spcPts val="550"/>
              </a:spcBef>
              <a:spcAft>
                <a:spcPts val="825"/>
              </a:spcAft>
              <a:buClr>
                <a:srgbClr val="000000"/>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858838" lvl="1" indent="-342900" eaLnBrk="1" hangingPunct="1">
              <a:spcBef>
                <a:spcPts val="550"/>
              </a:spcBef>
              <a:spcAft>
                <a:spcPts val="825"/>
              </a:spcAft>
              <a:buClr>
                <a:srgbClr val="000000"/>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p:txBody>
      </p:sp>
      <p:pic>
        <p:nvPicPr>
          <p:cNvPr id="23556"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23557" name="Text Box 4"/>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Session Bean</a:t>
            </a:r>
          </a:p>
        </p:txBody>
      </p:sp>
      <p:pic>
        <p:nvPicPr>
          <p:cNvPr id="23558" name="Picture 5"/>
          <p:cNvPicPr>
            <a:picLocks noChangeAspect="1" noChangeArrowheads="1"/>
          </p:cNvPicPr>
          <p:nvPr/>
        </p:nvPicPr>
        <p:blipFill>
          <a:blip r:embed="rId4" cstate="print"/>
          <a:srcRect/>
          <a:stretch>
            <a:fillRect/>
          </a:stretch>
        </p:blipFill>
        <p:spPr bwMode="auto">
          <a:xfrm>
            <a:off x="7010400" y="5257800"/>
            <a:ext cx="1752600" cy="1293813"/>
          </a:xfrm>
          <a:prstGeom prst="rect">
            <a:avLst/>
          </a:prstGeom>
          <a:noFill/>
          <a:ln w="9525">
            <a:noFill/>
            <a:round/>
            <a:headEnd/>
            <a:tailEnd/>
          </a:ln>
        </p:spPr>
      </p:pic>
    </p:spTree>
    <p:extLst>
      <p:ext uri="{BB962C8B-B14F-4D97-AF65-F5344CB8AC3E}">
        <p14:creationId xmlns:p14="http://schemas.microsoft.com/office/powerpoint/2010/main" val="187469538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
          <p:cNvSpPr txBox="1">
            <a:spLocks noChangeArrowheads="1"/>
          </p:cNvSpPr>
          <p:nvPr/>
        </p:nvSpPr>
        <p:spPr bwMode="auto">
          <a:xfrm>
            <a:off x="1033463" y="214313"/>
            <a:ext cx="7729537"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Client connection</a:t>
            </a:r>
          </a:p>
        </p:txBody>
      </p:sp>
      <p:pic>
        <p:nvPicPr>
          <p:cNvPr id="24579" name="Picture 2"/>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24580" name="Rectangle 3"/>
          <p:cNvSpPr>
            <a:spLocks noChangeArrowheads="1"/>
          </p:cNvSpPr>
          <p:nvPr/>
        </p:nvSpPr>
        <p:spPr bwMode="auto">
          <a:xfrm>
            <a:off x="1044575" y="1340768"/>
            <a:ext cx="7642225" cy="4648200"/>
          </a:xfrm>
          <a:prstGeom prst="rect">
            <a:avLst/>
          </a:prstGeom>
          <a:noFill/>
          <a:ln w="9525">
            <a:noFill/>
            <a:round/>
            <a:headEnd/>
            <a:tailEnd/>
          </a:ln>
        </p:spPr>
        <p:txBody>
          <a:bodyPr lIns="90000" tIns="46800" rIns="90000" bIns="46800">
            <a:prstTxWarp prst="textNoShape">
              <a:avLst/>
            </a:prstTxWarp>
          </a:bodyPr>
          <a:lstStyle/>
          <a:p>
            <a:pPr marL="341313" indent="-341313" eaLnBrk="1" hangingPunct="1">
              <a:spcBef>
                <a:spcPts val="550"/>
              </a:spcBef>
              <a:spcAft>
                <a:spcPts val="825"/>
              </a:spcAft>
              <a:buClr>
                <a:srgbClr val="777777"/>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200" dirty="0">
                <a:solidFill>
                  <a:srgbClr val="4D4D4D"/>
                </a:solidFill>
              </a:rPr>
              <a:t>Initialize JNDI context with a </a:t>
            </a:r>
            <a:r>
              <a:rPr lang="en-US" sz="2200" dirty="0" err="1">
                <a:solidFill>
                  <a:srgbClr val="4D4D4D"/>
                </a:solidFill>
              </a:rPr>
              <a:t>jndi.properties</a:t>
            </a:r>
            <a:r>
              <a:rPr lang="en-US" sz="2200" dirty="0">
                <a:solidFill>
                  <a:srgbClr val="4D4D4D"/>
                </a:solidFill>
              </a:rPr>
              <a:t> file</a:t>
            </a:r>
          </a:p>
          <a:p>
            <a:pPr marL="341313" indent="-341313" eaLnBrk="1" hangingPunct="1">
              <a:spcBef>
                <a:spcPts val="550"/>
              </a:spcBef>
              <a:spcAft>
                <a:spcPts val="825"/>
              </a:spcAft>
              <a:buClr>
                <a:srgbClr val="777777"/>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200" dirty="0">
                <a:solidFill>
                  <a:srgbClr val="4D4D4D"/>
                </a:solidFill>
              </a:rPr>
              <a:t>Retrieve the Session Bean with a lookup(</a:t>
            </a:r>
            <a:r>
              <a:rPr lang="en-US" sz="2200" dirty="0" smtClean="0">
                <a:solidFill>
                  <a:srgbClr val="4D4D4D"/>
                </a:solidFill>
              </a:rPr>
              <a:t>)</a:t>
            </a:r>
            <a:endParaRPr lang="en-US" sz="2200" dirty="0">
              <a:solidFill>
                <a:srgbClr val="4D4D4D"/>
              </a:solidFill>
            </a:endParaRPr>
          </a:p>
          <a:p>
            <a:pPr marL="341313" indent="-341313" eaLnBrk="1" hangingPunct="1">
              <a:spcBef>
                <a:spcPts val="550"/>
              </a:spcBef>
              <a:spcAft>
                <a:spcPts val="825"/>
              </a:spcAft>
              <a:buClr>
                <a:srgbClr val="777777"/>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200" dirty="0">
                <a:solidFill>
                  <a:srgbClr val="4D4D4D"/>
                </a:solidFill>
              </a:rPr>
              <a:t>Then it's possible to call methods from the Bean </a:t>
            </a:r>
            <a:r>
              <a:rPr lang="en-US" sz="2200" dirty="0" smtClean="0">
                <a:solidFill>
                  <a:srgbClr val="4D4D4D"/>
                </a:solidFill>
              </a:rPr>
              <a:t>:</a:t>
            </a:r>
          </a:p>
          <a:p>
            <a:pPr marL="341313" indent="-341313" eaLnBrk="1" hangingPunct="1">
              <a:spcBef>
                <a:spcPts val="550"/>
              </a:spcBef>
              <a:spcAft>
                <a:spcPts val="825"/>
              </a:spcAft>
              <a:buClr>
                <a:srgbClr val="777777"/>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US" sz="2200" dirty="0">
              <a:solidFill>
                <a:srgbClr val="4D4D4D"/>
              </a:solidFill>
            </a:endParaRPr>
          </a:p>
          <a:p>
            <a:pPr marL="341313" indent="-341313" eaLnBrk="1" hangingPunct="1">
              <a:spcBef>
                <a:spcPts val="550"/>
              </a:spcBef>
              <a:spcAft>
                <a:spcPts val="82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US" sz="2200" dirty="0">
              <a:solidFill>
                <a:srgbClr val="4D4D4D"/>
              </a:solidFill>
            </a:endParaRPr>
          </a:p>
          <a:p>
            <a:pPr marL="341313" indent="-341313" eaLnBrk="1" hangingPunct="1">
              <a:spcBef>
                <a:spcPts val="550"/>
              </a:spcBef>
              <a:spcAft>
                <a:spcPts val="82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US" sz="2200" dirty="0">
              <a:solidFill>
                <a:srgbClr val="4D4D4D"/>
              </a:solidFill>
            </a:endParaRPr>
          </a:p>
          <a:p>
            <a:pPr marL="341313" indent="-341313" eaLnBrk="1" hangingPunct="1">
              <a:spcBef>
                <a:spcPts val="550"/>
              </a:spcBef>
              <a:spcAft>
                <a:spcPts val="82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US" sz="2200" dirty="0">
              <a:solidFill>
                <a:srgbClr val="4D4D4D"/>
              </a:solidFill>
            </a:endParaRPr>
          </a:p>
          <a:p>
            <a:pPr marL="341313" indent="-341313" eaLnBrk="1" hangingPunct="1">
              <a:spcBef>
                <a:spcPts val="550"/>
              </a:spcBef>
              <a:spcAft>
                <a:spcPts val="82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US" sz="2200" dirty="0">
              <a:solidFill>
                <a:srgbClr val="4D4D4D"/>
              </a:solidFill>
            </a:endParaRPr>
          </a:p>
          <a:p>
            <a:pPr marL="341313" indent="-341313" eaLnBrk="1" hangingPunct="1">
              <a:spcBef>
                <a:spcPts val="550"/>
              </a:spcBef>
              <a:spcAft>
                <a:spcPts val="825"/>
              </a:spcAft>
              <a:buClr>
                <a:srgbClr val="777777"/>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200" dirty="0">
                <a:solidFill>
                  <a:srgbClr val="4D4D4D"/>
                </a:solidFill>
              </a:rPr>
              <a:t>The Session Bean will send you a message !</a:t>
            </a:r>
          </a:p>
          <a:p>
            <a:pPr marL="341313" indent="-341313" eaLnBrk="1" hangingPunct="1">
              <a:spcBef>
                <a:spcPts val="550"/>
              </a:spcBef>
              <a:spcAft>
                <a:spcPts val="82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US" sz="2200" dirty="0">
              <a:solidFill>
                <a:srgbClr val="4D4D4D"/>
              </a:solidFill>
            </a:endParaRPr>
          </a:p>
          <a:p>
            <a:pPr marL="341313" indent="-341313" eaLnBrk="1" hangingPunct="1">
              <a:spcBef>
                <a:spcPts val="550"/>
              </a:spcBef>
              <a:spcAft>
                <a:spcPts val="82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US" sz="2200" dirty="0">
              <a:solidFill>
                <a:srgbClr val="4D4D4D"/>
              </a:solidFill>
            </a:endParaRPr>
          </a:p>
          <a:p>
            <a:pPr marL="341313" indent="-341313" eaLnBrk="1" hangingPunct="1">
              <a:spcBef>
                <a:spcPts val="550"/>
              </a:spcBef>
              <a:spcAft>
                <a:spcPts val="82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US" sz="2200" dirty="0">
              <a:solidFill>
                <a:srgbClr val="4D4D4D"/>
              </a:solidFill>
            </a:endParaRPr>
          </a:p>
        </p:txBody>
      </p:sp>
      <p:sp>
        <p:nvSpPr>
          <p:cNvPr id="22532" name="Rectangle 4"/>
          <p:cNvSpPr>
            <a:spLocks noChangeArrowheads="1"/>
          </p:cNvSpPr>
          <p:nvPr/>
        </p:nvSpPr>
        <p:spPr bwMode="auto">
          <a:xfrm>
            <a:off x="971600" y="3139505"/>
            <a:ext cx="8064896" cy="1801663"/>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err="1">
                <a:solidFill>
                  <a:srgbClr val="000000"/>
                </a:solidFill>
                <a:latin typeface="Courier New" pitchFamily="49" charset="0"/>
                <a:cs typeface="Courier New" pitchFamily="49" charset="0"/>
              </a:rPr>
              <a:t>Context</a:t>
            </a:r>
            <a:r>
              <a:rPr lang="fr-FR" dirty="0">
                <a:solidFill>
                  <a:srgbClr val="000000"/>
                </a:solidFill>
                <a:latin typeface="Courier New" pitchFamily="49" charset="0"/>
                <a:cs typeface="Courier New" pitchFamily="49" charset="0"/>
              </a:rPr>
              <a:t> </a:t>
            </a:r>
            <a:r>
              <a:rPr lang="fr-FR" dirty="0" err="1">
                <a:solidFill>
                  <a:srgbClr val="000000"/>
                </a:solidFill>
                <a:latin typeface="Courier New" pitchFamily="49" charset="0"/>
                <a:cs typeface="Courier New" pitchFamily="49" charset="0"/>
              </a:rPr>
              <a:t>context</a:t>
            </a:r>
            <a:r>
              <a:rPr lang="fr-FR" dirty="0">
                <a:solidFill>
                  <a:srgbClr val="000000"/>
                </a:solidFill>
                <a:latin typeface="Courier New" pitchFamily="49" charset="0"/>
                <a:cs typeface="Courier New" pitchFamily="49" charset="0"/>
              </a:rPr>
              <a:t> = </a:t>
            </a:r>
            <a:r>
              <a:rPr lang="fr-FR" b="1" dirty="0">
                <a:solidFill>
                  <a:srgbClr val="7F0055"/>
                </a:solidFill>
                <a:latin typeface="Courier New" pitchFamily="49" charset="0"/>
                <a:cs typeface="Courier New" pitchFamily="49" charset="0"/>
              </a:rPr>
              <a:t>new</a:t>
            </a:r>
            <a:r>
              <a:rPr lang="fr-FR" dirty="0">
                <a:solidFill>
                  <a:srgbClr val="000000"/>
                </a:solidFill>
                <a:latin typeface="Courier New" pitchFamily="49" charset="0"/>
                <a:cs typeface="Courier New" pitchFamily="49" charset="0"/>
              </a:rPr>
              <a:t> </a:t>
            </a:r>
            <a:r>
              <a:rPr lang="fr-FR" dirty="0" err="1">
                <a:solidFill>
                  <a:srgbClr val="000000"/>
                </a:solidFill>
                <a:latin typeface="Courier New" pitchFamily="49" charset="0"/>
                <a:cs typeface="Courier New" pitchFamily="49" charset="0"/>
              </a:rPr>
              <a:t>InitialContext</a:t>
            </a:r>
            <a:r>
              <a:rPr lang="fr-FR" dirty="0">
                <a:solidFill>
                  <a:srgbClr val="000000"/>
                </a:solidFill>
                <a:latin typeface="Courier New" pitchFamily="49" charset="0"/>
                <a:cs typeface="Courier New" pitchFamily="49" charset="0"/>
              </a:rPr>
              <a: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err="1">
                <a:solidFill>
                  <a:srgbClr val="000000"/>
                </a:solidFill>
                <a:latin typeface="Courier New" pitchFamily="49" charset="0"/>
                <a:cs typeface="Courier New" pitchFamily="49" charset="0"/>
              </a:rPr>
              <a:t>HelloService</a:t>
            </a:r>
            <a:r>
              <a:rPr lang="fr-FR" dirty="0">
                <a:solidFill>
                  <a:srgbClr val="000000"/>
                </a:solidFill>
                <a:latin typeface="Courier New" pitchFamily="49" charset="0"/>
                <a:cs typeface="Courier New" pitchFamily="49" charset="0"/>
              </a:rPr>
              <a:t> </a:t>
            </a:r>
            <a:r>
              <a:rPr lang="fr-FR" dirty="0" err="1" smtClean="0">
                <a:solidFill>
                  <a:srgbClr val="000000"/>
                </a:solidFill>
                <a:latin typeface="Courier New" pitchFamily="49" charset="0"/>
                <a:cs typeface="Courier New" pitchFamily="49" charset="0"/>
              </a:rPr>
              <a:t>helloService</a:t>
            </a:r>
            <a:r>
              <a:rPr lang="fr-FR" dirty="0" smtClean="0">
                <a:solidFill>
                  <a:srgbClr val="000000"/>
                </a:solidFill>
                <a:latin typeface="Courier New" pitchFamily="49" charset="0"/>
                <a:cs typeface="Courier New" pitchFamily="49" charset="0"/>
              </a:rPr>
              <a:t> </a:t>
            </a:r>
            <a:r>
              <a:rPr lang="fr-FR" dirty="0">
                <a:solidFill>
                  <a:srgbClr val="000000"/>
                </a:solidFill>
                <a:latin typeface="Courier New" pitchFamily="49" charset="0"/>
                <a:cs typeface="Courier New" pitchFamily="49" charset="0"/>
              </a:rPr>
              <a:t>= (</a:t>
            </a:r>
            <a:r>
              <a:rPr lang="fr-FR" dirty="0" err="1">
                <a:solidFill>
                  <a:srgbClr val="000000"/>
                </a:solidFill>
                <a:latin typeface="Courier New" pitchFamily="49" charset="0"/>
                <a:cs typeface="Courier New" pitchFamily="49" charset="0"/>
              </a:rPr>
              <a:t>HelloService</a:t>
            </a:r>
            <a:r>
              <a:rPr lang="fr-FR" dirty="0">
                <a:solidFill>
                  <a:srgbClr val="000000"/>
                </a:solidFill>
                <a:latin typeface="Courier New" pitchFamily="49" charset="0"/>
                <a:cs typeface="Courier New" pitchFamily="49" charset="0"/>
              </a:rPr>
              <a:t>) </a:t>
            </a:r>
            <a:r>
              <a:rPr lang="fr-FR" dirty="0" err="1">
                <a:solidFill>
                  <a:srgbClr val="000000"/>
                </a:solidFill>
                <a:latin typeface="Courier New" pitchFamily="49" charset="0"/>
                <a:cs typeface="Courier New" pitchFamily="49" charset="0"/>
              </a:rPr>
              <a:t>context.lookup</a:t>
            </a:r>
            <a:r>
              <a:rPr lang="fr-FR" dirty="0" smtClean="0">
                <a:solidFill>
                  <a:srgbClr val="000000"/>
                </a:solidFill>
                <a:latin typeface="Courier New" pitchFamily="49" charset="0"/>
                <a:cs typeface="Courier New" pitchFamily="49" charset="0"/>
              </a:rPr>
              <a:t>(</a:t>
            </a:r>
            <a:r>
              <a:rPr lang="fr-FR" dirty="0" smtClean="0">
                <a:solidFill>
                  <a:srgbClr val="0000FF"/>
                </a:solidFill>
                <a:latin typeface="Courier New" pitchFamily="49" charset="0"/>
                <a:cs typeface="Courier New" pitchFamily="49" charset="0"/>
              </a:rPr>
              <a:t>"</a:t>
            </a:r>
            <a:r>
              <a:rPr lang="fr-FR" dirty="0" err="1" smtClean="0">
                <a:solidFill>
                  <a:srgbClr val="0000FF"/>
                </a:solidFill>
                <a:latin typeface="Courier New" pitchFamily="49" charset="0"/>
                <a:cs typeface="Courier New" pitchFamily="49" charset="0"/>
              </a:rPr>
              <a:t>java:global</a:t>
            </a:r>
            <a:r>
              <a:rPr lang="fr-FR" dirty="0" smtClean="0">
                <a:solidFill>
                  <a:srgbClr val="0000FF"/>
                </a:solidFill>
                <a:latin typeface="Courier New" pitchFamily="49" charset="0"/>
                <a:cs typeface="Courier New" pitchFamily="49" charset="0"/>
              </a:rPr>
              <a:t>/</a:t>
            </a:r>
            <a:r>
              <a:rPr lang="fr-FR" dirty="0" err="1" smtClean="0">
                <a:solidFill>
                  <a:srgbClr val="0000FF"/>
                </a:solidFill>
                <a:latin typeface="Courier New" pitchFamily="49" charset="0"/>
                <a:cs typeface="Courier New" pitchFamily="49" charset="0"/>
              </a:rPr>
              <a:t>HelloEJB</a:t>
            </a:r>
            <a:r>
              <a:rPr lang="fr-FR" dirty="0" smtClean="0">
                <a:solidFill>
                  <a:srgbClr val="0000FF"/>
                </a:solidFill>
                <a:latin typeface="Courier New" pitchFamily="49" charset="0"/>
                <a:cs typeface="Courier New" pitchFamily="49" charset="0"/>
              </a:rPr>
              <a:t>/</a:t>
            </a:r>
            <a:r>
              <a:rPr lang="fr-FR" dirty="0" err="1" smtClean="0">
                <a:solidFill>
                  <a:srgbClr val="0000FF"/>
                </a:solidFill>
                <a:latin typeface="Courier New" pitchFamily="49" charset="0"/>
                <a:cs typeface="Courier New" pitchFamily="49" charset="0"/>
              </a:rPr>
              <a:t>HelloServiceBean</a:t>
            </a:r>
            <a:r>
              <a:rPr lang="fr-FR" dirty="0" smtClean="0">
                <a:solidFill>
                  <a:srgbClr val="0000FF"/>
                </a:solidFill>
                <a:latin typeface="Courier New" pitchFamily="49" charset="0"/>
                <a:cs typeface="Courier New" pitchFamily="49" charset="0"/>
              </a:rPr>
              <a:t>!	</a:t>
            </a:r>
            <a:r>
              <a:rPr lang="fr-FR" dirty="0" err="1" smtClean="0">
                <a:solidFill>
                  <a:srgbClr val="0000FF"/>
                </a:solidFill>
                <a:latin typeface="Courier New" pitchFamily="49" charset="0"/>
                <a:cs typeface="Courier New" pitchFamily="49" charset="0"/>
              </a:rPr>
              <a:t>com.supinfo.ejbdemo.service.HelloService</a:t>
            </a:r>
            <a:r>
              <a:rPr lang="fr-FR" dirty="0" smtClean="0">
                <a:solidFill>
                  <a:srgbClr val="0000FF"/>
                </a:solidFill>
                <a:latin typeface="Courier New" pitchFamily="49" charset="0"/>
                <a:cs typeface="Courier New" pitchFamily="49" charset="0"/>
              </a:rPr>
              <a:t>"</a:t>
            </a:r>
            <a:r>
              <a:rPr lang="fr-FR" dirty="0" smtClean="0">
                <a:solidFill>
                  <a:srgbClr val="000000"/>
                </a:solidFill>
                <a:latin typeface="Courier New" pitchFamily="49" charset="0"/>
                <a:cs typeface="Courier New" pitchFamily="49" charset="0"/>
              </a:rPr>
              <a:t>)</a:t>
            </a:r>
            <a:r>
              <a:rPr lang="fr-FR" dirty="0">
                <a:solidFill>
                  <a:srgbClr val="000000"/>
                </a:solidFill>
                <a:latin typeface="Courier New" pitchFamily="49" charset="0"/>
                <a:cs typeface="Courier New" pitchFamily="49" charset="0"/>
              </a:rPr>
              <a: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err="1">
                <a:solidFill>
                  <a:srgbClr val="000000"/>
                </a:solidFill>
                <a:latin typeface="Courier New" pitchFamily="49" charset="0"/>
                <a:cs typeface="Courier New" pitchFamily="49" charset="0"/>
              </a:rPr>
              <a:t>System.</a:t>
            </a:r>
            <a:r>
              <a:rPr lang="fr-FR" i="1" dirty="0" err="1">
                <a:solidFill>
                  <a:srgbClr val="0000C0"/>
                </a:solidFill>
                <a:latin typeface="Courier New" pitchFamily="49" charset="0"/>
                <a:cs typeface="Courier New" pitchFamily="49" charset="0"/>
              </a:rPr>
              <a:t>out</a:t>
            </a:r>
            <a:r>
              <a:rPr lang="fr-FR" dirty="0" err="1">
                <a:solidFill>
                  <a:srgbClr val="000000"/>
                </a:solidFill>
                <a:latin typeface="Courier New" pitchFamily="49" charset="0"/>
                <a:cs typeface="Courier New" pitchFamily="49" charset="0"/>
              </a:rPr>
              <a:t>.println</a:t>
            </a:r>
            <a:r>
              <a:rPr lang="fr-FR" dirty="0">
                <a:solidFill>
                  <a:srgbClr val="000000"/>
                </a:solidFill>
                <a:latin typeface="Courier New" pitchFamily="49" charset="0"/>
                <a:cs typeface="Courier New" pitchFamily="49" charset="0"/>
              </a:rPr>
              <a:t>(</a:t>
            </a:r>
            <a:r>
              <a:rPr lang="fr-FR" dirty="0" err="1">
                <a:solidFill>
                  <a:srgbClr val="000000"/>
                </a:solidFill>
                <a:latin typeface="Courier New" pitchFamily="49" charset="0"/>
                <a:cs typeface="Courier New" pitchFamily="49" charset="0"/>
              </a:rPr>
              <a:t>hello.sayHello</a:t>
            </a:r>
            <a:r>
              <a:rPr lang="fr-FR" dirty="0">
                <a:solidFill>
                  <a:srgbClr val="000000"/>
                </a:solidFill>
                <a:latin typeface="Courier New" pitchFamily="49" charset="0"/>
                <a:cs typeface="Courier New" pitchFamily="49" charset="0"/>
              </a:rPr>
              <a:t>());</a:t>
            </a:r>
          </a:p>
        </p:txBody>
      </p:sp>
      <p:sp>
        <p:nvSpPr>
          <p:cNvPr id="24582" name="Text Box 5"/>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Session Bean</a:t>
            </a:r>
          </a:p>
        </p:txBody>
      </p:sp>
      <p:pic>
        <p:nvPicPr>
          <p:cNvPr id="24583" name="Picture 6"/>
          <p:cNvPicPr>
            <a:picLocks noChangeAspect="1" noChangeArrowheads="1"/>
          </p:cNvPicPr>
          <p:nvPr/>
        </p:nvPicPr>
        <p:blipFill>
          <a:blip r:embed="rId4" cstate="print"/>
          <a:srcRect/>
          <a:stretch>
            <a:fillRect/>
          </a:stretch>
        </p:blipFill>
        <p:spPr bwMode="auto">
          <a:xfrm>
            <a:off x="7200900" y="4978400"/>
            <a:ext cx="1835150" cy="1835150"/>
          </a:xfrm>
          <a:prstGeom prst="rect">
            <a:avLst/>
          </a:prstGeom>
          <a:noFill/>
          <a:ln w="9525">
            <a:noFill/>
            <a:round/>
            <a:headEnd/>
            <a:tailEnd/>
          </a:ln>
        </p:spPr>
      </p:pic>
    </p:spTree>
    <p:extLst>
      <p:ext uri="{BB962C8B-B14F-4D97-AF65-F5344CB8AC3E}">
        <p14:creationId xmlns:p14="http://schemas.microsoft.com/office/powerpoint/2010/main" val="396764008"/>
      </p:ext>
    </p:extLst>
  </p:cSld>
  <p:clrMapOvr>
    <a:masterClrMapping/>
  </p:clrMapOvr>
  <p:transition xmlns:p14="http://schemas.microsoft.com/office/powerpoint/2010/main">
    <p:wipe/>
  </p:transitio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
          <p:cNvSpPr txBox="1">
            <a:spLocks noChangeArrowheads="1"/>
          </p:cNvSpPr>
          <p:nvPr/>
        </p:nvSpPr>
        <p:spPr bwMode="auto">
          <a:xfrm>
            <a:off x="1033463" y="341313"/>
            <a:ext cx="7729537" cy="579437"/>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Course objectives</a:t>
            </a:r>
          </a:p>
        </p:txBody>
      </p:sp>
      <p:sp>
        <p:nvSpPr>
          <p:cNvPr id="8195" name="Text Box 2"/>
          <p:cNvSpPr txBox="1">
            <a:spLocks noChangeArrowheads="1"/>
          </p:cNvSpPr>
          <p:nvPr/>
        </p:nvSpPr>
        <p:spPr bwMode="auto">
          <a:xfrm>
            <a:off x="4419600" y="1676400"/>
            <a:ext cx="4343400" cy="4648200"/>
          </a:xfrm>
          <a:prstGeom prst="rect">
            <a:avLst/>
          </a:prstGeom>
          <a:noFill/>
          <a:ln w="9525">
            <a:noFill/>
            <a:round/>
            <a:headEnd/>
            <a:tailEnd/>
          </a:ln>
        </p:spPr>
        <p:txBody>
          <a:bodyPr>
            <a:prstTxWarp prst="textNoShape">
              <a:avLst/>
            </a:prstTxWarp>
          </a:bodyPr>
          <a:lstStyle/>
          <a:p>
            <a:pPr marL="341313" indent="-341313" eaLnBrk="1" hangingPunct="1">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b="1" dirty="0" smtClean="0">
              <a:solidFill>
                <a:srgbClr val="4D4D4D"/>
              </a:solidFill>
            </a:endParaRPr>
          </a:p>
          <a:p>
            <a:pPr marL="341313" indent="-341313" eaLnBrk="1" hangingPunct="1">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b="1" dirty="0" smtClean="0">
                <a:solidFill>
                  <a:srgbClr val="4D4D4D"/>
                </a:solidFill>
              </a:rPr>
              <a:t>Explain </a:t>
            </a:r>
            <a:r>
              <a:rPr lang="en-US" sz="2000" dirty="0" smtClean="0">
                <a:solidFill>
                  <a:srgbClr val="4D4D4D"/>
                </a:solidFill>
              </a:rPr>
              <a:t>what </a:t>
            </a:r>
            <a:r>
              <a:rPr lang="en-US" sz="2000" dirty="0">
                <a:solidFill>
                  <a:srgbClr val="4D4D4D"/>
                </a:solidFill>
              </a:rPr>
              <a:t>EJBs </a:t>
            </a:r>
            <a:r>
              <a:rPr lang="en-US" sz="2000" dirty="0" smtClean="0">
                <a:solidFill>
                  <a:srgbClr val="4D4D4D"/>
                </a:solidFill>
              </a:rPr>
              <a:t>are</a:t>
            </a:r>
          </a:p>
          <a:p>
            <a:pPr marL="341313" indent="-341313" eaLnBrk="1" hangingPunct="1">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b="1" dirty="0" smtClean="0">
                <a:solidFill>
                  <a:srgbClr val="4D4D4D"/>
                </a:solidFill>
              </a:rPr>
              <a:t>Develop</a:t>
            </a:r>
            <a:r>
              <a:rPr lang="en-US" sz="2000" dirty="0" smtClean="0">
                <a:solidFill>
                  <a:srgbClr val="4D4D4D"/>
                </a:solidFill>
              </a:rPr>
              <a:t> </a:t>
            </a:r>
            <a:r>
              <a:rPr lang="en-US" sz="2000" dirty="0">
                <a:solidFill>
                  <a:srgbClr val="4D4D4D"/>
                </a:solidFill>
              </a:rPr>
              <a:t>S</a:t>
            </a:r>
            <a:r>
              <a:rPr lang="en-US" sz="2000" dirty="0" smtClean="0">
                <a:solidFill>
                  <a:srgbClr val="4D4D4D"/>
                </a:solidFill>
              </a:rPr>
              <a:t>ession Beans</a:t>
            </a:r>
          </a:p>
          <a:p>
            <a:pPr marL="341313" indent="-341313" eaLnBrk="1" hangingPunct="1">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b="1" dirty="0" smtClean="0">
                <a:solidFill>
                  <a:srgbClr val="4D4D4D"/>
                </a:solidFill>
              </a:rPr>
              <a:t>Persist </a:t>
            </a:r>
            <a:r>
              <a:rPr lang="en-US" sz="2000" dirty="0" smtClean="0">
                <a:solidFill>
                  <a:srgbClr val="4D4D4D"/>
                </a:solidFill>
              </a:rPr>
              <a:t>data in Session Beans with JPA</a:t>
            </a:r>
          </a:p>
          <a:p>
            <a:pPr marL="341313" indent="-341313" eaLnBrk="1" hangingPunct="1">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b="1" dirty="0" smtClean="0">
                <a:solidFill>
                  <a:srgbClr val="4D4D4D"/>
                </a:solidFill>
              </a:rPr>
              <a:t>Enumerate </a:t>
            </a:r>
            <a:r>
              <a:rPr lang="en-US" sz="2000" dirty="0" smtClean="0">
                <a:solidFill>
                  <a:srgbClr val="4D4D4D"/>
                </a:solidFill>
              </a:rPr>
              <a:t>some of the new features of EJB 3.1</a:t>
            </a:r>
            <a:endParaRPr lang="en-US" sz="2000" b="1" dirty="0">
              <a:solidFill>
                <a:srgbClr val="4D4D4D"/>
              </a:solidFill>
            </a:endParaRPr>
          </a:p>
        </p:txBody>
      </p:sp>
      <p:sp>
        <p:nvSpPr>
          <p:cNvPr id="8196" name="Text Box 3"/>
          <p:cNvSpPr txBox="1">
            <a:spLocks noChangeArrowheads="1"/>
          </p:cNvSpPr>
          <p:nvPr/>
        </p:nvSpPr>
        <p:spPr bwMode="auto">
          <a:xfrm>
            <a:off x="1042988" y="1066800"/>
            <a:ext cx="7620000" cy="433068"/>
          </a:xfrm>
          <a:prstGeom prst="rect">
            <a:avLst/>
          </a:prstGeom>
          <a:noFill/>
          <a:ln w="9525">
            <a:noFill/>
            <a:round/>
            <a:headEnd/>
            <a:tailEnd/>
          </a:ln>
        </p:spPr>
        <p:txBody>
          <a:bodyPr lIns="90000" tIns="46800" rIns="90000" bIns="46800">
            <a:prstTxWarp prst="textNoShape">
              <a:avLst/>
            </a:prstTxWarp>
            <a:spAutoFit/>
          </a:bodyPr>
          <a:lstStyle/>
          <a:p>
            <a:pPr eaLnBrk="1" hangingPunct="1">
              <a:spcBef>
                <a:spcPts val="1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dirty="0">
                <a:solidFill>
                  <a:srgbClr val="4D4D4D"/>
                </a:solidFill>
              </a:rPr>
              <a:t>By completing this course, you </a:t>
            </a:r>
            <a:r>
              <a:rPr lang="en-US" sz="2200" dirty="0" smtClean="0">
                <a:solidFill>
                  <a:srgbClr val="4D4D4D"/>
                </a:solidFill>
              </a:rPr>
              <a:t>will be able to:</a:t>
            </a:r>
            <a:endParaRPr lang="en-US" sz="2200" dirty="0">
              <a:solidFill>
                <a:srgbClr val="4D4D4D"/>
              </a:solidFill>
            </a:endParaRPr>
          </a:p>
        </p:txBody>
      </p:sp>
      <p:pic>
        <p:nvPicPr>
          <p:cNvPr id="8197" name="Picture 4"/>
          <p:cNvPicPr>
            <a:picLocks noChangeAspect="1" noChangeArrowheads="1"/>
          </p:cNvPicPr>
          <p:nvPr/>
        </p:nvPicPr>
        <p:blipFill>
          <a:blip r:embed="rId3" cstate="print"/>
          <a:srcRect/>
          <a:stretch>
            <a:fillRect/>
          </a:stretch>
        </p:blipFill>
        <p:spPr bwMode="auto">
          <a:xfrm>
            <a:off x="130175" y="131763"/>
            <a:ext cx="652463" cy="652462"/>
          </a:xfrm>
          <a:prstGeom prst="rect">
            <a:avLst/>
          </a:prstGeom>
          <a:noFill/>
          <a:ln w="9525">
            <a:noFill/>
            <a:round/>
            <a:headEnd/>
            <a:tailEnd/>
          </a:ln>
        </p:spPr>
      </p:pic>
      <p:sp>
        <p:nvSpPr>
          <p:cNvPr id="8198" name="Text Box 5"/>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eaLnBrk="1" hangingPunct="1">
              <a:spcBef>
                <a:spcPct val="50000"/>
              </a:spcBef>
            </a:pPr>
            <a:r>
              <a:rPr lang="fr-FR" b="1" dirty="0">
                <a:solidFill>
                  <a:srgbClr val="000000"/>
                </a:solidFill>
              </a:rPr>
              <a:t>Enterprise JavaBeans</a:t>
            </a:r>
            <a:endParaRPr lang="fr-FR" dirty="0">
              <a:solidFill>
                <a:srgbClr val="000000"/>
              </a:solidFill>
            </a:endParaRPr>
          </a:p>
        </p:txBody>
      </p:sp>
      <p:pic>
        <p:nvPicPr>
          <p:cNvPr id="8199" name="Picture 6"/>
          <p:cNvPicPr>
            <a:picLocks noChangeAspect="1" noChangeArrowheads="1"/>
          </p:cNvPicPr>
          <p:nvPr/>
        </p:nvPicPr>
        <p:blipFill>
          <a:blip r:embed="rId4" cstate="print"/>
          <a:srcRect/>
          <a:stretch>
            <a:fillRect/>
          </a:stretch>
        </p:blipFill>
        <p:spPr bwMode="auto">
          <a:xfrm>
            <a:off x="1139825" y="1773238"/>
            <a:ext cx="3144838" cy="3144837"/>
          </a:xfrm>
          <a:prstGeom prst="rect">
            <a:avLst/>
          </a:prstGeom>
          <a:noFill/>
          <a:ln w="9525">
            <a:noFill/>
            <a:round/>
            <a:headEnd/>
            <a:tailEnd/>
          </a:ln>
        </p:spPr>
      </p:pic>
    </p:spTree>
    <p:extLst>
      <p:ext uri="{BB962C8B-B14F-4D97-AF65-F5344CB8AC3E}">
        <p14:creationId xmlns:p14="http://schemas.microsoft.com/office/powerpoint/2010/main" val="181439554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
          <p:cNvSpPr txBox="1">
            <a:spLocks noChangeArrowheads="1"/>
          </p:cNvSpPr>
          <p:nvPr/>
        </p:nvSpPr>
        <p:spPr bwMode="auto">
          <a:xfrm>
            <a:off x="1033463" y="214313"/>
            <a:ext cx="7729537"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Client connection</a:t>
            </a:r>
          </a:p>
        </p:txBody>
      </p:sp>
      <p:pic>
        <p:nvPicPr>
          <p:cNvPr id="24579" name="Picture 2"/>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24580" name="Rectangle 3"/>
          <p:cNvSpPr>
            <a:spLocks noChangeArrowheads="1"/>
          </p:cNvSpPr>
          <p:nvPr/>
        </p:nvSpPr>
        <p:spPr bwMode="auto">
          <a:xfrm>
            <a:off x="971601" y="1196752"/>
            <a:ext cx="8172400" cy="4648200"/>
          </a:xfrm>
          <a:prstGeom prst="rect">
            <a:avLst/>
          </a:prstGeom>
          <a:noFill/>
          <a:ln w="9525">
            <a:noFill/>
            <a:round/>
            <a:headEnd/>
            <a:tailEnd/>
          </a:ln>
        </p:spPr>
        <p:txBody>
          <a:bodyPr lIns="90000" tIns="46800" rIns="90000" bIns="46800">
            <a:prstTxWarp prst="textNoShape">
              <a:avLst/>
            </a:prstTxWarp>
          </a:bodyPr>
          <a:lstStyle/>
          <a:p>
            <a:pPr marL="341313" indent="-341313" eaLnBrk="1" hangingPunct="1">
              <a:spcBef>
                <a:spcPts val="550"/>
              </a:spcBef>
              <a:spcAft>
                <a:spcPts val="825"/>
              </a:spcAft>
              <a:buClr>
                <a:srgbClr val="777777"/>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200" dirty="0" smtClean="0">
                <a:solidFill>
                  <a:srgbClr val="4D4D4D"/>
                </a:solidFill>
              </a:rPr>
              <a:t>But… what is </a:t>
            </a:r>
            <a:r>
              <a:rPr lang="en-US" sz="2200" dirty="0">
                <a:solidFill>
                  <a:srgbClr val="4D4D4D"/>
                </a:solidFill>
              </a:rPr>
              <a:t>this </a:t>
            </a:r>
            <a:r>
              <a:rPr lang="en-US" sz="2200" dirty="0" smtClean="0">
                <a:solidFill>
                  <a:srgbClr val="4D4D4D"/>
                </a:solidFill>
              </a:rPr>
              <a:t>long string as parameter of the lookup method ? You know, the :</a:t>
            </a:r>
          </a:p>
          <a:p>
            <a:pPr algn="ctr" eaLnBrk="1" hangingPunct="1">
              <a:spcBef>
                <a:spcPts val="550"/>
              </a:spcBef>
              <a:spcAft>
                <a:spcPts val="825"/>
              </a:spcAft>
              <a:buClr>
                <a:srgbClr val="777777"/>
              </a:buCl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200" i="1" dirty="0" err="1">
                <a:solidFill>
                  <a:srgbClr val="4D4D4D"/>
                </a:solidFill>
              </a:rPr>
              <a:t>java:global</a:t>
            </a:r>
            <a:r>
              <a:rPr lang="en-US" sz="2200" i="1" dirty="0">
                <a:solidFill>
                  <a:srgbClr val="4D4D4D"/>
                </a:solidFill>
              </a:rPr>
              <a:t>/</a:t>
            </a:r>
            <a:r>
              <a:rPr lang="en-US" sz="2200" i="1" dirty="0" err="1">
                <a:solidFill>
                  <a:srgbClr val="4D4D4D"/>
                </a:solidFill>
              </a:rPr>
              <a:t>HelloEJB</a:t>
            </a:r>
            <a:r>
              <a:rPr lang="en-US" sz="2200" i="1" dirty="0">
                <a:solidFill>
                  <a:srgbClr val="4D4D4D"/>
                </a:solidFill>
              </a:rPr>
              <a:t>/</a:t>
            </a:r>
            <a:r>
              <a:rPr lang="en-US" sz="2200" i="1" dirty="0" err="1">
                <a:solidFill>
                  <a:srgbClr val="4D4D4D"/>
                </a:solidFill>
              </a:rPr>
              <a:t>HelloServiceBean</a:t>
            </a:r>
            <a:r>
              <a:rPr lang="en-US" sz="2200" i="1" dirty="0" err="1" smtClean="0">
                <a:solidFill>
                  <a:srgbClr val="4D4D4D"/>
                </a:solidFill>
              </a:rPr>
              <a:t>!com.supinfo.ejbdemo.service.HelloService</a:t>
            </a:r>
            <a:endParaRPr lang="en-US" sz="2200" b="1" dirty="0" smtClean="0">
              <a:solidFill>
                <a:srgbClr val="4D4D4D"/>
              </a:solidFill>
            </a:endParaRPr>
          </a:p>
          <a:p>
            <a:pPr marL="341313" indent="-341313" eaLnBrk="1" hangingPunct="1">
              <a:spcBef>
                <a:spcPts val="550"/>
              </a:spcBef>
              <a:spcAft>
                <a:spcPts val="825"/>
              </a:spcAft>
              <a:buClr>
                <a:srgbClr val="777777"/>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US" sz="2200" dirty="0">
              <a:solidFill>
                <a:srgbClr val="4D4D4D"/>
              </a:solidFill>
            </a:endParaRPr>
          </a:p>
          <a:p>
            <a:pPr marL="341313" indent="-341313" eaLnBrk="1" hangingPunct="1">
              <a:spcBef>
                <a:spcPts val="550"/>
              </a:spcBef>
              <a:spcAft>
                <a:spcPts val="825"/>
              </a:spcAft>
              <a:buClr>
                <a:srgbClr val="777777"/>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200" dirty="0" smtClean="0">
                <a:solidFill>
                  <a:srgbClr val="4D4D4D"/>
                </a:solidFill>
              </a:rPr>
              <a:t>It is the JNDI name of our EJB !</a:t>
            </a:r>
          </a:p>
          <a:p>
            <a:pPr marL="341313" indent="-341313" eaLnBrk="1" hangingPunct="1">
              <a:spcBef>
                <a:spcPts val="550"/>
              </a:spcBef>
              <a:spcAft>
                <a:spcPts val="825"/>
              </a:spcAft>
              <a:buClr>
                <a:srgbClr val="777777"/>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200" dirty="0" smtClean="0">
                <a:solidFill>
                  <a:srgbClr val="4D4D4D"/>
                </a:solidFill>
              </a:rPr>
              <a:t>Each EJB is registered in JNDI with a specific name</a:t>
            </a:r>
          </a:p>
          <a:p>
            <a:pPr marL="341313" indent="-341313" eaLnBrk="1" hangingPunct="1">
              <a:spcBef>
                <a:spcPts val="550"/>
              </a:spcBef>
              <a:spcAft>
                <a:spcPts val="825"/>
              </a:spcAft>
              <a:buClr>
                <a:srgbClr val="777777"/>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US" sz="2200" dirty="0" smtClean="0">
              <a:solidFill>
                <a:srgbClr val="4D4D4D"/>
              </a:solidFill>
            </a:endParaRPr>
          </a:p>
          <a:p>
            <a:pPr marL="341313" indent="-341313" eaLnBrk="1" hangingPunct="1">
              <a:spcBef>
                <a:spcPts val="550"/>
              </a:spcBef>
              <a:spcAft>
                <a:spcPts val="825"/>
              </a:spcAft>
              <a:buClr>
                <a:srgbClr val="777777"/>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200" dirty="0" smtClean="0">
                <a:solidFill>
                  <a:srgbClr val="4D4D4D"/>
                </a:solidFill>
              </a:rPr>
              <a:t>The default pattern of JNDI names is :</a:t>
            </a:r>
          </a:p>
          <a:p>
            <a:pPr algn="ctr" eaLnBrk="1" hangingPunct="1">
              <a:spcBef>
                <a:spcPts val="550"/>
              </a:spcBef>
              <a:spcAft>
                <a:spcPts val="825"/>
              </a:spcAft>
              <a:buClr>
                <a:srgbClr val="777777"/>
              </a:buCl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200" i="1" dirty="0" err="1">
                <a:solidFill>
                  <a:srgbClr val="4D4D4D"/>
                </a:solidFill>
              </a:rPr>
              <a:t>java:global</a:t>
            </a:r>
            <a:r>
              <a:rPr lang="en-US" sz="2200" i="1" dirty="0">
                <a:solidFill>
                  <a:srgbClr val="4D4D4D"/>
                </a:solidFill>
              </a:rPr>
              <a:t>[/&lt;</a:t>
            </a:r>
            <a:r>
              <a:rPr lang="en-US" sz="2200" i="1" dirty="0" err="1" smtClean="0">
                <a:solidFill>
                  <a:srgbClr val="4D4D4D"/>
                </a:solidFill>
              </a:rPr>
              <a:t>application</a:t>
            </a:r>
            <a:r>
              <a:rPr lang="en-US" sz="2200" i="1" dirty="0" err="1">
                <a:solidFill>
                  <a:srgbClr val="4D4D4D"/>
                </a:solidFill>
              </a:rPr>
              <a:t>N</a:t>
            </a:r>
            <a:r>
              <a:rPr lang="en-US" sz="2200" i="1" dirty="0" err="1" smtClean="0">
                <a:solidFill>
                  <a:srgbClr val="4D4D4D"/>
                </a:solidFill>
              </a:rPr>
              <a:t>ame</a:t>
            </a:r>
            <a:r>
              <a:rPr lang="en-US" sz="2200" i="1" dirty="0">
                <a:solidFill>
                  <a:srgbClr val="4D4D4D"/>
                </a:solidFill>
              </a:rPr>
              <a:t>&gt;]/&lt;</a:t>
            </a:r>
            <a:r>
              <a:rPr lang="en-US" sz="2200" i="1" dirty="0" err="1" smtClean="0">
                <a:solidFill>
                  <a:srgbClr val="4D4D4D"/>
                </a:solidFill>
              </a:rPr>
              <a:t>module</a:t>
            </a:r>
            <a:r>
              <a:rPr lang="en-US" sz="2200" i="1" dirty="0" err="1">
                <a:solidFill>
                  <a:srgbClr val="4D4D4D"/>
                </a:solidFill>
              </a:rPr>
              <a:t>N</a:t>
            </a:r>
            <a:r>
              <a:rPr lang="en-US" sz="2200" i="1" dirty="0" err="1" smtClean="0">
                <a:solidFill>
                  <a:srgbClr val="4D4D4D"/>
                </a:solidFill>
              </a:rPr>
              <a:t>ame</a:t>
            </a:r>
            <a:r>
              <a:rPr lang="en-US" sz="2200" i="1" dirty="0">
                <a:solidFill>
                  <a:srgbClr val="4D4D4D"/>
                </a:solidFill>
              </a:rPr>
              <a:t>&gt;/&lt;</a:t>
            </a:r>
            <a:r>
              <a:rPr lang="en-US" sz="2200" i="1" dirty="0" err="1" smtClean="0">
                <a:solidFill>
                  <a:srgbClr val="4D4D4D"/>
                </a:solidFill>
              </a:rPr>
              <a:t>bean</a:t>
            </a:r>
            <a:r>
              <a:rPr lang="en-US" sz="2200" i="1" dirty="0" err="1">
                <a:solidFill>
                  <a:srgbClr val="4D4D4D"/>
                </a:solidFill>
              </a:rPr>
              <a:t>N</a:t>
            </a:r>
            <a:r>
              <a:rPr lang="en-US" sz="2200" i="1" dirty="0" err="1" smtClean="0">
                <a:solidFill>
                  <a:srgbClr val="4D4D4D"/>
                </a:solidFill>
              </a:rPr>
              <a:t>ame</a:t>
            </a:r>
            <a:r>
              <a:rPr lang="en-US" sz="2200" i="1" dirty="0">
                <a:solidFill>
                  <a:srgbClr val="4D4D4D"/>
                </a:solidFill>
              </a:rPr>
              <a:t>&gt;!&lt;</a:t>
            </a:r>
            <a:r>
              <a:rPr lang="en-US" sz="2200" i="1" dirty="0" err="1" smtClean="0">
                <a:solidFill>
                  <a:srgbClr val="4D4D4D"/>
                </a:solidFill>
              </a:rPr>
              <a:t>interface</a:t>
            </a:r>
            <a:r>
              <a:rPr lang="en-US" sz="2200" i="1" dirty="0" err="1">
                <a:solidFill>
                  <a:srgbClr val="4D4D4D"/>
                </a:solidFill>
              </a:rPr>
              <a:t>N</a:t>
            </a:r>
            <a:r>
              <a:rPr lang="en-US" sz="2200" i="1" dirty="0" err="1" smtClean="0">
                <a:solidFill>
                  <a:srgbClr val="4D4D4D"/>
                </a:solidFill>
              </a:rPr>
              <a:t>ame</a:t>
            </a:r>
            <a:r>
              <a:rPr lang="en-US" sz="2200" i="1" dirty="0">
                <a:solidFill>
                  <a:srgbClr val="4D4D4D"/>
                </a:solidFill>
              </a:rPr>
              <a:t>&gt;</a:t>
            </a:r>
            <a:endParaRPr lang="en-US" sz="2200" i="1" dirty="0" smtClean="0">
              <a:solidFill>
                <a:srgbClr val="4D4D4D"/>
              </a:solidFill>
            </a:endParaRPr>
          </a:p>
          <a:p>
            <a:pPr eaLnBrk="1" hangingPunct="1">
              <a:spcBef>
                <a:spcPts val="550"/>
              </a:spcBef>
              <a:spcAft>
                <a:spcPts val="825"/>
              </a:spcAft>
              <a:buClr>
                <a:srgbClr val="777777"/>
              </a:buCl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200" i="1" dirty="0">
                <a:solidFill>
                  <a:srgbClr val="4D4D4D"/>
                </a:solidFill>
              </a:rPr>
              <a:t>	</a:t>
            </a:r>
            <a:endParaRPr lang="en-US" sz="2200" i="1" dirty="0" smtClean="0">
              <a:solidFill>
                <a:srgbClr val="4D4D4D"/>
              </a:solidFill>
            </a:endParaRPr>
          </a:p>
        </p:txBody>
      </p:sp>
      <p:sp>
        <p:nvSpPr>
          <p:cNvPr id="24582" name="Text Box 5"/>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Session Bean</a:t>
            </a:r>
          </a:p>
        </p:txBody>
      </p:sp>
    </p:spTree>
    <p:extLst>
      <p:ext uri="{BB962C8B-B14F-4D97-AF65-F5344CB8AC3E}">
        <p14:creationId xmlns:p14="http://schemas.microsoft.com/office/powerpoint/2010/main" val="1165570219"/>
      </p:ext>
    </p:extLst>
  </p:cSld>
  <p:clrMapOvr>
    <a:masterClrMapping/>
  </p:clrMapOvr>
  <p:transition xmlns:p14="http://schemas.microsoft.com/office/powerpoint/2010/main">
    <p:wipe/>
  </p:transitio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
          <p:cNvSpPr txBox="1">
            <a:spLocks noChangeArrowheads="1"/>
          </p:cNvSpPr>
          <p:nvPr/>
        </p:nvSpPr>
        <p:spPr bwMode="auto">
          <a:xfrm>
            <a:off x="971600" y="214313"/>
            <a:ext cx="7729537"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err="1">
                <a:solidFill>
                  <a:srgbClr val="000000"/>
                </a:solidFill>
              </a:rPr>
              <a:t>j</a:t>
            </a:r>
            <a:r>
              <a:rPr lang="en-US" sz="3200" b="1" dirty="0" err="1" smtClean="0">
                <a:solidFill>
                  <a:srgbClr val="000000"/>
                </a:solidFill>
              </a:rPr>
              <a:t>ndi.properties</a:t>
            </a:r>
            <a:r>
              <a:rPr lang="en-US" sz="3200" b="1" dirty="0" smtClean="0">
                <a:solidFill>
                  <a:srgbClr val="000000"/>
                </a:solidFill>
              </a:rPr>
              <a:t> file example</a:t>
            </a:r>
            <a:endParaRPr lang="en-US" sz="3200" b="1" dirty="0">
              <a:solidFill>
                <a:srgbClr val="000000"/>
              </a:solidFill>
            </a:endParaRPr>
          </a:p>
        </p:txBody>
      </p:sp>
      <p:pic>
        <p:nvPicPr>
          <p:cNvPr id="4"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5" name="Text Box 4"/>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Session Bean</a:t>
            </a:r>
          </a:p>
        </p:txBody>
      </p:sp>
      <p:sp>
        <p:nvSpPr>
          <p:cNvPr id="7" name="Rectangle 4"/>
          <p:cNvSpPr>
            <a:spLocks noChangeArrowheads="1"/>
          </p:cNvSpPr>
          <p:nvPr/>
        </p:nvSpPr>
        <p:spPr bwMode="auto">
          <a:xfrm>
            <a:off x="609600" y="4572000"/>
            <a:ext cx="8382000" cy="990600"/>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eaLnBrk="1" hangingPunct="1">
              <a:spcBef>
                <a:spcPts val="338"/>
              </a:spcBef>
              <a:buFont typeface="Monaco"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600" dirty="0" err="1" smtClean="0">
                <a:solidFill>
                  <a:schemeClr val="tx1"/>
                </a:solidFill>
                <a:latin typeface="Courier New"/>
                <a:ea typeface="宋体" charset="-122"/>
                <a:cs typeface="Courier New"/>
              </a:rPr>
              <a:t>java.naming.factory.initial</a:t>
            </a:r>
            <a:r>
              <a:rPr lang="fr-FR" sz="1600" dirty="0" smtClean="0">
                <a:solidFill>
                  <a:schemeClr val="tx1"/>
                </a:solidFill>
                <a:latin typeface="Courier New"/>
                <a:ea typeface="宋体" charset="-122"/>
                <a:cs typeface="Courier New"/>
              </a:rPr>
              <a:t>=</a:t>
            </a:r>
            <a:r>
              <a:rPr lang="fr-FR" sz="1600" dirty="0" err="1" smtClean="0">
                <a:solidFill>
                  <a:schemeClr val="tx1"/>
                </a:solidFill>
                <a:latin typeface="Courier New"/>
                <a:ea typeface="宋体" charset="-122"/>
                <a:cs typeface="Courier New"/>
              </a:rPr>
              <a:t>org.jnp.interfaces.NamingContextFactory</a:t>
            </a:r>
            <a:endParaRPr lang="fr-FR" sz="1600" dirty="0" smtClean="0">
              <a:solidFill>
                <a:schemeClr val="tx1"/>
              </a:solidFill>
              <a:latin typeface="Courier New"/>
              <a:ea typeface="宋体" charset="-122"/>
              <a:cs typeface="Courier New"/>
            </a:endParaRPr>
          </a:p>
          <a:p>
            <a:pPr eaLnBrk="1" hangingPunct="1">
              <a:spcBef>
                <a:spcPts val="338"/>
              </a:spcBef>
              <a:buFont typeface="Monaco"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600" dirty="0" err="1" smtClean="0">
                <a:solidFill>
                  <a:schemeClr val="tx1"/>
                </a:solidFill>
                <a:latin typeface="Courier New"/>
                <a:ea typeface="宋体" charset="-122"/>
                <a:cs typeface="Courier New"/>
              </a:rPr>
              <a:t>java.naming.factory.url.pkgs</a:t>
            </a:r>
            <a:r>
              <a:rPr lang="fr-FR" sz="1600" dirty="0" smtClean="0">
                <a:solidFill>
                  <a:schemeClr val="tx1"/>
                </a:solidFill>
                <a:latin typeface="Courier New"/>
                <a:ea typeface="宋体" charset="-122"/>
                <a:cs typeface="Courier New"/>
              </a:rPr>
              <a:t>=</a:t>
            </a:r>
            <a:r>
              <a:rPr lang="fr-FR" sz="1600" dirty="0" err="1" smtClean="0">
                <a:solidFill>
                  <a:schemeClr val="tx1"/>
                </a:solidFill>
                <a:latin typeface="Courier New"/>
                <a:ea typeface="宋体" charset="-122"/>
                <a:cs typeface="Courier New"/>
              </a:rPr>
              <a:t>org.jboss.naming:org.jnp.interfaces</a:t>
            </a:r>
            <a:endParaRPr lang="fr-FR" sz="1600" dirty="0" smtClean="0">
              <a:solidFill>
                <a:schemeClr val="tx1"/>
              </a:solidFill>
              <a:latin typeface="Courier New"/>
              <a:ea typeface="宋体" charset="-122"/>
              <a:cs typeface="Courier New"/>
            </a:endParaRPr>
          </a:p>
          <a:p>
            <a:pPr eaLnBrk="1" hangingPunct="1">
              <a:spcBef>
                <a:spcPts val="338"/>
              </a:spcBef>
              <a:buFont typeface="Monaco"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600" dirty="0" err="1" smtClean="0">
                <a:solidFill>
                  <a:schemeClr val="tx1"/>
                </a:solidFill>
                <a:latin typeface="Courier New"/>
                <a:ea typeface="宋体" charset="-122"/>
                <a:cs typeface="Courier New"/>
              </a:rPr>
              <a:t>java.naming.provider.url</a:t>
            </a:r>
            <a:r>
              <a:rPr lang="fr-FR" sz="1600" dirty="0" smtClean="0">
                <a:solidFill>
                  <a:schemeClr val="tx1"/>
                </a:solidFill>
                <a:latin typeface="Courier New"/>
                <a:ea typeface="宋体" charset="-122"/>
                <a:cs typeface="Courier New"/>
              </a:rPr>
              <a:t> = 127.0.0.1:1099</a:t>
            </a:r>
          </a:p>
        </p:txBody>
      </p:sp>
      <p:sp>
        <p:nvSpPr>
          <p:cNvPr id="9" name="Rectangle 4"/>
          <p:cNvSpPr>
            <a:spLocks noChangeArrowheads="1"/>
          </p:cNvSpPr>
          <p:nvPr/>
        </p:nvSpPr>
        <p:spPr bwMode="auto">
          <a:xfrm>
            <a:off x="-76200" y="2514600"/>
            <a:ext cx="9296400" cy="990600"/>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eaLnBrk="1" hangingPunct="1">
              <a:spcBef>
                <a:spcPts val="338"/>
              </a:spcBef>
              <a:buFont typeface="Monaco"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400" dirty="0" err="1" smtClean="0">
                <a:solidFill>
                  <a:schemeClr val="tx1"/>
                </a:solidFill>
                <a:latin typeface="Courier New"/>
                <a:ea typeface="宋体" charset="-122"/>
                <a:cs typeface="Courier New"/>
              </a:rPr>
              <a:t>java.naming.factory.initial</a:t>
            </a:r>
            <a:r>
              <a:rPr lang="fr-FR" sz="1400" dirty="0" smtClean="0">
                <a:solidFill>
                  <a:schemeClr val="tx1"/>
                </a:solidFill>
                <a:latin typeface="Courier New"/>
                <a:ea typeface="宋体" charset="-122"/>
                <a:cs typeface="Courier New"/>
              </a:rPr>
              <a:t>=</a:t>
            </a:r>
            <a:r>
              <a:rPr lang="fr-FR" sz="1400" dirty="0" err="1" smtClean="0">
                <a:solidFill>
                  <a:schemeClr val="tx1"/>
                </a:solidFill>
                <a:latin typeface="Courier New"/>
                <a:ea typeface="宋体" charset="-122"/>
                <a:cs typeface="Courier New"/>
              </a:rPr>
              <a:t>com.sun.enterprise.naming.SerialInitContextFactory</a:t>
            </a:r>
            <a:endParaRPr lang="fr-FR" sz="1400" dirty="0" smtClean="0">
              <a:solidFill>
                <a:schemeClr val="tx1"/>
              </a:solidFill>
              <a:latin typeface="Courier New"/>
              <a:ea typeface="宋体" charset="-122"/>
              <a:cs typeface="Courier New"/>
            </a:endParaRPr>
          </a:p>
          <a:p>
            <a:pPr eaLnBrk="1" hangingPunct="1">
              <a:spcBef>
                <a:spcPts val="338"/>
              </a:spcBef>
              <a:buFont typeface="Monaco"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400" dirty="0" err="1" smtClean="0">
                <a:solidFill>
                  <a:schemeClr val="tx1"/>
                </a:solidFill>
                <a:latin typeface="Courier New"/>
                <a:ea typeface="宋体" charset="-122"/>
                <a:cs typeface="Courier New"/>
              </a:rPr>
              <a:t>java.naming.factory.url.pkgs</a:t>
            </a:r>
            <a:r>
              <a:rPr lang="fr-FR" sz="1400" dirty="0" smtClean="0">
                <a:solidFill>
                  <a:schemeClr val="tx1"/>
                </a:solidFill>
                <a:latin typeface="Courier New"/>
                <a:ea typeface="宋体" charset="-122"/>
                <a:cs typeface="Courier New"/>
              </a:rPr>
              <a:t>=</a:t>
            </a:r>
            <a:r>
              <a:rPr lang="fr-FR" sz="1400" dirty="0" err="1" smtClean="0">
                <a:solidFill>
                  <a:schemeClr val="tx1"/>
                </a:solidFill>
                <a:latin typeface="Courier New"/>
                <a:ea typeface="宋体" charset="-122"/>
                <a:cs typeface="Courier New"/>
              </a:rPr>
              <a:t>com.sun.enterprise.naming</a:t>
            </a:r>
            <a:endParaRPr lang="fr-FR" sz="1400" dirty="0" smtClean="0">
              <a:solidFill>
                <a:schemeClr val="tx1"/>
              </a:solidFill>
              <a:latin typeface="Courier New"/>
              <a:ea typeface="宋体" charset="-122"/>
              <a:cs typeface="Courier New"/>
            </a:endParaRPr>
          </a:p>
          <a:p>
            <a:pPr eaLnBrk="1" hangingPunct="1">
              <a:spcBef>
                <a:spcPts val="338"/>
              </a:spcBef>
              <a:buFont typeface="Monaco"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400" dirty="0" err="1" smtClean="0">
                <a:solidFill>
                  <a:schemeClr val="tx1"/>
                </a:solidFill>
                <a:latin typeface="Courier New"/>
                <a:ea typeface="宋体" charset="-122"/>
                <a:cs typeface="Courier New"/>
              </a:rPr>
              <a:t>java.naming.factory.state</a:t>
            </a:r>
            <a:r>
              <a:rPr lang="fr-FR" sz="1400" dirty="0" smtClean="0">
                <a:solidFill>
                  <a:schemeClr val="tx1"/>
                </a:solidFill>
                <a:latin typeface="Courier New"/>
                <a:ea typeface="宋体" charset="-122"/>
                <a:cs typeface="Courier New"/>
              </a:rPr>
              <a:t>=</a:t>
            </a:r>
            <a:r>
              <a:rPr lang="fr-FR" sz="1400" dirty="0" err="1" smtClean="0">
                <a:solidFill>
                  <a:schemeClr val="tx1"/>
                </a:solidFill>
                <a:latin typeface="Courier New"/>
                <a:ea typeface="宋体" charset="-122"/>
                <a:cs typeface="Courier New"/>
              </a:rPr>
              <a:t>com.sun.corba.ee.impl.presentation.rmi.JNDIStateFactoryImpl</a:t>
            </a:r>
            <a:endParaRPr lang="fr-FR" sz="1400" dirty="0">
              <a:solidFill>
                <a:schemeClr val="tx1"/>
              </a:solidFill>
              <a:latin typeface="Courier New"/>
              <a:ea typeface="宋体" charset="-122"/>
              <a:cs typeface="Courier New"/>
            </a:endParaRPr>
          </a:p>
        </p:txBody>
      </p:sp>
      <p:sp>
        <p:nvSpPr>
          <p:cNvPr id="10" name="Text Box 2"/>
          <p:cNvSpPr txBox="1">
            <a:spLocks noChangeArrowheads="1"/>
          </p:cNvSpPr>
          <p:nvPr/>
        </p:nvSpPr>
        <p:spPr bwMode="auto">
          <a:xfrm>
            <a:off x="1044575" y="1835150"/>
            <a:ext cx="7032625" cy="5175250"/>
          </a:xfrm>
          <a:prstGeom prst="rect">
            <a:avLst/>
          </a:prstGeom>
          <a:noFill/>
          <a:ln w="9525">
            <a:noFill/>
            <a:round/>
            <a:headEnd/>
            <a:tailEnd/>
          </a:ln>
        </p:spPr>
        <p:txBody>
          <a:bodyPr>
            <a:prstTxWarp prst="textNoShape">
              <a:avLst/>
            </a:prstTxWarp>
          </a:bodyPr>
          <a:lstStyle/>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Glassfish Parameters :</a:t>
            </a: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smtClean="0">
              <a:solidFill>
                <a:srgbClr val="4D4D4D"/>
              </a:solidFill>
            </a:endParaRP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smtClean="0">
              <a:solidFill>
                <a:srgbClr val="4D4D4D"/>
              </a:solidFill>
            </a:endParaRP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smtClean="0">
              <a:solidFill>
                <a:srgbClr val="4D4D4D"/>
              </a:solidFill>
            </a:endParaRP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err="1" smtClean="0">
                <a:solidFill>
                  <a:srgbClr val="4D4D4D"/>
                </a:solidFill>
              </a:rPr>
              <a:t>JBoss</a:t>
            </a:r>
            <a:r>
              <a:rPr lang="en-US" sz="2200" dirty="0" smtClean="0">
                <a:solidFill>
                  <a:srgbClr val="4D4D4D"/>
                </a:solidFill>
              </a:rPr>
              <a:t> AS 6 Parameters :</a:t>
            </a:r>
          </a:p>
          <a:p>
            <a:pPr marL="341313" indent="-341313" eaLnBrk="1" hangingPunct="1">
              <a:spcBef>
                <a:spcPts val="550"/>
              </a:spcBef>
              <a:spcAft>
                <a:spcPts val="82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858838" lvl="1" indent="-342900" eaLnBrk="1" hangingPunct="1">
              <a:spcBef>
                <a:spcPts val="550"/>
              </a:spcBef>
              <a:spcAft>
                <a:spcPts val="825"/>
              </a:spcAft>
              <a:buClr>
                <a:srgbClr val="000000"/>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858838" lvl="1" indent="-342900" eaLnBrk="1" hangingPunct="1">
              <a:spcBef>
                <a:spcPts val="550"/>
              </a:spcBef>
              <a:spcAft>
                <a:spcPts val="825"/>
              </a:spcAft>
              <a:buClr>
                <a:srgbClr val="000000"/>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p:txBody>
      </p:sp>
    </p:spTree>
    <p:extLst>
      <p:ext uri="{BB962C8B-B14F-4D97-AF65-F5344CB8AC3E}">
        <p14:creationId xmlns:p14="http://schemas.microsoft.com/office/powerpoint/2010/main" val="427909447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Different modes</a:t>
            </a:r>
          </a:p>
        </p:txBody>
      </p:sp>
      <p:sp>
        <p:nvSpPr>
          <p:cNvPr id="27651" name="Text Box 2"/>
          <p:cNvSpPr txBox="1">
            <a:spLocks noChangeArrowheads="1"/>
          </p:cNvSpPr>
          <p:nvPr/>
        </p:nvSpPr>
        <p:spPr bwMode="auto">
          <a:xfrm>
            <a:off x="1044575" y="1524000"/>
            <a:ext cx="7848600" cy="4648200"/>
          </a:xfrm>
          <a:prstGeom prst="rect">
            <a:avLst/>
          </a:prstGeom>
          <a:noFill/>
          <a:ln w="9525">
            <a:noFill/>
            <a:round/>
            <a:headEnd/>
            <a:tailEnd/>
          </a:ln>
        </p:spPr>
        <p:txBody>
          <a:bodyPr>
            <a:prstTxWarp prst="textNoShape">
              <a:avLst/>
            </a:prstTxWarp>
          </a:bodyPr>
          <a:lstStyle/>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Do we need to access remotely to the Session Bean</a:t>
            </a:r>
            <a:r>
              <a:rPr lang="en-US" sz="2200" dirty="0" smtClean="0">
                <a:solidFill>
                  <a:srgbClr val="4D4D4D"/>
                </a:solidFill>
              </a:rPr>
              <a:t>?</a:t>
            </a: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a:t>
            </a:r>
            <a:r>
              <a:rPr lang="en-US" sz="2200" dirty="0">
                <a:solidFill>
                  <a:srgbClr val="4D4D4D"/>
                </a:solidFill>
              </a:rPr>
              <a:t>Remote” or “Local” </a:t>
            </a:r>
            <a:r>
              <a:rPr lang="en-US" sz="2200" dirty="0" smtClean="0">
                <a:solidFill>
                  <a:srgbClr val="4D4D4D"/>
                </a:solidFill>
              </a:rPr>
              <a:t>access</a:t>
            </a: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Do we need a processing in several steps? </a:t>
            </a:r>
            <a:endParaRPr lang="en-US" sz="2200" dirty="0" smtClean="0">
              <a:solidFill>
                <a:srgbClr val="4D4D4D"/>
              </a:solidFill>
            </a:endParaRP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a:t>
            </a:r>
            <a:r>
              <a:rPr lang="en-US" sz="2200" dirty="0">
                <a:solidFill>
                  <a:srgbClr val="4D4D4D"/>
                </a:solidFill>
              </a:rPr>
              <a:t>Stateless” or “</a:t>
            </a:r>
            <a:r>
              <a:rPr lang="en-US" sz="2200" dirty="0" err="1">
                <a:solidFill>
                  <a:srgbClr val="4D4D4D"/>
                </a:solidFill>
              </a:rPr>
              <a:t>Stateful</a:t>
            </a:r>
            <a:r>
              <a:rPr lang="en-US" sz="2200" dirty="0">
                <a:solidFill>
                  <a:srgbClr val="4D4D4D"/>
                </a:solidFill>
              </a:rPr>
              <a:t>” mode</a:t>
            </a:r>
          </a:p>
          <a:p>
            <a:pPr marL="341313" indent="-341313" eaLnBrk="1" hangingPunct="1">
              <a:spcBef>
                <a:spcPts val="550"/>
              </a:spcBef>
              <a:spcAft>
                <a:spcPts val="82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p:txBody>
      </p:sp>
      <p:pic>
        <p:nvPicPr>
          <p:cNvPr id="27652"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27653"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27654" name="Rectangle 5"/>
          <p:cNvSpPr>
            <a:spLocks noChangeArrowheads="1"/>
          </p:cNvSpPr>
          <p:nvPr/>
        </p:nvSpPr>
        <p:spPr bwMode="auto">
          <a:xfrm>
            <a:off x="450850" y="3155950"/>
            <a:ext cx="184150" cy="457200"/>
          </a:xfrm>
          <a:prstGeom prst="rect">
            <a:avLst/>
          </a:prstGeom>
          <a:noFill/>
          <a:ln w="9525">
            <a:noFill/>
            <a:round/>
            <a:headEnd/>
            <a:tailEnd/>
          </a:ln>
        </p:spPr>
        <p:txBody>
          <a:bodyPr wrap="none" anchor="ctr">
            <a:prstTxWarp prst="textNoShape">
              <a:avLst/>
            </a:prstTxWarp>
          </a:bodyPr>
          <a:lstStyle/>
          <a:p>
            <a:endParaRPr lang="en-US"/>
          </a:p>
        </p:txBody>
      </p:sp>
      <p:pic>
        <p:nvPicPr>
          <p:cNvPr id="27655" name="Picture 6"/>
          <p:cNvPicPr>
            <a:picLocks noChangeAspect="1" noChangeArrowheads="1"/>
          </p:cNvPicPr>
          <p:nvPr/>
        </p:nvPicPr>
        <p:blipFill>
          <a:blip r:embed="rId4" cstate="print"/>
          <a:srcRect/>
          <a:stretch>
            <a:fillRect/>
          </a:stretch>
        </p:blipFill>
        <p:spPr bwMode="auto">
          <a:xfrm>
            <a:off x="6870700" y="4495800"/>
            <a:ext cx="2084388" cy="2362200"/>
          </a:xfrm>
          <a:prstGeom prst="rect">
            <a:avLst/>
          </a:prstGeom>
          <a:noFill/>
          <a:ln w="9525">
            <a:noFill/>
            <a:round/>
            <a:headEnd/>
            <a:tailEnd/>
          </a:ln>
        </p:spPr>
      </p:pic>
      <p:sp>
        <p:nvSpPr>
          <p:cNvPr id="27656" name="Text Box 7"/>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Session Bean</a:t>
            </a:r>
          </a:p>
        </p:txBody>
      </p:sp>
    </p:spTree>
    <p:extLst>
      <p:ext uri="{BB962C8B-B14F-4D97-AF65-F5344CB8AC3E}">
        <p14:creationId xmlns:p14="http://schemas.microsoft.com/office/powerpoint/2010/main" val="377508878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Remote access</a:t>
            </a:r>
          </a:p>
        </p:txBody>
      </p:sp>
      <p:sp>
        <p:nvSpPr>
          <p:cNvPr id="28675" name="Text Box 2"/>
          <p:cNvSpPr txBox="1">
            <a:spLocks noChangeArrowheads="1"/>
          </p:cNvSpPr>
          <p:nvPr/>
        </p:nvSpPr>
        <p:spPr bwMode="auto">
          <a:xfrm>
            <a:off x="1066800" y="1268760"/>
            <a:ext cx="7826375" cy="4648200"/>
          </a:xfrm>
          <a:prstGeom prst="rect">
            <a:avLst/>
          </a:prstGeom>
          <a:noFill/>
          <a:ln w="9525">
            <a:noFill/>
            <a:round/>
            <a:headEnd/>
            <a:tailEnd/>
          </a:ln>
        </p:spPr>
        <p:txBody>
          <a:bodyPr>
            <a:prstTxWarp prst="textNoShape">
              <a:avLst/>
            </a:prstTxWarp>
          </a:bodyPr>
          <a:lstStyle/>
          <a:p>
            <a:pPr marL="341313" indent="-341313" eaLnBrk="1" hangingPunct="1">
              <a:lnSpc>
                <a:spcPct val="80000"/>
              </a:lnSpc>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Set </a:t>
            </a:r>
            <a:r>
              <a:rPr lang="en-US" sz="2200" i="1" dirty="0">
                <a:solidFill>
                  <a:srgbClr val="4D4D4D"/>
                </a:solidFill>
              </a:rPr>
              <a:t>@Remote </a:t>
            </a:r>
            <a:r>
              <a:rPr lang="en-US" sz="2200" dirty="0">
                <a:solidFill>
                  <a:srgbClr val="4D4D4D"/>
                </a:solidFill>
              </a:rPr>
              <a:t>on the interface</a:t>
            </a:r>
          </a:p>
          <a:p>
            <a:pPr marL="341313" indent="-341313" eaLnBrk="1" hangingPunct="1">
              <a:lnSpc>
                <a:spcPct val="80000"/>
              </a:lnSpc>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Used when the client is</a:t>
            </a:r>
            <a:r>
              <a:rPr lang="en-US" sz="2200" dirty="0" smtClean="0">
                <a:solidFill>
                  <a:srgbClr val="4D4D4D"/>
                </a:solidFill>
              </a:rPr>
              <a:t> located in </a:t>
            </a:r>
            <a:r>
              <a:rPr lang="en-US" sz="2200" dirty="0">
                <a:solidFill>
                  <a:srgbClr val="4D4D4D"/>
                </a:solidFill>
              </a:rPr>
              <a:t>a </a:t>
            </a:r>
            <a:r>
              <a:rPr lang="en-US" sz="2200" b="1" u="sng" dirty="0">
                <a:solidFill>
                  <a:srgbClr val="4D4D4D"/>
                </a:solidFill>
              </a:rPr>
              <a:t>different</a:t>
            </a:r>
            <a:r>
              <a:rPr lang="en-US" sz="2200" b="1" dirty="0">
                <a:solidFill>
                  <a:srgbClr val="4D4D4D"/>
                </a:solidFill>
              </a:rPr>
              <a:t> </a:t>
            </a:r>
            <a:r>
              <a:rPr lang="en-US" sz="2200" dirty="0">
                <a:solidFill>
                  <a:srgbClr val="4D4D4D"/>
                </a:solidFill>
              </a:rPr>
              <a:t>virtual machine </a:t>
            </a:r>
          </a:p>
          <a:p>
            <a:pPr marL="341313" indent="-341313" eaLnBrk="1" hangingPunct="1">
              <a:lnSpc>
                <a:spcPct val="80000"/>
              </a:lnSpc>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Example </a:t>
            </a:r>
            <a:r>
              <a:rPr lang="en-US" sz="2200" dirty="0" smtClean="0">
                <a:solidFill>
                  <a:srgbClr val="4D4D4D"/>
                </a:solidFill>
              </a:rPr>
              <a:t>:</a:t>
            </a:r>
          </a:p>
          <a:p>
            <a:pPr marL="798513" lvl="1" indent="-341313" eaLnBrk="1" hangingPunct="1">
              <a:lnSpc>
                <a:spcPct val="80000"/>
              </a:lnSpc>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A </a:t>
            </a:r>
            <a:r>
              <a:rPr lang="en-US" sz="2200" dirty="0">
                <a:solidFill>
                  <a:srgbClr val="4D4D4D"/>
                </a:solidFill>
              </a:rPr>
              <a:t>web application deployed in a different server than the Session </a:t>
            </a:r>
            <a:r>
              <a:rPr lang="en-US" sz="2200" dirty="0" smtClean="0">
                <a:solidFill>
                  <a:srgbClr val="4D4D4D"/>
                </a:solidFill>
              </a:rPr>
              <a:t>Bean</a:t>
            </a:r>
          </a:p>
          <a:p>
            <a:pPr marL="798513" lvl="1" indent="-341313" eaLnBrk="1" hangingPunct="1">
              <a:lnSpc>
                <a:spcPct val="80000"/>
              </a:lnSpc>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A console or swing application</a:t>
            </a:r>
            <a:endParaRPr lang="en-US" sz="2200" dirty="0">
              <a:solidFill>
                <a:srgbClr val="4D4D4D"/>
              </a:solidFill>
            </a:endParaRPr>
          </a:p>
          <a:p>
            <a:pPr marL="341313" indent="-341313" eaLnBrk="1" hangingPunct="1">
              <a:lnSpc>
                <a:spcPct val="80000"/>
              </a:lnSpc>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Advantage </a:t>
            </a:r>
            <a:r>
              <a:rPr lang="en-US" sz="2200" dirty="0" smtClean="0">
                <a:solidFill>
                  <a:srgbClr val="4D4D4D"/>
                </a:solidFill>
              </a:rPr>
              <a:t>:</a:t>
            </a:r>
          </a:p>
          <a:p>
            <a:pPr marL="798513" lvl="1" indent="-341313" eaLnBrk="1" hangingPunct="1">
              <a:lnSpc>
                <a:spcPct val="80000"/>
              </a:lnSpc>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Open </a:t>
            </a:r>
            <a:r>
              <a:rPr lang="en-US" sz="2200" dirty="0">
                <a:solidFill>
                  <a:srgbClr val="4D4D4D"/>
                </a:solidFill>
              </a:rPr>
              <a:t>on the network </a:t>
            </a:r>
          </a:p>
          <a:p>
            <a:pPr marL="341313" indent="-341313" eaLnBrk="1" hangingPunct="1">
              <a:lnSpc>
                <a:spcPct val="80000"/>
              </a:lnSpc>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Disadvantages :</a:t>
            </a:r>
          </a:p>
          <a:p>
            <a:pPr marL="798513" lvl="1" indent="-341313" eaLnBrk="1" hangingPunct="1">
              <a:lnSpc>
                <a:spcPct val="80000"/>
              </a:lnSpc>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Consumes </a:t>
            </a:r>
            <a:r>
              <a:rPr lang="en-US" sz="2200" dirty="0">
                <a:solidFill>
                  <a:srgbClr val="4D4D4D"/>
                </a:solidFill>
              </a:rPr>
              <a:t>more resources (uses RMI</a:t>
            </a:r>
            <a:r>
              <a:rPr lang="en-US" sz="2200" dirty="0" smtClean="0">
                <a:solidFill>
                  <a:srgbClr val="4D4D4D"/>
                </a:solidFill>
              </a:rPr>
              <a:t>)</a:t>
            </a:r>
          </a:p>
          <a:p>
            <a:pPr marL="798513" lvl="1" indent="-341313" eaLnBrk="1" hangingPunct="1">
              <a:lnSpc>
                <a:spcPct val="80000"/>
              </a:lnSpc>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Less secure</a:t>
            </a:r>
            <a:endParaRPr lang="en-US" sz="2200" dirty="0">
              <a:solidFill>
                <a:srgbClr val="4D4D4D"/>
              </a:solidFill>
            </a:endParaRPr>
          </a:p>
        </p:txBody>
      </p:sp>
      <p:pic>
        <p:nvPicPr>
          <p:cNvPr id="28676"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28677"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28678" name="Rectangle 5"/>
          <p:cNvSpPr>
            <a:spLocks noChangeArrowheads="1"/>
          </p:cNvSpPr>
          <p:nvPr/>
        </p:nvSpPr>
        <p:spPr bwMode="auto">
          <a:xfrm>
            <a:off x="457200" y="3124200"/>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28679" name="Text Box 6"/>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Session Bean</a:t>
            </a:r>
          </a:p>
        </p:txBody>
      </p:sp>
      <p:pic>
        <p:nvPicPr>
          <p:cNvPr id="28680" name="Picture 7"/>
          <p:cNvPicPr>
            <a:picLocks noChangeAspect="1" noChangeArrowheads="1"/>
          </p:cNvPicPr>
          <p:nvPr/>
        </p:nvPicPr>
        <p:blipFill>
          <a:blip r:embed="rId4" cstate="print"/>
          <a:srcRect/>
          <a:stretch>
            <a:fillRect/>
          </a:stretch>
        </p:blipFill>
        <p:spPr bwMode="auto">
          <a:xfrm>
            <a:off x="6881813" y="5084763"/>
            <a:ext cx="2082800" cy="1584325"/>
          </a:xfrm>
          <a:prstGeom prst="rect">
            <a:avLst/>
          </a:prstGeom>
          <a:noFill/>
          <a:ln w="9525">
            <a:noFill/>
            <a:round/>
            <a:headEnd/>
            <a:tailEnd/>
          </a:ln>
        </p:spPr>
      </p:pic>
    </p:spTree>
    <p:extLst>
      <p:ext uri="{BB962C8B-B14F-4D97-AF65-F5344CB8AC3E}">
        <p14:creationId xmlns:p14="http://schemas.microsoft.com/office/powerpoint/2010/main" val="6225556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Remote Session Bean</a:t>
            </a:r>
          </a:p>
        </p:txBody>
      </p:sp>
      <p:pic>
        <p:nvPicPr>
          <p:cNvPr id="29699" name="Picture 2"/>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29700" name="Rectangle 3"/>
          <p:cNvSpPr>
            <a:spLocks noChangeArrowheads="1"/>
          </p:cNvSpPr>
          <p:nvPr/>
        </p:nvSpPr>
        <p:spPr bwMode="auto">
          <a:xfrm>
            <a:off x="1044575" y="1066800"/>
            <a:ext cx="7642225" cy="4648200"/>
          </a:xfrm>
          <a:prstGeom prst="rect">
            <a:avLst/>
          </a:prstGeom>
          <a:noFill/>
          <a:ln w="9525">
            <a:noFill/>
            <a:round/>
            <a:headEnd/>
            <a:tailEnd/>
          </a:ln>
        </p:spPr>
        <p:txBody>
          <a:bodyPr lIns="90000" tIns="46800" rIns="90000" bIns="46800">
            <a:prstTxWarp prst="textNoShape">
              <a:avLst/>
            </a:prstTxWarp>
          </a:bodyPr>
          <a:lstStyle/>
          <a:p>
            <a:pPr marL="341313" indent="-341313" eaLnBrk="1" hangingPunct="1">
              <a:spcBef>
                <a:spcPts val="550"/>
              </a:spcBef>
              <a:spcAft>
                <a:spcPts val="825"/>
              </a:spcAft>
              <a:buClr>
                <a:srgbClr val="777777"/>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200" dirty="0">
                <a:solidFill>
                  <a:srgbClr val="4D4D4D"/>
                </a:solidFill>
              </a:rPr>
              <a:t>Example</a:t>
            </a:r>
          </a:p>
          <a:p>
            <a:pPr marL="858838" lvl="1" indent="-342900" eaLnBrk="1" hangingPunct="1">
              <a:spcBef>
                <a:spcPts val="550"/>
              </a:spcBef>
              <a:spcAft>
                <a:spcPts val="825"/>
              </a:spcAft>
              <a:buClr>
                <a:srgbClr val="969696"/>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200" dirty="0">
                <a:solidFill>
                  <a:srgbClr val="4D4D4D"/>
                </a:solidFill>
              </a:rPr>
              <a:t>Interface</a:t>
            </a:r>
          </a:p>
          <a:p>
            <a:pPr marL="858838" lvl="1" indent="-342900" eaLnBrk="1" hangingPunct="1">
              <a:spcBef>
                <a:spcPts val="550"/>
              </a:spcBef>
              <a:spcAft>
                <a:spcPts val="825"/>
              </a:spcAft>
              <a:buClr>
                <a:srgbClr val="969696"/>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US" sz="2200" dirty="0">
              <a:solidFill>
                <a:srgbClr val="4D4D4D"/>
              </a:solidFill>
            </a:endParaRPr>
          </a:p>
          <a:p>
            <a:pPr marL="858838" lvl="1" indent="-342900" eaLnBrk="1" hangingPunct="1">
              <a:spcBef>
                <a:spcPts val="550"/>
              </a:spcBef>
              <a:spcAft>
                <a:spcPts val="825"/>
              </a:spcAft>
              <a:buClr>
                <a:srgbClr val="969696"/>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US" sz="2200" dirty="0" smtClean="0">
              <a:solidFill>
                <a:srgbClr val="4D4D4D"/>
              </a:solidFill>
            </a:endParaRPr>
          </a:p>
          <a:p>
            <a:pPr marL="858838" lvl="1" indent="-342900" eaLnBrk="1" hangingPunct="1">
              <a:spcBef>
                <a:spcPts val="550"/>
              </a:spcBef>
              <a:spcAft>
                <a:spcPts val="825"/>
              </a:spcAft>
              <a:buClr>
                <a:srgbClr val="969696"/>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200" dirty="0">
                <a:solidFill>
                  <a:srgbClr val="4D4D4D"/>
                </a:solidFill>
              </a:rPr>
              <a:t/>
            </a:r>
            <a:br>
              <a:rPr lang="en-US" sz="2200" dirty="0">
                <a:solidFill>
                  <a:srgbClr val="4D4D4D"/>
                </a:solidFill>
              </a:rPr>
            </a:br>
            <a:endParaRPr lang="en-US" sz="2200" dirty="0" smtClean="0">
              <a:solidFill>
                <a:srgbClr val="4D4D4D"/>
              </a:solidFill>
            </a:endParaRPr>
          </a:p>
          <a:p>
            <a:pPr marL="858838" lvl="1" indent="-342900" eaLnBrk="1" hangingPunct="1">
              <a:spcBef>
                <a:spcPts val="550"/>
              </a:spcBef>
              <a:spcAft>
                <a:spcPts val="825"/>
              </a:spcAft>
              <a:buClr>
                <a:srgbClr val="969696"/>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200" dirty="0">
                <a:solidFill>
                  <a:srgbClr val="4D4D4D"/>
                </a:solidFill>
              </a:rPr>
              <a:t>Implementation</a:t>
            </a:r>
          </a:p>
        </p:txBody>
      </p:sp>
      <p:sp>
        <p:nvSpPr>
          <p:cNvPr id="27652" name="Rectangle 4"/>
          <p:cNvSpPr>
            <a:spLocks noChangeArrowheads="1"/>
          </p:cNvSpPr>
          <p:nvPr/>
        </p:nvSpPr>
        <p:spPr bwMode="auto">
          <a:xfrm>
            <a:off x="2044700" y="2133600"/>
            <a:ext cx="4975225" cy="1592262"/>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marL="341313" indent="-341313" eaLnBrk="1" hangingPunct="1">
              <a:spcBef>
                <a:spcPts val="350"/>
              </a:spcBef>
              <a:spcAft>
                <a:spcPts val="52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1400" dirty="0">
                <a:solidFill>
                  <a:srgbClr val="4D4D4D"/>
                </a:solidFill>
                <a:latin typeface="Courier New" pitchFamily="49" charset="0"/>
                <a:cs typeface="Courier New" pitchFamily="49" charset="0"/>
              </a:rPr>
              <a:t>@</a:t>
            </a:r>
            <a:r>
              <a:rPr lang="fr-FR" sz="1400" dirty="0" err="1">
                <a:solidFill>
                  <a:srgbClr val="4D4D4D"/>
                </a:solidFill>
                <a:latin typeface="Courier New" pitchFamily="49" charset="0"/>
                <a:cs typeface="Courier New" pitchFamily="49" charset="0"/>
              </a:rPr>
              <a:t>Remote</a:t>
            </a:r>
            <a:endParaRPr lang="fr-FR" sz="1400" dirty="0">
              <a:solidFill>
                <a:srgbClr val="4D4D4D"/>
              </a:solidFill>
              <a:latin typeface="Courier New" pitchFamily="49" charset="0"/>
              <a:cs typeface="Courier New" pitchFamily="49" charset="0"/>
            </a:endParaRPr>
          </a:p>
          <a:p>
            <a:pPr marL="341313" indent="-341313" eaLnBrk="1" hangingPunct="1">
              <a:spcBef>
                <a:spcPts val="350"/>
              </a:spcBef>
              <a:spcAft>
                <a:spcPts val="52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1400" b="1" dirty="0" smtClean="0">
                <a:solidFill>
                  <a:srgbClr val="7F0055"/>
                </a:solidFill>
                <a:latin typeface="Courier New" pitchFamily="49" charset="0"/>
                <a:cs typeface="Courier New" pitchFamily="49" charset="0"/>
              </a:rPr>
              <a:t>public interface</a:t>
            </a:r>
            <a:r>
              <a:rPr lang="fr-FR" sz="1400" dirty="0" smtClean="0">
                <a:solidFill>
                  <a:srgbClr val="000000"/>
                </a:solidFill>
                <a:latin typeface="Courier New" pitchFamily="49" charset="0"/>
                <a:cs typeface="Courier New" pitchFamily="49" charset="0"/>
              </a:rPr>
              <a:t> </a:t>
            </a:r>
            <a:r>
              <a:rPr lang="fr-FR" sz="1400" dirty="0" err="1">
                <a:solidFill>
                  <a:srgbClr val="000000"/>
                </a:solidFill>
                <a:latin typeface="Courier New" pitchFamily="49" charset="0"/>
                <a:cs typeface="Courier New" pitchFamily="49" charset="0"/>
              </a:rPr>
              <a:t>OrderService</a:t>
            </a:r>
            <a:r>
              <a:rPr lang="fr-FR" sz="1400" dirty="0">
                <a:solidFill>
                  <a:srgbClr val="000000"/>
                </a:solidFill>
                <a:latin typeface="Courier New" pitchFamily="49" charset="0"/>
                <a:cs typeface="Courier New" pitchFamily="49" charset="0"/>
              </a:rPr>
              <a:t> {</a:t>
            </a:r>
          </a:p>
          <a:p>
            <a:pPr marL="858838" lvl="1" indent="-342900" eaLnBrk="1" hangingPunct="1">
              <a:spcBef>
                <a:spcPts val="350"/>
              </a:spcBef>
              <a:spcAft>
                <a:spcPts val="525"/>
              </a:spcAft>
              <a:buClr>
                <a:srgbClr val="969696"/>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1400" b="1" dirty="0" smtClean="0">
                <a:solidFill>
                  <a:srgbClr val="7F0055"/>
                </a:solidFill>
                <a:latin typeface="Courier New" pitchFamily="49" charset="0"/>
                <a:cs typeface="Courier New" pitchFamily="49" charset="0"/>
              </a:rPr>
              <a:t>public </a:t>
            </a:r>
            <a:r>
              <a:rPr lang="fr-FR" sz="1400" b="1" dirty="0" err="1" smtClean="0">
                <a:solidFill>
                  <a:srgbClr val="7F0055"/>
                </a:solidFill>
                <a:latin typeface="Courier New" pitchFamily="49" charset="0"/>
                <a:cs typeface="Courier New" pitchFamily="49" charset="0"/>
              </a:rPr>
              <a:t>void</a:t>
            </a:r>
            <a:r>
              <a:rPr lang="fr-FR" sz="1400" dirty="0" smtClean="0">
                <a:solidFill>
                  <a:srgbClr val="000000"/>
                </a:solidFill>
                <a:latin typeface="Courier New" pitchFamily="49" charset="0"/>
                <a:cs typeface="Courier New" pitchFamily="49" charset="0"/>
              </a:rPr>
              <a:t> </a:t>
            </a:r>
            <a:r>
              <a:rPr lang="fr-FR" sz="1400" dirty="0" err="1">
                <a:solidFill>
                  <a:srgbClr val="000000"/>
                </a:solidFill>
                <a:latin typeface="Courier New" pitchFamily="49" charset="0"/>
                <a:cs typeface="Courier New" pitchFamily="49" charset="0"/>
              </a:rPr>
              <a:t>setAddress</a:t>
            </a:r>
            <a:r>
              <a:rPr lang="fr-FR" sz="1400" dirty="0">
                <a:solidFill>
                  <a:srgbClr val="000000"/>
                </a:solidFill>
                <a:latin typeface="Courier New" pitchFamily="49" charset="0"/>
                <a:cs typeface="Courier New" pitchFamily="49" charset="0"/>
              </a:rPr>
              <a:t>(String </a:t>
            </a:r>
            <a:r>
              <a:rPr lang="fr-FR" sz="1400" dirty="0" err="1">
                <a:solidFill>
                  <a:srgbClr val="000000"/>
                </a:solidFill>
                <a:latin typeface="Courier New" pitchFamily="49" charset="0"/>
                <a:cs typeface="Courier New" pitchFamily="49" charset="0"/>
              </a:rPr>
              <a:t>address</a:t>
            </a:r>
            <a:r>
              <a:rPr lang="fr-FR" sz="1400" dirty="0">
                <a:solidFill>
                  <a:srgbClr val="000000"/>
                </a:solidFill>
                <a:latin typeface="Courier New" pitchFamily="49" charset="0"/>
                <a:cs typeface="Courier New" pitchFamily="49" charset="0"/>
              </a:rPr>
              <a:t>);</a:t>
            </a:r>
          </a:p>
          <a:p>
            <a:pPr marL="858838" lvl="1" indent="-342900" eaLnBrk="1" hangingPunct="1">
              <a:spcBef>
                <a:spcPts val="350"/>
              </a:spcBef>
              <a:spcAft>
                <a:spcPts val="525"/>
              </a:spcAft>
              <a:buClr>
                <a:srgbClr val="969696"/>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1400" b="1" dirty="0" smtClean="0">
                <a:solidFill>
                  <a:srgbClr val="7F0055"/>
                </a:solidFill>
                <a:latin typeface="Courier New" pitchFamily="49" charset="0"/>
                <a:cs typeface="Courier New" pitchFamily="49" charset="0"/>
              </a:rPr>
              <a:t>public </a:t>
            </a:r>
            <a:r>
              <a:rPr lang="fr-FR" sz="1400" b="1" dirty="0" err="1" smtClean="0">
                <a:solidFill>
                  <a:srgbClr val="7F0055"/>
                </a:solidFill>
                <a:latin typeface="Courier New" pitchFamily="49" charset="0"/>
                <a:cs typeface="Courier New" pitchFamily="49" charset="0"/>
              </a:rPr>
              <a:t>void</a:t>
            </a:r>
            <a:r>
              <a:rPr lang="fr-FR" sz="1400" dirty="0" smtClean="0">
                <a:solidFill>
                  <a:srgbClr val="000000"/>
                </a:solidFill>
                <a:latin typeface="Courier New" pitchFamily="49" charset="0"/>
                <a:cs typeface="Courier New" pitchFamily="49" charset="0"/>
              </a:rPr>
              <a:t> </a:t>
            </a:r>
            <a:r>
              <a:rPr lang="fr-FR" sz="1400" dirty="0" err="1">
                <a:solidFill>
                  <a:srgbClr val="000000"/>
                </a:solidFill>
                <a:latin typeface="Courier New" pitchFamily="49" charset="0"/>
                <a:cs typeface="Courier New" pitchFamily="49" charset="0"/>
              </a:rPr>
              <a:t>buyDog</a:t>
            </a:r>
            <a:r>
              <a:rPr lang="fr-FR" sz="1400" dirty="0">
                <a:solidFill>
                  <a:srgbClr val="000000"/>
                </a:solidFill>
                <a:latin typeface="Courier New" pitchFamily="49" charset="0"/>
                <a:cs typeface="Courier New" pitchFamily="49" charset="0"/>
              </a:rPr>
              <a:t>();</a:t>
            </a:r>
          </a:p>
          <a:p>
            <a:pPr marL="341313" indent="-341313" eaLnBrk="1" hangingPunct="1">
              <a:spcBef>
                <a:spcPts val="350"/>
              </a:spcBef>
              <a:spcAft>
                <a:spcPts val="52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1400" dirty="0">
                <a:solidFill>
                  <a:srgbClr val="000000"/>
                </a:solidFill>
                <a:latin typeface="Courier New" pitchFamily="49" charset="0"/>
                <a:cs typeface="Courier New" pitchFamily="49" charset="0"/>
              </a:rPr>
              <a:t>}</a:t>
            </a:r>
          </a:p>
        </p:txBody>
      </p:sp>
      <p:sp>
        <p:nvSpPr>
          <p:cNvPr id="27653" name="Rectangle 5"/>
          <p:cNvSpPr>
            <a:spLocks noChangeArrowheads="1"/>
          </p:cNvSpPr>
          <p:nvPr/>
        </p:nvSpPr>
        <p:spPr bwMode="auto">
          <a:xfrm>
            <a:off x="2044700" y="4572000"/>
            <a:ext cx="6565900" cy="1752600"/>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marL="341313" indent="-341313" eaLnBrk="1" hangingPunct="1">
              <a:spcBef>
                <a:spcPts val="350"/>
              </a:spcBef>
              <a:spcAft>
                <a:spcPts val="52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1400" dirty="0">
                <a:solidFill>
                  <a:srgbClr val="4D4D4D"/>
                </a:solidFill>
                <a:latin typeface="Courier New" pitchFamily="49" charset="0"/>
                <a:cs typeface="Courier New" pitchFamily="49" charset="0"/>
              </a:rPr>
              <a:t>@</a:t>
            </a:r>
            <a:r>
              <a:rPr lang="fr-FR" sz="1400" dirty="0" err="1">
                <a:solidFill>
                  <a:srgbClr val="4D4D4D"/>
                </a:solidFill>
                <a:latin typeface="Courier New" pitchFamily="49" charset="0"/>
                <a:cs typeface="Courier New" pitchFamily="49" charset="0"/>
              </a:rPr>
              <a:t>Stateful</a:t>
            </a:r>
            <a:endParaRPr lang="fr-FR" sz="1400" dirty="0">
              <a:solidFill>
                <a:srgbClr val="4D4D4D"/>
              </a:solidFill>
              <a:latin typeface="Courier New" pitchFamily="49" charset="0"/>
              <a:cs typeface="Courier New" pitchFamily="49" charset="0"/>
            </a:endParaRPr>
          </a:p>
          <a:p>
            <a:pPr marL="341313" indent="-341313" eaLnBrk="1" hangingPunct="1">
              <a:spcBef>
                <a:spcPts val="350"/>
              </a:spcBef>
              <a:spcAft>
                <a:spcPts val="52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1400" b="1" smtClean="0">
                <a:solidFill>
                  <a:srgbClr val="7F0055"/>
                </a:solidFill>
                <a:latin typeface="Courier New" pitchFamily="49" charset="0"/>
                <a:cs typeface="Courier New" pitchFamily="49" charset="0"/>
              </a:rPr>
              <a:t>public </a:t>
            </a:r>
            <a:r>
              <a:rPr lang="fr-FR" sz="1400" b="1" dirty="0" smtClean="0">
                <a:solidFill>
                  <a:srgbClr val="7F0055"/>
                </a:solidFill>
                <a:latin typeface="Courier New" pitchFamily="49" charset="0"/>
                <a:cs typeface="Courier New" pitchFamily="49" charset="0"/>
              </a:rPr>
              <a:t>class</a:t>
            </a:r>
            <a:r>
              <a:rPr lang="fr-FR" sz="1400" dirty="0" smtClean="0">
                <a:solidFill>
                  <a:srgbClr val="000000"/>
                </a:solidFill>
                <a:latin typeface="Courier New" pitchFamily="49" charset="0"/>
                <a:cs typeface="Courier New" pitchFamily="49" charset="0"/>
              </a:rPr>
              <a:t> </a:t>
            </a:r>
            <a:r>
              <a:rPr lang="fr-FR" sz="1400" dirty="0" err="1">
                <a:solidFill>
                  <a:srgbClr val="000000"/>
                </a:solidFill>
                <a:latin typeface="Courier New" pitchFamily="49" charset="0"/>
                <a:cs typeface="Courier New" pitchFamily="49" charset="0"/>
              </a:rPr>
              <a:t>OrderServiceBean</a:t>
            </a:r>
            <a:r>
              <a:rPr lang="fr-FR" sz="1400" dirty="0">
                <a:solidFill>
                  <a:srgbClr val="000000"/>
                </a:solidFill>
                <a:latin typeface="Courier New" pitchFamily="49" charset="0"/>
                <a:cs typeface="Courier New" pitchFamily="49" charset="0"/>
              </a:rPr>
              <a:t> </a:t>
            </a:r>
            <a:r>
              <a:rPr lang="fr-FR" sz="1400" b="1" dirty="0" err="1">
                <a:solidFill>
                  <a:srgbClr val="7F0055"/>
                </a:solidFill>
                <a:latin typeface="Courier New" pitchFamily="49" charset="0"/>
                <a:cs typeface="Courier New" pitchFamily="49" charset="0"/>
              </a:rPr>
              <a:t>implements</a:t>
            </a:r>
            <a:r>
              <a:rPr lang="fr-FR" sz="1400" dirty="0">
                <a:solidFill>
                  <a:srgbClr val="000000"/>
                </a:solidFill>
                <a:latin typeface="Courier New" pitchFamily="49" charset="0"/>
                <a:cs typeface="Courier New" pitchFamily="49" charset="0"/>
              </a:rPr>
              <a:t> </a:t>
            </a:r>
            <a:r>
              <a:rPr lang="fr-FR" sz="1400" dirty="0" err="1">
                <a:solidFill>
                  <a:srgbClr val="000000"/>
                </a:solidFill>
                <a:latin typeface="Courier New" pitchFamily="49" charset="0"/>
                <a:cs typeface="Courier New" pitchFamily="49" charset="0"/>
              </a:rPr>
              <a:t>OrderService</a:t>
            </a:r>
            <a:r>
              <a:rPr lang="fr-FR" sz="1400" dirty="0">
                <a:solidFill>
                  <a:srgbClr val="000000"/>
                </a:solidFill>
                <a:latin typeface="Courier New" pitchFamily="49" charset="0"/>
                <a:cs typeface="Courier New" pitchFamily="49" charset="0"/>
              </a:rPr>
              <a:t>{</a:t>
            </a:r>
          </a:p>
          <a:p>
            <a:pPr marL="858838" lvl="1" indent="-342900" eaLnBrk="1" hangingPunct="1">
              <a:spcBef>
                <a:spcPts val="350"/>
              </a:spcBef>
              <a:spcAft>
                <a:spcPts val="525"/>
              </a:spcAft>
              <a:buClr>
                <a:srgbClr val="969696"/>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1400" b="1" dirty="0" smtClean="0">
                <a:solidFill>
                  <a:srgbClr val="7F0055"/>
                </a:solidFill>
                <a:latin typeface="Courier New" pitchFamily="49" charset="0"/>
                <a:cs typeface="Courier New" pitchFamily="49" charset="0"/>
              </a:rPr>
              <a:t>public </a:t>
            </a:r>
            <a:r>
              <a:rPr lang="fr-FR" sz="1400" b="1" dirty="0" err="1" smtClean="0">
                <a:solidFill>
                  <a:srgbClr val="7F0055"/>
                </a:solidFill>
                <a:latin typeface="Courier New" pitchFamily="49" charset="0"/>
                <a:cs typeface="Courier New" pitchFamily="49" charset="0"/>
              </a:rPr>
              <a:t>void</a:t>
            </a:r>
            <a:r>
              <a:rPr lang="fr-FR" sz="1400" dirty="0" smtClean="0">
                <a:solidFill>
                  <a:srgbClr val="000000"/>
                </a:solidFill>
                <a:latin typeface="Courier New" pitchFamily="49" charset="0"/>
                <a:cs typeface="Courier New" pitchFamily="49" charset="0"/>
              </a:rPr>
              <a:t> </a:t>
            </a:r>
            <a:r>
              <a:rPr lang="fr-FR" sz="1400" dirty="0" err="1">
                <a:solidFill>
                  <a:srgbClr val="000000"/>
                </a:solidFill>
                <a:latin typeface="Courier New" pitchFamily="49" charset="0"/>
                <a:cs typeface="Courier New" pitchFamily="49" charset="0"/>
              </a:rPr>
              <a:t>setAddress</a:t>
            </a:r>
            <a:r>
              <a:rPr lang="fr-FR" sz="1400" dirty="0">
                <a:solidFill>
                  <a:srgbClr val="000000"/>
                </a:solidFill>
                <a:latin typeface="Courier New" pitchFamily="49" charset="0"/>
                <a:cs typeface="Courier New" pitchFamily="49" charset="0"/>
              </a:rPr>
              <a:t>(String </a:t>
            </a:r>
            <a:r>
              <a:rPr lang="fr-FR" sz="1400" dirty="0" err="1">
                <a:solidFill>
                  <a:srgbClr val="000000"/>
                </a:solidFill>
                <a:latin typeface="Courier New" pitchFamily="49" charset="0"/>
                <a:cs typeface="Courier New" pitchFamily="49" charset="0"/>
              </a:rPr>
              <a:t>address</a:t>
            </a:r>
            <a:r>
              <a:rPr lang="fr-FR" sz="1400" dirty="0">
                <a:solidFill>
                  <a:srgbClr val="000000"/>
                </a:solidFill>
                <a:latin typeface="Courier New" pitchFamily="49" charset="0"/>
                <a:cs typeface="Courier New" pitchFamily="49" charset="0"/>
              </a:rPr>
              <a:t>){…}</a:t>
            </a:r>
          </a:p>
          <a:p>
            <a:pPr marL="858838" lvl="1" indent="-342900" eaLnBrk="1" hangingPunct="1">
              <a:spcBef>
                <a:spcPts val="350"/>
              </a:spcBef>
              <a:spcAft>
                <a:spcPts val="525"/>
              </a:spcAft>
              <a:buClr>
                <a:srgbClr val="969696"/>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1400" b="1" dirty="0" smtClean="0">
                <a:solidFill>
                  <a:srgbClr val="7F0055"/>
                </a:solidFill>
                <a:latin typeface="Courier New" pitchFamily="49" charset="0"/>
                <a:cs typeface="Courier New" pitchFamily="49" charset="0"/>
              </a:rPr>
              <a:t>public </a:t>
            </a:r>
            <a:r>
              <a:rPr lang="fr-FR" sz="1400" b="1" dirty="0" err="1" smtClean="0">
                <a:solidFill>
                  <a:srgbClr val="7F0055"/>
                </a:solidFill>
                <a:latin typeface="Courier New" pitchFamily="49" charset="0"/>
                <a:cs typeface="Courier New" pitchFamily="49" charset="0"/>
              </a:rPr>
              <a:t>void</a:t>
            </a:r>
            <a:r>
              <a:rPr lang="fr-FR" sz="1400" dirty="0" smtClean="0">
                <a:solidFill>
                  <a:srgbClr val="000000"/>
                </a:solidFill>
                <a:latin typeface="Courier New" pitchFamily="49" charset="0"/>
                <a:cs typeface="Courier New" pitchFamily="49" charset="0"/>
              </a:rPr>
              <a:t> </a:t>
            </a:r>
            <a:r>
              <a:rPr lang="fr-FR" sz="1400" dirty="0" err="1">
                <a:solidFill>
                  <a:srgbClr val="000000"/>
                </a:solidFill>
                <a:latin typeface="Courier New" pitchFamily="49" charset="0"/>
                <a:cs typeface="Courier New" pitchFamily="49" charset="0"/>
              </a:rPr>
              <a:t>buyDog</a:t>
            </a:r>
            <a:r>
              <a:rPr lang="fr-FR" sz="1400" dirty="0">
                <a:solidFill>
                  <a:srgbClr val="000000"/>
                </a:solidFill>
                <a:latin typeface="Courier New" pitchFamily="49" charset="0"/>
                <a:cs typeface="Courier New" pitchFamily="49" charset="0"/>
              </a:rPr>
              <a:t>(){…}</a:t>
            </a:r>
          </a:p>
          <a:p>
            <a:pPr marL="341313" indent="-341313" eaLnBrk="1" hangingPunct="1">
              <a:spcBef>
                <a:spcPts val="350"/>
              </a:spcBef>
              <a:spcAft>
                <a:spcPts val="52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1400" dirty="0">
                <a:solidFill>
                  <a:srgbClr val="000000"/>
                </a:solidFill>
                <a:latin typeface="Courier New" pitchFamily="49" charset="0"/>
                <a:cs typeface="Courier New" pitchFamily="49" charset="0"/>
              </a:rPr>
              <a:t>}</a:t>
            </a:r>
          </a:p>
        </p:txBody>
      </p:sp>
      <p:sp>
        <p:nvSpPr>
          <p:cNvPr id="29703" name="Text Box 6"/>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Session Bean</a:t>
            </a:r>
          </a:p>
        </p:txBody>
      </p:sp>
      <p:pic>
        <p:nvPicPr>
          <p:cNvPr id="29704" name="Picture 7"/>
          <p:cNvPicPr>
            <a:picLocks noChangeAspect="1" noChangeArrowheads="1"/>
          </p:cNvPicPr>
          <p:nvPr/>
        </p:nvPicPr>
        <p:blipFill>
          <a:blip r:embed="rId4" cstate="print"/>
          <a:srcRect/>
          <a:stretch>
            <a:fillRect/>
          </a:stretch>
        </p:blipFill>
        <p:spPr bwMode="auto">
          <a:xfrm>
            <a:off x="7356475" y="2636838"/>
            <a:ext cx="1608138" cy="1608137"/>
          </a:xfrm>
          <a:prstGeom prst="rect">
            <a:avLst/>
          </a:prstGeom>
          <a:noFill/>
          <a:ln w="9525">
            <a:noFill/>
            <a:round/>
            <a:headEnd/>
            <a:tailEnd/>
          </a:ln>
        </p:spPr>
      </p:pic>
    </p:spTree>
    <p:extLst>
      <p:ext uri="{BB962C8B-B14F-4D97-AF65-F5344CB8AC3E}">
        <p14:creationId xmlns:p14="http://schemas.microsoft.com/office/powerpoint/2010/main" val="506095262"/>
      </p:ext>
    </p:extLst>
  </p:cSld>
  <p:clrMapOvr>
    <a:masterClrMapping/>
  </p:clrMapOvr>
  <p:transition xmlns:p14="http://schemas.microsoft.com/office/powerpoint/2010/main">
    <p:wipe/>
  </p:transitio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Local access</a:t>
            </a:r>
          </a:p>
        </p:txBody>
      </p:sp>
      <p:pic>
        <p:nvPicPr>
          <p:cNvPr id="30723" name="Picture 2"/>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30724" name="Rectangle 3"/>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30725" name="Rectangle 4"/>
          <p:cNvSpPr>
            <a:spLocks noChangeArrowheads="1"/>
          </p:cNvSpPr>
          <p:nvPr/>
        </p:nvSpPr>
        <p:spPr bwMode="auto">
          <a:xfrm>
            <a:off x="450850" y="3155950"/>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30726" name="Text Box 5"/>
          <p:cNvSpPr txBox="1">
            <a:spLocks noChangeArrowheads="1"/>
          </p:cNvSpPr>
          <p:nvPr/>
        </p:nvSpPr>
        <p:spPr bwMode="auto">
          <a:xfrm>
            <a:off x="1187624" y="1196752"/>
            <a:ext cx="7608888" cy="4648200"/>
          </a:xfrm>
          <a:prstGeom prst="rect">
            <a:avLst/>
          </a:prstGeom>
          <a:noFill/>
          <a:ln w="9525">
            <a:noFill/>
            <a:round/>
            <a:headEnd/>
            <a:tailEnd/>
          </a:ln>
        </p:spPr>
        <p:txBody>
          <a:bodyPr>
            <a:prstTxWarp prst="textNoShape">
              <a:avLst/>
            </a:prstTxWarp>
          </a:bodyPr>
          <a:lstStyle/>
          <a:p>
            <a:pPr marL="341313" indent="-341313" eaLnBrk="1" hangingPunct="1">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Set </a:t>
            </a:r>
            <a:r>
              <a:rPr lang="en-US" sz="2200" i="1" dirty="0">
                <a:solidFill>
                  <a:srgbClr val="4D4D4D"/>
                </a:solidFill>
              </a:rPr>
              <a:t>@Local </a:t>
            </a:r>
            <a:r>
              <a:rPr lang="en-US" sz="2200" dirty="0">
                <a:solidFill>
                  <a:srgbClr val="4D4D4D"/>
                </a:solidFill>
              </a:rPr>
              <a:t>on the interface</a:t>
            </a:r>
          </a:p>
          <a:p>
            <a:pPr marL="341313" indent="-341313" eaLnBrk="1" hangingPunct="1">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Used when the client is deployed in the </a:t>
            </a:r>
            <a:r>
              <a:rPr lang="en-US" sz="2200" b="1" u="sng" dirty="0">
                <a:solidFill>
                  <a:srgbClr val="4D4D4D"/>
                </a:solidFill>
              </a:rPr>
              <a:t>same</a:t>
            </a:r>
            <a:r>
              <a:rPr lang="en-US" sz="2200" dirty="0">
                <a:solidFill>
                  <a:srgbClr val="4D4D4D"/>
                </a:solidFill>
              </a:rPr>
              <a:t> virtual machine</a:t>
            </a:r>
          </a:p>
          <a:p>
            <a:pPr marL="341313" indent="-341313" eaLnBrk="1" hangingPunct="1">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Example </a:t>
            </a:r>
            <a:r>
              <a:rPr lang="en-US" sz="2200" dirty="0" smtClean="0">
                <a:solidFill>
                  <a:srgbClr val="4D4D4D"/>
                </a:solidFill>
              </a:rPr>
              <a:t>:</a:t>
            </a:r>
          </a:p>
          <a:p>
            <a:pPr marL="798513" lvl="1" indent="-341313" eaLnBrk="1" hangingPunct="1">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A </a:t>
            </a:r>
            <a:r>
              <a:rPr lang="en-US" sz="2200" dirty="0">
                <a:solidFill>
                  <a:srgbClr val="4D4D4D"/>
                </a:solidFill>
              </a:rPr>
              <a:t>Web application deployed in the </a:t>
            </a:r>
            <a:r>
              <a:rPr lang="en-US" sz="2200" dirty="0" smtClean="0">
                <a:solidFill>
                  <a:srgbClr val="4D4D4D"/>
                </a:solidFill>
              </a:rPr>
              <a:t>same application </a:t>
            </a:r>
            <a:r>
              <a:rPr lang="en-US" sz="2200" dirty="0">
                <a:solidFill>
                  <a:srgbClr val="4D4D4D"/>
                </a:solidFill>
              </a:rPr>
              <a:t>server as the Session Bean</a:t>
            </a:r>
          </a:p>
          <a:p>
            <a:pPr marL="341313" indent="-341313" eaLnBrk="1" hangingPunct="1">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Advantages :</a:t>
            </a:r>
          </a:p>
          <a:p>
            <a:pPr marL="798513" lvl="1" indent="-341313" eaLnBrk="1" hangingPunct="1">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Resource</a:t>
            </a:r>
            <a:r>
              <a:rPr lang="en-US" sz="2200" dirty="0">
                <a:solidFill>
                  <a:srgbClr val="4D4D4D"/>
                </a:solidFill>
              </a:rPr>
              <a:t>-</a:t>
            </a:r>
            <a:r>
              <a:rPr lang="en-US" sz="2200" dirty="0" smtClean="0">
                <a:solidFill>
                  <a:srgbClr val="4D4D4D"/>
                </a:solidFill>
              </a:rPr>
              <a:t>friendly</a:t>
            </a:r>
          </a:p>
          <a:p>
            <a:pPr marL="798513" lvl="1" indent="-341313" eaLnBrk="1" hangingPunct="1">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More </a:t>
            </a:r>
            <a:r>
              <a:rPr lang="en-US" sz="2200" dirty="0">
                <a:solidFill>
                  <a:srgbClr val="4D4D4D"/>
                </a:solidFill>
              </a:rPr>
              <a:t>secure</a:t>
            </a:r>
          </a:p>
          <a:p>
            <a:pPr marL="341313" indent="-341313" eaLnBrk="1" hangingPunct="1">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Disadvantage </a:t>
            </a:r>
            <a:r>
              <a:rPr lang="en-US" sz="2200" dirty="0" smtClean="0">
                <a:solidFill>
                  <a:srgbClr val="4D4D4D"/>
                </a:solidFill>
              </a:rPr>
              <a:t>:</a:t>
            </a:r>
          </a:p>
          <a:p>
            <a:pPr marL="798513" lvl="1" indent="-341313" eaLnBrk="1" hangingPunct="1">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Local </a:t>
            </a:r>
            <a:r>
              <a:rPr lang="en-US" sz="2200" dirty="0">
                <a:solidFill>
                  <a:srgbClr val="4D4D4D"/>
                </a:solidFill>
              </a:rPr>
              <a:t>scope</a:t>
            </a:r>
          </a:p>
        </p:txBody>
      </p:sp>
      <p:sp>
        <p:nvSpPr>
          <p:cNvPr id="30727" name="Text Box 6"/>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Session Bean</a:t>
            </a:r>
          </a:p>
        </p:txBody>
      </p:sp>
      <p:pic>
        <p:nvPicPr>
          <p:cNvPr id="30728" name="Picture 7"/>
          <p:cNvPicPr>
            <a:picLocks noChangeAspect="1" noChangeArrowheads="1"/>
          </p:cNvPicPr>
          <p:nvPr/>
        </p:nvPicPr>
        <p:blipFill>
          <a:blip r:embed="rId4" cstate="print"/>
          <a:srcRect/>
          <a:stretch>
            <a:fillRect/>
          </a:stretch>
        </p:blipFill>
        <p:spPr bwMode="auto">
          <a:xfrm>
            <a:off x="6877050" y="5084763"/>
            <a:ext cx="2082800" cy="1584325"/>
          </a:xfrm>
          <a:prstGeom prst="rect">
            <a:avLst/>
          </a:prstGeom>
          <a:noFill/>
          <a:ln w="9525">
            <a:noFill/>
            <a:round/>
            <a:headEnd/>
            <a:tailEnd/>
          </a:ln>
        </p:spPr>
      </p:pic>
    </p:spTree>
    <p:extLst>
      <p:ext uri="{BB962C8B-B14F-4D97-AF65-F5344CB8AC3E}">
        <p14:creationId xmlns:p14="http://schemas.microsoft.com/office/powerpoint/2010/main" val="360198292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Local Session Bean</a:t>
            </a:r>
          </a:p>
        </p:txBody>
      </p:sp>
      <p:pic>
        <p:nvPicPr>
          <p:cNvPr id="31747" name="Picture 2"/>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31748" name="Rectangle 3"/>
          <p:cNvSpPr>
            <a:spLocks noChangeArrowheads="1"/>
          </p:cNvSpPr>
          <p:nvPr/>
        </p:nvSpPr>
        <p:spPr bwMode="auto">
          <a:xfrm>
            <a:off x="1044575" y="1066800"/>
            <a:ext cx="7642225" cy="4648200"/>
          </a:xfrm>
          <a:prstGeom prst="rect">
            <a:avLst/>
          </a:prstGeom>
          <a:noFill/>
          <a:ln w="9525">
            <a:noFill/>
            <a:round/>
            <a:headEnd/>
            <a:tailEnd/>
          </a:ln>
        </p:spPr>
        <p:txBody>
          <a:bodyPr lIns="90000" tIns="46800" rIns="90000" bIns="46800">
            <a:prstTxWarp prst="textNoShape">
              <a:avLst/>
            </a:prstTxWarp>
          </a:bodyPr>
          <a:lstStyle/>
          <a:p>
            <a:pPr marL="341313" indent="-341313" eaLnBrk="1" hangingPunct="1">
              <a:spcBef>
                <a:spcPts val="550"/>
              </a:spcBef>
              <a:spcAft>
                <a:spcPts val="825"/>
              </a:spcAft>
              <a:buClr>
                <a:srgbClr val="777777"/>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200" dirty="0">
                <a:solidFill>
                  <a:srgbClr val="4D4D4D"/>
                </a:solidFill>
              </a:rPr>
              <a:t>Example</a:t>
            </a:r>
          </a:p>
          <a:p>
            <a:pPr marL="858838" lvl="1" indent="-342900" eaLnBrk="1" hangingPunct="1">
              <a:spcBef>
                <a:spcPts val="550"/>
              </a:spcBef>
              <a:spcAft>
                <a:spcPts val="825"/>
              </a:spcAft>
              <a:buClr>
                <a:srgbClr val="969696"/>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200" dirty="0">
                <a:solidFill>
                  <a:srgbClr val="4D4D4D"/>
                </a:solidFill>
              </a:rPr>
              <a:t>Interface</a:t>
            </a:r>
          </a:p>
          <a:p>
            <a:pPr marL="858838" lvl="1" indent="-342900" eaLnBrk="1" hangingPunct="1">
              <a:spcBef>
                <a:spcPts val="550"/>
              </a:spcBef>
              <a:spcAft>
                <a:spcPts val="825"/>
              </a:spcAft>
              <a:buClr>
                <a:srgbClr val="969696"/>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US" sz="2200" dirty="0">
              <a:solidFill>
                <a:srgbClr val="4D4D4D"/>
              </a:solidFill>
            </a:endParaRPr>
          </a:p>
          <a:p>
            <a:pPr marL="858838" lvl="1" indent="-342900" eaLnBrk="1" hangingPunct="1">
              <a:spcBef>
                <a:spcPts val="550"/>
              </a:spcBef>
              <a:spcAft>
                <a:spcPts val="825"/>
              </a:spcAft>
              <a:buClr>
                <a:srgbClr val="969696"/>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US" sz="2200" dirty="0">
              <a:solidFill>
                <a:srgbClr val="4D4D4D"/>
              </a:solidFill>
            </a:endParaRPr>
          </a:p>
          <a:p>
            <a:pPr marL="858838" lvl="1" indent="-342900" eaLnBrk="1" hangingPunct="1">
              <a:spcBef>
                <a:spcPts val="550"/>
              </a:spcBef>
              <a:spcAft>
                <a:spcPts val="825"/>
              </a:spcAft>
              <a:buClr>
                <a:srgbClr val="969696"/>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US" sz="2200" dirty="0">
              <a:solidFill>
                <a:srgbClr val="4D4D4D"/>
              </a:solidFill>
            </a:endParaRPr>
          </a:p>
          <a:p>
            <a:pPr marL="858838" lvl="1" indent="-342900" eaLnBrk="1" hangingPunct="1">
              <a:spcBef>
                <a:spcPts val="550"/>
              </a:spcBef>
              <a:spcAft>
                <a:spcPts val="825"/>
              </a:spcAft>
              <a:buClr>
                <a:srgbClr val="969696"/>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US" sz="2200" dirty="0">
              <a:solidFill>
                <a:srgbClr val="4D4D4D"/>
              </a:solidFill>
            </a:endParaRPr>
          </a:p>
          <a:p>
            <a:pPr marL="858838" lvl="1" indent="-342900" eaLnBrk="1" hangingPunct="1">
              <a:spcBef>
                <a:spcPts val="550"/>
              </a:spcBef>
              <a:spcAft>
                <a:spcPts val="825"/>
              </a:spcAft>
              <a:buClr>
                <a:srgbClr val="969696"/>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200" dirty="0">
                <a:solidFill>
                  <a:srgbClr val="4D4D4D"/>
                </a:solidFill>
              </a:rPr>
              <a:t>Implementation</a:t>
            </a:r>
          </a:p>
        </p:txBody>
      </p:sp>
      <p:sp>
        <p:nvSpPr>
          <p:cNvPr id="29700" name="Rectangle 4"/>
          <p:cNvSpPr>
            <a:spLocks noChangeArrowheads="1"/>
          </p:cNvSpPr>
          <p:nvPr/>
        </p:nvSpPr>
        <p:spPr bwMode="auto">
          <a:xfrm>
            <a:off x="2044700" y="2286000"/>
            <a:ext cx="4975225" cy="1592262"/>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marL="341313" indent="-341313" eaLnBrk="1" hangingPunct="1">
              <a:spcBef>
                <a:spcPts val="350"/>
              </a:spcBef>
              <a:spcAft>
                <a:spcPts val="52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1400" dirty="0">
                <a:solidFill>
                  <a:srgbClr val="4D4D4D"/>
                </a:solidFill>
                <a:latin typeface="Courier New" pitchFamily="49" charset="0"/>
                <a:cs typeface="Courier New" pitchFamily="49" charset="0"/>
              </a:rPr>
              <a:t>@Local</a:t>
            </a:r>
          </a:p>
          <a:p>
            <a:pPr marL="341313" indent="-341313" eaLnBrk="1" hangingPunct="1">
              <a:spcBef>
                <a:spcPts val="350"/>
              </a:spcBef>
              <a:spcAft>
                <a:spcPts val="52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1400" b="1" dirty="0" smtClean="0">
                <a:solidFill>
                  <a:srgbClr val="7F0055"/>
                </a:solidFill>
                <a:latin typeface="Courier New" pitchFamily="49" charset="0"/>
                <a:cs typeface="Courier New" pitchFamily="49" charset="0"/>
              </a:rPr>
              <a:t>public interface </a:t>
            </a:r>
            <a:r>
              <a:rPr lang="fr-FR" sz="1400" dirty="0" err="1" smtClean="0">
                <a:solidFill>
                  <a:srgbClr val="000000"/>
                </a:solidFill>
                <a:latin typeface="Courier New" pitchFamily="49" charset="0"/>
                <a:cs typeface="Courier New" pitchFamily="49" charset="0"/>
              </a:rPr>
              <a:t>OrderService</a:t>
            </a:r>
            <a:r>
              <a:rPr lang="fr-FR" sz="1400" dirty="0" smtClean="0">
                <a:solidFill>
                  <a:srgbClr val="000000"/>
                </a:solidFill>
                <a:latin typeface="Courier New" pitchFamily="49" charset="0"/>
                <a:cs typeface="Courier New" pitchFamily="49" charset="0"/>
              </a:rPr>
              <a:t> </a:t>
            </a:r>
            <a:r>
              <a:rPr lang="fr-FR" sz="1400" dirty="0">
                <a:solidFill>
                  <a:srgbClr val="000000"/>
                </a:solidFill>
                <a:latin typeface="Courier New" pitchFamily="49" charset="0"/>
                <a:cs typeface="Courier New" pitchFamily="49" charset="0"/>
              </a:rPr>
              <a:t>{</a:t>
            </a:r>
          </a:p>
          <a:p>
            <a:pPr marL="858838" lvl="1" indent="-342900" eaLnBrk="1" hangingPunct="1">
              <a:spcBef>
                <a:spcPts val="350"/>
              </a:spcBef>
              <a:spcAft>
                <a:spcPts val="525"/>
              </a:spcAft>
              <a:buClr>
                <a:srgbClr val="969696"/>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1400" b="1" dirty="0" smtClean="0">
                <a:solidFill>
                  <a:srgbClr val="7F0055"/>
                </a:solidFill>
                <a:latin typeface="Courier New" pitchFamily="49" charset="0"/>
                <a:cs typeface="Courier New" pitchFamily="49" charset="0"/>
              </a:rPr>
              <a:t>public </a:t>
            </a:r>
            <a:r>
              <a:rPr lang="fr-FR" sz="1400" b="1" dirty="0" err="1" smtClean="0">
                <a:solidFill>
                  <a:srgbClr val="7F0055"/>
                </a:solidFill>
                <a:latin typeface="Courier New" pitchFamily="49" charset="0"/>
                <a:cs typeface="Courier New" pitchFamily="49" charset="0"/>
              </a:rPr>
              <a:t>void</a:t>
            </a:r>
            <a:r>
              <a:rPr lang="fr-FR" sz="1400" b="1" dirty="0" smtClean="0">
                <a:solidFill>
                  <a:srgbClr val="7F0055"/>
                </a:solidFill>
                <a:latin typeface="Courier New" pitchFamily="49" charset="0"/>
                <a:cs typeface="Courier New" pitchFamily="49" charset="0"/>
              </a:rPr>
              <a:t> </a:t>
            </a:r>
            <a:r>
              <a:rPr lang="fr-FR" sz="1400" dirty="0" err="1" smtClean="0">
                <a:solidFill>
                  <a:srgbClr val="000000"/>
                </a:solidFill>
                <a:latin typeface="Courier New" pitchFamily="49" charset="0"/>
                <a:cs typeface="Courier New" pitchFamily="49" charset="0"/>
              </a:rPr>
              <a:t>setAddress</a:t>
            </a:r>
            <a:r>
              <a:rPr lang="fr-FR" sz="1400" dirty="0" smtClean="0">
                <a:solidFill>
                  <a:srgbClr val="000000"/>
                </a:solidFill>
                <a:latin typeface="Courier New" pitchFamily="49" charset="0"/>
                <a:cs typeface="Courier New" pitchFamily="49" charset="0"/>
              </a:rPr>
              <a:t>(String </a:t>
            </a:r>
            <a:r>
              <a:rPr lang="fr-FR" sz="1400" dirty="0" err="1">
                <a:solidFill>
                  <a:srgbClr val="000000"/>
                </a:solidFill>
                <a:latin typeface="Courier New" pitchFamily="49" charset="0"/>
                <a:cs typeface="Courier New" pitchFamily="49" charset="0"/>
              </a:rPr>
              <a:t>address</a:t>
            </a:r>
            <a:r>
              <a:rPr lang="fr-FR" sz="1400" dirty="0">
                <a:solidFill>
                  <a:srgbClr val="000000"/>
                </a:solidFill>
                <a:latin typeface="Courier New" pitchFamily="49" charset="0"/>
                <a:cs typeface="Courier New" pitchFamily="49" charset="0"/>
              </a:rPr>
              <a:t>);</a:t>
            </a:r>
          </a:p>
          <a:p>
            <a:pPr marL="858838" lvl="1" indent="-342900" eaLnBrk="1" hangingPunct="1">
              <a:spcBef>
                <a:spcPts val="350"/>
              </a:spcBef>
              <a:spcAft>
                <a:spcPts val="525"/>
              </a:spcAft>
              <a:buClr>
                <a:srgbClr val="969696"/>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1400" b="1" dirty="0" smtClean="0">
                <a:solidFill>
                  <a:srgbClr val="7F0055"/>
                </a:solidFill>
                <a:latin typeface="Courier New" pitchFamily="49" charset="0"/>
                <a:cs typeface="Courier New" pitchFamily="49" charset="0"/>
              </a:rPr>
              <a:t>public </a:t>
            </a:r>
            <a:r>
              <a:rPr lang="fr-FR" sz="1400" b="1" dirty="0" err="1" smtClean="0">
                <a:solidFill>
                  <a:srgbClr val="7F0055"/>
                </a:solidFill>
                <a:latin typeface="Courier New" pitchFamily="49" charset="0"/>
                <a:cs typeface="Courier New" pitchFamily="49" charset="0"/>
              </a:rPr>
              <a:t>void</a:t>
            </a:r>
            <a:r>
              <a:rPr lang="fr-FR" sz="1400" b="1" dirty="0" smtClean="0">
                <a:solidFill>
                  <a:srgbClr val="7F0055"/>
                </a:solidFill>
                <a:latin typeface="Courier New" pitchFamily="49" charset="0"/>
                <a:cs typeface="Courier New" pitchFamily="49" charset="0"/>
              </a:rPr>
              <a:t> </a:t>
            </a:r>
            <a:r>
              <a:rPr lang="fr-FR" sz="1400" dirty="0" err="1" smtClean="0">
                <a:solidFill>
                  <a:srgbClr val="000000"/>
                </a:solidFill>
                <a:latin typeface="Courier New" pitchFamily="49" charset="0"/>
                <a:cs typeface="Courier New" pitchFamily="49" charset="0"/>
              </a:rPr>
              <a:t>buyDog</a:t>
            </a:r>
            <a:r>
              <a:rPr lang="fr-FR" sz="1400" dirty="0">
                <a:solidFill>
                  <a:srgbClr val="000000"/>
                </a:solidFill>
                <a:latin typeface="Courier New" pitchFamily="49" charset="0"/>
                <a:cs typeface="Courier New" pitchFamily="49" charset="0"/>
              </a:rPr>
              <a:t>();</a:t>
            </a:r>
          </a:p>
          <a:p>
            <a:pPr marL="341313" indent="-341313" eaLnBrk="1" hangingPunct="1">
              <a:spcBef>
                <a:spcPts val="350"/>
              </a:spcBef>
              <a:spcAft>
                <a:spcPts val="52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1400" dirty="0">
                <a:solidFill>
                  <a:srgbClr val="000000"/>
                </a:solidFill>
                <a:latin typeface="Courier New" pitchFamily="49" charset="0"/>
                <a:cs typeface="Courier New" pitchFamily="49" charset="0"/>
              </a:rPr>
              <a:t>}</a:t>
            </a:r>
          </a:p>
        </p:txBody>
      </p:sp>
      <p:sp>
        <p:nvSpPr>
          <p:cNvPr id="29701" name="Rectangle 5"/>
          <p:cNvSpPr>
            <a:spLocks noChangeArrowheads="1"/>
          </p:cNvSpPr>
          <p:nvPr/>
        </p:nvSpPr>
        <p:spPr bwMode="auto">
          <a:xfrm>
            <a:off x="2044700" y="4648200"/>
            <a:ext cx="6261100" cy="2057400"/>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marL="341313" indent="-341313" eaLnBrk="1" hangingPunct="1">
              <a:spcBef>
                <a:spcPts val="350"/>
              </a:spcBef>
              <a:spcAft>
                <a:spcPts val="52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1400" dirty="0">
                <a:solidFill>
                  <a:srgbClr val="4D4D4D"/>
                </a:solidFill>
                <a:latin typeface="Courier New" pitchFamily="49" charset="0"/>
                <a:cs typeface="Courier New" pitchFamily="49" charset="0"/>
              </a:rPr>
              <a:t>@</a:t>
            </a:r>
            <a:r>
              <a:rPr lang="fr-FR" sz="1400" dirty="0" err="1">
                <a:solidFill>
                  <a:srgbClr val="4D4D4D"/>
                </a:solidFill>
                <a:latin typeface="Courier New" pitchFamily="49" charset="0"/>
                <a:cs typeface="Courier New" pitchFamily="49" charset="0"/>
              </a:rPr>
              <a:t>Stateful</a:t>
            </a:r>
            <a:endParaRPr lang="fr-FR" sz="1400" dirty="0">
              <a:solidFill>
                <a:srgbClr val="4D4D4D"/>
              </a:solidFill>
              <a:latin typeface="Courier New" pitchFamily="49" charset="0"/>
              <a:cs typeface="Courier New" pitchFamily="49" charset="0"/>
            </a:endParaRPr>
          </a:p>
          <a:p>
            <a:pPr marL="341313" indent="-341313" eaLnBrk="1" hangingPunct="1">
              <a:spcBef>
                <a:spcPts val="350"/>
              </a:spcBef>
              <a:spcAft>
                <a:spcPts val="52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1400" b="1" dirty="0" smtClean="0">
                <a:solidFill>
                  <a:srgbClr val="7F0055"/>
                </a:solidFill>
                <a:latin typeface="Courier New" pitchFamily="49" charset="0"/>
                <a:cs typeface="Courier New" pitchFamily="49" charset="0"/>
              </a:rPr>
              <a:t>Public class</a:t>
            </a:r>
            <a:r>
              <a:rPr lang="fr-FR" sz="1400" dirty="0" smtClean="0">
                <a:solidFill>
                  <a:srgbClr val="000000"/>
                </a:solidFill>
                <a:latin typeface="Courier New" pitchFamily="49" charset="0"/>
                <a:cs typeface="Courier New" pitchFamily="49" charset="0"/>
              </a:rPr>
              <a:t> </a:t>
            </a:r>
            <a:r>
              <a:rPr lang="fr-FR" sz="1400" dirty="0" err="1">
                <a:solidFill>
                  <a:srgbClr val="000000"/>
                </a:solidFill>
                <a:latin typeface="Courier New" pitchFamily="49" charset="0"/>
                <a:cs typeface="Courier New" pitchFamily="49" charset="0"/>
              </a:rPr>
              <a:t>OrderServiceBean</a:t>
            </a:r>
            <a:r>
              <a:rPr lang="fr-FR" sz="1400" dirty="0">
                <a:solidFill>
                  <a:srgbClr val="000000"/>
                </a:solidFill>
                <a:latin typeface="Courier New" pitchFamily="49" charset="0"/>
                <a:cs typeface="Courier New" pitchFamily="49" charset="0"/>
              </a:rPr>
              <a:t> </a:t>
            </a:r>
            <a:r>
              <a:rPr lang="fr-FR" sz="1400" b="1" dirty="0" err="1">
                <a:solidFill>
                  <a:srgbClr val="7F0055"/>
                </a:solidFill>
                <a:latin typeface="Courier New" pitchFamily="49" charset="0"/>
                <a:cs typeface="Courier New" pitchFamily="49" charset="0"/>
              </a:rPr>
              <a:t>implements</a:t>
            </a:r>
            <a:r>
              <a:rPr lang="fr-FR" sz="1400" dirty="0">
                <a:solidFill>
                  <a:srgbClr val="000000"/>
                </a:solidFill>
                <a:latin typeface="Courier New" pitchFamily="49" charset="0"/>
                <a:cs typeface="Courier New" pitchFamily="49" charset="0"/>
              </a:rPr>
              <a:t> </a:t>
            </a:r>
            <a:r>
              <a:rPr lang="fr-FR" sz="1400" dirty="0" err="1">
                <a:solidFill>
                  <a:srgbClr val="000000"/>
                </a:solidFill>
                <a:latin typeface="Courier New" pitchFamily="49" charset="0"/>
                <a:cs typeface="Courier New" pitchFamily="49" charset="0"/>
              </a:rPr>
              <a:t>OrderService</a:t>
            </a:r>
            <a:r>
              <a:rPr lang="fr-FR" sz="1400" dirty="0">
                <a:solidFill>
                  <a:srgbClr val="000000"/>
                </a:solidFill>
                <a:latin typeface="Courier New" pitchFamily="49" charset="0"/>
                <a:cs typeface="Courier New" pitchFamily="49" charset="0"/>
              </a:rPr>
              <a:t>{</a:t>
            </a:r>
          </a:p>
          <a:p>
            <a:pPr marL="858838" lvl="1" indent="-342900" eaLnBrk="1" hangingPunct="1">
              <a:spcBef>
                <a:spcPts val="350"/>
              </a:spcBef>
              <a:spcAft>
                <a:spcPts val="525"/>
              </a:spcAft>
              <a:buClr>
                <a:srgbClr val="969696"/>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1400" b="1" dirty="0" smtClean="0">
                <a:solidFill>
                  <a:srgbClr val="7F0055"/>
                </a:solidFill>
                <a:latin typeface="Courier New" pitchFamily="49" charset="0"/>
                <a:cs typeface="Courier New" pitchFamily="49" charset="0"/>
              </a:rPr>
              <a:t>public </a:t>
            </a:r>
            <a:r>
              <a:rPr lang="fr-FR" sz="1400" b="1" dirty="0" err="1" smtClean="0">
                <a:solidFill>
                  <a:srgbClr val="7F0055"/>
                </a:solidFill>
                <a:latin typeface="Courier New" pitchFamily="49" charset="0"/>
                <a:cs typeface="Courier New" pitchFamily="49" charset="0"/>
              </a:rPr>
              <a:t>void</a:t>
            </a:r>
            <a:r>
              <a:rPr lang="fr-FR" sz="1400" dirty="0" smtClean="0">
                <a:solidFill>
                  <a:srgbClr val="000000"/>
                </a:solidFill>
                <a:latin typeface="Courier New" pitchFamily="49" charset="0"/>
                <a:cs typeface="Courier New" pitchFamily="49" charset="0"/>
              </a:rPr>
              <a:t> </a:t>
            </a:r>
            <a:r>
              <a:rPr lang="fr-FR" sz="1400" dirty="0" err="1">
                <a:solidFill>
                  <a:srgbClr val="000000"/>
                </a:solidFill>
                <a:latin typeface="Courier New" pitchFamily="49" charset="0"/>
                <a:cs typeface="Courier New" pitchFamily="49" charset="0"/>
              </a:rPr>
              <a:t>setAddress</a:t>
            </a:r>
            <a:r>
              <a:rPr lang="fr-FR" sz="1400" dirty="0">
                <a:solidFill>
                  <a:srgbClr val="000000"/>
                </a:solidFill>
                <a:latin typeface="Courier New" pitchFamily="49" charset="0"/>
                <a:cs typeface="Courier New" pitchFamily="49" charset="0"/>
              </a:rPr>
              <a:t>(String </a:t>
            </a:r>
            <a:r>
              <a:rPr lang="fr-FR" sz="1400" dirty="0" err="1">
                <a:solidFill>
                  <a:srgbClr val="000000"/>
                </a:solidFill>
                <a:latin typeface="Courier New" pitchFamily="49" charset="0"/>
                <a:cs typeface="Courier New" pitchFamily="49" charset="0"/>
              </a:rPr>
              <a:t>address</a:t>
            </a:r>
            <a:r>
              <a:rPr lang="fr-FR" sz="1400" dirty="0">
                <a:solidFill>
                  <a:srgbClr val="000000"/>
                </a:solidFill>
                <a:latin typeface="Courier New" pitchFamily="49" charset="0"/>
                <a:cs typeface="Courier New" pitchFamily="49" charset="0"/>
              </a:rPr>
              <a:t>){…}</a:t>
            </a:r>
          </a:p>
          <a:p>
            <a:pPr marL="858838" lvl="1" indent="-342900" eaLnBrk="1" hangingPunct="1">
              <a:spcBef>
                <a:spcPts val="350"/>
              </a:spcBef>
              <a:spcAft>
                <a:spcPts val="525"/>
              </a:spcAft>
              <a:buClr>
                <a:srgbClr val="969696"/>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1400" b="1" dirty="0" smtClean="0">
                <a:solidFill>
                  <a:srgbClr val="7F0055"/>
                </a:solidFill>
                <a:latin typeface="Courier New" pitchFamily="49" charset="0"/>
                <a:cs typeface="Courier New" pitchFamily="49" charset="0"/>
              </a:rPr>
              <a:t>public </a:t>
            </a:r>
            <a:r>
              <a:rPr lang="fr-FR" sz="1400" b="1" dirty="0" err="1" smtClean="0">
                <a:solidFill>
                  <a:srgbClr val="7F0055"/>
                </a:solidFill>
                <a:latin typeface="Courier New" pitchFamily="49" charset="0"/>
                <a:cs typeface="Courier New" pitchFamily="49" charset="0"/>
              </a:rPr>
              <a:t>void</a:t>
            </a:r>
            <a:r>
              <a:rPr lang="fr-FR" sz="1400" dirty="0" smtClean="0">
                <a:solidFill>
                  <a:srgbClr val="000000"/>
                </a:solidFill>
                <a:latin typeface="Courier New" pitchFamily="49" charset="0"/>
                <a:cs typeface="Courier New" pitchFamily="49" charset="0"/>
              </a:rPr>
              <a:t> </a:t>
            </a:r>
            <a:r>
              <a:rPr lang="fr-FR" sz="1400" dirty="0" err="1">
                <a:solidFill>
                  <a:srgbClr val="000000"/>
                </a:solidFill>
                <a:latin typeface="Courier New" pitchFamily="49" charset="0"/>
                <a:cs typeface="Courier New" pitchFamily="49" charset="0"/>
              </a:rPr>
              <a:t>buyDog</a:t>
            </a:r>
            <a:r>
              <a:rPr lang="fr-FR" sz="1400" dirty="0">
                <a:solidFill>
                  <a:srgbClr val="000000"/>
                </a:solidFill>
                <a:latin typeface="Courier New" pitchFamily="49" charset="0"/>
                <a:cs typeface="Courier New" pitchFamily="49" charset="0"/>
              </a:rPr>
              <a:t>(){…}</a:t>
            </a:r>
          </a:p>
          <a:p>
            <a:pPr marL="341313" indent="-341313" eaLnBrk="1" hangingPunct="1">
              <a:spcBef>
                <a:spcPts val="350"/>
              </a:spcBef>
              <a:spcAft>
                <a:spcPts val="52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1400" dirty="0">
                <a:solidFill>
                  <a:srgbClr val="000000"/>
                </a:solidFill>
                <a:latin typeface="Courier New" pitchFamily="49" charset="0"/>
                <a:cs typeface="Courier New" pitchFamily="49" charset="0"/>
              </a:rPr>
              <a:t>}</a:t>
            </a:r>
          </a:p>
        </p:txBody>
      </p:sp>
      <p:sp>
        <p:nvSpPr>
          <p:cNvPr id="31751" name="Text Box 6"/>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Session Bean</a:t>
            </a:r>
          </a:p>
        </p:txBody>
      </p:sp>
      <p:pic>
        <p:nvPicPr>
          <p:cNvPr id="31752" name="Picture 7"/>
          <p:cNvPicPr>
            <a:picLocks noChangeAspect="1" noChangeArrowheads="1"/>
          </p:cNvPicPr>
          <p:nvPr/>
        </p:nvPicPr>
        <p:blipFill>
          <a:blip r:embed="rId4" cstate="print"/>
          <a:srcRect/>
          <a:stretch>
            <a:fillRect/>
          </a:stretch>
        </p:blipFill>
        <p:spPr bwMode="auto">
          <a:xfrm>
            <a:off x="7356475" y="2636838"/>
            <a:ext cx="1608138" cy="1608137"/>
          </a:xfrm>
          <a:prstGeom prst="rect">
            <a:avLst/>
          </a:prstGeom>
          <a:noFill/>
          <a:ln w="9525">
            <a:noFill/>
            <a:round/>
            <a:headEnd/>
            <a:tailEnd/>
          </a:ln>
        </p:spPr>
      </p:pic>
    </p:spTree>
    <p:extLst>
      <p:ext uri="{BB962C8B-B14F-4D97-AF65-F5344CB8AC3E}">
        <p14:creationId xmlns:p14="http://schemas.microsoft.com/office/powerpoint/2010/main" val="2139601822"/>
      </p:ext>
    </p:extLst>
  </p:cSld>
  <p:clrMapOvr>
    <a:masterClrMapping/>
  </p:clrMapOvr>
  <p:transition xmlns:p14="http://schemas.microsoft.com/office/powerpoint/2010/main">
    <p:wipe/>
  </p:transitio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Stateless mode</a:t>
            </a:r>
          </a:p>
        </p:txBody>
      </p:sp>
      <p:sp>
        <p:nvSpPr>
          <p:cNvPr id="32771" name="Text Box 2"/>
          <p:cNvSpPr txBox="1">
            <a:spLocks noChangeArrowheads="1"/>
          </p:cNvSpPr>
          <p:nvPr/>
        </p:nvSpPr>
        <p:spPr bwMode="auto">
          <a:xfrm>
            <a:off x="1044575" y="1524000"/>
            <a:ext cx="7775575" cy="4648200"/>
          </a:xfrm>
          <a:prstGeom prst="rect">
            <a:avLst/>
          </a:prstGeom>
          <a:noFill/>
          <a:ln w="9525">
            <a:noFill/>
            <a:round/>
            <a:headEnd/>
            <a:tailEnd/>
          </a:ln>
        </p:spPr>
        <p:txBody>
          <a:bodyPr>
            <a:prstTxWarp prst="textNoShape">
              <a:avLst/>
            </a:prstTxWarp>
          </a:bodyPr>
          <a:lstStyle/>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When the processing is realized in one step : the Stateless mode</a:t>
            </a: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A Stateless Bean is not bound to any client</a:t>
            </a: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Examples </a:t>
            </a:r>
            <a:r>
              <a:rPr lang="en-US" sz="2200" dirty="0" smtClean="0">
                <a:solidFill>
                  <a:srgbClr val="4D4D4D"/>
                </a:solidFill>
              </a:rPr>
              <a:t>:</a:t>
            </a: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err="1" smtClean="0">
                <a:solidFill>
                  <a:srgbClr val="4D4D4D"/>
                </a:solidFill>
              </a:rPr>
              <a:t>HelloService</a:t>
            </a:r>
            <a:endParaRPr lang="en-US" sz="2200" dirty="0">
              <a:solidFill>
                <a:srgbClr val="4D4D4D"/>
              </a:solidFill>
            </a:endParaRP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Retrieve </a:t>
            </a:r>
            <a:r>
              <a:rPr lang="en-US" sz="2200" dirty="0">
                <a:solidFill>
                  <a:srgbClr val="4D4D4D"/>
                </a:solidFill>
              </a:rPr>
              <a:t>a list of products</a:t>
            </a: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Advantage </a:t>
            </a:r>
            <a:r>
              <a:rPr lang="en-US" sz="2200" dirty="0" smtClean="0">
                <a:solidFill>
                  <a:srgbClr val="4D4D4D"/>
                </a:solidFill>
              </a:rPr>
              <a:t>:</a:t>
            </a: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Use less resources</a:t>
            </a:r>
            <a:endParaRPr lang="en-US" sz="2200" dirty="0">
              <a:solidFill>
                <a:srgbClr val="4D4D4D"/>
              </a:solidFill>
            </a:endParaRPr>
          </a:p>
        </p:txBody>
      </p:sp>
      <p:pic>
        <p:nvPicPr>
          <p:cNvPr id="32772"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32773"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32774" name="Rectangle 5"/>
          <p:cNvSpPr>
            <a:spLocks noChangeArrowheads="1"/>
          </p:cNvSpPr>
          <p:nvPr/>
        </p:nvSpPr>
        <p:spPr bwMode="auto">
          <a:xfrm>
            <a:off x="450850" y="3155950"/>
            <a:ext cx="184150" cy="457200"/>
          </a:xfrm>
          <a:prstGeom prst="rect">
            <a:avLst/>
          </a:prstGeom>
          <a:noFill/>
          <a:ln w="9525">
            <a:noFill/>
            <a:round/>
            <a:headEnd/>
            <a:tailEnd/>
          </a:ln>
        </p:spPr>
        <p:txBody>
          <a:bodyPr wrap="none" anchor="ctr">
            <a:prstTxWarp prst="textNoShape">
              <a:avLst/>
            </a:prstTxWarp>
          </a:bodyPr>
          <a:lstStyle/>
          <a:p>
            <a:endParaRPr lang="en-US"/>
          </a:p>
        </p:txBody>
      </p:sp>
      <p:pic>
        <p:nvPicPr>
          <p:cNvPr id="32775" name="Picture 6"/>
          <p:cNvPicPr>
            <a:picLocks noChangeAspect="1" noChangeArrowheads="1"/>
          </p:cNvPicPr>
          <p:nvPr/>
        </p:nvPicPr>
        <p:blipFill>
          <a:blip r:embed="rId4" cstate="print"/>
          <a:srcRect/>
          <a:stretch>
            <a:fillRect/>
          </a:stretch>
        </p:blipFill>
        <p:spPr bwMode="auto">
          <a:xfrm>
            <a:off x="7313613" y="5432425"/>
            <a:ext cx="1579562" cy="1236663"/>
          </a:xfrm>
          <a:prstGeom prst="rect">
            <a:avLst/>
          </a:prstGeom>
          <a:noFill/>
          <a:ln w="9525">
            <a:noFill/>
            <a:round/>
            <a:headEnd/>
            <a:tailEnd/>
          </a:ln>
        </p:spPr>
      </p:pic>
      <p:sp>
        <p:nvSpPr>
          <p:cNvPr id="32776" name="Text Box 7"/>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Session Bean</a:t>
            </a:r>
          </a:p>
        </p:txBody>
      </p:sp>
    </p:spTree>
    <p:extLst>
      <p:ext uri="{BB962C8B-B14F-4D97-AF65-F5344CB8AC3E}">
        <p14:creationId xmlns:p14="http://schemas.microsoft.com/office/powerpoint/2010/main" val="98085511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Stateless Session Bean</a:t>
            </a:r>
          </a:p>
        </p:txBody>
      </p:sp>
      <p:pic>
        <p:nvPicPr>
          <p:cNvPr id="33795" name="Picture 2"/>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33796" name="Rectangle 3"/>
          <p:cNvSpPr>
            <a:spLocks noChangeArrowheads="1"/>
          </p:cNvSpPr>
          <p:nvPr/>
        </p:nvSpPr>
        <p:spPr bwMode="auto">
          <a:xfrm>
            <a:off x="1044575" y="1524000"/>
            <a:ext cx="7642225" cy="4648200"/>
          </a:xfrm>
          <a:prstGeom prst="rect">
            <a:avLst/>
          </a:prstGeom>
          <a:noFill/>
          <a:ln w="9525">
            <a:noFill/>
            <a:round/>
            <a:headEnd/>
            <a:tailEnd/>
          </a:ln>
        </p:spPr>
        <p:txBody>
          <a:bodyPr lIns="90000" tIns="46800" rIns="90000" bIns="46800">
            <a:prstTxWarp prst="textNoShape">
              <a:avLst/>
            </a:prstTxWarp>
          </a:bodyPr>
          <a:lstStyle/>
          <a:p>
            <a:pPr marL="341313" indent="-341313" eaLnBrk="1" hangingPunct="1">
              <a:spcBef>
                <a:spcPts val="550"/>
              </a:spcBef>
              <a:spcAft>
                <a:spcPts val="825"/>
              </a:spcAft>
              <a:buClr>
                <a:srgbClr val="777777"/>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200">
                <a:solidFill>
                  <a:srgbClr val="4D4D4D"/>
                </a:solidFill>
              </a:rPr>
              <a:t>Example : </a:t>
            </a:r>
          </a:p>
        </p:txBody>
      </p:sp>
      <p:sp>
        <p:nvSpPr>
          <p:cNvPr id="31748" name="Rectangle 4"/>
          <p:cNvSpPr>
            <a:spLocks noChangeArrowheads="1"/>
          </p:cNvSpPr>
          <p:nvPr/>
        </p:nvSpPr>
        <p:spPr bwMode="auto">
          <a:xfrm>
            <a:off x="1447800" y="2349500"/>
            <a:ext cx="7239000" cy="3213100"/>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solidFill>
                  <a:srgbClr val="646464"/>
                </a:solidFill>
                <a:latin typeface="Courier New" pitchFamily="49" charset="0"/>
                <a:cs typeface="Courier New" pitchFamily="49" charset="0"/>
              </a:rPr>
              <a:t>@</a:t>
            </a:r>
            <a:r>
              <a:rPr lang="fr-FR" dirty="0" err="1">
                <a:solidFill>
                  <a:srgbClr val="646464"/>
                </a:solidFill>
                <a:latin typeface="Courier New" pitchFamily="49" charset="0"/>
                <a:cs typeface="Courier New" pitchFamily="49" charset="0"/>
              </a:rPr>
              <a:t>Stateless</a:t>
            </a:r>
            <a:endParaRPr lang="fr-FR" dirty="0">
              <a:solidFill>
                <a:srgbClr val="646464"/>
              </a:solidFill>
              <a:latin typeface="Courier New" pitchFamily="49" charset="0"/>
              <a:cs typeface="Courier New" pitchFamily="49" charset="0"/>
            </a:endParaRP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b="1" dirty="0" smtClean="0">
                <a:solidFill>
                  <a:srgbClr val="7F0055"/>
                </a:solidFill>
                <a:latin typeface="Courier New" pitchFamily="49" charset="0"/>
                <a:cs typeface="Courier New" pitchFamily="49" charset="0"/>
              </a:rPr>
              <a:t>public class </a:t>
            </a:r>
            <a:r>
              <a:rPr lang="fr-FR" dirty="0" err="1" smtClean="0">
                <a:solidFill>
                  <a:srgbClr val="000000"/>
                </a:solidFill>
                <a:latin typeface="Courier New" pitchFamily="49" charset="0"/>
                <a:cs typeface="Courier New" pitchFamily="49" charset="0"/>
              </a:rPr>
              <a:t>HelloWorldBean</a:t>
            </a:r>
            <a:r>
              <a:rPr lang="fr-FR" dirty="0" smtClean="0">
                <a:solidFill>
                  <a:srgbClr val="000000"/>
                </a:solidFill>
                <a:latin typeface="Courier New" pitchFamily="49" charset="0"/>
                <a:cs typeface="Courier New" pitchFamily="49" charset="0"/>
              </a:rPr>
              <a:t> </a:t>
            </a:r>
            <a:r>
              <a:rPr lang="fr-FR" b="1" dirty="0" err="1" smtClean="0">
                <a:solidFill>
                  <a:srgbClr val="7F0055"/>
                </a:solidFill>
                <a:latin typeface="Courier New" pitchFamily="49" charset="0"/>
                <a:cs typeface="Courier New" pitchFamily="49" charset="0"/>
              </a:rPr>
              <a:t>implements</a:t>
            </a:r>
            <a:r>
              <a:rPr lang="fr-FR" b="1" dirty="0" smtClean="0">
                <a:solidFill>
                  <a:srgbClr val="7F0055"/>
                </a:solidFill>
                <a:latin typeface="Courier New" pitchFamily="49" charset="0"/>
                <a:cs typeface="Courier New" pitchFamily="49" charset="0"/>
              </a:rPr>
              <a:t> </a:t>
            </a:r>
            <a:r>
              <a:rPr lang="fr-FR" dirty="0" err="1" smtClean="0">
                <a:solidFill>
                  <a:srgbClr val="000000"/>
                </a:solidFill>
                <a:latin typeface="Courier New" pitchFamily="49" charset="0"/>
                <a:cs typeface="Courier New" pitchFamily="49" charset="0"/>
              </a:rPr>
              <a:t>HelloWorld</a:t>
            </a:r>
            <a:r>
              <a:rPr lang="fr-FR" dirty="0" smtClean="0">
                <a:solidFill>
                  <a:srgbClr val="000000"/>
                </a:solidFill>
                <a:latin typeface="Courier New" pitchFamily="49" charset="0"/>
                <a:cs typeface="Courier New" pitchFamily="49" charset="0"/>
              </a:rPr>
              <a:t> {</a:t>
            </a:r>
            <a:endParaRPr lang="fr-FR" dirty="0">
              <a:solidFill>
                <a:srgbClr val="4D4D4D"/>
              </a:solidFill>
              <a:latin typeface="Courier New" pitchFamily="49" charset="0"/>
              <a:cs typeface="Courier New" pitchFamily="49" charset="0"/>
            </a:endParaRP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b="1" dirty="0" smtClean="0">
                <a:solidFill>
                  <a:srgbClr val="4D4D4D"/>
                </a:solidFill>
                <a:latin typeface="Courier New" pitchFamily="49" charset="0"/>
                <a:cs typeface="Courier New" pitchFamily="49" charset="0"/>
              </a:rPr>
              <a:t>    </a:t>
            </a:r>
            <a:r>
              <a:rPr lang="fr-FR" b="1" dirty="0" smtClean="0">
                <a:solidFill>
                  <a:srgbClr val="7F0055"/>
                </a:solidFill>
                <a:latin typeface="Courier New" pitchFamily="49" charset="0"/>
                <a:cs typeface="Courier New" pitchFamily="49" charset="0"/>
              </a:rPr>
              <a:t>public</a:t>
            </a:r>
            <a:r>
              <a:rPr lang="fr-FR" dirty="0" smtClean="0">
                <a:solidFill>
                  <a:srgbClr val="000000"/>
                </a:solidFill>
                <a:latin typeface="Courier New" pitchFamily="49" charset="0"/>
                <a:cs typeface="Courier New" pitchFamily="49" charset="0"/>
              </a:rPr>
              <a:t> </a:t>
            </a:r>
            <a:r>
              <a:rPr lang="fr-FR" dirty="0">
                <a:solidFill>
                  <a:srgbClr val="000000"/>
                </a:solidFill>
                <a:latin typeface="Courier New" pitchFamily="49" charset="0"/>
                <a:cs typeface="Courier New" pitchFamily="49" charset="0"/>
              </a:rPr>
              <a:t>String </a:t>
            </a:r>
            <a:r>
              <a:rPr lang="fr-FR" dirty="0" err="1">
                <a:solidFill>
                  <a:srgbClr val="000000"/>
                </a:solidFill>
                <a:latin typeface="Courier New" pitchFamily="49" charset="0"/>
                <a:cs typeface="Courier New" pitchFamily="49" charset="0"/>
              </a:rPr>
              <a:t>sayHelloTo</a:t>
            </a:r>
            <a:r>
              <a:rPr lang="fr-FR" dirty="0">
                <a:solidFill>
                  <a:srgbClr val="000000"/>
                </a:solidFill>
                <a:latin typeface="Courier New" pitchFamily="49" charset="0"/>
                <a:cs typeface="Courier New" pitchFamily="49" charset="0"/>
              </a:rPr>
              <a:t>(String </a:t>
            </a:r>
            <a:r>
              <a:rPr lang="fr-FR" dirty="0" err="1">
                <a:solidFill>
                  <a:srgbClr val="000000"/>
                </a:solidFill>
                <a:latin typeface="Courier New" pitchFamily="49" charset="0"/>
                <a:cs typeface="Courier New" pitchFamily="49" charset="0"/>
              </a:rPr>
              <a:t>name</a:t>
            </a:r>
            <a:r>
              <a:rPr lang="fr-FR" dirty="0" smtClean="0">
                <a:solidFill>
                  <a:srgbClr val="000000"/>
                </a:solidFill>
                <a:latin typeface="Courier New" pitchFamily="49" charset="0"/>
                <a:cs typeface="Courier New" pitchFamily="49" charset="0"/>
              </a:rPr>
              <a: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b="1" dirty="0" smtClean="0">
                <a:solidFill>
                  <a:srgbClr val="000000"/>
                </a:solidFill>
                <a:latin typeface="Courier New" pitchFamily="49" charset="0"/>
                <a:cs typeface="Courier New" pitchFamily="49" charset="0"/>
              </a:rPr>
              <a:t>        </a:t>
            </a:r>
            <a:r>
              <a:rPr lang="fr-FR" b="1" dirty="0" smtClean="0">
                <a:solidFill>
                  <a:srgbClr val="7F0055"/>
                </a:solidFill>
                <a:latin typeface="Courier New" pitchFamily="49" charset="0"/>
                <a:cs typeface="Courier New" pitchFamily="49" charset="0"/>
              </a:rPr>
              <a:t>return </a:t>
            </a:r>
            <a:r>
              <a:rPr lang="fr-FR" dirty="0" smtClean="0">
                <a:solidFill>
                  <a:srgbClr val="2A00FF"/>
                </a:solidFill>
                <a:latin typeface="Courier New" pitchFamily="49" charset="0"/>
                <a:cs typeface="Courier New" pitchFamily="49" charset="0"/>
              </a:rPr>
              <a:t>"Hello " </a:t>
            </a:r>
            <a:r>
              <a:rPr lang="fr-FR" dirty="0" smtClean="0">
                <a:solidFill>
                  <a:srgbClr val="000000"/>
                </a:solidFill>
                <a:latin typeface="Courier New" pitchFamily="49" charset="0"/>
                <a:cs typeface="Courier New" pitchFamily="49" charset="0"/>
              </a:rPr>
              <a:t>+ </a:t>
            </a:r>
            <a:r>
              <a:rPr lang="fr-FR" dirty="0" err="1" smtClean="0">
                <a:solidFill>
                  <a:srgbClr val="000000"/>
                </a:solidFill>
                <a:latin typeface="Courier New" pitchFamily="49" charset="0"/>
                <a:cs typeface="Courier New" pitchFamily="49" charset="0"/>
              </a:rPr>
              <a:t>name</a:t>
            </a:r>
            <a:r>
              <a:rPr lang="fr-FR" dirty="0">
                <a:solidFill>
                  <a:srgbClr val="000000"/>
                </a:solidFill>
                <a:latin typeface="Courier New" pitchFamily="49" charset="0"/>
                <a:cs typeface="Courier New" pitchFamily="49" charset="0"/>
              </a:rPr>
              <a: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solidFill>
                  <a:srgbClr val="000000"/>
                </a:solidFill>
                <a:latin typeface="Courier New" pitchFamily="49" charset="0"/>
                <a:cs typeface="Courier New" pitchFamily="49" charset="0"/>
              </a:rPr>
              <a:t> </a:t>
            </a:r>
            <a:r>
              <a:rPr lang="fr-FR" dirty="0" smtClean="0">
                <a:solidFill>
                  <a:srgbClr val="000000"/>
                </a:solidFill>
                <a:latin typeface="Courier New" pitchFamily="49" charset="0"/>
                <a:cs typeface="Courier New" pitchFamily="49" charset="0"/>
              </a:rPr>
              <a:t>   }</a:t>
            </a:r>
            <a:endParaRPr lang="fr-FR" dirty="0">
              <a:solidFill>
                <a:srgbClr val="000000"/>
              </a:solidFill>
              <a:latin typeface="Courier New" pitchFamily="49" charset="0"/>
              <a:cs typeface="Courier New" pitchFamily="49" charset="0"/>
            </a:endParaRP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solidFill>
                  <a:srgbClr val="000000"/>
                </a:solidFill>
                <a:latin typeface="Courier New" pitchFamily="49" charset="0"/>
                <a:cs typeface="Courier New" pitchFamily="49" charset="0"/>
              </a:rPr>
              <a: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US" dirty="0">
              <a:solidFill>
                <a:srgbClr val="000000"/>
              </a:solidFill>
              <a:latin typeface="Courier New" pitchFamily="49" charset="0"/>
              <a:cs typeface="Courier New" pitchFamily="49" charset="0"/>
            </a:endParaRPr>
          </a:p>
        </p:txBody>
      </p:sp>
      <p:sp>
        <p:nvSpPr>
          <p:cNvPr id="33798" name="Text Box 5"/>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Session Bean</a:t>
            </a:r>
          </a:p>
        </p:txBody>
      </p:sp>
      <p:pic>
        <p:nvPicPr>
          <p:cNvPr id="33799" name="Picture 6"/>
          <p:cNvPicPr>
            <a:picLocks noChangeAspect="1" noChangeArrowheads="1"/>
          </p:cNvPicPr>
          <p:nvPr/>
        </p:nvPicPr>
        <p:blipFill>
          <a:blip r:embed="rId4" cstate="print"/>
          <a:srcRect/>
          <a:stretch>
            <a:fillRect/>
          </a:stretch>
        </p:blipFill>
        <p:spPr bwMode="auto">
          <a:xfrm>
            <a:off x="7619999" y="5685000"/>
            <a:ext cx="1273175" cy="996788"/>
          </a:xfrm>
          <a:prstGeom prst="rect">
            <a:avLst/>
          </a:prstGeom>
          <a:noFill/>
          <a:ln w="9525">
            <a:noFill/>
            <a:round/>
            <a:headEnd/>
            <a:tailEnd/>
          </a:ln>
        </p:spPr>
      </p:pic>
    </p:spTree>
    <p:extLst>
      <p:ext uri="{BB962C8B-B14F-4D97-AF65-F5344CB8AC3E}">
        <p14:creationId xmlns:p14="http://schemas.microsoft.com/office/powerpoint/2010/main" val="3179321589"/>
      </p:ext>
    </p:extLst>
  </p:cSld>
  <p:clrMapOvr>
    <a:masterClrMapping/>
  </p:clrMapOvr>
  <p:transition xmlns:p14="http://schemas.microsoft.com/office/powerpoint/2010/main">
    <p:wipe/>
  </p:transitio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Text Box 3"/>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Stateless Session Bean</a:t>
            </a:r>
          </a:p>
        </p:txBody>
      </p:sp>
      <p:pic>
        <p:nvPicPr>
          <p:cNvPr id="34821" name="Picture 4"/>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34822" name="Rectangle 5"/>
          <p:cNvSpPr>
            <a:spLocks noChangeArrowheads="1"/>
          </p:cNvSpPr>
          <p:nvPr/>
        </p:nvSpPr>
        <p:spPr bwMode="auto">
          <a:xfrm>
            <a:off x="1116013" y="1027113"/>
            <a:ext cx="7723187" cy="725487"/>
          </a:xfrm>
          <a:prstGeom prst="rect">
            <a:avLst/>
          </a:prstGeom>
          <a:noFill/>
          <a:ln w="9525">
            <a:noFill/>
            <a:round/>
            <a:headEnd/>
            <a:tailEnd/>
          </a:ln>
        </p:spPr>
        <p:txBody>
          <a:bodyPr wrap="square" anchor="t">
            <a:prstTxWarp prst="textNoShape">
              <a:avLst/>
            </a:prstTxWarp>
          </a:bodyPr>
          <a:lstStyle/>
          <a:p>
            <a:r>
              <a:rPr lang="en-US" smtClean="0">
                <a:solidFill>
                  <a:srgbClr val="000000"/>
                </a:solidFill>
              </a:rPr>
              <a:t>Considering an application server that create an instance pool of Session Bean at startup</a:t>
            </a:r>
            <a:endParaRPr lang="en-US">
              <a:solidFill>
                <a:srgbClr val="000000"/>
              </a:solidFill>
            </a:endParaRPr>
          </a:p>
        </p:txBody>
      </p:sp>
      <p:sp>
        <p:nvSpPr>
          <p:cNvPr id="34831" name="Rectangle 24"/>
          <p:cNvSpPr>
            <a:spLocks noChangeArrowheads="1"/>
          </p:cNvSpPr>
          <p:nvPr/>
        </p:nvSpPr>
        <p:spPr bwMode="auto">
          <a:xfrm>
            <a:off x="6443663" y="4941888"/>
            <a:ext cx="1943100" cy="358775"/>
          </a:xfrm>
          <a:prstGeom prst="rect">
            <a:avLst/>
          </a:prstGeom>
          <a:noFill/>
          <a:ln w="9525">
            <a:noFill/>
            <a:round/>
            <a:headEnd/>
            <a:tailEnd/>
          </a:ln>
        </p:spPr>
        <p:txBody>
          <a:bodyPr wrap="none" anchor="ctr">
            <a:prstTxWarp prst="textNoShape">
              <a:avLst/>
            </a:prstTxWarp>
          </a:bodyPr>
          <a:lstStyle/>
          <a:p>
            <a:endParaRPr lang="en-US"/>
          </a:p>
        </p:txBody>
      </p:sp>
      <p:sp>
        <p:nvSpPr>
          <p:cNvPr id="34843" name="Text Box 36"/>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Session Bean</a:t>
            </a:r>
          </a:p>
        </p:txBody>
      </p:sp>
      <p:grpSp>
        <p:nvGrpSpPr>
          <p:cNvPr id="48" name="Grouper 47"/>
          <p:cNvGrpSpPr/>
          <p:nvPr/>
        </p:nvGrpSpPr>
        <p:grpSpPr>
          <a:xfrm>
            <a:off x="1676400" y="4953000"/>
            <a:ext cx="3200400" cy="1371600"/>
            <a:chOff x="3276600" y="4267200"/>
            <a:chExt cx="3200400" cy="1371600"/>
          </a:xfrm>
        </p:grpSpPr>
        <p:sp>
          <p:nvSpPr>
            <p:cNvPr id="34823" name="Rectangle 6"/>
            <p:cNvSpPr>
              <a:spLocks noChangeArrowheads="1"/>
            </p:cNvSpPr>
            <p:nvPr/>
          </p:nvSpPr>
          <p:spPr bwMode="auto">
            <a:xfrm>
              <a:off x="4343401" y="4724400"/>
              <a:ext cx="1066800" cy="457200"/>
            </a:xfrm>
            <a:prstGeom prst="rect">
              <a:avLst/>
            </a:prstGeom>
            <a:noFill/>
            <a:ln w="9525">
              <a:noFill/>
              <a:round/>
              <a:headEnd/>
              <a:tailEnd/>
            </a:ln>
          </p:spPr>
          <p:txBody>
            <a:bodyPr lIns="90000" tIns="46800" rIns="90000" bIns="46800">
              <a:prstTxWarp prst="textNoShape">
                <a:avLst/>
              </a:prstTxWarp>
            </a:bodyPr>
            <a:lstStyle/>
            <a:p>
              <a:pPr marL="341313" indent="-341313" eaLnBrk="1" hangingPunct="1">
                <a:spcBef>
                  <a:spcPts val="550"/>
                </a:spcBef>
                <a:spcAft>
                  <a:spcPts val="82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200" smtClean="0">
                  <a:solidFill>
                    <a:srgbClr val="4D4D4D"/>
                  </a:solidFill>
                </a:rPr>
                <a:t>Clients</a:t>
              </a:r>
              <a:endParaRPr lang="en-US" sz="2200">
                <a:solidFill>
                  <a:srgbClr val="4D4D4D"/>
                </a:solidFill>
              </a:endParaRPr>
            </a:p>
          </p:txBody>
        </p:sp>
        <p:pic>
          <p:nvPicPr>
            <p:cNvPr id="38" name="Image 37" descr="7116-pittux-budymsn.png"/>
            <p:cNvPicPr>
              <a:picLocks noChangeAspect="1"/>
            </p:cNvPicPr>
            <p:nvPr/>
          </p:nvPicPr>
          <p:blipFill>
            <a:blip r:embed="rId4" cstate="print"/>
            <a:stretch>
              <a:fillRect/>
            </a:stretch>
          </p:blipFill>
          <p:spPr>
            <a:xfrm>
              <a:off x="5181600" y="4267200"/>
              <a:ext cx="1295400" cy="1295400"/>
            </a:xfrm>
            <a:prstGeom prst="rect">
              <a:avLst/>
            </a:prstGeom>
          </p:spPr>
        </p:pic>
        <p:pic>
          <p:nvPicPr>
            <p:cNvPr id="39" name="Image 38" descr="7117-pittux-budymsn.png"/>
            <p:cNvPicPr>
              <a:picLocks noChangeAspect="1"/>
            </p:cNvPicPr>
            <p:nvPr/>
          </p:nvPicPr>
          <p:blipFill>
            <a:blip r:embed="rId5" cstate="print"/>
            <a:stretch>
              <a:fillRect/>
            </a:stretch>
          </p:blipFill>
          <p:spPr>
            <a:xfrm>
              <a:off x="3276600" y="4267200"/>
              <a:ext cx="1371600" cy="1371600"/>
            </a:xfrm>
            <a:prstGeom prst="rect">
              <a:avLst/>
            </a:prstGeom>
          </p:spPr>
        </p:pic>
      </p:grpSp>
      <p:grpSp>
        <p:nvGrpSpPr>
          <p:cNvPr id="47" name="Grouper 46"/>
          <p:cNvGrpSpPr/>
          <p:nvPr/>
        </p:nvGrpSpPr>
        <p:grpSpPr>
          <a:xfrm>
            <a:off x="1066800" y="1752600"/>
            <a:ext cx="4800600" cy="1981200"/>
            <a:chOff x="2362200" y="1143000"/>
            <a:chExt cx="4800600" cy="1981200"/>
          </a:xfrm>
        </p:grpSpPr>
        <p:sp>
          <p:nvSpPr>
            <p:cNvPr id="40" name="Nuage 39"/>
            <p:cNvSpPr/>
            <p:nvPr/>
          </p:nvSpPr>
          <p:spPr bwMode="auto">
            <a:xfrm>
              <a:off x="2362200" y="1143000"/>
              <a:ext cx="4800600" cy="1981200"/>
            </a:xfrm>
            <a:prstGeom prst="cloud">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100000"/>
                </a:lnSpc>
                <a:spcBef>
                  <a:spcPct val="0"/>
                </a:spcBef>
                <a:spcAft>
                  <a:spcPct val="0"/>
                </a:spcAft>
                <a:buClr>
                  <a:srgbClr val="4D4D4D"/>
                </a:buClr>
                <a:buSzPct val="100000"/>
                <a:buFont typeface="Arial" charset="0"/>
                <a:buNone/>
                <a:tabLst/>
              </a:pPr>
              <a:r>
                <a:rPr lang="en-US" smtClean="0">
                  <a:cs typeface="DejaVu Sans" charset="0"/>
                </a:rPr>
                <a:t>Session Beans Pool</a:t>
              </a:r>
              <a:endParaRPr kumimoji="0" lang="en-US" sz="1800" b="0" i="0" u="none" strike="noStrike" cap="none" normalizeH="0" baseline="0" smtClean="0">
                <a:ln>
                  <a:noFill/>
                </a:ln>
                <a:effectLst/>
                <a:cs typeface="DejaVu Sans" charset="0"/>
              </a:endParaRPr>
            </a:p>
          </p:txBody>
        </p:sp>
        <p:sp>
          <p:nvSpPr>
            <p:cNvPr id="42" name="Ellipse 41"/>
            <p:cNvSpPr/>
            <p:nvPr/>
          </p:nvSpPr>
          <p:spPr bwMode="auto">
            <a:xfrm>
              <a:off x="3124200" y="1955304"/>
              <a:ext cx="457200" cy="457200"/>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0" fontAlgn="base" latinLnBrk="0" hangingPunct="0">
                <a:lnSpc>
                  <a:spcPct val="100000"/>
                </a:lnSpc>
                <a:spcBef>
                  <a:spcPct val="0"/>
                </a:spcBef>
                <a:spcAft>
                  <a:spcPct val="0"/>
                </a:spcAft>
                <a:buClr>
                  <a:srgbClr val="4D4D4D"/>
                </a:buClr>
                <a:buSzPct val="100000"/>
                <a:buFont typeface="Arial" charset="0"/>
                <a:buNone/>
                <a:tabLst/>
              </a:pPr>
              <a:r>
                <a:rPr kumimoji="0" lang="en-US" sz="1800" b="0" i="0" u="none" strike="noStrike" cap="none" normalizeH="0" baseline="0" smtClean="0">
                  <a:ln>
                    <a:noFill/>
                  </a:ln>
                  <a:solidFill>
                    <a:schemeClr val="tx1"/>
                  </a:solidFill>
                  <a:effectLst/>
                  <a:latin typeface="Arial" charset="0"/>
                  <a:cs typeface="DejaVu Sans" charset="0"/>
                </a:rPr>
                <a:t>1</a:t>
              </a:r>
            </a:p>
          </p:txBody>
        </p:sp>
        <p:sp>
          <p:nvSpPr>
            <p:cNvPr id="43" name="Ellipse 42"/>
            <p:cNvSpPr/>
            <p:nvPr/>
          </p:nvSpPr>
          <p:spPr bwMode="auto">
            <a:xfrm>
              <a:off x="3962400" y="1955304"/>
              <a:ext cx="457200" cy="457200"/>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0" fontAlgn="base" latinLnBrk="0" hangingPunct="0">
                <a:lnSpc>
                  <a:spcPct val="100000"/>
                </a:lnSpc>
                <a:spcBef>
                  <a:spcPct val="0"/>
                </a:spcBef>
                <a:spcAft>
                  <a:spcPct val="0"/>
                </a:spcAft>
                <a:buClr>
                  <a:srgbClr val="4D4D4D"/>
                </a:buClr>
                <a:buSzPct val="100000"/>
                <a:buFont typeface="Arial" charset="0"/>
                <a:buNone/>
                <a:tabLst/>
              </a:pPr>
              <a:r>
                <a:rPr lang="en-US" smtClean="0">
                  <a:solidFill>
                    <a:schemeClr val="tx1"/>
                  </a:solidFill>
                </a:rPr>
                <a:t>2</a:t>
              </a:r>
              <a:endParaRPr kumimoji="0" lang="en-US" sz="1800" b="0" i="0" u="none" strike="noStrike" cap="none" normalizeH="0" baseline="0" smtClean="0">
                <a:ln>
                  <a:noFill/>
                </a:ln>
                <a:solidFill>
                  <a:schemeClr val="tx1"/>
                </a:solidFill>
                <a:effectLst/>
                <a:cs typeface="DejaVu Sans" charset="0"/>
              </a:endParaRPr>
            </a:p>
          </p:txBody>
        </p:sp>
        <p:sp>
          <p:nvSpPr>
            <p:cNvPr id="44" name="Ellipse 43"/>
            <p:cNvSpPr/>
            <p:nvPr/>
          </p:nvSpPr>
          <p:spPr bwMode="auto">
            <a:xfrm>
              <a:off x="4724400" y="1955304"/>
              <a:ext cx="457200" cy="457200"/>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0" fontAlgn="base" latinLnBrk="0" hangingPunct="0">
                <a:lnSpc>
                  <a:spcPct val="100000"/>
                </a:lnSpc>
                <a:spcBef>
                  <a:spcPct val="0"/>
                </a:spcBef>
                <a:spcAft>
                  <a:spcPct val="0"/>
                </a:spcAft>
                <a:buClr>
                  <a:srgbClr val="4D4D4D"/>
                </a:buClr>
                <a:buSzPct val="100000"/>
                <a:buFont typeface="Arial" charset="0"/>
                <a:buNone/>
                <a:tabLst/>
              </a:pPr>
              <a:r>
                <a:rPr lang="en-US" smtClean="0">
                  <a:solidFill>
                    <a:schemeClr val="tx1"/>
                  </a:solidFill>
                </a:rPr>
                <a:t>3</a:t>
              </a:r>
              <a:endParaRPr kumimoji="0" lang="en-US" sz="1800" b="0" i="0" u="none" strike="noStrike" cap="none" normalizeH="0" baseline="0" smtClean="0">
                <a:ln>
                  <a:noFill/>
                </a:ln>
                <a:solidFill>
                  <a:schemeClr val="tx1"/>
                </a:solidFill>
                <a:effectLst/>
                <a:cs typeface="DejaVu Sans" charset="0"/>
              </a:endParaRPr>
            </a:p>
          </p:txBody>
        </p:sp>
        <p:sp>
          <p:nvSpPr>
            <p:cNvPr id="45" name="Ellipse 44"/>
            <p:cNvSpPr/>
            <p:nvPr/>
          </p:nvSpPr>
          <p:spPr bwMode="auto">
            <a:xfrm>
              <a:off x="5486400" y="1955304"/>
              <a:ext cx="457200" cy="457200"/>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0" fontAlgn="base" latinLnBrk="0" hangingPunct="0">
                <a:lnSpc>
                  <a:spcPct val="100000"/>
                </a:lnSpc>
                <a:spcBef>
                  <a:spcPct val="0"/>
                </a:spcBef>
                <a:spcAft>
                  <a:spcPct val="0"/>
                </a:spcAft>
                <a:buClr>
                  <a:srgbClr val="4D4D4D"/>
                </a:buClr>
                <a:buSzPct val="100000"/>
                <a:buFont typeface="Arial" charset="0"/>
                <a:buNone/>
                <a:tabLst/>
              </a:pPr>
              <a:r>
                <a:rPr lang="en-US" smtClean="0">
                  <a:solidFill>
                    <a:schemeClr val="tx1"/>
                  </a:solidFill>
                </a:rPr>
                <a:t>4</a:t>
              </a:r>
              <a:endParaRPr kumimoji="0" lang="en-US" sz="1800" b="0" i="0" u="none" strike="noStrike" cap="none" normalizeH="0" baseline="0" smtClean="0">
                <a:ln>
                  <a:noFill/>
                </a:ln>
                <a:solidFill>
                  <a:schemeClr val="tx1"/>
                </a:solidFill>
                <a:effectLst/>
                <a:cs typeface="DejaVu Sans" charset="0"/>
              </a:endParaRPr>
            </a:p>
          </p:txBody>
        </p:sp>
        <p:sp>
          <p:nvSpPr>
            <p:cNvPr id="46" name="Ellipse 45"/>
            <p:cNvSpPr/>
            <p:nvPr/>
          </p:nvSpPr>
          <p:spPr bwMode="auto">
            <a:xfrm>
              <a:off x="6248400" y="1955304"/>
              <a:ext cx="457200" cy="457200"/>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0" fontAlgn="base" latinLnBrk="0" hangingPunct="0">
                <a:lnSpc>
                  <a:spcPct val="100000"/>
                </a:lnSpc>
                <a:spcBef>
                  <a:spcPct val="0"/>
                </a:spcBef>
                <a:spcAft>
                  <a:spcPct val="0"/>
                </a:spcAft>
                <a:buClr>
                  <a:srgbClr val="4D4D4D"/>
                </a:buClr>
                <a:buSzPct val="100000"/>
                <a:buFont typeface="Arial" charset="0"/>
                <a:buNone/>
                <a:tabLst/>
              </a:pPr>
              <a:r>
                <a:rPr lang="en-US" smtClean="0">
                  <a:solidFill>
                    <a:schemeClr val="tx1"/>
                  </a:solidFill>
                </a:rPr>
                <a:t>5</a:t>
              </a:r>
              <a:endParaRPr kumimoji="0" lang="en-US" sz="1800" b="0" i="0" u="none" strike="noStrike" cap="none" normalizeH="0" baseline="0" smtClean="0">
                <a:ln>
                  <a:noFill/>
                </a:ln>
                <a:solidFill>
                  <a:schemeClr val="tx1"/>
                </a:solidFill>
                <a:effectLst/>
                <a:cs typeface="DejaVu Sans" charset="0"/>
              </a:endParaRPr>
            </a:p>
          </p:txBody>
        </p:sp>
      </p:grpSp>
      <p:cxnSp>
        <p:nvCxnSpPr>
          <p:cNvPr id="50" name="Connecteur droit avec flèche 49"/>
          <p:cNvCxnSpPr>
            <a:stCxn id="39" idx="0"/>
            <a:endCxn id="42" idx="4"/>
          </p:cNvCxnSpPr>
          <p:nvPr/>
        </p:nvCxnSpPr>
        <p:spPr bwMode="auto">
          <a:xfrm flipH="1" flipV="1">
            <a:off x="2057400" y="3022104"/>
            <a:ext cx="304800" cy="1930896"/>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53" name="Connecteur droit avec flèche 52"/>
          <p:cNvCxnSpPr>
            <a:stCxn id="38" idx="0"/>
            <a:endCxn id="44" idx="4"/>
          </p:cNvCxnSpPr>
          <p:nvPr/>
        </p:nvCxnSpPr>
        <p:spPr bwMode="auto">
          <a:xfrm flipH="1" flipV="1">
            <a:off x="3657600" y="3022104"/>
            <a:ext cx="571500" cy="1930896"/>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54" name="ZoneTexte 53"/>
          <p:cNvSpPr txBox="1"/>
          <p:nvPr/>
        </p:nvSpPr>
        <p:spPr>
          <a:xfrm>
            <a:off x="6172200" y="1828800"/>
            <a:ext cx="2743200" cy="646331"/>
          </a:xfrm>
          <a:prstGeom prst="rect">
            <a:avLst/>
          </a:prstGeom>
          <a:noFill/>
        </p:spPr>
        <p:txBody>
          <a:bodyPr wrap="square" rtlCol="0">
            <a:spAutoFit/>
          </a:bodyPr>
          <a:lstStyle/>
          <a:p>
            <a:r>
              <a:rPr lang="en-US" smtClean="0">
                <a:solidFill>
                  <a:srgbClr val="000000"/>
                </a:solidFill>
              </a:rPr>
              <a:t>At the first time, two clients call a method.</a:t>
            </a:r>
            <a:endParaRPr lang="en-US">
              <a:solidFill>
                <a:srgbClr val="000000"/>
              </a:solidFill>
            </a:endParaRPr>
          </a:p>
        </p:txBody>
      </p:sp>
      <p:sp>
        <p:nvSpPr>
          <p:cNvPr id="55" name="ZoneTexte 54"/>
          <p:cNvSpPr txBox="1"/>
          <p:nvPr/>
        </p:nvSpPr>
        <p:spPr>
          <a:xfrm>
            <a:off x="6172200" y="2603480"/>
            <a:ext cx="2743200" cy="1477328"/>
          </a:xfrm>
          <a:prstGeom prst="rect">
            <a:avLst/>
          </a:prstGeom>
          <a:noFill/>
        </p:spPr>
        <p:txBody>
          <a:bodyPr wrap="square" rtlCol="0">
            <a:spAutoFit/>
          </a:bodyPr>
          <a:lstStyle/>
          <a:p>
            <a:r>
              <a:rPr lang="en-US" smtClean="0">
                <a:solidFill>
                  <a:srgbClr val="000000"/>
                </a:solidFill>
              </a:rPr>
              <a:t>At the second time, they do it again, but the application server could gives them a different instance.</a:t>
            </a:r>
          </a:p>
        </p:txBody>
      </p:sp>
      <p:sp>
        <p:nvSpPr>
          <p:cNvPr id="56" name="ZoneTexte 55"/>
          <p:cNvSpPr txBox="1"/>
          <p:nvPr/>
        </p:nvSpPr>
        <p:spPr>
          <a:xfrm>
            <a:off x="6172200" y="4258270"/>
            <a:ext cx="2514600" cy="923330"/>
          </a:xfrm>
          <a:prstGeom prst="rect">
            <a:avLst/>
          </a:prstGeom>
          <a:noFill/>
        </p:spPr>
        <p:txBody>
          <a:bodyPr wrap="square" rtlCol="0">
            <a:spAutoFit/>
          </a:bodyPr>
          <a:lstStyle/>
          <a:p>
            <a:r>
              <a:rPr lang="en-US" u="sng" smtClean="0">
                <a:solidFill>
                  <a:srgbClr val="000000"/>
                </a:solidFill>
              </a:rPr>
              <a:t>Conclusion </a:t>
            </a:r>
            <a:r>
              <a:rPr lang="en-US" smtClean="0">
                <a:solidFill>
                  <a:srgbClr val="000000"/>
                </a:solidFill>
              </a:rPr>
              <a:t>: an instance </a:t>
            </a:r>
            <a:r>
              <a:rPr lang="en-US" b="1" smtClean="0">
                <a:solidFill>
                  <a:srgbClr val="000000"/>
                </a:solidFill>
              </a:rPr>
              <a:t>is not </a:t>
            </a:r>
            <a:r>
              <a:rPr lang="en-US" smtClean="0">
                <a:solidFill>
                  <a:srgbClr val="000000"/>
                </a:solidFill>
              </a:rPr>
              <a:t>dedicated to a client.</a:t>
            </a:r>
          </a:p>
        </p:txBody>
      </p:sp>
      <p:cxnSp>
        <p:nvCxnSpPr>
          <p:cNvPr id="58" name="Connecteur droit avec flèche 57"/>
          <p:cNvCxnSpPr>
            <a:stCxn id="39" idx="0"/>
            <a:endCxn id="43" idx="4"/>
          </p:cNvCxnSpPr>
          <p:nvPr/>
        </p:nvCxnSpPr>
        <p:spPr bwMode="auto">
          <a:xfrm flipV="1">
            <a:off x="2362200" y="3022104"/>
            <a:ext cx="533400" cy="1930896"/>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59" name="ZoneTexte 58"/>
          <p:cNvSpPr txBox="1"/>
          <p:nvPr/>
        </p:nvSpPr>
        <p:spPr>
          <a:xfrm>
            <a:off x="2438400" y="4191000"/>
            <a:ext cx="1352128" cy="369332"/>
          </a:xfrm>
          <a:prstGeom prst="rect">
            <a:avLst/>
          </a:prstGeom>
          <a:noFill/>
        </p:spPr>
        <p:txBody>
          <a:bodyPr wrap="none" rtlCol="0">
            <a:spAutoFit/>
          </a:bodyPr>
          <a:lstStyle/>
          <a:p>
            <a:r>
              <a:rPr lang="en-US" smtClean="0">
                <a:solidFill>
                  <a:srgbClr val="000000"/>
                </a:solidFill>
              </a:rPr>
              <a:t>getPlaces()</a:t>
            </a:r>
            <a:endParaRPr lang="en-US">
              <a:solidFill>
                <a:srgbClr val="000000"/>
              </a:solidFill>
            </a:endParaRPr>
          </a:p>
        </p:txBody>
      </p:sp>
      <p:sp>
        <p:nvSpPr>
          <p:cNvPr id="60" name="ZoneTexte 59"/>
          <p:cNvSpPr txBox="1"/>
          <p:nvPr/>
        </p:nvSpPr>
        <p:spPr>
          <a:xfrm>
            <a:off x="4114800" y="4191000"/>
            <a:ext cx="1163675" cy="369332"/>
          </a:xfrm>
          <a:prstGeom prst="rect">
            <a:avLst/>
          </a:prstGeom>
          <a:noFill/>
        </p:spPr>
        <p:txBody>
          <a:bodyPr wrap="none" rtlCol="0">
            <a:spAutoFit/>
          </a:bodyPr>
          <a:lstStyle/>
          <a:p>
            <a:r>
              <a:rPr lang="en-US" smtClean="0">
                <a:solidFill>
                  <a:srgbClr val="000000"/>
                </a:solidFill>
              </a:rPr>
              <a:t>getTrips()</a:t>
            </a:r>
            <a:endParaRPr lang="en-US">
              <a:solidFill>
                <a:srgbClr val="000000"/>
              </a:solidFill>
            </a:endParaRPr>
          </a:p>
        </p:txBody>
      </p:sp>
    </p:spTree>
    <p:extLst>
      <p:ext uri="{BB962C8B-B14F-4D97-AF65-F5344CB8AC3E}">
        <p14:creationId xmlns:p14="http://schemas.microsoft.com/office/powerpoint/2010/main" val="1194125131"/>
      </p:ext>
    </p:extLst>
  </p:cSld>
  <p:clrMapOvr>
    <a:masterClrMapping/>
  </p:clrMapOvr>
  <p:transition xmlns:p14="http://schemas.microsoft.com/office/powerpoint/2010/main">
    <p:wip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5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P spid="56" grpId="0"/>
      <p:bldP spid="59" grpId="0"/>
      <p:bldP spid="6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1033463" y="341313"/>
            <a:ext cx="7729537" cy="579437"/>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Course topics</a:t>
            </a:r>
          </a:p>
        </p:txBody>
      </p:sp>
      <p:sp>
        <p:nvSpPr>
          <p:cNvPr id="9219" name="Text Box 2"/>
          <p:cNvSpPr txBox="1">
            <a:spLocks noChangeArrowheads="1"/>
          </p:cNvSpPr>
          <p:nvPr/>
        </p:nvSpPr>
        <p:spPr bwMode="auto">
          <a:xfrm>
            <a:off x="1042988" y="1066800"/>
            <a:ext cx="8101012" cy="428625"/>
          </a:xfrm>
          <a:prstGeom prst="rect">
            <a:avLst/>
          </a:prstGeom>
          <a:noFill/>
          <a:ln w="9525">
            <a:noFill/>
            <a:round/>
            <a:headEnd/>
            <a:tailEnd/>
          </a:ln>
        </p:spPr>
        <p:txBody>
          <a:bodyPr lIns="90000" tIns="46800" rIns="90000" bIns="46800">
            <a:prstTxWarp prst="textNoShape">
              <a:avLst/>
            </a:prstTxWarp>
            <a:spAutoFit/>
          </a:bodyPr>
          <a:lstStyle/>
          <a:p>
            <a:pPr eaLnBrk="1" hangingPunct="1">
              <a:spcBef>
                <a:spcPts val="1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a:solidFill>
                  <a:srgbClr val="4D4D4D"/>
                </a:solidFill>
              </a:rPr>
              <a:t>Course’s plan</a:t>
            </a:r>
          </a:p>
        </p:txBody>
      </p:sp>
      <p:pic>
        <p:nvPicPr>
          <p:cNvPr id="9220" name="Picture 3"/>
          <p:cNvPicPr>
            <a:picLocks noChangeAspect="1" noChangeArrowheads="1"/>
          </p:cNvPicPr>
          <p:nvPr/>
        </p:nvPicPr>
        <p:blipFill>
          <a:blip r:embed="rId3" cstate="print"/>
          <a:srcRect/>
          <a:stretch>
            <a:fillRect/>
          </a:stretch>
        </p:blipFill>
        <p:spPr bwMode="auto">
          <a:xfrm>
            <a:off x="130175" y="131763"/>
            <a:ext cx="652463" cy="652462"/>
          </a:xfrm>
          <a:prstGeom prst="rect">
            <a:avLst/>
          </a:prstGeom>
          <a:noFill/>
          <a:ln w="9525">
            <a:noFill/>
            <a:round/>
            <a:headEnd/>
            <a:tailEnd/>
          </a:ln>
        </p:spPr>
      </p:pic>
      <p:sp>
        <p:nvSpPr>
          <p:cNvPr id="9221" name="Text Box 4"/>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eaLnBrk="1" hangingPunct="1">
              <a:spcBef>
                <a:spcPct val="50000"/>
              </a:spcBef>
            </a:pPr>
            <a:r>
              <a:rPr lang="fr-FR" b="1" dirty="0">
                <a:solidFill>
                  <a:srgbClr val="000000"/>
                </a:solidFill>
              </a:rPr>
              <a:t>Enterprise JavaBeans</a:t>
            </a:r>
            <a:endParaRPr lang="fr-FR" dirty="0">
              <a:solidFill>
                <a:srgbClr val="000000"/>
              </a:solidFill>
            </a:endParaRPr>
          </a:p>
        </p:txBody>
      </p:sp>
      <p:sp>
        <p:nvSpPr>
          <p:cNvPr id="9222" name="Rectangle 5"/>
          <p:cNvSpPr>
            <a:spLocks noChangeArrowheads="1"/>
          </p:cNvSpPr>
          <p:nvPr/>
        </p:nvSpPr>
        <p:spPr bwMode="auto">
          <a:xfrm>
            <a:off x="4419600" y="2093168"/>
            <a:ext cx="4343400" cy="4648200"/>
          </a:xfrm>
          <a:prstGeom prst="rect">
            <a:avLst/>
          </a:prstGeom>
          <a:noFill/>
          <a:ln w="9525">
            <a:noFill/>
            <a:round/>
            <a:headEnd/>
            <a:tailEnd/>
          </a:ln>
        </p:spPr>
        <p:txBody>
          <a:bodyPr lIns="90000" tIns="46800" rIns="90000" bIns="46800">
            <a:prstTxWarp prst="textNoShape">
              <a:avLst/>
            </a:prstTxWarp>
          </a:bodyPr>
          <a:lstStyle/>
          <a:p>
            <a:pPr marL="341313" indent="-341313" eaLnBrk="1" hangingPunct="1">
              <a:spcBef>
                <a:spcPts val="500"/>
              </a:spcBef>
              <a:spcAft>
                <a:spcPts val="750"/>
              </a:spcAft>
              <a:buClr>
                <a:srgbClr val="777777"/>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000" b="1" dirty="0" smtClean="0">
                <a:solidFill>
                  <a:srgbClr val="4D4D4D"/>
                </a:solidFill>
              </a:rPr>
              <a:t>Introduction</a:t>
            </a:r>
            <a:endParaRPr lang="en-US" sz="2000" dirty="0">
              <a:solidFill>
                <a:srgbClr val="4D4D4D"/>
              </a:solidFill>
            </a:endParaRPr>
          </a:p>
          <a:p>
            <a:pPr marL="341313" indent="-341313" eaLnBrk="1" hangingPunct="1">
              <a:spcBef>
                <a:spcPts val="500"/>
              </a:spcBef>
              <a:spcAft>
                <a:spcPts val="750"/>
              </a:spcAft>
              <a:buClr>
                <a:srgbClr val="777777"/>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000" b="1" dirty="0" smtClean="0">
                <a:solidFill>
                  <a:srgbClr val="4D4D4D"/>
                </a:solidFill>
              </a:rPr>
              <a:t>Session Beans</a:t>
            </a:r>
          </a:p>
          <a:p>
            <a:pPr marL="341313" indent="-341313" eaLnBrk="1" hangingPunct="1">
              <a:spcBef>
                <a:spcPts val="500"/>
              </a:spcBef>
              <a:spcAft>
                <a:spcPts val="750"/>
              </a:spcAft>
              <a:buClr>
                <a:srgbClr val="777777"/>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000" b="1" dirty="0" smtClean="0">
                <a:solidFill>
                  <a:srgbClr val="4D4D4D"/>
                </a:solidFill>
              </a:rPr>
              <a:t>JPA Integration</a:t>
            </a:r>
          </a:p>
          <a:p>
            <a:pPr marL="341313" indent="-341313" eaLnBrk="1" hangingPunct="1">
              <a:spcBef>
                <a:spcPts val="500"/>
              </a:spcBef>
              <a:spcAft>
                <a:spcPts val="750"/>
              </a:spcAft>
              <a:buClr>
                <a:srgbClr val="777777"/>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000" b="1" dirty="0" smtClean="0">
                <a:solidFill>
                  <a:srgbClr val="4D4D4D"/>
                </a:solidFill>
              </a:rPr>
              <a:t>What’s new in EJB 3.1 ?</a:t>
            </a:r>
            <a:endParaRPr lang="en-US" sz="2000" dirty="0" smtClean="0">
              <a:solidFill>
                <a:srgbClr val="4D4D4D"/>
              </a:solidFill>
            </a:endParaRPr>
          </a:p>
        </p:txBody>
      </p:sp>
      <p:pic>
        <p:nvPicPr>
          <p:cNvPr id="8" name="Picture 7"/>
          <p:cNvPicPr>
            <a:picLocks/>
          </p:cNvPicPr>
          <p:nvPr/>
        </p:nvPicPr>
        <p:blipFill>
          <a:blip r:embed="rId4"/>
          <a:stretch>
            <a:fillRect/>
          </a:stretch>
        </p:blipFill>
        <p:spPr>
          <a:xfrm>
            <a:off x="1187624" y="1700808"/>
            <a:ext cx="2945904" cy="4104456"/>
          </a:xfrm>
          <a:prstGeom prst="rect">
            <a:avLst/>
          </a:prstGeom>
        </p:spPr>
      </p:pic>
    </p:spTree>
    <p:extLst>
      <p:ext uri="{BB962C8B-B14F-4D97-AF65-F5344CB8AC3E}">
        <p14:creationId xmlns:p14="http://schemas.microsoft.com/office/powerpoint/2010/main" val="185250790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Stateful mode</a:t>
            </a:r>
          </a:p>
        </p:txBody>
      </p:sp>
      <p:sp>
        <p:nvSpPr>
          <p:cNvPr id="35843" name="Text Box 2"/>
          <p:cNvSpPr txBox="1">
            <a:spLocks noChangeArrowheads="1"/>
          </p:cNvSpPr>
          <p:nvPr/>
        </p:nvSpPr>
        <p:spPr bwMode="auto">
          <a:xfrm>
            <a:off x="1044575" y="1524000"/>
            <a:ext cx="7704138" cy="4648200"/>
          </a:xfrm>
          <a:prstGeom prst="rect">
            <a:avLst/>
          </a:prstGeom>
          <a:noFill/>
          <a:ln w="9525">
            <a:noFill/>
            <a:round/>
            <a:headEnd/>
            <a:tailEnd/>
          </a:ln>
        </p:spPr>
        <p:txBody>
          <a:bodyPr>
            <a:prstTxWarp prst="textNoShape">
              <a:avLst/>
            </a:prstTxWarp>
          </a:bodyPr>
          <a:lstStyle/>
          <a:p>
            <a:pPr marL="341313" indent="-341313" eaLnBrk="1" hangingPunct="1">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solidFill>
                  <a:srgbClr val="4D4D4D"/>
                </a:solidFill>
              </a:rPr>
              <a:t>When the processing is realized in several steps: the </a:t>
            </a:r>
            <a:r>
              <a:rPr lang="en-US" sz="2000" dirty="0" err="1">
                <a:solidFill>
                  <a:srgbClr val="4D4D4D"/>
                </a:solidFill>
              </a:rPr>
              <a:t>Stateful</a:t>
            </a:r>
            <a:r>
              <a:rPr lang="en-US" sz="2000" dirty="0">
                <a:solidFill>
                  <a:srgbClr val="4D4D4D"/>
                </a:solidFill>
              </a:rPr>
              <a:t> mode</a:t>
            </a:r>
          </a:p>
          <a:p>
            <a:pPr marL="341313" indent="-341313" eaLnBrk="1" hangingPunct="1">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solidFill>
                  <a:srgbClr val="4D4D4D"/>
                </a:solidFill>
              </a:rPr>
              <a:t>A </a:t>
            </a:r>
            <a:r>
              <a:rPr lang="en-US" sz="2000" dirty="0" err="1">
                <a:solidFill>
                  <a:srgbClr val="4D4D4D"/>
                </a:solidFill>
              </a:rPr>
              <a:t>Stateful</a:t>
            </a:r>
            <a:r>
              <a:rPr lang="en-US" sz="2000" dirty="0">
                <a:solidFill>
                  <a:srgbClr val="4D4D4D"/>
                </a:solidFill>
              </a:rPr>
              <a:t> Bean is bound to a client</a:t>
            </a:r>
          </a:p>
          <a:p>
            <a:pPr marL="341313" indent="-341313" eaLnBrk="1" hangingPunct="1">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solidFill>
                  <a:srgbClr val="4D4D4D"/>
                </a:solidFill>
              </a:rPr>
              <a:t>Instance variables are conserved between each method call</a:t>
            </a:r>
          </a:p>
          <a:p>
            <a:pPr marL="341313" indent="-341313" eaLnBrk="1" hangingPunct="1">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solidFill>
                  <a:srgbClr val="4D4D4D"/>
                </a:solidFill>
              </a:rPr>
              <a:t>Advantage </a:t>
            </a:r>
            <a:r>
              <a:rPr lang="en-US" sz="2000" dirty="0" smtClean="0">
                <a:solidFill>
                  <a:srgbClr val="4D4D4D"/>
                </a:solidFill>
              </a:rPr>
              <a:t>:</a:t>
            </a:r>
          </a:p>
          <a:p>
            <a:pPr marL="798513" lvl="1" indent="-341313" eaLnBrk="1" hangingPunct="1">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solidFill>
                  <a:srgbClr val="4D4D4D"/>
                </a:solidFill>
              </a:rPr>
              <a:t>Perfect for workflows</a:t>
            </a:r>
            <a:endParaRPr lang="en-US" sz="2000" dirty="0">
              <a:solidFill>
                <a:srgbClr val="4D4D4D"/>
              </a:solidFill>
            </a:endParaRPr>
          </a:p>
          <a:p>
            <a:pPr marL="341313" indent="-341313" eaLnBrk="1" hangingPunct="1">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solidFill>
                  <a:srgbClr val="4D4D4D"/>
                </a:solidFill>
              </a:rPr>
              <a:t>Disadvantage </a:t>
            </a:r>
            <a:r>
              <a:rPr lang="en-US" sz="2000" dirty="0" smtClean="0">
                <a:solidFill>
                  <a:srgbClr val="4D4D4D"/>
                </a:solidFill>
              </a:rPr>
              <a:t>:</a:t>
            </a:r>
          </a:p>
          <a:p>
            <a:pPr marL="798513" lvl="1" indent="-341313" eaLnBrk="1" hangingPunct="1">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solidFill>
                  <a:srgbClr val="4D4D4D"/>
                </a:solidFill>
              </a:rPr>
              <a:t>Impact </a:t>
            </a:r>
            <a:r>
              <a:rPr lang="en-US" sz="2000" dirty="0">
                <a:solidFill>
                  <a:srgbClr val="4D4D4D"/>
                </a:solidFill>
              </a:rPr>
              <a:t>on server performance</a:t>
            </a:r>
          </a:p>
        </p:txBody>
      </p:sp>
      <p:pic>
        <p:nvPicPr>
          <p:cNvPr id="35844"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35845"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pic>
        <p:nvPicPr>
          <p:cNvPr id="35846" name="Picture 5"/>
          <p:cNvPicPr>
            <a:picLocks noChangeAspect="1" noChangeArrowheads="1"/>
          </p:cNvPicPr>
          <p:nvPr/>
        </p:nvPicPr>
        <p:blipFill>
          <a:blip r:embed="rId4" cstate="print"/>
          <a:srcRect/>
          <a:stretch>
            <a:fillRect/>
          </a:stretch>
        </p:blipFill>
        <p:spPr bwMode="auto">
          <a:xfrm>
            <a:off x="7235825" y="5013325"/>
            <a:ext cx="1524000" cy="1524000"/>
          </a:xfrm>
          <a:prstGeom prst="rect">
            <a:avLst/>
          </a:prstGeom>
          <a:noFill/>
          <a:ln w="9525">
            <a:noFill/>
            <a:round/>
            <a:headEnd/>
            <a:tailEnd/>
          </a:ln>
        </p:spPr>
      </p:pic>
      <p:sp>
        <p:nvSpPr>
          <p:cNvPr id="35847" name="Text Box 6"/>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Session Bean</a:t>
            </a:r>
          </a:p>
        </p:txBody>
      </p:sp>
    </p:spTree>
    <p:extLst>
      <p:ext uri="{BB962C8B-B14F-4D97-AF65-F5344CB8AC3E}">
        <p14:creationId xmlns:p14="http://schemas.microsoft.com/office/powerpoint/2010/main" val="76118971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Stateful Session Bean</a:t>
            </a:r>
          </a:p>
        </p:txBody>
      </p:sp>
      <p:pic>
        <p:nvPicPr>
          <p:cNvPr id="36867" name="Picture 2"/>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36868" name="Rectangle 3"/>
          <p:cNvSpPr>
            <a:spLocks noChangeArrowheads="1"/>
          </p:cNvSpPr>
          <p:nvPr/>
        </p:nvSpPr>
        <p:spPr bwMode="auto">
          <a:xfrm>
            <a:off x="1044575" y="1524000"/>
            <a:ext cx="7642225" cy="4648200"/>
          </a:xfrm>
          <a:prstGeom prst="rect">
            <a:avLst/>
          </a:prstGeom>
          <a:noFill/>
          <a:ln w="9525">
            <a:noFill/>
            <a:round/>
            <a:headEnd/>
            <a:tailEnd/>
          </a:ln>
        </p:spPr>
        <p:txBody>
          <a:bodyPr lIns="90000" tIns="46800" rIns="90000" bIns="46800">
            <a:prstTxWarp prst="textNoShape">
              <a:avLst/>
            </a:prstTxWarp>
          </a:bodyPr>
          <a:lstStyle/>
          <a:p>
            <a:pPr marL="341313" indent="-341313" eaLnBrk="1" hangingPunct="1">
              <a:spcBef>
                <a:spcPts val="550"/>
              </a:spcBef>
              <a:spcAft>
                <a:spcPts val="825"/>
              </a:spcAft>
              <a:buClr>
                <a:srgbClr val="777777"/>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200">
                <a:solidFill>
                  <a:srgbClr val="4D4D4D"/>
                </a:solidFill>
              </a:rPr>
              <a:t>Exemple : </a:t>
            </a:r>
          </a:p>
        </p:txBody>
      </p:sp>
      <p:sp>
        <p:nvSpPr>
          <p:cNvPr id="36869" name="Text Box 4"/>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Session Bean</a:t>
            </a:r>
          </a:p>
        </p:txBody>
      </p:sp>
      <p:pic>
        <p:nvPicPr>
          <p:cNvPr id="36870" name="Picture 5"/>
          <p:cNvPicPr>
            <a:picLocks noChangeAspect="1" noChangeArrowheads="1"/>
          </p:cNvPicPr>
          <p:nvPr/>
        </p:nvPicPr>
        <p:blipFill>
          <a:blip r:embed="rId4" cstate="print"/>
          <a:srcRect/>
          <a:stretch>
            <a:fillRect/>
          </a:stretch>
        </p:blipFill>
        <p:spPr bwMode="auto">
          <a:xfrm>
            <a:off x="7524750" y="5300663"/>
            <a:ext cx="1524000" cy="1524000"/>
          </a:xfrm>
          <a:prstGeom prst="rect">
            <a:avLst/>
          </a:prstGeom>
          <a:noFill/>
          <a:ln w="9525">
            <a:noFill/>
            <a:round/>
            <a:headEnd/>
            <a:tailEnd/>
          </a:ln>
        </p:spPr>
      </p:pic>
      <p:sp>
        <p:nvSpPr>
          <p:cNvPr id="34822" name="Rectangle 6"/>
          <p:cNvSpPr>
            <a:spLocks noChangeArrowheads="1"/>
          </p:cNvSpPr>
          <p:nvPr/>
        </p:nvSpPr>
        <p:spPr bwMode="auto">
          <a:xfrm>
            <a:off x="1752600" y="2205038"/>
            <a:ext cx="6477000" cy="3281362"/>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solidFill>
                  <a:srgbClr val="646464"/>
                </a:solidFill>
                <a:latin typeface="Courier New" pitchFamily="49" charset="0"/>
                <a:cs typeface="Courier New" pitchFamily="49" charset="0"/>
              </a:rPr>
              <a:t>@</a:t>
            </a:r>
            <a:r>
              <a:rPr lang="fr-FR" dirty="0" err="1">
                <a:solidFill>
                  <a:srgbClr val="646464"/>
                </a:solidFill>
                <a:latin typeface="Courier New" pitchFamily="49" charset="0"/>
                <a:cs typeface="Courier New" pitchFamily="49" charset="0"/>
              </a:rPr>
              <a:t>Stateful</a:t>
            </a:r>
            <a:endParaRPr lang="fr-FR" dirty="0">
              <a:solidFill>
                <a:srgbClr val="646464"/>
              </a:solidFill>
              <a:latin typeface="Courier New" pitchFamily="49" charset="0"/>
              <a:cs typeface="Courier New" pitchFamily="49" charset="0"/>
            </a:endParaRP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b="1" dirty="0" smtClean="0">
                <a:solidFill>
                  <a:srgbClr val="7F0055"/>
                </a:solidFill>
                <a:latin typeface="Courier New" pitchFamily="49" charset="0"/>
                <a:cs typeface="Courier New" pitchFamily="49" charset="0"/>
              </a:rPr>
              <a:t>public class </a:t>
            </a:r>
            <a:r>
              <a:rPr lang="fr-FR" dirty="0" err="1" smtClean="0">
                <a:solidFill>
                  <a:srgbClr val="000000"/>
                </a:solidFill>
                <a:latin typeface="Courier New" pitchFamily="49" charset="0"/>
                <a:cs typeface="Courier New" pitchFamily="49" charset="0"/>
              </a:rPr>
              <a:t>OrderServiceBean</a:t>
            </a:r>
            <a:r>
              <a:rPr lang="fr-FR" dirty="0" smtClean="0">
                <a:solidFill>
                  <a:srgbClr val="000000"/>
                </a:solidFill>
                <a:latin typeface="Courier New" pitchFamily="49" charset="0"/>
                <a:cs typeface="Courier New" pitchFamily="49" charset="0"/>
              </a:rPr>
              <a:t> </a:t>
            </a:r>
            <a:r>
              <a:rPr lang="fr-FR" b="1" dirty="0" err="1" smtClean="0">
                <a:solidFill>
                  <a:srgbClr val="7F0055"/>
                </a:solidFill>
                <a:latin typeface="Courier New" pitchFamily="49" charset="0"/>
                <a:cs typeface="Courier New" pitchFamily="49" charset="0"/>
              </a:rPr>
              <a:t>implements</a:t>
            </a:r>
            <a:r>
              <a:rPr lang="fr-FR" b="1" dirty="0" smtClean="0">
                <a:solidFill>
                  <a:srgbClr val="7F0055"/>
                </a:solidFill>
                <a:latin typeface="Courier New" pitchFamily="49" charset="0"/>
                <a:cs typeface="Courier New" pitchFamily="49" charset="0"/>
              </a:rPr>
              <a:t> </a:t>
            </a:r>
            <a:r>
              <a:rPr lang="fr-FR" dirty="0" err="1" smtClean="0">
                <a:solidFill>
                  <a:srgbClr val="000000"/>
                </a:solidFill>
                <a:latin typeface="Courier New" pitchFamily="49" charset="0"/>
                <a:cs typeface="Courier New" pitchFamily="49" charset="0"/>
              </a:rPr>
              <a:t>OrderService</a:t>
            </a:r>
            <a:r>
              <a:rPr lang="fr-FR" dirty="0">
                <a:solidFill>
                  <a:srgbClr val="000000"/>
                </a:solidFill>
                <a:latin typeface="Courier New" pitchFamily="49" charset="0"/>
                <a:cs typeface="Courier New" pitchFamily="49" charset="0"/>
              </a:rPr>
              <a:t>{</a:t>
            </a:r>
          </a:p>
          <a:p>
            <a:pPr marL="858838" lvl="1" indent="-342900" eaLnBrk="1" hangingPunct="1">
              <a:spcBef>
                <a:spcPts val="450"/>
              </a:spcBef>
              <a:spcAft>
                <a:spcPts val="675"/>
              </a:spcAft>
              <a:buClr>
                <a:srgbClr val="969696"/>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b="1" dirty="0" smtClean="0">
                <a:solidFill>
                  <a:srgbClr val="7F0055"/>
                </a:solidFill>
                <a:latin typeface="Courier New" pitchFamily="49" charset="0"/>
                <a:cs typeface="Courier New" pitchFamily="49" charset="0"/>
              </a:rPr>
              <a:t>public </a:t>
            </a:r>
            <a:r>
              <a:rPr lang="fr-FR" b="1" dirty="0" err="1" smtClean="0">
                <a:solidFill>
                  <a:srgbClr val="7F0055"/>
                </a:solidFill>
                <a:latin typeface="Courier New" pitchFamily="49" charset="0"/>
                <a:cs typeface="Courier New" pitchFamily="49" charset="0"/>
              </a:rPr>
              <a:t>void</a:t>
            </a:r>
            <a:r>
              <a:rPr lang="fr-FR" b="1" dirty="0" smtClean="0">
                <a:solidFill>
                  <a:srgbClr val="7F0055"/>
                </a:solidFill>
                <a:latin typeface="Courier New" pitchFamily="49" charset="0"/>
                <a:cs typeface="Courier New" pitchFamily="49" charset="0"/>
              </a:rPr>
              <a:t> </a:t>
            </a:r>
            <a:r>
              <a:rPr lang="fr-FR" dirty="0" err="1" smtClean="0">
                <a:solidFill>
                  <a:srgbClr val="000000"/>
                </a:solidFill>
                <a:latin typeface="Courier New" pitchFamily="49" charset="0"/>
                <a:cs typeface="Courier New" pitchFamily="49" charset="0"/>
              </a:rPr>
              <a:t>setName</a:t>
            </a:r>
            <a:r>
              <a:rPr lang="fr-FR" dirty="0" smtClean="0">
                <a:solidFill>
                  <a:srgbClr val="000000"/>
                </a:solidFill>
                <a:latin typeface="Courier New" pitchFamily="49" charset="0"/>
                <a:cs typeface="Courier New" pitchFamily="49" charset="0"/>
              </a:rPr>
              <a:t>(String </a:t>
            </a:r>
            <a:r>
              <a:rPr lang="fr-FR" dirty="0" err="1">
                <a:solidFill>
                  <a:srgbClr val="000000"/>
                </a:solidFill>
                <a:latin typeface="Courier New" pitchFamily="49" charset="0"/>
                <a:cs typeface="Courier New" pitchFamily="49" charset="0"/>
              </a:rPr>
              <a:t>name</a:t>
            </a:r>
            <a:r>
              <a:rPr lang="fr-FR" dirty="0">
                <a:solidFill>
                  <a:srgbClr val="000000"/>
                </a:solidFill>
                <a:latin typeface="Courier New" pitchFamily="49" charset="0"/>
                <a:cs typeface="Courier New" pitchFamily="49" charset="0"/>
              </a:rPr>
              <a:t>){…};</a:t>
            </a:r>
          </a:p>
          <a:p>
            <a:pPr marL="858838" lvl="1" indent="-342900" eaLnBrk="1" hangingPunct="1">
              <a:spcBef>
                <a:spcPts val="450"/>
              </a:spcBef>
              <a:spcAft>
                <a:spcPts val="675"/>
              </a:spcAft>
              <a:buClr>
                <a:srgbClr val="969696"/>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b="1" dirty="0" smtClean="0">
                <a:solidFill>
                  <a:srgbClr val="7F0055"/>
                </a:solidFill>
                <a:latin typeface="Courier New" pitchFamily="49" charset="0"/>
                <a:cs typeface="Courier New" pitchFamily="49" charset="0"/>
              </a:rPr>
              <a:t>public </a:t>
            </a:r>
            <a:r>
              <a:rPr lang="fr-FR" b="1" dirty="0" err="1" smtClean="0">
                <a:solidFill>
                  <a:srgbClr val="7F0055"/>
                </a:solidFill>
                <a:latin typeface="Courier New" pitchFamily="49" charset="0"/>
                <a:cs typeface="Courier New" pitchFamily="49" charset="0"/>
              </a:rPr>
              <a:t>void</a:t>
            </a:r>
            <a:r>
              <a:rPr lang="fr-FR" b="1" dirty="0" smtClean="0">
                <a:solidFill>
                  <a:srgbClr val="7F0055"/>
                </a:solidFill>
                <a:latin typeface="Courier New" pitchFamily="49" charset="0"/>
                <a:cs typeface="Courier New" pitchFamily="49" charset="0"/>
              </a:rPr>
              <a:t> </a:t>
            </a:r>
            <a:r>
              <a:rPr lang="fr-FR" dirty="0" err="1" smtClean="0">
                <a:solidFill>
                  <a:srgbClr val="000000"/>
                </a:solidFill>
                <a:latin typeface="Courier New" pitchFamily="49" charset="0"/>
                <a:cs typeface="Courier New" pitchFamily="49" charset="0"/>
              </a:rPr>
              <a:t>setAddress</a:t>
            </a:r>
            <a:r>
              <a:rPr lang="fr-FR" dirty="0" smtClean="0">
                <a:solidFill>
                  <a:srgbClr val="000000"/>
                </a:solidFill>
                <a:latin typeface="Courier New" pitchFamily="49" charset="0"/>
                <a:cs typeface="Courier New" pitchFamily="49" charset="0"/>
              </a:rPr>
              <a:t>(String </a:t>
            </a:r>
            <a:r>
              <a:rPr lang="fr-FR" dirty="0" err="1">
                <a:solidFill>
                  <a:srgbClr val="000000"/>
                </a:solidFill>
                <a:latin typeface="Courier New" pitchFamily="49" charset="0"/>
                <a:cs typeface="Courier New" pitchFamily="49" charset="0"/>
              </a:rPr>
              <a:t>address</a:t>
            </a:r>
            <a:r>
              <a:rPr lang="fr-FR" dirty="0">
                <a:solidFill>
                  <a:srgbClr val="000000"/>
                </a:solidFill>
                <a:latin typeface="Courier New" pitchFamily="49" charset="0"/>
                <a:cs typeface="Courier New" pitchFamily="49" charset="0"/>
              </a:rPr>
              <a:t>){…};</a:t>
            </a:r>
          </a:p>
          <a:p>
            <a:pPr marL="858838" lvl="1" indent="-342900" eaLnBrk="1" hangingPunct="1">
              <a:spcBef>
                <a:spcPts val="450"/>
              </a:spcBef>
              <a:spcAft>
                <a:spcPts val="675"/>
              </a:spcAft>
              <a:buClr>
                <a:srgbClr val="969696"/>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b="1" dirty="0" smtClean="0">
                <a:solidFill>
                  <a:srgbClr val="7F0055"/>
                </a:solidFill>
                <a:latin typeface="Courier New" pitchFamily="49" charset="0"/>
                <a:cs typeface="Courier New" pitchFamily="49" charset="0"/>
              </a:rPr>
              <a:t>public </a:t>
            </a:r>
            <a:r>
              <a:rPr lang="fr-FR" b="1" dirty="0" err="1" smtClean="0">
                <a:solidFill>
                  <a:srgbClr val="7F0055"/>
                </a:solidFill>
                <a:latin typeface="Courier New" pitchFamily="49" charset="0"/>
                <a:cs typeface="Courier New" pitchFamily="49" charset="0"/>
              </a:rPr>
              <a:t>void</a:t>
            </a:r>
            <a:r>
              <a:rPr lang="fr-FR" b="1" dirty="0" smtClean="0">
                <a:solidFill>
                  <a:srgbClr val="7F0055"/>
                </a:solidFill>
                <a:latin typeface="Courier New" pitchFamily="49" charset="0"/>
                <a:cs typeface="Courier New" pitchFamily="49" charset="0"/>
              </a:rPr>
              <a:t> </a:t>
            </a:r>
            <a:r>
              <a:rPr lang="fr-FR" dirty="0" err="1" smtClean="0">
                <a:solidFill>
                  <a:srgbClr val="000000"/>
                </a:solidFill>
                <a:latin typeface="Courier New" pitchFamily="49" charset="0"/>
                <a:cs typeface="Courier New" pitchFamily="49" charset="0"/>
              </a:rPr>
              <a:t>buyDog</a:t>
            </a:r>
            <a:r>
              <a:rPr lang="fr-FR" dirty="0">
                <a:solidFill>
                  <a:srgbClr val="000000"/>
                </a:solidFill>
                <a:latin typeface="Courier New" pitchFamily="49" charset="0"/>
                <a:cs typeface="Courier New" pitchFamily="49" charset="0"/>
              </a:rPr>
              <a:t>(){…};</a:t>
            </a:r>
          </a:p>
          <a:p>
            <a:pPr marL="858838" lvl="1" indent="-342900" eaLnBrk="1" hangingPunct="1">
              <a:spcBef>
                <a:spcPts val="450"/>
              </a:spcBef>
              <a:spcAft>
                <a:spcPts val="675"/>
              </a:spcAft>
              <a:buClr>
                <a:srgbClr val="969696"/>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b="1" dirty="0">
                <a:solidFill>
                  <a:srgbClr val="000000"/>
                </a:solidFill>
                <a:latin typeface="Courier New" pitchFamily="49" charset="0"/>
                <a:cs typeface="Courier New" pitchFamily="49" charset="0"/>
              </a:rPr>
              <a: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solidFill>
                  <a:srgbClr val="000000"/>
                </a:solidFill>
                <a:latin typeface="Courier New" pitchFamily="49" charset="0"/>
                <a:cs typeface="Courier New" pitchFamily="49" charset="0"/>
              </a:rPr>
              <a:t>}</a:t>
            </a:r>
          </a:p>
        </p:txBody>
      </p:sp>
    </p:spTree>
    <p:extLst>
      <p:ext uri="{BB962C8B-B14F-4D97-AF65-F5344CB8AC3E}">
        <p14:creationId xmlns:p14="http://schemas.microsoft.com/office/powerpoint/2010/main" val="2925113360"/>
      </p:ext>
    </p:extLst>
  </p:cSld>
  <p:clrMapOvr>
    <a:masterClrMapping/>
  </p:clrMapOvr>
  <p:transition xmlns:p14="http://schemas.microsoft.com/office/powerpoint/2010/main">
    <p:wipe/>
  </p:transitio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Text Box 3"/>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err="1" smtClean="0">
                <a:solidFill>
                  <a:srgbClr val="000000"/>
                </a:solidFill>
              </a:rPr>
              <a:t>Stateful</a:t>
            </a:r>
            <a:r>
              <a:rPr lang="en-US" sz="3200" b="1" dirty="0" smtClean="0">
                <a:solidFill>
                  <a:srgbClr val="000000"/>
                </a:solidFill>
              </a:rPr>
              <a:t> Session </a:t>
            </a:r>
            <a:r>
              <a:rPr lang="en-US" sz="3200" b="1" dirty="0">
                <a:solidFill>
                  <a:srgbClr val="000000"/>
                </a:solidFill>
              </a:rPr>
              <a:t>Bean</a:t>
            </a:r>
          </a:p>
        </p:txBody>
      </p:sp>
      <p:pic>
        <p:nvPicPr>
          <p:cNvPr id="34821" name="Picture 4"/>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34831" name="Rectangle 24"/>
          <p:cNvSpPr>
            <a:spLocks noChangeArrowheads="1"/>
          </p:cNvSpPr>
          <p:nvPr/>
        </p:nvSpPr>
        <p:spPr bwMode="auto">
          <a:xfrm>
            <a:off x="6443663" y="4941888"/>
            <a:ext cx="1943100" cy="358775"/>
          </a:xfrm>
          <a:prstGeom prst="rect">
            <a:avLst/>
          </a:prstGeom>
          <a:noFill/>
          <a:ln w="9525">
            <a:noFill/>
            <a:round/>
            <a:headEnd/>
            <a:tailEnd/>
          </a:ln>
        </p:spPr>
        <p:txBody>
          <a:bodyPr wrap="none" anchor="ctr">
            <a:prstTxWarp prst="textNoShape">
              <a:avLst/>
            </a:prstTxWarp>
          </a:bodyPr>
          <a:lstStyle/>
          <a:p>
            <a:endParaRPr lang="en-US"/>
          </a:p>
        </p:txBody>
      </p:sp>
      <p:sp>
        <p:nvSpPr>
          <p:cNvPr id="34843" name="Text Box 36"/>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Session Bean</a:t>
            </a:r>
          </a:p>
        </p:txBody>
      </p:sp>
      <p:grpSp>
        <p:nvGrpSpPr>
          <p:cNvPr id="2" name="Grouper 47"/>
          <p:cNvGrpSpPr/>
          <p:nvPr/>
        </p:nvGrpSpPr>
        <p:grpSpPr>
          <a:xfrm>
            <a:off x="1676400" y="4953000"/>
            <a:ext cx="3200400" cy="1371600"/>
            <a:chOff x="3276600" y="4267200"/>
            <a:chExt cx="3200400" cy="1371600"/>
          </a:xfrm>
        </p:grpSpPr>
        <p:sp>
          <p:nvSpPr>
            <p:cNvPr id="34823" name="Rectangle 6"/>
            <p:cNvSpPr>
              <a:spLocks noChangeArrowheads="1"/>
            </p:cNvSpPr>
            <p:nvPr/>
          </p:nvSpPr>
          <p:spPr bwMode="auto">
            <a:xfrm>
              <a:off x="4343401" y="4724400"/>
              <a:ext cx="1066800" cy="457200"/>
            </a:xfrm>
            <a:prstGeom prst="rect">
              <a:avLst/>
            </a:prstGeom>
            <a:noFill/>
            <a:ln w="9525">
              <a:noFill/>
              <a:round/>
              <a:headEnd/>
              <a:tailEnd/>
            </a:ln>
          </p:spPr>
          <p:txBody>
            <a:bodyPr lIns="90000" tIns="46800" rIns="90000" bIns="46800">
              <a:prstTxWarp prst="textNoShape">
                <a:avLst/>
              </a:prstTxWarp>
            </a:bodyPr>
            <a:lstStyle/>
            <a:p>
              <a:pPr marL="341313" indent="-341313" eaLnBrk="1" hangingPunct="1">
                <a:spcBef>
                  <a:spcPts val="550"/>
                </a:spcBef>
                <a:spcAft>
                  <a:spcPts val="82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2200" dirty="0">
                  <a:solidFill>
                    <a:srgbClr val="4D4D4D"/>
                  </a:solidFill>
                </a:rPr>
                <a:t>Clients</a:t>
              </a:r>
            </a:p>
          </p:txBody>
        </p:sp>
        <p:pic>
          <p:nvPicPr>
            <p:cNvPr id="38" name="Image 37" descr="7116-pittux-budymsn.png"/>
            <p:cNvPicPr>
              <a:picLocks noChangeAspect="1"/>
            </p:cNvPicPr>
            <p:nvPr/>
          </p:nvPicPr>
          <p:blipFill>
            <a:blip r:embed="rId4" cstate="print"/>
            <a:stretch>
              <a:fillRect/>
            </a:stretch>
          </p:blipFill>
          <p:spPr>
            <a:xfrm>
              <a:off x="5181600" y="4267200"/>
              <a:ext cx="1295400" cy="1295400"/>
            </a:xfrm>
            <a:prstGeom prst="rect">
              <a:avLst/>
            </a:prstGeom>
          </p:spPr>
        </p:pic>
        <p:pic>
          <p:nvPicPr>
            <p:cNvPr id="39" name="Image 38" descr="7117-pittux-budymsn.png"/>
            <p:cNvPicPr>
              <a:picLocks noChangeAspect="1"/>
            </p:cNvPicPr>
            <p:nvPr/>
          </p:nvPicPr>
          <p:blipFill>
            <a:blip r:embed="rId5" cstate="print"/>
            <a:stretch>
              <a:fillRect/>
            </a:stretch>
          </p:blipFill>
          <p:spPr>
            <a:xfrm>
              <a:off x="3276600" y="4267200"/>
              <a:ext cx="1371600" cy="1371600"/>
            </a:xfrm>
            <a:prstGeom prst="rect">
              <a:avLst/>
            </a:prstGeom>
          </p:spPr>
        </p:pic>
      </p:grpSp>
      <p:grpSp>
        <p:nvGrpSpPr>
          <p:cNvPr id="3" name="Grouper 46"/>
          <p:cNvGrpSpPr/>
          <p:nvPr/>
        </p:nvGrpSpPr>
        <p:grpSpPr>
          <a:xfrm>
            <a:off x="1066800" y="1752600"/>
            <a:ext cx="4800600" cy="1981200"/>
            <a:chOff x="2362200" y="1143000"/>
            <a:chExt cx="4800600" cy="1981200"/>
          </a:xfrm>
        </p:grpSpPr>
        <p:sp>
          <p:nvSpPr>
            <p:cNvPr id="40" name="Nuage 39"/>
            <p:cNvSpPr/>
            <p:nvPr/>
          </p:nvSpPr>
          <p:spPr bwMode="auto">
            <a:xfrm>
              <a:off x="2362200" y="1143000"/>
              <a:ext cx="4800600" cy="1981200"/>
            </a:xfrm>
            <a:prstGeom prst="cloud">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100000"/>
                </a:lnSpc>
                <a:spcBef>
                  <a:spcPct val="0"/>
                </a:spcBef>
                <a:spcAft>
                  <a:spcPct val="0"/>
                </a:spcAft>
                <a:buClr>
                  <a:srgbClr val="4D4D4D"/>
                </a:buClr>
                <a:buSzPct val="100000"/>
                <a:buFont typeface="Arial" charset="0"/>
                <a:buNone/>
                <a:tabLst/>
              </a:pPr>
              <a:r>
                <a:rPr kumimoji="0" lang="fr-FR" sz="1800" b="0" i="0" u="none" strike="noStrike" cap="none" normalizeH="0" baseline="0" dirty="0" smtClean="0">
                  <a:ln>
                    <a:noFill/>
                  </a:ln>
                  <a:effectLst/>
                  <a:latin typeface="Arial" charset="0"/>
                  <a:cs typeface="DejaVu Sans" charset="0"/>
                </a:rPr>
                <a:t>Session </a:t>
              </a:r>
              <a:r>
                <a:rPr kumimoji="0" lang="fr-FR" sz="1800" b="0" i="0" u="none" strike="noStrike" cap="none" normalizeH="0" baseline="0" dirty="0" err="1" smtClean="0">
                  <a:ln>
                    <a:noFill/>
                  </a:ln>
                  <a:effectLst/>
                  <a:latin typeface="Arial" charset="0"/>
                  <a:cs typeface="DejaVu Sans" charset="0"/>
                </a:rPr>
                <a:t>Beans</a:t>
              </a:r>
              <a:r>
                <a:rPr kumimoji="0" lang="fr-FR" sz="1800" b="0" i="0" u="none" strike="noStrike" cap="none" normalizeH="0" dirty="0" smtClean="0">
                  <a:ln>
                    <a:noFill/>
                  </a:ln>
                  <a:effectLst/>
                  <a:latin typeface="Arial" charset="0"/>
                  <a:cs typeface="DejaVu Sans" charset="0"/>
                </a:rPr>
                <a:t> Pool</a:t>
              </a:r>
              <a:endParaRPr kumimoji="0" lang="fr-FR" sz="1800" b="0" i="0" u="none" strike="noStrike" cap="none" normalizeH="0" baseline="0" dirty="0" smtClean="0">
                <a:ln>
                  <a:noFill/>
                </a:ln>
                <a:effectLst/>
                <a:latin typeface="Arial" charset="0"/>
                <a:cs typeface="DejaVu Sans" charset="0"/>
              </a:endParaRPr>
            </a:p>
          </p:txBody>
        </p:sp>
        <p:sp>
          <p:nvSpPr>
            <p:cNvPr id="42" name="Ellipse 41"/>
            <p:cNvSpPr/>
            <p:nvPr/>
          </p:nvSpPr>
          <p:spPr bwMode="auto">
            <a:xfrm>
              <a:off x="2987080" y="1955304"/>
              <a:ext cx="457200" cy="457200"/>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0" fontAlgn="base" latinLnBrk="0" hangingPunct="0">
                <a:lnSpc>
                  <a:spcPct val="100000"/>
                </a:lnSpc>
                <a:spcBef>
                  <a:spcPct val="0"/>
                </a:spcBef>
                <a:spcAft>
                  <a:spcPct val="0"/>
                </a:spcAft>
                <a:buClr>
                  <a:srgbClr val="4D4D4D"/>
                </a:buClr>
                <a:buSzPct val="100000"/>
                <a:buFont typeface="Arial" charset="0"/>
                <a:buNone/>
                <a:tabLst/>
              </a:pPr>
              <a:r>
                <a:rPr kumimoji="0" lang="fr-FR" sz="1800" b="0" i="0" u="none" strike="noStrike" cap="none" normalizeH="0" baseline="0" dirty="0" smtClean="0">
                  <a:ln>
                    <a:noFill/>
                  </a:ln>
                  <a:solidFill>
                    <a:schemeClr val="tx1"/>
                  </a:solidFill>
                  <a:effectLst/>
                  <a:latin typeface="Arial" charset="0"/>
                  <a:cs typeface="DejaVu Sans" charset="0"/>
                </a:rPr>
                <a:t>1</a:t>
              </a:r>
            </a:p>
          </p:txBody>
        </p:sp>
        <p:sp>
          <p:nvSpPr>
            <p:cNvPr id="43" name="Ellipse 42"/>
            <p:cNvSpPr/>
            <p:nvPr/>
          </p:nvSpPr>
          <p:spPr bwMode="auto">
            <a:xfrm>
              <a:off x="3825280" y="1955304"/>
              <a:ext cx="457200" cy="457200"/>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0" fontAlgn="base" latinLnBrk="0" hangingPunct="0">
                <a:lnSpc>
                  <a:spcPct val="100000"/>
                </a:lnSpc>
                <a:spcBef>
                  <a:spcPct val="0"/>
                </a:spcBef>
                <a:spcAft>
                  <a:spcPct val="0"/>
                </a:spcAft>
                <a:buClr>
                  <a:srgbClr val="4D4D4D"/>
                </a:buClr>
                <a:buSzPct val="100000"/>
                <a:buFont typeface="Arial" charset="0"/>
                <a:buNone/>
                <a:tabLst/>
              </a:pPr>
              <a:r>
                <a:rPr lang="fr-FR" dirty="0" smtClean="0">
                  <a:solidFill>
                    <a:schemeClr val="tx1"/>
                  </a:solidFill>
                </a:rPr>
                <a:t>2</a:t>
              </a:r>
              <a:endParaRPr kumimoji="0" lang="fr-FR" sz="1800" b="0" i="0" u="none" strike="noStrike" cap="none" normalizeH="0" baseline="0" dirty="0" smtClean="0">
                <a:ln>
                  <a:noFill/>
                </a:ln>
                <a:solidFill>
                  <a:schemeClr val="tx1"/>
                </a:solidFill>
                <a:effectLst/>
                <a:latin typeface="Arial" charset="0"/>
                <a:cs typeface="DejaVu Sans" charset="0"/>
              </a:endParaRPr>
            </a:p>
          </p:txBody>
        </p:sp>
        <p:sp>
          <p:nvSpPr>
            <p:cNvPr id="44" name="Ellipse 43"/>
            <p:cNvSpPr/>
            <p:nvPr/>
          </p:nvSpPr>
          <p:spPr bwMode="auto">
            <a:xfrm>
              <a:off x="4587280" y="1955304"/>
              <a:ext cx="457200" cy="457200"/>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0" fontAlgn="base" latinLnBrk="0" hangingPunct="0">
                <a:lnSpc>
                  <a:spcPct val="100000"/>
                </a:lnSpc>
                <a:spcBef>
                  <a:spcPct val="0"/>
                </a:spcBef>
                <a:spcAft>
                  <a:spcPct val="0"/>
                </a:spcAft>
                <a:buClr>
                  <a:srgbClr val="4D4D4D"/>
                </a:buClr>
                <a:buSzPct val="100000"/>
                <a:buFont typeface="Arial" charset="0"/>
                <a:buNone/>
                <a:tabLst/>
              </a:pPr>
              <a:r>
                <a:rPr lang="fr-FR" dirty="0" smtClean="0">
                  <a:solidFill>
                    <a:schemeClr val="tx1"/>
                  </a:solidFill>
                </a:rPr>
                <a:t>3</a:t>
              </a:r>
              <a:endParaRPr kumimoji="0" lang="fr-FR" sz="1800" b="0" i="0" u="none" strike="noStrike" cap="none" normalizeH="0" baseline="0" dirty="0" smtClean="0">
                <a:ln>
                  <a:noFill/>
                </a:ln>
                <a:solidFill>
                  <a:schemeClr val="tx1"/>
                </a:solidFill>
                <a:effectLst/>
                <a:latin typeface="Arial" charset="0"/>
                <a:cs typeface="DejaVu Sans" charset="0"/>
              </a:endParaRPr>
            </a:p>
          </p:txBody>
        </p:sp>
        <p:sp>
          <p:nvSpPr>
            <p:cNvPr id="45" name="Ellipse 44"/>
            <p:cNvSpPr/>
            <p:nvPr/>
          </p:nvSpPr>
          <p:spPr bwMode="auto">
            <a:xfrm>
              <a:off x="5349280" y="1955304"/>
              <a:ext cx="457200" cy="457200"/>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0" fontAlgn="base" latinLnBrk="0" hangingPunct="0">
                <a:lnSpc>
                  <a:spcPct val="100000"/>
                </a:lnSpc>
                <a:spcBef>
                  <a:spcPct val="0"/>
                </a:spcBef>
                <a:spcAft>
                  <a:spcPct val="0"/>
                </a:spcAft>
                <a:buClr>
                  <a:srgbClr val="4D4D4D"/>
                </a:buClr>
                <a:buSzPct val="100000"/>
                <a:buFont typeface="Arial" charset="0"/>
                <a:buNone/>
                <a:tabLst/>
              </a:pPr>
              <a:r>
                <a:rPr lang="fr-FR" dirty="0" smtClean="0">
                  <a:solidFill>
                    <a:schemeClr val="tx1"/>
                  </a:solidFill>
                </a:rPr>
                <a:t>4</a:t>
              </a:r>
              <a:endParaRPr kumimoji="0" lang="fr-FR" sz="1800" b="0" i="0" u="none" strike="noStrike" cap="none" normalizeH="0" baseline="0" dirty="0" smtClean="0">
                <a:ln>
                  <a:noFill/>
                </a:ln>
                <a:solidFill>
                  <a:schemeClr val="tx1"/>
                </a:solidFill>
                <a:effectLst/>
                <a:latin typeface="Arial" charset="0"/>
                <a:cs typeface="DejaVu Sans" charset="0"/>
              </a:endParaRPr>
            </a:p>
          </p:txBody>
        </p:sp>
        <p:sp>
          <p:nvSpPr>
            <p:cNvPr id="46" name="Ellipse 45"/>
            <p:cNvSpPr/>
            <p:nvPr/>
          </p:nvSpPr>
          <p:spPr bwMode="auto">
            <a:xfrm>
              <a:off x="6111280" y="1955304"/>
              <a:ext cx="457200" cy="457200"/>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0" fontAlgn="base" latinLnBrk="0" hangingPunct="0">
                <a:lnSpc>
                  <a:spcPct val="100000"/>
                </a:lnSpc>
                <a:spcBef>
                  <a:spcPct val="0"/>
                </a:spcBef>
                <a:spcAft>
                  <a:spcPct val="0"/>
                </a:spcAft>
                <a:buClr>
                  <a:srgbClr val="4D4D4D"/>
                </a:buClr>
                <a:buSzPct val="100000"/>
                <a:buFont typeface="Arial" charset="0"/>
                <a:buNone/>
                <a:tabLst/>
              </a:pPr>
              <a:r>
                <a:rPr lang="fr-FR" dirty="0" smtClean="0">
                  <a:solidFill>
                    <a:schemeClr val="tx1"/>
                  </a:solidFill>
                </a:rPr>
                <a:t>5</a:t>
              </a:r>
              <a:endParaRPr kumimoji="0" lang="fr-FR" sz="1800" b="0" i="0" u="none" strike="noStrike" cap="none" normalizeH="0" baseline="0" dirty="0" smtClean="0">
                <a:ln>
                  <a:noFill/>
                </a:ln>
                <a:solidFill>
                  <a:schemeClr val="tx1"/>
                </a:solidFill>
                <a:effectLst/>
                <a:latin typeface="Arial" charset="0"/>
                <a:cs typeface="DejaVu Sans" charset="0"/>
              </a:endParaRPr>
            </a:p>
          </p:txBody>
        </p:sp>
      </p:grpSp>
      <p:cxnSp>
        <p:nvCxnSpPr>
          <p:cNvPr id="50" name="Connecteur droit avec flèche 49"/>
          <p:cNvCxnSpPr>
            <a:stCxn id="39" idx="0"/>
            <a:endCxn id="42" idx="4"/>
          </p:cNvCxnSpPr>
          <p:nvPr/>
        </p:nvCxnSpPr>
        <p:spPr bwMode="auto">
          <a:xfrm flipH="1" flipV="1">
            <a:off x="1920280" y="3022104"/>
            <a:ext cx="441920" cy="1930896"/>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53" name="Connecteur droit avec flèche 52"/>
          <p:cNvCxnSpPr>
            <a:stCxn id="38" idx="0"/>
            <a:endCxn id="44" idx="4"/>
          </p:cNvCxnSpPr>
          <p:nvPr/>
        </p:nvCxnSpPr>
        <p:spPr bwMode="auto">
          <a:xfrm flipH="1" flipV="1">
            <a:off x="3520480" y="3022104"/>
            <a:ext cx="708620" cy="1930896"/>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54" name="ZoneTexte 53"/>
          <p:cNvSpPr txBox="1"/>
          <p:nvPr/>
        </p:nvSpPr>
        <p:spPr>
          <a:xfrm>
            <a:off x="6172200" y="1828800"/>
            <a:ext cx="2743200" cy="646331"/>
          </a:xfrm>
          <a:prstGeom prst="rect">
            <a:avLst/>
          </a:prstGeom>
          <a:noFill/>
        </p:spPr>
        <p:txBody>
          <a:bodyPr wrap="square" rtlCol="0">
            <a:spAutoFit/>
          </a:bodyPr>
          <a:lstStyle/>
          <a:p>
            <a:r>
              <a:rPr lang="fr-FR" dirty="0" err="1" smtClean="0">
                <a:solidFill>
                  <a:srgbClr val="000000"/>
                </a:solidFill>
              </a:rPr>
              <a:t>At</a:t>
            </a:r>
            <a:r>
              <a:rPr lang="fr-FR" dirty="0" smtClean="0">
                <a:solidFill>
                  <a:srgbClr val="000000"/>
                </a:solidFill>
              </a:rPr>
              <a:t> the first time, </a:t>
            </a:r>
            <a:r>
              <a:rPr lang="fr-FR" dirty="0" err="1" smtClean="0">
                <a:solidFill>
                  <a:srgbClr val="000000"/>
                </a:solidFill>
              </a:rPr>
              <a:t>two</a:t>
            </a:r>
            <a:r>
              <a:rPr lang="fr-FR" dirty="0" smtClean="0">
                <a:solidFill>
                  <a:srgbClr val="000000"/>
                </a:solidFill>
              </a:rPr>
              <a:t> clients call a </a:t>
            </a:r>
            <a:r>
              <a:rPr lang="fr-FR" dirty="0" err="1" smtClean="0">
                <a:solidFill>
                  <a:srgbClr val="000000"/>
                </a:solidFill>
              </a:rPr>
              <a:t>method</a:t>
            </a:r>
            <a:r>
              <a:rPr lang="fr-FR" dirty="0" smtClean="0">
                <a:solidFill>
                  <a:srgbClr val="000000"/>
                </a:solidFill>
              </a:rPr>
              <a:t>.</a:t>
            </a:r>
            <a:endParaRPr lang="fr-FR" dirty="0">
              <a:solidFill>
                <a:srgbClr val="000000"/>
              </a:solidFill>
            </a:endParaRPr>
          </a:p>
        </p:txBody>
      </p:sp>
      <p:sp>
        <p:nvSpPr>
          <p:cNvPr id="55" name="ZoneTexte 54"/>
          <p:cNvSpPr txBox="1"/>
          <p:nvPr/>
        </p:nvSpPr>
        <p:spPr>
          <a:xfrm>
            <a:off x="6172200" y="2603480"/>
            <a:ext cx="2743200" cy="1200329"/>
          </a:xfrm>
          <a:prstGeom prst="rect">
            <a:avLst/>
          </a:prstGeom>
          <a:noFill/>
        </p:spPr>
        <p:txBody>
          <a:bodyPr wrap="square" rtlCol="0">
            <a:spAutoFit/>
          </a:bodyPr>
          <a:lstStyle/>
          <a:p>
            <a:r>
              <a:rPr lang="fr-FR" dirty="0" err="1" smtClean="0">
                <a:solidFill>
                  <a:srgbClr val="000000"/>
                </a:solidFill>
              </a:rPr>
              <a:t>At</a:t>
            </a:r>
            <a:r>
              <a:rPr lang="fr-FR" dirty="0" smtClean="0">
                <a:solidFill>
                  <a:srgbClr val="000000"/>
                </a:solidFill>
              </a:rPr>
              <a:t> the second time, </a:t>
            </a:r>
            <a:r>
              <a:rPr lang="fr-FR" dirty="0" err="1" smtClean="0">
                <a:solidFill>
                  <a:srgbClr val="000000"/>
                </a:solidFill>
              </a:rPr>
              <a:t>they</a:t>
            </a:r>
            <a:r>
              <a:rPr lang="fr-FR" dirty="0" smtClean="0">
                <a:solidFill>
                  <a:srgbClr val="000000"/>
                </a:solidFill>
              </a:rPr>
              <a:t> do </a:t>
            </a:r>
            <a:r>
              <a:rPr lang="fr-FR" dirty="0" err="1" smtClean="0">
                <a:solidFill>
                  <a:srgbClr val="000000"/>
                </a:solidFill>
              </a:rPr>
              <a:t>it</a:t>
            </a:r>
            <a:r>
              <a:rPr lang="fr-FR" dirty="0" smtClean="0">
                <a:solidFill>
                  <a:srgbClr val="000000"/>
                </a:solidFill>
              </a:rPr>
              <a:t> </a:t>
            </a:r>
            <a:r>
              <a:rPr lang="fr-FR" dirty="0" err="1" smtClean="0">
                <a:solidFill>
                  <a:srgbClr val="000000"/>
                </a:solidFill>
              </a:rPr>
              <a:t>again</a:t>
            </a:r>
            <a:r>
              <a:rPr lang="fr-FR" dirty="0" smtClean="0">
                <a:solidFill>
                  <a:srgbClr val="000000"/>
                </a:solidFill>
              </a:rPr>
              <a:t> and the application server </a:t>
            </a:r>
            <a:r>
              <a:rPr lang="fr-FR" dirty="0" err="1" smtClean="0">
                <a:solidFill>
                  <a:srgbClr val="000000"/>
                </a:solidFill>
              </a:rPr>
              <a:t>gives</a:t>
            </a:r>
            <a:r>
              <a:rPr lang="fr-FR" dirty="0" smtClean="0">
                <a:solidFill>
                  <a:srgbClr val="000000"/>
                </a:solidFill>
              </a:rPr>
              <a:t> </a:t>
            </a:r>
            <a:r>
              <a:rPr lang="fr-FR" dirty="0" err="1" smtClean="0">
                <a:solidFill>
                  <a:srgbClr val="000000"/>
                </a:solidFill>
              </a:rPr>
              <a:t>them</a:t>
            </a:r>
            <a:r>
              <a:rPr lang="fr-FR" dirty="0" smtClean="0">
                <a:solidFill>
                  <a:srgbClr val="000000"/>
                </a:solidFill>
              </a:rPr>
              <a:t> </a:t>
            </a:r>
            <a:r>
              <a:rPr lang="fr-FR" b="1" dirty="0" smtClean="0">
                <a:solidFill>
                  <a:srgbClr val="000000"/>
                </a:solidFill>
              </a:rPr>
              <a:t>the </a:t>
            </a:r>
            <a:r>
              <a:rPr lang="fr-FR" b="1" dirty="0" err="1" smtClean="0">
                <a:solidFill>
                  <a:srgbClr val="000000"/>
                </a:solidFill>
              </a:rPr>
              <a:t>same</a:t>
            </a:r>
            <a:r>
              <a:rPr lang="fr-FR" dirty="0" smtClean="0">
                <a:solidFill>
                  <a:srgbClr val="000000"/>
                </a:solidFill>
              </a:rPr>
              <a:t> instance.</a:t>
            </a:r>
          </a:p>
        </p:txBody>
      </p:sp>
      <p:sp>
        <p:nvSpPr>
          <p:cNvPr id="56" name="ZoneTexte 55"/>
          <p:cNvSpPr txBox="1"/>
          <p:nvPr/>
        </p:nvSpPr>
        <p:spPr>
          <a:xfrm>
            <a:off x="6172200" y="4258270"/>
            <a:ext cx="2514600" cy="923330"/>
          </a:xfrm>
          <a:prstGeom prst="rect">
            <a:avLst/>
          </a:prstGeom>
          <a:noFill/>
        </p:spPr>
        <p:txBody>
          <a:bodyPr wrap="square" rtlCol="0">
            <a:spAutoFit/>
          </a:bodyPr>
          <a:lstStyle/>
          <a:p>
            <a:r>
              <a:rPr lang="fr-FR" u="sng" dirty="0" smtClean="0">
                <a:solidFill>
                  <a:srgbClr val="000000"/>
                </a:solidFill>
              </a:rPr>
              <a:t>Conclusion </a:t>
            </a:r>
            <a:r>
              <a:rPr lang="fr-FR" dirty="0" smtClean="0">
                <a:solidFill>
                  <a:srgbClr val="000000"/>
                </a:solidFill>
              </a:rPr>
              <a:t>: an instance </a:t>
            </a:r>
            <a:r>
              <a:rPr lang="fr-FR" b="1" dirty="0" err="1" smtClean="0">
                <a:solidFill>
                  <a:srgbClr val="000000"/>
                </a:solidFill>
              </a:rPr>
              <a:t>is</a:t>
            </a:r>
            <a:r>
              <a:rPr lang="fr-FR" b="1" dirty="0" smtClean="0">
                <a:solidFill>
                  <a:srgbClr val="000000"/>
                </a:solidFill>
              </a:rPr>
              <a:t> </a:t>
            </a:r>
            <a:r>
              <a:rPr lang="fr-FR" dirty="0" err="1" smtClean="0">
                <a:solidFill>
                  <a:srgbClr val="000000"/>
                </a:solidFill>
              </a:rPr>
              <a:t>dedicated</a:t>
            </a:r>
            <a:r>
              <a:rPr lang="fr-FR" dirty="0" smtClean="0">
                <a:solidFill>
                  <a:srgbClr val="000000"/>
                </a:solidFill>
              </a:rPr>
              <a:t> to a client.</a:t>
            </a:r>
          </a:p>
        </p:txBody>
      </p:sp>
      <p:sp>
        <p:nvSpPr>
          <p:cNvPr id="24" name="Rectangle 5"/>
          <p:cNvSpPr>
            <a:spLocks noChangeArrowheads="1"/>
          </p:cNvSpPr>
          <p:nvPr/>
        </p:nvSpPr>
        <p:spPr bwMode="auto">
          <a:xfrm>
            <a:off x="1116013" y="1027113"/>
            <a:ext cx="7723187" cy="725487"/>
          </a:xfrm>
          <a:prstGeom prst="rect">
            <a:avLst/>
          </a:prstGeom>
          <a:noFill/>
          <a:ln w="9525">
            <a:noFill/>
            <a:round/>
            <a:headEnd/>
            <a:tailEnd/>
          </a:ln>
        </p:spPr>
        <p:txBody>
          <a:bodyPr wrap="square" anchor="t">
            <a:prstTxWarp prst="textNoShape">
              <a:avLst/>
            </a:prstTxWarp>
          </a:bodyPr>
          <a:lstStyle/>
          <a:p>
            <a:r>
              <a:rPr lang="en-US" dirty="0" smtClean="0">
                <a:solidFill>
                  <a:srgbClr val="000000"/>
                </a:solidFill>
              </a:rPr>
              <a:t>Considering an application server that create an instance pool of Session Bean at startup</a:t>
            </a:r>
            <a:endParaRPr lang="en-US" dirty="0">
              <a:solidFill>
                <a:srgbClr val="000000"/>
              </a:solidFill>
            </a:endParaRPr>
          </a:p>
        </p:txBody>
      </p:sp>
      <p:sp>
        <p:nvSpPr>
          <p:cNvPr id="25" name="ZoneTexte 24"/>
          <p:cNvSpPr txBox="1"/>
          <p:nvPr/>
        </p:nvSpPr>
        <p:spPr>
          <a:xfrm>
            <a:off x="2438400" y="4191000"/>
            <a:ext cx="1352128" cy="369332"/>
          </a:xfrm>
          <a:prstGeom prst="rect">
            <a:avLst/>
          </a:prstGeom>
          <a:noFill/>
        </p:spPr>
        <p:txBody>
          <a:bodyPr wrap="none" rtlCol="0">
            <a:spAutoFit/>
          </a:bodyPr>
          <a:lstStyle/>
          <a:p>
            <a:r>
              <a:rPr lang="fr-FR" dirty="0" err="1" smtClean="0">
                <a:solidFill>
                  <a:srgbClr val="000000"/>
                </a:solidFill>
              </a:rPr>
              <a:t>getPlaces</a:t>
            </a:r>
            <a:r>
              <a:rPr lang="fr-FR" dirty="0" smtClean="0">
                <a:solidFill>
                  <a:srgbClr val="000000"/>
                </a:solidFill>
              </a:rPr>
              <a:t>()</a:t>
            </a:r>
            <a:endParaRPr lang="fr-FR" dirty="0">
              <a:solidFill>
                <a:srgbClr val="000000"/>
              </a:solidFill>
            </a:endParaRPr>
          </a:p>
        </p:txBody>
      </p:sp>
      <p:sp>
        <p:nvSpPr>
          <p:cNvPr id="26" name="ZoneTexte 25"/>
          <p:cNvSpPr txBox="1"/>
          <p:nvPr/>
        </p:nvSpPr>
        <p:spPr>
          <a:xfrm>
            <a:off x="4114800" y="4191000"/>
            <a:ext cx="1163675" cy="369332"/>
          </a:xfrm>
          <a:prstGeom prst="rect">
            <a:avLst/>
          </a:prstGeom>
          <a:noFill/>
        </p:spPr>
        <p:txBody>
          <a:bodyPr wrap="none" rtlCol="0">
            <a:spAutoFit/>
          </a:bodyPr>
          <a:lstStyle/>
          <a:p>
            <a:r>
              <a:rPr lang="fr-FR" dirty="0" err="1" smtClean="0">
                <a:solidFill>
                  <a:srgbClr val="000000"/>
                </a:solidFill>
              </a:rPr>
              <a:t>getTrips</a:t>
            </a:r>
            <a:r>
              <a:rPr lang="fr-FR" dirty="0" smtClean="0">
                <a:solidFill>
                  <a:srgbClr val="000000"/>
                </a:solidFill>
              </a:rPr>
              <a:t>()</a:t>
            </a:r>
            <a:endParaRPr lang="fr-FR" dirty="0">
              <a:solidFill>
                <a:srgbClr val="000000"/>
              </a:solidFill>
            </a:endParaRPr>
          </a:p>
        </p:txBody>
      </p:sp>
    </p:spTree>
    <p:extLst>
      <p:ext uri="{BB962C8B-B14F-4D97-AF65-F5344CB8AC3E}">
        <p14:creationId xmlns:p14="http://schemas.microsoft.com/office/powerpoint/2010/main" val="622734404"/>
      </p:ext>
    </p:extLst>
  </p:cSld>
  <p:clrMapOvr>
    <a:masterClrMapping/>
  </p:clrMapOvr>
  <p:transition xmlns:p14="http://schemas.microsoft.com/office/powerpoint/2010/main">
    <p:wip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P spid="56" grpId="0"/>
      <p:bldP spid="25" grpId="0"/>
      <p:bldP spid="2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EJB injection</a:t>
            </a:r>
          </a:p>
        </p:txBody>
      </p:sp>
      <p:pic>
        <p:nvPicPr>
          <p:cNvPr id="38915" name="Picture 2"/>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38916" name="Rectangle 3"/>
          <p:cNvSpPr>
            <a:spLocks noChangeArrowheads="1"/>
          </p:cNvSpPr>
          <p:nvPr/>
        </p:nvSpPr>
        <p:spPr bwMode="auto">
          <a:xfrm>
            <a:off x="1044575" y="1524000"/>
            <a:ext cx="7642225" cy="4648200"/>
          </a:xfrm>
          <a:prstGeom prst="rect">
            <a:avLst/>
          </a:prstGeom>
          <a:noFill/>
          <a:ln w="9525">
            <a:noFill/>
            <a:round/>
            <a:headEnd/>
            <a:tailEnd/>
          </a:ln>
        </p:spPr>
        <p:txBody>
          <a:bodyPr lIns="90000" tIns="46800" rIns="90000" bIns="46800">
            <a:prstTxWarp prst="textNoShape">
              <a:avLst/>
            </a:prstTxWarp>
          </a:bodyPr>
          <a:lstStyle/>
          <a:p>
            <a:pPr marL="341313" indent="-341313" eaLnBrk="1" hangingPunct="1">
              <a:spcBef>
                <a:spcPts val="550"/>
              </a:spcBef>
              <a:spcAft>
                <a:spcPts val="825"/>
              </a:spcAft>
              <a:buClr>
                <a:srgbClr val="777777"/>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200" dirty="0">
                <a:solidFill>
                  <a:srgbClr val="4D4D4D"/>
                </a:solidFill>
              </a:rPr>
              <a:t>In the same JVM, it's not necessary to do a </a:t>
            </a:r>
            <a:r>
              <a:rPr lang="en-US" sz="2200" i="1" dirty="0">
                <a:solidFill>
                  <a:srgbClr val="4D4D4D"/>
                </a:solidFill>
              </a:rPr>
              <a:t>lookup(</a:t>
            </a:r>
            <a:r>
              <a:rPr lang="en-US" sz="2200" i="1" dirty="0" smtClean="0">
                <a:solidFill>
                  <a:srgbClr val="4D4D4D"/>
                </a:solidFill>
              </a:rPr>
              <a:t>)</a:t>
            </a:r>
            <a:endParaRPr lang="en-US" sz="2200" i="1" dirty="0">
              <a:solidFill>
                <a:srgbClr val="4D4D4D"/>
              </a:solidFill>
            </a:endParaRPr>
          </a:p>
          <a:p>
            <a:pPr marL="341313" indent="-341313" eaLnBrk="1" hangingPunct="1">
              <a:spcBef>
                <a:spcPts val="550"/>
              </a:spcBef>
              <a:spcAft>
                <a:spcPts val="825"/>
              </a:spcAft>
              <a:buClr>
                <a:srgbClr val="777777"/>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200" dirty="0">
                <a:solidFill>
                  <a:srgbClr val="4D4D4D"/>
                </a:solidFill>
              </a:rPr>
              <a:t>Obtain a Session Bean with resource </a:t>
            </a:r>
            <a:r>
              <a:rPr lang="en-US" sz="2200" dirty="0" smtClean="0">
                <a:solidFill>
                  <a:srgbClr val="4D4D4D"/>
                </a:solidFill>
              </a:rPr>
              <a:t>injection</a:t>
            </a:r>
          </a:p>
          <a:p>
            <a:pPr marL="341313" indent="-341313" eaLnBrk="1" hangingPunct="1">
              <a:spcBef>
                <a:spcPts val="550"/>
              </a:spcBef>
              <a:spcAft>
                <a:spcPts val="825"/>
              </a:spcAft>
              <a:buClr>
                <a:srgbClr val="777777"/>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200" dirty="0" smtClean="0">
                <a:solidFill>
                  <a:srgbClr val="4D4D4D"/>
                </a:solidFill>
              </a:rPr>
              <a:t>Used </a:t>
            </a:r>
            <a:r>
              <a:rPr lang="en-US" sz="2200" dirty="0">
                <a:solidFill>
                  <a:srgbClr val="4D4D4D"/>
                </a:solidFill>
              </a:rPr>
              <a:t>in other EJBs, web applications</a:t>
            </a:r>
            <a:r>
              <a:rPr lang="en-US" sz="2200" dirty="0" smtClean="0">
                <a:solidFill>
                  <a:srgbClr val="4D4D4D"/>
                </a:solidFill>
              </a:rPr>
              <a:t>...</a:t>
            </a:r>
            <a:endParaRPr lang="en-US" sz="2200" dirty="0">
              <a:solidFill>
                <a:srgbClr val="4D4D4D"/>
              </a:solidFill>
            </a:endParaRPr>
          </a:p>
          <a:p>
            <a:pPr marL="341313" indent="-341313" eaLnBrk="1" hangingPunct="1">
              <a:spcBef>
                <a:spcPts val="550"/>
              </a:spcBef>
              <a:spcAft>
                <a:spcPts val="82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US" sz="2200" dirty="0">
              <a:solidFill>
                <a:srgbClr val="4D4D4D"/>
              </a:solidFill>
            </a:endParaRPr>
          </a:p>
        </p:txBody>
      </p:sp>
      <p:sp>
        <p:nvSpPr>
          <p:cNvPr id="36868" name="Rectangle 4"/>
          <p:cNvSpPr>
            <a:spLocks noChangeArrowheads="1"/>
          </p:cNvSpPr>
          <p:nvPr/>
        </p:nvSpPr>
        <p:spPr bwMode="auto">
          <a:xfrm>
            <a:off x="1115616" y="4076700"/>
            <a:ext cx="7740352" cy="2376636"/>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b="1" dirty="0" smtClean="0">
                <a:solidFill>
                  <a:srgbClr val="7F0055"/>
                </a:solidFill>
                <a:latin typeface="Courier New" pitchFamily="49" charset="0"/>
                <a:cs typeface="Courier New" pitchFamily="49" charset="0"/>
              </a:rPr>
              <a:t>public class</a:t>
            </a:r>
            <a:r>
              <a:rPr lang="fr-FR" dirty="0" smtClean="0">
                <a:solidFill>
                  <a:srgbClr val="000000"/>
                </a:solidFill>
                <a:latin typeface="Courier New" pitchFamily="49" charset="0"/>
                <a:cs typeface="Courier New" pitchFamily="49" charset="0"/>
              </a:rPr>
              <a:t> </a:t>
            </a:r>
            <a:r>
              <a:rPr lang="fr-FR" dirty="0" err="1" smtClean="0">
                <a:solidFill>
                  <a:srgbClr val="000000"/>
                </a:solidFill>
                <a:latin typeface="Courier New" pitchFamily="49" charset="0"/>
                <a:cs typeface="Courier New" pitchFamily="49" charset="0"/>
              </a:rPr>
              <a:t>ProcessOrderServlet</a:t>
            </a:r>
            <a:r>
              <a:rPr lang="fr-FR" dirty="0" smtClean="0">
                <a:solidFill>
                  <a:srgbClr val="000000"/>
                </a:solidFill>
                <a:latin typeface="Courier New" pitchFamily="49" charset="0"/>
                <a:cs typeface="Courier New" pitchFamily="49" charset="0"/>
              </a:rPr>
              <a:t> </a:t>
            </a:r>
            <a:r>
              <a:rPr lang="fr-FR" b="1" dirty="0" err="1" smtClean="0">
                <a:solidFill>
                  <a:srgbClr val="7F0055"/>
                </a:solidFill>
                <a:latin typeface="Courier New" pitchFamily="49" charset="0"/>
                <a:cs typeface="Courier New" pitchFamily="49" charset="0"/>
              </a:rPr>
              <a:t>extends</a:t>
            </a:r>
            <a:r>
              <a:rPr lang="fr-FR" b="1" dirty="0">
                <a:solidFill>
                  <a:srgbClr val="7F0055"/>
                </a:solidFill>
                <a:latin typeface="Courier New" pitchFamily="49" charset="0"/>
                <a:cs typeface="Courier New" pitchFamily="49" charset="0"/>
              </a:rPr>
              <a:t> </a:t>
            </a:r>
            <a:r>
              <a:rPr lang="fr-FR" dirty="0" err="1" smtClean="0">
                <a:solidFill>
                  <a:srgbClr val="000000"/>
                </a:solidFill>
                <a:latin typeface="Courier New" pitchFamily="49" charset="0"/>
                <a:cs typeface="Courier New" pitchFamily="49" charset="0"/>
              </a:rPr>
              <a:t>HttpServlet</a:t>
            </a:r>
            <a:r>
              <a:rPr lang="fr-FR" dirty="0">
                <a:solidFill>
                  <a:srgbClr val="000000"/>
                </a:solidFill>
                <a:latin typeface="Courier New" pitchFamily="49" charset="0"/>
                <a:cs typeface="Courier New" pitchFamily="49" charset="0"/>
              </a:rPr>
              <a:t> </a:t>
            </a:r>
            <a:r>
              <a:rPr lang="fr-FR" dirty="0" smtClean="0">
                <a:solidFill>
                  <a:srgbClr val="000000"/>
                </a:solidFill>
                <a:latin typeface="Courier New" pitchFamily="49" charset="0"/>
                <a:cs typeface="Courier New" pitchFamily="49" charset="0"/>
              </a:rPr>
              <a:t>{</a:t>
            </a:r>
            <a:endParaRPr lang="fr-FR" dirty="0">
              <a:solidFill>
                <a:srgbClr val="000000"/>
              </a:solidFill>
              <a:latin typeface="Courier New" pitchFamily="49" charset="0"/>
              <a:cs typeface="Courier New" pitchFamily="49" charset="0"/>
            </a:endParaRPr>
          </a:p>
          <a:p>
            <a:pPr marL="858838" lvl="1" indent="-342900" eaLnBrk="1" hangingPunct="1">
              <a:lnSpc>
                <a:spcPct val="50000"/>
              </a:lnSpc>
              <a:spcBef>
                <a:spcPts val="450"/>
              </a:spcBef>
              <a:spcAft>
                <a:spcPts val="675"/>
              </a:spcAft>
              <a:buClr>
                <a:srgbClr val="969696"/>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fr-FR" dirty="0" smtClean="0">
              <a:solidFill>
                <a:srgbClr val="000000"/>
              </a:solidFill>
              <a:latin typeface="Courier New" pitchFamily="49" charset="0"/>
              <a:cs typeface="Courier New" pitchFamily="49" charset="0"/>
            </a:endParaRPr>
          </a:p>
          <a:p>
            <a:pPr marL="858838" lvl="1" indent="-342900" eaLnBrk="1" hangingPunct="1">
              <a:lnSpc>
                <a:spcPct val="50000"/>
              </a:lnSpc>
              <a:spcBef>
                <a:spcPts val="450"/>
              </a:spcBef>
              <a:spcAft>
                <a:spcPts val="675"/>
              </a:spcAft>
              <a:buClr>
                <a:srgbClr val="969696"/>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smtClean="0">
                <a:solidFill>
                  <a:srgbClr val="000000"/>
                </a:solidFill>
                <a:latin typeface="Courier New" pitchFamily="49" charset="0"/>
                <a:cs typeface="Courier New" pitchFamily="49" charset="0"/>
              </a:rPr>
              <a:t>@</a:t>
            </a:r>
            <a:r>
              <a:rPr lang="fr-FR" dirty="0">
                <a:solidFill>
                  <a:srgbClr val="000000"/>
                </a:solidFill>
                <a:latin typeface="Courier New" pitchFamily="49" charset="0"/>
                <a:cs typeface="Courier New" pitchFamily="49" charset="0"/>
              </a:rPr>
              <a:t>EJB</a:t>
            </a:r>
          </a:p>
          <a:p>
            <a:pPr marL="858838" lvl="1" indent="-342900" eaLnBrk="1" hangingPunct="1">
              <a:lnSpc>
                <a:spcPct val="50000"/>
              </a:lnSpc>
              <a:spcBef>
                <a:spcPts val="450"/>
              </a:spcBef>
              <a:spcAft>
                <a:spcPts val="675"/>
              </a:spcAft>
              <a:buClr>
                <a:srgbClr val="969696"/>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b="1" dirty="0" err="1">
                <a:solidFill>
                  <a:srgbClr val="7F0055"/>
                </a:solidFill>
                <a:latin typeface="Courier New" pitchFamily="49" charset="0"/>
                <a:cs typeface="Courier New" pitchFamily="49" charset="0"/>
              </a:rPr>
              <a:t>private</a:t>
            </a:r>
            <a:r>
              <a:rPr lang="fr-FR" dirty="0">
                <a:solidFill>
                  <a:srgbClr val="000000"/>
                </a:solidFill>
                <a:latin typeface="Courier New" pitchFamily="49" charset="0"/>
                <a:cs typeface="Courier New" pitchFamily="49" charset="0"/>
              </a:rPr>
              <a:t> </a:t>
            </a:r>
            <a:r>
              <a:rPr lang="fr-FR" dirty="0" err="1">
                <a:solidFill>
                  <a:srgbClr val="000000"/>
                </a:solidFill>
                <a:latin typeface="Courier New" pitchFamily="49" charset="0"/>
                <a:cs typeface="Courier New" pitchFamily="49" charset="0"/>
              </a:rPr>
              <a:t>OrderService</a:t>
            </a:r>
            <a:r>
              <a:rPr lang="fr-FR" dirty="0">
                <a:solidFill>
                  <a:srgbClr val="000000"/>
                </a:solidFill>
                <a:latin typeface="Courier New" pitchFamily="49" charset="0"/>
                <a:cs typeface="Courier New" pitchFamily="49" charset="0"/>
              </a:rPr>
              <a:t> </a:t>
            </a:r>
            <a:r>
              <a:rPr lang="fr-FR" dirty="0" err="1">
                <a:solidFill>
                  <a:srgbClr val="000000"/>
                </a:solidFill>
                <a:latin typeface="Courier New" pitchFamily="49" charset="0"/>
                <a:cs typeface="Courier New" pitchFamily="49" charset="0"/>
              </a:rPr>
              <a:t>orderService</a:t>
            </a:r>
            <a:r>
              <a:rPr lang="fr-FR" dirty="0">
                <a:solidFill>
                  <a:srgbClr val="000000"/>
                </a:solidFill>
                <a:latin typeface="Courier New" pitchFamily="49" charset="0"/>
                <a:cs typeface="Courier New" pitchFamily="49" charset="0"/>
              </a:rPr>
              <a:t>;</a:t>
            </a:r>
          </a:p>
          <a:p>
            <a:pPr marL="858838" lvl="1" indent="-342900" eaLnBrk="1" hangingPunct="1">
              <a:spcBef>
                <a:spcPts val="450"/>
              </a:spcBef>
              <a:spcAft>
                <a:spcPts val="675"/>
              </a:spcAft>
              <a:buClr>
                <a:srgbClr val="969696"/>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b="1" dirty="0">
                <a:solidFill>
                  <a:srgbClr val="7F0055"/>
                </a:solidFill>
                <a:latin typeface="Courier New" pitchFamily="49" charset="0"/>
                <a:cs typeface="Courier New" pitchFamily="49" charset="0"/>
              </a:rPr>
              <a: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solidFill>
                  <a:srgbClr val="000000"/>
                </a:solidFill>
                <a:latin typeface="Courier New" pitchFamily="49" charset="0"/>
                <a:cs typeface="Courier New" pitchFamily="49" charset="0"/>
              </a:rPr>
              <a:t>}</a:t>
            </a:r>
          </a:p>
        </p:txBody>
      </p:sp>
      <p:sp>
        <p:nvSpPr>
          <p:cNvPr id="38918" name="Text Box 5"/>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Session Bean</a:t>
            </a:r>
          </a:p>
        </p:txBody>
      </p:sp>
      <p:pic>
        <p:nvPicPr>
          <p:cNvPr id="36870" name="Picture 6"/>
          <p:cNvPicPr>
            <a:picLocks noChangeAspect="1" noChangeArrowheads="1"/>
          </p:cNvPicPr>
          <p:nvPr/>
        </p:nvPicPr>
        <p:blipFill>
          <a:blip r:embed="rId4" cstate="print"/>
          <a:srcRect/>
          <a:stretch>
            <a:fillRect/>
          </a:stretch>
        </p:blipFill>
        <p:spPr bwMode="auto">
          <a:xfrm>
            <a:off x="7092280" y="2420888"/>
            <a:ext cx="1616075" cy="1616075"/>
          </a:xfrm>
          <a:prstGeom prst="rect">
            <a:avLst/>
          </a:prstGeom>
          <a:noFill/>
          <a:ln w="9525">
            <a:noFill/>
            <a:round/>
            <a:headEnd/>
            <a:tailEnd/>
          </a:ln>
        </p:spPr>
      </p:pic>
    </p:spTree>
    <p:extLst>
      <p:ext uri="{BB962C8B-B14F-4D97-AF65-F5344CB8AC3E}">
        <p14:creationId xmlns:p14="http://schemas.microsoft.com/office/powerpoint/2010/main" val="90850895"/>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
          <p:cNvSpPr txBox="1">
            <a:spLocks noChangeArrowheads="1"/>
          </p:cNvSpPr>
          <p:nvPr/>
        </p:nvSpPr>
        <p:spPr bwMode="auto">
          <a:xfrm>
            <a:off x="1033463" y="341313"/>
            <a:ext cx="7729537" cy="579437"/>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3200" b="1">
                <a:solidFill>
                  <a:srgbClr val="000000"/>
                </a:solidFill>
              </a:rPr>
              <a:t>Fill in the blanks</a:t>
            </a:r>
          </a:p>
        </p:txBody>
      </p:sp>
      <p:pic>
        <p:nvPicPr>
          <p:cNvPr id="25603" name="Picture 2"/>
          <p:cNvPicPr>
            <a:picLocks noChangeAspect="1" noChangeArrowheads="1"/>
          </p:cNvPicPr>
          <p:nvPr/>
        </p:nvPicPr>
        <p:blipFill>
          <a:blip r:embed="rId3" cstate="print"/>
          <a:srcRect/>
          <a:stretch>
            <a:fillRect/>
          </a:stretch>
        </p:blipFill>
        <p:spPr bwMode="auto">
          <a:xfrm>
            <a:off x="131763" y="130175"/>
            <a:ext cx="652462" cy="652463"/>
          </a:xfrm>
          <a:prstGeom prst="rect">
            <a:avLst/>
          </a:prstGeom>
          <a:noFill/>
          <a:ln w="9525">
            <a:noFill/>
            <a:round/>
            <a:headEnd/>
            <a:tailEnd/>
          </a:ln>
        </p:spPr>
      </p:pic>
      <p:sp>
        <p:nvSpPr>
          <p:cNvPr id="25604" name="Text Box 3"/>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Session Bean</a:t>
            </a:r>
          </a:p>
        </p:txBody>
      </p:sp>
      <p:sp>
        <p:nvSpPr>
          <p:cNvPr id="25605" name="Rectangle 4"/>
          <p:cNvSpPr>
            <a:spLocks noChangeArrowheads="1"/>
          </p:cNvSpPr>
          <p:nvPr/>
        </p:nvSpPr>
        <p:spPr bwMode="auto">
          <a:xfrm>
            <a:off x="1044575" y="1524000"/>
            <a:ext cx="7920038" cy="4648200"/>
          </a:xfrm>
          <a:prstGeom prst="rect">
            <a:avLst/>
          </a:prstGeom>
          <a:noFill/>
          <a:ln w="9525">
            <a:noFill/>
            <a:round/>
            <a:headEnd/>
            <a:tailEnd/>
          </a:ln>
        </p:spPr>
        <p:txBody>
          <a:bodyPr lIns="90000" tIns="46800" rIns="90000" bIns="46800">
            <a:prstTxWarp prst="textNoShape">
              <a:avLst/>
            </a:prstTxWarp>
          </a:bodyPr>
          <a:lstStyle/>
          <a:p>
            <a:pPr marL="341313" indent="-341313" algn="ctr" eaLnBrk="1" hangingPunct="1">
              <a:spcBef>
                <a:spcPts val="550"/>
              </a:spcBef>
              <a:spcAft>
                <a:spcPts val="82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2200" dirty="0">
                <a:solidFill>
                  <a:srgbClr val="4D4D4D"/>
                </a:solidFill>
              </a:rPr>
              <a:t>Client/server </a:t>
            </a:r>
            <a:r>
              <a:rPr lang="fr-FR" sz="2200" dirty="0" err="1" smtClean="0">
                <a:solidFill>
                  <a:srgbClr val="4D4D4D"/>
                </a:solidFill>
              </a:rPr>
              <a:t>connection</a:t>
            </a:r>
            <a:r>
              <a:rPr lang="fr-FR" sz="2200" dirty="0" smtClean="0">
                <a:solidFill>
                  <a:srgbClr val="4D4D4D"/>
                </a:solidFill>
              </a:rPr>
              <a:t> </a:t>
            </a:r>
            <a:r>
              <a:rPr lang="fr-FR" sz="2200" dirty="0" err="1" smtClean="0">
                <a:solidFill>
                  <a:srgbClr val="4D4D4D"/>
                </a:solidFill>
              </a:rPr>
              <a:t>is</a:t>
            </a:r>
            <a:r>
              <a:rPr lang="fr-FR" sz="2200" dirty="0" smtClean="0">
                <a:solidFill>
                  <a:srgbClr val="4D4D4D"/>
                </a:solidFill>
              </a:rPr>
              <a:t> </a:t>
            </a:r>
            <a:r>
              <a:rPr lang="fr-FR" sz="2200" dirty="0">
                <a:solidFill>
                  <a:srgbClr val="4D4D4D"/>
                </a:solidFill>
              </a:rPr>
              <a:t>made </a:t>
            </a:r>
            <a:r>
              <a:rPr lang="fr-FR" sz="2200" dirty="0" err="1">
                <a:solidFill>
                  <a:srgbClr val="4D4D4D"/>
                </a:solidFill>
              </a:rPr>
              <a:t>thanks</a:t>
            </a:r>
            <a:r>
              <a:rPr lang="fr-FR" sz="2200" dirty="0">
                <a:solidFill>
                  <a:srgbClr val="4D4D4D"/>
                </a:solidFill>
              </a:rPr>
              <a:t> to …………. </a:t>
            </a:r>
            <a:r>
              <a:rPr lang="fr-FR" sz="2200" dirty="0" err="1">
                <a:solidFill>
                  <a:srgbClr val="4D4D4D"/>
                </a:solidFill>
              </a:rPr>
              <a:t>beans</a:t>
            </a:r>
            <a:endParaRPr lang="fr-FR" sz="2200" dirty="0">
              <a:solidFill>
                <a:srgbClr val="4D4D4D"/>
              </a:solidFill>
            </a:endParaRPr>
          </a:p>
          <a:p>
            <a:pPr marL="341313" indent="-341313" algn="ctr" eaLnBrk="1" hangingPunct="1">
              <a:spcBef>
                <a:spcPts val="550"/>
              </a:spcBef>
              <a:spcAft>
                <a:spcPts val="82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fr-FR" sz="2200" dirty="0">
              <a:solidFill>
                <a:srgbClr val="4D4D4D"/>
              </a:solidFill>
            </a:endParaRPr>
          </a:p>
          <a:p>
            <a:pPr marL="341313" indent="-341313" algn="ctr" eaLnBrk="1" hangingPunct="1">
              <a:spcBef>
                <a:spcPts val="550"/>
              </a:spcBef>
              <a:spcAft>
                <a:spcPts val="82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2200" dirty="0">
                <a:solidFill>
                  <a:srgbClr val="4D4D4D"/>
                </a:solidFill>
              </a:rPr>
              <a:t>In </a:t>
            </a:r>
            <a:r>
              <a:rPr lang="fr-FR" sz="2200" dirty="0" err="1">
                <a:solidFill>
                  <a:srgbClr val="4D4D4D"/>
                </a:solidFill>
              </a:rPr>
              <a:t>order</a:t>
            </a:r>
            <a:r>
              <a:rPr lang="fr-FR" sz="2200" dirty="0">
                <a:solidFill>
                  <a:srgbClr val="4D4D4D"/>
                </a:solidFill>
              </a:rPr>
              <a:t> to </a:t>
            </a:r>
            <a:r>
              <a:rPr lang="fr-FR" sz="2200" dirty="0" err="1">
                <a:solidFill>
                  <a:srgbClr val="4D4D4D"/>
                </a:solidFill>
              </a:rPr>
              <a:t>initialize</a:t>
            </a:r>
            <a:r>
              <a:rPr lang="fr-FR" sz="2200" dirty="0">
                <a:solidFill>
                  <a:srgbClr val="4D4D4D"/>
                </a:solidFill>
              </a:rPr>
              <a:t> the </a:t>
            </a:r>
            <a:r>
              <a:rPr lang="fr-FR" sz="2200" dirty="0" err="1">
                <a:solidFill>
                  <a:srgbClr val="4D4D4D"/>
                </a:solidFill>
              </a:rPr>
              <a:t>connection</a:t>
            </a:r>
            <a:r>
              <a:rPr lang="fr-FR" sz="2200" dirty="0">
                <a:solidFill>
                  <a:srgbClr val="4D4D4D"/>
                </a:solidFill>
              </a:rPr>
              <a:t>, </a:t>
            </a:r>
            <a:r>
              <a:rPr lang="fr-FR" sz="2200" dirty="0" err="1" smtClean="0">
                <a:solidFill>
                  <a:srgbClr val="4D4D4D"/>
                </a:solidFill>
              </a:rPr>
              <a:t>we</a:t>
            </a:r>
            <a:r>
              <a:rPr lang="fr-FR" sz="2200" dirty="0" smtClean="0">
                <a:solidFill>
                  <a:srgbClr val="4D4D4D"/>
                </a:solidFill>
              </a:rPr>
              <a:t> </a:t>
            </a:r>
            <a:r>
              <a:rPr lang="fr-FR" sz="2200" dirty="0" err="1" smtClean="0">
                <a:solidFill>
                  <a:srgbClr val="4D4D4D"/>
                </a:solidFill>
              </a:rPr>
              <a:t>should</a:t>
            </a:r>
            <a:r>
              <a:rPr lang="fr-FR" sz="2200" dirty="0" smtClean="0">
                <a:solidFill>
                  <a:srgbClr val="4D4D4D"/>
                </a:solidFill>
              </a:rPr>
              <a:t> </a:t>
            </a:r>
            <a:r>
              <a:rPr lang="fr-FR" sz="2200" dirty="0">
                <a:solidFill>
                  <a:srgbClr val="4D4D4D"/>
                </a:solidFill>
              </a:rPr>
              <a:t>use the</a:t>
            </a:r>
          </a:p>
          <a:p>
            <a:pPr marL="341313" indent="-341313" algn="ctr" eaLnBrk="1" hangingPunct="1">
              <a:spcBef>
                <a:spcPts val="550"/>
              </a:spcBef>
              <a:spcAft>
                <a:spcPts val="82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2200" dirty="0">
                <a:solidFill>
                  <a:srgbClr val="4D4D4D"/>
                </a:solidFill>
              </a:rPr>
              <a:t>………. </a:t>
            </a:r>
            <a:r>
              <a:rPr lang="fr-FR" sz="2200" dirty="0" err="1">
                <a:solidFill>
                  <a:srgbClr val="4D4D4D"/>
                </a:solidFill>
              </a:rPr>
              <a:t>library</a:t>
            </a:r>
            <a:endParaRPr lang="fr-FR" sz="2200" dirty="0">
              <a:solidFill>
                <a:srgbClr val="4D4D4D"/>
              </a:solidFill>
            </a:endParaRPr>
          </a:p>
          <a:p>
            <a:pPr marL="341313" indent="-341313" algn="ctr" eaLnBrk="1" hangingPunct="1">
              <a:spcBef>
                <a:spcPts val="550"/>
              </a:spcBef>
              <a:spcAft>
                <a:spcPts val="82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fr-FR" sz="2200" dirty="0">
              <a:solidFill>
                <a:srgbClr val="4D4D4D"/>
              </a:solidFill>
            </a:endParaRPr>
          </a:p>
          <a:p>
            <a:pPr marL="341313" indent="-341313" algn="ctr" eaLnBrk="1" hangingPunct="1">
              <a:spcBef>
                <a:spcPts val="550"/>
              </a:spcBef>
              <a:spcAft>
                <a:spcPts val="82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2200" dirty="0">
                <a:solidFill>
                  <a:srgbClr val="4D4D4D"/>
                </a:solidFill>
              </a:rPr>
              <a:t>The client </a:t>
            </a:r>
            <a:r>
              <a:rPr lang="fr-FR" sz="2200" dirty="0" err="1">
                <a:solidFill>
                  <a:srgbClr val="4D4D4D"/>
                </a:solidFill>
              </a:rPr>
              <a:t>needs</a:t>
            </a:r>
            <a:r>
              <a:rPr lang="fr-FR" sz="2200" dirty="0">
                <a:solidFill>
                  <a:srgbClr val="4D4D4D"/>
                </a:solidFill>
              </a:rPr>
              <a:t> …………......... </a:t>
            </a:r>
            <a:r>
              <a:rPr lang="fr-FR" sz="2200" dirty="0" err="1" smtClean="0">
                <a:solidFill>
                  <a:srgbClr val="4D4D4D"/>
                </a:solidFill>
              </a:rPr>
              <a:t>implemented</a:t>
            </a:r>
            <a:r>
              <a:rPr lang="fr-FR" sz="2200" dirty="0" smtClean="0">
                <a:solidFill>
                  <a:srgbClr val="4D4D4D"/>
                </a:solidFill>
              </a:rPr>
              <a:t> on the </a:t>
            </a:r>
            <a:r>
              <a:rPr lang="fr-FR" sz="2200" dirty="0">
                <a:solidFill>
                  <a:srgbClr val="4D4D4D"/>
                </a:solidFill>
              </a:rPr>
              <a:t>server-</a:t>
            </a:r>
            <a:r>
              <a:rPr lang="fr-FR" sz="2200" dirty="0" err="1">
                <a:solidFill>
                  <a:srgbClr val="4D4D4D"/>
                </a:solidFill>
              </a:rPr>
              <a:t>side</a:t>
            </a:r>
            <a:r>
              <a:rPr lang="fr-FR" sz="2200" dirty="0">
                <a:solidFill>
                  <a:srgbClr val="4D4D4D"/>
                </a:solidFill>
              </a:rPr>
              <a:t>.</a:t>
            </a:r>
          </a:p>
        </p:txBody>
      </p:sp>
      <p:sp>
        <p:nvSpPr>
          <p:cNvPr id="23557" name="Rectangle 5"/>
          <p:cNvSpPr>
            <a:spLocks noChangeArrowheads="1"/>
          </p:cNvSpPr>
          <p:nvPr/>
        </p:nvSpPr>
        <p:spPr bwMode="auto">
          <a:xfrm>
            <a:off x="6516688" y="1447800"/>
            <a:ext cx="1512887" cy="433388"/>
          </a:xfrm>
          <a:prstGeom prst="rect">
            <a:avLst/>
          </a:prstGeom>
          <a:noFill/>
          <a:ln w="9525">
            <a:noFill/>
            <a:round/>
            <a:headEnd/>
            <a:tailEnd/>
          </a:ln>
        </p:spPr>
        <p:txBody>
          <a:bodyPr lIns="90000" tIns="46800" rIns="90000" bIns="46800">
            <a:prstTxWarp prst="textNoShape">
              <a:avLst/>
            </a:prstTxWarp>
          </a:bodyPr>
          <a:lstStyle/>
          <a:p>
            <a:pPr marL="341313" indent="-341313" algn="ctr" eaLnBrk="1" hangingPunct="1">
              <a:spcBef>
                <a:spcPts val="550"/>
              </a:spcBef>
              <a:spcAft>
                <a:spcPts val="82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2200" dirty="0">
                <a:solidFill>
                  <a:srgbClr val="CC3300"/>
                </a:solidFill>
              </a:rPr>
              <a:t>Session</a:t>
            </a:r>
          </a:p>
        </p:txBody>
      </p:sp>
      <p:sp>
        <p:nvSpPr>
          <p:cNvPr id="23558" name="Rectangle 6"/>
          <p:cNvSpPr>
            <a:spLocks noChangeArrowheads="1"/>
          </p:cNvSpPr>
          <p:nvPr/>
        </p:nvSpPr>
        <p:spPr bwMode="auto">
          <a:xfrm>
            <a:off x="4267201" y="2971800"/>
            <a:ext cx="914400" cy="433388"/>
          </a:xfrm>
          <a:prstGeom prst="rect">
            <a:avLst/>
          </a:prstGeom>
          <a:noFill/>
          <a:ln w="9525">
            <a:noFill/>
            <a:round/>
            <a:headEnd/>
            <a:tailEnd/>
          </a:ln>
        </p:spPr>
        <p:txBody>
          <a:bodyPr lIns="90000" tIns="46800" rIns="90000" bIns="46800">
            <a:prstTxWarp prst="textNoShape">
              <a:avLst/>
            </a:prstTxWarp>
          </a:bodyPr>
          <a:lstStyle/>
          <a:p>
            <a:pPr marL="341313" indent="-341313" algn="ctr" eaLnBrk="1" hangingPunct="1">
              <a:spcBef>
                <a:spcPts val="550"/>
              </a:spcBef>
              <a:spcAft>
                <a:spcPts val="82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2200" dirty="0">
                <a:solidFill>
                  <a:srgbClr val="CC3300"/>
                </a:solidFill>
              </a:rPr>
              <a:t>JNDI</a:t>
            </a:r>
          </a:p>
        </p:txBody>
      </p:sp>
      <p:sp>
        <p:nvSpPr>
          <p:cNvPr id="23559" name="Rectangle 7"/>
          <p:cNvSpPr>
            <a:spLocks noChangeArrowheads="1"/>
          </p:cNvSpPr>
          <p:nvPr/>
        </p:nvSpPr>
        <p:spPr bwMode="auto">
          <a:xfrm>
            <a:off x="3429000" y="3986213"/>
            <a:ext cx="1676400" cy="433387"/>
          </a:xfrm>
          <a:prstGeom prst="rect">
            <a:avLst/>
          </a:prstGeom>
          <a:noFill/>
          <a:ln w="9525">
            <a:noFill/>
            <a:round/>
            <a:headEnd/>
            <a:tailEnd/>
          </a:ln>
        </p:spPr>
        <p:txBody>
          <a:bodyPr lIns="90000" tIns="46800" rIns="90000" bIns="46800">
            <a:prstTxWarp prst="textNoShape">
              <a:avLst/>
            </a:prstTxWarp>
          </a:bodyPr>
          <a:lstStyle/>
          <a:p>
            <a:pPr marL="341313" indent="-341313" algn="ctr" eaLnBrk="1" hangingPunct="1">
              <a:spcBef>
                <a:spcPts val="550"/>
              </a:spcBef>
              <a:spcAft>
                <a:spcPts val="82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2200" dirty="0">
                <a:solidFill>
                  <a:srgbClr val="CC3300"/>
                </a:solidFill>
              </a:rPr>
              <a:t>interfaces</a:t>
            </a:r>
          </a:p>
        </p:txBody>
      </p:sp>
      <p:pic>
        <p:nvPicPr>
          <p:cNvPr id="25609" name="Picture 8"/>
          <p:cNvPicPr>
            <a:picLocks noChangeAspect="1" noChangeArrowheads="1"/>
          </p:cNvPicPr>
          <p:nvPr/>
        </p:nvPicPr>
        <p:blipFill>
          <a:blip r:embed="rId4" cstate="print"/>
          <a:srcRect/>
          <a:stretch>
            <a:fillRect/>
          </a:stretch>
        </p:blipFill>
        <p:spPr bwMode="auto">
          <a:xfrm>
            <a:off x="7754938" y="5621338"/>
            <a:ext cx="1209675" cy="1047750"/>
          </a:xfrm>
          <a:prstGeom prst="rect">
            <a:avLst/>
          </a:prstGeom>
          <a:noFill/>
          <a:ln w="9525">
            <a:noFill/>
            <a:round/>
            <a:headEnd/>
            <a:tailEnd/>
          </a:ln>
        </p:spPr>
      </p:pic>
    </p:spTree>
    <p:extLst>
      <p:ext uri="{BB962C8B-B14F-4D97-AF65-F5344CB8AC3E}">
        <p14:creationId xmlns:p14="http://schemas.microsoft.com/office/powerpoint/2010/main" val="2915236840"/>
      </p:ext>
    </p:extLst>
  </p:cSld>
  <p:clrMapOvr>
    <a:masterClrMapping/>
  </p:clrMapOvr>
  <p:transition xmlns:p14="http://schemas.microsoft.com/office/powerpoint/2010/main">
    <p:wip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23557"/>
                                        </p:tgtEl>
                                        <p:attrNameLst>
                                          <p:attrName>style.visibility</p:attrName>
                                        </p:attrNameLst>
                                      </p:cBhvr>
                                      <p:to>
                                        <p:strVal val="visible"/>
                                      </p:to>
                                    </p:set>
                                    <p:animEffect transition="in" filter="checkerboard(across)">
                                      <p:cBhvr additive="repl">
                                        <p:cTn id="7" dur="500"/>
                                        <p:tgtEl>
                                          <p:spTgt spid="2355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additive="repl">
                                        <p:cTn id="11" dur="1" fill="hold">
                                          <p:stCondLst>
                                            <p:cond delay="0"/>
                                          </p:stCondLst>
                                        </p:cTn>
                                        <p:tgtEl>
                                          <p:spTgt spid="23558"/>
                                        </p:tgtEl>
                                        <p:attrNameLst>
                                          <p:attrName>style.visibility</p:attrName>
                                        </p:attrNameLst>
                                      </p:cBhvr>
                                      <p:to>
                                        <p:strVal val="visible"/>
                                      </p:to>
                                    </p:set>
                                    <p:animEffect transition="in" filter="checkerboard(across)">
                                      <p:cBhvr additive="repl">
                                        <p:cTn id="12" dur="500"/>
                                        <p:tgtEl>
                                          <p:spTgt spid="2355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additive="repl">
                                        <p:cTn id="16" dur="1" fill="hold">
                                          <p:stCondLst>
                                            <p:cond delay="0"/>
                                          </p:stCondLst>
                                        </p:cTn>
                                        <p:tgtEl>
                                          <p:spTgt spid="23559"/>
                                        </p:tgtEl>
                                        <p:attrNameLst>
                                          <p:attrName>style.visibility</p:attrName>
                                        </p:attrNameLst>
                                      </p:cBhvr>
                                      <p:to>
                                        <p:strVal val="visible"/>
                                      </p:to>
                                    </p:set>
                                    <p:animEffect transition="in" filter="checkerboard(across)">
                                      <p:cBhvr additive="repl">
                                        <p:cTn id="17" dur="500"/>
                                        <p:tgtEl>
                                          <p:spTgt spid="23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1"/>
          <p:cNvSpPr txBox="1">
            <a:spLocks noChangeArrowheads="1"/>
          </p:cNvSpPr>
          <p:nvPr/>
        </p:nvSpPr>
        <p:spPr bwMode="auto">
          <a:xfrm>
            <a:off x="1033463" y="341313"/>
            <a:ext cx="7729537" cy="579437"/>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3200" b="1">
                <a:solidFill>
                  <a:srgbClr val="000000"/>
                </a:solidFill>
              </a:rPr>
              <a:t>Quizz</a:t>
            </a:r>
          </a:p>
        </p:txBody>
      </p:sp>
      <p:pic>
        <p:nvPicPr>
          <p:cNvPr id="40963" name="Picture 2"/>
          <p:cNvPicPr>
            <a:picLocks noChangeAspect="1" noChangeArrowheads="1"/>
          </p:cNvPicPr>
          <p:nvPr/>
        </p:nvPicPr>
        <p:blipFill>
          <a:blip r:embed="rId3" cstate="print"/>
          <a:srcRect/>
          <a:stretch>
            <a:fillRect/>
          </a:stretch>
        </p:blipFill>
        <p:spPr bwMode="auto">
          <a:xfrm>
            <a:off x="131763" y="130175"/>
            <a:ext cx="652462" cy="652463"/>
          </a:xfrm>
          <a:prstGeom prst="rect">
            <a:avLst/>
          </a:prstGeom>
          <a:noFill/>
          <a:ln w="9525">
            <a:noFill/>
            <a:round/>
            <a:headEnd/>
            <a:tailEnd/>
          </a:ln>
        </p:spPr>
      </p:pic>
      <p:sp>
        <p:nvSpPr>
          <p:cNvPr id="40964" name="Text Box 3"/>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Session Bean</a:t>
            </a:r>
          </a:p>
        </p:txBody>
      </p:sp>
      <p:sp>
        <p:nvSpPr>
          <p:cNvPr id="38916" name="Text Box 4"/>
          <p:cNvSpPr txBox="1">
            <a:spLocks noChangeArrowheads="1"/>
          </p:cNvSpPr>
          <p:nvPr/>
        </p:nvSpPr>
        <p:spPr bwMode="auto">
          <a:xfrm>
            <a:off x="1143000" y="1988840"/>
            <a:ext cx="3573463" cy="1441450"/>
          </a:xfrm>
          <a:prstGeom prst="rect">
            <a:avLst/>
          </a:prstGeom>
          <a:solidFill>
            <a:srgbClr val="4D4D4D">
              <a:alpha val="67058"/>
            </a:srgbClr>
          </a:solidFill>
          <a:ln w="9525">
            <a:noFill/>
            <a:round/>
            <a:headEnd/>
            <a:tailEnd/>
          </a:ln>
        </p:spPr>
        <p:txBody>
          <a:bodyPr lIns="90000" tIns="46800" rIns="90000" bIns="46800" anchor="ctr">
            <a:prstTxWarp prst="textNoShape">
              <a:avLst/>
            </a:prstTxWarp>
          </a:bodyPr>
          <a:lstStyle/>
          <a:p>
            <a:pPr algn="ctr">
              <a:spcBef>
                <a:spcPts val="1250"/>
              </a:spcBef>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2000" b="1">
                <a:solidFill>
                  <a:srgbClr val="FFFFFF"/>
                </a:solidFill>
              </a:rPr>
              <a:t>What is the difference between the Stateful mode and Stateless mode?</a:t>
            </a:r>
          </a:p>
        </p:txBody>
      </p:sp>
      <p:sp>
        <p:nvSpPr>
          <p:cNvPr id="38917" name="Text Box 5"/>
          <p:cNvSpPr txBox="1">
            <a:spLocks noChangeArrowheads="1"/>
          </p:cNvSpPr>
          <p:nvPr/>
        </p:nvSpPr>
        <p:spPr bwMode="auto">
          <a:xfrm>
            <a:off x="4859338" y="2030115"/>
            <a:ext cx="3889375" cy="1400175"/>
          </a:xfrm>
          <a:prstGeom prst="rect">
            <a:avLst/>
          </a:prstGeom>
          <a:solidFill>
            <a:srgbClr val="A5C3DB">
              <a:alpha val="83136"/>
            </a:srgbClr>
          </a:solidFill>
          <a:ln w="9525">
            <a:noFill/>
            <a:round/>
            <a:headEnd/>
            <a:tailEnd/>
          </a:ln>
        </p:spPr>
        <p:txBody>
          <a:bodyPr lIns="90000" tIns="46800" rIns="90000" bIns="46800">
            <a:prstTxWarp prst="textNoShape">
              <a:avLst/>
            </a:prstTxWarp>
          </a:bodyPr>
          <a:lstStyle/>
          <a:p>
            <a:pPr>
              <a:spcAft>
                <a:spcPts val="75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2000" b="1">
                <a:solidFill>
                  <a:srgbClr val="4D4D4D"/>
                </a:solidFill>
              </a:rPr>
              <a:t>Stateful supports processing in several steps. With Stateless it’s just in a unique step.</a:t>
            </a:r>
          </a:p>
        </p:txBody>
      </p:sp>
      <p:sp>
        <p:nvSpPr>
          <p:cNvPr id="38918" name="Text Box 6"/>
          <p:cNvSpPr txBox="1">
            <a:spLocks noChangeArrowheads="1"/>
          </p:cNvSpPr>
          <p:nvPr/>
        </p:nvSpPr>
        <p:spPr bwMode="auto">
          <a:xfrm>
            <a:off x="4859338" y="3501728"/>
            <a:ext cx="3889375" cy="1654175"/>
          </a:xfrm>
          <a:prstGeom prst="rect">
            <a:avLst/>
          </a:prstGeom>
          <a:solidFill>
            <a:srgbClr val="A5C3DB">
              <a:alpha val="83136"/>
            </a:srgbClr>
          </a:solidFill>
          <a:ln w="9525">
            <a:noFill/>
            <a:round/>
            <a:headEnd/>
            <a:tailEnd/>
          </a:ln>
        </p:spPr>
        <p:txBody>
          <a:bodyPr lIns="90000" tIns="46800" rIns="90000" bIns="46800">
            <a:prstTxWarp prst="textNoShape">
              <a:avLst/>
            </a:prstTxWarp>
          </a:bodyPr>
          <a:lstStyle/>
          <a:p>
            <a:pPr>
              <a:spcAft>
                <a:spcPts val="75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2000" b="1">
                <a:solidFill>
                  <a:srgbClr val="4D4D4D"/>
                </a:solidFill>
              </a:rPr>
              <a:t>A Local Session Bean can only be accessed within the same JVM, a Remote Bean uses the network</a:t>
            </a:r>
          </a:p>
        </p:txBody>
      </p:sp>
      <p:sp>
        <p:nvSpPr>
          <p:cNvPr id="38919" name="Text Box 7"/>
          <p:cNvSpPr txBox="1">
            <a:spLocks noChangeArrowheads="1"/>
          </p:cNvSpPr>
          <p:nvPr/>
        </p:nvSpPr>
        <p:spPr bwMode="auto">
          <a:xfrm>
            <a:off x="1143000" y="3501728"/>
            <a:ext cx="3573463" cy="1654175"/>
          </a:xfrm>
          <a:prstGeom prst="rect">
            <a:avLst/>
          </a:prstGeom>
          <a:solidFill>
            <a:srgbClr val="4D4D4D">
              <a:alpha val="67058"/>
            </a:srgbClr>
          </a:solidFill>
          <a:ln w="9525">
            <a:noFill/>
            <a:round/>
            <a:headEnd/>
            <a:tailEnd/>
          </a:ln>
        </p:spPr>
        <p:txBody>
          <a:bodyPr lIns="90000" tIns="46800" rIns="90000" bIns="46800" anchor="ctr">
            <a:prstTxWarp prst="textNoShape">
              <a:avLst/>
            </a:prstTxWarp>
          </a:bodyPr>
          <a:lstStyle/>
          <a:p>
            <a:pPr algn="ctr">
              <a:spcBef>
                <a:spcPts val="1250"/>
              </a:spcBef>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2000" b="1">
                <a:solidFill>
                  <a:srgbClr val="FFFFFF"/>
                </a:solidFill>
              </a:rPr>
              <a:t>What is the difference between the Local mode and the Remote mode ?</a:t>
            </a:r>
          </a:p>
        </p:txBody>
      </p:sp>
      <p:pic>
        <p:nvPicPr>
          <p:cNvPr id="40969" name="Picture 8"/>
          <p:cNvPicPr>
            <a:picLocks noChangeAspect="1" noChangeArrowheads="1"/>
          </p:cNvPicPr>
          <p:nvPr/>
        </p:nvPicPr>
        <p:blipFill>
          <a:blip r:embed="rId4" cstate="print"/>
          <a:srcRect/>
          <a:stretch>
            <a:fillRect/>
          </a:stretch>
        </p:blipFill>
        <p:spPr bwMode="auto">
          <a:xfrm>
            <a:off x="8042275" y="4941590"/>
            <a:ext cx="911225" cy="942975"/>
          </a:xfrm>
          <a:prstGeom prst="rect">
            <a:avLst/>
          </a:prstGeom>
          <a:noFill/>
          <a:ln w="9525">
            <a:noFill/>
            <a:round/>
            <a:headEnd/>
            <a:tailEnd/>
          </a:ln>
        </p:spPr>
      </p:pic>
    </p:spTree>
    <p:extLst>
      <p:ext uri="{BB962C8B-B14F-4D97-AF65-F5344CB8AC3E}">
        <p14:creationId xmlns:p14="http://schemas.microsoft.com/office/powerpoint/2010/main" val="287796495"/>
      </p:ext>
    </p:extLst>
  </p:cSld>
  <p:clrMapOvr>
    <a:masterClrMapping/>
  </p:clrMapOvr>
  <p:transition xmlns:p14="http://schemas.microsoft.com/office/powerpoint/2010/main">
    <p:wip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additive="repl">
                                        <p:cTn id="6" dur="1" fill="hold">
                                          <p:stCondLst>
                                            <p:cond delay="0"/>
                                          </p:stCondLst>
                                        </p:cTn>
                                        <p:tgtEl>
                                          <p:spTgt spid="38916"/>
                                        </p:tgtEl>
                                        <p:attrNameLst>
                                          <p:attrName>style.visibility</p:attrName>
                                        </p:attrNameLst>
                                      </p:cBhvr>
                                      <p:to>
                                        <p:strVal val="visible"/>
                                      </p:to>
                                    </p:set>
                                    <p:animEffect transition="in" filter="wipe(up)">
                                      <p:cBhvr additive="repl">
                                        <p:cTn id="7" dur="500"/>
                                        <p:tgtEl>
                                          <p:spTgt spid="389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additive="repl">
                                        <p:cTn id="11" dur="1" fill="hold">
                                          <p:stCondLst>
                                            <p:cond delay="0"/>
                                          </p:stCondLst>
                                        </p:cTn>
                                        <p:tgtEl>
                                          <p:spTgt spid="38917"/>
                                        </p:tgtEl>
                                        <p:attrNameLst>
                                          <p:attrName>style.visibility</p:attrName>
                                        </p:attrNameLst>
                                      </p:cBhvr>
                                      <p:to>
                                        <p:strVal val="visible"/>
                                      </p:to>
                                    </p:set>
                                    <p:animEffect transition="in" filter="wipe(left)">
                                      <p:cBhvr additive="repl">
                                        <p:cTn id="12" dur="500"/>
                                        <p:tgtEl>
                                          <p:spTgt spid="389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additive="repl">
                                        <p:cTn id="16" dur="1" fill="hold">
                                          <p:stCondLst>
                                            <p:cond delay="0"/>
                                          </p:stCondLst>
                                        </p:cTn>
                                        <p:tgtEl>
                                          <p:spTgt spid="38919"/>
                                        </p:tgtEl>
                                        <p:attrNameLst>
                                          <p:attrName>style.visibility</p:attrName>
                                        </p:attrNameLst>
                                      </p:cBhvr>
                                      <p:to>
                                        <p:strVal val="visible"/>
                                      </p:to>
                                    </p:set>
                                    <p:animEffect transition="in" filter="wipe(up)">
                                      <p:cBhvr additive="repl">
                                        <p:cTn id="17" dur="500"/>
                                        <p:tgtEl>
                                          <p:spTgt spid="389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additive="repl">
                                        <p:cTn id="21" dur="1" fill="hold">
                                          <p:stCondLst>
                                            <p:cond delay="0"/>
                                          </p:stCondLst>
                                        </p:cTn>
                                        <p:tgtEl>
                                          <p:spTgt spid="38918"/>
                                        </p:tgtEl>
                                        <p:attrNameLst>
                                          <p:attrName>style.visibility</p:attrName>
                                        </p:attrNameLst>
                                      </p:cBhvr>
                                      <p:to>
                                        <p:strVal val="visible"/>
                                      </p:to>
                                    </p:set>
                                    <p:animEffect transition="in" filter="wipe(left)">
                                      <p:cBhvr additive="repl">
                                        <p:cTn id="22" dur="500"/>
                                        <p:tgtEl>
                                          <p:spTgt spid="38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1"/>
          <p:cNvSpPr txBox="1">
            <a:spLocks noChangeArrowheads="1"/>
          </p:cNvSpPr>
          <p:nvPr/>
        </p:nvSpPr>
        <p:spPr bwMode="auto">
          <a:xfrm>
            <a:off x="1033463" y="341313"/>
            <a:ext cx="7729537" cy="579437"/>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Stop-and-think</a:t>
            </a:r>
          </a:p>
        </p:txBody>
      </p:sp>
      <p:pic>
        <p:nvPicPr>
          <p:cNvPr id="41987" name="Picture 2"/>
          <p:cNvPicPr>
            <a:picLocks noChangeAspect="1" noChangeArrowheads="1"/>
          </p:cNvPicPr>
          <p:nvPr/>
        </p:nvPicPr>
        <p:blipFill>
          <a:blip r:embed="rId3" cstate="print"/>
          <a:srcRect/>
          <a:stretch>
            <a:fillRect/>
          </a:stretch>
        </p:blipFill>
        <p:spPr bwMode="auto">
          <a:xfrm>
            <a:off x="131763" y="130175"/>
            <a:ext cx="652462" cy="652463"/>
          </a:xfrm>
          <a:prstGeom prst="rect">
            <a:avLst/>
          </a:prstGeom>
          <a:noFill/>
          <a:ln w="9525">
            <a:noFill/>
            <a:round/>
            <a:headEnd/>
            <a:tailEnd/>
          </a:ln>
        </p:spPr>
      </p:pic>
      <p:sp>
        <p:nvSpPr>
          <p:cNvPr id="39939" name="Text Box 3"/>
          <p:cNvSpPr txBox="1">
            <a:spLocks noChangeArrowheads="1"/>
          </p:cNvSpPr>
          <p:nvPr/>
        </p:nvSpPr>
        <p:spPr bwMode="auto">
          <a:xfrm>
            <a:off x="1116013" y="1196975"/>
            <a:ext cx="7400925" cy="581025"/>
          </a:xfrm>
          <a:prstGeom prst="rect">
            <a:avLst/>
          </a:prstGeom>
          <a:noFill/>
          <a:ln w="9525">
            <a:noFill/>
            <a:round/>
            <a:headEnd/>
            <a:tailEnd/>
          </a:ln>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a:solidFill>
                  <a:srgbClr val="4D4D4D"/>
                </a:solidFill>
              </a:rPr>
              <a:t>Do you have any questions ?</a:t>
            </a:r>
          </a:p>
        </p:txBody>
      </p:sp>
      <p:sp>
        <p:nvSpPr>
          <p:cNvPr id="41989" name="Text Box 4"/>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Session Bean</a:t>
            </a:r>
          </a:p>
        </p:txBody>
      </p:sp>
      <p:pic>
        <p:nvPicPr>
          <p:cNvPr id="9" name="Picture 6"/>
          <p:cNvPicPr>
            <a:picLocks noChangeAspect="1" noChangeArrowheads="1"/>
          </p:cNvPicPr>
          <p:nvPr/>
        </p:nvPicPr>
        <p:blipFill>
          <a:blip r:embed="rId4" cstate="print"/>
          <a:srcRect/>
          <a:stretch>
            <a:fillRect/>
          </a:stretch>
        </p:blipFill>
        <p:spPr bwMode="auto">
          <a:xfrm>
            <a:off x="2913063" y="2365375"/>
            <a:ext cx="3603625" cy="3255963"/>
          </a:xfrm>
          <a:prstGeom prst="rect">
            <a:avLst/>
          </a:prstGeom>
          <a:noFill/>
          <a:ln w="12700">
            <a:noFill/>
            <a:miter lim="800000"/>
            <a:headEnd type="none" w="sm" len="sm"/>
            <a:tailEnd type="none" w="sm" len="sm"/>
          </a:ln>
          <a:effectLst/>
        </p:spPr>
      </p:pic>
    </p:spTree>
    <p:extLst>
      <p:ext uri="{BB962C8B-B14F-4D97-AF65-F5344CB8AC3E}">
        <p14:creationId xmlns:p14="http://schemas.microsoft.com/office/powerpoint/2010/main" val="1494661118"/>
      </p:ext>
    </p:extLst>
  </p:cSld>
  <p:clrMapOvr>
    <a:masterClrMapping/>
  </p:clrMapOvr>
  <p:transition xmlns:p14="http://schemas.microsoft.com/office/powerpoint/2010/main">
    <p:wip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afterEffect">
                                  <p:stCondLst>
                                    <p:cond delay="0"/>
                                  </p:stCondLst>
                                  <p:childTnLst>
                                    <p:set>
                                      <p:cBhvr additive="repl">
                                        <p:cTn id="6" dur="1" fill="hold">
                                          <p:stCondLst>
                                            <p:cond delay="0"/>
                                          </p:stCondLst>
                                        </p:cTn>
                                        <p:tgtEl>
                                          <p:spTgt spid="39939"/>
                                        </p:tgtEl>
                                        <p:attrNameLst>
                                          <p:attrName>style.visibility</p:attrName>
                                        </p:attrNameLst>
                                      </p:cBhvr>
                                      <p:to>
                                        <p:strVal val="visible"/>
                                      </p:to>
                                    </p:set>
                                    <p:animEffect transition="in" filter="wipe(left)">
                                      <p:cBhvr additive="repl">
                                        <p:cTn id="7" dur="500"/>
                                        <p:tgtEl>
                                          <p:spTgt spid="39939"/>
                                        </p:tgtEl>
                                      </p:cBhvr>
                                    </p:animEffect>
                                  </p:childTnLst>
                                </p:cTn>
                              </p:par>
                              <p:par>
                                <p:cTn id="8" presetID="35"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anim calcmode="lin" valueType="num">
                                      <p:cBhvr>
                                        <p:cTn id="11" dur="1000" fill="hold"/>
                                        <p:tgtEl>
                                          <p:spTgt spid="9"/>
                                        </p:tgtEl>
                                        <p:attrNameLst>
                                          <p:attrName>style.rotation</p:attrName>
                                        </p:attrNameLst>
                                      </p:cBhvr>
                                      <p:tavLst>
                                        <p:tav tm="0">
                                          <p:val>
                                            <p:fltVal val="720"/>
                                          </p:val>
                                        </p:tav>
                                        <p:tav tm="100000">
                                          <p:val>
                                            <p:fltVal val="0"/>
                                          </p:val>
                                        </p:tav>
                                      </p:tavLst>
                                    </p:anim>
                                    <p:anim calcmode="lin" valueType="num">
                                      <p:cBhvr>
                                        <p:cTn id="12" dur="1000" fill="hold"/>
                                        <p:tgtEl>
                                          <p:spTgt spid="9"/>
                                        </p:tgtEl>
                                        <p:attrNameLst>
                                          <p:attrName>ppt_h</p:attrName>
                                        </p:attrNameLst>
                                      </p:cBhvr>
                                      <p:tavLst>
                                        <p:tav tm="0">
                                          <p:val>
                                            <p:fltVal val="0"/>
                                          </p:val>
                                        </p:tav>
                                        <p:tav tm="100000">
                                          <p:val>
                                            <p:strVal val="#ppt_h"/>
                                          </p:val>
                                        </p:tav>
                                      </p:tavLst>
                                    </p:anim>
                                    <p:anim calcmode="lin" valueType="num">
                                      <p:cBhvr>
                                        <p:cTn id="13" dur="1000" fill="hold"/>
                                        <p:tgtEl>
                                          <p:spTgt spid="9"/>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Exercise (1/3)</a:t>
            </a:r>
            <a:endParaRPr lang="en-US" sz="3200" dirty="0"/>
          </a:p>
        </p:txBody>
      </p:sp>
      <p:sp>
        <p:nvSpPr>
          <p:cNvPr id="42023"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Session Beans</a:t>
            </a:r>
            <a:endParaRPr lang="en-US" b="1" dirty="0">
              <a:solidFill>
                <a:srgbClr val="000000"/>
              </a:solidFill>
            </a:endParaRPr>
          </a:p>
        </p:txBody>
      </p:sp>
      <p:sp>
        <p:nvSpPr>
          <p:cNvPr id="6" name="Rectangle 2"/>
          <p:cNvSpPr txBox="1">
            <a:spLocks noChangeArrowheads="1"/>
          </p:cNvSpPr>
          <p:nvPr/>
        </p:nvSpPr>
        <p:spPr>
          <a:xfrm>
            <a:off x="1187624" y="1381844"/>
            <a:ext cx="7718425" cy="5143500"/>
          </a:xfrm>
          <a:prstGeom prst="rect">
            <a:avLst/>
          </a:prstGeom>
        </p:spPr>
        <p:txBody>
          <a:bodyPr/>
          <a:lstStyle/>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rPr>
              <a:t>We’re </a:t>
            </a:r>
            <a:r>
              <a:rPr lang="en-US" sz="2200" kern="0" dirty="0" err="1" smtClean="0">
                <a:latin typeface="+mn-lt"/>
              </a:rPr>
              <a:t>gonna</a:t>
            </a:r>
            <a:r>
              <a:rPr lang="en-US" sz="2200" kern="0" dirty="0" smtClean="0">
                <a:latin typeface="+mn-lt"/>
              </a:rPr>
              <a:t> develop a simple Remote Stateless Session Bean and consume it with a simple client</a:t>
            </a:r>
          </a:p>
          <a:p>
            <a:pPr marL="342900" indent="-342900" eaLnBrk="1" hangingPunct="1">
              <a:spcBef>
                <a:spcPct val="20000"/>
              </a:spcBef>
              <a:spcAft>
                <a:spcPct val="30000"/>
              </a:spcAft>
              <a:buClr>
                <a:schemeClr val="hlink"/>
              </a:buClr>
              <a:buFont typeface="Wingdings" pitchFamily="2" charset="2"/>
              <a:buChar char="n"/>
              <a:defRPr/>
            </a:pPr>
            <a:endParaRPr lang="en-US" sz="2200" b="1" kern="0" dirty="0">
              <a:latin typeface="+mn-lt"/>
            </a:endParaRPr>
          </a:p>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rPr>
              <a:t>Create a new Enterprise Application named </a:t>
            </a:r>
            <a:r>
              <a:rPr lang="en-US" sz="2200" b="1" kern="0" dirty="0" err="1" smtClean="0">
                <a:latin typeface="+mn-lt"/>
              </a:rPr>
              <a:t>HelloWorldProject</a:t>
            </a:r>
            <a:r>
              <a:rPr lang="en-US" sz="2200" kern="0" dirty="0" smtClean="0">
                <a:latin typeface="+mn-lt"/>
              </a:rPr>
              <a:t> :</a:t>
            </a:r>
          </a:p>
          <a:p>
            <a:pPr marL="800100" lvl="1" indent="-342900" eaLnBrk="1" hangingPunct="1">
              <a:spcBef>
                <a:spcPct val="20000"/>
              </a:spcBef>
              <a:spcAft>
                <a:spcPct val="30000"/>
              </a:spcAft>
              <a:buClr>
                <a:schemeClr val="hlink"/>
              </a:buClr>
              <a:buFont typeface="Wingdings" pitchFamily="2" charset="2"/>
              <a:buChar char="n"/>
              <a:defRPr/>
            </a:pPr>
            <a:endParaRPr lang="en-US" sz="2200" kern="0" dirty="0" smtClean="0">
              <a:latin typeface="+mn-lt"/>
            </a:endParaRP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rPr>
              <a:t>It will create an EJB Project and a Web Project !</a:t>
            </a:r>
          </a:p>
          <a:p>
            <a:pPr marL="800100" lvl="1" indent="-342900" eaLnBrk="1" hangingPunct="1">
              <a:spcBef>
                <a:spcPct val="20000"/>
              </a:spcBef>
              <a:spcAft>
                <a:spcPct val="30000"/>
              </a:spcAft>
              <a:buClr>
                <a:schemeClr val="hlink"/>
              </a:buClr>
              <a:buFont typeface="Wingdings" pitchFamily="2" charset="2"/>
              <a:buChar char="n"/>
              <a:defRPr/>
            </a:pPr>
            <a:endParaRPr lang="en-US" sz="2200" kern="0" dirty="0">
              <a:latin typeface="+mn-lt"/>
            </a:endParaRPr>
          </a:p>
        </p:txBody>
      </p:sp>
      <p:pic>
        <p:nvPicPr>
          <p:cNvPr id="8" name="Picture 5" descr="badge_activity"/>
          <p:cNvPicPr>
            <a:picLocks noChangeAspect="1" noChangeArrowheads="1"/>
          </p:cNvPicPr>
          <p:nvPr/>
        </p:nvPicPr>
        <p:blipFill>
          <a:blip r:embed="rId4" cstate="print"/>
          <a:srcRect/>
          <a:stretch>
            <a:fillRect/>
          </a:stretch>
        </p:blipFill>
        <p:spPr bwMode="auto">
          <a:xfrm>
            <a:off x="107950" y="115888"/>
            <a:ext cx="652463" cy="652462"/>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2233421044"/>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Exercise (2/</a:t>
            </a:r>
            <a:r>
              <a:rPr lang="en-US" sz="3200" dirty="0"/>
              <a:t>3</a:t>
            </a:r>
            <a:r>
              <a:rPr lang="en-US" sz="3200" dirty="0" smtClean="0"/>
              <a:t>)</a:t>
            </a:r>
            <a:endParaRPr lang="en-US" sz="3200" dirty="0"/>
          </a:p>
        </p:txBody>
      </p:sp>
      <p:sp>
        <p:nvSpPr>
          <p:cNvPr id="42023"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Session Beans</a:t>
            </a:r>
            <a:endParaRPr lang="en-US" b="1" dirty="0">
              <a:solidFill>
                <a:srgbClr val="000000"/>
              </a:solidFill>
            </a:endParaRPr>
          </a:p>
        </p:txBody>
      </p:sp>
      <p:sp>
        <p:nvSpPr>
          <p:cNvPr id="6" name="Rectangle 2"/>
          <p:cNvSpPr txBox="1">
            <a:spLocks noChangeArrowheads="1"/>
          </p:cNvSpPr>
          <p:nvPr/>
        </p:nvSpPr>
        <p:spPr>
          <a:xfrm>
            <a:off x="1187624" y="949796"/>
            <a:ext cx="7718425" cy="5143500"/>
          </a:xfrm>
          <a:prstGeom prst="rect">
            <a:avLst/>
          </a:prstGeom>
        </p:spPr>
        <p:txBody>
          <a:bodyPr/>
          <a:lstStyle/>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rPr>
              <a:t>Inside the EJB Project :</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rPr>
              <a:t>Create a Remote Stateless Session Bean</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rPr>
              <a:t>Define </a:t>
            </a:r>
            <a:r>
              <a:rPr lang="en-US" sz="2200" kern="0" dirty="0">
                <a:latin typeface="+mn-lt"/>
              </a:rPr>
              <a:t>a method </a:t>
            </a:r>
            <a:r>
              <a:rPr lang="en-US" sz="2200" i="1" kern="0" dirty="0">
                <a:latin typeface="+mn-lt"/>
              </a:rPr>
              <a:t>String </a:t>
            </a:r>
            <a:r>
              <a:rPr lang="en-US" sz="2200" i="1" kern="0" dirty="0" err="1">
                <a:latin typeface="+mn-lt"/>
              </a:rPr>
              <a:t>getHelloMessage</a:t>
            </a:r>
            <a:r>
              <a:rPr lang="en-US" sz="2200" i="1" kern="0" dirty="0">
                <a:latin typeface="+mn-lt"/>
              </a:rPr>
              <a:t>(</a:t>
            </a:r>
            <a:r>
              <a:rPr lang="en-US" sz="2200" i="1" kern="0" dirty="0" smtClean="0">
                <a:latin typeface="+mn-lt"/>
              </a:rPr>
              <a:t>)</a:t>
            </a:r>
          </a:p>
          <a:p>
            <a:pPr marL="1257300" lvl="2"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rPr>
              <a:t>It must return a simple welcome message </a:t>
            </a:r>
            <a:r>
              <a:rPr lang="en-US" sz="2200" kern="0" dirty="0" smtClean="0">
                <a:latin typeface="+mn-lt"/>
                <a:sym typeface="Wingdings"/>
              </a:rPr>
              <a:t></a:t>
            </a:r>
          </a:p>
          <a:p>
            <a:pPr marL="342900" indent="-342900" eaLnBrk="1" hangingPunct="1">
              <a:spcBef>
                <a:spcPct val="20000"/>
              </a:spcBef>
              <a:spcAft>
                <a:spcPct val="30000"/>
              </a:spcAft>
              <a:buClr>
                <a:schemeClr val="hlink"/>
              </a:buClr>
              <a:buFont typeface="Wingdings" pitchFamily="2" charset="2"/>
              <a:buChar char="n"/>
              <a:defRPr/>
            </a:pPr>
            <a:endParaRPr lang="en-US" sz="2200" kern="0" dirty="0" smtClean="0"/>
          </a:p>
          <a:p>
            <a:pPr marL="342900" indent="-342900" eaLnBrk="1" hangingPunct="1">
              <a:spcBef>
                <a:spcPct val="20000"/>
              </a:spcBef>
              <a:spcAft>
                <a:spcPct val="30000"/>
              </a:spcAft>
              <a:buClr>
                <a:schemeClr val="hlink"/>
              </a:buClr>
              <a:buFont typeface="Wingdings" pitchFamily="2" charset="2"/>
              <a:buChar char="n"/>
              <a:defRPr/>
            </a:pPr>
            <a:r>
              <a:rPr lang="en-US" sz="2200" kern="0" dirty="0" smtClean="0"/>
              <a:t>Inside </a:t>
            </a:r>
            <a:r>
              <a:rPr lang="en-US" sz="2200" kern="0" dirty="0"/>
              <a:t>the Web Project :</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a:t>Create a simple Servlet</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a:t>Inject your EJB inside it</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a:t>Call the EJB method and append the result to the Http </a:t>
            </a:r>
            <a:r>
              <a:rPr lang="en-US" sz="2200" kern="0" dirty="0" smtClean="0"/>
              <a:t>Response</a:t>
            </a:r>
          </a:p>
          <a:p>
            <a:pPr marL="800100" lvl="1" indent="-342900" eaLnBrk="1" hangingPunct="1">
              <a:spcBef>
                <a:spcPct val="20000"/>
              </a:spcBef>
              <a:spcAft>
                <a:spcPct val="30000"/>
              </a:spcAft>
              <a:buClr>
                <a:schemeClr val="hlink"/>
              </a:buClr>
              <a:buFont typeface="Wingdings" pitchFamily="2" charset="2"/>
              <a:buChar char="n"/>
              <a:defRPr/>
            </a:pPr>
            <a:endParaRPr lang="en-US" sz="2200" kern="0" dirty="0"/>
          </a:p>
          <a:p>
            <a:pPr marL="342900" indent="-342900" eaLnBrk="1" hangingPunct="1">
              <a:spcBef>
                <a:spcPct val="20000"/>
              </a:spcBef>
              <a:spcAft>
                <a:spcPct val="30000"/>
              </a:spcAft>
              <a:buClr>
                <a:schemeClr val="hlink"/>
              </a:buClr>
              <a:buFont typeface="Wingdings" pitchFamily="2" charset="2"/>
              <a:buChar char="n"/>
              <a:defRPr/>
            </a:pPr>
            <a:r>
              <a:rPr lang="en-US" sz="2200" kern="0" dirty="0" smtClean="0"/>
              <a:t>Deploy the Enterprise </a:t>
            </a:r>
            <a:r>
              <a:rPr lang="en-US" sz="2200" kern="0" dirty="0"/>
              <a:t>P</a:t>
            </a:r>
            <a:r>
              <a:rPr lang="en-US" sz="2200" kern="0" dirty="0" smtClean="0"/>
              <a:t>roject and test !</a:t>
            </a:r>
            <a:endParaRPr lang="en-US" sz="2200" kern="0" dirty="0"/>
          </a:p>
        </p:txBody>
      </p:sp>
      <p:pic>
        <p:nvPicPr>
          <p:cNvPr id="8" name="Picture 5" descr="badge_activity"/>
          <p:cNvPicPr>
            <a:picLocks noChangeAspect="1" noChangeArrowheads="1"/>
          </p:cNvPicPr>
          <p:nvPr/>
        </p:nvPicPr>
        <p:blipFill>
          <a:blip r:embed="rId4" cstate="print"/>
          <a:srcRect/>
          <a:stretch>
            <a:fillRect/>
          </a:stretch>
        </p:blipFill>
        <p:spPr bwMode="auto">
          <a:xfrm>
            <a:off x="107950" y="115888"/>
            <a:ext cx="652463" cy="652462"/>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2519685361"/>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Exercise (3/</a:t>
            </a:r>
            <a:r>
              <a:rPr lang="en-US" sz="3200" dirty="0"/>
              <a:t>3</a:t>
            </a:r>
            <a:r>
              <a:rPr lang="en-US" sz="3200" dirty="0" smtClean="0"/>
              <a:t>)</a:t>
            </a:r>
            <a:endParaRPr lang="en-US" sz="3200" dirty="0"/>
          </a:p>
        </p:txBody>
      </p:sp>
      <p:sp>
        <p:nvSpPr>
          <p:cNvPr id="42023"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Session Beans</a:t>
            </a:r>
            <a:endParaRPr lang="en-US" b="1" dirty="0">
              <a:solidFill>
                <a:srgbClr val="000000"/>
              </a:solidFill>
            </a:endParaRPr>
          </a:p>
        </p:txBody>
      </p:sp>
      <p:sp>
        <p:nvSpPr>
          <p:cNvPr id="6" name="Rectangle 2"/>
          <p:cNvSpPr txBox="1">
            <a:spLocks noChangeArrowheads="1"/>
          </p:cNvSpPr>
          <p:nvPr/>
        </p:nvSpPr>
        <p:spPr>
          <a:xfrm>
            <a:off x="1187624" y="1196752"/>
            <a:ext cx="7718425" cy="5143500"/>
          </a:xfrm>
          <a:prstGeom prst="rect">
            <a:avLst/>
          </a:prstGeom>
        </p:spPr>
        <p:txBody>
          <a:bodyPr/>
          <a:lstStyle/>
          <a:p>
            <a:pPr marL="342900" indent="-342900" eaLnBrk="1" hangingPunct="1">
              <a:spcBef>
                <a:spcPct val="20000"/>
              </a:spcBef>
              <a:spcAft>
                <a:spcPct val="30000"/>
              </a:spcAft>
              <a:buClr>
                <a:schemeClr val="hlink"/>
              </a:buClr>
              <a:buFont typeface="Wingdings" pitchFamily="2" charset="2"/>
              <a:buChar char="n"/>
              <a:defRPr/>
            </a:pPr>
            <a:r>
              <a:rPr lang="en-US" sz="2200" kern="0" dirty="0"/>
              <a:t>Create a new simple Java application </a:t>
            </a:r>
            <a:r>
              <a:rPr lang="en-US" sz="2200" kern="0" dirty="0" smtClean="0"/>
              <a:t>:</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a:t>Add the following libraries (available in Glassfish libs) :</a:t>
            </a:r>
          </a:p>
          <a:p>
            <a:pPr marL="1257300" lvl="2" indent="-342900" eaLnBrk="1" hangingPunct="1">
              <a:spcBef>
                <a:spcPct val="20000"/>
              </a:spcBef>
              <a:spcAft>
                <a:spcPct val="30000"/>
              </a:spcAft>
              <a:buClr>
                <a:schemeClr val="hlink"/>
              </a:buClr>
              <a:buFont typeface="Wingdings" pitchFamily="2" charset="2"/>
              <a:buChar char="n"/>
              <a:defRPr/>
            </a:pPr>
            <a:r>
              <a:rPr lang="en-US" sz="2200" kern="0" dirty="0" err="1"/>
              <a:t>gf</a:t>
            </a:r>
            <a:r>
              <a:rPr lang="en-US" sz="2200" kern="0" dirty="0"/>
              <a:t>-client-</a:t>
            </a:r>
            <a:r>
              <a:rPr lang="en-US" sz="2200" kern="0" dirty="0" err="1"/>
              <a:t>module.jar</a:t>
            </a:r>
            <a:endParaRPr lang="en-US" sz="2200" kern="0" dirty="0"/>
          </a:p>
          <a:p>
            <a:pPr marL="1257300" lvl="2" indent="-342900" eaLnBrk="1" hangingPunct="1">
              <a:spcBef>
                <a:spcPct val="20000"/>
              </a:spcBef>
              <a:spcAft>
                <a:spcPct val="30000"/>
              </a:spcAft>
              <a:buClr>
                <a:schemeClr val="hlink"/>
              </a:buClr>
              <a:buFont typeface="Wingdings" pitchFamily="2" charset="2"/>
              <a:buChar char="n"/>
              <a:defRPr/>
            </a:pPr>
            <a:r>
              <a:rPr lang="en-US" sz="2200" kern="0" dirty="0"/>
              <a:t>javaee-api-6.0.jar</a:t>
            </a:r>
          </a:p>
          <a:p>
            <a:pPr marL="1257300" lvl="2" indent="-342900" eaLnBrk="1" hangingPunct="1">
              <a:spcBef>
                <a:spcPct val="20000"/>
              </a:spcBef>
              <a:spcAft>
                <a:spcPct val="30000"/>
              </a:spcAft>
              <a:buClr>
                <a:schemeClr val="hlink"/>
              </a:buClr>
              <a:buFont typeface="Wingdings" pitchFamily="2" charset="2"/>
              <a:buChar char="n"/>
              <a:defRPr/>
            </a:pPr>
            <a:r>
              <a:rPr lang="en-US" sz="2200" kern="0" dirty="0" err="1" smtClean="0"/>
              <a:t>javax.ejb.jar</a:t>
            </a:r>
            <a:endParaRPr lang="en-US" sz="2200" kern="0" dirty="0"/>
          </a:p>
          <a:p>
            <a:pPr marL="800100" lvl="1" indent="-342900" eaLnBrk="1" hangingPunct="1">
              <a:spcBef>
                <a:spcPct val="20000"/>
              </a:spcBef>
              <a:spcAft>
                <a:spcPct val="30000"/>
              </a:spcAft>
              <a:buClr>
                <a:schemeClr val="hlink"/>
              </a:buClr>
              <a:buFont typeface="Wingdings" pitchFamily="2" charset="2"/>
              <a:buChar char="n"/>
              <a:defRPr/>
            </a:pPr>
            <a:r>
              <a:rPr lang="en-US" sz="2200" kern="0" dirty="0"/>
              <a:t>In your main method, use JNDI to retrieve your Remote EJB</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a:t>Call the EJB method and display the result to the console</a:t>
            </a:r>
          </a:p>
        </p:txBody>
      </p:sp>
      <p:pic>
        <p:nvPicPr>
          <p:cNvPr id="8" name="Picture 5" descr="badge_activity"/>
          <p:cNvPicPr>
            <a:picLocks noChangeAspect="1" noChangeArrowheads="1"/>
          </p:cNvPicPr>
          <p:nvPr/>
        </p:nvPicPr>
        <p:blipFill>
          <a:blip r:embed="rId4" cstate="print"/>
          <a:srcRect/>
          <a:stretch>
            <a:fillRect/>
          </a:stretch>
        </p:blipFill>
        <p:spPr bwMode="auto">
          <a:xfrm>
            <a:off x="107950" y="115888"/>
            <a:ext cx="652463" cy="652462"/>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136935283"/>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3"/>
          <p:cNvPicPr>
            <a:picLocks noChangeAspect="1" noChangeArrowheads="1"/>
          </p:cNvPicPr>
          <p:nvPr/>
        </p:nvPicPr>
        <p:blipFill>
          <a:blip r:embed="rId3" cstate="print"/>
          <a:srcRect/>
          <a:stretch>
            <a:fillRect/>
          </a:stretch>
        </p:blipFill>
        <p:spPr bwMode="auto">
          <a:xfrm>
            <a:off x="914400" y="2057400"/>
            <a:ext cx="1371600" cy="1371600"/>
          </a:xfrm>
          <a:prstGeom prst="rect">
            <a:avLst/>
          </a:prstGeom>
          <a:noFill/>
          <a:ln w="9525">
            <a:noFill/>
            <a:round/>
            <a:headEnd/>
            <a:tailEnd/>
          </a:ln>
        </p:spPr>
      </p:pic>
      <p:sp>
        <p:nvSpPr>
          <p:cNvPr id="7" name="Text Box 1"/>
          <p:cNvSpPr txBox="1">
            <a:spLocks noChangeArrowheads="1"/>
          </p:cNvSpPr>
          <p:nvPr/>
        </p:nvSpPr>
        <p:spPr bwMode="auto">
          <a:xfrm>
            <a:off x="2514600" y="1600200"/>
            <a:ext cx="6237288" cy="22860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1">
                <a:solidFill>
                  <a:srgbClr val="000000"/>
                </a:solidFill>
              </a:rPr>
              <a:t>Introduction</a:t>
            </a:r>
          </a:p>
        </p:txBody>
      </p:sp>
      <p:sp>
        <p:nvSpPr>
          <p:cNvPr id="8" name="Text Box 2"/>
          <p:cNvSpPr txBox="1">
            <a:spLocks noChangeArrowheads="1"/>
          </p:cNvSpPr>
          <p:nvPr/>
        </p:nvSpPr>
        <p:spPr bwMode="auto">
          <a:xfrm>
            <a:off x="2514600" y="3962400"/>
            <a:ext cx="6248400" cy="1447800"/>
          </a:xfrm>
          <a:prstGeom prst="rect">
            <a:avLst/>
          </a:prstGeom>
          <a:noFill/>
          <a:ln w="9525">
            <a:noFill/>
            <a:round/>
            <a:headEnd/>
            <a:tailEnd/>
          </a:ln>
        </p:spPr>
        <p:txBody>
          <a:bodyPr>
            <a:prstTxWarp prst="textNoShape">
              <a:avLst/>
            </a:prstTxWarp>
          </a:bodyPr>
          <a:lstStyle/>
          <a:p>
            <a:pPr eaLnBrk="1" hangingPunct="1">
              <a:spcBef>
                <a:spcPts val="550"/>
              </a:spcBef>
              <a:spcAft>
                <a:spcPts val="825"/>
              </a:spcAft>
              <a:buClr>
                <a:srgbClr val="777777"/>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a:solidFill>
                  <a:srgbClr val="4D4D4D"/>
                </a:solidFill>
              </a:rPr>
              <a:t>EJB concepts</a:t>
            </a:r>
          </a:p>
        </p:txBody>
      </p:sp>
    </p:spTree>
    <p:extLst>
      <p:ext uri="{BB962C8B-B14F-4D97-AF65-F5344CB8AC3E}">
        <p14:creationId xmlns:p14="http://schemas.microsoft.com/office/powerpoint/2010/main" val="380138369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1"/>
          <p:cNvSpPr txBox="1">
            <a:spLocks noChangeArrowheads="1"/>
          </p:cNvSpPr>
          <p:nvPr/>
        </p:nvSpPr>
        <p:spPr bwMode="auto">
          <a:xfrm>
            <a:off x="2514600" y="1600200"/>
            <a:ext cx="6237288" cy="22860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1" dirty="0" smtClean="0">
                <a:solidFill>
                  <a:srgbClr val="000000"/>
                </a:solidFill>
              </a:rPr>
              <a:t>JPA Integration</a:t>
            </a:r>
            <a:endParaRPr lang="en-US" sz="3600" b="1" dirty="0">
              <a:solidFill>
                <a:srgbClr val="000000"/>
              </a:solidFill>
            </a:endParaRPr>
          </a:p>
        </p:txBody>
      </p:sp>
      <p:sp>
        <p:nvSpPr>
          <p:cNvPr id="44035" name="Text Box 2"/>
          <p:cNvSpPr txBox="1">
            <a:spLocks noChangeArrowheads="1"/>
          </p:cNvSpPr>
          <p:nvPr/>
        </p:nvSpPr>
        <p:spPr bwMode="auto">
          <a:xfrm>
            <a:off x="2500064" y="3962400"/>
            <a:ext cx="6248400" cy="1447800"/>
          </a:xfrm>
          <a:prstGeom prst="rect">
            <a:avLst/>
          </a:prstGeom>
          <a:noFill/>
          <a:ln w="9525">
            <a:noFill/>
            <a:round/>
            <a:headEnd/>
            <a:tailEnd/>
          </a:ln>
        </p:spPr>
        <p:txBody>
          <a:bodyPr>
            <a:prstTxWarp prst="textNoShape">
              <a:avLst/>
            </a:prstTxWarp>
          </a:bodyPr>
          <a:lstStyle/>
          <a:p>
            <a:pPr eaLnBrk="1" hangingPunct="1">
              <a:spcBef>
                <a:spcPts val="550"/>
              </a:spcBef>
              <a:spcAft>
                <a:spcPts val="825"/>
              </a:spcAft>
              <a:buClr>
                <a:srgbClr val="777777"/>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dirty="0" smtClean="0">
                <a:solidFill>
                  <a:srgbClr val="4D4D4D"/>
                </a:solidFill>
              </a:rPr>
              <a:t>How to make Session Beans persist data</a:t>
            </a:r>
            <a:endParaRPr lang="en-US" sz="2200" dirty="0">
              <a:solidFill>
                <a:srgbClr val="4D4D4D"/>
              </a:solidFill>
            </a:endParaRPr>
          </a:p>
        </p:txBody>
      </p:sp>
      <p:pic>
        <p:nvPicPr>
          <p:cNvPr id="44036" name="Picture 3"/>
          <p:cNvPicPr>
            <a:picLocks noChangeAspect="1" noChangeArrowheads="1"/>
          </p:cNvPicPr>
          <p:nvPr/>
        </p:nvPicPr>
        <p:blipFill>
          <a:blip r:embed="rId3" cstate="print"/>
          <a:srcRect/>
          <a:stretch>
            <a:fillRect/>
          </a:stretch>
        </p:blipFill>
        <p:spPr bwMode="auto">
          <a:xfrm>
            <a:off x="914400" y="2057400"/>
            <a:ext cx="1371600" cy="1371600"/>
          </a:xfrm>
          <a:prstGeom prst="rect">
            <a:avLst/>
          </a:prstGeom>
          <a:noFill/>
          <a:ln w="9525">
            <a:noFill/>
            <a:round/>
            <a:headEnd/>
            <a:tailEnd/>
          </a:ln>
        </p:spPr>
      </p:pic>
    </p:spTree>
    <p:extLst>
      <p:ext uri="{BB962C8B-B14F-4D97-AF65-F5344CB8AC3E}">
        <p14:creationId xmlns:p14="http://schemas.microsoft.com/office/powerpoint/2010/main" val="243198583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smtClean="0">
                <a:solidFill>
                  <a:srgbClr val="000000"/>
                </a:solidFill>
              </a:rPr>
              <a:t>JPA Entity Reminders</a:t>
            </a:r>
            <a:endParaRPr lang="en-US" sz="3200" b="1" dirty="0">
              <a:solidFill>
                <a:srgbClr val="000000"/>
              </a:solidFill>
            </a:endParaRPr>
          </a:p>
        </p:txBody>
      </p:sp>
      <p:sp>
        <p:nvSpPr>
          <p:cNvPr id="46083" name="Text Box 2"/>
          <p:cNvSpPr txBox="1">
            <a:spLocks noChangeArrowheads="1"/>
          </p:cNvSpPr>
          <p:nvPr/>
        </p:nvSpPr>
        <p:spPr bwMode="auto">
          <a:xfrm>
            <a:off x="1187624" y="1268760"/>
            <a:ext cx="7631881" cy="4648200"/>
          </a:xfrm>
          <a:prstGeom prst="rect">
            <a:avLst/>
          </a:prstGeom>
          <a:noFill/>
          <a:ln w="9525">
            <a:noFill/>
            <a:round/>
            <a:headEnd/>
            <a:tailEnd/>
          </a:ln>
        </p:spPr>
        <p:txBody>
          <a:bodyPr>
            <a:prstTxWarp prst="textNoShape">
              <a:avLst/>
            </a:prstTxWarp>
          </a:bodyPr>
          <a:lstStyle/>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Entity are </a:t>
            </a:r>
            <a:r>
              <a:rPr lang="en-US" sz="2200" dirty="0">
                <a:solidFill>
                  <a:srgbClr val="4D4D4D"/>
                </a:solidFill>
              </a:rPr>
              <a:t>the link between your application and a database</a:t>
            </a: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Relationship between objects and tables is done </a:t>
            </a:r>
            <a:r>
              <a:rPr lang="en-US" sz="2200" dirty="0" smtClean="0">
                <a:solidFill>
                  <a:srgbClr val="4D4D4D"/>
                </a:solidFill>
              </a:rPr>
              <a:t>automatically</a:t>
            </a: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Object Relational Mapping (ORM)</a:t>
            </a:r>
            <a:endParaRPr lang="en-US" sz="2200" dirty="0">
              <a:solidFill>
                <a:srgbClr val="4D4D4D"/>
              </a:solidFill>
            </a:endParaRPr>
          </a:p>
        </p:txBody>
      </p:sp>
      <p:pic>
        <p:nvPicPr>
          <p:cNvPr id="46084"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46085"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pic>
        <p:nvPicPr>
          <p:cNvPr id="46086" name="Picture 5"/>
          <p:cNvPicPr>
            <a:picLocks noChangeAspect="1" noChangeArrowheads="1"/>
          </p:cNvPicPr>
          <p:nvPr/>
        </p:nvPicPr>
        <p:blipFill>
          <a:blip r:embed="rId4" cstate="print"/>
          <a:srcRect/>
          <a:stretch>
            <a:fillRect/>
          </a:stretch>
        </p:blipFill>
        <p:spPr bwMode="auto">
          <a:xfrm>
            <a:off x="2133600" y="4572000"/>
            <a:ext cx="5778500" cy="1714500"/>
          </a:xfrm>
          <a:prstGeom prst="rect">
            <a:avLst/>
          </a:prstGeom>
          <a:noFill/>
          <a:ln w="9525">
            <a:noFill/>
            <a:round/>
            <a:headEnd/>
            <a:tailEnd/>
          </a:ln>
        </p:spPr>
      </p:pic>
      <p:sp>
        <p:nvSpPr>
          <p:cNvPr id="46087" name="Text Box 6"/>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JPA Integration</a:t>
            </a:r>
          </a:p>
        </p:txBody>
      </p:sp>
    </p:spTree>
    <p:extLst>
      <p:ext uri="{BB962C8B-B14F-4D97-AF65-F5344CB8AC3E}">
        <p14:creationId xmlns:p14="http://schemas.microsoft.com/office/powerpoint/2010/main" val="63674676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a:solidFill>
                  <a:srgbClr val="000000"/>
                </a:solidFill>
              </a:rPr>
              <a:t>JPA </a:t>
            </a:r>
            <a:r>
              <a:rPr lang="en-US" sz="3200" b="1" dirty="0" smtClean="0">
                <a:solidFill>
                  <a:srgbClr val="000000"/>
                </a:solidFill>
              </a:rPr>
              <a:t>Entity Reminders</a:t>
            </a:r>
            <a:endParaRPr lang="en-US" sz="3200" b="1" dirty="0">
              <a:solidFill>
                <a:srgbClr val="000000"/>
              </a:solidFill>
            </a:endParaRPr>
          </a:p>
        </p:txBody>
      </p:sp>
      <p:pic>
        <p:nvPicPr>
          <p:cNvPr id="49155" name="Picture 2"/>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49156" name="Rectangle 3"/>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47108" name="Rectangle 4"/>
          <p:cNvSpPr>
            <a:spLocks noChangeArrowheads="1"/>
          </p:cNvSpPr>
          <p:nvPr/>
        </p:nvSpPr>
        <p:spPr bwMode="auto">
          <a:xfrm>
            <a:off x="1547813" y="2493963"/>
            <a:ext cx="6605587" cy="2916237"/>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a:buClr>
                <a:srgbClr val="7F0055"/>
              </a:buClr>
              <a:buFont typeface="Monaco"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smtClean="0">
                <a:solidFill>
                  <a:srgbClr val="7F0055"/>
                </a:solidFill>
                <a:latin typeface="Courier New" pitchFamily="49" charset="0"/>
                <a:cs typeface="Courier New" pitchFamily="49" charset="0"/>
              </a:rPr>
              <a:t>public class</a:t>
            </a:r>
            <a:r>
              <a:rPr lang="en-US" smtClean="0">
                <a:solidFill>
                  <a:srgbClr val="000000"/>
                </a:solidFill>
                <a:latin typeface="Courier New" pitchFamily="49" charset="0"/>
                <a:cs typeface="Courier New" pitchFamily="49" charset="0"/>
              </a:rPr>
              <a:t> Contact </a:t>
            </a:r>
            <a:r>
              <a:rPr lang="en-US" b="1" smtClean="0">
                <a:solidFill>
                  <a:srgbClr val="7F0055"/>
                </a:solidFill>
                <a:latin typeface="Courier New" pitchFamily="49" charset="0"/>
                <a:cs typeface="Courier New" pitchFamily="49" charset="0"/>
              </a:rPr>
              <a:t>implements </a:t>
            </a:r>
            <a:r>
              <a:rPr lang="en-US" smtClean="0">
                <a:solidFill>
                  <a:srgbClr val="000000"/>
                </a:solidFill>
                <a:latin typeface="Courier New" pitchFamily="49" charset="0"/>
                <a:cs typeface="Courier New" pitchFamily="49" charset="0"/>
              </a:rPr>
              <a:t>Serializable {</a:t>
            </a:r>
          </a:p>
          <a:p>
            <a:pPr lvl="1">
              <a:buClr>
                <a:srgbClr val="3F7F5F"/>
              </a:buClr>
              <a:buFont typeface="Monaco"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mtClean="0">
              <a:solidFill>
                <a:srgbClr val="3F7F5F"/>
              </a:solidFill>
              <a:latin typeface="Courier New" pitchFamily="49" charset="0"/>
              <a:cs typeface="Courier New" pitchFamily="49" charset="0"/>
            </a:endParaRPr>
          </a:p>
          <a:p>
            <a:pPr lvl="1">
              <a:buClr>
                <a:srgbClr val="3F7F5F"/>
              </a:buClr>
              <a:buFont typeface="Monaco"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solidFill>
                  <a:srgbClr val="3F7F5F"/>
                </a:solidFill>
                <a:latin typeface="Courier New" pitchFamily="49" charset="0"/>
                <a:cs typeface="Courier New" pitchFamily="49" charset="0"/>
              </a:rPr>
              <a:t>// my properties</a:t>
            </a:r>
          </a:p>
          <a:p>
            <a:pPr lvl="1">
              <a:buClr>
                <a:srgbClr val="7F0055"/>
              </a:buClr>
              <a:buFont typeface="Monaco"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smtClean="0">
                <a:solidFill>
                  <a:srgbClr val="7F0055"/>
                </a:solidFill>
                <a:latin typeface="Courier New" pitchFamily="49" charset="0"/>
                <a:cs typeface="Courier New" pitchFamily="49" charset="0"/>
              </a:rPr>
              <a:t>private int </a:t>
            </a:r>
            <a:r>
              <a:rPr lang="en-US" smtClean="0">
                <a:solidFill>
                  <a:srgbClr val="0000C0"/>
                </a:solidFill>
                <a:latin typeface="Courier New" pitchFamily="49" charset="0"/>
                <a:cs typeface="Courier New" pitchFamily="49" charset="0"/>
              </a:rPr>
              <a:t>id</a:t>
            </a:r>
            <a:r>
              <a:rPr lang="en-US" smtClean="0">
                <a:solidFill>
                  <a:srgbClr val="000000"/>
                </a:solidFill>
                <a:latin typeface="Courier New" pitchFamily="49" charset="0"/>
                <a:cs typeface="Courier New" pitchFamily="49" charset="0"/>
              </a:rPr>
              <a:t>;</a:t>
            </a:r>
          </a:p>
          <a:p>
            <a:pPr lvl="1">
              <a:buClr>
                <a:srgbClr val="7F0055"/>
              </a:buClr>
              <a:buFont typeface="Monaco"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smtClean="0">
                <a:solidFill>
                  <a:srgbClr val="7F0055"/>
                </a:solidFill>
                <a:latin typeface="Courier New" pitchFamily="49" charset="0"/>
                <a:cs typeface="Courier New" pitchFamily="49" charset="0"/>
              </a:rPr>
              <a:t>private</a:t>
            </a:r>
            <a:r>
              <a:rPr lang="en-US" smtClean="0">
                <a:solidFill>
                  <a:srgbClr val="000000"/>
                </a:solidFill>
                <a:latin typeface="Courier New" pitchFamily="49" charset="0"/>
                <a:cs typeface="Courier New" pitchFamily="49" charset="0"/>
              </a:rPr>
              <a:t> String </a:t>
            </a:r>
            <a:r>
              <a:rPr lang="en-US" smtClean="0">
                <a:solidFill>
                  <a:srgbClr val="0000C0"/>
                </a:solidFill>
                <a:latin typeface="Courier New" pitchFamily="49" charset="0"/>
                <a:cs typeface="Courier New" pitchFamily="49" charset="0"/>
              </a:rPr>
              <a:t>name</a:t>
            </a:r>
            <a:r>
              <a:rPr lang="en-US" smtClean="0">
                <a:solidFill>
                  <a:srgbClr val="000000"/>
                </a:solidFill>
                <a:latin typeface="Courier New" pitchFamily="49" charset="0"/>
                <a:cs typeface="Courier New" pitchFamily="49" charset="0"/>
              </a:rPr>
              <a:t>;</a:t>
            </a:r>
          </a:p>
          <a:p>
            <a:pPr lvl="1">
              <a:buClr>
                <a:srgbClr val="7F0055"/>
              </a:buClr>
              <a:buFont typeface="Monaco"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smtClean="0">
                <a:solidFill>
                  <a:srgbClr val="7F0055"/>
                </a:solidFill>
                <a:latin typeface="Courier New" pitchFamily="49" charset="0"/>
                <a:cs typeface="Courier New" pitchFamily="49" charset="0"/>
              </a:rPr>
              <a:t>private</a:t>
            </a:r>
            <a:r>
              <a:rPr lang="en-US" smtClean="0">
                <a:solidFill>
                  <a:srgbClr val="000000"/>
                </a:solidFill>
                <a:latin typeface="Courier New" pitchFamily="49" charset="0"/>
                <a:cs typeface="Courier New" pitchFamily="49" charset="0"/>
              </a:rPr>
              <a:t> String </a:t>
            </a:r>
            <a:r>
              <a:rPr lang="en-US" smtClean="0">
                <a:solidFill>
                  <a:srgbClr val="0000C0"/>
                </a:solidFill>
                <a:latin typeface="Courier New" pitchFamily="49" charset="0"/>
                <a:cs typeface="Courier New" pitchFamily="49" charset="0"/>
              </a:rPr>
              <a:t>firstname</a:t>
            </a:r>
            <a:r>
              <a:rPr lang="en-US" smtClean="0">
                <a:solidFill>
                  <a:srgbClr val="000000"/>
                </a:solidFill>
                <a:latin typeface="Courier New" pitchFamily="49" charset="0"/>
                <a:cs typeface="Courier New" pitchFamily="49" charset="0"/>
              </a:rPr>
              <a:t>;</a:t>
            </a:r>
          </a:p>
          <a:p>
            <a:pPr lvl="1">
              <a:buClr>
                <a:srgbClr val="3F7F5F"/>
              </a:buClr>
              <a:buFont typeface="Monaco"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mtClean="0">
              <a:solidFill>
                <a:srgbClr val="3F7F5F"/>
              </a:solidFill>
              <a:latin typeface="Courier New" pitchFamily="49" charset="0"/>
              <a:cs typeface="Courier New" pitchFamily="49" charset="0"/>
            </a:endParaRPr>
          </a:p>
          <a:p>
            <a:pPr lvl="1">
              <a:buClr>
                <a:srgbClr val="3F7F5F"/>
              </a:buClr>
              <a:buFont typeface="Monaco"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solidFill>
                  <a:srgbClr val="3F7F5F"/>
                </a:solidFill>
                <a:latin typeface="Courier New" pitchFamily="49" charset="0"/>
                <a:cs typeface="Courier New" pitchFamily="49" charset="0"/>
              </a:rPr>
              <a:t>// ... setters and getters ...</a:t>
            </a:r>
          </a:p>
          <a:p>
            <a:pPr>
              <a:buClr>
                <a:srgbClr val="000000"/>
              </a:buClr>
              <a:buFont typeface="Monaco"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solidFill>
                  <a:srgbClr val="000000"/>
                </a:solidFill>
                <a:latin typeface="Courier New" pitchFamily="49" charset="0"/>
                <a:cs typeface="Courier New" pitchFamily="49" charset="0"/>
              </a:rPr>
              <a:t>}</a:t>
            </a:r>
            <a:endParaRPr lang="en-US">
              <a:solidFill>
                <a:srgbClr val="000000"/>
              </a:solidFill>
              <a:latin typeface="Courier New" pitchFamily="49" charset="0"/>
              <a:cs typeface="Courier New" pitchFamily="49" charset="0"/>
            </a:endParaRPr>
          </a:p>
        </p:txBody>
      </p:sp>
      <p:sp>
        <p:nvSpPr>
          <p:cNvPr id="49158" name="Text Box 5"/>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JPA Integration</a:t>
            </a:r>
          </a:p>
        </p:txBody>
      </p:sp>
      <p:sp>
        <p:nvSpPr>
          <p:cNvPr id="49159" name="Text Box 6"/>
          <p:cNvSpPr txBox="1">
            <a:spLocks noChangeArrowheads="1"/>
          </p:cNvSpPr>
          <p:nvPr/>
        </p:nvSpPr>
        <p:spPr bwMode="auto">
          <a:xfrm>
            <a:off x="1044575" y="1524000"/>
            <a:ext cx="7718425" cy="4648200"/>
          </a:xfrm>
          <a:prstGeom prst="rect">
            <a:avLst/>
          </a:prstGeom>
          <a:noFill/>
          <a:ln w="9525">
            <a:noFill/>
            <a:round/>
            <a:headEnd/>
            <a:tailEnd/>
          </a:ln>
        </p:spPr>
        <p:txBody>
          <a:bodyPr>
            <a:prstTxWarp prst="textNoShape">
              <a:avLst/>
            </a:prstTxWarp>
          </a:bodyPr>
          <a:lstStyle/>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smtClean="0">
                <a:solidFill>
                  <a:srgbClr val="4D4D4D"/>
                </a:solidFill>
              </a:rPr>
              <a:t>A JPA Entity is just a POJO with private properties, getters and setters, default constructor :</a:t>
            </a:r>
            <a:endParaRPr lang="en-US" sz="2200">
              <a:solidFill>
                <a:srgbClr val="4D4D4D"/>
              </a:solidFill>
            </a:endParaRPr>
          </a:p>
        </p:txBody>
      </p:sp>
      <p:pic>
        <p:nvPicPr>
          <p:cNvPr id="49160" name="Picture 7"/>
          <p:cNvPicPr>
            <a:picLocks noChangeAspect="1" noChangeArrowheads="1"/>
          </p:cNvPicPr>
          <p:nvPr/>
        </p:nvPicPr>
        <p:blipFill>
          <a:blip r:embed="rId4" cstate="print"/>
          <a:srcRect/>
          <a:stretch>
            <a:fillRect/>
          </a:stretch>
        </p:blipFill>
        <p:spPr bwMode="auto">
          <a:xfrm>
            <a:off x="7451725" y="5208588"/>
            <a:ext cx="1604963" cy="1604962"/>
          </a:xfrm>
          <a:prstGeom prst="rect">
            <a:avLst/>
          </a:prstGeom>
          <a:noFill/>
          <a:ln w="9525">
            <a:noFill/>
            <a:round/>
            <a:headEnd/>
            <a:tailEnd/>
          </a:ln>
        </p:spPr>
      </p:pic>
    </p:spTree>
    <p:extLst>
      <p:ext uri="{BB962C8B-B14F-4D97-AF65-F5344CB8AC3E}">
        <p14:creationId xmlns:p14="http://schemas.microsoft.com/office/powerpoint/2010/main" val="423954518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a:solidFill>
                  <a:srgbClr val="000000"/>
                </a:solidFill>
              </a:rPr>
              <a:t>JPA </a:t>
            </a:r>
            <a:r>
              <a:rPr lang="en-US" sz="3200" b="1" dirty="0" smtClean="0">
                <a:solidFill>
                  <a:srgbClr val="000000"/>
                </a:solidFill>
              </a:rPr>
              <a:t>Entity Reminders</a:t>
            </a:r>
            <a:endParaRPr lang="en-US" sz="3200" b="1" dirty="0">
              <a:solidFill>
                <a:srgbClr val="000000"/>
              </a:solidFill>
            </a:endParaRPr>
          </a:p>
        </p:txBody>
      </p:sp>
      <p:sp>
        <p:nvSpPr>
          <p:cNvPr id="50179" name="Text Box 2"/>
          <p:cNvSpPr txBox="1">
            <a:spLocks noChangeArrowheads="1"/>
          </p:cNvSpPr>
          <p:nvPr/>
        </p:nvSpPr>
        <p:spPr bwMode="auto">
          <a:xfrm>
            <a:off x="1044575" y="1524000"/>
            <a:ext cx="7718425" cy="4648200"/>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a:solidFill>
                  <a:srgbClr val="4D4D4D"/>
                </a:solidFill>
              </a:rPr>
              <a:t>… embellished </a:t>
            </a:r>
            <a:r>
              <a:rPr lang="en-US" sz="2200" smtClean="0">
                <a:solidFill>
                  <a:srgbClr val="4D4D4D"/>
                </a:solidFill>
              </a:rPr>
              <a:t>with JPA </a:t>
            </a:r>
            <a:r>
              <a:rPr lang="en-US" sz="2200">
                <a:solidFill>
                  <a:srgbClr val="4D4D4D"/>
                </a:solidFill>
              </a:rPr>
              <a:t>annotations :</a:t>
            </a:r>
          </a:p>
          <a:p>
            <a:pPr marL="341313" indent="-341313" eaLnBrk="1" hangingPunct="1">
              <a:lnSpc>
                <a:spcPct val="90000"/>
              </a:lnSpc>
              <a:spcBef>
                <a:spcPts val="550"/>
              </a:spcBef>
              <a:spcAft>
                <a:spcPts val="82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a:solidFill>
                <a:srgbClr val="4D4D4D"/>
              </a:solidFill>
            </a:endParaRPr>
          </a:p>
          <a:p>
            <a:pPr marL="341313" indent="-341313" eaLnBrk="1" hangingPunct="1">
              <a:lnSpc>
                <a:spcPct val="90000"/>
              </a:lnSpc>
              <a:spcBef>
                <a:spcPts val="450"/>
              </a:spcBef>
              <a:spcAft>
                <a:spcPts val="67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solidFill>
                <a:srgbClr val="4D4D4D"/>
              </a:solidFill>
            </a:endParaRPr>
          </a:p>
          <a:p>
            <a:pPr marL="858838" lvl="1" indent="-342900" eaLnBrk="1" hangingPunct="1">
              <a:lnSpc>
                <a:spcPct val="90000"/>
              </a:lnSpc>
              <a:spcBef>
                <a:spcPts val="450"/>
              </a:spcBef>
              <a:spcAft>
                <a:spcPts val="675"/>
              </a:spcAft>
              <a:buClr>
                <a:srgbClr val="000000"/>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solidFill>
                <a:srgbClr val="4D4D4D"/>
              </a:solidFill>
            </a:endParaRPr>
          </a:p>
          <a:p>
            <a:pPr marL="858838" lvl="1" indent="-342900" eaLnBrk="1" hangingPunct="1">
              <a:lnSpc>
                <a:spcPct val="90000"/>
              </a:lnSpc>
              <a:spcBef>
                <a:spcPts val="450"/>
              </a:spcBef>
              <a:spcAft>
                <a:spcPts val="675"/>
              </a:spcAft>
              <a:buClr>
                <a:srgbClr val="000000"/>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solidFill>
                <a:srgbClr val="4D4D4D"/>
              </a:solidFill>
            </a:endParaRPr>
          </a:p>
          <a:p>
            <a:pPr marL="858838" lvl="1" indent="-342900" eaLnBrk="1" hangingPunct="1">
              <a:lnSpc>
                <a:spcPct val="90000"/>
              </a:lnSpc>
              <a:spcBef>
                <a:spcPts val="450"/>
              </a:spcBef>
              <a:spcAft>
                <a:spcPts val="675"/>
              </a:spcAft>
              <a:buClr>
                <a:srgbClr val="000000"/>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solidFill>
                <a:srgbClr val="4D4D4D"/>
              </a:solidFill>
            </a:endParaRPr>
          </a:p>
          <a:p>
            <a:pPr marL="858838" lvl="1" indent="-342900" eaLnBrk="1" hangingPunct="1">
              <a:lnSpc>
                <a:spcPct val="90000"/>
              </a:lnSpc>
              <a:spcBef>
                <a:spcPts val="450"/>
              </a:spcBef>
              <a:spcAft>
                <a:spcPts val="675"/>
              </a:spcAft>
              <a:buClr>
                <a:srgbClr val="000000"/>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solidFill>
                <a:srgbClr val="4D4D4D"/>
              </a:solidFill>
            </a:endParaRPr>
          </a:p>
          <a:p>
            <a:pPr marL="858838" lvl="1" indent="-342900" eaLnBrk="1" hangingPunct="1">
              <a:lnSpc>
                <a:spcPct val="90000"/>
              </a:lnSpc>
              <a:spcBef>
                <a:spcPts val="450"/>
              </a:spcBef>
              <a:spcAft>
                <a:spcPts val="675"/>
              </a:spcAft>
              <a:buClr>
                <a:srgbClr val="000000"/>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solidFill>
                <a:srgbClr val="4D4D4D"/>
              </a:solidFill>
            </a:endParaRPr>
          </a:p>
          <a:p>
            <a:pPr marL="858838" lvl="1" indent="-342900" eaLnBrk="1" hangingPunct="1">
              <a:lnSpc>
                <a:spcPct val="90000"/>
              </a:lnSpc>
              <a:spcBef>
                <a:spcPts val="450"/>
              </a:spcBef>
              <a:spcAft>
                <a:spcPts val="675"/>
              </a:spcAft>
              <a:buClr>
                <a:srgbClr val="000000"/>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solidFill>
                <a:srgbClr val="4D4D4D"/>
              </a:solidFill>
            </a:endParaRPr>
          </a:p>
          <a:p>
            <a:pPr marL="858838" lvl="1" indent="-342900" eaLnBrk="1" hangingPunct="1">
              <a:lnSpc>
                <a:spcPct val="90000"/>
              </a:lnSpc>
              <a:spcBef>
                <a:spcPts val="550"/>
              </a:spcBef>
              <a:spcAft>
                <a:spcPts val="825"/>
              </a:spcAft>
              <a:buClr>
                <a:srgbClr val="000000"/>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a:solidFill>
                <a:srgbClr val="4D4D4D"/>
              </a:solidFill>
            </a:endParaRPr>
          </a:p>
          <a:p>
            <a:pPr marL="858838" lvl="1" indent="-342900" eaLnBrk="1" hangingPunct="1">
              <a:lnSpc>
                <a:spcPct val="90000"/>
              </a:lnSpc>
              <a:spcBef>
                <a:spcPts val="550"/>
              </a:spcBef>
              <a:spcAft>
                <a:spcPts val="825"/>
              </a:spcAft>
              <a:buClr>
                <a:srgbClr val="000000"/>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a:solidFill>
                <a:srgbClr val="4D4D4D"/>
              </a:solidFill>
            </a:endParaRPr>
          </a:p>
        </p:txBody>
      </p:sp>
      <p:pic>
        <p:nvPicPr>
          <p:cNvPr id="50180"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50181"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48133" name="Rectangle 5"/>
          <p:cNvSpPr>
            <a:spLocks noChangeArrowheads="1"/>
          </p:cNvSpPr>
          <p:nvPr/>
        </p:nvSpPr>
        <p:spPr bwMode="auto">
          <a:xfrm>
            <a:off x="1547812" y="2060574"/>
            <a:ext cx="6681787" cy="3384649"/>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a:buClr>
                <a:srgbClr val="646464"/>
              </a:buClr>
              <a:buFont typeface="Monaco"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solidFill>
                  <a:srgbClr val="646464"/>
                </a:solidFill>
                <a:latin typeface="Courier New" pitchFamily="49" charset="0"/>
                <a:cs typeface="Courier New" pitchFamily="49" charset="0"/>
              </a:rPr>
              <a:t>@Entity</a:t>
            </a:r>
          </a:p>
          <a:p>
            <a:pPr>
              <a:buClr>
                <a:srgbClr val="7F0055"/>
              </a:buClr>
              <a:buFont typeface="Monaco"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solidFill>
                  <a:srgbClr val="7F0055"/>
                </a:solidFill>
                <a:latin typeface="Courier New" pitchFamily="49" charset="0"/>
                <a:cs typeface="Courier New" pitchFamily="49" charset="0"/>
              </a:rPr>
              <a:t>public class</a:t>
            </a:r>
            <a:r>
              <a:rPr lang="en-US" dirty="0" smtClean="0">
                <a:solidFill>
                  <a:srgbClr val="000000"/>
                </a:solidFill>
                <a:latin typeface="Courier New" pitchFamily="49" charset="0"/>
                <a:cs typeface="Courier New" pitchFamily="49" charset="0"/>
              </a:rPr>
              <a:t> Contact </a:t>
            </a:r>
            <a:r>
              <a:rPr lang="en-US" b="1" dirty="0" smtClean="0">
                <a:solidFill>
                  <a:srgbClr val="7F0055"/>
                </a:solidFill>
                <a:latin typeface="Courier New" pitchFamily="49" charset="0"/>
                <a:cs typeface="Courier New" pitchFamily="49" charset="0"/>
              </a:rPr>
              <a:t>implements </a:t>
            </a:r>
            <a:r>
              <a:rPr lang="en-US" dirty="0" err="1" smtClean="0">
                <a:solidFill>
                  <a:srgbClr val="000000"/>
                </a:solidFill>
                <a:latin typeface="Courier New" pitchFamily="49" charset="0"/>
                <a:cs typeface="Courier New" pitchFamily="49" charset="0"/>
              </a:rPr>
              <a:t>Serializable</a:t>
            </a:r>
            <a:r>
              <a:rPr lang="en-US" dirty="0" smtClean="0">
                <a:solidFill>
                  <a:srgbClr val="000000"/>
                </a:solidFill>
                <a:latin typeface="Courier New" pitchFamily="49" charset="0"/>
                <a:cs typeface="Courier New" pitchFamily="49" charset="0"/>
              </a:rPr>
              <a:t> {</a:t>
            </a:r>
          </a:p>
          <a:p>
            <a:pPr lvl="1">
              <a:buClr>
                <a:srgbClr val="3F7F5F"/>
              </a:buClr>
              <a:buFont typeface="Monaco"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dirty="0" smtClean="0">
              <a:solidFill>
                <a:srgbClr val="3F7F5F"/>
              </a:solidFill>
              <a:latin typeface="Courier New" pitchFamily="49" charset="0"/>
              <a:cs typeface="Courier New" pitchFamily="49" charset="0"/>
            </a:endParaRPr>
          </a:p>
          <a:p>
            <a:pPr lvl="1">
              <a:buClr>
                <a:srgbClr val="3F7F5F"/>
              </a:buClr>
              <a:buFont typeface="Monaco"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solidFill>
                  <a:srgbClr val="3F7F5F"/>
                </a:solidFill>
                <a:latin typeface="Courier New" pitchFamily="49" charset="0"/>
                <a:cs typeface="Courier New" pitchFamily="49" charset="0"/>
              </a:rPr>
              <a:t>// my properties</a:t>
            </a:r>
          </a:p>
          <a:p>
            <a:pPr lvl="1">
              <a:buClr>
                <a:srgbClr val="3F7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646464"/>
                </a:solidFill>
                <a:latin typeface="Courier New" pitchFamily="49" charset="0"/>
                <a:cs typeface="Courier New" pitchFamily="49" charset="0"/>
              </a:rPr>
              <a:t>@</a:t>
            </a:r>
            <a:r>
              <a:rPr lang="en-US" dirty="0" smtClean="0">
                <a:solidFill>
                  <a:srgbClr val="646464"/>
                </a:solidFill>
                <a:latin typeface="Courier New" pitchFamily="49" charset="0"/>
                <a:cs typeface="Courier New" pitchFamily="49" charset="0"/>
              </a:rPr>
              <a:t>Id</a:t>
            </a:r>
            <a:endParaRPr lang="en-US" dirty="0" smtClean="0">
              <a:solidFill>
                <a:srgbClr val="3F7F5F"/>
              </a:solidFill>
              <a:latin typeface="Courier New" pitchFamily="49" charset="0"/>
              <a:cs typeface="Courier New" pitchFamily="49" charset="0"/>
            </a:endParaRPr>
          </a:p>
          <a:p>
            <a:pPr lvl="1">
              <a:buClr>
                <a:srgbClr val="7F0055"/>
              </a:buClr>
              <a:buFont typeface="Monaco"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solidFill>
                  <a:srgbClr val="7F0055"/>
                </a:solidFill>
                <a:latin typeface="Courier New" pitchFamily="49" charset="0"/>
                <a:cs typeface="Courier New" pitchFamily="49" charset="0"/>
              </a:rPr>
              <a:t>private </a:t>
            </a:r>
            <a:r>
              <a:rPr lang="en-US" b="1" dirty="0" err="1" smtClean="0">
                <a:solidFill>
                  <a:srgbClr val="7F0055"/>
                </a:solidFill>
                <a:latin typeface="Courier New" pitchFamily="49" charset="0"/>
                <a:cs typeface="Courier New" pitchFamily="49" charset="0"/>
              </a:rPr>
              <a:t>int</a:t>
            </a:r>
            <a:r>
              <a:rPr lang="en-US" b="1" dirty="0" smtClean="0">
                <a:solidFill>
                  <a:srgbClr val="7F0055"/>
                </a:solidFill>
                <a:latin typeface="Courier New" pitchFamily="49" charset="0"/>
                <a:cs typeface="Courier New" pitchFamily="49" charset="0"/>
              </a:rPr>
              <a:t> </a:t>
            </a:r>
            <a:r>
              <a:rPr lang="en-US" dirty="0" smtClean="0">
                <a:solidFill>
                  <a:srgbClr val="0000C0"/>
                </a:solidFill>
                <a:latin typeface="Courier New" pitchFamily="49" charset="0"/>
                <a:cs typeface="Courier New" pitchFamily="49" charset="0"/>
              </a:rPr>
              <a:t>id</a:t>
            </a:r>
            <a:r>
              <a:rPr lang="en-US" dirty="0" smtClean="0">
                <a:solidFill>
                  <a:srgbClr val="000000"/>
                </a:solidFill>
                <a:latin typeface="Courier New" pitchFamily="49" charset="0"/>
                <a:cs typeface="Courier New" pitchFamily="49" charset="0"/>
              </a:rPr>
              <a:t>;</a:t>
            </a:r>
          </a:p>
          <a:p>
            <a:pPr lvl="1">
              <a:buClr>
                <a:srgbClr val="7F0055"/>
              </a:buClr>
              <a:buFont typeface="Monaco"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solidFill>
                  <a:srgbClr val="7F0055"/>
                </a:solidFill>
                <a:latin typeface="Courier New" pitchFamily="49" charset="0"/>
                <a:cs typeface="Courier New" pitchFamily="49" charset="0"/>
              </a:rPr>
              <a:t>private</a:t>
            </a:r>
            <a:r>
              <a:rPr lang="en-US" dirty="0" smtClean="0">
                <a:solidFill>
                  <a:srgbClr val="000000"/>
                </a:solidFill>
                <a:latin typeface="Courier New" pitchFamily="49" charset="0"/>
                <a:cs typeface="Courier New" pitchFamily="49" charset="0"/>
              </a:rPr>
              <a:t> String </a:t>
            </a:r>
            <a:r>
              <a:rPr lang="en-US" dirty="0" smtClean="0">
                <a:solidFill>
                  <a:srgbClr val="0000C0"/>
                </a:solidFill>
                <a:latin typeface="Courier New" pitchFamily="49" charset="0"/>
                <a:cs typeface="Courier New" pitchFamily="49" charset="0"/>
              </a:rPr>
              <a:t>name</a:t>
            </a:r>
            <a:r>
              <a:rPr lang="en-US" dirty="0" smtClean="0">
                <a:solidFill>
                  <a:srgbClr val="000000"/>
                </a:solidFill>
                <a:latin typeface="Courier New" pitchFamily="49" charset="0"/>
                <a:cs typeface="Courier New" pitchFamily="49" charset="0"/>
              </a:rPr>
              <a:t>;</a:t>
            </a:r>
          </a:p>
          <a:p>
            <a:pPr lvl="1">
              <a:buClr>
                <a:srgbClr val="7F0055"/>
              </a:buClr>
              <a:buFont typeface="Monaco"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solidFill>
                  <a:srgbClr val="7F0055"/>
                </a:solidFill>
                <a:latin typeface="Courier New" pitchFamily="49" charset="0"/>
                <a:cs typeface="Courier New" pitchFamily="49" charset="0"/>
              </a:rPr>
              <a:t>private</a:t>
            </a:r>
            <a:r>
              <a:rPr lang="en-US" dirty="0" smtClean="0">
                <a:solidFill>
                  <a:srgbClr val="000000"/>
                </a:solidFill>
                <a:latin typeface="Courier New" pitchFamily="49" charset="0"/>
                <a:cs typeface="Courier New" pitchFamily="49" charset="0"/>
              </a:rPr>
              <a:t> String </a:t>
            </a:r>
            <a:r>
              <a:rPr lang="en-US" dirty="0" err="1" smtClean="0">
                <a:solidFill>
                  <a:srgbClr val="0000C0"/>
                </a:solidFill>
                <a:latin typeface="Courier New" pitchFamily="49" charset="0"/>
                <a:cs typeface="Courier New" pitchFamily="49" charset="0"/>
              </a:rPr>
              <a:t>firstname</a:t>
            </a:r>
            <a:r>
              <a:rPr lang="en-US" dirty="0" smtClean="0">
                <a:solidFill>
                  <a:srgbClr val="000000"/>
                </a:solidFill>
                <a:latin typeface="Courier New" pitchFamily="49" charset="0"/>
                <a:cs typeface="Courier New" pitchFamily="49" charset="0"/>
              </a:rPr>
              <a:t>;</a:t>
            </a:r>
          </a:p>
          <a:p>
            <a:pPr lvl="1">
              <a:buClr>
                <a:srgbClr val="3F7F5F"/>
              </a:buClr>
              <a:buFont typeface="Monaco"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solidFill>
                  <a:srgbClr val="3F7F5F"/>
                </a:solidFill>
                <a:latin typeface="Courier New" pitchFamily="49" charset="0"/>
                <a:cs typeface="Courier New" pitchFamily="49" charset="0"/>
              </a:rPr>
              <a:t>// ... setters and getters ...</a:t>
            </a:r>
          </a:p>
          <a:p>
            <a:pPr lvl="1">
              <a:buClr>
                <a:srgbClr val="7F0055"/>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1" dirty="0" smtClean="0">
              <a:solidFill>
                <a:srgbClr val="7F0055"/>
              </a:solidFill>
              <a:latin typeface="Courier New" pitchFamily="49" charset="0"/>
              <a:cs typeface="Courier New" pitchFamily="49" charset="0"/>
            </a:endParaRPr>
          </a:p>
          <a:p>
            <a:pPr lvl="1">
              <a:buClr>
                <a:srgbClr val="7F0055"/>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solidFill>
                  <a:srgbClr val="7F0055"/>
                </a:solidFill>
                <a:latin typeface="Courier New" pitchFamily="49" charset="0"/>
                <a:cs typeface="Courier New" pitchFamily="49" charset="0"/>
              </a:rPr>
              <a:t>public </a:t>
            </a:r>
            <a:r>
              <a:rPr lang="en-US" b="1" dirty="0" err="1" smtClean="0">
                <a:solidFill>
                  <a:srgbClr val="7F0055"/>
                </a:solidFill>
                <a:latin typeface="Courier New" pitchFamily="49" charset="0"/>
                <a:cs typeface="Courier New" pitchFamily="49" charset="0"/>
              </a:rPr>
              <a:t>int</a:t>
            </a:r>
            <a:r>
              <a:rPr lang="en-US" b="1" dirty="0" smtClean="0">
                <a:solidFill>
                  <a:srgbClr val="7F0055"/>
                </a:solidFill>
                <a:latin typeface="Courier New" pitchFamily="49" charset="0"/>
                <a:cs typeface="Courier New" pitchFamily="49" charset="0"/>
              </a:rPr>
              <a:t> </a:t>
            </a:r>
            <a:r>
              <a:rPr lang="en-US" dirty="0" err="1" smtClean="0">
                <a:solidFill>
                  <a:schemeClr val="tx1"/>
                </a:solidFill>
                <a:latin typeface="Courier New" pitchFamily="49" charset="0"/>
                <a:cs typeface="Courier New" pitchFamily="49" charset="0"/>
              </a:rPr>
              <a:t>getId</a:t>
            </a:r>
            <a:r>
              <a:rPr lang="en-US" dirty="0" smtClean="0">
                <a:solidFill>
                  <a:schemeClr val="tx1"/>
                </a:solidFill>
                <a:latin typeface="Courier New" pitchFamily="49" charset="0"/>
                <a:cs typeface="Courier New" pitchFamily="49" charset="0"/>
              </a:rPr>
              <a:t>()</a:t>
            </a:r>
            <a:r>
              <a:rPr lang="en-US" dirty="0" smtClean="0">
                <a:solidFill>
                  <a:srgbClr val="4D4D4D"/>
                </a:solidFill>
                <a:latin typeface="Courier New" pitchFamily="49" charset="0"/>
                <a:cs typeface="Courier New" pitchFamily="49" charset="0"/>
              </a:rPr>
              <a:t>{.....}</a:t>
            </a:r>
          </a:p>
          <a:p>
            <a:pPr>
              <a:buClr>
                <a:srgbClr val="000000"/>
              </a:buClr>
              <a:buFont typeface="Monaco"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solidFill>
                  <a:srgbClr val="000000"/>
                </a:solidFill>
                <a:latin typeface="Courier New" pitchFamily="49" charset="0"/>
                <a:cs typeface="Courier New" pitchFamily="49" charset="0"/>
              </a:rPr>
              <a:t>}</a:t>
            </a:r>
            <a:endParaRPr lang="en-US" dirty="0">
              <a:solidFill>
                <a:srgbClr val="000000"/>
              </a:solidFill>
              <a:latin typeface="Courier New" pitchFamily="49" charset="0"/>
              <a:cs typeface="Courier New" pitchFamily="49" charset="0"/>
            </a:endParaRPr>
          </a:p>
        </p:txBody>
      </p:sp>
      <p:sp>
        <p:nvSpPr>
          <p:cNvPr id="50183" name="Text Box 6"/>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JPA Integration</a:t>
            </a:r>
          </a:p>
        </p:txBody>
      </p:sp>
      <p:pic>
        <p:nvPicPr>
          <p:cNvPr id="50184" name="Picture 7"/>
          <p:cNvPicPr>
            <a:picLocks noChangeAspect="1" noChangeArrowheads="1"/>
          </p:cNvPicPr>
          <p:nvPr/>
        </p:nvPicPr>
        <p:blipFill>
          <a:blip r:embed="rId4" cstate="print"/>
          <a:srcRect/>
          <a:stretch>
            <a:fillRect/>
          </a:stretch>
        </p:blipFill>
        <p:spPr bwMode="auto">
          <a:xfrm>
            <a:off x="7500938" y="5205413"/>
            <a:ext cx="1608137" cy="1608137"/>
          </a:xfrm>
          <a:prstGeom prst="rect">
            <a:avLst/>
          </a:prstGeom>
          <a:noFill/>
          <a:ln w="9525">
            <a:noFill/>
            <a:round/>
            <a:headEnd/>
            <a:tailEnd/>
          </a:ln>
        </p:spPr>
      </p:pic>
    </p:spTree>
    <p:extLst>
      <p:ext uri="{BB962C8B-B14F-4D97-AF65-F5344CB8AC3E}">
        <p14:creationId xmlns:p14="http://schemas.microsoft.com/office/powerpoint/2010/main" val="21852626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DataSource</a:t>
            </a:r>
          </a:p>
        </p:txBody>
      </p:sp>
      <p:sp>
        <p:nvSpPr>
          <p:cNvPr id="54275" name="Text Box 2"/>
          <p:cNvSpPr txBox="1">
            <a:spLocks noChangeArrowheads="1"/>
          </p:cNvSpPr>
          <p:nvPr/>
        </p:nvSpPr>
        <p:spPr bwMode="auto">
          <a:xfrm>
            <a:off x="1042988" y="1124744"/>
            <a:ext cx="4751387" cy="4608512"/>
          </a:xfrm>
          <a:prstGeom prst="rect">
            <a:avLst/>
          </a:prstGeom>
          <a:noFill/>
          <a:ln w="9525">
            <a:noFill/>
            <a:round/>
            <a:headEnd/>
            <a:tailEnd/>
          </a:ln>
        </p:spPr>
        <p:txBody>
          <a:bodyPr>
            <a:prstTxWarp prst="textNoShape">
              <a:avLst/>
            </a:prstTxWarp>
          </a:bodyPr>
          <a:lstStyle/>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With EJB, you can use </a:t>
            </a:r>
            <a:r>
              <a:rPr lang="en-US" sz="2200" dirty="0" err="1" smtClean="0">
                <a:solidFill>
                  <a:srgbClr val="4D4D4D"/>
                </a:solidFill>
              </a:rPr>
              <a:t>DataSources</a:t>
            </a:r>
            <a:r>
              <a:rPr lang="en-US" sz="2200" dirty="0" smtClean="0">
                <a:solidFill>
                  <a:srgbClr val="4D4D4D"/>
                </a:solidFill>
              </a:rPr>
              <a:t> !</a:t>
            </a: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A </a:t>
            </a:r>
            <a:r>
              <a:rPr lang="en-US" sz="2200" dirty="0" err="1" smtClean="0">
                <a:solidFill>
                  <a:srgbClr val="4D4D4D"/>
                </a:solidFill>
              </a:rPr>
              <a:t>DataSource</a:t>
            </a:r>
            <a:r>
              <a:rPr lang="en-US" sz="2200" dirty="0" smtClean="0">
                <a:solidFill>
                  <a:srgbClr val="4D4D4D"/>
                </a:solidFill>
              </a:rPr>
              <a:t> provides an abstract </a:t>
            </a:r>
            <a:r>
              <a:rPr lang="en-US" sz="2200" dirty="0">
                <a:solidFill>
                  <a:srgbClr val="4D4D4D"/>
                </a:solidFill>
              </a:rPr>
              <a:t>access to the database</a:t>
            </a: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Advantages compared to classic </a:t>
            </a:r>
            <a:r>
              <a:rPr lang="en-US" sz="2200" dirty="0" smtClean="0">
                <a:solidFill>
                  <a:srgbClr val="4D4D4D"/>
                </a:solidFill>
              </a:rPr>
              <a:t>connection :</a:t>
            </a: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JNDI support</a:t>
            </a: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C</a:t>
            </a:r>
            <a:r>
              <a:rPr lang="en-US" sz="2200" dirty="0" smtClean="0">
                <a:solidFill>
                  <a:srgbClr val="4D4D4D"/>
                </a:solidFill>
              </a:rPr>
              <a:t>onnection pool</a:t>
            </a: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And other stuff directly managed by the server and not by the application</a:t>
            </a:r>
            <a:endParaRPr lang="en-US" sz="2200" dirty="0">
              <a:solidFill>
                <a:srgbClr val="4D4D4D"/>
              </a:solidFill>
            </a:endParaRP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Each server can handle one or more </a:t>
            </a:r>
            <a:r>
              <a:rPr lang="en-US" sz="2200" dirty="0" err="1">
                <a:solidFill>
                  <a:srgbClr val="4D4D4D"/>
                </a:solidFill>
              </a:rPr>
              <a:t>DataSources</a:t>
            </a:r>
            <a:endParaRPr lang="en-US" sz="2200" dirty="0">
              <a:solidFill>
                <a:srgbClr val="4D4D4D"/>
              </a:solidFill>
            </a:endParaRPr>
          </a:p>
          <a:p>
            <a:pPr marL="341313" indent="-341313" eaLnBrk="1" hangingPunct="1">
              <a:spcBef>
                <a:spcPts val="550"/>
              </a:spcBef>
              <a:spcAft>
                <a:spcPts val="82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858838" lvl="1" indent="-342900" eaLnBrk="1" hangingPunct="1">
              <a:spcBef>
                <a:spcPts val="550"/>
              </a:spcBef>
              <a:spcAft>
                <a:spcPts val="825"/>
              </a:spcAft>
              <a:buClr>
                <a:srgbClr val="000000"/>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p:txBody>
      </p:sp>
      <p:pic>
        <p:nvPicPr>
          <p:cNvPr id="54276"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54277"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54278" name="Text Box 5"/>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JPA Integration</a:t>
            </a:r>
          </a:p>
        </p:txBody>
      </p:sp>
      <p:pic>
        <p:nvPicPr>
          <p:cNvPr id="54279" name="Picture 6"/>
          <p:cNvPicPr>
            <a:picLocks noChangeAspect="1" noChangeArrowheads="1"/>
          </p:cNvPicPr>
          <p:nvPr/>
        </p:nvPicPr>
        <p:blipFill>
          <a:blip r:embed="rId4" cstate="print"/>
          <a:srcRect/>
          <a:stretch>
            <a:fillRect/>
          </a:stretch>
        </p:blipFill>
        <p:spPr bwMode="auto">
          <a:xfrm>
            <a:off x="5940425" y="1635125"/>
            <a:ext cx="2857500" cy="3810000"/>
          </a:xfrm>
          <a:prstGeom prst="rect">
            <a:avLst/>
          </a:prstGeom>
          <a:noFill/>
          <a:ln w="9525">
            <a:noFill/>
            <a:round/>
            <a:headEnd/>
            <a:tailEnd/>
          </a:ln>
        </p:spPr>
      </p:pic>
    </p:spTree>
    <p:extLst>
      <p:ext uri="{BB962C8B-B14F-4D97-AF65-F5344CB8AC3E}">
        <p14:creationId xmlns:p14="http://schemas.microsoft.com/office/powerpoint/2010/main" val="22294754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Text Box 1"/>
          <p:cNvSpPr txBox="1">
            <a:spLocks noChangeArrowheads="1"/>
          </p:cNvSpPr>
          <p:nvPr/>
        </p:nvSpPr>
        <p:spPr bwMode="auto">
          <a:xfrm>
            <a:off x="9461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DataSource</a:t>
            </a:r>
          </a:p>
        </p:txBody>
      </p:sp>
      <p:sp>
        <p:nvSpPr>
          <p:cNvPr id="5126" name="Text Box 2"/>
          <p:cNvSpPr txBox="1">
            <a:spLocks noChangeArrowheads="1"/>
          </p:cNvSpPr>
          <p:nvPr/>
        </p:nvSpPr>
        <p:spPr bwMode="auto">
          <a:xfrm>
            <a:off x="1116756" y="980728"/>
            <a:ext cx="7631708" cy="4648200"/>
          </a:xfrm>
          <a:prstGeom prst="rect">
            <a:avLst/>
          </a:prstGeom>
          <a:noFill/>
          <a:ln w="9525">
            <a:noFill/>
            <a:round/>
            <a:headEnd/>
            <a:tailEnd/>
          </a:ln>
        </p:spPr>
        <p:txBody>
          <a:bodyPr>
            <a:prstTxWarp prst="textNoShape">
              <a:avLst/>
            </a:prstTxWarp>
          </a:bodyPr>
          <a:lstStyle/>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err="1" smtClean="0">
                <a:solidFill>
                  <a:srgbClr val="4D4D4D"/>
                </a:solidFill>
              </a:rPr>
              <a:t>DataSource</a:t>
            </a:r>
            <a:r>
              <a:rPr lang="en-US" sz="2200" dirty="0">
                <a:solidFill>
                  <a:srgbClr val="4D4D4D"/>
                </a:solidFill>
              </a:rPr>
              <a:t> </a:t>
            </a:r>
            <a:r>
              <a:rPr lang="en-US" sz="2200" dirty="0" smtClean="0">
                <a:solidFill>
                  <a:srgbClr val="4D4D4D"/>
                </a:solidFill>
              </a:rPr>
              <a:t>provides </a:t>
            </a:r>
            <a:r>
              <a:rPr lang="en-US" sz="2200" dirty="0">
                <a:solidFill>
                  <a:srgbClr val="4D4D4D"/>
                </a:solidFill>
              </a:rPr>
              <a:t>transparent access to a </a:t>
            </a:r>
            <a:r>
              <a:rPr lang="en-US" sz="2200" dirty="0" smtClean="0">
                <a:solidFill>
                  <a:srgbClr val="4D4D4D"/>
                </a:solidFill>
              </a:rPr>
              <a:t>database</a:t>
            </a: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You need to change the pool connection size to a database ?</a:t>
            </a: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Don’t touch your apps deployed on the server, just update the </a:t>
            </a:r>
            <a:r>
              <a:rPr lang="en-US" sz="2200" dirty="0" err="1" smtClean="0">
                <a:solidFill>
                  <a:srgbClr val="4D4D4D"/>
                </a:solidFill>
              </a:rPr>
              <a:t>DataSource</a:t>
            </a:r>
            <a:r>
              <a:rPr lang="en-US" sz="2200" dirty="0" smtClean="0">
                <a:solidFill>
                  <a:srgbClr val="4D4D4D"/>
                </a:solidFill>
              </a:rPr>
              <a:t> !</a:t>
            </a:r>
            <a:endParaRPr lang="en-US" sz="2200" dirty="0">
              <a:solidFill>
                <a:srgbClr val="4D4D4D"/>
              </a:solidFill>
            </a:endParaRPr>
          </a:p>
          <a:p>
            <a:pPr marL="858838" lvl="1" indent="-342900" eaLnBrk="1" hangingPunct="1">
              <a:spcBef>
                <a:spcPts val="550"/>
              </a:spcBef>
              <a:spcAft>
                <a:spcPts val="825"/>
              </a:spcAft>
              <a:buClr>
                <a:srgbClr val="000000"/>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p:txBody>
      </p:sp>
      <p:grpSp>
        <p:nvGrpSpPr>
          <p:cNvPr id="5127" name="Group 3"/>
          <p:cNvGrpSpPr>
            <a:grpSpLocks/>
          </p:cNvGrpSpPr>
          <p:nvPr/>
        </p:nvGrpSpPr>
        <p:grpSpPr bwMode="auto">
          <a:xfrm>
            <a:off x="2555875" y="4942160"/>
            <a:ext cx="1350963" cy="1727200"/>
            <a:chOff x="1610" y="2931"/>
            <a:chExt cx="851" cy="1088"/>
          </a:xfrm>
        </p:grpSpPr>
        <p:graphicFrame>
          <p:nvGraphicFramePr>
            <p:cNvPr id="5124" name="Object 4"/>
            <p:cNvGraphicFramePr>
              <a:graphicFrameLocks noChangeAspect="1"/>
            </p:cNvGraphicFramePr>
            <p:nvPr/>
          </p:nvGraphicFramePr>
          <p:xfrm>
            <a:off x="1610" y="2931"/>
            <a:ext cx="852" cy="1089"/>
          </p:xfrm>
          <a:graphic>
            <a:graphicData uri="http://schemas.openxmlformats.org/presentationml/2006/ole">
              <mc:AlternateContent xmlns:mc="http://schemas.openxmlformats.org/markup-compatibility/2006">
                <mc:Choice xmlns:v="urn:schemas-microsoft-com:vml" Requires="v">
                  <p:oleObj spid="_x0000_s639662" r:id="rId4" imgW="889000" imgH="1130300" progId="">
                    <p:embed/>
                  </p:oleObj>
                </mc:Choice>
                <mc:Fallback>
                  <p:oleObj r:id="rId4" imgW="889000" imgH="11303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0" y="2931"/>
                          <a:ext cx="852" cy="1089"/>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5142" name="Text Box 5"/>
            <p:cNvSpPr txBox="1">
              <a:spLocks noChangeArrowheads="1"/>
            </p:cNvSpPr>
            <p:nvPr/>
          </p:nvSpPr>
          <p:spPr bwMode="auto">
            <a:xfrm>
              <a:off x="1610" y="2931"/>
              <a:ext cx="852" cy="1089"/>
            </a:xfrm>
            <a:prstGeom prst="rect">
              <a:avLst/>
            </a:prstGeom>
            <a:noFill/>
            <a:ln w="9525">
              <a:noFill/>
              <a:round/>
              <a:headEnd/>
              <a:tailEnd/>
            </a:ln>
          </p:spPr>
          <p:txBody>
            <a:bodyPr wrap="none" anchor="ctr">
              <a:prstTxWarp prst="textNoShape">
                <a:avLst/>
              </a:prstTxWarp>
            </a:bodyPr>
            <a:lstStyle/>
            <a:p>
              <a:endParaRPr lang="en-US"/>
            </a:p>
          </p:txBody>
        </p:sp>
      </p:grpSp>
      <p:pic>
        <p:nvPicPr>
          <p:cNvPr id="5128" name="Picture 6"/>
          <p:cNvPicPr>
            <a:picLocks noChangeAspect="1" noChangeArrowheads="1"/>
          </p:cNvPicPr>
          <p:nvPr/>
        </p:nvPicPr>
        <p:blipFill>
          <a:blip r:embed="rId6" cstate="print"/>
          <a:srcRect/>
          <a:stretch>
            <a:fillRect/>
          </a:stretch>
        </p:blipFill>
        <p:spPr bwMode="auto">
          <a:xfrm>
            <a:off x="130175" y="119063"/>
            <a:ext cx="652463" cy="652462"/>
          </a:xfrm>
          <a:prstGeom prst="rect">
            <a:avLst/>
          </a:prstGeom>
          <a:noFill/>
          <a:ln w="9525">
            <a:noFill/>
            <a:round/>
            <a:headEnd/>
            <a:tailEnd/>
          </a:ln>
        </p:spPr>
      </p:pic>
      <p:sp>
        <p:nvSpPr>
          <p:cNvPr id="5129" name="Rectangle 7"/>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5130" name="Text Box 8"/>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JPA Integration</a:t>
            </a:r>
          </a:p>
        </p:txBody>
      </p:sp>
      <p:graphicFrame>
        <p:nvGraphicFramePr>
          <p:cNvPr id="5122" name="Object 9"/>
          <p:cNvGraphicFramePr>
            <a:graphicFrameLocks noChangeAspect="1"/>
          </p:cNvGraphicFramePr>
          <p:nvPr>
            <p:extLst>
              <p:ext uri="{D42A27DB-BD31-4B8C-83A1-F6EECF244321}">
                <p14:modId xmlns:p14="http://schemas.microsoft.com/office/powerpoint/2010/main" val="3458414139"/>
              </p:ext>
            </p:extLst>
          </p:nvPr>
        </p:nvGraphicFramePr>
        <p:xfrm>
          <a:off x="6372225" y="3213273"/>
          <a:ext cx="1727200" cy="1439863"/>
        </p:xfrm>
        <a:graphic>
          <a:graphicData uri="http://schemas.openxmlformats.org/presentationml/2006/ole">
            <mc:AlternateContent xmlns:mc="http://schemas.openxmlformats.org/markup-compatibility/2006">
              <mc:Choice xmlns:v="urn:schemas-microsoft-com:vml" Requires="v">
                <p:oleObj spid="_x0000_s639663" r:id="rId7" imgW="1498600" imgH="1397000" progId="">
                  <p:embed/>
                </p:oleObj>
              </mc:Choice>
              <mc:Fallback>
                <p:oleObj r:id="rId7" imgW="1498600" imgH="139700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72225" y="3213273"/>
                        <a:ext cx="1727200" cy="1439863"/>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pSp>
        <p:nvGrpSpPr>
          <p:cNvPr id="5131" name="Group 10"/>
          <p:cNvGrpSpPr>
            <a:grpSpLocks/>
          </p:cNvGrpSpPr>
          <p:nvPr/>
        </p:nvGrpSpPr>
        <p:grpSpPr bwMode="auto">
          <a:xfrm>
            <a:off x="6315075" y="5231085"/>
            <a:ext cx="1784350" cy="1438275"/>
            <a:chOff x="3978" y="2886"/>
            <a:chExt cx="1124" cy="906"/>
          </a:xfrm>
        </p:grpSpPr>
        <p:graphicFrame>
          <p:nvGraphicFramePr>
            <p:cNvPr id="5123" name="Object 11"/>
            <p:cNvGraphicFramePr>
              <a:graphicFrameLocks noChangeAspect="1"/>
            </p:cNvGraphicFramePr>
            <p:nvPr/>
          </p:nvGraphicFramePr>
          <p:xfrm>
            <a:off x="3978" y="2886"/>
            <a:ext cx="1125" cy="907"/>
          </p:xfrm>
          <a:graphic>
            <a:graphicData uri="http://schemas.openxmlformats.org/presentationml/2006/ole">
              <mc:AlternateContent xmlns:mc="http://schemas.openxmlformats.org/markup-compatibility/2006">
                <mc:Choice xmlns:v="urn:schemas-microsoft-com:vml" Requires="v">
                  <p:oleObj spid="_x0000_s639664" r:id="rId9" imgW="1498600" imgH="1397000" progId="">
                    <p:embed/>
                  </p:oleObj>
                </mc:Choice>
                <mc:Fallback>
                  <p:oleObj r:id="rId9" imgW="1498600" imgH="139700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78" y="2886"/>
                          <a:ext cx="1125" cy="907"/>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5141" name="Text Box 12"/>
            <p:cNvSpPr txBox="1">
              <a:spLocks noChangeArrowheads="1"/>
            </p:cNvSpPr>
            <p:nvPr/>
          </p:nvSpPr>
          <p:spPr bwMode="auto">
            <a:xfrm>
              <a:off x="3978" y="2886"/>
              <a:ext cx="1125" cy="907"/>
            </a:xfrm>
            <a:prstGeom prst="rect">
              <a:avLst/>
            </a:prstGeom>
            <a:noFill/>
            <a:ln w="9525">
              <a:noFill/>
              <a:round/>
              <a:headEnd/>
              <a:tailEnd/>
            </a:ln>
          </p:spPr>
          <p:txBody>
            <a:bodyPr wrap="none" anchor="ctr">
              <a:prstTxWarp prst="textNoShape">
                <a:avLst/>
              </a:prstTxWarp>
            </a:bodyPr>
            <a:lstStyle/>
            <a:p>
              <a:endParaRPr lang="en-US"/>
            </a:p>
          </p:txBody>
        </p:sp>
      </p:grpSp>
      <p:sp>
        <p:nvSpPr>
          <p:cNvPr id="5132" name="AutoShape 13"/>
          <p:cNvSpPr>
            <a:spLocks noChangeArrowheads="1"/>
          </p:cNvSpPr>
          <p:nvPr/>
        </p:nvSpPr>
        <p:spPr bwMode="auto">
          <a:xfrm>
            <a:off x="1835150" y="3286397"/>
            <a:ext cx="2089150" cy="1296988"/>
          </a:xfrm>
          <a:prstGeom prst="wedgeRoundRectCallout">
            <a:avLst>
              <a:gd name="adj1" fmla="val 21579"/>
              <a:gd name="adj2" fmla="val 78884"/>
              <a:gd name="adj3" fmla="val 16667"/>
            </a:avLst>
          </a:prstGeom>
          <a:solidFill>
            <a:srgbClr val="D3D7DB"/>
          </a:solidFill>
          <a:ln w="12600">
            <a:solidFill>
              <a:srgbClr val="4D4D4D"/>
            </a:solidFill>
            <a:miter lim="800000"/>
            <a:headEnd/>
            <a:tailEnd/>
          </a:ln>
        </p:spPr>
        <p:txBody>
          <a:bodyPr wrap="none" anchor="ctr">
            <a:prstTxWarp prst="textNoShape">
              <a:avLst/>
            </a:prstTxWarp>
          </a:bodyPr>
          <a:lstStyle/>
          <a:p>
            <a:endParaRPr lang="en-US"/>
          </a:p>
        </p:txBody>
      </p:sp>
      <p:grpSp>
        <p:nvGrpSpPr>
          <p:cNvPr id="4" name="Group 14"/>
          <p:cNvGrpSpPr>
            <a:grpSpLocks/>
          </p:cNvGrpSpPr>
          <p:nvPr/>
        </p:nvGrpSpPr>
        <p:grpSpPr bwMode="auto">
          <a:xfrm>
            <a:off x="2051050" y="3502297"/>
            <a:ext cx="1582738" cy="366713"/>
            <a:chOff x="1292" y="2024"/>
            <a:chExt cx="997" cy="231"/>
          </a:xfrm>
        </p:grpSpPr>
        <p:sp>
          <p:nvSpPr>
            <p:cNvPr id="5139" name="Rectangle 15"/>
            <p:cNvSpPr>
              <a:spLocks noChangeArrowheads="1"/>
            </p:cNvSpPr>
            <p:nvPr/>
          </p:nvSpPr>
          <p:spPr bwMode="auto">
            <a:xfrm>
              <a:off x="1292" y="2028"/>
              <a:ext cx="953" cy="227"/>
            </a:xfrm>
            <a:prstGeom prst="rect">
              <a:avLst/>
            </a:prstGeom>
            <a:solidFill>
              <a:srgbClr val="D3D7DB"/>
            </a:solidFill>
            <a:ln w="12600">
              <a:solidFill>
                <a:srgbClr val="4D4D4D"/>
              </a:solidFill>
              <a:miter lim="800000"/>
              <a:headEnd/>
              <a:tailEnd/>
            </a:ln>
          </p:spPr>
          <p:txBody>
            <a:bodyPr wrap="none" anchor="ctr">
              <a:prstTxWarp prst="textNoShape">
                <a:avLst/>
              </a:prstTxWarp>
            </a:bodyPr>
            <a:lstStyle/>
            <a:p>
              <a:endParaRPr lang="en-US"/>
            </a:p>
          </p:txBody>
        </p:sp>
        <p:sp>
          <p:nvSpPr>
            <p:cNvPr id="5140" name="Text Box 16"/>
            <p:cNvSpPr txBox="1">
              <a:spLocks noChangeArrowheads="1"/>
            </p:cNvSpPr>
            <p:nvPr/>
          </p:nvSpPr>
          <p:spPr bwMode="auto">
            <a:xfrm>
              <a:off x="1337" y="2024"/>
              <a:ext cx="953" cy="232"/>
            </a:xfrm>
            <a:prstGeom prst="rect">
              <a:avLst/>
            </a:prstGeom>
            <a:noFill/>
            <a:ln w="9525">
              <a:noFill/>
              <a:round/>
              <a:headEnd/>
              <a:tailEnd/>
            </a:ln>
          </p:spPr>
          <p:txBody>
            <a:bodyPr lIns="90000" tIns="46800" rIns="90000" bIns="46800">
              <a:prstTxWarp prst="textNoShape">
                <a:avLst/>
              </a:prstTxWarp>
              <a:spAutoFit/>
            </a:bodyPr>
            <a:lstStyle/>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a:solidFill>
                    <a:srgbClr val="4D4D4D"/>
                  </a:solidFill>
                </a:rPr>
                <a:t>DataSource</a:t>
              </a:r>
            </a:p>
          </p:txBody>
        </p:sp>
      </p:grpSp>
      <p:grpSp>
        <p:nvGrpSpPr>
          <p:cNvPr id="5" name="Group 17"/>
          <p:cNvGrpSpPr>
            <a:grpSpLocks/>
          </p:cNvGrpSpPr>
          <p:nvPr/>
        </p:nvGrpSpPr>
        <p:grpSpPr bwMode="auto">
          <a:xfrm>
            <a:off x="2051050" y="4078560"/>
            <a:ext cx="1582738" cy="366712"/>
            <a:chOff x="1292" y="2387"/>
            <a:chExt cx="997" cy="231"/>
          </a:xfrm>
        </p:grpSpPr>
        <p:sp>
          <p:nvSpPr>
            <p:cNvPr id="5137" name="Rectangle 18"/>
            <p:cNvSpPr>
              <a:spLocks noChangeArrowheads="1"/>
            </p:cNvSpPr>
            <p:nvPr/>
          </p:nvSpPr>
          <p:spPr bwMode="auto">
            <a:xfrm>
              <a:off x="1292" y="2391"/>
              <a:ext cx="953" cy="227"/>
            </a:xfrm>
            <a:prstGeom prst="rect">
              <a:avLst/>
            </a:prstGeom>
            <a:solidFill>
              <a:srgbClr val="D3D7DB"/>
            </a:solidFill>
            <a:ln w="12600">
              <a:solidFill>
                <a:srgbClr val="4D4D4D"/>
              </a:solidFill>
              <a:miter lim="800000"/>
              <a:headEnd/>
              <a:tailEnd/>
            </a:ln>
          </p:spPr>
          <p:txBody>
            <a:bodyPr wrap="none" anchor="ctr">
              <a:prstTxWarp prst="textNoShape">
                <a:avLst/>
              </a:prstTxWarp>
            </a:bodyPr>
            <a:lstStyle/>
            <a:p>
              <a:endParaRPr lang="en-US"/>
            </a:p>
          </p:txBody>
        </p:sp>
        <p:sp>
          <p:nvSpPr>
            <p:cNvPr id="5138" name="Text Box 19"/>
            <p:cNvSpPr txBox="1">
              <a:spLocks noChangeArrowheads="1"/>
            </p:cNvSpPr>
            <p:nvPr/>
          </p:nvSpPr>
          <p:spPr bwMode="auto">
            <a:xfrm>
              <a:off x="1337" y="2387"/>
              <a:ext cx="953" cy="232"/>
            </a:xfrm>
            <a:prstGeom prst="rect">
              <a:avLst/>
            </a:prstGeom>
            <a:noFill/>
            <a:ln w="9525">
              <a:noFill/>
              <a:round/>
              <a:headEnd/>
              <a:tailEnd/>
            </a:ln>
          </p:spPr>
          <p:txBody>
            <a:bodyPr lIns="90000" tIns="46800" rIns="90000" bIns="46800">
              <a:prstTxWarp prst="textNoShape">
                <a:avLst/>
              </a:prstTxWarp>
              <a:spAutoFit/>
            </a:bodyPr>
            <a:lstStyle/>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a:solidFill>
                    <a:srgbClr val="4D4D4D"/>
                  </a:solidFill>
                </a:rPr>
                <a:t>DataSource</a:t>
              </a:r>
            </a:p>
          </p:txBody>
        </p:sp>
      </p:grpSp>
      <p:sp>
        <p:nvSpPr>
          <p:cNvPr id="53268" name="Line 20"/>
          <p:cNvSpPr>
            <a:spLocks noChangeShapeType="1"/>
          </p:cNvSpPr>
          <p:nvPr/>
        </p:nvSpPr>
        <p:spPr bwMode="auto">
          <a:xfrm>
            <a:off x="3563888" y="3717029"/>
            <a:ext cx="3024336" cy="3"/>
          </a:xfrm>
          <a:prstGeom prst="line">
            <a:avLst/>
          </a:prstGeom>
          <a:noFill/>
          <a:ln w="12600">
            <a:solidFill>
              <a:srgbClr val="4D4D4D"/>
            </a:solidFill>
            <a:miter lim="800000"/>
            <a:headEnd/>
            <a:tailEnd type="triangle" w="med" len="med"/>
          </a:ln>
        </p:spPr>
        <p:txBody>
          <a:bodyPr>
            <a:prstTxWarp prst="textNoShape">
              <a:avLst/>
            </a:prstTxWarp>
          </a:bodyPr>
          <a:lstStyle/>
          <a:p>
            <a:endParaRPr lang="fr-FR"/>
          </a:p>
        </p:txBody>
      </p:sp>
      <p:sp>
        <p:nvSpPr>
          <p:cNvPr id="53269" name="Line 21"/>
          <p:cNvSpPr>
            <a:spLocks noChangeShapeType="1"/>
          </p:cNvSpPr>
          <p:nvPr/>
        </p:nvSpPr>
        <p:spPr bwMode="auto">
          <a:xfrm>
            <a:off x="3563888" y="4293096"/>
            <a:ext cx="2952328" cy="1440160"/>
          </a:xfrm>
          <a:prstGeom prst="line">
            <a:avLst/>
          </a:prstGeom>
          <a:noFill/>
          <a:ln w="12600">
            <a:solidFill>
              <a:srgbClr val="4D4D4D"/>
            </a:solidFill>
            <a:miter lim="800000"/>
            <a:headEnd/>
            <a:tailEnd type="triangle" w="med" len="med"/>
          </a:ln>
        </p:spPr>
        <p:txBody>
          <a:bodyPr>
            <a:prstTxWarp prst="textNoShape">
              <a:avLst/>
            </a:prstTxWarp>
          </a:bodyPr>
          <a:lstStyle/>
          <a:p>
            <a:endParaRPr lang="fr-FR"/>
          </a:p>
        </p:txBody>
      </p:sp>
    </p:spTree>
    <p:extLst>
      <p:ext uri="{BB962C8B-B14F-4D97-AF65-F5344CB8AC3E}">
        <p14:creationId xmlns:p14="http://schemas.microsoft.com/office/powerpoint/2010/main" val="400884825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DataSource</a:t>
            </a:r>
          </a:p>
        </p:txBody>
      </p:sp>
      <p:sp>
        <p:nvSpPr>
          <p:cNvPr id="55299" name="Text Box 2"/>
          <p:cNvSpPr txBox="1">
            <a:spLocks noChangeArrowheads="1"/>
          </p:cNvSpPr>
          <p:nvPr/>
        </p:nvSpPr>
        <p:spPr bwMode="auto">
          <a:xfrm>
            <a:off x="1044575" y="1524000"/>
            <a:ext cx="7704138" cy="4676775"/>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err="1">
                <a:solidFill>
                  <a:srgbClr val="4D4D4D"/>
                </a:solidFill>
              </a:rPr>
              <a:t>DataSource</a:t>
            </a:r>
            <a:r>
              <a:rPr lang="en-US" sz="2200" dirty="0">
                <a:solidFill>
                  <a:srgbClr val="4D4D4D"/>
                </a:solidFill>
              </a:rPr>
              <a:t> declaration depends on the server</a:t>
            </a: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Created using </a:t>
            </a:r>
            <a:r>
              <a:rPr lang="en-US" sz="2200" dirty="0" err="1">
                <a:solidFill>
                  <a:srgbClr val="4D4D4D"/>
                </a:solidFill>
              </a:rPr>
              <a:t>GlassFish</a:t>
            </a:r>
            <a:r>
              <a:rPr lang="en-US" sz="2200" dirty="0">
                <a:solidFill>
                  <a:srgbClr val="4D4D4D"/>
                </a:solidFill>
              </a:rPr>
              <a:t> administration console</a:t>
            </a:r>
          </a:p>
          <a:p>
            <a:pPr marL="341313" indent="-341313" eaLnBrk="1" hangingPunct="1">
              <a:lnSpc>
                <a:spcPct val="90000"/>
              </a:lnSpc>
              <a:spcBef>
                <a:spcPts val="550"/>
              </a:spcBef>
              <a:spcAft>
                <a:spcPts val="82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341313" indent="-341313" eaLnBrk="1" hangingPunct="1">
              <a:lnSpc>
                <a:spcPct val="90000"/>
              </a:lnSpc>
              <a:spcBef>
                <a:spcPts val="550"/>
              </a:spcBef>
              <a:spcAft>
                <a:spcPts val="82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341313" indent="-341313" eaLnBrk="1" hangingPunct="1">
              <a:lnSpc>
                <a:spcPct val="90000"/>
              </a:lnSpc>
              <a:spcBef>
                <a:spcPts val="550"/>
              </a:spcBef>
              <a:spcAft>
                <a:spcPts val="82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341313" indent="-341313" eaLnBrk="1" hangingPunct="1">
              <a:lnSpc>
                <a:spcPct val="90000"/>
              </a:lnSpc>
              <a:spcBef>
                <a:spcPts val="550"/>
              </a:spcBef>
              <a:spcAft>
                <a:spcPts val="82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341313" indent="-341313" eaLnBrk="1" hangingPunct="1">
              <a:lnSpc>
                <a:spcPct val="90000"/>
              </a:lnSpc>
              <a:spcBef>
                <a:spcPts val="550"/>
              </a:spcBef>
              <a:spcAft>
                <a:spcPts val="82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341313" indent="-341313" eaLnBrk="1" hangingPunct="1">
              <a:lnSpc>
                <a:spcPct val="90000"/>
              </a:lnSpc>
              <a:spcBef>
                <a:spcPts val="550"/>
              </a:spcBef>
              <a:spcAft>
                <a:spcPts val="82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341313" indent="-341313" eaLnBrk="1" hangingPunct="1">
              <a:lnSpc>
                <a:spcPct val="90000"/>
              </a:lnSpc>
              <a:spcBef>
                <a:spcPts val="550"/>
              </a:spcBef>
              <a:spcAft>
                <a:spcPts val="82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err="1" smtClean="0">
                <a:solidFill>
                  <a:srgbClr val="4D4D4D"/>
                </a:solidFill>
              </a:rPr>
              <a:t>JBoss</a:t>
            </a:r>
            <a:r>
              <a:rPr lang="en-US" sz="2200" dirty="0" smtClean="0">
                <a:solidFill>
                  <a:srgbClr val="4D4D4D"/>
                </a:solidFill>
              </a:rPr>
              <a:t> </a:t>
            </a:r>
            <a:r>
              <a:rPr lang="en-US" sz="2200" dirty="0">
                <a:solidFill>
                  <a:srgbClr val="4D4D4D"/>
                </a:solidFill>
              </a:rPr>
              <a:t>uses XML files</a:t>
            </a:r>
          </a:p>
        </p:txBody>
      </p:sp>
      <p:pic>
        <p:nvPicPr>
          <p:cNvPr id="55300"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55301"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55302" name="Text Box 5"/>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JPA Integration</a:t>
            </a:r>
          </a:p>
        </p:txBody>
      </p:sp>
      <p:pic>
        <p:nvPicPr>
          <p:cNvPr id="55303" name="Picture 6"/>
          <p:cNvPicPr>
            <a:picLocks noChangeAspect="1" noChangeArrowheads="1"/>
          </p:cNvPicPr>
          <p:nvPr/>
        </p:nvPicPr>
        <p:blipFill>
          <a:blip r:embed="rId4" cstate="print"/>
          <a:srcRect/>
          <a:stretch>
            <a:fillRect/>
          </a:stretch>
        </p:blipFill>
        <p:spPr bwMode="auto">
          <a:xfrm>
            <a:off x="1143000" y="2857500"/>
            <a:ext cx="7664450" cy="2339975"/>
          </a:xfrm>
          <a:prstGeom prst="rect">
            <a:avLst/>
          </a:prstGeom>
          <a:noFill/>
          <a:ln w="9525">
            <a:noFill/>
            <a:round/>
            <a:headEnd/>
            <a:tailEnd/>
          </a:ln>
        </p:spPr>
      </p:pic>
    </p:spTree>
    <p:extLst>
      <p:ext uri="{BB962C8B-B14F-4D97-AF65-F5344CB8AC3E}">
        <p14:creationId xmlns:p14="http://schemas.microsoft.com/office/powerpoint/2010/main" val="151401705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 Box 1"/>
          <p:cNvSpPr txBox="1">
            <a:spLocks noChangeArrowheads="1"/>
          </p:cNvSpPr>
          <p:nvPr/>
        </p:nvSpPr>
        <p:spPr bwMode="auto">
          <a:xfrm>
            <a:off x="9461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Persistence Unit</a:t>
            </a:r>
          </a:p>
        </p:txBody>
      </p:sp>
      <p:sp>
        <p:nvSpPr>
          <p:cNvPr id="6149" name="Text Box 2"/>
          <p:cNvSpPr txBox="1">
            <a:spLocks noChangeArrowheads="1"/>
          </p:cNvSpPr>
          <p:nvPr/>
        </p:nvSpPr>
        <p:spPr bwMode="auto">
          <a:xfrm>
            <a:off x="1187624" y="1268760"/>
            <a:ext cx="7560840" cy="4648200"/>
          </a:xfrm>
          <a:prstGeom prst="rect">
            <a:avLst/>
          </a:prstGeom>
          <a:noFill/>
          <a:ln w="9525">
            <a:noFill/>
            <a:round/>
            <a:headEnd/>
            <a:tailEnd/>
          </a:ln>
        </p:spPr>
        <p:txBody>
          <a:bodyPr>
            <a:prstTxWarp prst="textNoShape">
              <a:avLst/>
            </a:prstTxWarp>
          </a:bodyPr>
          <a:lstStyle/>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How to use a </a:t>
            </a:r>
            <a:r>
              <a:rPr lang="en-US" sz="2200" dirty="0" err="1" smtClean="0">
                <a:solidFill>
                  <a:srgbClr val="4D4D4D"/>
                </a:solidFill>
              </a:rPr>
              <a:t>DataSource</a:t>
            </a:r>
            <a:r>
              <a:rPr lang="en-US" sz="2200" dirty="0" smtClean="0">
                <a:solidFill>
                  <a:srgbClr val="4D4D4D"/>
                </a:solidFill>
              </a:rPr>
              <a:t> with JPA ?</a:t>
            </a: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Just define it in your Persistence Unit !</a:t>
            </a:r>
            <a:endParaRPr lang="en-US" sz="2200" dirty="0">
              <a:solidFill>
                <a:srgbClr val="4D4D4D"/>
              </a:solidFill>
            </a:endParaRPr>
          </a:p>
        </p:txBody>
      </p:sp>
      <p:grpSp>
        <p:nvGrpSpPr>
          <p:cNvPr id="6150" name="Group 3"/>
          <p:cNvGrpSpPr>
            <a:grpSpLocks/>
          </p:cNvGrpSpPr>
          <p:nvPr/>
        </p:nvGrpSpPr>
        <p:grpSpPr bwMode="auto">
          <a:xfrm>
            <a:off x="2700338" y="5229225"/>
            <a:ext cx="1077912" cy="1438275"/>
            <a:chOff x="1701" y="3294"/>
            <a:chExt cx="679" cy="906"/>
          </a:xfrm>
        </p:grpSpPr>
        <p:graphicFrame>
          <p:nvGraphicFramePr>
            <p:cNvPr id="6147" name="Object 4"/>
            <p:cNvGraphicFramePr>
              <a:graphicFrameLocks noChangeAspect="1"/>
            </p:cNvGraphicFramePr>
            <p:nvPr/>
          </p:nvGraphicFramePr>
          <p:xfrm>
            <a:off x="1701" y="3294"/>
            <a:ext cx="680" cy="907"/>
          </p:xfrm>
          <a:graphic>
            <a:graphicData uri="http://schemas.openxmlformats.org/presentationml/2006/ole">
              <mc:AlternateContent xmlns:mc="http://schemas.openxmlformats.org/markup-compatibility/2006">
                <mc:Choice xmlns:v="urn:schemas-microsoft-com:vml" Requires="v">
                  <p:oleObj spid="_x0000_s640466" r:id="rId4" imgW="889000" imgH="1130300" progId="">
                    <p:embed/>
                  </p:oleObj>
                </mc:Choice>
                <mc:Fallback>
                  <p:oleObj r:id="rId4" imgW="889000" imgH="11303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1" y="3294"/>
                          <a:ext cx="680" cy="907"/>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6170" name="Text Box 5"/>
            <p:cNvSpPr txBox="1">
              <a:spLocks noChangeArrowheads="1"/>
            </p:cNvSpPr>
            <p:nvPr/>
          </p:nvSpPr>
          <p:spPr bwMode="auto">
            <a:xfrm>
              <a:off x="1701" y="3294"/>
              <a:ext cx="680" cy="907"/>
            </a:xfrm>
            <a:prstGeom prst="rect">
              <a:avLst/>
            </a:prstGeom>
            <a:noFill/>
            <a:ln w="9525">
              <a:noFill/>
              <a:round/>
              <a:headEnd/>
              <a:tailEnd/>
            </a:ln>
          </p:spPr>
          <p:txBody>
            <a:bodyPr wrap="none" anchor="ctr">
              <a:prstTxWarp prst="textNoShape">
                <a:avLst/>
              </a:prstTxWarp>
            </a:bodyPr>
            <a:lstStyle/>
            <a:p>
              <a:endParaRPr lang="en-US"/>
            </a:p>
          </p:txBody>
        </p:sp>
      </p:grpSp>
      <p:pic>
        <p:nvPicPr>
          <p:cNvPr id="6151" name="Picture 6"/>
          <p:cNvPicPr>
            <a:picLocks noChangeAspect="1" noChangeArrowheads="1"/>
          </p:cNvPicPr>
          <p:nvPr/>
        </p:nvPicPr>
        <p:blipFill>
          <a:blip r:embed="rId6" cstate="print"/>
          <a:srcRect/>
          <a:stretch>
            <a:fillRect/>
          </a:stretch>
        </p:blipFill>
        <p:spPr bwMode="auto">
          <a:xfrm>
            <a:off x="130175" y="119063"/>
            <a:ext cx="652463" cy="652462"/>
          </a:xfrm>
          <a:prstGeom prst="rect">
            <a:avLst/>
          </a:prstGeom>
          <a:noFill/>
          <a:ln w="9525">
            <a:noFill/>
            <a:round/>
            <a:headEnd/>
            <a:tailEnd/>
          </a:ln>
        </p:spPr>
      </p:pic>
      <p:sp>
        <p:nvSpPr>
          <p:cNvPr id="6152" name="Rectangle 7"/>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6153" name="Text Box 8"/>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JPA Integration</a:t>
            </a:r>
          </a:p>
        </p:txBody>
      </p:sp>
      <p:grpSp>
        <p:nvGrpSpPr>
          <p:cNvPr id="6154" name="Group 9"/>
          <p:cNvGrpSpPr>
            <a:grpSpLocks/>
          </p:cNvGrpSpPr>
          <p:nvPr/>
        </p:nvGrpSpPr>
        <p:grpSpPr bwMode="auto">
          <a:xfrm>
            <a:off x="6516688" y="3500438"/>
            <a:ext cx="1784350" cy="1438275"/>
            <a:chOff x="4105" y="2205"/>
            <a:chExt cx="1124" cy="906"/>
          </a:xfrm>
        </p:grpSpPr>
        <p:graphicFrame>
          <p:nvGraphicFramePr>
            <p:cNvPr id="6146" name="Object 10"/>
            <p:cNvGraphicFramePr>
              <a:graphicFrameLocks noChangeAspect="1"/>
            </p:cNvGraphicFramePr>
            <p:nvPr/>
          </p:nvGraphicFramePr>
          <p:xfrm>
            <a:off x="4105" y="2205"/>
            <a:ext cx="1125" cy="907"/>
          </p:xfrm>
          <a:graphic>
            <a:graphicData uri="http://schemas.openxmlformats.org/presentationml/2006/ole">
              <mc:AlternateContent xmlns:mc="http://schemas.openxmlformats.org/markup-compatibility/2006">
                <mc:Choice xmlns:v="urn:schemas-microsoft-com:vml" Requires="v">
                  <p:oleObj spid="_x0000_s640467" r:id="rId7" imgW="1498600" imgH="1397000" progId="">
                    <p:embed/>
                  </p:oleObj>
                </mc:Choice>
                <mc:Fallback>
                  <p:oleObj r:id="rId7" imgW="1498600" imgH="139700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05" y="2205"/>
                          <a:ext cx="1125" cy="907"/>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6169" name="Text Box 11"/>
            <p:cNvSpPr txBox="1">
              <a:spLocks noChangeArrowheads="1"/>
            </p:cNvSpPr>
            <p:nvPr/>
          </p:nvSpPr>
          <p:spPr bwMode="auto">
            <a:xfrm>
              <a:off x="4105" y="2205"/>
              <a:ext cx="1125" cy="907"/>
            </a:xfrm>
            <a:prstGeom prst="rect">
              <a:avLst/>
            </a:prstGeom>
            <a:noFill/>
            <a:ln w="9525">
              <a:noFill/>
              <a:round/>
              <a:headEnd/>
              <a:tailEnd/>
            </a:ln>
          </p:spPr>
          <p:txBody>
            <a:bodyPr wrap="none" anchor="ctr">
              <a:prstTxWarp prst="textNoShape">
                <a:avLst/>
              </a:prstTxWarp>
            </a:bodyPr>
            <a:lstStyle/>
            <a:p>
              <a:endParaRPr lang="en-US"/>
            </a:p>
          </p:txBody>
        </p:sp>
      </p:grpSp>
      <p:sp>
        <p:nvSpPr>
          <p:cNvPr id="6155" name="AutoShape 12"/>
          <p:cNvSpPr>
            <a:spLocks noChangeArrowheads="1"/>
          </p:cNvSpPr>
          <p:nvPr/>
        </p:nvSpPr>
        <p:spPr bwMode="auto">
          <a:xfrm>
            <a:off x="1476375" y="2492375"/>
            <a:ext cx="3816350" cy="2232025"/>
          </a:xfrm>
          <a:prstGeom prst="wedgeRoundRectCallout">
            <a:avLst>
              <a:gd name="adj1" fmla="val -3954"/>
              <a:gd name="adj2" fmla="val 73046"/>
              <a:gd name="adj3" fmla="val 16667"/>
            </a:avLst>
          </a:prstGeom>
          <a:solidFill>
            <a:srgbClr val="D3D7DB"/>
          </a:solidFill>
          <a:ln w="12600">
            <a:solidFill>
              <a:srgbClr val="4D4D4D"/>
            </a:solidFill>
            <a:miter lim="800000"/>
            <a:headEnd/>
            <a:tailEnd/>
          </a:ln>
        </p:spPr>
        <p:txBody>
          <a:bodyPr wrap="none" anchor="ctr">
            <a:prstTxWarp prst="textNoShape">
              <a:avLst/>
            </a:prstTxWarp>
          </a:bodyPr>
          <a:lstStyle/>
          <a:p>
            <a:endParaRPr lang="en-US"/>
          </a:p>
        </p:txBody>
      </p:sp>
      <p:grpSp>
        <p:nvGrpSpPr>
          <p:cNvPr id="4" name="Group 13"/>
          <p:cNvGrpSpPr>
            <a:grpSpLocks/>
          </p:cNvGrpSpPr>
          <p:nvPr/>
        </p:nvGrpSpPr>
        <p:grpSpPr bwMode="auto">
          <a:xfrm>
            <a:off x="2555875" y="4221163"/>
            <a:ext cx="1582738" cy="366712"/>
            <a:chOff x="1610" y="2659"/>
            <a:chExt cx="997" cy="231"/>
          </a:xfrm>
        </p:grpSpPr>
        <p:sp>
          <p:nvSpPr>
            <p:cNvPr id="6167" name="Rectangle 14"/>
            <p:cNvSpPr>
              <a:spLocks noChangeArrowheads="1"/>
            </p:cNvSpPr>
            <p:nvPr/>
          </p:nvSpPr>
          <p:spPr bwMode="auto">
            <a:xfrm>
              <a:off x="1610" y="2663"/>
              <a:ext cx="953" cy="227"/>
            </a:xfrm>
            <a:prstGeom prst="rect">
              <a:avLst/>
            </a:prstGeom>
            <a:solidFill>
              <a:srgbClr val="D3D7DB"/>
            </a:solidFill>
            <a:ln w="12600">
              <a:solidFill>
                <a:srgbClr val="4D4D4D"/>
              </a:solidFill>
              <a:miter lim="800000"/>
              <a:headEnd/>
              <a:tailEnd/>
            </a:ln>
          </p:spPr>
          <p:txBody>
            <a:bodyPr wrap="none" anchor="ctr">
              <a:prstTxWarp prst="textNoShape">
                <a:avLst/>
              </a:prstTxWarp>
            </a:bodyPr>
            <a:lstStyle/>
            <a:p>
              <a:endParaRPr lang="en-US"/>
            </a:p>
          </p:txBody>
        </p:sp>
        <p:sp>
          <p:nvSpPr>
            <p:cNvPr id="6168" name="Text Box 15"/>
            <p:cNvSpPr txBox="1">
              <a:spLocks noChangeArrowheads="1"/>
            </p:cNvSpPr>
            <p:nvPr/>
          </p:nvSpPr>
          <p:spPr bwMode="auto">
            <a:xfrm>
              <a:off x="1655" y="2659"/>
              <a:ext cx="953" cy="232"/>
            </a:xfrm>
            <a:prstGeom prst="rect">
              <a:avLst/>
            </a:prstGeom>
            <a:noFill/>
            <a:ln w="9525">
              <a:noFill/>
              <a:round/>
              <a:headEnd/>
              <a:tailEnd/>
            </a:ln>
          </p:spPr>
          <p:txBody>
            <a:bodyPr lIns="90000" tIns="46800" rIns="90000" bIns="46800">
              <a:prstTxWarp prst="textNoShape">
                <a:avLst/>
              </a:prstTxWarp>
              <a:spAutoFit/>
            </a:bodyPr>
            <a:lstStyle/>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a:solidFill>
                    <a:srgbClr val="4D4D4D"/>
                  </a:solidFill>
                </a:rPr>
                <a:t>DataSource</a:t>
              </a:r>
            </a:p>
          </p:txBody>
        </p:sp>
      </p:grpSp>
      <p:sp>
        <p:nvSpPr>
          <p:cNvPr id="56336" name="Line 16"/>
          <p:cNvSpPr>
            <a:spLocks noChangeShapeType="1"/>
          </p:cNvSpPr>
          <p:nvPr/>
        </p:nvSpPr>
        <p:spPr bwMode="auto">
          <a:xfrm flipV="1">
            <a:off x="4067175" y="4219575"/>
            <a:ext cx="2665413" cy="219075"/>
          </a:xfrm>
          <a:prstGeom prst="line">
            <a:avLst/>
          </a:prstGeom>
          <a:noFill/>
          <a:ln w="12600">
            <a:solidFill>
              <a:srgbClr val="4D4D4D"/>
            </a:solidFill>
            <a:miter lim="800000"/>
            <a:headEnd/>
            <a:tailEnd type="triangle" w="med" len="med"/>
          </a:ln>
        </p:spPr>
        <p:txBody>
          <a:bodyPr>
            <a:prstTxWarp prst="textNoShape">
              <a:avLst/>
            </a:prstTxWarp>
          </a:bodyPr>
          <a:lstStyle/>
          <a:p>
            <a:endParaRPr lang="fr-FR"/>
          </a:p>
        </p:txBody>
      </p:sp>
      <p:grpSp>
        <p:nvGrpSpPr>
          <p:cNvPr id="5" name="Group 17"/>
          <p:cNvGrpSpPr>
            <a:grpSpLocks/>
          </p:cNvGrpSpPr>
          <p:nvPr/>
        </p:nvGrpSpPr>
        <p:grpSpPr bwMode="auto">
          <a:xfrm>
            <a:off x="1835150" y="2565400"/>
            <a:ext cx="3095625" cy="1158875"/>
            <a:chOff x="1156" y="1616"/>
            <a:chExt cx="1950" cy="730"/>
          </a:xfrm>
        </p:grpSpPr>
        <p:grpSp>
          <p:nvGrpSpPr>
            <p:cNvPr id="6161" name="Group 18"/>
            <p:cNvGrpSpPr>
              <a:grpSpLocks/>
            </p:cNvGrpSpPr>
            <p:nvPr/>
          </p:nvGrpSpPr>
          <p:grpSpPr bwMode="auto">
            <a:xfrm>
              <a:off x="1156" y="1616"/>
              <a:ext cx="1950" cy="730"/>
              <a:chOff x="1156" y="1616"/>
              <a:chExt cx="1950" cy="730"/>
            </a:xfrm>
          </p:grpSpPr>
          <p:sp>
            <p:nvSpPr>
              <p:cNvPr id="6163" name="AutoShape 19"/>
              <p:cNvSpPr>
                <a:spLocks noChangeArrowheads="1"/>
              </p:cNvSpPr>
              <p:nvPr/>
            </p:nvSpPr>
            <p:spPr bwMode="auto">
              <a:xfrm>
                <a:off x="1156" y="1616"/>
                <a:ext cx="1951" cy="725"/>
              </a:xfrm>
              <a:prstGeom prst="roundRect">
                <a:avLst>
                  <a:gd name="adj" fmla="val 16667"/>
                </a:avLst>
              </a:prstGeom>
              <a:solidFill>
                <a:srgbClr val="D3D7DB"/>
              </a:solidFill>
              <a:ln w="12600">
                <a:solidFill>
                  <a:srgbClr val="4D4D4D"/>
                </a:solidFill>
                <a:miter lim="800000"/>
                <a:headEnd/>
                <a:tailEnd/>
              </a:ln>
            </p:spPr>
            <p:txBody>
              <a:bodyPr wrap="none" anchor="ctr">
                <a:prstTxWarp prst="textNoShape">
                  <a:avLst/>
                </a:prstTxWarp>
              </a:bodyPr>
              <a:lstStyle/>
              <a:p>
                <a:endParaRPr lang="en-US"/>
              </a:p>
            </p:txBody>
          </p:sp>
          <p:sp>
            <p:nvSpPr>
              <p:cNvPr id="6164" name="Line 20"/>
              <p:cNvSpPr>
                <a:spLocks noChangeShapeType="1"/>
              </p:cNvSpPr>
              <p:nvPr/>
            </p:nvSpPr>
            <p:spPr bwMode="auto">
              <a:xfrm>
                <a:off x="1156" y="2115"/>
                <a:ext cx="1951" cy="1"/>
              </a:xfrm>
              <a:prstGeom prst="line">
                <a:avLst/>
              </a:prstGeom>
              <a:noFill/>
              <a:ln w="12600">
                <a:solidFill>
                  <a:srgbClr val="4D4D4D"/>
                </a:solidFill>
                <a:miter lim="800000"/>
                <a:headEnd/>
                <a:tailEnd/>
              </a:ln>
            </p:spPr>
            <p:txBody>
              <a:bodyPr>
                <a:prstTxWarp prst="textNoShape">
                  <a:avLst/>
                </a:prstTxWarp>
              </a:bodyPr>
              <a:lstStyle/>
              <a:p>
                <a:endParaRPr lang="fr-FR"/>
              </a:p>
            </p:txBody>
          </p:sp>
          <p:sp>
            <p:nvSpPr>
              <p:cNvPr id="6165" name="Text Box 21"/>
              <p:cNvSpPr txBox="1">
                <a:spLocks noChangeArrowheads="1"/>
              </p:cNvSpPr>
              <p:nvPr/>
            </p:nvSpPr>
            <p:spPr bwMode="auto">
              <a:xfrm>
                <a:off x="1202" y="2115"/>
                <a:ext cx="1814" cy="232"/>
              </a:xfrm>
              <a:prstGeom prst="rect">
                <a:avLst/>
              </a:prstGeom>
              <a:noFill/>
              <a:ln w="9525">
                <a:noFill/>
                <a:round/>
                <a:headEnd/>
                <a:tailEnd/>
              </a:ln>
            </p:spPr>
            <p:txBody>
              <a:bodyPr lIns="90000" tIns="46800" rIns="90000" bIns="46800">
                <a:prstTxWarp prst="textNoShape">
                  <a:avLst/>
                </a:prstTxWarp>
                <a:spAutoFit/>
              </a:bodyPr>
              <a:lstStyle/>
              <a:p>
                <a:pPr algn="ct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a:solidFill>
                      <a:srgbClr val="4D4D4D"/>
                    </a:solidFill>
                  </a:rPr>
                  <a:t>persistence unit</a:t>
                </a:r>
              </a:p>
            </p:txBody>
          </p:sp>
          <p:pic>
            <p:nvPicPr>
              <p:cNvPr id="6166" name="Picture 22"/>
              <p:cNvPicPr>
                <a:picLocks noChangeAspect="1" noChangeArrowheads="1"/>
              </p:cNvPicPr>
              <p:nvPr/>
            </p:nvPicPr>
            <p:blipFill>
              <a:blip r:embed="rId9" cstate="print"/>
              <a:srcRect/>
              <a:stretch>
                <a:fillRect/>
              </a:stretch>
            </p:blipFill>
            <p:spPr bwMode="auto">
              <a:xfrm>
                <a:off x="1245" y="1659"/>
                <a:ext cx="410" cy="410"/>
              </a:xfrm>
              <a:prstGeom prst="rect">
                <a:avLst/>
              </a:prstGeom>
              <a:noFill/>
              <a:ln w="9525">
                <a:noFill/>
                <a:round/>
                <a:headEnd/>
                <a:tailEnd/>
              </a:ln>
            </p:spPr>
          </p:pic>
        </p:grpSp>
        <p:sp>
          <p:nvSpPr>
            <p:cNvPr id="6162" name="Text Box 23"/>
            <p:cNvSpPr txBox="1">
              <a:spLocks noChangeArrowheads="1"/>
            </p:cNvSpPr>
            <p:nvPr/>
          </p:nvSpPr>
          <p:spPr bwMode="auto">
            <a:xfrm>
              <a:off x="1745" y="1752"/>
              <a:ext cx="1316" cy="232"/>
            </a:xfrm>
            <a:prstGeom prst="rect">
              <a:avLst/>
            </a:prstGeom>
            <a:noFill/>
            <a:ln w="9525">
              <a:noFill/>
              <a:round/>
              <a:headEnd/>
              <a:tailEnd/>
            </a:ln>
          </p:spPr>
          <p:txBody>
            <a:bodyPr lIns="90000" tIns="46800" rIns="90000" bIns="46800">
              <a:prstTxWarp prst="textNoShape">
                <a:avLst/>
              </a:prstTxWarp>
              <a:spAutoFit/>
            </a:bodyPr>
            <a:lstStyle/>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a:solidFill>
                    <a:srgbClr val="4D4D4D"/>
                  </a:solidFill>
                </a:rPr>
                <a:t>EJB application</a:t>
              </a:r>
            </a:p>
          </p:txBody>
        </p:sp>
      </p:grpSp>
      <p:sp>
        <p:nvSpPr>
          <p:cNvPr id="56344" name="Line 24"/>
          <p:cNvSpPr>
            <a:spLocks noChangeShapeType="1"/>
          </p:cNvSpPr>
          <p:nvPr/>
        </p:nvSpPr>
        <p:spPr bwMode="auto">
          <a:xfrm>
            <a:off x="3276600" y="3716338"/>
            <a:ext cx="1588" cy="504825"/>
          </a:xfrm>
          <a:prstGeom prst="line">
            <a:avLst/>
          </a:prstGeom>
          <a:noFill/>
          <a:ln w="12600">
            <a:solidFill>
              <a:srgbClr val="4D4D4D"/>
            </a:solidFill>
            <a:miter lim="800000"/>
            <a:headEnd/>
            <a:tailEnd type="triangle" w="med" len="med"/>
          </a:ln>
        </p:spPr>
        <p:txBody>
          <a:bodyPr>
            <a:prstTxWarp prst="textNoShape">
              <a:avLst/>
            </a:prstTxWarp>
          </a:bodyPr>
          <a:lstStyle/>
          <a:p>
            <a:endParaRPr lang="fr-FR"/>
          </a:p>
        </p:txBody>
      </p:sp>
      <p:pic>
        <p:nvPicPr>
          <p:cNvPr id="6160" name="Picture 25"/>
          <p:cNvPicPr>
            <a:picLocks noChangeAspect="1" noChangeArrowheads="1"/>
          </p:cNvPicPr>
          <p:nvPr/>
        </p:nvPicPr>
        <p:blipFill>
          <a:blip r:embed="rId10" cstate="print"/>
          <a:srcRect/>
          <a:stretch>
            <a:fillRect/>
          </a:stretch>
        </p:blipFill>
        <p:spPr bwMode="auto">
          <a:xfrm>
            <a:off x="7535863" y="5597525"/>
            <a:ext cx="1428750" cy="1071563"/>
          </a:xfrm>
          <a:prstGeom prst="rect">
            <a:avLst/>
          </a:prstGeom>
          <a:noFill/>
          <a:ln w="9525">
            <a:noFill/>
            <a:round/>
            <a:headEnd/>
            <a:tailEnd/>
          </a:ln>
        </p:spPr>
      </p:pic>
    </p:spTree>
    <p:extLst>
      <p:ext uri="{BB962C8B-B14F-4D97-AF65-F5344CB8AC3E}">
        <p14:creationId xmlns:p14="http://schemas.microsoft.com/office/powerpoint/2010/main" val="162560720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Persistence Unit</a:t>
            </a:r>
          </a:p>
        </p:txBody>
      </p:sp>
      <p:sp>
        <p:nvSpPr>
          <p:cNvPr id="58371" name="Text Box 2"/>
          <p:cNvSpPr txBox="1">
            <a:spLocks noChangeArrowheads="1"/>
          </p:cNvSpPr>
          <p:nvPr/>
        </p:nvSpPr>
        <p:spPr bwMode="auto">
          <a:xfrm>
            <a:off x="1174055" y="1052736"/>
            <a:ext cx="7718425" cy="4648200"/>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Example using </a:t>
            </a:r>
            <a:r>
              <a:rPr lang="en-US" sz="2200" dirty="0" err="1" smtClean="0">
                <a:solidFill>
                  <a:srgbClr val="4D4D4D"/>
                </a:solidFill>
              </a:rPr>
              <a:t>TopLink</a:t>
            </a:r>
            <a:r>
              <a:rPr lang="en-US" sz="2200" dirty="0" smtClean="0">
                <a:solidFill>
                  <a:srgbClr val="4D4D4D"/>
                </a:solidFill>
              </a:rPr>
              <a:t> as provider :</a:t>
            </a:r>
            <a:endParaRPr lang="en-US" sz="2200" dirty="0">
              <a:solidFill>
                <a:srgbClr val="4D4D4D"/>
              </a:solidFill>
            </a:endParaRPr>
          </a:p>
          <a:p>
            <a:pPr marL="341313" indent="-341313" eaLnBrk="1" hangingPunct="1">
              <a:lnSpc>
                <a:spcPct val="90000"/>
              </a:lnSpc>
              <a:spcBef>
                <a:spcPts val="550"/>
              </a:spcBef>
              <a:spcAft>
                <a:spcPts val="82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p:txBody>
      </p:sp>
      <p:pic>
        <p:nvPicPr>
          <p:cNvPr id="58372"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58373"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2" name="Rectangle 5"/>
          <p:cNvSpPr>
            <a:spLocks noChangeArrowheads="1"/>
          </p:cNvSpPr>
          <p:nvPr/>
        </p:nvSpPr>
        <p:spPr bwMode="auto">
          <a:xfrm>
            <a:off x="1066800" y="1844824"/>
            <a:ext cx="7924800" cy="4824536"/>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marL="341313" indent="-341313" eaLnBrk="1" hangingPunct="1">
              <a:spcBef>
                <a:spcPts val="400"/>
              </a:spcBef>
              <a:spcAft>
                <a:spcPts val="60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1600" dirty="0">
                <a:solidFill>
                  <a:srgbClr val="008080"/>
                </a:solidFill>
                <a:latin typeface="Courier New" pitchFamily="49" charset="0"/>
                <a:cs typeface="Courier New" pitchFamily="49" charset="0"/>
              </a:rPr>
              <a:t>&lt;?</a:t>
            </a:r>
            <a:r>
              <a:rPr lang="fr-FR" sz="1600" dirty="0" err="1">
                <a:solidFill>
                  <a:srgbClr val="3F7F7F"/>
                </a:solidFill>
                <a:latin typeface="Courier New" pitchFamily="49" charset="0"/>
                <a:cs typeface="Courier New" pitchFamily="49" charset="0"/>
              </a:rPr>
              <a:t>xml</a:t>
            </a:r>
            <a:r>
              <a:rPr lang="fr-FR" sz="1600" dirty="0">
                <a:solidFill>
                  <a:srgbClr val="3F7F7F"/>
                </a:solidFill>
                <a:latin typeface="Courier New" pitchFamily="49" charset="0"/>
                <a:cs typeface="Courier New" pitchFamily="49" charset="0"/>
              </a:rPr>
              <a:t> </a:t>
            </a:r>
            <a:r>
              <a:rPr lang="fr-FR" sz="1600" dirty="0">
                <a:solidFill>
                  <a:srgbClr val="7F007F"/>
                </a:solidFill>
                <a:latin typeface="Courier New" pitchFamily="49" charset="0"/>
                <a:cs typeface="Courier New" pitchFamily="49" charset="0"/>
              </a:rPr>
              <a:t>version</a:t>
            </a:r>
            <a:r>
              <a:rPr lang="fr-FR" sz="1600" dirty="0">
                <a:solidFill>
                  <a:srgbClr val="000000"/>
                </a:solidFill>
                <a:latin typeface="Courier New" pitchFamily="49" charset="0"/>
                <a:cs typeface="Courier New" pitchFamily="49" charset="0"/>
              </a:rPr>
              <a:t>=</a:t>
            </a:r>
            <a:r>
              <a:rPr lang="fr-FR" sz="1600" dirty="0">
                <a:solidFill>
                  <a:srgbClr val="2A00FF"/>
                </a:solidFill>
                <a:latin typeface="Courier New" pitchFamily="49" charset="0"/>
                <a:cs typeface="Courier New" pitchFamily="49" charset="0"/>
              </a:rPr>
              <a:t>"1.0"</a:t>
            </a:r>
            <a:r>
              <a:rPr lang="fr-FR" sz="1600" dirty="0">
                <a:solidFill>
                  <a:srgbClr val="008080"/>
                </a:solidFill>
                <a:latin typeface="Courier New" pitchFamily="49" charset="0"/>
                <a:cs typeface="Courier New" pitchFamily="49" charset="0"/>
              </a:rPr>
              <a:t>?&gt;</a:t>
            </a:r>
          </a:p>
          <a:p>
            <a:pPr marL="341313" indent="-341313" eaLnBrk="1" hangingPunct="1">
              <a:spcBef>
                <a:spcPts val="400"/>
              </a:spcBef>
              <a:spcAft>
                <a:spcPts val="60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1600" dirty="0">
                <a:solidFill>
                  <a:srgbClr val="008080"/>
                </a:solidFill>
                <a:latin typeface="Courier New" pitchFamily="49" charset="0"/>
                <a:cs typeface="Courier New" pitchFamily="49" charset="0"/>
              </a:rPr>
              <a:t>&lt;</a:t>
            </a:r>
            <a:r>
              <a:rPr lang="fr-FR" sz="1600" dirty="0" err="1">
                <a:solidFill>
                  <a:srgbClr val="3F7F7F"/>
                </a:solidFill>
                <a:latin typeface="Courier New" pitchFamily="49" charset="0"/>
                <a:cs typeface="Courier New" pitchFamily="49" charset="0"/>
              </a:rPr>
              <a:t>persistence</a:t>
            </a:r>
            <a:r>
              <a:rPr lang="fr-FR" sz="1600" dirty="0">
                <a:solidFill>
                  <a:srgbClr val="3F7F7F"/>
                </a:solidFill>
                <a:latin typeface="Courier New" pitchFamily="49" charset="0"/>
                <a:cs typeface="Courier New" pitchFamily="49" charset="0"/>
              </a:rPr>
              <a:t> </a:t>
            </a:r>
            <a:r>
              <a:rPr lang="fr-FR" sz="1600" dirty="0">
                <a:solidFill>
                  <a:srgbClr val="7F007F"/>
                </a:solidFill>
                <a:latin typeface="Courier New" pitchFamily="49" charset="0"/>
                <a:cs typeface="Courier New" pitchFamily="49" charset="0"/>
              </a:rPr>
              <a:t>version</a:t>
            </a:r>
            <a:r>
              <a:rPr lang="fr-FR" sz="1600" dirty="0">
                <a:solidFill>
                  <a:srgbClr val="000000"/>
                </a:solidFill>
                <a:latin typeface="Courier New" pitchFamily="49" charset="0"/>
                <a:cs typeface="Courier New" pitchFamily="49" charset="0"/>
              </a:rPr>
              <a:t>=</a:t>
            </a:r>
            <a:r>
              <a:rPr lang="fr-FR" sz="1600" dirty="0">
                <a:solidFill>
                  <a:srgbClr val="2A00FF"/>
                </a:solidFill>
                <a:latin typeface="Courier New" pitchFamily="49" charset="0"/>
                <a:cs typeface="Courier New" pitchFamily="49" charset="0"/>
              </a:rPr>
              <a:t>"1.0"</a:t>
            </a:r>
            <a:r>
              <a:rPr lang="fr-FR" sz="1600" dirty="0">
                <a:solidFill>
                  <a:srgbClr val="008080"/>
                </a:solidFill>
                <a:latin typeface="Courier New" pitchFamily="49" charset="0"/>
                <a:cs typeface="Courier New" pitchFamily="49" charset="0"/>
              </a:rPr>
              <a:t>&gt;</a:t>
            </a:r>
          </a:p>
          <a:p>
            <a:pPr marL="341313" indent="-341313" eaLnBrk="1" hangingPunct="1">
              <a:spcBef>
                <a:spcPts val="400"/>
              </a:spcBef>
              <a:spcAft>
                <a:spcPts val="60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1600" dirty="0" smtClean="0">
                <a:solidFill>
                  <a:srgbClr val="008080"/>
                </a:solidFill>
                <a:latin typeface="Courier New" pitchFamily="49" charset="0"/>
                <a:cs typeface="Courier New" pitchFamily="49" charset="0"/>
              </a:rPr>
              <a:t>  &lt;</a:t>
            </a:r>
            <a:r>
              <a:rPr lang="fr-FR" sz="1600" dirty="0" err="1">
                <a:solidFill>
                  <a:srgbClr val="3F7F7F"/>
                </a:solidFill>
                <a:latin typeface="Courier New" pitchFamily="49" charset="0"/>
                <a:cs typeface="Courier New" pitchFamily="49" charset="0"/>
              </a:rPr>
              <a:t>persistence</a:t>
            </a:r>
            <a:r>
              <a:rPr lang="fr-FR" sz="1600" dirty="0">
                <a:solidFill>
                  <a:srgbClr val="3F7F7F"/>
                </a:solidFill>
                <a:latin typeface="Courier New" pitchFamily="49" charset="0"/>
                <a:cs typeface="Courier New" pitchFamily="49" charset="0"/>
              </a:rPr>
              <a:t>-unit </a:t>
            </a:r>
            <a:r>
              <a:rPr lang="fr-FR" sz="1600" dirty="0" err="1">
                <a:solidFill>
                  <a:srgbClr val="7F007F"/>
                </a:solidFill>
                <a:latin typeface="Courier New" pitchFamily="49" charset="0"/>
                <a:cs typeface="Courier New" pitchFamily="49" charset="0"/>
              </a:rPr>
              <a:t>name</a:t>
            </a:r>
            <a:r>
              <a:rPr lang="fr-FR" sz="1600" dirty="0">
                <a:solidFill>
                  <a:srgbClr val="000000"/>
                </a:solidFill>
                <a:latin typeface="Courier New" pitchFamily="49" charset="0"/>
                <a:cs typeface="Courier New" pitchFamily="49" charset="0"/>
              </a:rPr>
              <a:t>=</a:t>
            </a:r>
            <a:r>
              <a:rPr lang="fr-FR" sz="1600" dirty="0">
                <a:solidFill>
                  <a:srgbClr val="2A00FF"/>
                </a:solidFill>
                <a:latin typeface="Courier New" pitchFamily="49" charset="0"/>
                <a:cs typeface="Courier New" pitchFamily="49" charset="0"/>
              </a:rPr>
              <a:t>"</a:t>
            </a:r>
            <a:r>
              <a:rPr lang="fr-FR" sz="1600" dirty="0" err="1" smtClean="0">
                <a:solidFill>
                  <a:srgbClr val="2A00FF"/>
                </a:solidFill>
                <a:latin typeface="Courier New" pitchFamily="49" charset="0"/>
                <a:cs typeface="Courier New" pitchFamily="49" charset="0"/>
              </a:rPr>
              <a:t>LaboSun</a:t>
            </a:r>
            <a:r>
              <a:rPr lang="fr-FR" sz="1600" dirty="0" smtClean="0">
                <a:solidFill>
                  <a:srgbClr val="2A00FF"/>
                </a:solidFill>
                <a:latin typeface="Courier New" pitchFamily="49" charset="0"/>
                <a:cs typeface="Courier New" pitchFamily="49" charset="0"/>
              </a:rPr>
              <a:t>-PU</a:t>
            </a:r>
            <a:r>
              <a:rPr lang="fr-FR" sz="1600" dirty="0">
                <a:solidFill>
                  <a:srgbClr val="2A00FF"/>
                </a:solidFill>
                <a:latin typeface="Courier New" pitchFamily="49" charset="0"/>
                <a:cs typeface="Courier New" pitchFamily="49" charset="0"/>
              </a:rPr>
              <a:t>"</a:t>
            </a:r>
            <a:r>
              <a:rPr lang="fr-FR" sz="1600" dirty="0">
                <a:solidFill>
                  <a:srgbClr val="008080"/>
                </a:solidFill>
                <a:latin typeface="Courier New" pitchFamily="49" charset="0"/>
                <a:cs typeface="Courier New" pitchFamily="49" charset="0"/>
              </a:rPr>
              <a:t>&gt;</a:t>
            </a:r>
          </a:p>
          <a:p>
            <a:pPr marL="341313" indent="-341313" eaLnBrk="1" hangingPunct="1">
              <a:spcBef>
                <a:spcPts val="400"/>
              </a:spcBef>
              <a:spcAft>
                <a:spcPts val="60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1600" dirty="0" smtClean="0">
                <a:solidFill>
                  <a:srgbClr val="008080"/>
                </a:solidFill>
                <a:latin typeface="Courier New" pitchFamily="49" charset="0"/>
                <a:cs typeface="Courier New" pitchFamily="49" charset="0"/>
              </a:rPr>
              <a:t>    &lt;</a:t>
            </a:r>
            <a:r>
              <a:rPr lang="fr-FR" sz="1600" dirty="0" err="1">
                <a:solidFill>
                  <a:srgbClr val="3F7F7F"/>
                </a:solidFill>
                <a:latin typeface="Courier New" pitchFamily="49" charset="0"/>
                <a:cs typeface="Courier New" pitchFamily="49" charset="0"/>
              </a:rPr>
              <a:t>jta</a:t>
            </a:r>
            <a:r>
              <a:rPr lang="fr-FR" sz="1600" dirty="0">
                <a:solidFill>
                  <a:srgbClr val="3F7F7F"/>
                </a:solidFill>
                <a:latin typeface="Courier New" pitchFamily="49" charset="0"/>
                <a:cs typeface="Courier New" pitchFamily="49" charset="0"/>
              </a:rPr>
              <a:t>-data-source</a:t>
            </a:r>
            <a:r>
              <a:rPr lang="fr-FR" sz="1600" dirty="0">
                <a:solidFill>
                  <a:srgbClr val="008080"/>
                </a:solidFill>
                <a:latin typeface="Courier New" pitchFamily="49" charset="0"/>
                <a:cs typeface="Courier New" pitchFamily="49" charset="0"/>
              </a:rPr>
              <a:t>&gt;</a:t>
            </a:r>
            <a:r>
              <a:rPr lang="fr-FR" sz="1600" dirty="0" err="1">
                <a:solidFill>
                  <a:srgbClr val="000000"/>
                </a:solidFill>
                <a:latin typeface="Courier New" pitchFamily="49" charset="0"/>
                <a:cs typeface="Courier New" pitchFamily="49" charset="0"/>
              </a:rPr>
              <a:t>jdbc</a:t>
            </a:r>
            <a:r>
              <a:rPr lang="fr-FR" sz="1600" dirty="0">
                <a:solidFill>
                  <a:srgbClr val="000000"/>
                </a:solidFill>
                <a:latin typeface="Courier New" pitchFamily="49" charset="0"/>
                <a:cs typeface="Courier New" pitchFamily="49" charset="0"/>
              </a:rPr>
              <a:t>/</a:t>
            </a:r>
            <a:r>
              <a:rPr lang="fr-FR" sz="1600" dirty="0" err="1" smtClean="0">
                <a:solidFill>
                  <a:srgbClr val="000000"/>
                </a:solidFill>
                <a:latin typeface="Courier New" pitchFamily="49" charset="0"/>
                <a:cs typeface="Courier New" pitchFamily="49" charset="0"/>
              </a:rPr>
              <a:t>LaboJavaDS</a:t>
            </a:r>
            <a:r>
              <a:rPr lang="fr-FR" sz="1600" dirty="0">
                <a:solidFill>
                  <a:srgbClr val="008080"/>
                </a:solidFill>
                <a:latin typeface="Courier New" pitchFamily="49" charset="0"/>
                <a:cs typeface="Courier New" pitchFamily="49" charset="0"/>
              </a:rPr>
              <a:t>&lt;/</a:t>
            </a:r>
            <a:r>
              <a:rPr lang="fr-FR" sz="1600" dirty="0" err="1">
                <a:solidFill>
                  <a:srgbClr val="3F7F7F"/>
                </a:solidFill>
                <a:latin typeface="Courier New" pitchFamily="49" charset="0"/>
                <a:cs typeface="Courier New" pitchFamily="49" charset="0"/>
              </a:rPr>
              <a:t>jta</a:t>
            </a:r>
            <a:r>
              <a:rPr lang="fr-FR" sz="1600" dirty="0">
                <a:solidFill>
                  <a:srgbClr val="3F7F7F"/>
                </a:solidFill>
                <a:latin typeface="Courier New" pitchFamily="49" charset="0"/>
                <a:cs typeface="Courier New" pitchFamily="49" charset="0"/>
              </a:rPr>
              <a:t>-data-source</a:t>
            </a:r>
            <a:r>
              <a:rPr lang="fr-FR" sz="1600" dirty="0">
                <a:solidFill>
                  <a:srgbClr val="008080"/>
                </a:solidFill>
                <a:latin typeface="Courier New" pitchFamily="49" charset="0"/>
                <a:cs typeface="Courier New" pitchFamily="49" charset="0"/>
              </a:rPr>
              <a:t>&gt;</a:t>
            </a:r>
          </a:p>
          <a:p>
            <a:pPr marL="341313" indent="-341313" eaLnBrk="1" hangingPunct="1">
              <a:spcBef>
                <a:spcPts val="400"/>
              </a:spcBef>
              <a:spcAft>
                <a:spcPts val="60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1600" dirty="0" smtClean="0">
                <a:solidFill>
                  <a:srgbClr val="008080"/>
                </a:solidFill>
                <a:latin typeface="Courier New" pitchFamily="49" charset="0"/>
                <a:cs typeface="Courier New" pitchFamily="49" charset="0"/>
              </a:rPr>
              <a:t>    &lt;</a:t>
            </a:r>
            <a:r>
              <a:rPr lang="fr-FR" sz="1600" dirty="0" smtClean="0">
                <a:solidFill>
                  <a:srgbClr val="3F7F7F"/>
                </a:solidFill>
                <a:latin typeface="Courier New" pitchFamily="49" charset="0"/>
                <a:cs typeface="Courier New" pitchFamily="49" charset="0"/>
              </a:rPr>
              <a:t>provider</a:t>
            </a:r>
            <a:r>
              <a:rPr lang="fr-FR" sz="1600" dirty="0" smtClean="0">
                <a:solidFill>
                  <a:srgbClr val="008080"/>
                </a:solidFill>
                <a:latin typeface="Courier New" pitchFamily="49" charset="0"/>
                <a:cs typeface="Courier New" pitchFamily="49" charset="0"/>
              </a:rPr>
              <a:t>&gt;</a:t>
            </a:r>
          </a:p>
          <a:p>
            <a:pPr marL="341313" indent="-341313" eaLnBrk="1" hangingPunct="1">
              <a:spcBef>
                <a:spcPts val="400"/>
              </a:spcBef>
              <a:spcAft>
                <a:spcPts val="60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1600" dirty="0" smtClean="0">
                <a:solidFill>
                  <a:srgbClr val="008080"/>
                </a:solidFill>
                <a:latin typeface="Courier New" pitchFamily="49" charset="0"/>
                <a:cs typeface="Courier New" pitchFamily="49" charset="0"/>
              </a:rPr>
              <a:t>      </a:t>
            </a:r>
            <a:r>
              <a:rPr lang="fr-FR" sz="1600" dirty="0" err="1" smtClean="0">
                <a:solidFill>
                  <a:srgbClr val="000000"/>
                </a:solidFill>
                <a:latin typeface="Courier New" pitchFamily="49" charset="0"/>
                <a:cs typeface="Courier New" pitchFamily="49" charset="0"/>
              </a:rPr>
              <a:t>oracle.toplink.essentials.PersistenceProvider</a:t>
            </a:r>
            <a:r>
              <a:rPr lang="fr-FR" sz="1600" dirty="0" smtClean="0">
                <a:solidFill>
                  <a:srgbClr val="000000"/>
                </a:solidFill>
                <a:latin typeface="Courier New" pitchFamily="49" charset="0"/>
                <a:cs typeface="Courier New" pitchFamily="49" charset="0"/>
              </a:rPr>
              <a:t> </a:t>
            </a:r>
          </a:p>
          <a:p>
            <a:pPr marL="341313" indent="-341313" eaLnBrk="1" hangingPunct="1">
              <a:spcBef>
                <a:spcPts val="400"/>
              </a:spcBef>
              <a:spcAft>
                <a:spcPts val="60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1600" dirty="0" smtClean="0">
                <a:solidFill>
                  <a:srgbClr val="008080"/>
                </a:solidFill>
                <a:latin typeface="Courier New" pitchFamily="49" charset="0"/>
                <a:cs typeface="Courier New" pitchFamily="49" charset="0"/>
              </a:rPr>
              <a:t>    &lt;/</a:t>
            </a:r>
            <a:r>
              <a:rPr lang="fr-FR" sz="1600" dirty="0">
                <a:solidFill>
                  <a:srgbClr val="3F7F7F"/>
                </a:solidFill>
                <a:latin typeface="Courier New" pitchFamily="49" charset="0"/>
                <a:cs typeface="Courier New" pitchFamily="49" charset="0"/>
              </a:rPr>
              <a:t>provider</a:t>
            </a:r>
            <a:r>
              <a:rPr lang="fr-FR" sz="1600" dirty="0">
                <a:solidFill>
                  <a:srgbClr val="008080"/>
                </a:solidFill>
                <a:latin typeface="Courier New" pitchFamily="49" charset="0"/>
                <a:cs typeface="Courier New" pitchFamily="49" charset="0"/>
              </a:rPr>
              <a:t>&gt;</a:t>
            </a:r>
          </a:p>
          <a:p>
            <a:pPr marL="341313" indent="-341313" eaLnBrk="1" hangingPunct="1">
              <a:spcBef>
                <a:spcPts val="400"/>
              </a:spcBef>
              <a:spcAft>
                <a:spcPts val="60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1600" dirty="0" smtClean="0">
                <a:solidFill>
                  <a:srgbClr val="008080"/>
                </a:solidFill>
                <a:latin typeface="Courier New" pitchFamily="49" charset="0"/>
                <a:cs typeface="Courier New" pitchFamily="49" charset="0"/>
              </a:rPr>
              <a:t>    &lt;</a:t>
            </a:r>
            <a:r>
              <a:rPr lang="fr-FR" sz="1600" dirty="0" err="1">
                <a:solidFill>
                  <a:srgbClr val="3F7F7F"/>
                </a:solidFill>
                <a:latin typeface="Courier New" pitchFamily="49" charset="0"/>
                <a:cs typeface="Courier New" pitchFamily="49" charset="0"/>
              </a:rPr>
              <a:t>properties</a:t>
            </a:r>
            <a:r>
              <a:rPr lang="fr-FR" sz="1600" dirty="0">
                <a:solidFill>
                  <a:srgbClr val="008080"/>
                </a:solidFill>
                <a:latin typeface="Courier New" pitchFamily="49" charset="0"/>
                <a:cs typeface="Courier New" pitchFamily="49" charset="0"/>
              </a:rPr>
              <a:t>&gt;</a:t>
            </a:r>
          </a:p>
          <a:p>
            <a:pPr marL="341313" indent="-341313" eaLnBrk="1" hangingPunct="1">
              <a:spcBef>
                <a:spcPts val="400"/>
              </a:spcBef>
              <a:spcAft>
                <a:spcPts val="60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1600" dirty="0" smtClean="0">
                <a:solidFill>
                  <a:srgbClr val="008080"/>
                </a:solidFill>
                <a:latin typeface="Courier New" pitchFamily="49" charset="0"/>
                <a:cs typeface="Courier New" pitchFamily="49" charset="0"/>
              </a:rPr>
              <a:t>      &lt;</a:t>
            </a:r>
            <a:r>
              <a:rPr lang="fr-FR" sz="1600" dirty="0" err="1" smtClean="0">
                <a:solidFill>
                  <a:srgbClr val="3F7F7F"/>
                </a:solidFill>
                <a:latin typeface="Courier New" pitchFamily="49" charset="0"/>
                <a:cs typeface="Courier New" pitchFamily="49" charset="0"/>
              </a:rPr>
              <a:t>property</a:t>
            </a:r>
            <a:r>
              <a:rPr lang="fr-FR" sz="1600" dirty="0" smtClean="0">
                <a:solidFill>
                  <a:srgbClr val="3F7F7F"/>
                </a:solidFill>
                <a:latin typeface="Courier New" pitchFamily="49" charset="0"/>
                <a:cs typeface="Courier New" pitchFamily="49" charset="0"/>
              </a:rPr>
              <a:t> </a:t>
            </a:r>
            <a:r>
              <a:rPr lang="fr-FR" sz="1600" dirty="0" err="1">
                <a:solidFill>
                  <a:srgbClr val="7F007F"/>
                </a:solidFill>
                <a:latin typeface="Courier New" pitchFamily="49" charset="0"/>
                <a:cs typeface="Courier New" pitchFamily="49" charset="0"/>
              </a:rPr>
              <a:t>name</a:t>
            </a:r>
            <a:r>
              <a:rPr lang="fr-FR" sz="1600" dirty="0" smtClean="0">
                <a:solidFill>
                  <a:srgbClr val="000000"/>
                </a:solidFill>
                <a:latin typeface="Courier New" pitchFamily="49" charset="0"/>
                <a:cs typeface="Courier New" pitchFamily="49" charset="0"/>
              </a:rPr>
              <a:t>=</a:t>
            </a:r>
            <a:r>
              <a:rPr lang="fr-FR" sz="1600" dirty="0" smtClean="0">
                <a:solidFill>
                  <a:srgbClr val="2A00FF"/>
                </a:solidFill>
                <a:latin typeface="Courier New" pitchFamily="49" charset="0"/>
                <a:cs typeface="Courier New" pitchFamily="49" charset="0"/>
              </a:rPr>
              <a:t>"</a:t>
            </a:r>
            <a:r>
              <a:rPr lang="fr-FR" sz="1600" dirty="0" err="1" smtClean="0">
                <a:solidFill>
                  <a:srgbClr val="2A00FF"/>
                </a:solidFill>
                <a:latin typeface="Courier New" pitchFamily="49" charset="0"/>
                <a:cs typeface="Courier New" pitchFamily="49" charset="0"/>
              </a:rPr>
              <a:t>toplink.ddl</a:t>
            </a:r>
            <a:r>
              <a:rPr lang="fr-FR" sz="1600" dirty="0" err="1">
                <a:solidFill>
                  <a:srgbClr val="2A00FF"/>
                </a:solidFill>
                <a:latin typeface="Courier New" pitchFamily="49" charset="0"/>
                <a:cs typeface="Courier New" pitchFamily="49" charset="0"/>
              </a:rPr>
              <a:t>-</a:t>
            </a:r>
            <a:r>
              <a:rPr lang="fr-FR" sz="1600" dirty="0" err="1" smtClean="0">
                <a:solidFill>
                  <a:srgbClr val="2A00FF"/>
                </a:solidFill>
                <a:latin typeface="Courier New" pitchFamily="49" charset="0"/>
                <a:cs typeface="Courier New" pitchFamily="49" charset="0"/>
              </a:rPr>
              <a:t>generation</a:t>
            </a:r>
            <a:r>
              <a:rPr lang="fr-FR" sz="1600" dirty="0" smtClean="0">
                <a:solidFill>
                  <a:srgbClr val="2A00FF"/>
                </a:solidFill>
                <a:latin typeface="Courier New" pitchFamily="49" charset="0"/>
                <a:cs typeface="Courier New" pitchFamily="49" charset="0"/>
              </a:rPr>
              <a:t>" </a:t>
            </a:r>
          </a:p>
          <a:p>
            <a:pPr marL="341313" indent="-341313" eaLnBrk="1" hangingPunct="1">
              <a:spcBef>
                <a:spcPts val="400"/>
              </a:spcBef>
              <a:spcAft>
                <a:spcPts val="60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1600" dirty="0">
                <a:solidFill>
                  <a:srgbClr val="2A00FF"/>
                </a:solidFill>
                <a:latin typeface="Courier New" pitchFamily="49" charset="0"/>
                <a:cs typeface="Courier New" pitchFamily="49" charset="0"/>
              </a:rPr>
              <a:t>	</a:t>
            </a:r>
            <a:r>
              <a:rPr lang="fr-FR" sz="1600" dirty="0" smtClean="0">
                <a:solidFill>
                  <a:srgbClr val="2A00FF"/>
                </a:solidFill>
                <a:latin typeface="Courier New" pitchFamily="49" charset="0"/>
                <a:cs typeface="Courier New" pitchFamily="49" charset="0"/>
              </a:rPr>
              <a:t>	</a:t>
            </a:r>
            <a:r>
              <a:rPr lang="fr-FR" sz="1600" dirty="0" smtClean="0">
                <a:solidFill>
                  <a:srgbClr val="7F007F"/>
                </a:solidFill>
                <a:latin typeface="Courier New" pitchFamily="49" charset="0"/>
                <a:cs typeface="Courier New" pitchFamily="49" charset="0"/>
              </a:rPr>
              <a:t>value</a:t>
            </a:r>
            <a:r>
              <a:rPr lang="fr-FR" sz="1600" dirty="0">
                <a:solidFill>
                  <a:srgbClr val="000000"/>
                </a:solidFill>
                <a:latin typeface="Courier New" pitchFamily="49" charset="0"/>
                <a:cs typeface="Courier New" pitchFamily="49" charset="0"/>
              </a:rPr>
              <a:t>=</a:t>
            </a:r>
            <a:r>
              <a:rPr lang="fr-FR" sz="1600" dirty="0">
                <a:solidFill>
                  <a:srgbClr val="2A00FF"/>
                </a:solidFill>
                <a:latin typeface="Courier New" pitchFamily="49" charset="0"/>
                <a:cs typeface="Courier New" pitchFamily="49" charset="0"/>
              </a:rPr>
              <a:t>"</a:t>
            </a:r>
            <a:r>
              <a:rPr lang="fr-FR" sz="1600" dirty="0" err="1">
                <a:solidFill>
                  <a:srgbClr val="2A00FF"/>
                </a:solidFill>
                <a:latin typeface="Courier New" pitchFamily="49" charset="0"/>
                <a:cs typeface="Courier New" pitchFamily="49" charset="0"/>
              </a:rPr>
              <a:t>create</a:t>
            </a:r>
            <a:r>
              <a:rPr lang="fr-FR" sz="1600" dirty="0">
                <a:solidFill>
                  <a:srgbClr val="2A00FF"/>
                </a:solidFill>
                <a:latin typeface="Courier New" pitchFamily="49" charset="0"/>
                <a:cs typeface="Courier New" pitchFamily="49" charset="0"/>
              </a:rPr>
              <a:t>-tables" </a:t>
            </a:r>
            <a:r>
              <a:rPr lang="fr-FR" sz="1600" dirty="0">
                <a:solidFill>
                  <a:srgbClr val="008080"/>
                </a:solidFill>
                <a:latin typeface="Courier New" pitchFamily="49" charset="0"/>
                <a:cs typeface="Courier New" pitchFamily="49" charset="0"/>
              </a:rPr>
              <a:t>/&gt;</a:t>
            </a:r>
          </a:p>
          <a:p>
            <a:pPr marL="341313" indent="-341313" eaLnBrk="1" hangingPunct="1">
              <a:spcBef>
                <a:spcPts val="400"/>
              </a:spcBef>
              <a:spcAft>
                <a:spcPts val="60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1600" dirty="0" smtClean="0">
                <a:solidFill>
                  <a:srgbClr val="008080"/>
                </a:solidFill>
                <a:latin typeface="Courier New" pitchFamily="49" charset="0"/>
                <a:cs typeface="Courier New" pitchFamily="49" charset="0"/>
              </a:rPr>
              <a:t>    &lt;/</a:t>
            </a:r>
            <a:r>
              <a:rPr lang="fr-FR" sz="1600" dirty="0" err="1">
                <a:solidFill>
                  <a:srgbClr val="3F7F7F"/>
                </a:solidFill>
                <a:latin typeface="Courier New" pitchFamily="49" charset="0"/>
                <a:cs typeface="Courier New" pitchFamily="49" charset="0"/>
              </a:rPr>
              <a:t>properties</a:t>
            </a:r>
            <a:r>
              <a:rPr lang="fr-FR" sz="1600" dirty="0">
                <a:solidFill>
                  <a:srgbClr val="008080"/>
                </a:solidFill>
                <a:latin typeface="Courier New" pitchFamily="49" charset="0"/>
                <a:cs typeface="Courier New" pitchFamily="49" charset="0"/>
              </a:rPr>
              <a:t>&gt;</a:t>
            </a:r>
          </a:p>
          <a:p>
            <a:pPr marL="341313" indent="-341313" eaLnBrk="1" hangingPunct="1">
              <a:spcBef>
                <a:spcPts val="400"/>
              </a:spcBef>
              <a:spcAft>
                <a:spcPts val="60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1600" dirty="0" smtClean="0">
                <a:solidFill>
                  <a:srgbClr val="008080"/>
                </a:solidFill>
                <a:latin typeface="Courier New" pitchFamily="49" charset="0"/>
                <a:cs typeface="Courier New" pitchFamily="49" charset="0"/>
              </a:rPr>
              <a:t>  &lt;/</a:t>
            </a:r>
            <a:r>
              <a:rPr lang="fr-FR" sz="1600" dirty="0" err="1">
                <a:solidFill>
                  <a:srgbClr val="3F7F7F"/>
                </a:solidFill>
                <a:latin typeface="Courier New" pitchFamily="49" charset="0"/>
                <a:cs typeface="Courier New" pitchFamily="49" charset="0"/>
              </a:rPr>
              <a:t>persistence</a:t>
            </a:r>
            <a:r>
              <a:rPr lang="fr-FR" sz="1600" dirty="0">
                <a:solidFill>
                  <a:srgbClr val="3F7F7F"/>
                </a:solidFill>
                <a:latin typeface="Courier New" pitchFamily="49" charset="0"/>
                <a:cs typeface="Courier New" pitchFamily="49" charset="0"/>
              </a:rPr>
              <a:t>-unit</a:t>
            </a:r>
            <a:r>
              <a:rPr lang="fr-FR" sz="1600" dirty="0">
                <a:solidFill>
                  <a:srgbClr val="008080"/>
                </a:solidFill>
                <a:latin typeface="Courier New" pitchFamily="49" charset="0"/>
                <a:cs typeface="Courier New" pitchFamily="49" charset="0"/>
              </a:rPr>
              <a:t>&gt;</a:t>
            </a:r>
          </a:p>
          <a:p>
            <a:pPr marL="341313" indent="-341313" eaLnBrk="1" hangingPunct="1">
              <a:spcBef>
                <a:spcPts val="400"/>
              </a:spcBef>
              <a:spcAft>
                <a:spcPts val="60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1600" dirty="0">
                <a:solidFill>
                  <a:srgbClr val="008080"/>
                </a:solidFill>
                <a:latin typeface="Courier New" pitchFamily="49" charset="0"/>
                <a:cs typeface="Courier New" pitchFamily="49" charset="0"/>
              </a:rPr>
              <a:t>&lt;/</a:t>
            </a:r>
            <a:r>
              <a:rPr lang="fr-FR" sz="1600" dirty="0" err="1">
                <a:solidFill>
                  <a:srgbClr val="3F7F7F"/>
                </a:solidFill>
                <a:latin typeface="Courier New" pitchFamily="49" charset="0"/>
                <a:cs typeface="Courier New" pitchFamily="49" charset="0"/>
              </a:rPr>
              <a:t>persistence</a:t>
            </a:r>
            <a:r>
              <a:rPr lang="fr-FR" sz="1600" dirty="0">
                <a:solidFill>
                  <a:srgbClr val="008080"/>
                </a:solidFill>
                <a:latin typeface="Courier New" pitchFamily="49" charset="0"/>
                <a:cs typeface="Courier New" pitchFamily="49" charset="0"/>
              </a:rPr>
              <a:t>&gt;</a:t>
            </a:r>
          </a:p>
        </p:txBody>
      </p:sp>
      <p:sp>
        <p:nvSpPr>
          <p:cNvPr id="58375" name="Text Box 6"/>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JPA Integration</a:t>
            </a:r>
          </a:p>
        </p:txBody>
      </p:sp>
    </p:spTree>
    <p:extLst>
      <p:ext uri="{BB962C8B-B14F-4D97-AF65-F5344CB8AC3E}">
        <p14:creationId xmlns:p14="http://schemas.microsoft.com/office/powerpoint/2010/main" val="185076725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JDBC driver</a:t>
            </a:r>
          </a:p>
        </p:txBody>
      </p:sp>
      <p:sp>
        <p:nvSpPr>
          <p:cNvPr id="59395" name="Text Box 2"/>
          <p:cNvSpPr txBox="1">
            <a:spLocks noChangeArrowheads="1"/>
          </p:cNvSpPr>
          <p:nvPr/>
        </p:nvSpPr>
        <p:spPr bwMode="auto">
          <a:xfrm>
            <a:off x="1260599" y="1196752"/>
            <a:ext cx="7343849" cy="4648200"/>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Each database provides a JDBC driver to access it through Java</a:t>
            </a: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Depending on the database used, the appropriate JAR should be put in the server </a:t>
            </a:r>
            <a:r>
              <a:rPr lang="en-US" sz="2200" dirty="0" smtClean="0">
                <a:solidFill>
                  <a:srgbClr val="4D4D4D"/>
                </a:solidFill>
              </a:rPr>
              <a:t>libraries</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Why on the server libraries and not in the </a:t>
            </a:r>
            <a:r>
              <a:rPr lang="en-US" sz="2200" dirty="0" err="1" smtClean="0">
                <a:solidFill>
                  <a:srgbClr val="4D4D4D"/>
                </a:solidFill>
              </a:rPr>
              <a:t>webapp</a:t>
            </a:r>
            <a:r>
              <a:rPr lang="en-US" sz="2200" dirty="0" smtClean="0">
                <a:solidFill>
                  <a:srgbClr val="4D4D4D"/>
                </a:solidFill>
              </a:rPr>
              <a:t> libraries ?</a:t>
            </a:r>
          </a:p>
          <a:p>
            <a:pPr marL="1255713" lvl="2"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Because your application doesn’t have access to the database directly !</a:t>
            </a:r>
          </a:p>
          <a:p>
            <a:pPr marL="1255713" lvl="2"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The </a:t>
            </a:r>
            <a:r>
              <a:rPr lang="en-US" sz="2200" dirty="0" err="1" smtClean="0">
                <a:solidFill>
                  <a:srgbClr val="4D4D4D"/>
                </a:solidFill>
              </a:rPr>
              <a:t>DataSources</a:t>
            </a:r>
            <a:r>
              <a:rPr lang="en-US" sz="2200" dirty="0" smtClean="0">
                <a:solidFill>
                  <a:srgbClr val="4D4D4D"/>
                </a:solidFill>
              </a:rPr>
              <a:t> of the server does</a:t>
            </a:r>
            <a:endParaRPr lang="en-US" sz="2200" dirty="0">
              <a:solidFill>
                <a:srgbClr val="4D4D4D"/>
              </a:solidFill>
            </a:endParaRPr>
          </a:p>
        </p:txBody>
      </p:sp>
      <p:pic>
        <p:nvPicPr>
          <p:cNvPr id="59396"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59397"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pic>
        <p:nvPicPr>
          <p:cNvPr id="59398" name="Picture 5"/>
          <p:cNvPicPr>
            <a:picLocks noChangeAspect="1" noChangeArrowheads="1"/>
          </p:cNvPicPr>
          <p:nvPr/>
        </p:nvPicPr>
        <p:blipFill>
          <a:blip r:embed="rId4" cstate="print"/>
          <a:srcRect/>
          <a:stretch>
            <a:fillRect/>
          </a:stretch>
        </p:blipFill>
        <p:spPr bwMode="auto">
          <a:xfrm>
            <a:off x="7164388" y="5046663"/>
            <a:ext cx="1622425" cy="1622425"/>
          </a:xfrm>
          <a:prstGeom prst="rect">
            <a:avLst/>
          </a:prstGeom>
          <a:noFill/>
          <a:ln w="9525">
            <a:noFill/>
            <a:round/>
            <a:headEnd/>
            <a:tailEnd/>
          </a:ln>
        </p:spPr>
      </p:pic>
      <p:sp>
        <p:nvSpPr>
          <p:cNvPr id="59399" name="Text Box 6"/>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JPA Integration</a:t>
            </a:r>
          </a:p>
        </p:txBody>
      </p:sp>
    </p:spTree>
    <p:extLst>
      <p:ext uri="{BB962C8B-B14F-4D97-AF65-F5344CB8AC3E}">
        <p14:creationId xmlns:p14="http://schemas.microsoft.com/office/powerpoint/2010/main" val="168098374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Concepts</a:t>
            </a:r>
          </a:p>
        </p:txBody>
      </p:sp>
      <p:sp>
        <p:nvSpPr>
          <p:cNvPr id="12291" name="Text Box 2"/>
          <p:cNvSpPr txBox="1">
            <a:spLocks noChangeArrowheads="1"/>
          </p:cNvSpPr>
          <p:nvPr/>
        </p:nvSpPr>
        <p:spPr bwMode="auto">
          <a:xfrm>
            <a:off x="1044575" y="1524000"/>
            <a:ext cx="6048375" cy="990600"/>
          </a:xfrm>
          <a:prstGeom prst="rect">
            <a:avLst/>
          </a:prstGeom>
          <a:noFill/>
          <a:ln w="9525">
            <a:noFill/>
            <a:round/>
            <a:headEnd/>
            <a:tailEnd/>
          </a:ln>
        </p:spPr>
        <p:txBody>
          <a:bodyPr>
            <a:prstTxWarp prst="textNoShape">
              <a:avLst/>
            </a:prstTxWarp>
          </a:bodyPr>
          <a:lstStyle/>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Handles the business logic of an application</a:t>
            </a:r>
          </a:p>
        </p:txBody>
      </p:sp>
      <p:sp>
        <p:nvSpPr>
          <p:cNvPr id="12292" name="Text Box 3"/>
          <p:cNvSpPr txBox="1">
            <a:spLocks noChangeArrowheads="1"/>
          </p:cNvSpPr>
          <p:nvPr/>
        </p:nvSpPr>
        <p:spPr bwMode="auto">
          <a:xfrm>
            <a:off x="1054100" y="990600"/>
            <a:ext cx="7620000" cy="428625"/>
          </a:xfrm>
          <a:prstGeom prst="rect">
            <a:avLst/>
          </a:prstGeom>
          <a:noFill/>
          <a:ln w="9525">
            <a:noFill/>
            <a:round/>
            <a:headEnd/>
            <a:tailEnd/>
          </a:ln>
        </p:spPr>
        <p:txBody>
          <a:bodyPr lIns="90000" tIns="46800" rIns="90000" bIns="46800">
            <a:prstTxWarp prst="textNoShape">
              <a:avLst/>
            </a:prstTxWarp>
            <a:spAutoFit/>
          </a:bodyPr>
          <a:lstStyle/>
          <a:p>
            <a:pPr eaLnBrk="1" hangingPunct="1">
              <a:spcBef>
                <a:spcPts val="1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a:solidFill>
                  <a:srgbClr val="4D4D4D"/>
                </a:solidFill>
              </a:rPr>
              <a:t>EJB regroups several concepts</a:t>
            </a:r>
          </a:p>
        </p:txBody>
      </p:sp>
      <p:pic>
        <p:nvPicPr>
          <p:cNvPr id="12293" name="Picture 4"/>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pic>
        <p:nvPicPr>
          <p:cNvPr id="12294" name="Picture 5"/>
          <p:cNvPicPr>
            <a:picLocks noChangeAspect="1" noChangeArrowheads="1"/>
          </p:cNvPicPr>
          <p:nvPr/>
        </p:nvPicPr>
        <p:blipFill>
          <a:blip r:embed="rId4" cstate="print"/>
          <a:srcRect/>
          <a:stretch>
            <a:fillRect/>
          </a:stretch>
        </p:blipFill>
        <p:spPr bwMode="auto">
          <a:xfrm>
            <a:off x="1547813" y="2230438"/>
            <a:ext cx="6840537" cy="4367212"/>
          </a:xfrm>
          <a:prstGeom prst="rect">
            <a:avLst/>
          </a:prstGeom>
          <a:noFill/>
          <a:ln w="9525">
            <a:noFill/>
            <a:round/>
            <a:headEnd/>
            <a:tailEnd/>
          </a:ln>
        </p:spPr>
      </p:pic>
      <p:sp>
        <p:nvSpPr>
          <p:cNvPr id="12295" name="Text Box 6"/>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rPr>
              <a:t>Introduction</a:t>
            </a:r>
          </a:p>
        </p:txBody>
      </p:sp>
    </p:spTree>
    <p:extLst>
      <p:ext uri="{BB962C8B-B14F-4D97-AF65-F5344CB8AC3E}">
        <p14:creationId xmlns:p14="http://schemas.microsoft.com/office/powerpoint/2010/main" val="244664429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a:solidFill>
                  <a:srgbClr val="000000"/>
                </a:solidFill>
              </a:rPr>
              <a:t>Entity Manager Reminders</a:t>
            </a:r>
          </a:p>
        </p:txBody>
      </p:sp>
      <p:sp>
        <p:nvSpPr>
          <p:cNvPr id="62467" name="Text Box 2"/>
          <p:cNvSpPr txBox="1">
            <a:spLocks noChangeArrowheads="1"/>
          </p:cNvSpPr>
          <p:nvPr/>
        </p:nvSpPr>
        <p:spPr bwMode="auto">
          <a:xfrm>
            <a:off x="1174055" y="1157064"/>
            <a:ext cx="7718425" cy="4648200"/>
          </a:xfrm>
          <a:prstGeom prst="rect">
            <a:avLst/>
          </a:prstGeom>
          <a:noFill/>
          <a:ln w="9525">
            <a:noFill/>
            <a:round/>
            <a:headEnd/>
            <a:tailEnd/>
          </a:ln>
        </p:spPr>
        <p:txBody>
          <a:bodyPr>
            <a:prstTxWarp prst="textNoShape">
              <a:avLst/>
            </a:prstTxWarp>
          </a:bodyPr>
          <a:lstStyle/>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a:solidFill>
                  <a:srgbClr val="4D4D4D"/>
                </a:solidFill>
              </a:rPr>
              <a:t>As its name implies, the Entity Manager object will handle all operations on entities : inserting, modifying, deleting them in the database</a:t>
            </a: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a:solidFill>
                  <a:srgbClr val="4D4D4D"/>
                </a:solidFill>
              </a:rPr>
              <a:t>No SQL code is required, we manipulate Java objects directly :</a:t>
            </a:r>
          </a:p>
          <a:p>
            <a:pPr marL="341313" indent="-341313" eaLnBrk="1" hangingPunct="1">
              <a:spcBef>
                <a:spcPts val="550"/>
              </a:spcBef>
              <a:spcAft>
                <a:spcPts val="82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a:solidFill>
                <a:srgbClr val="4D4D4D"/>
              </a:solidFill>
            </a:endParaRPr>
          </a:p>
          <a:p>
            <a:pPr marL="341313" indent="-341313" eaLnBrk="1" hangingPunct="1">
              <a:spcBef>
                <a:spcPts val="550"/>
              </a:spcBef>
              <a:spcAft>
                <a:spcPts val="82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a:solidFill>
                <a:srgbClr val="4D4D4D"/>
              </a:solidFill>
            </a:endParaRPr>
          </a:p>
          <a:p>
            <a:pPr marL="858838" lvl="1" indent="-342900" eaLnBrk="1" hangingPunct="1">
              <a:spcBef>
                <a:spcPts val="550"/>
              </a:spcBef>
              <a:spcAft>
                <a:spcPts val="825"/>
              </a:spcAft>
              <a:buClr>
                <a:srgbClr val="000000"/>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a:solidFill>
                <a:srgbClr val="4D4D4D"/>
              </a:solidFill>
            </a:endParaRPr>
          </a:p>
        </p:txBody>
      </p:sp>
      <p:pic>
        <p:nvPicPr>
          <p:cNvPr id="62468"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62469"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62470" name="Text Box 5"/>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JPA Integration</a:t>
            </a:r>
          </a:p>
        </p:txBody>
      </p:sp>
      <p:sp>
        <p:nvSpPr>
          <p:cNvPr id="2" name="Rectangle 6"/>
          <p:cNvSpPr>
            <a:spLocks noChangeArrowheads="1"/>
          </p:cNvSpPr>
          <p:nvPr/>
        </p:nvSpPr>
        <p:spPr bwMode="auto">
          <a:xfrm>
            <a:off x="1331913" y="3644900"/>
            <a:ext cx="7391400" cy="2447925"/>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solidFill>
                  <a:srgbClr val="008080"/>
                </a:solidFill>
                <a:latin typeface="Courier New" pitchFamily="49" charset="0"/>
                <a:cs typeface="Courier New" pitchFamily="49" charset="0"/>
              </a:rPr>
              <a:t>// The </a:t>
            </a:r>
            <a:r>
              <a:rPr lang="fr-FR" dirty="0" err="1">
                <a:solidFill>
                  <a:srgbClr val="008080"/>
                </a:solidFill>
                <a:latin typeface="Courier New" pitchFamily="49" charset="0"/>
                <a:cs typeface="Courier New" pitchFamily="49" charset="0"/>
              </a:rPr>
              <a:t>Entity</a:t>
            </a:r>
            <a:r>
              <a:rPr lang="fr-FR" dirty="0">
                <a:solidFill>
                  <a:srgbClr val="008080"/>
                </a:solidFill>
                <a:latin typeface="Courier New" pitchFamily="49" charset="0"/>
                <a:cs typeface="Courier New" pitchFamily="49" charset="0"/>
              </a:rPr>
              <a:t> Manager </a:t>
            </a:r>
            <a:r>
              <a:rPr lang="fr-FR" dirty="0" err="1">
                <a:solidFill>
                  <a:srgbClr val="008080"/>
                </a:solidFill>
                <a:latin typeface="Courier New" pitchFamily="49" charset="0"/>
                <a:cs typeface="Courier New" pitchFamily="49" charset="0"/>
              </a:rPr>
              <a:t>em</a:t>
            </a:r>
            <a:r>
              <a:rPr lang="fr-FR" dirty="0">
                <a:solidFill>
                  <a:srgbClr val="008080"/>
                </a:solidFill>
                <a:latin typeface="Courier New" pitchFamily="49" charset="0"/>
                <a:cs typeface="Courier New" pitchFamily="49" charset="0"/>
              </a:rPr>
              <a:t> inserts the Country </a:t>
            </a:r>
            <a:r>
              <a:rPr lang="fr-FR" dirty="0" err="1">
                <a:solidFill>
                  <a:srgbClr val="008080"/>
                </a:solidFill>
                <a:latin typeface="Courier New" pitchFamily="49" charset="0"/>
                <a:cs typeface="Courier New" pitchFamily="49" charset="0"/>
              </a:rPr>
              <a:t>object</a:t>
            </a:r>
            <a:r>
              <a:rPr lang="fr-FR" dirty="0">
                <a:solidFill>
                  <a:srgbClr val="008080"/>
                </a:solidFill>
                <a:latin typeface="Courier New" pitchFamily="49" charset="0"/>
                <a:cs typeface="Courier New" pitchFamily="49" charset="0"/>
              </a:rPr>
              <a:t> </a:t>
            </a:r>
            <a:r>
              <a:rPr lang="fr-FR" dirty="0" err="1">
                <a:solidFill>
                  <a:srgbClr val="008080"/>
                </a:solidFill>
                <a:latin typeface="Courier New" pitchFamily="49" charset="0"/>
                <a:cs typeface="Courier New" pitchFamily="49" charset="0"/>
              </a:rPr>
              <a:t>into</a:t>
            </a:r>
            <a:r>
              <a:rPr lang="fr-FR" dirty="0">
                <a:solidFill>
                  <a:srgbClr val="008080"/>
                </a:solidFill>
                <a:latin typeface="Courier New" pitchFamily="49" charset="0"/>
                <a:cs typeface="Courier New" pitchFamily="49" charset="0"/>
              </a:rPr>
              <a:t> the </a:t>
            </a:r>
            <a:r>
              <a:rPr lang="fr-FR" dirty="0" err="1">
                <a:solidFill>
                  <a:srgbClr val="008080"/>
                </a:solidFill>
                <a:latin typeface="Courier New" pitchFamily="49" charset="0"/>
                <a:cs typeface="Courier New" pitchFamily="49" charset="0"/>
              </a:rPr>
              <a:t>database</a:t>
            </a:r>
            <a:r>
              <a:rPr lang="fr-FR" dirty="0">
                <a:solidFill>
                  <a:srgbClr val="008080"/>
                </a:solidFill>
                <a:latin typeface="Courier New" pitchFamily="49" charset="0"/>
                <a:cs typeface="Courier New" pitchFamily="49" charset="0"/>
              </a:rPr>
              <a:t> via the </a:t>
            </a:r>
            <a:r>
              <a:rPr lang="fr-FR" dirty="0" err="1">
                <a:solidFill>
                  <a:srgbClr val="008080"/>
                </a:solidFill>
                <a:latin typeface="Courier New" pitchFamily="49" charset="0"/>
                <a:cs typeface="Courier New" pitchFamily="49" charset="0"/>
              </a:rPr>
              <a:t>persist</a:t>
            </a:r>
            <a:r>
              <a:rPr lang="fr-FR" dirty="0">
                <a:solidFill>
                  <a:srgbClr val="008080"/>
                </a:solidFill>
                <a:latin typeface="Courier New" pitchFamily="49" charset="0"/>
                <a:cs typeface="Courier New" pitchFamily="49" charset="0"/>
              </a:rPr>
              <a:t> </a:t>
            </a:r>
            <a:r>
              <a:rPr lang="fr-FR" dirty="0" err="1">
                <a:solidFill>
                  <a:srgbClr val="008080"/>
                </a:solidFill>
                <a:latin typeface="Courier New" pitchFamily="49" charset="0"/>
                <a:cs typeface="Courier New" pitchFamily="49" charset="0"/>
              </a:rPr>
              <a:t>method</a:t>
            </a:r>
            <a:endParaRPr lang="fr-FR" dirty="0">
              <a:solidFill>
                <a:srgbClr val="008080"/>
              </a:solidFill>
              <a:latin typeface="Courier New" pitchFamily="49" charset="0"/>
              <a:cs typeface="Courier New" pitchFamily="49" charset="0"/>
            </a:endParaRP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b="1" dirty="0">
                <a:solidFill>
                  <a:srgbClr val="7F007F"/>
                </a:solidFill>
                <a:latin typeface="Courier New" pitchFamily="49" charset="0"/>
                <a:cs typeface="Courier New" pitchFamily="49" charset="0"/>
              </a:rPr>
              <a:t>public</a:t>
            </a:r>
            <a:r>
              <a:rPr lang="en-US" dirty="0">
                <a:solidFill>
                  <a:srgbClr val="4D4D4D"/>
                </a:solidFill>
                <a:latin typeface="Courier New" pitchFamily="49" charset="0"/>
                <a:cs typeface="Courier New" pitchFamily="49" charset="0"/>
              </a:rPr>
              <a:t> Country </a:t>
            </a:r>
            <a:r>
              <a:rPr lang="en-US" dirty="0" err="1">
                <a:solidFill>
                  <a:srgbClr val="4D4D4D"/>
                </a:solidFill>
                <a:latin typeface="Courier New" pitchFamily="49" charset="0"/>
                <a:cs typeface="Courier New" pitchFamily="49" charset="0"/>
              </a:rPr>
              <a:t>addCountry</a:t>
            </a:r>
            <a:r>
              <a:rPr lang="en-US" dirty="0">
                <a:solidFill>
                  <a:srgbClr val="4D4D4D"/>
                </a:solidFill>
                <a:latin typeface="Courier New" pitchFamily="49" charset="0"/>
                <a:cs typeface="Courier New" pitchFamily="49" charset="0"/>
              </a:rPr>
              <a:t>(Country c) {</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smtClean="0">
                <a:solidFill>
                  <a:srgbClr val="2A00FF"/>
                </a:solidFill>
                <a:latin typeface="Courier New" pitchFamily="49" charset="0"/>
                <a:cs typeface="Courier New" pitchFamily="49" charset="0"/>
              </a:rPr>
              <a:t>    </a:t>
            </a:r>
            <a:r>
              <a:rPr lang="fr-FR" dirty="0" err="1" smtClean="0">
                <a:solidFill>
                  <a:srgbClr val="2A00FF"/>
                </a:solidFill>
                <a:latin typeface="Courier New" pitchFamily="49" charset="0"/>
                <a:cs typeface="Courier New" pitchFamily="49" charset="0"/>
              </a:rPr>
              <a:t>em</a:t>
            </a:r>
            <a:r>
              <a:rPr lang="en-US" dirty="0">
                <a:solidFill>
                  <a:srgbClr val="4D4D4D"/>
                </a:solidFill>
                <a:latin typeface="Courier New" pitchFamily="49" charset="0"/>
                <a:cs typeface="Courier New" pitchFamily="49" charset="0"/>
              </a:rPr>
              <a:t>.persist(c);</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smtClean="0">
                <a:solidFill>
                  <a:srgbClr val="7F007F"/>
                </a:solidFill>
                <a:latin typeface="Courier New" pitchFamily="49" charset="0"/>
                <a:cs typeface="Courier New" pitchFamily="49" charset="0"/>
              </a:rPr>
              <a:t>    </a:t>
            </a:r>
            <a:r>
              <a:rPr lang="fr-FR" b="1" dirty="0" smtClean="0">
                <a:solidFill>
                  <a:srgbClr val="7F007F"/>
                </a:solidFill>
                <a:latin typeface="Courier New" pitchFamily="49" charset="0"/>
                <a:cs typeface="Courier New" pitchFamily="49" charset="0"/>
              </a:rPr>
              <a:t>return</a:t>
            </a:r>
            <a:r>
              <a:rPr lang="en-US" dirty="0" smtClean="0">
                <a:solidFill>
                  <a:srgbClr val="4D4D4D"/>
                </a:solidFill>
                <a:latin typeface="Courier New" pitchFamily="49" charset="0"/>
                <a:cs typeface="Courier New" pitchFamily="49" charset="0"/>
              </a:rPr>
              <a:t> </a:t>
            </a:r>
            <a:r>
              <a:rPr lang="en-US" dirty="0">
                <a:solidFill>
                  <a:srgbClr val="4D4D4D"/>
                </a:solidFill>
                <a:latin typeface="Courier New" pitchFamily="49" charset="0"/>
                <a:cs typeface="Courier New" pitchFamily="49" charset="0"/>
              </a:rPr>
              <a:t>c;</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dirty="0">
                <a:solidFill>
                  <a:srgbClr val="4D4D4D"/>
                </a:solidFill>
                <a:latin typeface="Courier New" pitchFamily="49" charset="0"/>
                <a:cs typeface="Courier New" pitchFamily="49" charset="0"/>
              </a:rPr>
              <a:t>}</a:t>
            </a:r>
          </a:p>
        </p:txBody>
      </p:sp>
    </p:spTree>
    <p:extLst>
      <p:ext uri="{BB962C8B-B14F-4D97-AF65-F5344CB8AC3E}">
        <p14:creationId xmlns:p14="http://schemas.microsoft.com/office/powerpoint/2010/main" val="212527158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a:solidFill>
                  <a:srgbClr val="000000"/>
                </a:solidFill>
              </a:rPr>
              <a:t>Entity Manager Reminders</a:t>
            </a:r>
          </a:p>
        </p:txBody>
      </p:sp>
      <p:sp>
        <p:nvSpPr>
          <p:cNvPr id="63491" name="Text Box 2"/>
          <p:cNvSpPr txBox="1">
            <a:spLocks noChangeArrowheads="1"/>
          </p:cNvSpPr>
          <p:nvPr/>
        </p:nvSpPr>
        <p:spPr bwMode="auto">
          <a:xfrm>
            <a:off x="1044575" y="1524000"/>
            <a:ext cx="7704138" cy="4648200"/>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solidFill>
                  <a:srgbClr val="4D4D4D"/>
                </a:solidFill>
              </a:rPr>
              <a:t>Some common operations </a:t>
            </a:r>
            <a:r>
              <a:rPr lang="en-US" sz="2000" dirty="0" smtClean="0">
                <a:solidFill>
                  <a:srgbClr val="4D4D4D"/>
                </a:solidFill>
              </a:rPr>
              <a:t>:</a:t>
            </a:r>
          </a:p>
          <a:p>
            <a:pPr marL="798513" lvl="1" indent="-341313" eaLnBrk="1" hangingPunct="1">
              <a:lnSpc>
                <a:spcPct val="90000"/>
              </a:lnSpc>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solidFill>
                  <a:srgbClr val="4D4D4D"/>
                </a:solidFill>
              </a:rPr>
              <a:t>void </a:t>
            </a:r>
            <a:r>
              <a:rPr lang="en-US" sz="2000" dirty="0">
                <a:solidFill>
                  <a:srgbClr val="4D4D4D"/>
                </a:solidFill>
              </a:rPr>
              <a:t>persist(Object entity)</a:t>
            </a:r>
            <a:r>
              <a:rPr lang="x-none" sz="2000" dirty="0" smtClean="0">
                <a:solidFill>
                  <a:srgbClr val="4D4D4D"/>
                </a:solidFill>
                <a:ea typeface="Arial" charset="0"/>
                <a:cs typeface="Arial" charset="0"/>
              </a:rPr>
              <a:t>‏</a:t>
            </a:r>
            <a:endParaRPr lang="en-US" sz="2000" dirty="0">
              <a:solidFill>
                <a:srgbClr val="4D4D4D"/>
              </a:solidFill>
            </a:endParaRPr>
          </a:p>
          <a:p>
            <a:pPr marL="798513" lvl="1" indent="-341313" eaLnBrk="1" hangingPunct="1">
              <a:lnSpc>
                <a:spcPct val="90000"/>
              </a:lnSpc>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solidFill>
                  <a:srgbClr val="4D4D4D"/>
                </a:solidFill>
              </a:rPr>
              <a:t>&lt;</a:t>
            </a:r>
            <a:r>
              <a:rPr lang="en-US" sz="2000" dirty="0">
                <a:solidFill>
                  <a:srgbClr val="4D4D4D"/>
                </a:solidFill>
              </a:rPr>
              <a:t>T&gt; T merge(T entity)</a:t>
            </a:r>
            <a:r>
              <a:rPr lang="x-none" sz="2000" dirty="0" smtClean="0">
                <a:solidFill>
                  <a:srgbClr val="4D4D4D"/>
                </a:solidFill>
                <a:ea typeface="Arial" charset="0"/>
                <a:cs typeface="Arial" charset="0"/>
              </a:rPr>
              <a:t>‏</a:t>
            </a:r>
            <a:endParaRPr lang="en-US" sz="2000" dirty="0">
              <a:solidFill>
                <a:srgbClr val="4D4D4D"/>
              </a:solidFill>
            </a:endParaRPr>
          </a:p>
          <a:p>
            <a:pPr marL="798513" lvl="1" indent="-341313" eaLnBrk="1" hangingPunct="1">
              <a:lnSpc>
                <a:spcPct val="90000"/>
              </a:lnSpc>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solidFill>
                  <a:srgbClr val="4D4D4D"/>
                </a:solidFill>
              </a:rPr>
              <a:t>void </a:t>
            </a:r>
            <a:r>
              <a:rPr lang="en-US" sz="2000" dirty="0">
                <a:solidFill>
                  <a:srgbClr val="4D4D4D"/>
                </a:solidFill>
              </a:rPr>
              <a:t>remove(Object entity)</a:t>
            </a:r>
            <a:r>
              <a:rPr lang="x-none" sz="2000" dirty="0" smtClean="0">
                <a:solidFill>
                  <a:srgbClr val="4D4D4D"/>
                </a:solidFill>
                <a:ea typeface="Arial" charset="0"/>
                <a:cs typeface="Arial" charset="0"/>
              </a:rPr>
              <a:t>‏</a:t>
            </a:r>
            <a:endParaRPr lang="en-US" sz="2000" dirty="0">
              <a:solidFill>
                <a:srgbClr val="4D4D4D"/>
              </a:solidFill>
            </a:endParaRPr>
          </a:p>
          <a:p>
            <a:pPr marL="798513" lvl="1" indent="-341313" eaLnBrk="1" hangingPunct="1">
              <a:lnSpc>
                <a:spcPct val="90000"/>
              </a:lnSpc>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solidFill>
                  <a:srgbClr val="4D4D4D"/>
                </a:solidFill>
              </a:rPr>
              <a:t>&lt;</a:t>
            </a:r>
            <a:r>
              <a:rPr lang="en-US" sz="2000" dirty="0">
                <a:solidFill>
                  <a:srgbClr val="4D4D4D"/>
                </a:solidFill>
              </a:rPr>
              <a:t>T&gt; T find(Class&lt;T&gt; </a:t>
            </a:r>
            <a:r>
              <a:rPr lang="en-US" sz="2000" dirty="0" err="1">
                <a:solidFill>
                  <a:srgbClr val="4D4D4D"/>
                </a:solidFill>
              </a:rPr>
              <a:t>entityClass</a:t>
            </a:r>
            <a:r>
              <a:rPr lang="en-US" sz="2000" dirty="0">
                <a:solidFill>
                  <a:srgbClr val="4D4D4D"/>
                </a:solidFill>
              </a:rPr>
              <a:t>, Object </a:t>
            </a:r>
            <a:r>
              <a:rPr lang="en-US" sz="2000" dirty="0" err="1">
                <a:solidFill>
                  <a:srgbClr val="4D4D4D"/>
                </a:solidFill>
              </a:rPr>
              <a:t>primaryKey</a:t>
            </a:r>
            <a:r>
              <a:rPr lang="en-US" sz="2000" dirty="0">
                <a:solidFill>
                  <a:srgbClr val="4D4D4D"/>
                </a:solidFill>
              </a:rPr>
              <a:t>) </a:t>
            </a:r>
          </a:p>
          <a:p>
            <a:pPr marL="341313" indent="-341313" eaLnBrk="1" hangingPunct="1">
              <a:lnSpc>
                <a:spcPct val="90000"/>
              </a:lnSpc>
              <a:spcBef>
                <a:spcPts val="500"/>
              </a:spcBef>
              <a:spcAft>
                <a:spcPts val="750"/>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dirty="0">
              <a:solidFill>
                <a:srgbClr val="4D4D4D"/>
              </a:solidFill>
            </a:endParaRPr>
          </a:p>
          <a:p>
            <a:pPr marL="341313" indent="-341313" eaLnBrk="1" hangingPunct="1">
              <a:lnSpc>
                <a:spcPct val="90000"/>
              </a:lnSpc>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solidFill>
                  <a:srgbClr val="4D4D4D"/>
                </a:solidFill>
              </a:rPr>
              <a:t>Thanks to them, there is almost no request to write</a:t>
            </a:r>
          </a:p>
        </p:txBody>
      </p:sp>
      <p:pic>
        <p:nvPicPr>
          <p:cNvPr id="63492"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63493"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pic>
        <p:nvPicPr>
          <p:cNvPr id="63494" name="Picture 5"/>
          <p:cNvPicPr>
            <a:picLocks noChangeAspect="1" noChangeArrowheads="1"/>
          </p:cNvPicPr>
          <p:nvPr/>
        </p:nvPicPr>
        <p:blipFill>
          <a:blip r:embed="rId4" cstate="print"/>
          <a:srcRect/>
          <a:stretch>
            <a:fillRect/>
          </a:stretch>
        </p:blipFill>
        <p:spPr bwMode="auto">
          <a:xfrm>
            <a:off x="6992938" y="4403725"/>
            <a:ext cx="1900237" cy="2265363"/>
          </a:xfrm>
          <a:prstGeom prst="rect">
            <a:avLst/>
          </a:prstGeom>
          <a:noFill/>
          <a:ln w="9525">
            <a:noFill/>
            <a:round/>
            <a:headEnd/>
            <a:tailEnd/>
          </a:ln>
        </p:spPr>
      </p:pic>
      <p:sp>
        <p:nvSpPr>
          <p:cNvPr id="63495" name="Text Box 6"/>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JPA Integration</a:t>
            </a:r>
          </a:p>
        </p:txBody>
      </p:sp>
    </p:spTree>
    <p:extLst>
      <p:ext uri="{BB962C8B-B14F-4D97-AF65-F5344CB8AC3E}">
        <p14:creationId xmlns:p14="http://schemas.microsoft.com/office/powerpoint/2010/main" val="419437416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a:solidFill>
                  <a:srgbClr val="000000"/>
                </a:solidFill>
              </a:rPr>
              <a:t>Entity Manager </a:t>
            </a:r>
            <a:r>
              <a:rPr lang="en-US" sz="3200" b="1" dirty="0" smtClean="0">
                <a:solidFill>
                  <a:srgbClr val="000000"/>
                </a:solidFill>
              </a:rPr>
              <a:t>Injection</a:t>
            </a:r>
            <a:endParaRPr lang="en-US" sz="3200" b="1" dirty="0">
              <a:solidFill>
                <a:srgbClr val="000000"/>
              </a:solidFill>
            </a:endParaRPr>
          </a:p>
        </p:txBody>
      </p:sp>
      <p:sp>
        <p:nvSpPr>
          <p:cNvPr id="64515" name="Text Box 2"/>
          <p:cNvSpPr txBox="1">
            <a:spLocks noChangeArrowheads="1"/>
          </p:cNvSpPr>
          <p:nvPr/>
        </p:nvSpPr>
        <p:spPr bwMode="auto">
          <a:xfrm>
            <a:off x="1267023" y="1196752"/>
            <a:ext cx="7337425" cy="4648200"/>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solidFill>
                  <a:srgbClr val="4D4D4D"/>
                </a:solidFill>
              </a:rPr>
              <a:t>The Session Bean reclaims an </a:t>
            </a:r>
            <a:r>
              <a:rPr lang="en-US" sz="2000" dirty="0" err="1" smtClean="0">
                <a:solidFill>
                  <a:srgbClr val="4D4D4D"/>
                </a:solidFill>
              </a:rPr>
              <a:t>EntityManager</a:t>
            </a:r>
            <a:r>
              <a:rPr lang="en-US" sz="2000" dirty="0" smtClean="0">
                <a:solidFill>
                  <a:srgbClr val="4D4D4D"/>
                </a:solidFill>
              </a:rPr>
              <a:t> </a:t>
            </a:r>
            <a:r>
              <a:rPr lang="en-US" sz="2000" dirty="0">
                <a:solidFill>
                  <a:srgbClr val="4D4D4D"/>
                </a:solidFill>
              </a:rPr>
              <a:t>object by “Injection”</a:t>
            </a:r>
          </a:p>
          <a:p>
            <a:pPr marL="341313" indent="-341313" eaLnBrk="1" hangingPunct="1">
              <a:lnSpc>
                <a:spcPct val="90000"/>
              </a:lnSpc>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solidFill>
                  <a:srgbClr val="4D4D4D"/>
                </a:solidFill>
              </a:rPr>
              <a:t>This object is linked directly with the configuration created by the </a:t>
            </a:r>
            <a:r>
              <a:rPr lang="en-US" sz="2000" dirty="0" err="1">
                <a:solidFill>
                  <a:srgbClr val="4D4D4D"/>
                </a:solidFill>
              </a:rPr>
              <a:t>persistence.xml</a:t>
            </a:r>
            <a:r>
              <a:rPr lang="en-US" sz="2000" dirty="0">
                <a:solidFill>
                  <a:srgbClr val="4D4D4D"/>
                </a:solidFill>
              </a:rPr>
              <a:t> file</a:t>
            </a:r>
          </a:p>
          <a:p>
            <a:pPr marL="341313" indent="-341313" eaLnBrk="1" hangingPunct="1">
              <a:lnSpc>
                <a:spcPct val="90000"/>
              </a:lnSpc>
              <a:spcBef>
                <a:spcPts val="500"/>
              </a:spcBef>
              <a:spcAft>
                <a:spcPts val="750"/>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dirty="0">
              <a:solidFill>
                <a:srgbClr val="4D4D4D"/>
              </a:solidFill>
            </a:endParaRPr>
          </a:p>
          <a:p>
            <a:pPr marL="858838" lvl="1" indent="-342900" eaLnBrk="1" hangingPunct="1">
              <a:lnSpc>
                <a:spcPct val="90000"/>
              </a:lnSpc>
              <a:spcBef>
                <a:spcPts val="500"/>
              </a:spcBef>
              <a:spcAft>
                <a:spcPts val="750"/>
              </a:spcAft>
              <a:buClr>
                <a:srgbClr val="000000"/>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dirty="0">
              <a:solidFill>
                <a:srgbClr val="4D4D4D"/>
              </a:solidFill>
            </a:endParaRPr>
          </a:p>
        </p:txBody>
      </p:sp>
      <p:pic>
        <p:nvPicPr>
          <p:cNvPr id="64516"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64517"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2" name="Rectangle 5"/>
          <p:cNvSpPr>
            <a:spLocks noChangeArrowheads="1"/>
          </p:cNvSpPr>
          <p:nvPr/>
        </p:nvSpPr>
        <p:spPr bwMode="auto">
          <a:xfrm>
            <a:off x="1371600" y="3124200"/>
            <a:ext cx="6858000" cy="3505200"/>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marL="341313" indent="-341313" eaLnBrk="1" hangingPunct="1">
              <a:spcBef>
                <a:spcPts val="500"/>
              </a:spcBef>
              <a:spcAft>
                <a:spcPts val="75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2000" dirty="0">
                <a:solidFill>
                  <a:srgbClr val="646464"/>
                </a:solidFill>
                <a:latin typeface="Courier New" pitchFamily="49" charset="0"/>
                <a:cs typeface="Courier New" pitchFamily="49" charset="0"/>
              </a:rPr>
              <a:t>@</a:t>
            </a:r>
            <a:r>
              <a:rPr lang="fr-FR" sz="2000" dirty="0" err="1">
                <a:solidFill>
                  <a:srgbClr val="646464"/>
                </a:solidFill>
                <a:latin typeface="Courier New" pitchFamily="49" charset="0"/>
                <a:cs typeface="Courier New" pitchFamily="49" charset="0"/>
              </a:rPr>
              <a:t>Stateless</a:t>
            </a:r>
            <a:endParaRPr lang="fr-FR" sz="2000" dirty="0">
              <a:solidFill>
                <a:srgbClr val="646464"/>
              </a:solidFill>
              <a:latin typeface="Courier New" pitchFamily="49" charset="0"/>
              <a:cs typeface="Courier New" pitchFamily="49" charset="0"/>
            </a:endParaRPr>
          </a:p>
          <a:p>
            <a:pPr marL="341313" indent="-341313" eaLnBrk="1" hangingPunct="1">
              <a:spcBef>
                <a:spcPts val="500"/>
              </a:spcBef>
              <a:spcAft>
                <a:spcPts val="75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2000" b="1" dirty="0" smtClean="0">
                <a:solidFill>
                  <a:srgbClr val="7F0055"/>
                </a:solidFill>
                <a:latin typeface="Courier New" pitchFamily="49" charset="0"/>
                <a:cs typeface="Courier New" pitchFamily="49" charset="0"/>
              </a:rPr>
              <a:t>public class</a:t>
            </a:r>
            <a:r>
              <a:rPr lang="fr-FR" sz="2000" dirty="0" smtClean="0">
                <a:solidFill>
                  <a:srgbClr val="000000"/>
                </a:solidFill>
                <a:latin typeface="Courier New" pitchFamily="49" charset="0"/>
                <a:cs typeface="Courier New" pitchFamily="49" charset="0"/>
              </a:rPr>
              <a:t> </a:t>
            </a:r>
            <a:r>
              <a:rPr lang="fr-FR" sz="2000" dirty="0" err="1">
                <a:solidFill>
                  <a:srgbClr val="000000"/>
                </a:solidFill>
                <a:latin typeface="Courier New" pitchFamily="49" charset="0"/>
                <a:cs typeface="Courier New" pitchFamily="49" charset="0"/>
              </a:rPr>
              <a:t>StoresManagerBean</a:t>
            </a:r>
            <a:r>
              <a:rPr lang="fr-FR" sz="2000" dirty="0">
                <a:solidFill>
                  <a:srgbClr val="000000"/>
                </a:solidFill>
                <a:latin typeface="Courier New" pitchFamily="49" charset="0"/>
                <a:cs typeface="Courier New" pitchFamily="49" charset="0"/>
              </a:rPr>
              <a:t> </a:t>
            </a:r>
            <a:r>
              <a:rPr lang="fr-FR" sz="2000" b="1" dirty="0" err="1">
                <a:solidFill>
                  <a:srgbClr val="7F0055"/>
                </a:solidFill>
                <a:latin typeface="Courier New" pitchFamily="49" charset="0"/>
                <a:cs typeface="Courier New" pitchFamily="49" charset="0"/>
              </a:rPr>
              <a:t>implements</a:t>
            </a:r>
            <a:r>
              <a:rPr lang="fr-FR" sz="2000" dirty="0">
                <a:solidFill>
                  <a:srgbClr val="000000"/>
                </a:solidFill>
                <a:latin typeface="Courier New" pitchFamily="49" charset="0"/>
                <a:cs typeface="Courier New" pitchFamily="49" charset="0"/>
              </a:rPr>
              <a:t> </a:t>
            </a:r>
            <a:r>
              <a:rPr lang="fr-FR" sz="2000" dirty="0" err="1">
                <a:solidFill>
                  <a:srgbClr val="000000"/>
                </a:solidFill>
                <a:latin typeface="Courier New" pitchFamily="49" charset="0"/>
                <a:cs typeface="Courier New" pitchFamily="49" charset="0"/>
              </a:rPr>
              <a:t>StoresManager</a:t>
            </a:r>
            <a:r>
              <a:rPr lang="fr-FR" sz="2000" dirty="0">
                <a:solidFill>
                  <a:srgbClr val="000000"/>
                </a:solidFill>
                <a:latin typeface="Courier New" pitchFamily="49" charset="0"/>
                <a:cs typeface="Courier New" pitchFamily="49" charset="0"/>
              </a:rPr>
              <a:t> {</a:t>
            </a:r>
          </a:p>
          <a:p>
            <a:pPr marL="341313" indent="-341313" eaLnBrk="1" hangingPunct="1">
              <a:spcBef>
                <a:spcPts val="500"/>
              </a:spcBef>
              <a:spcAft>
                <a:spcPts val="75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fr-FR" sz="2000" dirty="0">
              <a:solidFill>
                <a:srgbClr val="4D4D4D"/>
              </a:solidFill>
              <a:latin typeface="Courier New" pitchFamily="49" charset="0"/>
              <a:cs typeface="Courier New" pitchFamily="49" charset="0"/>
            </a:endParaRPr>
          </a:p>
          <a:p>
            <a:pPr marL="341313" indent="-341313" eaLnBrk="1" hangingPunct="1">
              <a:spcBef>
                <a:spcPts val="500"/>
              </a:spcBef>
              <a:spcAft>
                <a:spcPts val="75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2000" dirty="0">
                <a:solidFill>
                  <a:srgbClr val="646464"/>
                </a:solidFill>
                <a:latin typeface="Courier New" pitchFamily="49" charset="0"/>
                <a:cs typeface="Courier New" pitchFamily="49" charset="0"/>
              </a:rPr>
              <a:t>	@</a:t>
            </a:r>
            <a:r>
              <a:rPr lang="fr-FR" sz="2000" dirty="0" err="1">
                <a:solidFill>
                  <a:srgbClr val="646464"/>
                </a:solidFill>
                <a:latin typeface="Courier New" pitchFamily="49" charset="0"/>
                <a:cs typeface="Courier New" pitchFamily="49" charset="0"/>
              </a:rPr>
              <a:t>PersistenceContext</a:t>
            </a:r>
            <a:r>
              <a:rPr lang="fr-FR" sz="2000" dirty="0">
                <a:solidFill>
                  <a:srgbClr val="000000"/>
                </a:solidFill>
                <a:latin typeface="Courier New" pitchFamily="49" charset="0"/>
                <a:cs typeface="Courier New" pitchFamily="49" charset="0"/>
              </a:rPr>
              <a:t>(</a:t>
            </a:r>
            <a:r>
              <a:rPr lang="fr-FR" sz="2000" dirty="0" err="1">
                <a:solidFill>
                  <a:srgbClr val="000000"/>
                </a:solidFill>
                <a:latin typeface="Courier New" pitchFamily="49" charset="0"/>
                <a:cs typeface="Courier New" pitchFamily="49" charset="0"/>
              </a:rPr>
              <a:t>unitName</a:t>
            </a:r>
            <a:r>
              <a:rPr lang="fr-FR" sz="2000" dirty="0">
                <a:solidFill>
                  <a:srgbClr val="000000"/>
                </a:solidFill>
                <a:latin typeface="Courier New" pitchFamily="49" charset="0"/>
                <a:cs typeface="Courier New" pitchFamily="49" charset="0"/>
              </a:rPr>
              <a:t>=</a:t>
            </a:r>
            <a:r>
              <a:rPr lang="fr-FR" sz="2000" dirty="0">
                <a:solidFill>
                  <a:srgbClr val="2A00FF"/>
                </a:solidFill>
                <a:latin typeface="Courier New" pitchFamily="49" charset="0"/>
                <a:cs typeface="Courier New" pitchFamily="49" charset="0"/>
              </a:rPr>
              <a:t>"</a:t>
            </a:r>
            <a:r>
              <a:rPr lang="fr-FR" sz="2000" dirty="0" err="1">
                <a:solidFill>
                  <a:srgbClr val="2A00FF"/>
                </a:solidFill>
                <a:latin typeface="Courier New" pitchFamily="49" charset="0"/>
                <a:cs typeface="Courier New" pitchFamily="49" charset="0"/>
              </a:rPr>
              <a:t>JobGrade</a:t>
            </a:r>
            <a:r>
              <a:rPr lang="fr-FR" sz="2000" dirty="0">
                <a:solidFill>
                  <a:srgbClr val="2A00FF"/>
                </a:solidFill>
                <a:latin typeface="Courier New" pitchFamily="49" charset="0"/>
                <a:cs typeface="Courier New" pitchFamily="49" charset="0"/>
              </a:rPr>
              <a:t>"</a:t>
            </a:r>
            <a:r>
              <a:rPr lang="fr-FR" sz="2000" dirty="0">
                <a:solidFill>
                  <a:srgbClr val="000000"/>
                </a:solidFill>
                <a:latin typeface="Courier New" pitchFamily="49" charset="0"/>
                <a:cs typeface="Courier New" pitchFamily="49" charset="0"/>
              </a:rPr>
              <a:t>)</a:t>
            </a:r>
            <a:r>
              <a:rPr lang="x-none" sz="2000" dirty="0">
                <a:solidFill>
                  <a:srgbClr val="000000"/>
                </a:solidFill>
                <a:latin typeface="Courier New" pitchFamily="49" charset="0"/>
                <a:ea typeface="Arial" charset="0"/>
                <a:cs typeface="Courier New" pitchFamily="49" charset="0"/>
              </a:rPr>
              <a:t>‏</a:t>
            </a:r>
            <a:endParaRPr lang="fr-FR" sz="2000" dirty="0">
              <a:solidFill>
                <a:srgbClr val="000000"/>
              </a:solidFill>
              <a:latin typeface="Courier New" pitchFamily="49" charset="0"/>
              <a:cs typeface="Courier New" pitchFamily="49" charset="0"/>
            </a:endParaRPr>
          </a:p>
          <a:p>
            <a:pPr marL="341313" indent="-341313" eaLnBrk="1" hangingPunct="1">
              <a:spcBef>
                <a:spcPts val="500"/>
              </a:spcBef>
              <a:spcAft>
                <a:spcPts val="75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2000" b="1" dirty="0">
                <a:solidFill>
                  <a:srgbClr val="7F0055"/>
                </a:solidFill>
                <a:latin typeface="Courier New" pitchFamily="49" charset="0"/>
                <a:cs typeface="Courier New" pitchFamily="49" charset="0"/>
              </a:rPr>
              <a:t>	</a:t>
            </a:r>
            <a:r>
              <a:rPr lang="fr-FR" sz="2000" b="1" dirty="0" err="1">
                <a:solidFill>
                  <a:srgbClr val="7F0055"/>
                </a:solidFill>
                <a:latin typeface="Courier New" pitchFamily="49" charset="0"/>
                <a:cs typeface="Courier New" pitchFamily="49" charset="0"/>
              </a:rPr>
              <a:t>protected</a:t>
            </a:r>
            <a:r>
              <a:rPr lang="fr-FR" sz="2000" dirty="0">
                <a:solidFill>
                  <a:srgbClr val="000000"/>
                </a:solidFill>
                <a:latin typeface="Courier New" pitchFamily="49" charset="0"/>
                <a:cs typeface="Courier New" pitchFamily="49" charset="0"/>
              </a:rPr>
              <a:t> </a:t>
            </a:r>
            <a:r>
              <a:rPr lang="fr-FR" sz="2000" dirty="0" err="1">
                <a:solidFill>
                  <a:srgbClr val="000000"/>
                </a:solidFill>
                <a:latin typeface="Courier New" pitchFamily="49" charset="0"/>
                <a:cs typeface="Courier New" pitchFamily="49" charset="0"/>
              </a:rPr>
              <a:t>EntityManager</a:t>
            </a:r>
            <a:r>
              <a:rPr lang="fr-FR" sz="2000" dirty="0">
                <a:solidFill>
                  <a:srgbClr val="000000"/>
                </a:solidFill>
                <a:latin typeface="Courier New" pitchFamily="49" charset="0"/>
                <a:cs typeface="Courier New" pitchFamily="49" charset="0"/>
              </a:rPr>
              <a:t> </a:t>
            </a:r>
            <a:r>
              <a:rPr lang="fr-FR" sz="2000" dirty="0" err="1">
                <a:solidFill>
                  <a:srgbClr val="0000C0"/>
                </a:solidFill>
                <a:latin typeface="Courier New" pitchFamily="49" charset="0"/>
                <a:cs typeface="Courier New" pitchFamily="49" charset="0"/>
              </a:rPr>
              <a:t>em</a:t>
            </a:r>
            <a:r>
              <a:rPr lang="fr-FR" sz="2000" dirty="0">
                <a:solidFill>
                  <a:srgbClr val="000000"/>
                </a:solidFill>
                <a:latin typeface="Courier New" pitchFamily="49" charset="0"/>
                <a:cs typeface="Courier New" pitchFamily="49" charset="0"/>
              </a:rPr>
              <a:t>;</a:t>
            </a:r>
          </a:p>
          <a:p>
            <a:pPr marL="341313" indent="-341313" eaLnBrk="1" hangingPunct="1">
              <a:spcBef>
                <a:spcPts val="500"/>
              </a:spcBef>
              <a:spcAft>
                <a:spcPts val="75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2000" dirty="0">
                <a:solidFill>
                  <a:srgbClr val="000000"/>
                </a:solidFill>
                <a:latin typeface="Courier New" pitchFamily="49" charset="0"/>
                <a:cs typeface="Courier New" pitchFamily="49" charset="0"/>
              </a:rPr>
              <a:t>	…</a:t>
            </a:r>
          </a:p>
          <a:p>
            <a:pPr marL="341313" indent="-341313" eaLnBrk="1" hangingPunct="1">
              <a:spcBef>
                <a:spcPts val="500"/>
              </a:spcBef>
              <a:spcAft>
                <a:spcPts val="75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2000" dirty="0">
                <a:solidFill>
                  <a:srgbClr val="000000"/>
                </a:solidFill>
                <a:latin typeface="Courier New" pitchFamily="49" charset="0"/>
                <a:cs typeface="Courier New" pitchFamily="49" charset="0"/>
              </a:rPr>
              <a:t>}</a:t>
            </a:r>
          </a:p>
        </p:txBody>
      </p:sp>
      <p:sp>
        <p:nvSpPr>
          <p:cNvPr id="64519" name="Text Box 6"/>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JPA Integration</a:t>
            </a:r>
          </a:p>
        </p:txBody>
      </p:sp>
    </p:spTree>
    <p:extLst>
      <p:ext uri="{BB962C8B-B14F-4D97-AF65-F5344CB8AC3E}">
        <p14:creationId xmlns:p14="http://schemas.microsoft.com/office/powerpoint/2010/main" val="228940830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Entity Beans states</a:t>
            </a:r>
          </a:p>
        </p:txBody>
      </p:sp>
      <p:sp>
        <p:nvSpPr>
          <p:cNvPr id="65539" name="Text Box 2"/>
          <p:cNvSpPr txBox="1">
            <a:spLocks noChangeArrowheads="1"/>
          </p:cNvSpPr>
          <p:nvPr/>
        </p:nvSpPr>
        <p:spPr bwMode="auto">
          <a:xfrm>
            <a:off x="1044575" y="1524000"/>
            <a:ext cx="6499225" cy="4648200"/>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solidFill>
                  <a:srgbClr val="4D4D4D"/>
                </a:solidFill>
              </a:rPr>
              <a:t>Transient : After the calling of key </a:t>
            </a:r>
            <a:r>
              <a:rPr lang="en-US" sz="2000" b="1">
                <a:solidFill>
                  <a:srgbClr val="4D4D4D"/>
                </a:solidFill>
              </a:rPr>
              <a:t>new</a:t>
            </a:r>
          </a:p>
          <a:p>
            <a:pPr marL="341313" indent="-341313" eaLnBrk="1" hangingPunct="1">
              <a:lnSpc>
                <a:spcPct val="90000"/>
              </a:lnSpc>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solidFill>
                  <a:srgbClr val="4D4D4D"/>
                </a:solidFill>
              </a:rPr>
              <a:t>Managed : after the calling of method </a:t>
            </a:r>
            <a:r>
              <a:rPr lang="en-US" sz="2000" b="1">
                <a:solidFill>
                  <a:srgbClr val="4D4D4D"/>
                </a:solidFill>
              </a:rPr>
              <a:t>persist()</a:t>
            </a:r>
            <a:r>
              <a:rPr lang="x-none" sz="2000" b="1">
                <a:solidFill>
                  <a:srgbClr val="4D4D4D"/>
                </a:solidFill>
              </a:rPr>
              <a:t>‏</a:t>
            </a:r>
            <a:endParaRPr lang="en-US" sz="2000" b="1">
              <a:solidFill>
                <a:srgbClr val="4D4D4D"/>
              </a:solidFill>
            </a:endParaRPr>
          </a:p>
          <a:p>
            <a:pPr marL="341313" indent="-341313" eaLnBrk="1" hangingPunct="1">
              <a:lnSpc>
                <a:spcPct val="90000"/>
              </a:lnSpc>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solidFill>
                  <a:srgbClr val="4D4D4D"/>
                </a:solidFill>
              </a:rPr>
              <a:t>Detached : when the object is manipulated on the client</a:t>
            </a:r>
          </a:p>
          <a:p>
            <a:pPr marL="341313" indent="-341313" eaLnBrk="1" hangingPunct="1">
              <a:lnSpc>
                <a:spcPct val="90000"/>
              </a:lnSpc>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solidFill>
                  <a:srgbClr val="4D4D4D"/>
                </a:solidFill>
              </a:rPr>
              <a:t>Removed : object removed from database</a:t>
            </a:r>
          </a:p>
        </p:txBody>
      </p:sp>
      <p:pic>
        <p:nvPicPr>
          <p:cNvPr id="65540"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65541"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65542" name="Text Box 5"/>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JPA Integration</a:t>
            </a:r>
          </a:p>
        </p:txBody>
      </p:sp>
      <p:pic>
        <p:nvPicPr>
          <p:cNvPr id="65543" name="Picture 6"/>
          <p:cNvPicPr>
            <a:picLocks noChangeAspect="1" noChangeArrowheads="1"/>
          </p:cNvPicPr>
          <p:nvPr/>
        </p:nvPicPr>
        <p:blipFill>
          <a:blip r:embed="rId4" cstate="print"/>
          <a:srcRect/>
          <a:stretch>
            <a:fillRect/>
          </a:stretch>
        </p:blipFill>
        <p:spPr bwMode="auto">
          <a:xfrm>
            <a:off x="2786063" y="3822700"/>
            <a:ext cx="3571875" cy="2343150"/>
          </a:xfrm>
          <a:prstGeom prst="rect">
            <a:avLst/>
          </a:prstGeom>
          <a:noFill/>
          <a:ln w="9525">
            <a:noFill/>
            <a:round/>
            <a:headEnd/>
            <a:tailEnd/>
          </a:ln>
        </p:spPr>
      </p:pic>
      <p:pic>
        <p:nvPicPr>
          <p:cNvPr id="65544" name="Picture 7"/>
          <p:cNvPicPr>
            <a:picLocks noChangeAspect="1" noChangeArrowheads="1"/>
          </p:cNvPicPr>
          <p:nvPr/>
        </p:nvPicPr>
        <p:blipFill>
          <a:blip r:embed="rId5" cstate="print"/>
          <a:srcRect/>
          <a:stretch>
            <a:fillRect/>
          </a:stretch>
        </p:blipFill>
        <p:spPr bwMode="auto">
          <a:xfrm>
            <a:off x="7235825" y="5013325"/>
            <a:ext cx="1627188" cy="1627188"/>
          </a:xfrm>
          <a:prstGeom prst="rect">
            <a:avLst/>
          </a:prstGeom>
          <a:noFill/>
          <a:ln w="9525">
            <a:noFill/>
            <a:round/>
            <a:headEnd/>
            <a:tailEnd/>
          </a:ln>
        </p:spPr>
      </p:pic>
    </p:spTree>
    <p:extLst>
      <p:ext uri="{BB962C8B-B14F-4D97-AF65-F5344CB8AC3E}">
        <p14:creationId xmlns:p14="http://schemas.microsoft.com/office/powerpoint/2010/main" val="259086258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1"/>
          <p:cNvSpPr txBox="1">
            <a:spLocks noChangeArrowheads="1"/>
          </p:cNvSpPr>
          <p:nvPr/>
        </p:nvSpPr>
        <p:spPr bwMode="auto">
          <a:xfrm>
            <a:off x="1033463" y="341313"/>
            <a:ext cx="7729537" cy="579437"/>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3200" b="1">
                <a:solidFill>
                  <a:srgbClr val="000000"/>
                </a:solidFill>
              </a:rPr>
              <a:t>Quiz</a:t>
            </a:r>
          </a:p>
        </p:txBody>
      </p:sp>
      <p:pic>
        <p:nvPicPr>
          <p:cNvPr id="66563" name="Picture 2"/>
          <p:cNvPicPr>
            <a:picLocks noChangeAspect="1" noChangeArrowheads="1"/>
          </p:cNvPicPr>
          <p:nvPr/>
        </p:nvPicPr>
        <p:blipFill>
          <a:blip r:embed="rId3" cstate="print"/>
          <a:srcRect/>
          <a:stretch>
            <a:fillRect/>
          </a:stretch>
        </p:blipFill>
        <p:spPr bwMode="auto">
          <a:xfrm>
            <a:off x="131763" y="130175"/>
            <a:ext cx="652462" cy="652463"/>
          </a:xfrm>
          <a:prstGeom prst="rect">
            <a:avLst/>
          </a:prstGeom>
          <a:noFill/>
          <a:ln w="9525">
            <a:noFill/>
            <a:round/>
            <a:headEnd/>
            <a:tailEnd/>
          </a:ln>
        </p:spPr>
      </p:pic>
      <p:sp>
        <p:nvSpPr>
          <p:cNvPr id="66564" name="Text Box 3"/>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JPA Integration</a:t>
            </a:r>
          </a:p>
        </p:txBody>
      </p:sp>
      <p:sp>
        <p:nvSpPr>
          <p:cNvPr id="2" name="Text Box 4"/>
          <p:cNvSpPr txBox="1">
            <a:spLocks noChangeArrowheads="1"/>
          </p:cNvSpPr>
          <p:nvPr/>
        </p:nvSpPr>
        <p:spPr bwMode="auto">
          <a:xfrm>
            <a:off x="1143000" y="2779713"/>
            <a:ext cx="3789363" cy="936625"/>
          </a:xfrm>
          <a:prstGeom prst="rect">
            <a:avLst/>
          </a:prstGeom>
          <a:solidFill>
            <a:srgbClr val="4D4D4D">
              <a:alpha val="67058"/>
            </a:srgbClr>
          </a:solidFill>
          <a:ln w="9525">
            <a:noFill/>
            <a:round/>
            <a:headEnd/>
            <a:tailEnd/>
          </a:ln>
        </p:spPr>
        <p:txBody>
          <a:bodyPr lIns="90000" tIns="46800" rIns="90000" bIns="46800" anchor="ctr">
            <a:prstTxWarp prst="textNoShape">
              <a:avLst/>
            </a:prstTxWarp>
          </a:bodyPr>
          <a:lstStyle/>
          <a:p>
            <a:pPr algn="ctr">
              <a:spcBef>
                <a:spcPts val="1250"/>
              </a:spcBef>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2000" b="1">
                <a:solidFill>
                  <a:srgbClr val="FFFFFF"/>
                </a:solidFill>
              </a:rPr>
              <a:t>Which annotation allows to declare a primary key?</a:t>
            </a:r>
          </a:p>
        </p:txBody>
      </p:sp>
      <p:sp>
        <p:nvSpPr>
          <p:cNvPr id="66565" name="Text Box 5"/>
          <p:cNvSpPr txBox="1">
            <a:spLocks noChangeArrowheads="1"/>
          </p:cNvSpPr>
          <p:nvPr/>
        </p:nvSpPr>
        <p:spPr bwMode="auto">
          <a:xfrm>
            <a:off x="5075238" y="2779713"/>
            <a:ext cx="3889375" cy="895350"/>
          </a:xfrm>
          <a:prstGeom prst="rect">
            <a:avLst/>
          </a:prstGeom>
          <a:solidFill>
            <a:srgbClr val="A5C3DB">
              <a:alpha val="83136"/>
            </a:srgbClr>
          </a:solidFill>
          <a:ln w="9525">
            <a:noFill/>
            <a:round/>
            <a:headEnd/>
            <a:tailEnd/>
          </a:ln>
        </p:spPr>
        <p:txBody>
          <a:bodyPr lIns="90000" tIns="46800" rIns="90000" bIns="46800">
            <a:prstTxWarp prst="textNoShape">
              <a:avLst/>
            </a:prstTxWarp>
          </a:bodyPr>
          <a:lstStyle/>
          <a:p>
            <a:pPr algn="ctr">
              <a:spcAft>
                <a:spcPts val="75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2000" b="1">
                <a:solidFill>
                  <a:srgbClr val="4D4D4D"/>
                </a:solidFill>
              </a:rPr>
              <a:t>@Id</a:t>
            </a:r>
          </a:p>
        </p:txBody>
      </p:sp>
      <p:sp>
        <p:nvSpPr>
          <p:cNvPr id="66566" name="Text Box 6"/>
          <p:cNvSpPr txBox="1">
            <a:spLocks noChangeArrowheads="1"/>
          </p:cNvSpPr>
          <p:nvPr/>
        </p:nvSpPr>
        <p:spPr bwMode="auto">
          <a:xfrm>
            <a:off x="5076825" y="3716338"/>
            <a:ext cx="3887788" cy="1006475"/>
          </a:xfrm>
          <a:prstGeom prst="rect">
            <a:avLst/>
          </a:prstGeom>
          <a:solidFill>
            <a:srgbClr val="A5C3DB">
              <a:alpha val="83136"/>
            </a:srgbClr>
          </a:solidFill>
          <a:ln w="9525">
            <a:noFill/>
            <a:round/>
            <a:headEnd/>
            <a:tailEnd/>
          </a:ln>
        </p:spPr>
        <p:txBody>
          <a:bodyPr lIns="90000" tIns="46800" rIns="90000" bIns="46800">
            <a:prstTxWarp prst="textNoShape">
              <a:avLst/>
            </a:prstTxWarp>
          </a:bodyPr>
          <a:lstStyle/>
          <a:p>
            <a:pPr algn="ctr">
              <a:spcAft>
                <a:spcPts val="75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2000" b="1">
                <a:solidFill>
                  <a:srgbClr val="4D4D4D"/>
                </a:solidFill>
              </a:rPr>
              <a:t>By deploying a file describing a persistence unit</a:t>
            </a:r>
          </a:p>
        </p:txBody>
      </p:sp>
      <p:sp>
        <p:nvSpPr>
          <p:cNvPr id="66567" name="Text Box 7"/>
          <p:cNvSpPr txBox="1">
            <a:spLocks noChangeArrowheads="1"/>
          </p:cNvSpPr>
          <p:nvPr/>
        </p:nvSpPr>
        <p:spPr bwMode="auto">
          <a:xfrm>
            <a:off x="1116013" y="3787775"/>
            <a:ext cx="3789362" cy="936625"/>
          </a:xfrm>
          <a:prstGeom prst="rect">
            <a:avLst/>
          </a:prstGeom>
          <a:solidFill>
            <a:srgbClr val="4D4D4D">
              <a:alpha val="67058"/>
            </a:srgbClr>
          </a:solidFill>
          <a:ln w="9525">
            <a:noFill/>
            <a:round/>
            <a:headEnd/>
            <a:tailEnd/>
          </a:ln>
        </p:spPr>
        <p:txBody>
          <a:bodyPr lIns="90000" tIns="46800" rIns="90000" bIns="46800" anchor="ctr">
            <a:prstTxWarp prst="textNoShape">
              <a:avLst/>
            </a:prstTxWarp>
          </a:bodyPr>
          <a:lstStyle/>
          <a:p>
            <a:pPr algn="ctr">
              <a:spcBef>
                <a:spcPts val="1250"/>
              </a:spcBef>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2000" b="1">
                <a:solidFill>
                  <a:srgbClr val="FFFFFF"/>
                </a:solidFill>
              </a:rPr>
              <a:t>How to declare the connection with a DataSource ?</a:t>
            </a:r>
          </a:p>
        </p:txBody>
      </p:sp>
      <p:sp>
        <p:nvSpPr>
          <p:cNvPr id="66568" name="Text Box 8"/>
          <p:cNvSpPr txBox="1">
            <a:spLocks noChangeArrowheads="1"/>
          </p:cNvSpPr>
          <p:nvPr/>
        </p:nvSpPr>
        <p:spPr bwMode="auto">
          <a:xfrm>
            <a:off x="1158875" y="1628775"/>
            <a:ext cx="3773488" cy="1079500"/>
          </a:xfrm>
          <a:prstGeom prst="rect">
            <a:avLst/>
          </a:prstGeom>
          <a:solidFill>
            <a:srgbClr val="4D4D4D">
              <a:alpha val="67058"/>
            </a:srgbClr>
          </a:solidFill>
          <a:ln w="9525">
            <a:noFill/>
            <a:round/>
            <a:headEnd/>
            <a:tailEnd/>
          </a:ln>
        </p:spPr>
        <p:txBody>
          <a:bodyPr lIns="90000" tIns="46800" rIns="90000" bIns="46800" anchor="ctr">
            <a:prstTxWarp prst="textNoShape">
              <a:avLst/>
            </a:prstTxWarp>
          </a:bodyPr>
          <a:lstStyle/>
          <a:p>
            <a:pPr algn="ctr">
              <a:spcBef>
                <a:spcPts val="1250"/>
              </a:spcBef>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2000" b="1">
                <a:solidFill>
                  <a:srgbClr val="FFFFFF"/>
                </a:solidFill>
              </a:rPr>
              <a:t>Which annotation allows to declare an Entity Bean ?</a:t>
            </a:r>
          </a:p>
        </p:txBody>
      </p:sp>
      <p:sp>
        <p:nvSpPr>
          <p:cNvPr id="66569" name="Text Box 9"/>
          <p:cNvSpPr txBox="1">
            <a:spLocks noChangeArrowheads="1"/>
          </p:cNvSpPr>
          <p:nvPr/>
        </p:nvSpPr>
        <p:spPr bwMode="auto">
          <a:xfrm>
            <a:off x="5060950" y="1628775"/>
            <a:ext cx="3903663" cy="1079500"/>
          </a:xfrm>
          <a:prstGeom prst="rect">
            <a:avLst/>
          </a:prstGeom>
          <a:solidFill>
            <a:srgbClr val="A5C3DB">
              <a:alpha val="83136"/>
            </a:srgbClr>
          </a:solidFill>
          <a:ln w="9525">
            <a:noFill/>
            <a:round/>
            <a:headEnd/>
            <a:tailEnd/>
          </a:ln>
        </p:spPr>
        <p:txBody>
          <a:bodyPr lIns="90000" tIns="46800" rIns="90000" bIns="46800">
            <a:prstTxWarp prst="textNoShape">
              <a:avLst/>
            </a:prstTxWarp>
          </a:bodyPr>
          <a:lstStyle/>
          <a:p>
            <a:pPr algn="ctr">
              <a:spcAft>
                <a:spcPts val="75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2000" b="1">
                <a:solidFill>
                  <a:srgbClr val="4D4D4D"/>
                </a:solidFill>
              </a:rPr>
              <a:t>@Entity</a:t>
            </a:r>
          </a:p>
        </p:txBody>
      </p:sp>
      <p:sp>
        <p:nvSpPr>
          <p:cNvPr id="66570" name="Text Box 10"/>
          <p:cNvSpPr txBox="1">
            <a:spLocks noChangeArrowheads="1"/>
          </p:cNvSpPr>
          <p:nvPr/>
        </p:nvSpPr>
        <p:spPr bwMode="auto">
          <a:xfrm>
            <a:off x="5076825" y="4797425"/>
            <a:ext cx="3887788" cy="1006475"/>
          </a:xfrm>
          <a:prstGeom prst="rect">
            <a:avLst/>
          </a:prstGeom>
          <a:solidFill>
            <a:srgbClr val="A5C3DB">
              <a:alpha val="83136"/>
            </a:srgbClr>
          </a:solidFill>
          <a:ln w="9525">
            <a:noFill/>
            <a:round/>
            <a:headEnd/>
            <a:tailEnd/>
          </a:ln>
        </p:spPr>
        <p:txBody>
          <a:bodyPr lIns="90000" tIns="46800" rIns="90000" bIns="46800">
            <a:prstTxWarp prst="textNoShape">
              <a:avLst/>
            </a:prstTxWarp>
          </a:bodyPr>
          <a:lstStyle/>
          <a:p>
            <a:pPr algn="ctr">
              <a:spcAft>
                <a:spcPts val="75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2000" b="1">
                <a:solidFill>
                  <a:srgbClr val="4D4D4D"/>
                </a:solidFill>
              </a:rPr>
              <a:t>Its methods handles persistence of Entity Beans</a:t>
            </a:r>
          </a:p>
        </p:txBody>
      </p:sp>
      <p:sp>
        <p:nvSpPr>
          <p:cNvPr id="66571" name="Text Box 11"/>
          <p:cNvSpPr txBox="1">
            <a:spLocks noChangeArrowheads="1"/>
          </p:cNvSpPr>
          <p:nvPr/>
        </p:nvSpPr>
        <p:spPr bwMode="auto">
          <a:xfrm>
            <a:off x="1116013" y="4797425"/>
            <a:ext cx="3789362" cy="1008063"/>
          </a:xfrm>
          <a:prstGeom prst="rect">
            <a:avLst/>
          </a:prstGeom>
          <a:solidFill>
            <a:srgbClr val="4D4D4D">
              <a:alpha val="67058"/>
            </a:srgbClr>
          </a:solidFill>
          <a:ln w="9525">
            <a:noFill/>
            <a:round/>
            <a:headEnd/>
            <a:tailEnd/>
          </a:ln>
        </p:spPr>
        <p:txBody>
          <a:bodyPr lIns="90000" tIns="46800" rIns="90000" bIns="46800" anchor="ctr">
            <a:prstTxWarp prst="textNoShape">
              <a:avLst/>
            </a:prstTxWarp>
          </a:bodyPr>
          <a:lstStyle/>
          <a:p>
            <a:pPr algn="ctr">
              <a:spcBef>
                <a:spcPts val="1250"/>
              </a:spcBef>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2000" b="1">
                <a:solidFill>
                  <a:srgbClr val="FFFFFF"/>
                </a:solidFill>
              </a:rPr>
              <a:t>What is the use of Entity Manager ?</a:t>
            </a:r>
          </a:p>
        </p:txBody>
      </p:sp>
      <p:pic>
        <p:nvPicPr>
          <p:cNvPr id="66573" name="Picture 12"/>
          <p:cNvPicPr>
            <a:picLocks noChangeAspect="1" noChangeArrowheads="1"/>
          </p:cNvPicPr>
          <p:nvPr/>
        </p:nvPicPr>
        <p:blipFill>
          <a:blip r:embed="rId4" cstate="print"/>
          <a:srcRect/>
          <a:stretch>
            <a:fillRect/>
          </a:stretch>
        </p:blipFill>
        <p:spPr bwMode="auto">
          <a:xfrm>
            <a:off x="8053388" y="5942013"/>
            <a:ext cx="911225" cy="942975"/>
          </a:xfrm>
          <a:prstGeom prst="rect">
            <a:avLst/>
          </a:prstGeom>
          <a:noFill/>
          <a:ln w="9525">
            <a:noFill/>
            <a:round/>
            <a:headEnd/>
            <a:tailEnd/>
          </a:ln>
        </p:spPr>
      </p:pic>
    </p:spTree>
    <p:extLst>
      <p:ext uri="{BB962C8B-B14F-4D97-AF65-F5344CB8AC3E}">
        <p14:creationId xmlns:p14="http://schemas.microsoft.com/office/powerpoint/2010/main" val="3952794168"/>
      </p:ext>
    </p:extLst>
  </p:cSld>
  <p:clrMapOvr>
    <a:masterClrMapping/>
  </p:clrMapOvr>
  <p:transition xmlns:p14="http://schemas.microsoft.com/office/powerpoint/2010/main">
    <p:wip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additive="repl">
                                        <p:cTn id="6" dur="1" fill="hold">
                                          <p:stCondLst>
                                            <p:cond delay="0"/>
                                          </p:stCondLst>
                                        </p:cTn>
                                        <p:tgtEl>
                                          <p:spTgt spid="66568"/>
                                        </p:tgtEl>
                                        <p:attrNameLst>
                                          <p:attrName>style.visibility</p:attrName>
                                        </p:attrNameLst>
                                      </p:cBhvr>
                                      <p:to>
                                        <p:strVal val="visible"/>
                                      </p:to>
                                    </p:set>
                                    <p:animEffect transition="in" filter="wipe(up)">
                                      <p:cBhvr additive="repl">
                                        <p:cTn id="7" dur="500"/>
                                        <p:tgtEl>
                                          <p:spTgt spid="6656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additive="repl">
                                        <p:cTn id="11" dur="1" fill="hold">
                                          <p:stCondLst>
                                            <p:cond delay="0"/>
                                          </p:stCondLst>
                                        </p:cTn>
                                        <p:tgtEl>
                                          <p:spTgt spid="66569"/>
                                        </p:tgtEl>
                                        <p:attrNameLst>
                                          <p:attrName>style.visibility</p:attrName>
                                        </p:attrNameLst>
                                      </p:cBhvr>
                                      <p:to>
                                        <p:strVal val="visible"/>
                                      </p:to>
                                    </p:set>
                                    <p:animEffect transition="in" filter="wipe(left)">
                                      <p:cBhvr additive="repl">
                                        <p:cTn id="12" dur="500"/>
                                        <p:tgtEl>
                                          <p:spTgt spid="6656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additive="repl">
                                        <p:cTn id="16" dur="1" fill="hold">
                                          <p:stCondLst>
                                            <p:cond delay="0"/>
                                          </p:stCondLst>
                                        </p:cTn>
                                        <p:tgtEl>
                                          <p:spTgt spid="2"/>
                                        </p:tgtEl>
                                        <p:attrNameLst>
                                          <p:attrName>style.visibility</p:attrName>
                                        </p:attrNameLst>
                                      </p:cBhvr>
                                      <p:to>
                                        <p:strVal val="visible"/>
                                      </p:to>
                                    </p:set>
                                    <p:animEffect transition="in" filter="wipe(up)">
                                      <p:cBhvr additive="repl">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additive="repl">
                                        <p:cTn id="21" dur="1" fill="hold">
                                          <p:stCondLst>
                                            <p:cond delay="0"/>
                                          </p:stCondLst>
                                        </p:cTn>
                                        <p:tgtEl>
                                          <p:spTgt spid="66565"/>
                                        </p:tgtEl>
                                        <p:attrNameLst>
                                          <p:attrName>style.visibility</p:attrName>
                                        </p:attrNameLst>
                                      </p:cBhvr>
                                      <p:to>
                                        <p:strVal val="visible"/>
                                      </p:to>
                                    </p:set>
                                    <p:animEffect transition="in" filter="wipe(left)">
                                      <p:cBhvr additive="repl">
                                        <p:cTn id="22" dur="500"/>
                                        <p:tgtEl>
                                          <p:spTgt spid="6656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additive="repl">
                                        <p:cTn id="26" dur="1" fill="hold">
                                          <p:stCondLst>
                                            <p:cond delay="0"/>
                                          </p:stCondLst>
                                        </p:cTn>
                                        <p:tgtEl>
                                          <p:spTgt spid="66567"/>
                                        </p:tgtEl>
                                        <p:attrNameLst>
                                          <p:attrName>style.visibility</p:attrName>
                                        </p:attrNameLst>
                                      </p:cBhvr>
                                      <p:to>
                                        <p:strVal val="visible"/>
                                      </p:to>
                                    </p:set>
                                    <p:animEffect transition="in" filter="wipe(up)">
                                      <p:cBhvr additive="repl">
                                        <p:cTn id="27" dur="500"/>
                                        <p:tgtEl>
                                          <p:spTgt spid="6656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additive="repl">
                                        <p:cTn id="31" dur="1" fill="hold">
                                          <p:stCondLst>
                                            <p:cond delay="0"/>
                                          </p:stCondLst>
                                        </p:cTn>
                                        <p:tgtEl>
                                          <p:spTgt spid="66566"/>
                                        </p:tgtEl>
                                        <p:attrNameLst>
                                          <p:attrName>style.visibility</p:attrName>
                                        </p:attrNameLst>
                                      </p:cBhvr>
                                      <p:to>
                                        <p:strVal val="visible"/>
                                      </p:to>
                                    </p:set>
                                    <p:animEffect transition="in" filter="wipe(left)">
                                      <p:cBhvr additive="repl">
                                        <p:cTn id="32" dur="500"/>
                                        <p:tgtEl>
                                          <p:spTgt spid="6656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additive="repl">
                                        <p:cTn id="36" dur="1" fill="hold">
                                          <p:stCondLst>
                                            <p:cond delay="0"/>
                                          </p:stCondLst>
                                        </p:cTn>
                                        <p:tgtEl>
                                          <p:spTgt spid="66571"/>
                                        </p:tgtEl>
                                        <p:attrNameLst>
                                          <p:attrName>style.visibility</p:attrName>
                                        </p:attrNameLst>
                                      </p:cBhvr>
                                      <p:to>
                                        <p:strVal val="visible"/>
                                      </p:to>
                                    </p:set>
                                    <p:animEffect transition="in" filter="wipe(up)">
                                      <p:cBhvr additive="repl">
                                        <p:cTn id="37" dur="500"/>
                                        <p:tgtEl>
                                          <p:spTgt spid="6657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additive="repl">
                                        <p:cTn id="41" dur="1" fill="hold">
                                          <p:stCondLst>
                                            <p:cond delay="0"/>
                                          </p:stCondLst>
                                        </p:cTn>
                                        <p:tgtEl>
                                          <p:spTgt spid="66570"/>
                                        </p:tgtEl>
                                        <p:attrNameLst>
                                          <p:attrName>style.visibility</p:attrName>
                                        </p:attrNameLst>
                                      </p:cBhvr>
                                      <p:to>
                                        <p:strVal val="visible"/>
                                      </p:to>
                                    </p:set>
                                    <p:animEffect transition="in" filter="wipe(left)">
                                      <p:cBhvr additive="repl">
                                        <p:cTn id="42" dur="500"/>
                                        <p:tgtEl>
                                          <p:spTgt spid="66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1"/>
          <p:cNvSpPr txBox="1">
            <a:spLocks noChangeArrowheads="1"/>
          </p:cNvSpPr>
          <p:nvPr/>
        </p:nvSpPr>
        <p:spPr bwMode="auto">
          <a:xfrm>
            <a:off x="1033463" y="341313"/>
            <a:ext cx="7729537" cy="579437"/>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Stop-and-think</a:t>
            </a:r>
          </a:p>
        </p:txBody>
      </p:sp>
      <p:pic>
        <p:nvPicPr>
          <p:cNvPr id="67587" name="Picture 2"/>
          <p:cNvPicPr>
            <a:picLocks noChangeAspect="1" noChangeArrowheads="1"/>
          </p:cNvPicPr>
          <p:nvPr/>
        </p:nvPicPr>
        <p:blipFill>
          <a:blip r:embed="rId3" cstate="print"/>
          <a:srcRect/>
          <a:stretch>
            <a:fillRect/>
          </a:stretch>
        </p:blipFill>
        <p:spPr bwMode="auto">
          <a:xfrm>
            <a:off x="131763" y="130175"/>
            <a:ext cx="652462" cy="652463"/>
          </a:xfrm>
          <a:prstGeom prst="rect">
            <a:avLst/>
          </a:prstGeom>
          <a:noFill/>
          <a:ln w="9525">
            <a:noFill/>
            <a:round/>
            <a:headEnd/>
            <a:tailEnd/>
          </a:ln>
        </p:spPr>
      </p:pic>
      <p:sp>
        <p:nvSpPr>
          <p:cNvPr id="2" name="Text Box 3"/>
          <p:cNvSpPr txBox="1">
            <a:spLocks noChangeArrowheads="1"/>
          </p:cNvSpPr>
          <p:nvPr/>
        </p:nvSpPr>
        <p:spPr bwMode="auto">
          <a:xfrm>
            <a:off x="1116013" y="1196975"/>
            <a:ext cx="7400925" cy="581025"/>
          </a:xfrm>
          <a:prstGeom prst="rect">
            <a:avLst/>
          </a:prstGeom>
          <a:noFill/>
          <a:ln w="9525">
            <a:noFill/>
            <a:round/>
            <a:headEnd/>
            <a:tailEnd/>
          </a:ln>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4D4D4D"/>
                </a:solidFill>
              </a:rPr>
              <a:t>Do you have any questions ?</a:t>
            </a:r>
          </a:p>
        </p:txBody>
      </p:sp>
      <p:sp>
        <p:nvSpPr>
          <p:cNvPr id="67589" name="Text Box 4"/>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JPA Integration</a:t>
            </a:r>
          </a:p>
        </p:txBody>
      </p:sp>
      <p:pic>
        <p:nvPicPr>
          <p:cNvPr id="7" name="Picture 6"/>
          <p:cNvPicPr>
            <a:picLocks noChangeAspect="1" noChangeArrowheads="1"/>
          </p:cNvPicPr>
          <p:nvPr/>
        </p:nvPicPr>
        <p:blipFill>
          <a:blip r:embed="rId4" cstate="print"/>
          <a:srcRect/>
          <a:stretch>
            <a:fillRect/>
          </a:stretch>
        </p:blipFill>
        <p:spPr bwMode="auto">
          <a:xfrm>
            <a:off x="2913063" y="2365375"/>
            <a:ext cx="3603625" cy="3255963"/>
          </a:xfrm>
          <a:prstGeom prst="rect">
            <a:avLst/>
          </a:prstGeom>
          <a:noFill/>
          <a:ln w="12700">
            <a:noFill/>
            <a:miter lim="800000"/>
            <a:headEnd type="none" w="sm" len="sm"/>
            <a:tailEnd type="none" w="sm" len="sm"/>
          </a:ln>
          <a:effectLst/>
        </p:spPr>
      </p:pic>
    </p:spTree>
    <p:extLst>
      <p:ext uri="{BB962C8B-B14F-4D97-AF65-F5344CB8AC3E}">
        <p14:creationId xmlns:p14="http://schemas.microsoft.com/office/powerpoint/2010/main" val="237613242"/>
      </p:ext>
    </p:extLst>
  </p:cSld>
  <p:clrMapOvr>
    <a:masterClrMapping/>
  </p:clrMapOvr>
  <p:transition xmlns:p14="http://schemas.microsoft.com/office/powerpoint/2010/main">
    <p:wip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afterEffect">
                                  <p:stCondLst>
                                    <p:cond delay="0"/>
                                  </p:stCondLst>
                                  <p:childTnLst>
                                    <p:set>
                                      <p:cBhvr additive="repl">
                                        <p:cTn id="6" dur="1" fill="hold">
                                          <p:stCondLst>
                                            <p:cond delay="0"/>
                                          </p:stCondLst>
                                        </p:cTn>
                                        <p:tgtEl>
                                          <p:spTgt spid="2"/>
                                        </p:tgtEl>
                                        <p:attrNameLst>
                                          <p:attrName>style.visibility</p:attrName>
                                        </p:attrNameLst>
                                      </p:cBhvr>
                                      <p:to>
                                        <p:strVal val="visible"/>
                                      </p:to>
                                    </p:set>
                                    <p:animEffect transition="in" filter="wipe(left)">
                                      <p:cBhvr additive="repl">
                                        <p:cTn id="7" dur="500"/>
                                        <p:tgtEl>
                                          <p:spTgt spid="2"/>
                                        </p:tgtEl>
                                      </p:cBhvr>
                                    </p:animEffect>
                                  </p:childTnLst>
                                </p:cTn>
                              </p:par>
                              <p:par>
                                <p:cTn id="8" presetID="35"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anim calcmode="lin" valueType="num">
                                      <p:cBhvr>
                                        <p:cTn id="11" dur="1000" fill="hold"/>
                                        <p:tgtEl>
                                          <p:spTgt spid="7"/>
                                        </p:tgtEl>
                                        <p:attrNameLst>
                                          <p:attrName>style.rotation</p:attrName>
                                        </p:attrNameLst>
                                      </p:cBhvr>
                                      <p:tavLst>
                                        <p:tav tm="0">
                                          <p:val>
                                            <p:fltVal val="720"/>
                                          </p:val>
                                        </p:tav>
                                        <p:tav tm="100000">
                                          <p:val>
                                            <p:fltVal val="0"/>
                                          </p:val>
                                        </p:tav>
                                      </p:tavLst>
                                    </p:anim>
                                    <p:anim calcmode="lin" valueType="num">
                                      <p:cBhvr>
                                        <p:cTn id="12" dur="1000" fill="hold"/>
                                        <p:tgtEl>
                                          <p:spTgt spid="7"/>
                                        </p:tgtEl>
                                        <p:attrNameLst>
                                          <p:attrName>ppt_h</p:attrName>
                                        </p:attrNameLst>
                                      </p:cBhvr>
                                      <p:tavLst>
                                        <p:tav tm="0">
                                          <p:val>
                                            <p:fltVal val="0"/>
                                          </p:val>
                                        </p:tav>
                                        <p:tav tm="100000">
                                          <p:val>
                                            <p:strVal val="#ppt_h"/>
                                          </p:val>
                                        </p:tav>
                                      </p:tavLst>
                                    </p:anim>
                                    <p:anim calcmode="lin" valueType="num">
                                      <p:cBhvr>
                                        <p:cTn id="13" dur="1000" fill="hold"/>
                                        <p:tgtEl>
                                          <p:spTgt spid="7"/>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Exercise (1/4)</a:t>
            </a:r>
            <a:endParaRPr lang="en-US" sz="3200" dirty="0"/>
          </a:p>
        </p:txBody>
      </p:sp>
      <p:sp>
        <p:nvSpPr>
          <p:cNvPr id="42023"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JPA Integration</a:t>
            </a:r>
          </a:p>
        </p:txBody>
      </p:sp>
      <p:sp>
        <p:nvSpPr>
          <p:cNvPr id="6" name="Rectangle 2"/>
          <p:cNvSpPr txBox="1">
            <a:spLocks noChangeArrowheads="1"/>
          </p:cNvSpPr>
          <p:nvPr/>
        </p:nvSpPr>
        <p:spPr>
          <a:xfrm>
            <a:off x="1187624" y="1196752"/>
            <a:ext cx="7718425" cy="5143500"/>
          </a:xfrm>
          <a:prstGeom prst="rect">
            <a:avLst/>
          </a:prstGeom>
        </p:spPr>
        <p:txBody>
          <a:bodyPr/>
          <a:lstStyle/>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rPr>
              <a:t>We’re </a:t>
            </a:r>
            <a:r>
              <a:rPr lang="en-US" sz="2200" kern="0" dirty="0" err="1" smtClean="0">
                <a:latin typeface="+mn-lt"/>
              </a:rPr>
              <a:t>gonna</a:t>
            </a:r>
            <a:r>
              <a:rPr lang="en-US" sz="2200" kern="0" dirty="0" smtClean="0">
                <a:latin typeface="+mn-lt"/>
              </a:rPr>
              <a:t> begin to work on a new Project :</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err="1" smtClean="0">
                <a:latin typeface="+mn-lt"/>
              </a:rPr>
              <a:t>SupRails</a:t>
            </a:r>
            <a:r>
              <a:rPr lang="en-US" sz="2200" kern="0" dirty="0" smtClean="0">
                <a:latin typeface="+mn-lt"/>
              </a:rPr>
              <a:t> !</a:t>
            </a:r>
          </a:p>
          <a:p>
            <a:pPr marL="342900" indent="-342900" eaLnBrk="1" hangingPunct="1">
              <a:spcBef>
                <a:spcPct val="20000"/>
              </a:spcBef>
              <a:spcAft>
                <a:spcPct val="30000"/>
              </a:spcAft>
              <a:buClr>
                <a:schemeClr val="hlink"/>
              </a:buClr>
              <a:buFont typeface="Wingdings" pitchFamily="2" charset="2"/>
              <a:buChar char="n"/>
              <a:defRPr/>
            </a:pPr>
            <a:endParaRPr lang="en-US" sz="2200" kern="0" dirty="0">
              <a:latin typeface="+mn-lt"/>
            </a:endParaRPr>
          </a:p>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rPr>
              <a:t>What is </a:t>
            </a:r>
            <a:r>
              <a:rPr lang="en-US" sz="2200" kern="0" dirty="0" err="1" smtClean="0">
                <a:latin typeface="+mn-lt"/>
              </a:rPr>
              <a:t>SupRails</a:t>
            </a:r>
            <a:r>
              <a:rPr lang="en-US" sz="2200" kern="0" dirty="0" smtClean="0">
                <a:latin typeface="+mn-lt"/>
              </a:rPr>
              <a:t> ?</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rPr>
              <a:t>It’s a new </a:t>
            </a:r>
            <a:r>
              <a:rPr lang="en-US" sz="2200" kern="0" dirty="0" err="1" smtClean="0">
                <a:latin typeface="+mn-lt"/>
              </a:rPr>
              <a:t>RailWay</a:t>
            </a:r>
            <a:r>
              <a:rPr lang="en-US" sz="2200" kern="0" dirty="0" smtClean="0">
                <a:latin typeface="+mn-lt"/>
              </a:rPr>
              <a:t> company who wants to compete SNCF !</a:t>
            </a:r>
          </a:p>
          <a:p>
            <a:pPr marL="800100" lvl="1" indent="-342900" eaLnBrk="1" hangingPunct="1">
              <a:spcBef>
                <a:spcPct val="20000"/>
              </a:spcBef>
              <a:spcAft>
                <a:spcPct val="30000"/>
              </a:spcAft>
              <a:buClr>
                <a:schemeClr val="hlink"/>
              </a:buClr>
              <a:buFont typeface="Wingdings" pitchFamily="2" charset="2"/>
              <a:buChar char="n"/>
              <a:defRPr/>
            </a:pPr>
            <a:endParaRPr lang="en-US" sz="2200" kern="0" dirty="0">
              <a:latin typeface="+mn-lt"/>
            </a:endParaRPr>
          </a:p>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rPr>
              <a:t>They need you to develop a new booking application for their company…</a:t>
            </a:r>
          </a:p>
        </p:txBody>
      </p:sp>
      <p:pic>
        <p:nvPicPr>
          <p:cNvPr id="8" name="Picture 5" descr="badge_activity"/>
          <p:cNvPicPr>
            <a:picLocks noChangeAspect="1" noChangeArrowheads="1"/>
          </p:cNvPicPr>
          <p:nvPr/>
        </p:nvPicPr>
        <p:blipFill>
          <a:blip r:embed="rId4" cstate="print"/>
          <a:srcRect/>
          <a:stretch>
            <a:fillRect/>
          </a:stretch>
        </p:blipFill>
        <p:spPr bwMode="auto">
          <a:xfrm>
            <a:off x="107950" y="115888"/>
            <a:ext cx="652463" cy="652462"/>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28964667"/>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Exercise (2/4)</a:t>
            </a:r>
            <a:endParaRPr lang="en-US" sz="3200" dirty="0"/>
          </a:p>
        </p:txBody>
      </p:sp>
      <p:sp>
        <p:nvSpPr>
          <p:cNvPr id="42023"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JPA Integration</a:t>
            </a:r>
          </a:p>
        </p:txBody>
      </p:sp>
      <p:sp>
        <p:nvSpPr>
          <p:cNvPr id="6" name="Rectangle 2"/>
          <p:cNvSpPr txBox="1">
            <a:spLocks noChangeArrowheads="1"/>
          </p:cNvSpPr>
          <p:nvPr/>
        </p:nvSpPr>
        <p:spPr>
          <a:xfrm>
            <a:off x="1187624" y="1196752"/>
            <a:ext cx="7718425" cy="5143500"/>
          </a:xfrm>
          <a:prstGeom prst="rect">
            <a:avLst/>
          </a:prstGeom>
        </p:spPr>
        <p:txBody>
          <a:bodyPr/>
          <a:lstStyle/>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rPr>
              <a:t>To begin, </a:t>
            </a:r>
            <a:r>
              <a:rPr lang="en-US" sz="2200" kern="0" dirty="0" err="1" smtClean="0">
                <a:latin typeface="+mn-lt"/>
              </a:rPr>
              <a:t>SupRails</a:t>
            </a:r>
            <a:r>
              <a:rPr lang="en-US" sz="2200" kern="0" dirty="0" smtClean="0">
                <a:latin typeface="+mn-lt"/>
              </a:rPr>
              <a:t> want to propose simple Trips : </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rPr>
              <a:t>Trips don’t have any stop between the departure station and the arrival one</a:t>
            </a:r>
            <a:endParaRPr lang="en-US" sz="2200" kern="0" dirty="0">
              <a:latin typeface="+mn-lt"/>
            </a:endParaRPr>
          </a:p>
          <a:p>
            <a:pPr marL="800100" lvl="1" indent="-342900" eaLnBrk="1" hangingPunct="1">
              <a:spcBef>
                <a:spcPct val="20000"/>
              </a:spcBef>
              <a:spcAft>
                <a:spcPct val="30000"/>
              </a:spcAft>
              <a:buClr>
                <a:schemeClr val="hlink"/>
              </a:buClr>
              <a:buFont typeface="Wingdings" pitchFamily="2" charset="2"/>
              <a:buChar char="n"/>
              <a:defRPr/>
            </a:pPr>
            <a:r>
              <a:rPr lang="en-US" sz="2200" kern="0" dirty="0">
                <a:latin typeface="+mn-lt"/>
              </a:rPr>
              <a:t>The application does not handle </a:t>
            </a:r>
            <a:r>
              <a:rPr lang="en-US" sz="2200" kern="0" dirty="0" smtClean="0">
                <a:latin typeface="+mn-lt"/>
              </a:rPr>
              <a:t>connections</a:t>
            </a:r>
          </a:p>
          <a:p>
            <a:pPr marL="342900" indent="-342900" eaLnBrk="1" hangingPunct="1">
              <a:spcBef>
                <a:spcPct val="20000"/>
              </a:spcBef>
              <a:spcAft>
                <a:spcPct val="30000"/>
              </a:spcAft>
              <a:buClr>
                <a:schemeClr val="hlink"/>
              </a:buClr>
              <a:buFont typeface="Wingdings" pitchFamily="2" charset="2"/>
              <a:buChar char="n"/>
              <a:defRPr/>
            </a:pPr>
            <a:endParaRPr lang="en-US" sz="2200" kern="0" dirty="0">
              <a:latin typeface="+mn-lt"/>
            </a:endParaRPr>
          </a:p>
          <a:p>
            <a:pPr marL="342900" indent="-342900" eaLnBrk="1" hangingPunct="1">
              <a:spcBef>
                <a:spcPct val="20000"/>
              </a:spcBef>
              <a:spcAft>
                <a:spcPct val="30000"/>
              </a:spcAft>
              <a:buClr>
                <a:schemeClr val="hlink"/>
              </a:buClr>
              <a:buFont typeface="Wingdings" pitchFamily="2" charset="2"/>
              <a:buChar char="n"/>
              <a:defRPr/>
            </a:pPr>
            <a:r>
              <a:rPr lang="en-US" sz="2200" kern="0" dirty="0" err="1">
                <a:latin typeface="+mn-lt"/>
              </a:rPr>
              <a:t>SupRails</a:t>
            </a:r>
            <a:r>
              <a:rPr lang="en-US" sz="2200" kern="0" dirty="0">
                <a:latin typeface="+mn-lt"/>
              </a:rPr>
              <a:t> already has an early stage project made by previous </a:t>
            </a:r>
            <a:r>
              <a:rPr lang="en-US" sz="2200" kern="0" dirty="0" smtClean="0">
                <a:latin typeface="+mn-lt"/>
              </a:rPr>
              <a:t>developer</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rPr>
              <a:t>You have to continue it !</a:t>
            </a:r>
          </a:p>
        </p:txBody>
      </p:sp>
      <p:pic>
        <p:nvPicPr>
          <p:cNvPr id="8" name="Picture 5" descr="badge_activity"/>
          <p:cNvPicPr>
            <a:picLocks noChangeAspect="1" noChangeArrowheads="1"/>
          </p:cNvPicPr>
          <p:nvPr/>
        </p:nvPicPr>
        <p:blipFill>
          <a:blip r:embed="rId4" cstate="print"/>
          <a:srcRect/>
          <a:stretch>
            <a:fillRect/>
          </a:stretch>
        </p:blipFill>
        <p:spPr bwMode="auto">
          <a:xfrm>
            <a:off x="107950" y="115888"/>
            <a:ext cx="652463" cy="652462"/>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2771396294"/>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Exercise (3/4)</a:t>
            </a:r>
            <a:endParaRPr lang="en-US" sz="3200" dirty="0"/>
          </a:p>
        </p:txBody>
      </p:sp>
      <p:sp>
        <p:nvSpPr>
          <p:cNvPr id="42023"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JPA Integration</a:t>
            </a:r>
          </a:p>
        </p:txBody>
      </p:sp>
      <p:sp>
        <p:nvSpPr>
          <p:cNvPr id="6" name="Rectangle 2"/>
          <p:cNvSpPr txBox="1">
            <a:spLocks noChangeArrowheads="1"/>
          </p:cNvSpPr>
          <p:nvPr/>
        </p:nvSpPr>
        <p:spPr>
          <a:xfrm>
            <a:off x="1187624" y="1196752"/>
            <a:ext cx="7718425" cy="5143500"/>
          </a:xfrm>
          <a:prstGeom prst="rect">
            <a:avLst/>
          </a:prstGeom>
        </p:spPr>
        <p:txBody>
          <a:bodyPr/>
          <a:lstStyle/>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rPr>
              <a:t>Open the project your trainer gave you with your IDE</a:t>
            </a:r>
          </a:p>
          <a:p>
            <a:pPr marL="342900" indent="-342900" eaLnBrk="1" hangingPunct="1">
              <a:spcBef>
                <a:spcPct val="20000"/>
              </a:spcBef>
              <a:spcAft>
                <a:spcPct val="30000"/>
              </a:spcAft>
              <a:buClr>
                <a:schemeClr val="hlink"/>
              </a:buClr>
              <a:buFont typeface="Wingdings" pitchFamily="2" charset="2"/>
              <a:buChar char="n"/>
              <a:defRPr/>
            </a:pPr>
            <a:endParaRPr lang="en-US" sz="2200" kern="0" dirty="0" smtClean="0">
              <a:latin typeface="+mn-lt"/>
            </a:endParaRPr>
          </a:p>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rPr>
              <a:t>Create the Data Source in your Glassfish to make the Persistence Unit works</a:t>
            </a:r>
          </a:p>
          <a:p>
            <a:pPr marL="342900" indent="-342900" eaLnBrk="1" hangingPunct="1">
              <a:spcBef>
                <a:spcPct val="20000"/>
              </a:spcBef>
              <a:spcAft>
                <a:spcPct val="30000"/>
              </a:spcAft>
              <a:buClr>
                <a:schemeClr val="hlink"/>
              </a:buClr>
              <a:buFont typeface="Wingdings" pitchFamily="2" charset="2"/>
              <a:buChar char="n"/>
              <a:defRPr/>
            </a:pPr>
            <a:endParaRPr lang="en-US" sz="2200" kern="0" dirty="0" smtClean="0">
              <a:latin typeface="+mn-lt"/>
            </a:endParaRPr>
          </a:p>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rPr>
              <a:t>Look at the application code…</a:t>
            </a:r>
          </a:p>
        </p:txBody>
      </p:sp>
      <p:pic>
        <p:nvPicPr>
          <p:cNvPr id="8" name="Picture 5" descr="badge_activity"/>
          <p:cNvPicPr>
            <a:picLocks noChangeAspect="1" noChangeArrowheads="1"/>
          </p:cNvPicPr>
          <p:nvPr/>
        </p:nvPicPr>
        <p:blipFill>
          <a:blip r:embed="rId4" cstate="print"/>
          <a:srcRect/>
          <a:stretch>
            <a:fillRect/>
          </a:stretch>
        </p:blipFill>
        <p:spPr bwMode="auto">
          <a:xfrm>
            <a:off x="107950" y="115888"/>
            <a:ext cx="652463" cy="652462"/>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059283393"/>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Exercise (4/</a:t>
            </a:r>
            <a:r>
              <a:rPr lang="en-US" sz="3200" dirty="0"/>
              <a:t>4</a:t>
            </a:r>
            <a:r>
              <a:rPr lang="en-US" sz="3200" dirty="0" smtClean="0"/>
              <a:t>)</a:t>
            </a:r>
            <a:endParaRPr lang="en-US" sz="3200" dirty="0"/>
          </a:p>
        </p:txBody>
      </p:sp>
      <p:sp>
        <p:nvSpPr>
          <p:cNvPr id="42023"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JPA Integration</a:t>
            </a:r>
          </a:p>
        </p:txBody>
      </p:sp>
      <p:sp>
        <p:nvSpPr>
          <p:cNvPr id="6" name="Rectangle 2"/>
          <p:cNvSpPr txBox="1">
            <a:spLocks noChangeArrowheads="1"/>
          </p:cNvSpPr>
          <p:nvPr/>
        </p:nvSpPr>
        <p:spPr>
          <a:xfrm>
            <a:off x="1187624" y="1196752"/>
            <a:ext cx="7718425" cy="5143500"/>
          </a:xfrm>
          <a:prstGeom prst="rect">
            <a:avLst/>
          </a:prstGeom>
        </p:spPr>
        <p:txBody>
          <a:bodyPr/>
          <a:lstStyle/>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rPr>
              <a:t>Open the project your trainer gave you with your IDE</a:t>
            </a:r>
          </a:p>
          <a:p>
            <a:pPr marL="342900" indent="-342900" eaLnBrk="1" hangingPunct="1">
              <a:spcBef>
                <a:spcPct val="20000"/>
              </a:spcBef>
              <a:spcAft>
                <a:spcPct val="30000"/>
              </a:spcAft>
              <a:buClr>
                <a:schemeClr val="hlink"/>
              </a:buClr>
              <a:buFont typeface="Wingdings" pitchFamily="2" charset="2"/>
              <a:buChar char="n"/>
              <a:defRPr/>
            </a:pPr>
            <a:endParaRPr lang="en-US" sz="2200" kern="0" dirty="0" smtClean="0">
              <a:latin typeface="+mn-lt"/>
            </a:endParaRPr>
          </a:p>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rPr>
              <a:t>Create the Data Source in your Glassfish to make the Persistence Unit works</a:t>
            </a:r>
          </a:p>
          <a:p>
            <a:pPr marL="342900" indent="-342900" eaLnBrk="1" hangingPunct="1">
              <a:spcBef>
                <a:spcPct val="20000"/>
              </a:spcBef>
              <a:spcAft>
                <a:spcPct val="30000"/>
              </a:spcAft>
              <a:buClr>
                <a:schemeClr val="hlink"/>
              </a:buClr>
              <a:buFont typeface="Wingdings" pitchFamily="2" charset="2"/>
              <a:buChar char="n"/>
              <a:defRPr/>
            </a:pPr>
            <a:endParaRPr lang="en-US" sz="2200" kern="0" dirty="0">
              <a:latin typeface="+mn-lt"/>
            </a:endParaRPr>
          </a:p>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rPr>
              <a:t>Deploy it and test it !</a:t>
            </a:r>
          </a:p>
          <a:p>
            <a:pPr marL="342900" indent="-342900" eaLnBrk="1" hangingPunct="1">
              <a:spcBef>
                <a:spcPct val="20000"/>
              </a:spcBef>
              <a:spcAft>
                <a:spcPct val="30000"/>
              </a:spcAft>
              <a:buClr>
                <a:schemeClr val="hlink"/>
              </a:buClr>
              <a:buFont typeface="Wingdings" pitchFamily="2" charset="2"/>
              <a:buChar char="n"/>
              <a:defRPr/>
            </a:pPr>
            <a:endParaRPr lang="en-US" sz="2200" kern="0" dirty="0" smtClean="0">
              <a:latin typeface="+mn-lt"/>
            </a:endParaRPr>
          </a:p>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rPr>
              <a:t>Look at the application code…</a:t>
            </a:r>
          </a:p>
        </p:txBody>
      </p:sp>
      <p:pic>
        <p:nvPicPr>
          <p:cNvPr id="8" name="Picture 5" descr="badge_activity"/>
          <p:cNvPicPr>
            <a:picLocks noChangeAspect="1" noChangeArrowheads="1"/>
          </p:cNvPicPr>
          <p:nvPr/>
        </p:nvPicPr>
        <p:blipFill>
          <a:blip r:embed="rId4" cstate="print"/>
          <a:srcRect/>
          <a:stretch>
            <a:fillRect/>
          </a:stretch>
        </p:blipFill>
        <p:spPr bwMode="auto">
          <a:xfrm>
            <a:off x="107950" y="115888"/>
            <a:ext cx="652463" cy="652462"/>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2425014569"/>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Concepts</a:t>
            </a:r>
          </a:p>
        </p:txBody>
      </p:sp>
      <p:sp>
        <p:nvSpPr>
          <p:cNvPr id="13315" name="Text Box 2"/>
          <p:cNvSpPr txBox="1">
            <a:spLocks noChangeArrowheads="1"/>
          </p:cNvSpPr>
          <p:nvPr/>
        </p:nvSpPr>
        <p:spPr bwMode="auto">
          <a:xfrm>
            <a:off x="1044575" y="1524000"/>
            <a:ext cx="7559675" cy="4648200"/>
          </a:xfrm>
          <a:prstGeom prst="rect">
            <a:avLst/>
          </a:prstGeom>
          <a:noFill/>
          <a:ln w="9525">
            <a:noFill/>
            <a:round/>
            <a:headEnd/>
            <a:tailEnd/>
          </a:ln>
        </p:spPr>
        <p:txBody>
          <a:bodyPr>
            <a:prstTxWarp prst="textNoShape">
              <a:avLst/>
            </a:prstTxWarp>
          </a:bodyPr>
          <a:lstStyle/>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Provides different services (Session Bean</a:t>
            </a:r>
            <a:r>
              <a:rPr lang="en-US" sz="2200" dirty="0" smtClean="0">
                <a:solidFill>
                  <a:srgbClr val="4D4D4D"/>
                </a:solidFill>
              </a:rPr>
              <a:t>)</a:t>
            </a:r>
            <a:endParaRPr lang="en-US" sz="2200" dirty="0">
              <a:solidFill>
                <a:srgbClr val="4D4D4D"/>
              </a:solidFill>
            </a:endParaRP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C</a:t>
            </a:r>
            <a:r>
              <a:rPr lang="en-US" sz="2200" dirty="0" smtClean="0">
                <a:solidFill>
                  <a:srgbClr val="4D4D4D"/>
                </a:solidFill>
              </a:rPr>
              <a:t>ommunicates </a:t>
            </a:r>
            <a:r>
              <a:rPr lang="en-US" sz="2200" dirty="0">
                <a:solidFill>
                  <a:srgbClr val="4D4D4D"/>
                </a:solidFill>
              </a:rPr>
              <a:t>with another application (Message Bean</a:t>
            </a:r>
            <a:r>
              <a:rPr lang="en-US" sz="2200" dirty="0" smtClean="0">
                <a:solidFill>
                  <a:srgbClr val="4D4D4D"/>
                </a:solidFill>
              </a:rPr>
              <a:t>)</a:t>
            </a:r>
            <a:endParaRPr lang="en-US" sz="2200" dirty="0">
              <a:solidFill>
                <a:srgbClr val="4D4D4D"/>
              </a:solidFill>
            </a:endParaRPr>
          </a:p>
        </p:txBody>
      </p:sp>
      <p:sp>
        <p:nvSpPr>
          <p:cNvPr id="13316" name="Text Box 3"/>
          <p:cNvSpPr txBox="1">
            <a:spLocks noChangeArrowheads="1"/>
          </p:cNvSpPr>
          <p:nvPr/>
        </p:nvSpPr>
        <p:spPr bwMode="auto">
          <a:xfrm>
            <a:off x="1054100" y="990600"/>
            <a:ext cx="7620000" cy="428625"/>
          </a:xfrm>
          <a:prstGeom prst="rect">
            <a:avLst/>
          </a:prstGeom>
          <a:noFill/>
          <a:ln w="9525">
            <a:noFill/>
            <a:round/>
            <a:headEnd/>
            <a:tailEnd/>
          </a:ln>
        </p:spPr>
        <p:txBody>
          <a:bodyPr lIns="90000" tIns="46800" rIns="90000" bIns="46800">
            <a:prstTxWarp prst="textNoShape">
              <a:avLst/>
            </a:prstTxWarp>
            <a:spAutoFit/>
          </a:bodyPr>
          <a:lstStyle/>
          <a:p>
            <a:pPr eaLnBrk="1" hangingPunct="1">
              <a:spcBef>
                <a:spcPts val="1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a:solidFill>
                  <a:srgbClr val="4D4D4D"/>
                </a:solidFill>
              </a:rPr>
              <a:t>EJB regroups several concepts</a:t>
            </a:r>
          </a:p>
        </p:txBody>
      </p:sp>
      <p:pic>
        <p:nvPicPr>
          <p:cNvPr id="13317" name="Picture 4"/>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0245" name="Text Box 5"/>
          <p:cNvSpPr txBox="1">
            <a:spLocks noChangeArrowheads="1"/>
          </p:cNvSpPr>
          <p:nvPr/>
        </p:nvSpPr>
        <p:spPr bwMode="auto">
          <a:xfrm>
            <a:off x="1763713" y="3838575"/>
            <a:ext cx="3144837" cy="917575"/>
          </a:xfrm>
          <a:prstGeom prst="rect">
            <a:avLst/>
          </a:prstGeom>
          <a:noFill/>
          <a:ln w="9525">
            <a:noFill/>
            <a:round/>
            <a:headEnd/>
            <a:tailEnd/>
          </a:ln>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i="1">
                <a:solidFill>
                  <a:srgbClr val="4D4D4D"/>
                </a:solidFill>
              </a:rPr>
              <a:t>Just like a brain, EJB is the center of the application.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i="1">
                <a:solidFill>
                  <a:srgbClr val="4D4D4D"/>
                </a:solidFill>
              </a:rPr>
              <a:t>It proposes many functions.</a:t>
            </a:r>
          </a:p>
        </p:txBody>
      </p:sp>
      <p:sp>
        <p:nvSpPr>
          <p:cNvPr id="13319" name="Text Box 6"/>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rPr>
              <a:t>Introduction</a:t>
            </a:r>
          </a:p>
        </p:txBody>
      </p:sp>
      <p:pic>
        <p:nvPicPr>
          <p:cNvPr id="10247" name="Picture 7"/>
          <p:cNvPicPr>
            <a:picLocks noChangeAspect="1" noChangeArrowheads="1"/>
          </p:cNvPicPr>
          <p:nvPr/>
        </p:nvPicPr>
        <p:blipFill>
          <a:blip r:embed="rId4" cstate="print"/>
          <a:srcRect/>
          <a:stretch>
            <a:fillRect/>
          </a:stretch>
        </p:blipFill>
        <p:spPr bwMode="auto">
          <a:xfrm>
            <a:off x="5348288" y="3141663"/>
            <a:ext cx="2541587" cy="2541587"/>
          </a:xfrm>
          <a:prstGeom prst="rect">
            <a:avLst/>
          </a:prstGeom>
          <a:noFill/>
          <a:ln w="9525">
            <a:noFill/>
            <a:round/>
            <a:headEnd/>
            <a:tailEnd/>
          </a:ln>
        </p:spPr>
      </p:pic>
    </p:spTree>
    <p:extLst>
      <p:ext uri="{BB962C8B-B14F-4D97-AF65-F5344CB8AC3E}">
        <p14:creationId xmlns:p14="http://schemas.microsoft.com/office/powerpoint/2010/main" val="100693435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afterEffect">
                                  <p:stCondLst>
                                    <p:cond delay="0"/>
                                  </p:stCondLst>
                                  <p:childTnLst>
                                    <p:set>
                                      <p:cBhvr additive="repl">
                                        <p:cTn id="6" dur="1" fill="hold">
                                          <p:stCondLst>
                                            <p:cond delay="0"/>
                                          </p:stCondLst>
                                        </p:cTn>
                                        <p:tgtEl>
                                          <p:spTgt spid="10245"/>
                                        </p:tgtEl>
                                        <p:attrNameLst>
                                          <p:attrName>style.visibility</p:attrName>
                                        </p:attrNameLst>
                                      </p:cBhvr>
                                      <p:to>
                                        <p:strVal val="visible"/>
                                      </p:to>
                                    </p:set>
                                    <p:animEffect transition="in" filter="blinds(horizontal)">
                                      <p:cBhvr additive="repl">
                                        <p:cTn id="7" dur="500"/>
                                        <p:tgtEl>
                                          <p:spTgt spid="10245"/>
                                        </p:tgtEl>
                                      </p:cBhvr>
                                    </p:animEffect>
                                  </p:childTnLst>
                                </p:cTn>
                              </p:par>
                            </p:childTnLst>
                          </p:cTn>
                        </p:par>
                        <p:par>
                          <p:cTn id="8" fill="hold">
                            <p:stCondLst>
                              <p:cond delay="0"/>
                            </p:stCondLst>
                            <p:childTnLst>
                              <p:par>
                                <p:cTn id="9" presetID="3" presetClass="entr" presetSubtype="10" fill="hold" nodeType="afterEffect">
                                  <p:stCondLst>
                                    <p:cond delay="0"/>
                                  </p:stCondLst>
                                  <p:childTnLst>
                                    <p:set>
                                      <p:cBhvr additive="repl">
                                        <p:cTn id="10" dur="1" fill="hold">
                                          <p:stCondLst>
                                            <p:cond delay="0"/>
                                          </p:stCondLst>
                                        </p:cTn>
                                        <p:tgtEl>
                                          <p:spTgt spid="10247"/>
                                        </p:tgtEl>
                                        <p:attrNameLst>
                                          <p:attrName>style.visibility</p:attrName>
                                        </p:attrNameLst>
                                      </p:cBhvr>
                                      <p:to>
                                        <p:strVal val="visible"/>
                                      </p:to>
                                    </p:set>
                                    <p:animEffect transition="in" filter="blinds(horizontal)">
                                      <p:cBhvr additive="repl">
                                        <p:cTn id="11" dur="500"/>
                                        <p:tgtEl>
                                          <p:spTgt spid="10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 Box 1"/>
          <p:cNvSpPr txBox="1">
            <a:spLocks noChangeArrowheads="1"/>
          </p:cNvSpPr>
          <p:nvPr/>
        </p:nvSpPr>
        <p:spPr bwMode="auto">
          <a:xfrm>
            <a:off x="2583184" y="1600200"/>
            <a:ext cx="6237288" cy="22860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1" dirty="0" smtClean="0">
                <a:solidFill>
                  <a:srgbClr val="000000"/>
                </a:solidFill>
              </a:rPr>
              <a:t>What’s new in EJB 3.1 ?</a:t>
            </a:r>
            <a:endParaRPr lang="en-US" sz="3600" b="1" dirty="0">
              <a:solidFill>
                <a:srgbClr val="000000"/>
              </a:solidFill>
            </a:endParaRPr>
          </a:p>
        </p:txBody>
      </p:sp>
      <p:sp>
        <p:nvSpPr>
          <p:cNvPr id="111619" name="Text Box 2"/>
          <p:cNvSpPr txBox="1">
            <a:spLocks noChangeArrowheads="1"/>
          </p:cNvSpPr>
          <p:nvPr/>
        </p:nvSpPr>
        <p:spPr bwMode="auto">
          <a:xfrm>
            <a:off x="2555776" y="3962400"/>
            <a:ext cx="6248400" cy="1447800"/>
          </a:xfrm>
          <a:prstGeom prst="rect">
            <a:avLst/>
          </a:prstGeom>
          <a:noFill/>
          <a:ln w="9525">
            <a:noFill/>
            <a:round/>
            <a:headEnd/>
            <a:tailEnd/>
          </a:ln>
        </p:spPr>
        <p:txBody>
          <a:bodyPr>
            <a:prstTxWarp prst="textNoShape">
              <a:avLst/>
            </a:prstTxWarp>
          </a:bodyPr>
          <a:lstStyle/>
          <a:p>
            <a:pPr eaLnBrk="1" hangingPunct="1">
              <a:spcBef>
                <a:spcPts val="550"/>
              </a:spcBef>
              <a:spcAft>
                <a:spcPts val="825"/>
              </a:spcAft>
              <a:buClr>
                <a:srgbClr val="777777"/>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dirty="0" smtClean="0">
                <a:solidFill>
                  <a:srgbClr val="4D4D4D"/>
                </a:solidFill>
              </a:rPr>
              <a:t>Make EJB easier !</a:t>
            </a:r>
            <a:endParaRPr lang="en-US" sz="2200" dirty="0">
              <a:solidFill>
                <a:srgbClr val="4D4D4D"/>
              </a:solidFill>
            </a:endParaRPr>
          </a:p>
        </p:txBody>
      </p:sp>
      <p:pic>
        <p:nvPicPr>
          <p:cNvPr id="111620" name="Picture 3"/>
          <p:cNvPicPr>
            <a:picLocks noChangeAspect="1" noChangeArrowheads="1"/>
          </p:cNvPicPr>
          <p:nvPr/>
        </p:nvPicPr>
        <p:blipFill>
          <a:blip r:embed="rId3" cstate="print"/>
          <a:srcRect/>
          <a:stretch>
            <a:fillRect/>
          </a:stretch>
        </p:blipFill>
        <p:spPr bwMode="auto">
          <a:xfrm>
            <a:off x="914400" y="2057400"/>
            <a:ext cx="1371600" cy="1371600"/>
          </a:xfrm>
          <a:prstGeom prst="rect">
            <a:avLst/>
          </a:prstGeom>
          <a:noFill/>
          <a:ln w="9525">
            <a:noFill/>
            <a:round/>
            <a:headEnd/>
            <a:tailEnd/>
          </a:ln>
        </p:spPr>
      </p:pic>
    </p:spTree>
    <p:extLst>
      <p:ext uri="{BB962C8B-B14F-4D97-AF65-F5344CB8AC3E}">
        <p14:creationId xmlns:p14="http://schemas.microsoft.com/office/powerpoint/2010/main" val="23917082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mtClean="0">
                <a:solidFill>
                  <a:srgbClr val="000000"/>
                </a:solidFill>
              </a:rPr>
              <a:t>Optional Local Interfaces</a:t>
            </a:r>
            <a:endParaRPr lang="en-US" sz="3200" b="1">
              <a:solidFill>
                <a:srgbClr val="000000"/>
              </a:solidFill>
            </a:endParaRPr>
          </a:p>
        </p:txBody>
      </p:sp>
      <p:sp>
        <p:nvSpPr>
          <p:cNvPr id="19459" name="Text Box 2"/>
          <p:cNvSpPr txBox="1">
            <a:spLocks noChangeArrowheads="1"/>
          </p:cNvSpPr>
          <p:nvPr/>
        </p:nvSpPr>
        <p:spPr bwMode="auto">
          <a:xfrm>
            <a:off x="1115616" y="1412776"/>
            <a:ext cx="7794625" cy="5040560"/>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With EJB 3.0, each Session Bean must have:</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An Interface</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An Implementation</a:t>
            </a:r>
            <a:endParaRPr lang="en-US" sz="2200" dirty="0">
              <a:solidFill>
                <a:srgbClr val="4D4D4D"/>
              </a:solidFill>
            </a:endParaRP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smtClean="0">
              <a:solidFill>
                <a:srgbClr val="4D4D4D"/>
              </a:solidFill>
            </a:endParaRP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But why have an Interface ?</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Make sense for a Remote Session Bean</a:t>
            </a:r>
          </a:p>
          <a:p>
            <a:pPr marL="1255713" lvl="2"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Client need it !</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But not really for a Local Session Bean…</a:t>
            </a:r>
          </a:p>
        </p:txBody>
      </p:sp>
      <p:pic>
        <p:nvPicPr>
          <p:cNvPr id="19460"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9463" name="Text Box 6"/>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rPr>
              <a:t>What’s new in EJB 3.1 ?</a:t>
            </a:r>
          </a:p>
        </p:txBody>
      </p:sp>
    </p:spTree>
    <p:extLst>
      <p:ext uri="{BB962C8B-B14F-4D97-AF65-F5344CB8AC3E}">
        <p14:creationId xmlns:p14="http://schemas.microsoft.com/office/powerpoint/2010/main" val="233752692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mtClean="0">
                <a:solidFill>
                  <a:srgbClr val="000000"/>
                </a:solidFill>
              </a:rPr>
              <a:t>Optional Local Interfaces</a:t>
            </a:r>
            <a:endParaRPr lang="en-US" sz="3200" b="1">
              <a:solidFill>
                <a:srgbClr val="000000"/>
              </a:solidFill>
            </a:endParaRPr>
          </a:p>
        </p:txBody>
      </p:sp>
      <p:sp>
        <p:nvSpPr>
          <p:cNvPr id="19459" name="Text Box 2"/>
          <p:cNvSpPr txBox="1">
            <a:spLocks noChangeArrowheads="1"/>
          </p:cNvSpPr>
          <p:nvPr/>
        </p:nvSpPr>
        <p:spPr bwMode="auto">
          <a:xfrm>
            <a:off x="1115616" y="1325563"/>
            <a:ext cx="7794625" cy="5040560"/>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With EJB 3.1 you don’t have to create an Interface for your Local Session Beans !</a:t>
            </a: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smtClean="0">
              <a:solidFill>
                <a:srgbClr val="4D4D4D"/>
              </a:solidFill>
            </a:endParaRP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smtClean="0">
              <a:solidFill>
                <a:srgbClr val="4D4D4D"/>
              </a:solidFill>
            </a:endParaRP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smtClean="0">
              <a:solidFill>
                <a:srgbClr val="4D4D4D"/>
              </a:solidFill>
            </a:endParaRP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Session Beans without Interfaces are Locals by default !</a:t>
            </a:r>
          </a:p>
        </p:txBody>
      </p:sp>
      <p:pic>
        <p:nvPicPr>
          <p:cNvPr id="19460"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9463" name="Text Box 6"/>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rPr>
              <a:t>What’s new in EJB 3.1 ?</a:t>
            </a:r>
          </a:p>
        </p:txBody>
      </p:sp>
      <p:sp>
        <p:nvSpPr>
          <p:cNvPr id="7" name="Rectangle 4"/>
          <p:cNvSpPr>
            <a:spLocks noChangeArrowheads="1"/>
          </p:cNvSpPr>
          <p:nvPr/>
        </p:nvSpPr>
        <p:spPr bwMode="auto">
          <a:xfrm>
            <a:off x="1219200" y="2377009"/>
            <a:ext cx="7620000" cy="2620962"/>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solidFill>
                  <a:srgbClr val="4D4D4D"/>
                </a:solidFill>
                <a:latin typeface="Courier New" pitchFamily="49" charset="0"/>
                <a:cs typeface="Courier New" pitchFamily="49" charset="0"/>
              </a:rPr>
              <a:t>@</a:t>
            </a:r>
            <a:r>
              <a:rPr lang="fr-FR" dirty="0" err="1">
                <a:solidFill>
                  <a:srgbClr val="4D4D4D"/>
                </a:solidFill>
                <a:latin typeface="Courier New" pitchFamily="49" charset="0"/>
                <a:cs typeface="Courier New" pitchFamily="49" charset="0"/>
              </a:rPr>
              <a:t>Stateless</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b="1" dirty="0" smtClean="0">
                <a:solidFill>
                  <a:srgbClr val="7F0055"/>
                </a:solidFill>
                <a:latin typeface="Courier New" pitchFamily="49" charset="0"/>
                <a:cs typeface="Courier New" pitchFamily="49" charset="0"/>
              </a:rPr>
              <a:t>public class </a:t>
            </a:r>
            <a:r>
              <a:rPr lang="fr-FR" dirty="0" err="1" smtClean="0">
                <a:solidFill>
                  <a:srgbClr val="000000"/>
                </a:solidFill>
                <a:latin typeface="Courier New" pitchFamily="49" charset="0"/>
                <a:cs typeface="Courier New" pitchFamily="49" charset="0"/>
              </a:rPr>
              <a:t>HelloServiceBean</a:t>
            </a:r>
            <a:r>
              <a:rPr lang="fr-FR" dirty="0" smtClean="0">
                <a:solidFill>
                  <a:srgbClr val="000000"/>
                </a:solidFill>
                <a:latin typeface="Courier New" pitchFamily="49" charset="0"/>
                <a:cs typeface="Courier New" pitchFamily="49" charset="0"/>
              </a:rPr>
              <a:t> {</a:t>
            </a:r>
            <a:endParaRPr lang="fr-FR" dirty="0">
              <a:solidFill>
                <a:srgbClr val="4D4D4D"/>
              </a:solidFill>
              <a:latin typeface="Courier New" pitchFamily="49" charset="0"/>
              <a:cs typeface="Courier New" pitchFamily="49" charset="0"/>
            </a:endParaRP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b="1" dirty="0" smtClean="0">
                <a:solidFill>
                  <a:srgbClr val="7F0055"/>
                </a:solidFill>
                <a:latin typeface="Courier New" pitchFamily="49" charset="0"/>
                <a:cs typeface="Courier New" pitchFamily="49" charset="0"/>
              </a:rPr>
              <a:t>    public</a:t>
            </a:r>
            <a:r>
              <a:rPr lang="fr-FR" dirty="0" smtClean="0">
                <a:solidFill>
                  <a:srgbClr val="000000"/>
                </a:solidFill>
                <a:latin typeface="Courier New" pitchFamily="49" charset="0"/>
                <a:cs typeface="Courier New" pitchFamily="49" charset="0"/>
              </a:rPr>
              <a:t> </a:t>
            </a:r>
            <a:r>
              <a:rPr lang="fr-FR" dirty="0">
                <a:solidFill>
                  <a:srgbClr val="000000"/>
                </a:solidFill>
                <a:latin typeface="Courier New" pitchFamily="49" charset="0"/>
                <a:cs typeface="Courier New" pitchFamily="49" charset="0"/>
              </a:rPr>
              <a:t>String </a:t>
            </a:r>
            <a:r>
              <a:rPr lang="fr-FR" dirty="0" err="1">
                <a:solidFill>
                  <a:srgbClr val="000000"/>
                </a:solidFill>
                <a:latin typeface="Courier New" pitchFamily="49" charset="0"/>
                <a:cs typeface="Courier New" pitchFamily="49" charset="0"/>
              </a:rPr>
              <a:t>sayHello</a:t>
            </a:r>
            <a:r>
              <a:rPr lang="fr-FR" dirty="0">
                <a:solidFill>
                  <a:srgbClr val="000000"/>
                </a:solidFill>
                <a:latin typeface="Courier New" pitchFamily="49" charset="0"/>
                <a:cs typeface="Courier New" pitchFamily="49" charset="0"/>
              </a:rPr>
              <a: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b="1" dirty="0" smtClean="0">
                <a:solidFill>
                  <a:srgbClr val="660066"/>
                </a:solidFill>
                <a:latin typeface="Courier New" pitchFamily="49" charset="0"/>
                <a:cs typeface="Courier New" pitchFamily="49" charset="0"/>
              </a:rPr>
              <a:t>        return </a:t>
            </a:r>
            <a:r>
              <a:rPr lang="fr-FR" dirty="0" smtClean="0">
                <a:solidFill>
                  <a:srgbClr val="0000FF"/>
                </a:solidFill>
                <a:latin typeface="Courier New" pitchFamily="49" charset="0"/>
                <a:cs typeface="Courier New" pitchFamily="49" charset="0"/>
              </a:rPr>
              <a:t>"Hello World"</a:t>
            </a:r>
            <a:r>
              <a:rPr lang="fr-FR" dirty="0" smtClean="0">
                <a:solidFill>
                  <a:srgbClr val="000000"/>
                </a:solidFill>
                <a:latin typeface="Courier New" pitchFamily="49" charset="0"/>
                <a:cs typeface="Courier New" pitchFamily="49" charset="0"/>
              </a:rPr>
              <a:t>;</a:t>
            </a:r>
            <a:endParaRPr lang="fr-FR" dirty="0">
              <a:solidFill>
                <a:srgbClr val="000000"/>
              </a:solidFill>
              <a:latin typeface="Courier New" pitchFamily="49" charset="0"/>
              <a:cs typeface="Courier New" pitchFamily="49" charset="0"/>
            </a:endParaRP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smtClean="0">
                <a:solidFill>
                  <a:srgbClr val="000000"/>
                </a:solidFill>
                <a:latin typeface="Courier New" pitchFamily="49" charset="0"/>
                <a:cs typeface="Courier New" pitchFamily="49" charset="0"/>
              </a:rPr>
              <a:t>    }</a:t>
            </a:r>
            <a:endParaRPr lang="fr-FR" dirty="0" smtClean="0">
              <a:solidFill>
                <a:srgbClr val="4D4D4D"/>
              </a:solidFill>
              <a:latin typeface="Courier New" pitchFamily="49" charset="0"/>
              <a:cs typeface="Courier New" pitchFamily="49" charset="0"/>
            </a:endParaRP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smtClean="0">
                <a:solidFill>
                  <a:srgbClr val="000000"/>
                </a:solidFill>
                <a:latin typeface="Courier New" pitchFamily="49" charset="0"/>
                <a:cs typeface="Courier New" pitchFamily="49" charset="0"/>
              </a:rPr>
              <a:t>}</a:t>
            </a:r>
            <a:endParaRPr lang="en-US" dirty="0">
              <a:solidFill>
                <a:srgbClr val="000000"/>
              </a:solidFill>
              <a:latin typeface="Courier New" pitchFamily="49" charset="0"/>
              <a:cs typeface="Courier New" pitchFamily="49" charset="0"/>
            </a:endParaRPr>
          </a:p>
        </p:txBody>
      </p:sp>
    </p:spTree>
    <p:extLst>
      <p:ext uri="{BB962C8B-B14F-4D97-AF65-F5344CB8AC3E}">
        <p14:creationId xmlns:p14="http://schemas.microsoft.com/office/powerpoint/2010/main" val="96168324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smtClean="0">
                <a:solidFill>
                  <a:srgbClr val="000000"/>
                </a:solidFill>
              </a:rPr>
              <a:t>EJB Lite</a:t>
            </a:r>
            <a:endParaRPr lang="en-US" sz="3200" b="1" dirty="0">
              <a:solidFill>
                <a:srgbClr val="000000"/>
              </a:solidFill>
            </a:endParaRPr>
          </a:p>
        </p:txBody>
      </p:sp>
      <p:sp>
        <p:nvSpPr>
          <p:cNvPr id="19459" name="Text Box 2"/>
          <p:cNvSpPr txBox="1">
            <a:spLocks noChangeArrowheads="1"/>
          </p:cNvSpPr>
          <p:nvPr/>
        </p:nvSpPr>
        <p:spPr bwMode="auto">
          <a:xfrm>
            <a:off x="1115616" y="1325563"/>
            <a:ext cx="7794625" cy="5040560"/>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EJB Lite is a light version of the EJB specification</a:t>
            </a: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Specification to allow embedded EJB container</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No more need a heavy container to use EJB !</a:t>
            </a:r>
            <a:endParaRPr lang="en-US" sz="2200" dirty="0">
              <a:solidFill>
                <a:srgbClr val="4D4D4D"/>
              </a:solidFill>
            </a:endParaRP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Usable with Java SE</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Include in the Web Profile</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smtClean="0">
              <a:solidFill>
                <a:srgbClr val="4D4D4D"/>
              </a:solidFill>
            </a:endParaRP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smtClean="0">
              <a:solidFill>
                <a:srgbClr val="4D4D4D"/>
              </a:solidFill>
            </a:endParaRPr>
          </a:p>
        </p:txBody>
      </p:sp>
      <p:pic>
        <p:nvPicPr>
          <p:cNvPr id="19460"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9463" name="Text Box 6"/>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rPr>
              <a:t>What’s new in EJB 3.1 ?</a:t>
            </a:r>
          </a:p>
        </p:txBody>
      </p:sp>
    </p:spTree>
    <p:extLst>
      <p:ext uri="{BB962C8B-B14F-4D97-AF65-F5344CB8AC3E}">
        <p14:creationId xmlns:p14="http://schemas.microsoft.com/office/powerpoint/2010/main" val="210554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smtClean="0">
                <a:solidFill>
                  <a:srgbClr val="000000"/>
                </a:solidFill>
              </a:rPr>
              <a:t>EJB Lite</a:t>
            </a:r>
            <a:endParaRPr lang="en-US" sz="3200" b="1" dirty="0">
              <a:solidFill>
                <a:srgbClr val="000000"/>
              </a:solidFill>
            </a:endParaRPr>
          </a:p>
        </p:txBody>
      </p:sp>
      <p:sp>
        <p:nvSpPr>
          <p:cNvPr id="19459" name="Text Box 2"/>
          <p:cNvSpPr txBox="1">
            <a:spLocks noChangeArrowheads="1"/>
          </p:cNvSpPr>
          <p:nvPr/>
        </p:nvSpPr>
        <p:spPr bwMode="auto">
          <a:xfrm>
            <a:off x="1115616" y="1325563"/>
            <a:ext cx="7794625" cy="5040560"/>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EJB Lite provides the following </a:t>
            </a:r>
            <a:r>
              <a:rPr lang="en-US" sz="2200" dirty="0" smtClean="0">
                <a:solidFill>
                  <a:srgbClr val="4D4D4D"/>
                </a:solidFill>
              </a:rPr>
              <a:t>features :</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Local Session Beans</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Injection</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Transactions</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EJB Lite doesn’t provide the following features :</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Remote Session Beans</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Message Driven Beans</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a:t>
            </a:r>
          </a:p>
        </p:txBody>
      </p:sp>
      <p:pic>
        <p:nvPicPr>
          <p:cNvPr id="19460"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9463" name="Text Box 6"/>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rPr>
              <a:t>What’s new in EJB 3.1 ?</a:t>
            </a:r>
          </a:p>
        </p:txBody>
      </p:sp>
    </p:spTree>
    <p:extLst>
      <p:ext uri="{BB962C8B-B14F-4D97-AF65-F5344CB8AC3E}">
        <p14:creationId xmlns:p14="http://schemas.microsoft.com/office/powerpoint/2010/main" val="37208806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smtClean="0">
                <a:solidFill>
                  <a:srgbClr val="000000"/>
                </a:solidFill>
              </a:rPr>
              <a:t>Asynchronous</a:t>
            </a:r>
            <a:endParaRPr lang="en-US" sz="3200" b="1" dirty="0">
              <a:solidFill>
                <a:srgbClr val="000000"/>
              </a:solidFill>
            </a:endParaRPr>
          </a:p>
        </p:txBody>
      </p:sp>
      <p:sp>
        <p:nvSpPr>
          <p:cNvPr id="19459" name="Text Box 2"/>
          <p:cNvSpPr txBox="1">
            <a:spLocks noChangeArrowheads="1"/>
          </p:cNvSpPr>
          <p:nvPr/>
        </p:nvSpPr>
        <p:spPr bwMode="auto">
          <a:xfrm>
            <a:off x="1115616" y="1325563"/>
            <a:ext cx="7794625" cy="5040560"/>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EJB 3.1 also provide a new annotation: </a:t>
            </a:r>
            <a:r>
              <a:rPr lang="en-US" sz="2200" i="1" dirty="0" smtClean="0">
                <a:solidFill>
                  <a:srgbClr val="4D4D4D"/>
                </a:solidFill>
              </a:rPr>
              <a:t>@Asynchronous</a:t>
            </a:r>
          </a:p>
          <a:p>
            <a:pPr marL="3413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P</a:t>
            </a:r>
            <a:r>
              <a:rPr lang="en-US" sz="2200" dirty="0" smtClean="0">
                <a:solidFill>
                  <a:srgbClr val="4D4D4D"/>
                </a:solidFill>
              </a:rPr>
              <a:t>rovide </a:t>
            </a:r>
            <a:r>
              <a:rPr lang="en-US" sz="2200" dirty="0">
                <a:solidFill>
                  <a:srgbClr val="4D4D4D"/>
                </a:solidFill>
              </a:rPr>
              <a:t>a way to execute an EJB method </a:t>
            </a:r>
            <a:r>
              <a:rPr lang="en-US" sz="2200" dirty="0" smtClean="0">
                <a:solidFill>
                  <a:srgbClr val="4D4D4D"/>
                </a:solidFill>
              </a:rPr>
              <a:t>asynchronously</a:t>
            </a:r>
          </a:p>
          <a:p>
            <a:pPr marL="3413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smtClean="0">
              <a:solidFill>
                <a:srgbClr val="4D4D4D"/>
              </a:solidFill>
            </a:endParaRP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Why this annotation ?</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It is forbidden to use Thread API inside EJB container !</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The only way to execute an EJB method asynchronously before EJB 3.1 was with JMS</a:t>
            </a:r>
          </a:p>
          <a:p>
            <a:pPr marL="1255713" lvl="2"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JMS is for messaging, not for asynchronous processing !</a:t>
            </a:r>
          </a:p>
          <a:p>
            <a:pPr marL="1255713" lvl="2"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smtClean="0">
              <a:solidFill>
                <a:srgbClr val="4D4D4D"/>
              </a:solidFill>
            </a:endParaRPr>
          </a:p>
        </p:txBody>
      </p:sp>
      <p:pic>
        <p:nvPicPr>
          <p:cNvPr id="19460"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9463" name="Text Box 6"/>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rPr>
              <a:t>What’s new in EJB 3.1 ?</a:t>
            </a:r>
          </a:p>
        </p:txBody>
      </p:sp>
    </p:spTree>
    <p:extLst>
      <p:ext uri="{BB962C8B-B14F-4D97-AF65-F5344CB8AC3E}">
        <p14:creationId xmlns:p14="http://schemas.microsoft.com/office/powerpoint/2010/main" val="279988207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smtClean="0">
                <a:solidFill>
                  <a:srgbClr val="000000"/>
                </a:solidFill>
              </a:rPr>
              <a:t>Asynchronous</a:t>
            </a:r>
            <a:endParaRPr lang="en-US" sz="3200" b="1" dirty="0">
              <a:solidFill>
                <a:srgbClr val="000000"/>
              </a:solidFill>
            </a:endParaRPr>
          </a:p>
        </p:txBody>
      </p:sp>
      <p:sp>
        <p:nvSpPr>
          <p:cNvPr id="19459" name="Text Box 2"/>
          <p:cNvSpPr txBox="1">
            <a:spLocks noChangeArrowheads="1"/>
          </p:cNvSpPr>
          <p:nvPr/>
        </p:nvSpPr>
        <p:spPr bwMode="auto">
          <a:xfrm>
            <a:off x="1115616" y="1052736"/>
            <a:ext cx="7794625" cy="5040560"/>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i="1" dirty="0" smtClean="0">
                <a:solidFill>
                  <a:srgbClr val="4D4D4D"/>
                </a:solidFill>
              </a:rPr>
              <a:t>@Asynchronous</a:t>
            </a:r>
            <a:r>
              <a:rPr lang="en-US" sz="2200" dirty="0" smtClean="0">
                <a:solidFill>
                  <a:srgbClr val="4D4D4D"/>
                </a:solidFill>
              </a:rPr>
              <a:t> annotation can be used on classes or methods</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To choose if all the methods from the EJB must be asynchronous or just some of them</a:t>
            </a:r>
          </a:p>
        </p:txBody>
      </p:sp>
      <p:pic>
        <p:nvPicPr>
          <p:cNvPr id="19460"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9463" name="Text Box 6"/>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rPr>
              <a:t>What’s new in EJB 3.1 ?</a:t>
            </a:r>
          </a:p>
        </p:txBody>
      </p:sp>
      <p:sp>
        <p:nvSpPr>
          <p:cNvPr id="6" name="Rectangle 4"/>
          <p:cNvSpPr>
            <a:spLocks noChangeArrowheads="1"/>
          </p:cNvSpPr>
          <p:nvPr/>
        </p:nvSpPr>
        <p:spPr bwMode="auto">
          <a:xfrm>
            <a:off x="1219200" y="2780928"/>
            <a:ext cx="7620000" cy="3960440"/>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marL="341313" indent="-341313" eaLnBrk="1" hangingPunct="1">
              <a:lnSpc>
                <a:spcPct val="70000"/>
              </a:lnSpc>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solidFill>
                  <a:schemeClr val="bg2">
                    <a:lumMod val="75000"/>
                  </a:schemeClr>
                </a:solidFill>
                <a:latin typeface="Courier New" pitchFamily="49" charset="0"/>
                <a:cs typeface="Courier New" pitchFamily="49" charset="0"/>
              </a:rPr>
              <a:t>@</a:t>
            </a:r>
            <a:r>
              <a:rPr lang="fr-FR" dirty="0" err="1">
                <a:solidFill>
                  <a:schemeClr val="bg2">
                    <a:lumMod val="75000"/>
                  </a:schemeClr>
                </a:solidFill>
                <a:latin typeface="Courier New" pitchFamily="49" charset="0"/>
                <a:cs typeface="Courier New" pitchFamily="49" charset="0"/>
              </a:rPr>
              <a:t>Stateless</a:t>
            </a:r>
            <a:endParaRPr lang="fr-FR" dirty="0">
              <a:solidFill>
                <a:schemeClr val="bg2">
                  <a:lumMod val="75000"/>
                </a:schemeClr>
              </a:solidFill>
              <a:latin typeface="Courier New" pitchFamily="49" charset="0"/>
              <a:cs typeface="Courier New" pitchFamily="49" charset="0"/>
            </a:endParaRPr>
          </a:p>
          <a:p>
            <a:pPr marL="341313" indent="-341313" eaLnBrk="1" hangingPunct="1">
              <a:lnSpc>
                <a:spcPct val="70000"/>
              </a:lnSpc>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b="1" dirty="0">
                <a:solidFill>
                  <a:srgbClr val="660066"/>
                </a:solidFill>
                <a:latin typeface="Courier New" pitchFamily="49" charset="0"/>
                <a:cs typeface="Courier New" pitchFamily="49" charset="0"/>
              </a:rPr>
              <a:t>public class </a:t>
            </a:r>
            <a:r>
              <a:rPr lang="fr-FR" dirty="0" err="1">
                <a:solidFill>
                  <a:srgbClr val="4D4D4D"/>
                </a:solidFill>
                <a:latin typeface="Courier New" pitchFamily="49" charset="0"/>
                <a:cs typeface="Courier New" pitchFamily="49" charset="0"/>
              </a:rPr>
              <a:t>MailServiceBean</a:t>
            </a:r>
            <a:r>
              <a:rPr lang="fr-FR" dirty="0">
                <a:solidFill>
                  <a:srgbClr val="4D4D4D"/>
                </a:solidFill>
                <a:latin typeface="Courier New" pitchFamily="49" charset="0"/>
                <a:cs typeface="Courier New" pitchFamily="49" charset="0"/>
              </a:rPr>
              <a:t> {</a:t>
            </a:r>
          </a:p>
          <a:p>
            <a:pPr marL="341313" indent="-341313" eaLnBrk="1" hangingPunct="1">
              <a:lnSpc>
                <a:spcPct val="70000"/>
              </a:lnSpc>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fr-FR" dirty="0">
              <a:solidFill>
                <a:srgbClr val="4D4D4D"/>
              </a:solidFill>
              <a:latin typeface="Courier New" pitchFamily="49" charset="0"/>
              <a:cs typeface="Courier New" pitchFamily="49" charset="0"/>
            </a:endParaRPr>
          </a:p>
          <a:p>
            <a:pPr marL="341313" indent="-341313" eaLnBrk="1" hangingPunct="1">
              <a:lnSpc>
                <a:spcPct val="70000"/>
              </a:lnSpc>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solidFill>
                  <a:srgbClr val="4D4D4D"/>
                </a:solidFill>
                <a:latin typeface="Courier New" pitchFamily="49" charset="0"/>
                <a:cs typeface="Courier New" pitchFamily="49" charset="0"/>
              </a:rPr>
              <a:t>	</a:t>
            </a:r>
            <a:r>
              <a:rPr lang="fr-FR" dirty="0">
                <a:solidFill>
                  <a:schemeClr val="bg2">
                    <a:lumMod val="75000"/>
                  </a:schemeClr>
                </a:solidFill>
                <a:latin typeface="Courier New" pitchFamily="49" charset="0"/>
                <a:cs typeface="Courier New" pitchFamily="49" charset="0"/>
              </a:rPr>
              <a:t>@</a:t>
            </a:r>
            <a:r>
              <a:rPr lang="fr-FR" dirty="0" err="1">
                <a:solidFill>
                  <a:schemeClr val="bg2">
                    <a:lumMod val="75000"/>
                  </a:schemeClr>
                </a:solidFill>
                <a:latin typeface="Courier New" pitchFamily="49" charset="0"/>
                <a:cs typeface="Courier New" pitchFamily="49" charset="0"/>
              </a:rPr>
              <a:t>Asynchronous</a:t>
            </a:r>
            <a:endParaRPr lang="fr-FR" dirty="0">
              <a:solidFill>
                <a:schemeClr val="bg2">
                  <a:lumMod val="75000"/>
                </a:schemeClr>
              </a:solidFill>
              <a:latin typeface="Courier New" pitchFamily="49" charset="0"/>
              <a:cs typeface="Courier New" pitchFamily="49" charset="0"/>
            </a:endParaRPr>
          </a:p>
          <a:p>
            <a:pPr marL="341313" indent="-341313" eaLnBrk="1" hangingPunct="1">
              <a:lnSpc>
                <a:spcPct val="70000"/>
              </a:lnSpc>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solidFill>
                  <a:srgbClr val="4D4D4D"/>
                </a:solidFill>
                <a:latin typeface="Courier New" pitchFamily="49" charset="0"/>
                <a:cs typeface="Courier New" pitchFamily="49" charset="0"/>
              </a:rPr>
              <a:t>	</a:t>
            </a:r>
            <a:r>
              <a:rPr lang="fr-FR" b="1" dirty="0">
                <a:solidFill>
                  <a:srgbClr val="660066"/>
                </a:solidFill>
                <a:latin typeface="Courier New" pitchFamily="49" charset="0"/>
                <a:cs typeface="Courier New" pitchFamily="49" charset="0"/>
              </a:rPr>
              <a:t>public</a:t>
            </a:r>
            <a:r>
              <a:rPr lang="fr-FR" dirty="0">
                <a:solidFill>
                  <a:srgbClr val="4D4D4D"/>
                </a:solidFill>
                <a:latin typeface="Courier New" pitchFamily="49" charset="0"/>
                <a:cs typeface="Courier New" pitchFamily="49" charset="0"/>
              </a:rPr>
              <a:t> Future&lt;</a:t>
            </a:r>
            <a:r>
              <a:rPr lang="fr-FR" dirty="0" err="1">
                <a:solidFill>
                  <a:srgbClr val="4D4D4D"/>
                </a:solidFill>
                <a:latin typeface="Courier New" pitchFamily="49" charset="0"/>
                <a:cs typeface="Courier New" pitchFamily="49" charset="0"/>
              </a:rPr>
              <a:t>Boolean</a:t>
            </a:r>
            <a:r>
              <a:rPr lang="fr-FR" dirty="0">
                <a:solidFill>
                  <a:srgbClr val="4D4D4D"/>
                </a:solidFill>
                <a:latin typeface="Courier New" pitchFamily="49" charset="0"/>
                <a:cs typeface="Courier New" pitchFamily="49" charset="0"/>
              </a:rPr>
              <a:t>&gt; </a:t>
            </a:r>
            <a:r>
              <a:rPr lang="fr-FR" dirty="0" err="1">
                <a:solidFill>
                  <a:srgbClr val="4D4D4D"/>
                </a:solidFill>
                <a:latin typeface="Courier New" pitchFamily="49" charset="0"/>
                <a:cs typeface="Courier New" pitchFamily="49" charset="0"/>
              </a:rPr>
              <a:t>sendAsync</a:t>
            </a:r>
            <a:r>
              <a:rPr lang="fr-FR" dirty="0">
                <a:solidFill>
                  <a:srgbClr val="4D4D4D"/>
                </a:solidFill>
                <a:latin typeface="Courier New" pitchFamily="49" charset="0"/>
                <a:cs typeface="Courier New" pitchFamily="49" charset="0"/>
              </a:rPr>
              <a:t>() {</a:t>
            </a:r>
          </a:p>
          <a:p>
            <a:pPr marL="341313" indent="-341313" eaLnBrk="1" hangingPunct="1">
              <a:lnSpc>
                <a:spcPct val="70000"/>
              </a:lnSpc>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b="1" dirty="0">
                <a:solidFill>
                  <a:srgbClr val="008000"/>
                </a:solidFill>
                <a:latin typeface="Courier New" pitchFamily="49" charset="0"/>
                <a:cs typeface="Courier New" pitchFamily="49" charset="0"/>
              </a:rPr>
              <a:t>	  </a:t>
            </a:r>
            <a:r>
              <a:rPr lang="fr-FR" dirty="0">
                <a:solidFill>
                  <a:srgbClr val="008000"/>
                </a:solidFill>
                <a:latin typeface="Courier New" pitchFamily="49" charset="0"/>
                <a:cs typeface="Courier New" pitchFamily="49" charset="0"/>
              </a:rPr>
              <a:t> // </a:t>
            </a:r>
            <a:r>
              <a:rPr lang="fr-FR" dirty="0" err="1">
                <a:solidFill>
                  <a:srgbClr val="008000"/>
                </a:solidFill>
                <a:latin typeface="Courier New" pitchFamily="49" charset="0"/>
                <a:cs typeface="Courier New" pitchFamily="49" charset="0"/>
              </a:rPr>
              <a:t>Send</a:t>
            </a:r>
            <a:r>
              <a:rPr lang="fr-FR" dirty="0">
                <a:solidFill>
                  <a:srgbClr val="008000"/>
                </a:solidFill>
                <a:latin typeface="Courier New" pitchFamily="49" charset="0"/>
                <a:cs typeface="Courier New" pitchFamily="49" charset="0"/>
              </a:rPr>
              <a:t> a mail </a:t>
            </a:r>
            <a:r>
              <a:rPr lang="fr-FR" dirty="0" err="1">
                <a:solidFill>
                  <a:srgbClr val="008000"/>
                </a:solidFill>
                <a:latin typeface="Courier New" pitchFamily="49" charset="0"/>
                <a:cs typeface="Courier New" pitchFamily="49" charset="0"/>
              </a:rPr>
              <a:t>with</a:t>
            </a:r>
            <a:r>
              <a:rPr lang="fr-FR" dirty="0">
                <a:solidFill>
                  <a:srgbClr val="008000"/>
                </a:solidFill>
                <a:latin typeface="Courier New" pitchFamily="49" charset="0"/>
                <a:cs typeface="Courier New" pitchFamily="49" charset="0"/>
              </a:rPr>
              <a:t> </a:t>
            </a:r>
            <a:r>
              <a:rPr lang="fr-FR" dirty="0" err="1">
                <a:solidFill>
                  <a:srgbClr val="008000"/>
                </a:solidFill>
                <a:latin typeface="Courier New" pitchFamily="49" charset="0"/>
                <a:cs typeface="Courier New" pitchFamily="49" charset="0"/>
              </a:rPr>
              <a:t>JavaMail</a:t>
            </a:r>
            <a:r>
              <a:rPr lang="fr-FR" dirty="0">
                <a:solidFill>
                  <a:srgbClr val="008000"/>
                </a:solidFill>
                <a:latin typeface="Courier New" pitchFamily="49" charset="0"/>
                <a:cs typeface="Courier New" pitchFamily="49" charset="0"/>
              </a:rPr>
              <a:t> API</a:t>
            </a:r>
          </a:p>
          <a:p>
            <a:pPr marL="341313" indent="-341313" eaLnBrk="1" hangingPunct="1">
              <a:lnSpc>
                <a:spcPct val="70000"/>
              </a:lnSpc>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solidFill>
                  <a:srgbClr val="4D4D4D"/>
                </a:solidFill>
                <a:latin typeface="Courier New" pitchFamily="49" charset="0"/>
                <a:cs typeface="Courier New" pitchFamily="49" charset="0"/>
              </a:rPr>
              <a:t>	  </a:t>
            </a:r>
            <a:r>
              <a:rPr lang="fr-FR" b="1" dirty="0">
                <a:solidFill>
                  <a:srgbClr val="660066"/>
                </a:solidFill>
                <a:latin typeface="Courier New" pitchFamily="49" charset="0"/>
                <a:cs typeface="Courier New" pitchFamily="49" charset="0"/>
              </a:rPr>
              <a:t> return new </a:t>
            </a:r>
            <a:r>
              <a:rPr lang="fr-FR" dirty="0" err="1">
                <a:solidFill>
                  <a:srgbClr val="4D4D4D"/>
                </a:solidFill>
                <a:latin typeface="Courier New" pitchFamily="49" charset="0"/>
                <a:cs typeface="Courier New" pitchFamily="49" charset="0"/>
              </a:rPr>
              <a:t>AsyncResult</a:t>
            </a:r>
            <a:r>
              <a:rPr lang="fr-FR" dirty="0">
                <a:solidFill>
                  <a:srgbClr val="4D4D4D"/>
                </a:solidFill>
                <a:latin typeface="Courier New" pitchFamily="49" charset="0"/>
                <a:cs typeface="Courier New" pitchFamily="49" charset="0"/>
              </a:rPr>
              <a:t>&lt;</a:t>
            </a:r>
            <a:r>
              <a:rPr lang="fr-FR" dirty="0" err="1">
                <a:solidFill>
                  <a:srgbClr val="4D4D4D"/>
                </a:solidFill>
                <a:latin typeface="Courier New" pitchFamily="49" charset="0"/>
                <a:cs typeface="Courier New" pitchFamily="49" charset="0"/>
              </a:rPr>
              <a:t>Boolean</a:t>
            </a:r>
            <a:r>
              <a:rPr lang="fr-FR" dirty="0">
                <a:solidFill>
                  <a:srgbClr val="4D4D4D"/>
                </a:solidFill>
                <a:latin typeface="Courier New" pitchFamily="49" charset="0"/>
                <a:cs typeface="Courier New" pitchFamily="49" charset="0"/>
              </a:rPr>
              <a:t>&gt;(</a:t>
            </a:r>
            <a:r>
              <a:rPr lang="fr-FR" dirty="0" err="1">
                <a:latin typeface="Courier New" pitchFamily="49" charset="0"/>
                <a:cs typeface="Courier New" pitchFamily="49" charset="0"/>
              </a:rPr>
              <a:t>result</a:t>
            </a:r>
            <a:r>
              <a:rPr lang="fr-FR" dirty="0">
                <a:solidFill>
                  <a:srgbClr val="4D4D4D"/>
                </a:solidFill>
                <a:latin typeface="Courier New" pitchFamily="49" charset="0"/>
                <a:cs typeface="Courier New" pitchFamily="49" charset="0"/>
              </a:rPr>
              <a:t>);</a:t>
            </a:r>
          </a:p>
          <a:p>
            <a:pPr marL="341313" indent="-341313" eaLnBrk="1" hangingPunct="1">
              <a:lnSpc>
                <a:spcPct val="70000"/>
              </a:lnSpc>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solidFill>
                  <a:srgbClr val="4D4D4D"/>
                </a:solidFill>
                <a:latin typeface="Courier New" pitchFamily="49" charset="0"/>
                <a:cs typeface="Courier New" pitchFamily="49" charset="0"/>
              </a:rPr>
              <a:t>	}</a:t>
            </a:r>
          </a:p>
          <a:p>
            <a:pPr marL="341313" indent="-341313" eaLnBrk="1" hangingPunct="1">
              <a:lnSpc>
                <a:spcPct val="70000"/>
              </a:lnSpc>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solidFill>
                  <a:srgbClr val="4D4D4D"/>
                </a:solidFill>
                <a:latin typeface="Courier New" pitchFamily="49" charset="0"/>
                <a:cs typeface="Courier New" pitchFamily="49" charset="0"/>
              </a:rPr>
              <a:t>	</a:t>
            </a:r>
          </a:p>
          <a:p>
            <a:pPr marL="341313" indent="-341313" eaLnBrk="1" hangingPunct="1">
              <a:lnSpc>
                <a:spcPct val="70000"/>
              </a:lnSpc>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solidFill>
                  <a:srgbClr val="4D4D4D"/>
                </a:solidFill>
                <a:latin typeface="Courier New" pitchFamily="49" charset="0"/>
                <a:cs typeface="Courier New" pitchFamily="49" charset="0"/>
              </a:rPr>
              <a:t>	</a:t>
            </a:r>
            <a:r>
              <a:rPr lang="fr-FR" b="1" dirty="0">
                <a:solidFill>
                  <a:srgbClr val="660066"/>
                </a:solidFill>
                <a:latin typeface="Courier New" pitchFamily="49" charset="0"/>
                <a:cs typeface="Courier New" pitchFamily="49" charset="0"/>
              </a:rPr>
              <a:t>public</a:t>
            </a:r>
            <a:r>
              <a:rPr lang="fr-FR" dirty="0">
                <a:solidFill>
                  <a:srgbClr val="660066"/>
                </a:solidFill>
                <a:latin typeface="Courier New" pitchFamily="49" charset="0"/>
                <a:cs typeface="Courier New" pitchFamily="49" charset="0"/>
              </a:rPr>
              <a:t> </a:t>
            </a:r>
            <a:r>
              <a:rPr lang="fr-FR" dirty="0" err="1">
                <a:solidFill>
                  <a:srgbClr val="4D4D4D"/>
                </a:solidFill>
                <a:latin typeface="Courier New" pitchFamily="49" charset="0"/>
                <a:cs typeface="Courier New" pitchFamily="49" charset="0"/>
              </a:rPr>
              <a:t>Boolean</a:t>
            </a:r>
            <a:r>
              <a:rPr lang="fr-FR" dirty="0">
                <a:solidFill>
                  <a:srgbClr val="4D4D4D"/>
                </a:solidFill>
                <a:latin typeface="Courier New" pitchFamily="49" charset="0"/>
                <a:cs typeface="Courier New" pitchFamily="49" charset="0"/>
              </a:rPr>
              <a:t> </a:t>
            </a:r>
            <a:r>
              <a:rPr lang="fr-FR" dirty="0" err="1">
                <a:solidFill>
                  <a:srgbClr val="4D4D4D"/>
                </a:solidFill>
                <a:latin typeface="Courier New" pitchFamily="49" charset="0"/>
                <a:cs typeface="Courier New" pitchFamily="49" charset="0"/>
              </a:rPr>
              <a:t>send</a:t>
            </a:r>
            <a:r>
              <a:rPr lang="fr-FR" dirty="0">
                <a:solidFill>
                  <a:srgbClr val="4D4D4D"/>
                </a:solidFill>
                <a:latin typeface="Courier New" pitchFamily="49" charset="0"/>
                <a:cs typeface="Courier New" pitchFamily="49" charset="0"/>
              </a:rPr>
              <a:t>() { </a:t>
            </a:r>
            <a:r>
              <a:rPr lang="fr-FR" b="1" dirty="0">
                <a:solidFill>
                  <a:srgbClr val="660066"/>
                </a:solidFill>
                <a:latin typeface="Courier New" pitchFamily="49" charset="0"/>
                <a:cs typeface="Courier New" pitchFamily="49" charset="0"/>
              </a:rPr>
              <a:t>return</a:t>
            </a:r>
            <a:r>
              <a:rPr lang="fr-FR" dirty="0">
                <a:solidFill>
                  <a:srgbClr val="660066"/>
                </a:solidFill>
                <a:latin typeface="Courier New" pitchFamily="49" charset="0"/>
                <a:cs typeface="Courier New" pitchFamily="49" charset="0"/>
              </a:rPr>
              <a:t> </a:t>
            </a:r>
            <a:r>
              <a:rPr lang="fr-FR" b="1" dirty="0" err="1">
                <a:solidFill>
                  <a:srgbClr val="660066"/>
                </a:solidFill>
                <a:latin typeface="Courier New" pitchFamily="49" charset="0"/>
                <a:cs typeface="Courier New" pitchFamily="49" charset="0"/>
              </a:rPr>
              <a:t>true</a:t>
            </a:r>
            <a:r>
              <a:rPr lang="fr-FR" dirty="0">
                <a:solidFill>
                  <a:srgbClr val="4D4D4D"/>
                </a:solidFill>
                <a:latin typeface="Courier New" pitchFamily="49" charset="0"/>
                <a:cs typeface="Courier New" pitchFamily="49" charset="0"/>
              </a:rPr>
              <a:t>; }</a:t>
            </a:r>
          </a:p>
          <a:p>
            <a:pPr marL="341313" indent="-341313" eaLnBrk="1" hangingPunct="1">
              <a:lnSpc>
                <a:spcPct val="70000"/>
              </a:lnSpc>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fr-FR" dirty="0">
              <a:solidFill>
                <a:srgbClr val="4D4D4D"/>
              </a:solidFill>
              <a:latin typeface="Courier New" pitchFamily="49" charset="0"/>
              <a:cs typeface="Courier New" pitchFamily="49" charset="0"/>
            </a:endParaRPr>
          </a:p>
          <a:p>
            <a:pPr marL="341313" indent="-341313" eaLnBrk="1" hangingPunct="1">
              <a:lnSpc>
                <a:spcPct val="70000"/>
              </a:lnSpc>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solidFill>
                  <a:srgbClr val="4D4D4D"/>
                </a:solidFill>
                <a:latin typeface="Courier New" pitchFamily="49" charset="0"/>
                <a:cs typeface="Courier New" pitchFamily="49" charset="0"/>
              </a:rPr>
              <a:t>}</a:t>
            </a:r>
            <a:endParaRPr lang="en-US" dirty="0">
              <a:solidFill>
                <a:srgbClr val="000000"/>
              </a:solidFill>
              <a:latin typeface="Courier New" pitchFamily="49" charset="0"/>
              <a:cs typeface="Courier New" pitchFamily="49" charset="0"/>
            </a:endParaRPr>
          </a:p>
        </p:txBody>
      </p:sp>
    </p:spTree>
    <p:extLst>
      <p:ext uri="{BB962C8B-B14F-4D97-AF65-F5344CB8AC3E}">
        <p14:creationId xmlns:p14="http://schemas.microsoft.com/office/powerpoint/2010/main" val="84090099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smtClean="0">
                <a:solidFill>
                  <a:srgbClr val="000000"/>
                </a:solidFill>
              </a:rPr>
              <a:t>Asynchronous</a:t>
            </a:r>
            <a:endParaRPr lang="en-US" sz="3200" b="1" dirty="0">
              <a:solidFill>
                <a:srgbClr val="000000"/>
              </a:solidFill>
            </a:endParaRPr>
          </a:p>
        </p:txBody>
      </p:sp>
      <p:sp>
        <p:nvSpPr>
          <p:cNvPr id="19459" name="Text Box 2"/>
          <p:cNvSpPr txBox="1">
            <a:spLocks noChangeArrowheads="1"/>
          </p:cNvSpPr>
          <p:nvPr/>
        </p:nvSpPr>
        <p:spPr bwMode="auto">
          <a:xfrm>
            <a:off x="1115616" y="1052736"/>
            <a:ext cx="7794625" cy="5040560"/>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Client Example :</a:t>
            </a:r>
          </a:p>
        </p:txBody>
      </p:sp>
      <p:pic>
        <p:nvPicPr>
          <p:cNvPr id="19460"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9463" name="Text Box 6"/>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rPr>
              <a:t>What’s new in EJB 3.1 ?</a:t>
            </a:r>
          </a:p>
        </p:txBody>
      </p:sp>
      <p:sp>
        <p:nvSpPr>
          <p:cNvPr id="6" name="Rectangle 4"/>
          <p:cNvSpPr>
            <a:spLocks noChangeArrowheads="1"/>
          </p:cNvSpPr>
          <p:nvPr/>
        </p:nvSpPr>
        <p:spPr bwMode="auto">
          <a:xfrm>
            <a:off x="1219200" y="1700808"/>
            <a:ext cx="7620000" cy="4392488"/>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marL="341313" indent="-341313" eaLnBrk="1" hangingPunct="1">
              <a:lnSpc>
                <a:spcPct val="70000"/>
              </a:lnSpc>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solidFill>
                  <a:schemeClr val="bg2">
                    <a:lumMod val="75000"/>
                  </a:schemeClr>
                </a:solidFill>
                <a:latin typeface="Courier New" pitchFamily="49" charset="0"/>
                <a:cs typeface="Courier New" pitchFamily="49" charset="0"/>
              </a:rPr>
              <a:t>@</a:t>
            </a:r>
            <a:r>
              <a:rPr lang="fr-FR" dirty="0" err="1" smtClean="0">
                <a:solidFill>
                  <a:schemeClr val="bg2">
                    <a:lumMod val="75000"/>
                  </a:schemeClr>
                </a:solidFill>
                <a:latin typeface="Courier New" pitchFamily="49" charset="0"/>
                <a:cs typeface="Courier New" pitchFamily="49" charset="0"/>
              </a:rPr>
              <a:t>Stateless</a:t>
            </a:r>
            <a:endParaRPr lang="fr-FR" dirty="0" smtClean="0">
              <a:solidFill>
                <a:schemeClr val="bg2">
                  <a:lumMod val="75000"/>
                </a:schemeClr>
              </a:solidFill>
              <a:latin typeface="Courier New" pitchFamily="49" charset="0"/>
              <a:cs typeface="Courier New" pitchFamily="49" charset="0"/>
            </a:endParaRPr>
          </a:p>
          <a:p>
            <a:pPr marL="341313" indent="-341313" eaLnBrk="1" hangingPunct="1">
              <a:lnSpc>
                <a:spcPct val="70000"/>
              </a:lnSpc>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b="1" dirty="0" smtClean="0">
                <a:solidFill>
                  <a:srgbClr val="660066"/>
                </a:solidFill>
                <a:latin typeface="Courier New" pitchFamily="49" charset="0"/>
                <a:cs typeface="Courier New" pitchFamily="49" charset="0"/>
              </a:rPr>
              <a:t>public </a:t>
            </a:r>
            <a:r>
              <a:rPr lang="fr-FR" b="1" dirty="0">
                <a:solidFill>
                  <a:srgbClr val="660066"/>
                </a:solidFill>
                <a:latin typeface="Courier New" pitchFamily="49" charset="0"/>
                <a:cs typeface="Courier New" pitchFamily="49" charset="0"/>
              </a:rPr>
              <a:t>class </a:t>
            </a:r>
            <a:r>
              <a:rPr lang="fr-FR" dirty="0" err="1" smtClean="0">
                <a:solidFill>
                  <a:srgbClr val="4D4D4D"/>
                </a:solidFill>
                <a:latin typeface="Courier New" pitchFamily="49" charset="0"/>
                <a:cs typeface="Courier New" pitchFamily="49" charset="0"/>
              </a:rPr>
              <a:t>RegisterServiceBean</a:t>
            </a:r>
            <a:r>
              <a:rPr lang="fr-FR" dirty="0" smtClean="0">
                <a:solidFill>
                  <a:srgbClr val="4D4D4D"/>
                </a:solidFill>
                <a:latin typeface="Courier New" pitchFamily="49" charset="0"/>
                <a:cs typeface="Courier New" pitchFamily="49" charset="0"/>
              </a:rPr>
              <a:t> {</a:t>
            </a:r>
          </a:p>
          <a:p>
            <a:pPr marL="341313" indent="-341313" eaLnBrk="1" hangingPunct="1">
              <a:lnSpc>
                <a:spcPct val="70000"/>
              </a:lnSpc>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fr-FR" dirty="0">
              <a:solidFill>
                <a:srgbClr val="4D4D4D"/>
              </a:solidFill>
              <a:latin typeface="Courier New" pitchFamily="49" charset="0"/>
              <a:cs typeface="Courier New" pitchFamily="49" charset="0"/>
            </a:endParaRPr>
          </a:p>
          <a:p>
            <a:pPr marL="341313" indent="-341313" eaLnBrk="1" hangingPunct="1">
              <a:lnSpc>
                <a:spcPct val="70000"/>
              </a:lnSpc>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smtClean="0">
                <a:solidFill>
                  <a:srgbClr val="4D4D4D"/>
                </a:solidFill>
                <a:latin typeface="Courier New" pitchFamily="49" charset="0"/>
                <a:cs typeface="Courier New" pitchFamily="49" charset="0"/>
              </a:rPr>
              <a:t>	@EJB </a:t>
            </a:r>
            <a:r>
              <a:rPr lang="fr-FR" b="1" dirty="0" err="1" smtClean="0">
                <a:solidFill>
                  <a:srgbClr val="660066"/>
                </a:solidFill>
                <a:latin typeface="Courier New" pitchFamily="49" charset="0"/>
                <a:cs typeface="Courier New" pitchFamily="49" charset="0"/>
              </a:rPr>
              <a:t>private</a:t>
            </a:r>
            <a:r>
              <a:rPr lang="fr-FR" b="1" dirty="0" smtClean="0">
                <a:solidFill>
                  <a:srgbClr val="660066"/>
                </a:solidFill>
                <a:latin typeface="Courier New" pitchFamily="49" charset="0"/>
                <a:cs typeface="Courier New" pitchFamily="49" charset="0"/>
              </a:rPr>
              <a:t> </a:t>
            </a:r>
            <a:r>
              <a:rPr lang="fr-FR" dirty="0" err="1" smtClean="0">
                <a:solidFill>
                  <a:srgbClr val="4D4D4D"/>
                </a:solidFill>
                <a:latin typeface="Courier New" pitchFamily="49" charset="0"/>
                <a:cs typeface="Courier New" pitchFamily="49" charset="0"/>
              </a:rPr>
              <a:t>MailServiceBean</a:t>
            </a:r>
            <a:r>
              <a:rPr lang="fr-FR" dirty="0" smtClean="0">
                <a:solidFill>
                  <a:srgbClr val="4D4D4D"/>
                </a:solidFill>
                <a:latin typeface="Courier New" pitchFamily="49" charset="0"/>
                <a:cs typeface="Courier New" pitchFamily="49" charset="0"/>
              </a:rPr>
              <a:t> </a:t>
            </a:r>
            <a:r>
              <a:rPr lang="fr-FR" dirty="0" err="1" smtClean="0">
                <a:solidFill>
                  <a:srgbClr val="4D4D4D"/>
                </a:solidFill>
                <a:latin typeface="Courier New" pitchFamily="49" charset="0"/>
                <a:cs typeface="Courier New" pitchFamily="49" charset="0"/>
              </a:rPr>
              <a:t>mailService</a:t>
            </a:r>
            <a:r>
              <a:rPr lang="fr-FR" dirty="0" smtClean="0">
                <a:solidFill>
                  <a:srgbClr val="4D4D4D"/>
                </a:solidFill>
                <a:latin typeface="Courier New" pitchFamily="49" charset="0"/>
                <a:cs typeface="Courier New" pitchFamily="49" charset="0"/>
              </a:rPr>
              <a:t>;</a:t>
            </a:r>
          </a:p>
          <a:p>
            <a:pPr marL="341313" indent="-341313" eaLnBrk="1" hangingPunct="1">
              <a:lnSpc>
                <a:spcPct val="70000"/>
              </a:lnSpc>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fr-FR" dirty="0">
              <a:solidFill>
                <a:srgbClr val="4D4D4D"/>
              </a:solidFill>
              <a:latin typeface="Courier New" pitchFamily="49" charset="0"/>
              <a:cs typeface="Courier New" pitchFamily="49" charset="0"/>
            </a:endParaRPr>
          </a:p>
          <a:p>
            <a:pPr marL="341313" indent="-341313" eaLnBrk="1" hangingPunct="1">
              <a:lnSpc>
                <a:spcPct val="70000"/>
              </a:lnSpc>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smtClean="0">
                <a:solidFill>
                  <a:srgbClr val="4D4D4D"/>
                </a:solidFill>
                <a:latin typeface="Courier New" pitchFamily="49" charset="0"/>
                <a:cs typeface="Courier New" pitchFamily="49" charset="0"/>
              </a:rPr>
              <a:t>	@EJB </a:t>
            </a:r>
            <a:r>
              <a:rPr lang="fr-FR" b="1" dirty="0" err="1" smtClean="0">
                <a:solidFill>
                  <a:srgbClr val="660066"/>
                </a:solidFill>
                <a:latin typeface="Courier New" pitchFamily="49" charset="0"/>
                <a:cs typeface="Courier New" pitchFamily="49" charset="0"/>
              </a:rPr>
              <a:t>private</a:t>
            </a:r>
            <a:r>
              <a:rPr lang="fr-FR" dirty="0" smtClean="0">
                <a:solidFill>
                  <a:srgbClr val="4D4D4D"/>
                </a:solidFill>
                <a:latin typeface="Courier New" pitchFamily="49" charset="0"/>
                <a:cs typeface="Courier New" pitchFamily="49" charset="0"/>
              </a:rPr>
              <a:t> </a:t>
            </a:r>
            <a:r>
              <a:rPr lang="fr-FR" dirty="0" err="1" smtClean="0">
                <a:solidFill>
                  <a:srgbClr val="4D4D4D"/>
                </a:solidFill>
                <a:latin typeface="Courier New" pitchFamily="49" charset="0"/>
                <a:cs typeface="Courier New" pitchFamily="49" charset="0"/>
              </a:rPr>
              <a:t>UserDaoBean</a:t>
            </a:r>
            <a:r>
              <a:rPr lang="fr-FR" dirty="0" smtClean="0">
                <a:solidFill>
                  <a:srgbClr val="4D4D4D"/>
                </a:solidFill>
                <a:latin typeface="Courier New" pitchFamily="49" charset="0"/>
                <a:cs typeface="Courier New" pitchFamily="49" charset="0"/>
              </a:rPr>
              <a:t> </a:t>
            </a:r>
            <a:r>
              <a:rPr lang="fr-FR" dirty="0" err="1" smtClean="0">
                <a:solidFill>
                  <a:srgbClr val="4D4D4D"/>
                </a:solidFill>
                <a:latin typeface="Courier New" pitchFamily="49" charset="0"/>
                <a:cs typeface="Courier New" pitchFamily="49" charset="0"/>
              </a:rPr>
              <a:t>userDao</a:t>
            </a:r>
            <a:r>
              <a:rPr lang="fr-FR" dirty="0" smtClean="0">
                <a:solidFill>
                  <a:srgbClr val="4D4D4D"/>
                </a:solidFill>
                <a:latin typeface="Courier New" pitchFamily="49" charset="0"/>
                <a:cs typeface="Courier New" pitchFamily="49" charset="0"/>
              </a:rPr>
              <a:t>;</a:t>
            </a:r>
          </a:p>
          <a:p>
            <a:pPr marL="341313" indent="-341313" eaLnBrk="1" hangingPunct="1">
              <a:lnSpc>
                <a:spcPct val="70000"/>
              </a:lnSpc>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fr-FR" dirty="0">
              <a:solidFill>
                <a:srgbClr val="4D4D4D"/>
              </a:solidFill>
              <a:latin typeface="Courier New" pitchFamily="49" charset="0"/>
              <a:cs typeface="Courier New" pitchFamily="49" charset="0"/>
            </a:endParaRPr>
          </a:p>
          <a:p>
            <a:pPr marL="341313" indent="-341313" eaLnBrk="1" hangingPunct="1">
              <a:lnSpc>
                <a:spcPct val="70000"/>
              </a:lnSpc>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smtClean="0">
                <a:solidFill>
                  <a:srgbClr val="4D4D4D"/>
                </a:solidFill>
                <a:latin typeface="Courier New" pitchFamily="49" charset="0"/>
                <a:cs typeface="Courier New" pitchFamily="49" charset="0"/>
              </a:rPr>
              <a:t>	</a:t>
            </a:r>
            <a:r>
              <a:rPr lang="fr-FR" b="1" dirty="0" smtClean="0">
                <a:solidFill>
                  <a:srgbClr val="660066"/>
                </a:solidFill>
                <a:latin typeface="Courier New" pitchFamily="49" charset="0"/>
                <a:cs typeface="Courier New" pitchFamily="49" charset="0"/>
              </a:rPr>
              <a:t>public</a:t>
            </a:r>
            <a:r>
              <a:rPr lang="fr-FR" dirty="0" smtClean="0">
                <a:solidFill>
                  <a:srgbClr val="4D4D4D"/>
                </a:solidFill>
                <a:latin typeface="Courier New" pitchFamily="49" charset="0"/>
                <a:cs typeface="Courier New" pitchFamily="49" charset="0"/>
              </a:rPr>
              <a:t> </a:t>
            </a:r>
            <a:r>
              <a:rPr lang="fr-FR" b="1" dirty="0" err="1" smtClean="0">
                <a:solidFill>
                  <a:srgbClr val="660066"/>
                </a:solidFill>
                <a:latin typeface="Courier New" pitchFamily="49" charset="0"/>
                <a:cs typeface="Courier New" pitchFamily="49" charset="0"/>
              </a:rPr>
              <a:t>void</a:t>
            </a:r>
            <a:r>
              <a:rPr lang="fr-FR" dirty="0" smtClean="0">
                <a:solidFill>
                  <a:srgbClr val="660066"/>
                </a:solidFill>
                <a:latin typeface="Courier New" pitchFamily="49" charset="0"/>
                <a:cs typeface="Courier New" pitchFamily="49" charset="0"/>
              </a:rPr>
              <a:t> </a:t>
            </a:r>
            <a:r>
              <a:rPr lang="fr-FR" dirty="0" err="1" smtClean="0">
                <a:solidFill>
                  <a:srgbClr val="4D4D4D"/>
                </a:solidFill>
                <a:latin typeface="Courier New" pitchFamily="49" charset="0"/>
                <a:cs typeface="Courier New" pitchFamily="49" charset="0"/>
              </a:rPr>
              <a:t>register</a:t>
            </a:r>
            <a:r>
              <a:rPr lang="fr-FR" dirty="0" smtClean="0">
                <a:solidFill>
                  <a:srgbClr val="4D4D4D"/>
                </a:solidFill>
                <a:latin typeface="Courier New" pitchFamily="49" charset="0"/>
                <a:cs typeface="Courier New" pitchFamily="49" charset="0"/>
              </a:rPr>
              <a:t>(User user) {</a:t>
            </a:r>
          </a:p>
          <a:p>
            <a:pPr marL="341313" indent="-341313" eaLnBrk="1" hangingPunct="1">
              <a:lnSpc>
                <a:spcPct val="70000"/>
              </a:lnSpc>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solidFill>
                  <a:srgbClr val="4D4D4D"/>
                </a:solidFill>
                <a:latin typeface="Courier New" pitchFamily="49" charset="0"/>
                <a:cs typeface="Courier New" pitchFamily="49" charset="0"/>
              </a:rPr>
              <a:t>	 </a:t>
            </a:r>
            <a:r>
              <a:rPr lang="fr-FR" dirty="0" smtClean="0">
                <a:solidFill>
                  <a:srgbClr val="4D4D4D"/>
                </a:solidFill>
                <a:latin typeface="Courier New" pitchFamily="49" charset="0"/>
                <a:cs typeface="Courier New" pitchFamily="49" charset="0"/>
              </a:rPr>
              <a:t>  </a:t>
            </a:r>
            <a:r>
              <a:rPr lang="fr-FR" dirty="0" err="1" smtClean="0">
                <a:solidFill>
                  <a:srgbClr val="4D4D4D"/>
                </a:solidFill>
                <a:latin typeface="Courier New" pitchFamily="49" charset="0"/>
                <a:cs typeface="Courier New" pitchFamily="49" charset="0"/>
              </a:rPr>
              <a:t>userDao.createUser</a:t>
            </a:r>
            <a:r>
              <a:rPr lang="fr-FR" dirty="0" smtClean="0">
                <a:solidFill>
                  <a:srgbClr val="4D4D4D"/>
                </a:solidFill>
                <a:latin typeface="Courier New" pitchFamily="49" charset="0"/>
                <a:cs typeface="Courier New" pitchFamily="49" charset="0"/>
              </a:rPr>
              <a:t>(user);</a:t>
            </a:r>
          </a:p>
          <a:p>
            <a:pPr marL="341313" indent="-341313" eaLnBrk="1" hangingPunct="1">
              <a:lnSpc>
                <a:spcPct val="70000"/>
              </a:lnSpc>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solidFill>
                  <a:srgbClr val="4D4D4D"/>
                </a:solidFill>
                <a:latin typeface="Courier New" pitchFamily="49" charset="0"/>
                <a:cs typeface="Courier New" pitchFamily="49" charset="0"/>
              </a:rPr>
              <a:t>	</a:t>
            </a:r>
            <a:r>
              <a:rPr lang="fr-FR" dirty="0" smtClean="0">
                <a:solidFill>
                  <a:srgbClr val="4D4D4D"/>
                </a:solidFill>
                <a:latin typeface="Courier New" pitchFamily="49" charset="0"/>
                <a:cs typeface="Courier New" pitchFamily="49" charset="0"/>
              </a:rPr>
              <a:t>   </a:t>
            </a:r>
            <a:r>
              <a:rPr lang="fr-FR" dirty="0" err="1" smtClean="0">
                <a:solidFill>
                  <a:srgbClr val="4D4D4D"/>
                </a:solidFill>
                <a:latin typeface="Courier New" pitchFamily="49" charset="0"/>
                <a:cs typeface="Courier New" pitchFamily="49" charset="0"/>
              </a:rPr>
              <a:t>mailService.sendRegisterAsynch</a:t>
            </a:r>
            <a:r>
              <a:rPr lang="fr-FR" dirty="0" smtClean="0">
                <a:solidFill>
                  <a:srgbClr val="4D4D4D"/>
                </a:solidFill>
                <a:latin typeface="Courier New" pitchFamily="49" charset="0"/>
                <a:cs typeface="Courier New" pitchFamily="49" charset="0"/>
              </a:rPr>
              <a:t>(user);</a:t>
            </a:r>
          </a:p>
          <a:p>
            <a:pPr marL="341313" indent="-341313" eaLnBrk="1" hangingPunct="1">
              <a:lnSpc>
                <a:spcPct val="70000"/>
              </a:lnSpc>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smtClean="0">
                <a:solidFill>
                  <a:srgbClr val="4D4D4D"/>
                </a:solidFill>
                <a:latin typeface="Courier New" pitchFamily="49" charset="0"/>
                <a:cs typeface="Courier New" pitchFamily="49" charset="0"/>
              </a:rPr>
              <a:t>	}</a:t>
            </a:r>
          </a:p>
          <a:p>
            <a:pPr marL="341313" indent="-341313" eaLnBrk="1" hangingPunct="1">
              <a:lnSpc>
                <a:spcPct val="70000"/>
              </a:lnSpc>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fr-FR" dirty="0" smtClean="0">
              <a:solidFill>
                <a:srgbClr val="4D4D4D"/>
              </a:solidFill>
              <a:latin typeface="Courier New" pitchFamily="49" charset="0"/>
              <a:cs typeface="Courier New" pitchFamily="49" charset="0"/>
            </a:endParaRPr>
          </a:p>
          <a:p>
            <a:pPr marL="341313" indent="-341313" eaLnBrk="1" hangingPunct="1">
              <a:lnSpc>
                <a:spcPct val="70000"/>
              </a:lnSpc>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smtClean="0">
                <a:solidFill>
                  <a:srgbClr val="4D4D4D"/>
                </a:solidFill>
                <a:latin typeface="Courier New" pitchFamily="49" charset="0"/>
                <a:cs typeface="Courier New" pitchFamily="49" charset="0"/>
              </a:rPr>
              <a:t>}</a:t>
            </a:r>
            <a:endParaRPr lang="en-US" dirty="0">
              <a:solidFill>
                <a:srgbClr val="000000"/>
              </a:solidFill>
              <a:latin typeface="Courier New" pitchFamily="49" charset="0"/>
              <a:cs typeface="Courier New" pitchFamily="49" charset="0"/>
            </a:endParaRPr>
          </a:p>
        </p:txBody>
      </p:sp>
    </p:spTree>
    <p:extLst>
      <p:ext uri="{BB962C8B-B14F-4D97-AF65-F5344CB8AC3E}">
        <p14:creationId xmlns:p14="http://schemas.microsoft.com/office/powerpoint/2010/main" val="377834333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smtClean="0">
                <a:solidFill>
                  <a:srgbClr val="000000"/>
                </a:solidFill>
              </a:rPr>
              <a:t>Asynchronous</a:t>
            </a:r>
            <a:endParaRPr lang="en-US" sz="3200" b="1" dirty="0">
              <a:solidFill>
                <a:srgbClr val="000000"/>
              </a:solidFill>
            </a:endParaRPr>
          </a:p>
        </p:txBody>
      </p:sp>
      <p:sp>
        <p:nvSpPr>
          <p:cNvPr id="19459" name="Text Box 2"/>
          <p:cNvSpPr txBox="1">
            <a:spLocks noChangeArrowheads="1"/>
          </p:cNvSpPr>
          <p:nvPr/>
        </p:nvSpPr>
        <p:spPr bwMode="auto">
          <a:xfrm>
            <a:off x="1115616" y="1124744"/>
            <a:ext cx="7794625" cy="5040560"/>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i="1" dirty="0" smtClean="0">
                <a:solidFill>
                  <a:srgbClr val="4D4D4D"/>
                </a:solidFill>
              </a:rPr>
              <a:t>Future </a:t>
            </a:r>
            <a:r>
              <a:rPr lang="en-US" sz="2200" dirty="0" smtClean="0">
                <a:solidFill>
                  <a:srgbClr val="4D4D4D"/>
                </a:solidFill>
              </a:rPr>
              <a:t>instance returned by the asynchronous method allow you to have a control on the invocation</a:t>
            </a:r>
            <a:endParaRPr lang="en-US" sz="2200" dirty="0">
              <a:solidFill>
                <a:srgbClr val="4D4D4D"/>
              </a:solidFill>
            </a:endParaRP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i="1" dirty="0" smtClean="0">
                <a:solidFill>
                  <a:srgbClr val="4D4D4D"/>
                </a:solidFill>
              </a:rPr>
              <a:t>Future</a:t>
            </a:r>
            <a:r>
              <a:rPr lang="en-US" sz="2200" dirty="0" smtClean="0">
                <a:solidFill>
                  <a:srgbClr val="4D4D4D"/>
                </a:solidFill>
              </a:rPr>
              <a:t> interface defines the following methods :</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i="1" dirty="0" smtClean="0">
                <a:solidFill>
                  <a:srgbClr val="4D4D4D"/>
                </a:solidFill>
              </a:rPr>
              <a:t>cancel(</a:t>
            </a:r>
            <a:r>
              <a:rPr lang="en-US" sz="2200" i="1" dirty="0" err="1" smtClean="0">
                <a:solidFill>
                  <a:srgbClr val="4D4D4D"/>
                </a:solidFill>
              </a:rPr>
              <a:t>boolean</a:t>
            </a:r>
            <a:r>
              <a:rPr lang="en-US" sz="2200" i="1" dirty="0" smtClean="0">
                <a:solidFill>
                  <a:srgbClr val="4D4D4D"/>
                </a:solidFill>
              </a:rPr>
              <a:t>)</a:t>
            </a:r>
          </a:p>
          <a:p>
            <a:pPr marL="1255713" lvl="2"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Attempts to cancel execution of this </a:t>
            </a:r>
            <a:r>
              <a:rPr lang="en-US" sz="2200" dirty="0" smtClean="0">
                <a:solidFill>
                  <a:srgbClr val="4D4D4D"/>
                </a:solidFill>
              </a:rPr>
              <a:t>task</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i="1" dirty="0" smtClean="0">
                <a:solidFill>
                  <a:srgbClr val="4D4D4D"/>
                </a:solidFill>
              </a:rPr>
              <a:t>get()</a:t>
            </a:r>
          </a:p>
          <a:p>
            <a:pPr marL="1255713" lvl="2"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Waits </a:t>
            </a:r>
            <a:r>
              <a:rPr lang="en-US" sz="2200" dirty="0" smtClean="0">
                <a:solidFill>
                  <a:srgbClr val="4D4D4D"/>
                </a:solidFill>
              </a:rPr>
              <a:t>for </a:t>
            </a:r>
            <a:r>
              <a:rPr lang="en-US" sz="2200" dirty="0">
                <a:solidFill>
                  <a:srgbClr val="4D4D4D"/>
                </a:solidFill>
              </a:rPr>
              <a:t>the computation to complete, and then retrieves its </a:t>
            </a:r>
            <a:r>
              <a:rPr lang="en-US" sz="2200" dirty="0" smtClean="0">
                <a:solidFill>
                  <a:srgbClr val="4D4D4D"/>
                </a:solidFill>
              </a:rPr>
              <a:t>result</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i="1" dirty="0" err="1" smtClean="0">
                <a:solidFill>
                  <a:srgbClr val="4D4D4D"/>
                </a:solidFill>
              </a:rPr>
              <a:t>isCancelled</a:t>
            </a:r>
            <a:r>
              <a:rPr lang="en-US" sz="2200" i="1" dirty="0" smtClean="0">
                <a:solidFill>
                  <a:srgbClr val="4D4D4D"/>
                </a:solidFill>
              </a:rPr>
              <a:t>()</a:t>
            </a:r>
          </a:p>
          <a:p>
            <a:pPr marL="1255713" lvl="2"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Returns true if this task was cancelled before it completed normally</a:t>
            </a:r>
            <a:endParaRPr lang="en-US" sz="2200" dirty="0" smtClean="0">
              <a:solidFill>
                <a:srgbClr val="4D4D4D"/>
              </a:solidFill>
            </a:endParaRP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i="1" dirty="0" err="1" smtClean="0">
                <a:solidFill>
                  <a:srgbClr val="4D4D4D"/>
                </a:solidFill>
              </a:rPr>
              <a:t>isDone</a:t>
            </a:r>
            <a:r>
              <a:rPr lang="en-US" sz="2200" i="1" dirty="0" smtClean="0">
                <a:solidFill>
                  <a:srgbClr val="4D4D4D"/>
                </a:solidFill>
              </a:rPr>
              <a:t>()</a:t>
            </a:r>
          </a:p>
          <a:p>
            <a:pPr marL="1255713" lvl="2"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Returns true if this task </a:t>
            </a:r>
            <a:r>
              <a:rPr lang="en-US" sz="2200" dirty="0" smtClean="0">
                <a:solidFill>
                  <a:srgbClr val="4D4D4D"/>
                </a:solidFill>
              </a:rPr>
              <a:t>completed</a:t>
            </a:r>
          </a:p>
        </p:txBody>
      </p:sp>
      <p:pic>
        <p:nvPicPr>
          <p:cNvPr id="19460"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9463" name="Text Box 6"/>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What’s new in EJB 3.1 ?</a:t>
            </a:r>
          </a:p>
        </p:txBody>
      </p:sp>
    </p:spTree>
    <p:extLst>
      <p:ext uri="{BB962C8B-B14F-4D97-AF65-F5344CB8AC3E}">
        <p14:creationId xmlns:p14="http://schemas.microsoft.com/office/powerpoint/2010/main" val="148361350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1"/>
          <p:cNvSpPr txBox="1">
            <a:spLocks noChangeArrowheads="1"/>
          </p:cNvSpPr>
          <p:nvPr/>
        </p:nvSpPr>
        <p:spPr bwMode="auto">
          <a:xfrm>
            <a:off x="1033463" y="341313"/>
            <a:ext cx="7729537" cy="579437"/>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Stop-and-think</a:t>
            </a:r>
          </a:p>
        </p:txBody>
      </p:sp>
      <p:pic>
        <p:nvPicPr>
          <p:cNvPr id="67587" name="Picture 2"/>
          <p:cNvPicPr>
            <a:picLocks noChangeAspect="1" noChangeArrowheads="1"/>
          </p:cNvPicPr>
          <p:nvPr/>
        </p:nvPicPr>
        <p:blipFill>
          <a:blip r:embed="rId3" cstate="print"/>
          <a:srcRect/>
          <a:stretch>
            <a:fillRect/>
          </a:stretch>
        </p:blipFill>
        <p:spPr bwMode="auto">
          <a:xfrm>
            <a:off x="131763" y="130175"/>
            <a:ext cx="652462" cy="652463"/>
          </a:xfrm>
          <a:prstGeom prst="rect">
            <a:avLst/>
          </a:prstGeom>
          <a:noFill/>
          <a:ln w="9525">
            <a:noFill/>
            <a:round/>
            <a:headEnd/>
            <a:tailEnd/>
          </a:ln>
        </p:spPr>
      </p:pic>
      <p:sp>
        <p:nvSpPr>
          <p:cNvPr id="2" name="Text Box 3"/>
          <p:cNvSpPr txBox="1">
            <a:spLocks noChangeArrowheads="1"/>
          </p:cNvSpPr>
          <p:nvPr/>
        </p:nvSpPr>
        <p:spPr bwMode="auto">
          <a:xfrm>
            <a:off x="1116013" y="1196975"/>
            <a:ext cx="7400925" cy="581025"/>
          </a:xfrm>
          <a:prstGeom prst="rect">
            <a:avLst/>
          </a:prstGeom>
          <a:noFill/>
          <a:ln w="9525">
            <a:noFill/>
            <a:round/>
            <a:headEnd/>
            <a:tailEnd/>
          </a:ln>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4D4D4D"/>
                </a:solidFill>
              </a:rPr>
              <a:t>Do you have any questions ?</a:t>
            </a:r>
          </a:p>
        </p:txBody>
      </p:sp>
      <p:sp>
        <p:nvSpPr>
          <p:cNvPr id="67589" name="Text Box 4"/>
          <p:cNvSpPr txBox="1">
            <a:spLocks noChangeArrowheads="1"/>
          </p:cNvSpPr>
          <p:nvPr/>
        </p:nvSpPr>
        <p:spPr bwMode="auto">
          <a:xfrm>
            <a:off x="971550" y="0"/>
            <a:ext cx="8172450" cy="371513"/>
          </a:xfrm>
          <a:prstGeom prst="rect">
            <a:avLst/>
          </a:prstGeom>
          <a:noFill/>
          <a:ln w="9525">
            <a:noFill/>
            <a:round/>
            <a:headEnd/>
            <a:tailEnd/>
          </a:ln>
        </p:spPr>
        <p:txBody>
          <a:bodyPr lIns="90000" tIns="46800" rIns="90000" bIns="46800">
            <a:prstTxWarp prst="textNoShape">
              <a:avLst/>
            </a:prstTxWarp>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What’s new in EJB 3.1 ?</a:t>
            </a:r>
          </a:p>
        </p:txBody>
      </p:sp>
      <p:pic>
        <p:nvPicPr>
          <p:cNvPr id="7" name="Picture 6"/>
          <p:cNvPicPr>
            <a:picLocks noChangeAspect="1" noChangeArrowheads="1"/>
          </p:cNvPicPr>
          <p:nvPr/>
        </p:nvPicPr>
        <p:blipFill>
          <a:blip r:embed="rId4" cstate="print"/>
          <a:srcRect/>
          <a:stretch>
            <a:fillRect/>
          </a:stretch>
        </p:blipFill>
        <p:spPr bwMode="auto">
          <a:xfrm>
            <a:off x="2913063" y="2365375"/>
            <a:ext cx="3603625" cy="3255963"/>
          </a:xfrm>
          <a:prstGeom prst="rect">
            <a:avLst/>
          </a:prstGeom>
          <a:noFill/>
          <a:ln w="12700">
            <a:noFill/>
            <a:miter lim="800000"/>
            <a:headEnd type="none" w="sm" len="sm"/>
            <a:tailEnd type="none" w="sm" len="sm"/>
          </a:ln>
          <a:effectLst/>
        </p:spPr>
      </p:pic>
    </p:spTree>
    <p:extLst>
      <p:ext uri="{BB962C8B-B14F-4D97-AF65-F5344CB8AC3E}">
        <p14:creationId xmlns:p14="http://schemas.microsoft.com/office/powerpoint/2010/main" val="1880333576"/>
      </p:ext>
    </p:extLst>
  </p:cSld>
  <p:clrMapOvr>
    <a:masterClrMapping/>
  </p:clrMapOvr>
  <p:transition xmlns:p14="http://schemas.microsoft.com/office/powerpoint/2010/main">
    <p:wip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afterEffect">
                                  <p:stCondLst>
                                    <p:cond delay="0"/>
                                  </p:stCondLst>
                                  <p:childTnLst>
                                    <p:set>
                                      <p:cBhvr additive="repl">
                                        <p:cTn id="6" dur="1" fill="hold">
                                          <p:stCondLst>
                                            <p:cond delay="0"/>
                                          </p:stCondLst>
                                        </p:cTn>
                                        <p:tgtEl>
                                          <p:spTgt spid="2"/>
                                        </p:tgtEl>
                                        <p:attrNameLst>
                                          <p:attrName>style.visibility</p:attrName>
                                        </p:attrNameLst>
                                      </p:cBhvr>
                                      <p:to>
                                        <p:strVal val="visible"/>
                                      </p:to>
                                    </p:set>
                                    <p:animEffect transition="in" filter="wipe(left)">
                                      <p:cBhvr additive="repl">
                                        <p:cTn id="7" dur="500"/>
                                        <p:tgtEl>
                                          <p:spTgt spid="2"/>
                                        </p:tgtEl>
                                      </p:cBhvr>
                                    </p:animEffect>
                                  </p:childTnLst>
                                </p:cTn>
                              </p:par>
                              <p:par>
                                <p:cTn id="8" presetID="35"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anim calcmode="lin" valueType="num">
                                      <p:cBhvr>
                                        <p:cTn id="11" dur="1000" fill="hold"/>
                                        <p:tgtEl>
                                          <p:spTgt spid="7"/>
                                        </p:tgtEl>
                                        <p:attrNameLst>
                                          <p:attrName>style.rotation</p:attrName>
                                        </p:attrNameLst>
                                      </p:cBhvr>
                                      <p:tavLst>
                                        <p:tav tm="0">
                                          <p:val>
                                            <p:fltVal val="720"/>
                                          </p:val>
                                        </p:tav>
                                        <p:tav tm="100000">
                                          <p:val>
                                            <p:fltVal val="0"/>
                                          </p:val>
                                        </p:tav>
                                      </p:tavLst>
                                    </p:anim>
                                    <p:anim calcmode="lin" valueType="num">
                                      <p:cBhvr>
                                        <p:cTn id="12" dur="1000" fill="hold"/>
                                        <p:tgtEl>
                                          <p:spTgt spid="7"/>
                                        </p:tgtEl>
                                        <p:attrNameLst>
                                          <p:attrName>ppt_h</p:attrName>
                                        </p:attrNameLst>
                                      </p:cBhvr>
                                      <p:tavLst>
                                        <p:tav tm="0">
                                          <p:val>
                                            <p:fltVal val="0"/>
                                          </p:val>
                                        </p:tav>
                                        <p:tav tm="100000">
                                          <p:val>
                                            <p:strVal val="#ppt_h"/>
                                          </p:val>
                                        </p:tav>
                                      </p:tavLst>
                                    </p:anim>
                                    <p:anim calcmode="lin" valueType="num">
                                      <p:cBhvr>
                                        <p:cTn id="13" dur="1000" fill="hold"/>
                                        <p:tgtEl>
                                          <p:spTgt spid="7"/>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Technologies used</a:t>
            </a:r>
          </a:p>
        </p:txBody>
      </p:sp>
      <p:sp>
        <p:nvSpPr>
          <p:cNvPr id="14339" name="Text Box 2"/>
          <p:cNvSpPr txBox="1">
            <a:spLocks noChangeArrowheads="1"/>
          </p:cNvSpPr>
          <p:nvPr/>
        </p:nvSpPr>
        <p:spPr bwMode="auto">
          <a:xfrm>
            <a:off x="1066800" y="1524000"/>
            <a:ext cx="7681913" cy="752872"/>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solidFill>
                  <a:srgbClr val="4D4D4D"/>
                </a:solidFill>
              </a:rPr>
              <a:t>Many </a:t>
            </a:r>
            <a:r>
              <a:rPr lang="en-US" sz="2000" dirty="0" smtClean="0">
                <a:solidFill>
                  <a:srgbClr val="4D4D4D"/>
                </a:solidFill>
              </a:rPr>
              <a:t>Java </a:t>
            </a:r>
            <a:r>
              <a:rPr lang="en-US" sz="2000" dirty="0">
                <a:solidFill>
                  <a:srgbClr val="4D4D4D"/>
                </a:solidFill>
              </a:rPr>
              <a:t>technologies are </a:t>
            </a:r>
            <a:r>
              <a:rPr lang="en-US" sz="2000" dirty="0" smtClean="0">
                <a:solidFill>
                  <a:srgbClr val="4D4D4D"/>
                </a:solidFill>
              </a:rPr>
              <a:t>used </a:t>
            </a:r>
            <a:r>
              <a:rPr lang="en-US" sz="2000" dirty="0">
                <a:solidFill>
                  <a:srgbClr val="4D4D4D"/>
                </a:solidFill>
              </a:rPr>
              <a:t>in a transparent way</a:t>
            </a:r>
          </a:p>
        </p:txBody>
      </p:sp>
      <p:sp>
        <p:nvSpPr>
          <p:cNvPr id="14340" name="Text Box 3"/>
          <p:cNvSpPr txBox="1">
            <a:spLocks noChangeArrowheads="1"/>
          </p:cNvSpPr>
          <p:nvPr/>
        </p:nvSpPr>
        <p:spPr bwMode="auto">
          <a:xfrm>
            <a:off x="1054100" y="990600"/>
            <a:ext cx="7620000" cy="428625"/>
          </a:xfrm>
          <a:prstGeom prst="rect">
            <a:avLst/>
          </a:prstGeom>
          <a:noFill/>
          <a:ln w="9525">
            <a:noFill/>
            <a:round/>
            <a:headEnd/>
            <a:tailEnd/>
          </a:ln>
        </p:spPr>
        <p:txBody>
          <a:bodyPr lIns="90000" tIns="46800" rIns="90000" bIns="46800">
            <a:prstTxWarp prst="textNoShape">
              <a:avLst/>
            </a:prstTxWarp>
            <a:spAutoFit/>
          </a:bodyPr>
          <a:lstStyle/>
          <a:p>
            <a:pPr eaLnBrk="1" hangingPunct="1">
              <a:spcBef>
                <a:spcPts val="1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a:solidFill>
                  <a:srgbClr val="4D4D4D"/>
                </a:solidFill>
              </a:rPr>
              <a:t>EJB regroups several concepts</a:t>
            </a:r>
          </a:p>
        </p:txBody>
      </p:sp>
      <p:pic>
        <p:nvPicPr>
          <p:cNvPr id="14341" name="Picture 4"/>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4342" name="Rectangle 5"/>
          <p:cNvSpPr>
            <a:spLocks noChangeArrowheads="1"/>
          </p:cNvSpPr>
          <p:nvPr/>
        </p:nvSpPr>
        <p:spPr bwMode="auto">
          <a:xfrm>
            <a:off x="8337376" y="3254896"/>
            <a:ext cx="184150" cy="457200"/>
          </a:xfrm>
          <a:prstGeom prst="rect">
            <a:avLst/>
          </a:prstGeom>
          <a:noFill/>
          <a:ln w="9525">
            <a:noFill/>
            <a:round/>
            <a:headEnd/>
            <a:tailEnd/>
          </a:ln>
        </p:spPr>
        <p:txBody>
          <a:bodyPr wrap="none" anchor="ctr">
            <a:prstTxWarp prst="textNoShape">
              <a:avLst/>
            </a:prstTxWarp>
            <a:noAutofit/>
          </a:bodyPr>
          <a:lstStyle/>
          <a:p>
            <a:pPr algn="ctr"/>
            <a:endParaRPr lang="en-US"/>
          </a:p>
        </p:txBody>
      </p:sp>
      <p:sp>
        <p:nvSpPr>
          <p:cNvPr id="14344" name="Text Box 7"/>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rPr>
              <a:t>Introduction</a:t>
            </a:r>
          </a:p>
        </p:txBody>
      </p:sp>
      <p:sp>
        <p:nvSpPr>
          <p:cNvPr id="2" name="Rectangle 1"/>
          <p:cNvSpPr/>
          <p:nvPr/>
        </p:nvSpPr>
        <p:spPr bwMode="auto">
          <a:xfrm>
            <a:off x="1115616" y="3429000"/>
            <a:ext cx="1944216" cy="792088"/>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JPA</a:t>
            </a:r>
          </a:p>
        </p:txBody>
      </p:sp>
      <p:sp>
        <p:nvSpPr>
          <p:cNvPr id="10" name="Rectangle 9"/>
          <p:cNvSpPr/>
          <p:nvPr/>
        </p:nvSpPr>
        <p:spPr bwMode="auto">
          <a:xfrm>
            <a:off x="1115616" y="4581128"/>
            <a:ext cx="1944216" cy="792088"/>
          </a:xfrm>
          <a:prstGeom prst="rect">
            <a:avLst/>
          </a:prstGeom>
          <a:solidFill>
            <a:schemeClr val="accent6">
              <a:lumMod val="60000"/>
              <a:lumOff val="40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JDBC</a:t>
            </a:r>
          </a:p>
        </p:txBody>
      </p:sp>
      <p:sp>
        <p:nvSpPr>
          <p:cNvPr id="11" name="Rectangle 10"/>
          <p:cNvSpPr/>
          <p:nvPr/>
        </p:nvSpPr>
        <p:spPr bwMode="auto">
          <a:xfrm>
            <a:off x="1115616" y="5733256"/>
            <a:ext cx="7776864" cy="720080"/>
          </a:xfrm>
          <a:prstGeom prst="rect">
            <a:avLst/>
          </a:prstGeom>
          <a:solidFill>
            <a:schemeClr val="accent6">
              <a:lumMod val="60000"/>
              <a:lumOff val="4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Socket / IO / …</a:t>
            </a:r>
          </a:p>
        </p:txBody>
      </p:sp>
      <p:sp>
        <p:nvSpPr>
          <p:cNvPr id="12" name="Rectangle 11"/>
          <p:cNvSpPr/>
          <p:nvPr/>
        </p:nvSpPr>
        <p:spPr bwMode="auto">
          <a:xfrm>
            <a:off x="3995936" y="2348880"/>
            <a:ext cx="1944216" cy="792088"/>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Session Beans</a:t>
            </a:r>
          </a:p>
        </p:txBody>
      </p:sp>
      <p:sp>
        <p:nvSpPr>
          <p:cNvPr id="13" name="Rectangle 12"/>
          <p:cNvSpPr/>
          <p:nvPr/>
        </p:nvSpPr>
        <p:spPr bwMode="auto">
          <a:xfrm>
            <a:off x="5004048" y="4581128"/>
            <a:ext cx="1944216" cy="792088"/>
          </a:xfrm>
          <a:prstGeom prst="rect">
            <a:avLst/>
          </a:prstGeom>
          <a:solidFill>
            <a:schemeClr val="accent6">
              <a:lumMod val="60000"/>
              <a:lumOff val="40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RMI / JNDI</a:t>
            </a:r>
          </a:p>
        </p:txBody>
      </p:sp>
      <p:sp>
        <p:nvSpPr>
          <p:cNvPr id="14" name="Rectangle 13"/>
          <p:cNvSpPr/>
          <p:nvPr/>
        </p:nvSpPr>
        <p:spPr bwMode="auto">
          <a:xfrm>
            <a:off x="6948264" y="3429000"/>
            <a:ext cx="1944216" cy="792088"/>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Messages Beans</a:t>
            </a:r>
          </a:p>
        </p:txBody>
      </p:sp>
      <p:sp>
        <p:nvSpPr>
          <p:cNvPr id="16" name="Rectangle 15"/>
          <p:cNvSpPr/>
          <p:nvPr/>
        </p:nvSpPr>
        <p:spPr bwMode="auto">
          <a:xfrm>
            <a:off x="6948264" y="4581128"/>
            <a:ext cx="1944216" cy="792088"/>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JMS</a:t>
            </a:r>
          </a:p>
        </p:txBody>
      </p:sp>
      <p:sp>
        <p:nvSpPr>
          <p:cNvPr id="18" name="Rectangle 17"/>
          <p:cNvSpPr/>
          <p:nvPr/>
        </p:nvSpPr>
        <p:spPr bwMode="auto">
          <a:xfrm>
            <a:off x="3059832" y="4581128"/>
            <a:ext cx="1944216" cy="792088"/>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JTA</a:t>
            </a:r>
          </a:p>
        </p:txBody>
      </p:sp>
      <p:cxnSp>
        <p:nvCxnSpPr>
          <p:cNvPr id="6" name="Straight Connector 5"/>
          <p:cNvCxnSpPr>
            <a:stCxn id="2" idx="2"/>
            <a:endCxn id="10" idx="0"/>
          </p:cNvCxnSpPr>
          <p:nvPr/>
        </p:nvCxnSpPr>
        <p:spPr bwMode="auto">
          <a:xfrm>
            <a:off x="2087724" y="4221088"/>
            <a:ext cx="0" cy="36004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8" name="Straight Connector 7"/>
          <p:cNvCxnSpPr>
            <a:stCxn id="14" idx="2"/>
            <a:endCxn id="16" idx="0"/>
          </p:cNvCxnSpPr>
          <p:nvPr/>
        </p:nvCxnSpPr>
        <p:spPr bwMode="auto">
          <a:xfrm>
            <a:off x="7920372" y="4221088"/>
            <a:ext cx="0" cy="36004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9" name="Straight Connector 18"/>
          <p:cNvCxnSpPr>
            <a:stCxn id="18" idx="0"/>
            <a:endCxn id="12" idx="2"/>
          </p:cNvCxnSpPr>
          <p:nvPr/>
        </p:nvCxnSpPr>
        <p:spPr bwMode="auto">
          <a:xfrm flipV="1">
            <a:off x="4031940" y="3140968"/>
            <a:ext cx="936104" cy="144016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1" name="Straight Connector 20"/>
          <p:cNvCxnSpPr>
            <a:stCxn id="13" idx="0"/>
            <a:endCxn id="12" idx="2"/>
          </p:cNvCxnSpPr>
          <p:nvPr/>
        </p:nvCxnSpPr>
        <p:spPr bwMode="auto">
          <a:xfrm flipH="1" flipV="1">
            <a:off x="4968044" y="3140968"/>
            <a:ext cx="1008112" cy="144016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3" name="Straight Connector 22"/>
          <p:cNvCxnSpPr>
            <a:stCxn id="2" idx="0"/>
            <a:endCxn id="12" idx="1"/>
          </p:cNvCxnSpPr>
          <p:nvPr/>
        </p:nvCxnSpPr>
        <p:spPr bwMode="auto">
          <a:xfrm flipV="1">
            <a:off x="2087724" y="2744924"/>
            <a:ext cx="1908212" cy="68407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1" name="Elbow Connector 30"/>
          <p:cNvCxnSpPr>
            <a:stCxn id="10" idx="2"/>
            <a:endCxn id="11" idx="0"/>
          </p:cNvCxnSpPr>
          <p:nvPr/>
        </p:nvCxnSpPr>
        <p:spPr bwMode="auto">
          <a:xfrm rot="16200000" flipH="1">
            <a:off x="3365866" y="4095074"/>
            <a:ext cx="360040" cy="2916324"/>
          </a:xfrm>
          <a:prstGeom prst="bentConnector3">
            <a:avLst/>
          </a:prstGeom>
          <a:solidFill>
            <a:schemeClr val="accent1"/>
          </a:solidFill>
          <a:ln w="12700" cap="flat" cmpd="sng" algn="ctr">
            <a:solidFill>
              <a:schemeClr val="tx1"/>
            </a:solidFill>
            <a:prstDash val="solid"/>
            <a:round/>
            <a:headEnd type="none" w="med" len="med"/>
            <a:tailEnd type="none" w="med" len="med"/>
          </a:ln>
          <a:effectLst/>
        </p:spPr>
      </p:cxnSp>
      <p:cxnSp>
        <p:nvCxnSpPr>
          <p:cNvPr id="14337" name="Elbow Connector 14336"/>
          <p:cNvCxnSpPr>
            <a:stCxn id="18" idx="2"/>
            <a:endCxn id="11" idx="0"/>
          </p:cNvCxnSpPr>
          <p:nvPr/>
        </p:nvCxnSpPr>
        <p:spPr bwMode="auto">
          <a:xfrm rot="16200000" flipH="1">
            <a:off x="4337974" y="5067182"/>
            <a:ext cx="360040" cy="972108"/>
          </a:xfrm>
          <a:prstGeom prst="bentConnector3">
            <a:avLst/>
          </a:prstGeom>
          <a:solidFill>
            <a:schemeClr val="accent1"/>
          </a:solidFill>
          <a:ln w="12700" cap="flat" cmpd="sng" algn="ctr">
            <a:solidFill>
              <a:schemeClr val="tx1"/>
            </a:solidFill>
            <a:prstDash val="solid"/>
            <a:round/>
            <a:headEnd type="none" w="med" len="med"/>
            <a:tailEnd type="none" w="med" len="med"/>
          </a:ln>
          <a:effectLst/>
        </p:spPr>
      </p:cxnSp>
      <p:cxnSp>
        <p:nvCxnSpPr>
          <p:cNvPr id="14346" name="Elbow Connector 14345"/>
          <p:cNvCxnSpPr>
            <a:stCxn id="13" idx="2"/>
            <a:endCxn id="11" idx="0"/>
          </p:cNvCxnSpPr>
          <p:nvPr/>
        </p:nvCxnSpPr>
        <p:spPr bwMode="auto">
          <a:xfrm rot="5400000">
            <a:off x="5310082" y="5067182"/>
            <a:ext cx="360040" cy="972108"/>
          </a:xfrm>
          <a:prstGeom prst="bentConnector3">
            <a:avLst/>
          </a:prstGeom>
          <a:solidFill>
            <a:schemeClr val="accent1"/>
          </a:solidFill>
          <a:ln w="12700" cap="flat" cmpd="sng" algn="ctr">
            <a:solidFill>
              <a:schemeClr val="tx1"/>
            </a:solidFill>
            <a:prstDash val="solid"/>
            <a:round/>
            <a:headEnd type="none" w="med" len="med"/>
            <a:tailEnd type="none" w="med" len="med"/>
          </a:ln>
          <a:effectLst/>
        </p:spPr>
      </p:cxnSp>
      <p:cxnSp>
        <p:nvCxnSpPr>
          <p:cNvPr id="14350" name="Elbow Connector 14349"/>
          <p:cNvCxnSpPr>
            <a:stCxn id="16" idx="2"/>
            <a:endCxn id="11" idx="0"/>
          </p:cNvCxnSpPr>
          <p:nvPr/>
        </p:nvCxnSpPr>
        <p:spPr bwMode="auto">
          <a:xfrm rot="5400000">
            <a:off x="6282190" y="4095074"/>
            <a:ext cx="360040" cy="2916324"/>
          </a:xfrm>
          <a:prstGeom prst="bentConnector3">
            <a:avLst/>
          </a:prstGeom>
          <a:solidFill>
            <a:schemeClr val="accent1"/>
          </a:solidFill>
          <a:ln w="1270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411734673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Exercise (1/3)</a:t>
            </a:r>
            <a:endParaRPr lang="en-US" sz="3200" dirty="0"/>
          </a:p>
        </p:txBody>
      </p:sp>
      <p:sp>
        <p:nvSpPr>
          <p:cNvPr id="42023"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What’s new in EJB 3.1 ?</a:t>
            </a:r>
          </a:p>
        </p:txBody>
      </p:sp>
      <p:sp>
        <p:nvSpPr>
          <p:cNvPr id="6" name="Rectangle 2"/>
          <p:cNvSpPr txBox="1">
            <a:spLocks noChangeArrowheads="1"/>
          </p:cNvSpPr>
          <p:nvPr/>
        </p:nvSpPr>
        <p:spPr>
          <a:xfrm>
            <a:off x="1187624" y="1196752"/>
            <a:ext cx="7718425" cy="5143500"/>
          </a:xfrm>
          <a:prstGeom prst="rect">
            <a:avLst/>
          </a:prstGeom>
        </p:spPr>
        <p:txBody>
          <a:bodyPr/>
          <a:lstStyle/>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rPr>
              <a:t>We can manage Train Stations and Trips</a:t>
            </a:r>
            <a:endParaRPr lang="en-US" sz="2200" kern="0" dirty="0">
              <a:latin typeface="+mn-lt"/>
            </a:endParaRPr>
          </a:p>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rPr>
              <a:t>Now, we </a:t>
            </a:r>
            <a:r>
              <a:rPr lang="en-US" sz="2200" kern="0" dirty="0" err="1" smtClean="0">
                <a:latin typeface="+mn-lt"/>
              </a:rPr>
              <a:t>gonna</a:t>
            </a:r>
            <a:r>
              <a:rPr lang="en-US" sz="2200" kern="0" dirty="0" smtClean="0">
                <a:latin typeface="+mn-lt"/>
              </a:rPr>
              <a:t> develop the booking part !</a:t>
            </a:r>
          </a:p>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rPr>
              <a:t>For the first version, the user must book one trip at a time</a:t>
            </a:r>
          </a:p>
          <a:p>
            <a:pPr marL="342900" indent="-342900" eaLnBrk="1" hangingPunct="1">
              <a:spcBef>
                <a:spcPct val="20000"/>
              </a:spcBef>
              <a:spcAft>
                <a:spcPct val="30000"/>
              </a:spcAft>
              <a:buClr>
                <a:schemeClr val="hlink"/>
              </a:buClr>
              <a:buFont typeface="Wingdings" pitchFamily="2" charset="2"/>
              <a:buChar char="n"/>
              <a:defRPr/>
            </a:pPr>
            <a:endParaRPr lang="en-US" sz="2200" kern="0" dirty="0">
              <a:latin typeface="+mn-lt"/>
            </a:endParaRPr>
          </a:p>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rPr>
              <a:t>Create a new Entity class named </a:t>
            </a:r>
            <a:r>
              <a:rPr lang="en-US" sz="2200" b="1" i="1" kern="0" dirty="0" err="1" smtClean="0">
                <a:latin typeface="+mn-lt"/>
              </a:rPr>
              <a:t>CustomerOrder</a:t>
            </a:r>
            <a:r>
              <a:rPr lang="en-US" sz="2200" kern="0" dirty="0" smtClean="0">
                <a:latin typeface="+mn-lt"/>
              </a:rPr>
              <a:t> :</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rPr>
              <a:t>It must be composed of :</a:t>
            </a:r>
          </a:p>
          <a:p>
            <a:pPr marL="1257300" lvl="2"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rPr>
              <a:t>An </a:t>
            </a:r>
            <a:r>
              <a:rPr lang="en-US" sz="2200" i="1" kern="0" dirty="0" smtClean="0">
                <a:latin typeface="+mn-lt"/>
              </a:rPr>
              <a:t>id</a:t>
            </a:r>
            <a:r>
              <a:rPr lang="en-US" sz="2200" kern="0" dirty="0" smtClean="0">
                <a:latin typeface="+mn-lt"/>
              </a:rPr>
              <a:t> as Long</a:t>
            </a:r>
          </a:p>
          <a:p>
            <a:pPr marL="1257300" lvl="2"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rPr>
              <a:t>A </a:t>
            </a:r>
            <a:r>
              <a:rPr lang="en-US" sz="2200" b="1" i="1" kern="0" dirty="0">
                <a:latin typeface="+mn-lt"/>
              </a:rPr>
              <a:t>Customer</a:t>
            </a:r>
            <a:r>
              <a:rPr lang="en-US" sz="2200" kern="0" dirty="0">
                <a:latin typeface="+mn-lt"/>
              </a:rPr>
              <a:t> </a:t>
            </a:r>
            <a:r>
              <a:rPr lang="en-US" sz="2200" kern="0" dirty="0" smtClean="0">
                <a:latin typeface="+mn-lt"/>
              </a:rPr>
              <a:t>embeddable object (see JPA documentation) with :</a:t>
            </a:r>
          </a:p>
          <a:p>
            <a:pPr marL="1714500" lvl="3" indent="-342900" eaLnBrk="1" hangingPunct="1">
              <a:spcBef>
                <a:spcPct val="20000"/>
              </a:spcBef>
              <a:spcAft>
                <a:spcPct val="30000"/>
              </a:spcAft>
              <a:buClr>
                <a:schemeClr val="hlink"/>
              </a:buClr>
              <a:buFont typeface="Wingdings" pitchFamily="2" charset="2"/>
              <a:buChar char="n"/>
              <a:defRPr/>
            </a:pPr>
            <a:r>
              <a:rPr lang="en-US" sz="2200" i="1" kern="0" dirty="0" err="1" smtClean="0">
                <a:latin typeface="+mn-lt"/>
              </a:rPr>
              <a:t>firstName</a:t>
            </a:r>
            <a:r>
              <a:rPr lang="en-US" sz="2200" kern="0" dirty="0" smtClean="0">
                <a:latin typeface="+mn-lt"/>
              </a:rPr>
              <a:t>, </a:t>
            </a:r>
            <a:r>
              <a:rPr lang="en-US" sz="2200" i="1" kern="0" dirty="0" err="1" smtClean="0">
                <a:latin typeface="+mn-lt"/>
              </a:rPr>
              <a:t>lastName</a:t>
            </a:r>
            <a:r>
              <a:rPr lang="en-US" sz="2200" kern="0" dirty="0" smtClean="0">
                <a:latin typeface="+mn-lt"/>
              </a:rPr>
              <a:t> and </a:t>
            </a:r>
            <a:r>
              <a:rPr lang="en-US" sz="2200" i="1" kern="0" dirty="0" smtClean="0">
                <a:latin typeface="+mn-lt"/>
              </a:rPr>
              <a:t>email </a:t>
            </a:r>
            <a:r>
              <a:rPr lang="en-US" sz="2200" kern="0" dirty="0" smtClean="0">
                <a:latin typeface="+mn-lt"/>
              </a:rPr>
              <a:t>as String</a:t>
            </a:r>
          </a:p>
          <a:p>
            <a:pPr marL="1257300" lvl="2"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rPr>
              <a:t>A Trip</a:t>
            </a:r>
          </a:p>
        </p:txBody>
      </p:sp>
      <p:pic>
        <p:nvPicPr>
          <p:cNvPr id="8" name="Picture 5" descr="badge_activity"/>
          <p:cNvPicPr>
            <a:picLocks noChangeAspect="1" noChangeArrowheads="1"/>
          </p:cNvPicPr>
          <p:nvPr/>
        </p:nvPicPr>
        <p:blipFill>
          <a:blip r:embed="rId4" cstate="print"/>
          <a:srcRect/>
          <a:stretch>
            <a:fillRect/>
          </a:stretch>
        </p:blipFill>
        <p:spPr bwMode="auto">
          <a:xfrm>
            <a:off x="107950" y="115888"/>
            <a:ext cx="652463" cy="652462"/>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2967719325"/>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Exercise (2/3)</a:t>
            </a:r>
            <a:endParaRPr lang="en-US" sz="3200" dirty="0"/>
          </a:p>
        </p:txBody>
      </p:sp>
      <p:sp>
        <p:nvSpPr>
          <p:cNvPr id="42023"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What’s new in EJB 3.1 ?</a:t>
            </a:r>
          </a:p>
        </p:txBody>
      </p:sp>
      <p:sp>
        <p:nvSpPr>
          <p:cNvPr id="6" name="Rectangle 2"/>
          <p:cNvSpPr txBox="1">
            <a:spLocks noChangeArrowheads="1"/>
          </p:cNvSpPr>
          <p:nvPr/>
        </p:nvSpPr>
        <p:spPr>
          <a:xfrm>
            <a:off x="1187624" y="1196752"/>
            <a:ext cx="7718425" cy="5143500"/>
          </a:xfrm>
          <a:prstGeom prst="rect">
            <a:avLst/>
          </a:prstGeom>
        </p:spPr>
        <p:txBody>
          <a:bodyPr/>
          <a:lstStyle/>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rPr>
              <a:t>Create a DAO class with the following method :</a:t>
            </a:r>
          </a:p>
          <a:p>
            <a:pPr marL="800100" lvl="1" indent="-342900" eaLnBrk="1" hangingPunct="1">
              <a:spcBef>
                <a:spcPct val="20000"/>
              </a:spcBef>
              <a:spcAft>
                <a:spcPct val="30000"/>
              </a:spcAft>
              <a:buClr>
                <a:schemeClr val="hlink"/>
              </a:buClr>
              <a:buFont typeface="Wingdings" pitchFamily="2" charset="2"/>
              <a:buChar char="n"/>
              <a:defRPr/>
            </a:pPr>
            <a:r>
              <a:rPr lang="en-US" sz="2200" i="1" kern="0" dirty="0" err="1" smtClean="0">
                <a:latin typeface="+mn-lt"/>
              </a:rPr>
              <a:t>addCustomerOrder</a:t>
            </a:r>
            <a:r>
              <a:rPr lang="en-US" sz="2200" i="1" kern="0" dirty="0" smtClean="0">
                <a:latin typeface="+mn-lt"/>
              </a:rPr>
              <a:t>(</a:t>
            </a:r>
            <a:r>
              <a:rPr lang="en-US" sz="2200" i="1" kern="0" dirty="0" err="1" smtClean="0">
                <a:latin typeface="+mn-lt"/>
              </a:rPr>
              <a:t>CustomerOrder</a:t>
            </a:r>
            <a:r>
              <a:rPr lang="en-US" sz="2200" i="1" kern="0" dirty="0" smtClean="0">
                <a:latin typeface="+mn-lt"/>
              </a:rPr>
              <a:t>)</a:t>
            </a:r>
            <a:endParaRPr lang="en-US" sz="2200" kern="0" dirty="0" smtClean="0">
              <a:latin typeface="+mn-lt"/>
            </a:endParaRPr>
          </a:p>
          <a:p>
            <a:pPr marL="1257300" lvl="2"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rPr>
              <a:t>It must persist a </a:t>
            </a:r>
            <a:r>
              <a:rPr lang="en-US" sz="2200" b="1" i="1" kern="0" dirty="0" err="1" smtClean="0">
                <a:latin typeface="+mn-lt"/>
              </a:rPr>
              <a:t>CustomerOrder</a:t>
            </a:r>
            <a:r>
              <a:rPr lang="en-US" sz="2200" b="1" i="1" kern="0" dirty="0" smtClean="0">
                <a:latin typeface="+mn-lt"/>
              </a:rPr>
              <a:t> </a:t>
            </a:r>
            <a:r>
              <a:rPr lang="en-US" sz="2200" kern="0" dirty="0" smtClean="0">
                <a:latin typeface="+mn-lt"/>
              </a:rPr>
              <a:t>in Database</a:t>
            </a:r>
          </a:p>
          <a:p>
            <a:pPr marL="1257300" lvl="2" indent="-342900" eaLnBrk="1" hangingPunct="1">
              <a:spcBef>
                <a:spcPct val="20000"/>
              </a:spcBef>
              <a:spcAft>
                <a:spcPct val="30000"/>
              </a:spcAft>
              <a:buClr>
                <a:schemeClr val="hlink"/>
              </a:buClr>
              <a:buFont typeface="Wingdings" pitchFamily="2" charset="2"/>
              <a:buChar char="n"/>
              <a:defRPr/>
            </a:pPr>
            <a:endParaRPr lang="en-US" sz="2200" kern="0" dirty="0">
              <a:latin typeface="+mn-lt"/>
            </a:endParaRPr>
          </a:p>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rPr>
              <a:t>Create a service class to manage </a:t>
            </a:r>
            <a:r>
              <a:rPr lang="en-US" sz="2200" b="1" i="1" kern="0" dirty="0" err="1" smtClean="0">
                <a:latin typeface="+mn-lt"/>
              </a:rPr>
              <a:t>CustomerOrder</a:t>
            </a:r>
            <a:r>
              <a:rPr lang="en-US" sz="2200" b="1" i="1" kern="0" dirty="0" smtClean="0">
                <a:latin typeface="+mn-lt"/>
              </a:rPr>
              <a:t> </a:t>
            </a:r>
            <a:r>
              <a:rPr lang="en-US" sz="2200" kern="0" dirty="0" smtClean="0">
                <a:latin typeface="+mn-lt"/>
              </a:rPr>
              <a:t>objects</a:t>
            </a:r>
            <a:r>
              <a:rPr lang="en-US" sz="2200" kern="0" dirty="0">
                <a:latin typeface="+mn-lt"/>
              </a:rPr>
              <a:t> </a:t>
            </a:r>
            <a:r>
              <a:rPr lang="en-US" sz="2200" kern="0" dirty="0" smtClean="0">
                <a:latin typeface="+mn-lt"/>
              </a:rPr>
              <a:t>with the following method :</a:t>
            </a:r>
          </a:p>
          <a:p>
            <a:pPr marL="800100" lvl="1" indent="-342900" eaLnBrk="1" hangingPunct="1">
              <a:spcBef>
                <a:spcPct val="20000"/>
              </a:spcBef>
              <a:spcAft>
                <a:spcPct val="30000"/>
              </a:spcAft>
              <a:buClr>
                <a:schemeClr val="hlink"/>
              </a:buClr>
              <a:buFont typeface="Wingdings" pitchFamily="2" charset="2"/>
              <a:buChar char="n"/>
              <a:defRPr/>
            </a:pPr>
            <a:r>
              <a:rPr lang="en-US" sz="2200" i="1" kern="0" dirty="0" err="1" smtClean="0">
                <a:latin typeface="+mn-lt"/>
              </a:rPr>
              <a:t>processCustomerOrder</a:t>
            </a:r>
            <a:r>
              <a:rPr lang="en-US" sz="2200" i="1" kern="0" dirty="0" smtClean="0">
                <a:latin typeface="+mn-lt"/>
              </a:rPr>
              <a:t>(</a:t>
            </a:r>
            <a:r>
              <a:rPr lang="en-US" sz="2200" i="1" kern="0" dirty="0" err="1" smtClean="0">
                <a:latin typeface="+mn-lt"/>
              </a:rPr>
              <a:t>CustomerOrder</a:t>
            </a:r>
            <a:r>
              <a:rPr lang="en-US" sz="2200" i="1" kern="0" dirty="0" smtClean="0">
                <a:latin typeface="+mn-lt"/>
              </a:rPr>
              <a:t>)</a:t>
            </a:r>
          </a:p>
          <a:p>
            <a:pPr marL="1257300" lvl="2"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rPr>
              <a:t>It must call the previous method of the DAO and send an email </a:t>
            </a:r>
            <a:r>
              <a:rPr lang="en-US" sz="2200" kern="0" dirty="0"/>
              <a:t>to the customer</a:t>
            </a:r>
            <a:r>
              <a:rPr lang="en-US" sz="2200" kern="0" dirty="0" smtClean="0">
                <a:latin typeface="+mn-lt"/>
              </a:rPr>
              <a:t> asynchronously</a:t>
            </a:r>
            <a:r>
              <a:rPr lang="en-US" sz="2200" kern="0" dirty="0">
                <a:latin typeface="+mn-lt"/>
              </a:rPr>
              <a:t> </a:t>
            </a:r>
            <a:r>
              <a:rPr lang="en-US" sz="2200" kern="0" dirty="0" smtClean="0">
                <a:latin typeface="+mn-lt"/>
              </a:rPr>
              <a:t>(start by display email inside console if you don’t know how to send a mail)</a:t>
            </a:r>
          </a:p>
        </p:txBody>
      </p:sp>
      <p:pic>
        <p:nvPicPr>
          <p:cNvPr id="8" name="Picture 5" descr="badge_activity"/>
          <p:cNvPicPr>
            <a:picLocks noChangeAspect="1" noChangeArrowheads="1"/>
          </p:cNvPicPr>
          <p:nvPr/>
        </p:nvPicPr>
        <p:blipFill>
          <a:blip r:embed="rId4" cstate="print"/>
          <a:srcRect/>
          <a:stretch>
            <a:fillRect/>
          </a:stretch>
        </p:blipFill>
        <p:spPr bwMode="auto">
          <a:xfrm>
            <a:off x="107950" y="115888"/>
            <a:ext cx="652463" cy="652462"/>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993887263"/>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Exercise (3/3)</a:t>
            </a:r>
            <a:endParaRPr lang="en-US" sz="3200" dirty="0"/>
          </a:p>
        </p:txBody>
      </p:sp>
      <p:sp>
        <p:nvSpPr>
          <p:cNvPr id="42023"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What’s new in EJB 3.1 ?</a:t>
            </a:r>
          </a:p>
        </p:txBody>
      </p:sp>
      <p:sp>
        <p:nvSpPr>
          <p:cNvPr id="6" name="Rectangle 2"/>
          <p:cNvSpPr txBox="1">
            <a:spLocks noChangeArrowheads="1"/>
          </p:cNvSpPr>
          <p:nvPr/>
        </p:nvSpPr>
        <p:spPr>
          <a:xfrm>
            <a:off x="1187624" y="1124744"/>
            <a:ext cx="7718425" cy="5143500"/>
          </a:xfrm>
          <a:prstGeom prst="rect">
            <a:avLst/>
          </a:prstGeom>
        </p:spPr>
        <p:txBody>
          <a:bodyPr/>
          <a:lstStyle/>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rPr>
              <a:t>Update the trip list page and add a hyperlink to allow users to book one of them</a:t>
            </a:r>
          </a:p>
          <a:p>
            <a:pPr marL="342900" indent="-342900" eaLnBrk="1" hangingPunct="1">
              <a:spcBef>
                <a:spcPct val="20000"/>
              </a:spcBef>
              <a:spcAft>
                <a:spcPct val="30000"/>
              </a:spcAft>
              <a:buClr>
                <a:schemeClr val="hlink"/>
              </a:buClr>
              <a:buFont typeface="Wingdings" pitchFamily="2" charset="2"/>
              <a:buChar char="n"/>
              <a:defRPr/>
            </a:pPr>
            <a:endParaRPr lang="en-US" sz="2200" kern="0" dirty="0" smtClean="0">
              <a:latin typeface="+mn-lt"/>
            </a:endParaRPr>
          </a:p>
          <a:p>
            <a:pPr marL="342900" indent="-342900" eaLnBrk="1" hangingPunct="1">
              <a:spcBef>
                <a:spcPct val="20000"/>
              </a:spcBef>
              <a:spcAft>
                <a:spcPct val="30000"/>
              </a:spcAft>
              <a:buClr>
                <a:schemeClr val="hlink"/>
              </a:buClr>
              <a:buFont typeface="Wingdings" pitchFamily="2" charset="2"/>
              <a:buChar char="n"/>
              <a:defRPr/>
            </a:pPr>
            <a:endParaRPr lang="en-US" sz="2200" kern="0" dirty="0" smtClean="0">
              <a:latin typeface="+mn-lt"/>
            </a:endParaRPr>
          </a:p>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rPr>
              <a:t>When a user click on it, he must complete a form with first name, last name and email</a:t>
            </a:r>
          </a:p>
          <a:p>
            <a:pPr marL="342900" indent="-342900" eaLnBrk="1" hangingPunct="1">
              <a:spcBef>
                <a:spcPct val="20000"/>
              </a:spcBef>
              <a:spcAft>
                <a:spcPct val="30000"/>
              </a:spcAft>
              <a:buClr>
                <a:schemeClr val="hlink"/>
              </a:buClr>
              <a:buFont typeface="Wingdings" pitchFamily="2" charset="2"/>
              <a:buChar char="n"/>
              <a:defRPr/>
            </a:pPr>
            <a:endParaRPr lang="en-US" sz="2200" kern="0" dirty="0">
              <a:latin typeface="+mn-lt"/>
            </a:endParaRPr>
          </a:p>
          <a:p>
            <a:pPr marL="342900" indent="-342900" eaLnBrk="1" hangingPunct="1">
              <a:spcBef>
                <a:spcPct val="20000"/>
              </a:spcBef>
              <a:spcAft>
                <a:spcPct val="30000"/>
              </a:spcAft>
              <a:buClr>
                <a:schemeClr val="hlink"/>
              </a:buClr>
              <a:buFont typeface="Wingdings" pitchFamily="2" charset="2"/>
              <a:buChar char="n"/>
              <a:defRPr/>
            </a:pPr>
            <a:endParaRPr lang="en-US" sz="2200" kern="0" dirty="0" smtClean="0">
              <a:latin typeface="+mn-lt"/>
            </a:endParaRPr>
          </a:p>
          <a:p>
            <a:pPr marL="342900" indent="-342900" eaLnBrk="1" hangingPunct="1">
              <a:spcBef>
                <a:spcPct val="20000"/>
              </a:spcBef>
              <a:spcAft>
                <a:spcPct val="30000"/>
              </a:spcAft>
              <a:buClr>
                <a:schemeClr val="hlink"/>
              </a:buClr>
              <a:buFont typeface="Wingdings" pitchFamily="2" charset="2"/>
              <a:buChar char="n"/>
              <a:defRPr/>
            </a:pPr>
            <a:endParaRPr lang="en-US" sz="2200" kern="0" dirty="0">
              <a:latin typeface="+mn-lt"/>
            </a:endParaRPr>
          </a:p>
          <a:p>
            <a:pPr marL="342900" indent="-342900" eaLnBrk="1" hangingPunct="1">
              <a:spcBef>
                <a:spcPct val="20000"/>
              </a:spcBef>
              <a:spcAft>
                <a:spcPct val="30000"/>
              </a:spcAft>
              <a:buClr>
                <a:schemeClr val="hlink"/>
              </a:buClr>
              <a:buFont typeface="Wingdings" pitchFamily="2" charset="2"/>
              <a:buChar char="n"/>
              <a:defRPr/>
            </a:pPr>
            <a:endParaRPr lang="en-US" sz="2200" kern="0" dirty="0" smtClean="0">
              <a:latin typeface="+mn-lt"/>
            </a:endParaRPr>
          </a:p>
          <a:p>
            <a:pPr marL="342900" indent="-342900" eaLnBrk="1" hangingPunct="1">
              <a:spcBef>
                <a:spcPct val="20000"/>
              </a:spcBef>
              <a:spcAft>
                <a:spcPct val="30000"/>
              </a:spcAft>
              <a:buClr>
                <a:schemeClr val="hlink"/>
              </a:buClr>
              <a:buFont typeface="Wingdings" pitchFamily="2" charset="2"/>
              <a:buChar char="n"/>
              <a:defRPr/>
            </a:pPr>
            <a:r>
              <a:rPr lang="en-US" sz="2200" kern="0" dirty="0"/>
              <a:t>When the form is processed, call the service method you just created !</a:t>
            </a:r>
          </a:p>
          <a:p>
            <a:pPr marL="342900" indent="-342900" eaLnBrk="1" hangingPunct="1">
              <a:spcBef>
                <a:spcPct val="20000"/>
              </a:spcBef>
              <a:spcAft>
                <a:spcPct val="30000"/>
              </a:spcAft>
              <a:buClr>
                <a:schemeClr val="hlink"/>
              </a:buClr>
              <a:buFont typeface="Wingdings" pitchFamily="2" charset="2"/>
              <a:buChar char="n"/>
              <a:defRPr/>
            </a:pPr>
            <a:endParaRPr lang="en-US" sz="2200" kern="0" dirty="0" smtClean="0">
              <a:latin typeface="+mn-lt"/>
            </a:endParaRPr>
          </a:p>
        </p:txBody>
      </p:sp>
      <p:pic>
        <p:nvPicPr>
          <p:cNvPr id="8" name="Picture 5" descr="badge_activity"/>
          <p:cNvPicPr>
            <a:picLocks noChangeAspect="1" noChangeArrowheads="1"/>
          </p:cNvPicPr>
          <p:nvPr/>
        </p:nvPicPr>
        <p:blipFill>
          <a:blip r:embed="rId4" cstate="print"/>
          <a:srcRect/>
          <a:stretch>
            <a:fillRect/>
          </a:stretch>
        </p:blipFill>
        <p:spPr bwMode="auto">
          <a:xfrm>
            <a:off x="107950" y="115888"/>
            <a:ext cx="652463" cy="652462"/>
          </a:xfrm>
          <a:prstGeom prst="rect">
            <a:avLst/>
          </a:prstGeom>
          <a:noFill/>
          <a:ln w="9525">
            <a:noFill/>
            <a:miter lim="800000"/>
            <a:headEnd/>
            <a:tailEnd/>
          </a:ln>
        </p:spPr>
      </p:pic>
      <p:pic>
        <p:nvPicPr>
          <p:cNvPr id="2" name="Picture 1" descr="Screen Shot 2012-01-09 at 20.36.44 .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3608" y="2076491"/>
            <a:ext cx="8064896" cy="704437"/>
          </a:xfrm>
          <a:prstGeom prst="rect">
            <a:avLst/>
          </a:prstGeom>
          <a:ln w="3175" cmpd="sng">
            <a:noFill/>
          </a:ln>
        </p:spPr>
      </p:pic>
      <p:pic>
        <p:nvPicPr>
          <p:cNvPr id="3" name="Picture 2" descr="Screen Shot 2012-01-09 at 20.37.35 .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59832" y="3933056"/>
            <a:ext cx="3732551" cy="1693624"/>
          </a:xfrm>
          <a:prstGeom prst="rect">
            <a:avLst/>
          </a:prstGeom>
          <a:ln w="3175" cmpd="sng">
            <a:solidFill>
              <a:schemeClr val="tx1"/>
            </a:solidFill>
          </a:ln>
        </p:spPr>
      </p:pic>
    </p:spTree>
    <p:custDataLst>
      <p:tags r:id="rId1"/>
    </p:custDataLst>
    <p:extLst>
      <p:ext uri="{BB962C8B-B14F-4D97-AF65-F5344CB8AC3E}">
        <p14:creationId xmlns:p14="http://schemas.microsoft.com/office/powerpoint/2010/main" val="3153150470"/>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6" name="Rectangle 6"/>
          <p:cNvSpPr>
            <a:spLocks noGrp="1" noChangeArrowheads="1"/>
          </p:cNvSpPr>
          <p:nvPr>
            <p:ph type="title"/>
          </p:nvPr>
        </p:nvSpPr>
        <p:spPr>
          <a:xfrm>
            <a:off x="1033463" y="404813"/>
            <a:ext cx="7729537" cy="452437"/>
          </a:xfrm>
        </p:spPr>
        <p:txBody>
          <a:bodyPr/>
          <a:lstStyle/>
          <a:p>
            <a:r>
              <a:rPr lang="en-US" sz="3200"/>
              <a:t>Course summary</a:t>
            </a:r>
          </a:p>
        </p:txBody>
      </p:sp>
      <p:pic>
        <p:nvPicPr>
          <p:cNvPr id="568327" name="Picture 7" descr="badge_summary"/>
          <p:cNvPicPr>
            <a:picLocks noChangeAspect="1" noChangeArrowheads="1"/>
          </p:cNvPicPr>
          <p:nvPr/>
        </p:nvPicPr>
        <p:blipFill>
          <a:blip r:embed="rId4" cstate="print"/>
          <a:srcRect/>
          <a:stretch>
            <a:fillRect/>
          </a:stretch>
        </p:blipFill>
        <p:spPr bwMode="auto">
          <a:xfrm>
            <a:off x="142875" y="131763"/>
            <a:ext cx="652463" cy="652462"/>
          </a:xfrm>
          <a:prstGeom prst="rect">
            <a:avLst/>
          </a:prstGeom>
          <a:noFill/>
        </p:spPr>
      </p:pic>
      <p:sp>
        <p:nvSpPr>
          <p:cNvPr id="568352" name="Text Box 32"/>
          <p:cNvSpPr txBox="1">
            <a:spLocks noChangeArrowheads="1"/>
          </p:cNvSpPr>
          <p:nvPr/>
        </p:nvSpPr>
        <p:spPr bwMode="auto">
          <a:xfrm>
            <a:off x="971550" y="0"/>
            <a:ext cx="8172450" cy="369332"/>
          </a:xfrm>
          <a:prstGeom prst="rect">
            <a:avLst/>
          </a:prstGeom>
          <a:noFill/>
          <a:ln w="12700" algn="ctr">
            <a:noFill/>
            <a:miter lim="800000"/>
            <a:headEnd/>
            <a:tailEnd/>
          </a:ln>
          <a:effectLst/>
        </p:spPr>
        <p:txBody>
          <a:bodyPr>
            <a:spAutoFit/>
          </a:bodyPr>
          <a:lstStyle/>
          <a:p>
            <a:pPr eaLnBrk="1" hangingPunct="1">
              <a:spcBef>
                <a:spcPct val="50000"/>
              </a:spcBef>
            </a:pPr>
            <a:r>
              <a:rPr lang="fr-FR" b="1" dirty="0">
                <a:solidFill>
                  <a:srgbClr val="000000"/>
                </a:solidFill>
              </a:rPr>
              <a:t>Enterprise JavaBeans</a:t>
            </a:r>
            <a:endParaRPr lang="fr-FR" dirty="0">
              <a:solidFill>
                <a:srgbClr val="000000"/>
              </a:solidFill>
            </a:endParaRPr>
          </a:p>
        </p:txBody>
      </p:sp>
      <p:sp>
        <p:nvSpPr>
          <p:cNvPr id="21" name="AutoShape 2"/>
          <p:cNvSpPr>
            <a:spLocks noChangeArrowheads="1"/>
          </p:cNvSpPr>
          <p:nvPr/>
        </p:nvSpPr>
        <p:spPr bwMode="auto">
          <a:xfrm>
            <a:off x="2521644" y="4077072"/>
            <a:ext cx="2410396" cy="2304256"/>
          </a:xfrm>
          <a:prstGeom prst="foldedCorner">
            <a:avLst>
              <a:gd name="adj" fmla="val 12500"/>
            </a:avLst>
          </a:prstGeom>
          <a:solidFill>
            <a:srgbClr val="D9DEE3"/>
          </a:solidFill>
          <a:ln w="9525">
            <a:noFill/>
            <a:round/>
            <a:headEnd/>
            <a:tailEnd/>
          </a:ln>
          <a:effectLst>
            <a:outerShdw dist="71785" dir="2700000" algn="ctr" rotWithShape="0">
              <a:srgbClr val="C0C0C0"/>
            </a:outerShdw>
          </a:effectLst>
        </p:spPr>
        <p:txBody>
          <a:bodyPr lIns="90000" tIns="182880" rIns="90000" bIns="46800" anchor="ctr"/>
          <a:lstStyle/>
          <a:p>
            <a:pPr algn="ctr">
              <a:buClr>
                <a:srgbClr val="000000"/>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400" b="1" dirty="0" smtClean="0">
                <a:solidFill>
                  <a:srgbClr val="000000"/>
                </a:solidFill>
              </a:rPr>
              <a:t>Asynchronous processing </a:t>
            </a:r>
          </a:p>
        </p:txBody>
      </p:sp>
      <p:sp>
        <p:nvSpPr>
          <p:cNvPr id="22" name="AutoShape 3"/>
          <p:cNvSpPr>
            <a:spLocks noChangeArrowheads="1"/>
          </p:cNvSpPr>
          <p:nvPr/>
        </p:nvSpPr>
        <p:spPr bwMode="auto">
          <a:xfrm>
            <a:off x="1143000" y="1219200"/>
            <a:ext cx="2338387" cy="2349500"/>
          </a:xfrm>
          <a:prstGeom prst="foldedCorner">
            <a:avLst>
              <a:gd name="adj" fmla="val 12500"/>
            </a:avLst>
          </a:prstGeom>
          <a:solidFill>
            <a:srgbClr val="BFC7CF"/>
          </a:solidFill>
          <a:ln w="9525">
            <a:noFill/>
            <a:round/>
            <a:headEnd/>
            <a:tailEnd/>
          </a:ln>
          <a:effectLst>
            <a:outerShdw dist="71785" dir="2700000" algn="ctr" rotWithShape="0">
              <a:srgbClr val="C0C0C0"/>
            </a:outerShdw>
          </a:effectLst>
        </p:spPr>
        <p:txBody>
          <a:bodyPr lIns="90000" tIns="46800" rIns="90000" bIns="46800" anchor="ctr"/>
          <a:lstStyle/>
          <a:p>
            <a:pPr algn="ctr">
              <a:lnSpc>
                <a:spcPct val="100000"/>
              </a:lnSpc>
              <a:buClr>
                <a:srgbClr val="000000"/>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400" b="1" dirty="0" smtClean="0">
                <a:solidFill>
                  <a:srgbClr val="000000"/>
                </a:solidFill>
              </a:rPr>
              <a:t>EJB Concepts</a:t>
            </a:r>
            <a:endParaRPr lang="en-GB" sz="2400" b="1" dirty="0">
              <a:solidFill>
                <a:srgbClr val="000000"/>
              </a:solidFill>
            </a:endParaRPr>
          </a:p>
        </p:txBody>
      </p:sp>
      <p:sp>
        <p:nvSpPr>
          <p:cNvPr id="23" name="AutoShape 6"/>
          <p:cNvSpPr>
            <a:spLocks noChangeArrowheads="1"/>
          </p:cNvSpPr>
          <p:nvPr/>
        </p:nvSpPr>
        <p:spPr bwMode="auto">
          <a:xfrm>
            <a:off x="5257948" y="4031828"/>
            <a:ext cx="2338388" cy="2349500"/>
          </a:xfrm>
          <a:prstGeom prst="foldedCorner">
            <a:avLst>
              <a:gd name="adj" fmla="val 12500"/>
            </a:avLst>
          </a:prstGeom>
          <a:solidFill>
            <a:srgbClr val="C0C0C0"/>
          </a:solidFill>
          <a:ln w="9525">
            <a:noFill/>
            <a:round/>
            <a:headEnd/>
            <a:tailEnd/>
          </a:ln>
          <a:effectLst>
            <a:outerShdw dist="71785" dir="2700000" algn="ctr" rotWithShape="0">
              <a:srgbClr val="C0C0C0"/>
            </a:outerShdw>
          </a:effectLst>
        </p:spPr>
        <p:txBody>
          <a:bodyPr lIns="90000" tIns="46800" rIns="90000" bIns="46800" anchor="ctr"/>
          <a:lstStyle/>
          <a:p>
            <a:pPr algn="ctr">
              <a:lnSpc>
                <a:spcPct val="100000"/>
              </a:lnSpc>
              <a:buClr>
                <a:srgbClr val="000000"/>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400" b="1" dirty="0" smtClean="0">
                <a:solidFill>
                  <a:srgbClr val="000000"/>
                </a:solidFill>
              </a:rPr>
              <a:t>JPA Integration</a:t>
            </a:r>
            <a:endParaRPr lang="en-GB" sz="2400" b="1" dirty="0">
              <a:solidFill>
                <a:srgbClr val="000000"/>
              </a:solidFill>
            </a:endParaRPr>
          </a:p>
        </p:txBody>
      </p:sp>
      <p:grpSp>
        <p:nvGrpSpPr>
          <p:cNvPr id="24" name="Group 7"/>
          <p:cNvGrpSpPr>
            <a:grpSpLocks/>
          </p:cNvGrpSpPr>
          <p:nvPr/>
        </p:nvGrpSpPr>
        <p:grpSpPr bwMode="auto">
          <a:xfrm>
            <a:off x="3436044" y="3935784"/>
            <a:ext cx="258763" cy="371475"/>
            <a:chOff x="1296" y="720"/>
            <a:chExt cx="163" cy="234"/>
          </a:xfrm>
        </p:grpSpPr>
        <p:sp>
          <p:nvSpPr>
            <p:cNvPr id="25" name="Line 8"/>
            <p:cNvSpPr>
              <a:spLocks noChangeShapeType="1"/>
            </p:cNvSpPr>
            <p:nvPr/>
          </p:nvSpPr>
          <p:spPr bwMode="auto">
            <a:xfrm flipH="1">
              <a:off x="1295" y="802"/>
              <a:ext cx="95" cy="153"/>
            </a:xfrm>
            <a:prstGeom prst="line">
              <a:avLst/>
            </a:prstGeom>
            <a:noFill/>
            <a:ln w="28440">
              <a:solidFill>
                <a:srgbClr val="B3B3B3"/>
              </a:solidFill>
              <a:miter lim="800000"/>
              <a:headEnd/>
              <a:tailEnd/>
            </a:ln>
          </p:spPr>
          <p:txBody>
            <a:bodyPr/>
            <a:lstStyle/>
            <a:p>
              <a:endParaRPr lang="fr-FR"/>
            </a:p>
          </p:txBody>
        </p:sp>
        <p:sp>
          <p:nvSpPr>
            <p:cNvPr id="26" name="Oval 9"/>
            <p:cNvSpPr>
              <a:spLocks noChangeArrowheads="1"/>
            </p:cNvSpPr>
            <p:nvPr/>
          </p:nvSpPr>
          <p:spPr bwMode="auto">
            <a:xfrm>
              <a:off x="1296" y="720"/>
              <a:ext cx="164" cy="165"/>
            </a:xfrm>
            <a:prstGeom prst="ellipse">
              <a:avLst/>
            </a:prstGeom>
            <a:solidFill>
              <a:srgbClr val="C0C0C0"/>
            </a:solidFill>
            <a:ln w="6480">
              <a:solidFill>
                <a:srgbClr val="4D4D4D"/>
              </a:solidFill>
              <a:miter lim="800000"/>
              <a:headEnd/>
              <a:tailEnd/>
            </a:ln>
          </p:spPr>
          <p:txBody>
            <a:bodyPr wrap="none" anchor="ctr"/>
            <a:lstStyle/>
            <a:p>
              <a:endParaRPr lang="fr-FR"/>
            </a:p>
          </p:txBody>
        </p:sp>
        <p:sp>
          <p:nvSpPr>
            <p:cNvPr id="27" name="Freeform 10"/>
            <p:cNvSpPr>
              <a:spLocks noChangeArrowheads="1"/>
            </p:cNvSpPr>
            <p:nvPr/>
          </p:nvSpPr>
          <p:spPr bwMode="auto">
            <a:xfrm flipH="1">
              <a:off x="1310" y="738"/>
              <a:ext cx="54" cy="70"/>
            </a:xfrm>
            <a:custGeom>
              <a:avLst/>
              <a:gdLst>
                <a:gd name="T0" fmla="*/ 0 w 54"/>
                <a:gd name="T1" fmla="*/ 2 h 70"/>
                <a:gd name="T2" fmla="*/ 44 w 54"/>
                <a:gd name="T3" fmla="*/ 24 h 70"/>
                <a:gd name="T4" fmla="*/ 38 w 54"/>
                <a:gd name="T5" fmla="*/ 68 h 70"/>
                <a:gd name="T6" fmla="*/ 26 w 54"/>
                <a:gd name="T7" fmla="*/ 37 h 70"/>
                <a:gd name="T8" fmla="*/ 0 w 54"/>
                <a:gd name="T9" fmla="*/ 2 h 70"/>
                <a:gd name="T10" fmla="*/ 0 60000 65536"/>
                <a:gd name="T11" fmla="*/ 0 60000 65536"/>
                <a:gd name="T12" fmla="*/ 0 60000 65536"/>
                <a:gd name="T13" fmla="*/ 0 60000 65536"/>
                <a:gd name="T14" fmla="*/ 0 60000 65536"/>
                <a:gd name="T15" fmla="*/ 0 w 54"/>
                <a:gd name="T16" fmla="*/ 0 h 70"/>
                <a:gd name="T17" fmla="*/ 54 w 54"/>
                <a:gd name="T18" fmla="*/ 70 h 70"/>
              </a:gdLst>
              <a:ahLst/>
              <a:cxnLst>
                <a:cxn ang="T10">
                  <a:pos x="T0" y="T1"/>
                </a:cxn>
                <a:cxn ang="T11">
                  <a:pos x="T2" y="T3"/>
                </a:cxn>
                <a:cxn ang="T12">
                  <a:pos x="T4" y="T5"/>
                </a:cxn>
                <a:cxn ang="T13">
                  <a:pos x="T6" y="T7"/>
                </a:cxn>
                <a:cxn ang="T14">
                  <a:pos x="T8" y="T9"/>
                </a:cxn>
              </a:cxnLst>
              <a:rect l="T15" t="T16" r="T17" b="T18"/>
              <a:pathLst>
                <a:path w="54" h="70">
                  <a:moveTo>
                    <a:pt x="0" y="2"/>
                  </a:moveTo>
                  <a:cubicBezTo>
                    <a:pt x="3" y="0"/>
                    <a:pt x="34" y="7"/>
                    <a:pt x="44" y="24"/>
                  </a:cubicBezTo>
                  <a:cubicBezTo>
                    <a:pt x="54" y="41"/>
                    <a:pt x="41" y="66"/>
                    <a:pt x="38" y="68"/>
                  </a:cubicBezTo>
                  <a:cubicBezTo>
                    <a:pt x="35" y="70"/>
                    <a:pt x="32" y="48"/>
                    <a:pt x="26" y="37"/>
                  </a:cubicBezTo>
                  <a:cubicBezTo>
                    <a:pt x="20" y="26"/>
                    <a:pt x="5" y="9"/>
                    <a:pt x="0" y="2"/>
                  </a:cubicBezTo>
                  <a:close/>
                </a:path>
              </a:pathLst>
            </a:custGeom>
            <a:solidFill>
              <a:srgbClr val="FFFFFF"/>
            </a:solidFill>
            <a:ln w="9525">
              <a:noFill/>
              <a:round/>
              <a:headEnd/>
              <a:tailEnd/>
            </a:ln>
          </p:spPr>
          <p:txBody>
            <a:bodyPr wrap="none" anchor="ctr"/>
            <a:lstStyle/>
            <a:p>
              <a:endParaRPr lang="fr-FR"/>
            </a:p>
          </p:txBody>
        </p:sp>
      </p:grpSp>
      <p:grpSp>
        <p:nvGrpSpPr>
          <p:cNvPr id="28" name="Group 11"/>
          <p:cNvGrpSpPr>
            <a:grpSpLocks/>
          </p:cNvGrpSpPr>
          <p:nvPr/>
        </p:nvGrpSpPr>
        <p:grpSpPr bwMode="auto">
          <a:xfrm>
            <a:off x="2133600" y="1066800"/>
            <a:ext cx="258762" cy="371475"/>
            <a:chOff x="4275" y="703"/>
            <a:chExt cx="163" cy="234"/>
          </a:xfrm>
        </p:grpSpPr>
        <p:sp>
          <p:nvSpPr>
            <p:cNvPr id="29" name="Line 12"/>
            <p:cNvSpPr>
              <a:spLocks noChangeShapeType="1"/>
            </p:cNvSpPr>
            <p:nvPr/>
          </p:nvSpPr>
          <p:spPr bwMode="auto">
            <a:xfrm flipH="1">
              <a:off x="4276" y="785"/>
              <a:ext cx="93" cy="153"/>
            </a:xfrm>
            <a:prstGeom prst="line">
              <a:avLst/>
            </a:prstGeom>
            <a:noFill/>
            <a:ln w="28440">
              <a:solidFill>
                <a:srgbClr val="B3B3B3"/>
              </a:solidFill>
              <a:miter lim="800000"/>
              <a:headEnd/>
              <a:tailEnd/>
            </a:ln>
          </p:spPr>
          <p:txBody>
            <a:bodyPr/>
            <a:lstStyle/>
            <a:p>
              <a:endParaRPr lang="fr-FR"/>
            </a:p>
          </p:txBody>
        </p:sp>
        <p:sp>
          <p:nvSpPr>
            <p:cNvPr id="45" name="Oval 13"/>
            <p:cNvSpPr>
              <a:spLocks noChangeArrowheads="1"/>
            </p:cNvSpPr>
            <p:nvPr/>
          </p:nvSpPr>
          <p:spPr bwMode="auto">
            <a:xfrm>
              <a:off x="4275" y="703"/>
              <a:ext cx="164" cy="165"/>
            </a:xfrm>
            <a:prstGeom prst="ellipse">
              <a:avLst/>
            </a:prstGeom>
            <a:solidFill>
              <a:srgbClr val="C0C0C0"/>
            </a:solidFill>
            <a:ln w="6480">
              <a:solidFill>
                <a:srgbClr val="4D4D4D"/>
              </a:solidFill>
              <a:miter lim="800000"/>
              <a:headEnd/>
              <a:tailEnd/>
            </a:ln>
          </p:spPr>
          <p:txBody>
            <a:bodyPr wrap="none" anchor="ctr"/>
            <a:lstStyle/>
            <a:p>
              <a:endParaRPr lang="fr-FR"/>
            </a:p>
          </p:txBody>
        </p:sp>
        <p:sp>
          <p:nvSpPr>
            <p:cNvPr id="46" name="Freeform 14"/>
            <p:cNvSpPr>
              <a:spLocks noChangeArrowheads="1"/>
            </p:cNvSpPr>
            <p:nvPr/>
          </p:nvSpPr>
          <p:spPr bwMode="auto">
            <a:xfrm flipH="1">
              <a:off x="4288" y="721"/>
              <a:ext cx="54" cy="70"/>
            </a:xfrm>
            <a:custGeom>
              <a:avLst/>
              <a:gdLst>
                <a:gd name="T0" fmla="*/ 0 w 54"/>
                <a:gd name="T1" fmla="*/ 2 h 70"/>
                <a:gd name="T2" fmla="*/ 44 w 54"/>
                <a:gd name="T3" fmla="*/ 24 h 70"/>
                <a:gd name="T4" fmla="*/ 38 w 54"/>
                <a:gd name="T5" fmla="*/ 68 h 70"/>
                <a:gd name="T6" fmla="*/ 26 w 54"/>
                <a:gd name="T7" fmla="*/ 37 h 70"/>
                <a:gd name="T8" fmla="*/ 0 w 54"/>
                <a:gd name="T9" fmla="*/ 2 h 70"/>
                <a:gd name="T10" fmla="*/ 0 60000 65536"/>
                <a:gd name="T11" fmla="*/ 0 60000 65536"/>
                <a:gd name="T12" fmla="*/ 0 60000 65536"/>
                <a:gd name="T13" fmla="*/ 0 60000 65536"/>
                <a:gd name="T14" fmla="*/ 0 60000 65536"/>
                <a:gd name="T15" fmla="*/ 0 w 54"/>
                <a:gd name="T16" fmla="*/ 0 h 70"/>
                <a:gd name="T17" fmla="*/ 54 w 54"/>
                <a:gd name="T18" fmla="*/ 70 h 70"/>
              </a:gdLst>
              <a:ahLst/>
              <a:cxnLst>
                <a:cxn ang="T10">
                  <a:pos x="T0" y="T1"/>
                </a:cxn>
                <a:cxn ang="T11">
                  <a:pos x="T2" y="T3"/>
                </a:cxn>
                <a:cxn ang="T12">
                  <a:pos x="T4" y="T5"/>
                </a:cxn>
                <a:cxn ang="T13">
                  <a:pos x="T6" y="T7"/>
                </a:cxn>
                <a:cxn ang="T14">
                  <a:pos x="T8" y="T9"/>
                </a:cxn>
              </a:cxnLst>
              <a:rect l="T15" t="T16" r="T17" b="T18"/>
              <a:pathLst>
                <a:path w="54" h="70">
                  <a:moveTo>
                    <a:pt x="0" y="2"/>
                  </a:moveTo>
                  <a:cubicBezTo>
                    <a:pt x="3" y="0"/>
                    <a:pt x="34" y="7"/>
                    <a:pt x="44" y="24"/>
                  </a:cubicBezTo>
                  <a:cubicBezTo>
                    <a:pt x="54" y="41"/>
                    <a:pt x="41" y="66"/>
                    <a:pt x="38" y="68"/>
                  </a:cubicBezTo>
                  <a:cubicBezTo>
                    <a:pt x="35" y="70"/>
                    <a:pt x="32" y="48"/>
                    <a:pt x="26" y="37"/>
                  </a:cubicBezTo>
                  <a:cubicBezTo>
                    <a:pt x="20" y="26"/>
                    <a:pt x="5" y="9"/>
                    <a:pt x="0" y="2"/>
                  </a:cubicBezTo>
                  <a:close/>
                </a:path>
              </a:pathLst>
            </a:custGeom>
            <a:solidFill>
              <a:srgbClr val="FFFFFF"/>
            </a:solidFill>
            <a:ln w="9525">
              <a:noFill/>
              <a:round/>
              <a:headEnd/>
              <a:tailEnd/>
            </a:ln>
          </p:spPr>
          <p:txBody>
            <a:bodyPr wrap="none" anchor="ctr"/>
            <a:lstStyle/>
            <a:p>
              <a:endParaRPr lang="fr-FR"/>
            </a:p>
          </p:txBody>
        </p:sp>
      </p:grpSp>
      <p:grpSp>
        <p:nvGrpSpPr>
          <p:cNvPr id="51" name="Group 19"/>
          <p:cNvGrpSpPr>
            <a:grpSpLocks/>
          </p:cNvGrpSpPr>
          <p:nvPr/>
        </p:nvGrpSpPr>
        <p:grpSpPr bwMode="auto">
          <a:xfrm>
            <a:off x="6248548" y="3879428"/>
            <a:ext cx="258763" cy="371475"/>
            <a:chOff x="1824" y="2592"/>
            <a:chExt cx="163" cy="234"/>
          </a:xfrm>
        </p:grpSpPr>
        <p:sp>
          <p:nvSpPr>
            <p:cNvPr id="52" name="Line 20"/>
            <p:cNvSpPr>
              <a:spLocks noChangeShapeType="1"/>
            </p:cNvSpPr>
            <p:nvPr/>
          </p:nvSpPr>
          <p:spPr bwMode="auto">
            <a:xfrm flipH="1">
              <a:off x="1824" y="2674"/>
              <a:ext cx="94" cy="153"/>
            </a:xfrm>
            <a:prstGeom prst="line">
              <a:avLst/>
            </a:prstGeom>
            <a:noFill/>
            <a:ln w="28440">
              <a:solidFill>
                <a:srgbClr val="B3B3B3"/>
              </a:solidFill>
              <a:miter lim="800000"/>
              <a:headEnd/>
              <a:tailEnd/>
            </a:ln>
          </p:spPr>
          <p:txBody>
            <a:bodyPr/>
            <a:lstStyle/>
            <a:p>
              <a:endParaRPr lang="fr-FR"/>
            </a:p>
          </p:txBody>
        </p:sp>
        <p:sp>
          <p:nvSpPr>
            <p:cNvPr id="53" name="Oval 21"/>
            <p:cNvSpPr>
              <a:spLocks noChangeArrowheads="1"/>
            </p:cNvSpPr>
            <p:nvPr/>
          </p:nvSpPr>
          <p:spPr bwMode="auto">
            <a:xfrm>
              <a:off x="1824" y="2592"/>
              <a:ext cx="164" cy="165"/>
            </a:xfrm>
            <a:prstGeom prst="ellipse">
              <a:avLst/>
            </a:prstGeom>
            <a:solidFill>
              <a:srgbClr val="C0C0C0"/>
            </a:solidFill>
            <a:ln w="6480">
              <a:solidFill>
                <a:srgbClr val="4D4D4D"/>
              </a:solidFill>
              <a:miter lim="800000"/>
              <a:headEnd/>
              <a:tailEnd/>
            </a:ln>
          </p:spPr>
          <p:txBody>
            <a:bodyPr wrap="none" anchor="ctr"/>
            <a:lstStyle/>
            <a:p>
              <a:endParaRPr lang="fr-FR"/>
            </a:p>
          </p:txBody>
        </p:sp>
        <p:sp>
          <p:nvSpPr>
            <p:cNvPr id="54" name="Freeform 22"/>
            <p:cNvSpPr>
              <a:spLocks noChangeArrowheads="1"/>
            </p:cNvSpPr>
            <p:nvPr/>
          </p:nvSpPr>
          <p:spPr bwMode="auto">
            <a:xfrm flipH="1">
              <a:off x="1838" y="2610"/>
              <a:ext cx="54" cy="70"/>
            </a:xfrm>
            <a:custGeom>
              <a:avLst/>
              <a:gdLst>
                <a:gd name="T0" fmla="*/ 0 w 54"/>
                <a:gd name="T1" fmla="*/ 2 h 70"/>
                <a:gd name="T2" fmla="*/ 44 w 54"/>
                <a:gd name="T3" fmla="*/ 24 h 70"/>
                <a:gd name="T4" fmla="*/ 38 w 54"/>
                <a:gd name="T5" fmla="*/ 68 h 70"/>
                <a:gd name="T6" fmla="*/ 26 w 54"/>
                <a:gd name="T7" fmla="*/ 37 h 70"/>
                <a:gd name="T8" fmla="*/ 0 w 54"/>
                <a:gd name="T9" fmla="*/ 2 h 70"/>
                <a:gd name="T10" fmla="*/ 0 60000 65536"/>
                <a:gd name="T11" fmla="*/ 0 60000 65536"/>
                <a:gd name="T12" fmla="*/ 0 60000 65536"/>
                <a:gd name="T13" fmla="*/ 0 60000 65536"/>
                <a:gd name="T14" fmla="*/ 0 60000 65536"/>
                <a:gd name="T15" fmla="*/ 0 w 54"/>
                <a:gd name="T16" fmla="*/ 0 h 70"/>
                <a:gd name="T17" fmla="*/ 54 w 54"/>
                <a:gd name="T18" fmla="*/ 70 h 70"/>
              </a:gdLst>
              <a:ahLst/>
              <a:cxnLst>
                <a:cxn ang="T10">
                  <a:pos x="T0" y="T1"/>
                </a:cxn>
                <a:cxn ang="T11">
                  <a:pos x="T2" y="T3"/>
                </a:cxn>
                <a:cxn ang="T12">
                  <a:pos x="T4" y="T5"/>
                </a:cxn>
                <a:cxn ang="T13">
                  <a:pos x="T6" y="T7"/>
                </a:cxn>
                <a:cxn ang="T14">
                  <a:pos x="T8" y="T9"/>
                </a:cxn>
              </a:cxnLst>
              <a:rect l="T15" t="T16" r="T17" b="T18"/>
              <a:pathLst>
                <a:path w="54" h="70">
                  <a:moveTo>
                    <a:pt x="0" y="2"/>
                  </a:moveTo>
                  <a:cubicBezTo>
                    <a:pt x="3" y="0"/>
                    <a:pt x="34" y="7"/>
                    <a:pt x="44" y="24"/>
                  </a:cubicBezTo>
                  <a:cubicBezTo>
                    <a:pt x="54" y="41"/>
                    <a:pt x="41" y="66"/>
                    <a:pt x="38" y="68"/>
                  </a:cubicBezTo>
                  <a:cubicBezTo>
                    <a:pt x="35" y="70"/>
                    <a:pt x="32" y="48"/>
                    <a:pt x="26" y="37"/>
                  </a:cubicBezTo>
                  <a:cubicBezTo>
                    <a:pt x="20" y="26"/>
                    <a:pt x="5" y="9"/>
                    <a:pt x="0" y="2"/>
                  </a:cubicBezTo>
                  <a:close/>
                </a:path>
              </a:pathLst>
            </a:custGeom>
            <a:solidFill>
              <a:srgbClr val="FFFFFF"/>
            </a:solidFill>
            <a:ln w="9525">
              <a:noFill/>
              <a:round/>
              <a:headEnd/>
              <a:tailEnd/>
            </a:ln>
          </p:spPr>
          <p:txBody>
            <a:bodyPr wrap="none" anchor="ctr"/>
            <a:lstStyle/>
            <a:p>
              <a:endParaRPr lang="fr-FR"/>
            </a:p>
          </p:txBody>
        </p:sp>
      </p:grpSp>
      <p:sp>
        <p:nvSpPr>
          <p:cNvPr id="34" name="AutoShape 6"/>
          <p:cNvSpPr>
            <a:spLocks noChangeArrowheads="1"/>
          </p:cNvSpPr>
          <p:nvPr/>
        </p:nvSpPr>
        <p:spPr bwMode="auto">
          <a:xfrm>
            <a:off x="3851920" y="1268760"/>
            <a:ext cx="2338388" cy="2349500"/>
          </a:xfrm>
          <a:prstGeom prst="foldedCorner">
            <a:avLst>
              <a:gd name="adj" fmla="val 12500"/>
            </a:avLst>
          </a:prstGeom>
          <a:solidFill>
            <a:srgbClr val="C0C0C0"/>
          </a:solidFill>
          <a:ln w="9525">
            <a:noFill/>
            <a:round/>
            <a:headEnd/>
            <a:tailEnd/>
          </a:ln>
          <a:effectLst>
            <a:outerShdw dist="71785" dir="2700000" algn="ctr" rotWithShape="0">
              <a:srgbClr val="C0C0C0"/>
            </a:outerShdw>
          </a:effectLst>
        </p:spPr>
        <p:txBody>
          <a:bodyPr lIns="90000" tIns="46800" rIns="90000" bIns="46800" anchor="ctr"/>
          <a:lstStyle/>
          <a:p>
            <a:pPr algn="ctr">
              <a:buClr>
                <a:srgbClr val="000000"/>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400" b="1" dirty="0" smtClean="0">
                <a:solidFill>
                  <a:srgbClr val="000000"/>
                </a:solidFill>
              </a:rPr>
              <a:t>Session Bean</a:t>
            </a:r>
          </a:p>
        </p:txBody>
      </p:sp>
      <p:grpSp>
        <p:nvGrpSpPr>
          <p:cNvPr id="35" name="Group 19"/>
          <p:cNvGrpSpPr>
            <a:grpSpLocks/>
          </p:cNvGrpSpPr>
          <p:nvPr/>
        </p:nvGrpSpPr>
        <p:grpSpPr bwMode="auto">
          <a:xfrm>
            <a:off x="4842520" y="1116360"/>
            <a:ext cx="258763" cy="371475"/>
            <a:chOff x="1824" y="2592"/>
            <a:chExt cx="163" cy="234"/>
          </a:xfrm>
        </p:grpSpPr>
        <p:sp>
          <p:nvSpPr>
            <p:cNvPr id="36" name="Line 20"/>
            <p:cNvSpPr>
              <a:spLocks noChangeShapeType="1"/>
            </p:cNvSpPr>
            <p:nvPr/>
          </p:nvSpPr>
          <p:spPr bwMode="auto">
            <a:xfrm flipH="1">
              <a:off x="1824" y="2674"/>
              <a:ext cx="94" cy="153"/>
            </a:xfrm>
            <a:prstGeom prst="line">
              <a:avLst/>
            </a:prstGeom>
            <a:noFill/>
            <a:ln w="28440">
              <a:solidFill>
                <a:srgbClr val="B3B3B3"/>
              </a:solidFill>
              <a:miter lim="800000"/>
              <a:headEnd/>
              <a:tailEnd/>
            </a:ln>
          </p:spPr>
          <p:txBody>
            <a:bodyPr/>
            <a:lstStyle/>
            <a:p>
              <a:endParaRPr lang="fr-FR"/>
            </a:p>
          </p:txBody>
        </p:sp>
        <p:sp>
          <p:nvSpPr>
            <p:cNvPr id="37" name="Oval 21"/>
            <p:cNvSpPr>
              <a:spLocks noChangeArrowheads="1"/>
            </p:cNvSpPr>
            <p:nvPr/>
          </p:nvSpPr>
          <p:spPr bwMode="auto">
            <a:xfrm>
              <a:off x="1824" y="2592"/>
              <a:ext cx="164" cy="165"/>
            </a:xfrm>
            <a:prstGeom prst="ellipse">
              <a:avLst/>
            </a:prstGeom>
            <a:solidFill>
              <a:srgbClr val="C0C0C0"/>
            </a:solidFill>
            <a:ln w="6480">
              <a:solidFill>
                <a:srgbClr val="4D4D4D"/>
              </a:solidFill>
              <a:miter lim="800000"/>
              <a:headEnd/>
              <a:tailEnd/>
            </a:ln>
          </p:spPr>
          <p:txBody>
            <a:bodyPr wrap="none" anchor="ctr"/>
            <a:lstStyle/>
            <a:p>
              <a:endParaRPr lang="fr-FR"/>
            </a:p>
          </p:txBody>
        </p:sp>
        <p:sp>
          <p:nvSpPr>
            <p:cNvPr id="38" name="Freeform 22"/>
            <p:cNvSpPr>
              <a:spLocks noChangeArrowheads="1"/>
            </p:cNvSpPr>
            <p:nvPr/>
          </p:nvSpPr>
          <p:spPr bwMode="auto">
            <a:xfrm flipH="1">
              <a:off x="1838" y="2610"/>
              <a:ext cx="54" cy="70"/>
            </a:xfrm>
            <a:custGeom>
              <a:avLst/>
              <a:gdLst>
                <a:gd name="T0" fmla="*/ 0 w 54"/>
                <a:gd name="T1" fmla="*/ 2 h 70"/>
                <a:gd name="T2" fmla="*/ 44 w 54"/>
                <a:gd name="T3" fmla="*/ 24 h 70"/>
                <a:gd name="T4" fmla="*/ 38 w 54"/>
                <a:gd name="T5" fmla="*/ 68 h 70"/>
                <a:gd name="T6" fmla="*/ 26 w 54"/>
                <a:gd name="T7" fmla="*/ 37 h 70"/>
                <a:gd name="T8" fmla="*/ 0 w 54"/>
                <a:gd name="T9" fmla="*/ 2 h 70"/>
                <a:gd name="T10" fmla="*/ 0 60000 65536"/>
                <a:gd name="T11" fmla="*/ 0 60000 65536"/>
                <a:gd name="T12" fmla="*/ 0 60000 65536"/>
                <a:gd name="T13" fmla="*/ 0 60000 65536"/>
                <a:gd name="T14" fmla="*/ 0 60000 65536"/>
                <a:gd name="T15" fmla="*/ 0 w 54"/>
                <a:gd name="T16" fmla="*/ 0 h 70"/>
                <a:gd name="T17" fmla="*/ 54 w 54"/>
                <a:gd name="T18" fmla="*/ 70 h 70"/>
              </a:gdLst>
              <a:ahLst/>
              <a:cxnLst>
                <a:cxn ang="T10">
                  <a:pos x="T0" y="T1"/>
                </a:cxn>
                <a:cxn ang="T11">
                  <a:pos x="T2" y="T3"/>
                </a:cxn>
                <a:cxn ang="T12">
                  <a:pos x="T4" y="T5"/>
                </a:cxn>
                <a:cxn ang="T13">
                  <a:pos x="T6" y="T7"/>
                </a:cxn>
                <a:cxn ang="T14">
                  <a:pos x="T8" y="T9"/>
                </a:cxn>
              </a:cxnLst>
              <a:rect l="T15" t="T16" r="T17" b="T18"/>
              <a:pathLst>
                <a:path w="54" h="70">
                  <a:moveTo>
                    <a:pt x="0" y="2"/>
                  </a:moveTo>
                  <a:cubicBezTo>
                    <a:pt x="3" y="0"/>
                    <a:pt x="34" y="7"/>
                    <a:pt x="44" y="24"/>
                  </a:cubicBezTo>
                  <a:cubicBezTo>
                    <a:pt x="54" y="41"/>
                    <a:pt x="41" y="66"/>
                    <a:pt x="38" y="68"/>
                  </a:cubicBezTo>
                  <a:cubicBezTo>
                    <a:pt x="35" y="70"/>
                    <a:pt x="32" y="48"/>
                    <a:pt x="26" y="37"/>
                  </a:cubicBezTo>
                  <a:cubicBezTo>
                    <a:pt x="20" y="26"/>
                    <a:pt x="5" y="9"/>
                    <a:pt x="0" y="2"/>
                  </a:cubicBezTo>
                  <a:close/>
                </a:path>
              </a:pathLst>
            </a:custGeom>
            <a:solidFill>
              <a:srgbClr val="FFFFFF"/>
            </a:solidFill>
            <a:ln w="9525">
              <a:noFill/>
              <a:round/>
              <a:headEnd/>
              <a:tailEnd/>
            </a:ln>
          </p:spPr>
          <p:txBody>
            <a:bodyPr wrap="none" anchor="ctr"/>
            <a:lstStyle/>
            <a:p>
              <a:endParaRPr lang="fr-FR"/>
            </a:p>
          </p:txBody>
        </p:sp>
      </p:grpSp>
      <p:sp>
        <p:nvSpPr>
          <p:cNvPr id="40" name="AutoShape 2"/>
          <p:cNvSpPr>
            <a:spLocks noChangeArrowheads="1"/>
          </p:cNvSpPr>
          <p:nvPr/>
        </p:nvSpPr>
        <p:spPr bwMode="auto">
          <a:xfrm>
            <a:off x="6588224" y="1268760"/>
            <a:ext cx="2410396" cy="2304256"/>
          </a:xfrm>
          <a:prstGeom prst="foldedCorner">
            <a:avLst>
              <a:gd name="adj" fmla="val 12500"/>
            </a:avLst>
          </a:prstGeom>
          <a:solidFill>
            <a:srgbClr val="D9DEE3"/>
          </a:solidFill>
          <a:ln w="9525">
            <a:noFill/>
            <a:round/>
            <a:headEnd/>
            <a:tailEnd/>
          </a:ln>
          <a:effectLst>
            <a:outerShdw dist="71785" dir="2700000" algn="ctr" rotWithShape="0">
              <a:srgbClr val="C0C0C0"/>
            </a:outerShdw>
          </a:effectLst>
        </p:spPr>
        <p:txBody>
          <a:bodyPr lIns="90000" tIns="182880" rIns="90000" bIns="46800" anchor="ctr"/>
          <a:lstStyle/>
          <a:p>
            <a:pPr algn="ctr">
              <a:buClr>
                <a:srgbClr val="000000"/>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400" b="1" dirty="0" err="1" smtClean="0">
                <a:solidFill>
                  <a:srgbClr val="000000"/>
                </a:solidFill>
              </a:rPr>
              <a:t>DataSource</a:t>
            </a:r>
            <a:endParaRPr lang="en-GB" sz="2400" b="1" dirty="0" smtClean="0">
              <a:solidFill>
                <a:srgbClr val="000000"/>
              </a:solidFill>
            </a:endParaRPr>
          </a:p>
        </p:txBody>
      </p:sp>
      <p:grpSp>
        <p:nvGrpSpPr>
          <p:cNvPr id="41" name="Group 7"/>
          <p:cNvGrpSpPr>
            <a:grpSpLocks/>
          </p:cNvGrpSpPr>
          <p:nvPr/>
        </p:nvGrpSpPr>
        <p:grpSpPr bwMode="auto">
          <a:xfrm>
            <a:off x="7502624" y="1127472"/>
            <a:ext cx="258763" cy="371475"/>
            <a:chOff x="1296" y="720"/>
            <a:chExt cx="163" cy="234"/>
          </a:xfrm>
        </p:grpSpPr>
        <p:sp>
          <p:nvSpPr>
            <p:cNvPr id="42" name="Line 8"/>
            <p:cNvSpPr>
              <a:spLocks noChangeShapeType="1"/>
            </p:cNvSpPr>
            <p:nvPr/>
          </p:nvSpPr>
          <p:spPr bwMode="auto">
            <a:xfrm flipH="1">
              <a:off x="1295" y="802"/>
              <a:ext cx="95" cy="153"/>
            </a:xfrm>
            <a:prstGeom prst="line">
              <a:avLst/>
            </a:prstGeom>
            <a:noFill/>
            <a:ln w="28440">
              <a:solidFill>
                <a:srgbClr val="B3B3B3"/>
              </a:solidFill>
              <a:miter lim="800000"/>
              <a:headEnd/>
              <a:tailEnd/>
            </a:ln>
          </p:spPr>
          <p:txBody>
            <a:bodyPr/>
            <a:lstStyle/>
            <a:p>
              <a:endParaRPr lang="fr-FR"/>
            </a:p>
          </p:txBody>
        </p:sp>
        <p:sp>
          <p:nvSpPr>
            <p:cNvPr id="43" name="Oval 9"/>
            <p:cNvSpPr>
              <a:spLocks noChangeArrowheads="1"/>
            </p:cNvSpPr>
            <p:nvPr/>
          </p:nvSpPr>
          <p:spPr bwMode="auto">
            <a:xfrm>
              <a:off x="1296" y="720"/>
              <a:ext cx="164" cy="165"/>
            </a:xfrm>
            <a:prstGeom prst="ellipse">
              <a:avLst/>
            </a:prstGeom>
            <a:solidFill>
              <a:srgbClr val="C0C0C0"/>
            </a:solidFill>
            <a:ln w="6480">
              <a:solidFill>
                <a:srgbClr val="4D4D4D"/>
              </a:solidFill>
              <a:miter lim="800000"/>
              <a:headEnd/>
              <a:tailEnd/>
            </a:ln>
          </p:spPr>
          <p:txBody>
            <a:bodyPr wrap="none" anchor="ctr"/>
            <a:lstStyle/>
            <a:p>
              <a:endParaRPr lang="fr-FR"/>
            </a:p>
          </p:txBody>
        </p:sp>
        <p:sp>
          <p:nvSpPr>
            <p:cNvPr id="44" name="Freeform 10"/>
            <p:cNvSpPr>
              <a:spLocks noChangeArrowheads="1"/>
            </p:cNvSpPr>
            <p:nvPr/>
          </p:nvSpPr>
          <p:spPr bwMode="auto">
            <a:xfrm flipH="1">
              <a:off x="1310" y="738"/>
              <a:ext cx="54" cy="70"/>
            </a:xfrm>
            <a:custGeom>
              <a:avLst/>
              <a:gdLst>
                <a:gd name="T0" fmla="*/ 0 w 54"/>
                <a:gd name="T1" fmla="*/ 2 h 70"/>
                <a:gd name="T2" fmla="*/ 44 w 54"/>
                <a:gd name="T3" fmla="*/ 24 h 70"/>
                <a:gd name="T4" fmla="*/ 38 w 54"/>
                <a:gd name="T5" fmla="*/ 68 h 70"/>
                <a:gd name="T6" fmla="*/ 26 w 54"/>
                <a:gd name="T7" fmla="*/ 37 h 70"/>
                <a:gd name="T8" fmla="*/ 0 w 54"/>
                <a:gd name="T9" fmla="*/ 2 h 70"/>
                <a:gd name="T10" fmla="*/ 0 60000 65536"/>
                <a:gd name="T11" fmla="*/ 0 60000 65536"/>
                <a:gd name="T12" fmla="*/ 0 60000 65536"/>
                <a:gd name="T13" fmla="*/ 0 60000 65536"/>
                <a:gd name="T14" fmla="*/ 0 60000 65536"/>
                <a:gd name="T15" fmla="*/ 0 w 54"/>
                <a:gd name="T16" fmla="*/ 0 h 70"/>
                <a:gd name="T17" fmla="*/ 54 w 54"/>
                <a:gd name="T18" fmla="*/ 70 h 70"/>
              </a:gdLst>
              <a:ahLst/>
              <a:cxnLst>
                <a:cxn ang="T10">
                  <a:pos x="T0" y="T1"/>
                </a:cxn>
                <a:cxn ang="T11">
                  <a:pos x="T2" y="T3"/>
                </a:cxn>
                <a:cxn ang="T12">
                  <a:pos x="T4" y="T5"/>
                </a:cxn>
                <a:cxn ang="T13">
                  <a:pos x="T6" y="T7"/>
                </a:cxn>
                <a:cxn ang="T14">
                  <a:pos x="T8" y="T9"/>
                </a:cxn>
              </a:cxnLst>
              <a:rect l="T15" t="T16" r="T17" b="T18"/>
              <a:pathLst>
                <a:path w="54" h="70">
                  <a:moveTo>
                    <a:pt x="0" y="2"/>
                  </a:moveTo>
                  <a:cubicBezTo>
                    <a:pt x="3" y="0"/>
                    <a:pt x="34" y="7"/>
                    <a:pt x="44" y="24"/>
                  </a:cubicBezTo>
                  <a:cubicBezTo>
                    <a:pt x="54" y="41"/>
                    <a:pt x="41" y="66"/>
                    <a:pt x="38" y="68"/>
                  </a:cubicBezTo>
                  <a:cubicBezTo>
                    <a:pt x="35" y="70"/>
                    <a:pt x="32" y="48"/>
                    <a:pt x="26" y="37"/>
                  </a:cubicBezTo>
                  <a:cubicBezTo>
                    <a:pt x="20" y="26"/>
                    <a:pt x="5" y="9"/>
                    <a:pt x="0" y="2"/>
                  </a:cubicBezTo>
                  <a:close/>
                </a:path>
              </a:pathLst>
            </a:custGeom>
            <a:solidFill>
              <a:srgbClr val="FFFFFF"/>
            </a:solidFill>
            <a:ln w="9525">
              <a:noFill/>
              <a:round/>
              <a:headEnd/>
              <a:tailEnd/>
            </a:ln>
          </p:spPr>
          <p:txBody>
            <a:bodyPr wrap="none" anchor="ctr"/>
            <a:lstStyle/>
            <a:p>
              <a:endParaRPr lang="fr-FR"/>
            </a:p>
          </p:txBody>
        </p:sp>
      </p:grpSp>
    </p:spTree>
    <p:custDataLst>
      <p:tags r:id="rId1"/>
    </p:custDataLst>
  </p:cSld>
  <p:clrMapOvr>
    <a:masterClrMapping/>
  </p:clrMapOvr>
  <p:transition xmlns:p14="http://schemas.microsoft.com/office/powerpoint/2010/main" spd="med">
    <p:wip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p:val>
                                            <p:fltVal val="0"/>
                                          </p:val>
                                        </p:tav>
                                        <p:tav>
                                          <p:val>
                                            <p:strVal val="#ppt_w"/>
                                          </p:val>
                                        </p:tav>
                                      </p:tavLst>
                                    </p:anim>
                                    <p:anim calcmode="lin" valueType="num">
                                      <p:cBhvr>
                                        <p:cTn id="8" dur="500" fill="hold"/>
                                        <p:tgtEl>
                                          <p:spTgt spid="22"/>
                                        </p:tgtEl>
                                        <p:attrNameLst>
                                          <p:attrName>ppt_h</p:attrName>
                                        </p:attrNameLst>
                                      </p:cBhvr>
                                      <p:tavLst>
                                        <p:tav>
                                          <p:val>
                                            <p:fltVal val="0"/>
                                          </p:val>
                                        </p:tav>
                                        <p:tav>
                                          <p:val>
                                            <p:strVal val="#ppt_h"/>
                                          </p:val>
                                        </p:tav>
                                      </p:tavLst>
                                    </p:anim>
                                    <p:animEffect transition="in" filter="fade">
                                      <p:cBhvr>
                                        <p:cTn id="9" dur="500"/>
                                        <p:tgtEl>
                                          <p:spTgt spid="22"/>
                                        </p:tgtEl>
                                      </p:cBhvr>
                                    </p:animEffect>
                                  </p:childTnLst>
                                </p:cTn>
                              </p:par>
                            </p:childTnLst>
                          </p:cTn>
                        </p:par>
                        <p:par>
                          <p:cTn id="10" fill="hold">
                            <p:stCondLst>
                              <p:cond delay="500"/>
                            </p:stCondLst>
                            <p:childTnLst>
                              <p:par>
                                <p:cTn id="11" presetID="2" presetClass="entr" presetSubtype="1" fill="hold" nodeType="after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p:cTn id="13" dur="500" fill="hold"/>
                                        <p:tgtEl>
                                          <p:spTgt spid="28"/>
                                        </p:tgtEl>
                                        <p:attrNameLst>
                                          <p:attrName>ppt_x</p:attrName>
                                        </p:attrNameLst>
                                      </p:cBhvr>
                                      <p:tavLst>
                                        <p:tav>
                                          <p:val>
                                            <p:strVal val="#ppt_x"/>
                                          </p:val>
                                        </p:tav>
                                        <p:tav>
                                          <p:val>
                                            <p:strVal val="#ppt_x"/>
                                          </p:val>
                                        </p:tav>
                                      </p:tavLst>
                                    </p:anim>
                                    <p:anim calcmode="lin" valueType="num">
                                      <p:cBhvr>
                                        <p:cTn id="14" dur="500" fill="hold"/>
                                        <p:tgtEl>
                                          <p:spTgt spid="28"/>
                                        </p:tgtEl>
                                        <p:attrNameLst>
                                          <p:attrName>ppt_y</p:attrName>
                                        </p:attrNameLst>
                                      </p:cBhvr>
                                      <p:tavLst>
                                        <p:tav>
                                          <p:val>
                                            <p:strVal val="0-#ppt_h/2"/>
                                          </p:val>
                                        </p:tav>
                                        <p:tav>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p:cTn id="19" dur="500" fill="hold"/>
                                        <p:tgtEl>
                                          <p:spTgt spid="23"/>
                                        </p:tgtEl>
                                        <p:attrNameLst>
                                          <p:attrName>ppt_w</p:attrName>
                                        </p:attrNameLst>
                                      </p:cBhvr>
                                      <p:tavLst>
                                        <p:tav>
                                          <p:val>
                                            <p:fltVal val="0"/>
                                          </p:val>
                                        </p:tav>
                                        <p:tav>
                                          <p:val>
                                            <p:strVal val="#ppt_w"/>
                                          </p:val>
                                        </p:tav>
                                      </p:tavLst>
                                    </p:anim>
                                    <p:anim calcmode="lin" valueType="num">
                                      <p:cBhvr>
                                        <p:cTn id="20" dur="500" fill="hold"/>
                                        <p:tgtEl>
                                          <p:spTgt spid="23"/>
                                        </p:tgtEl>
                                        <p:attrNameLst>
                                          <p:attrName>ppt_h</p:attrName>
                                        </p:attrNameLst>
                                      </p:cBhvr>
                                      <p:tavLst>
                                        <p:tav>
                                          <p:val>
                                            <p:fltVal val="0"/>
                                          </p:val>
                                        </p:tav>
                                        <p:tav>
                                          <p:val>
                                            <p:strVal val="#ppt_h"/>
                                          </p:val>
                                        </p:tav>
                                      </p:tavLst>
                                    </p:anim>
                                    <p:animEffect transition="in" filter="fade">
                                      <p:cBhvr>
                                        <p:cTn id="21" dur="500"/>
                                        <p:tgtEl>
                                          <p:spTgt spid="23"/>
                                        </p:tgtEl>
                                      </p:cBhvr>
                                    </p:animEffect>
                                  </p:childTnLst>
                                </p:cTn>
                              </p:par>
                            </p:childTnLst>
                          </p:cTn>
                        </p:par>
                        <p:par>
                          <p:cTn id="22" fill="hold">
                            <p:stCondLst>
                              <p:cond delay="500"/>
                            </p:stCondLst>
                            <p:childTnLst>
                              <p:par>
                                <p:cTn id="23" presetID="2" presetClass="entr" presetSubtype="1" fill="hold" nodeType="after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p:cTn id="25" dur="500" fill="hold"/>
                                        <p:tgtEl>
                                          <p:spTgt spid="51"/>
                                        </p:tgtEl>
                                        <p:attrNameLst>
                                          <p:attrName>ppt_x</p:attrName>
                                        </p:attrNameLst>
                                      </p:cBhvr>
                                      <p:tavLst>
                                        <p:tav>
                                          <p:val>
                                            <p:strVal val="#ppt_x"/>
                                          </p:val>
                                        </p:tav>
                                        <p:tav>
                                          <p:val>
                                            <p:strVal val="#ppt_x"/>
                                          </p:val>
                                        </p:tav>
                                      </p:tavLst>
                                    </p:anim>
                                    <p:anim calcmode="lin" valueType="num">
                                      <p:cBhvr>
                                        <p:cTn id="26" dur="500" fill="hold"/>
                                        <p:tgtEl>
                                          <p:spTgt spid="51"/>
                                        </p:tgtEl>
                                        <p:attrNameLst>
                                          <p:attrName>ppt_y</p:attrName>
                                        </p:attrNameLst>
                                      </p:cBhvr>
                                      <p:tavLst>
                                        <p:tav>
                                          <p:val>
                                            <p:strVal val="0-#ppt_h/2"/>
                                          </p:val>
                                        </p:tav>
                                        <p:tav>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p:cTn id="31" dur="500" fill="hold"/>
                                        <p:tgtEl>
                                          <p:spTgt spid="21"/>
                                        </p:tgtEl>
                                        <p:attrNameLst>
                                          <p:attrName>ppt_w</p:attrName>
                                        </p:attrNameLst>
                                      </p:cBhvr>
                                      <p:tavLst>
                                        <p:tav>
                                          <p:val>
                                            <p:fltVal val="0"/>
                                          </p:val>
                                        </p:tav>
                                        <p:tav>
                                          <p:val>
                                            <p:strVal val="#ppt_w"/>
                                          </p:val>
                                        </p:tav>
                                      </p:tavLst>
                                    </p:anim>
                                    <p:anim calcmode="lin" valueType="num">
                                      <p:cBhvr>
                                        <p:cTn id="32" dur="500" fill="hold"/>
                                        <p:tgtEl>
                                          <p:spTgt spid="21"/>
                                        </p:tgtEl>
                                        <p:attrNameLst>
                                          <p:attrName>ppt_h</p:attrName>
                                        </p:attrNameLst>
                                      </p:cBhvr>
                                      <p:tavLst>
                                        <p:tav>
                                          <p:val>
                                            <p:fltVal val="0"/>
                                          </p:val>
                                        </p:tav>
                                        <p:tav>
                                          <p:val>
                                            <p:strVal val="#ppt_h"/>
                                          </p:val>
                                        </p:tav>
                                      </p:tavLst>
                                    </p:anim>
                                    <p:animEffect transition="in" filter="fade">
                                      <p:cBhvr>
                                        <p:cTn id="33" dur="500"/>
                                        <p:tgtEl>
                                          <p:spTgt spid="21"/>
                                        </p:tgtEl>
                                      </p:cBhvr>
                                    </p:animEffect>
                                  </p:childTnLst>
                                </p:cTn>
                              </p:par>
                            </p:childTnLst>
                          </p:cTn>
                        </p:par>
                        <p:par>
                          <p:cTn id="34" fill="hold">
                            <p:stCondLst>
                              <p:cond delay="500"/>
                            </p:stCondLst>
                            <p:childTnLst>
                              <p:par>
                                <p:cTn id="35" presetID="2" presetClass="entr" presetSubtype="1" fill="hold" nodeType="after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p:cTn id="37" dur="500" fill="hold"/>
                                        <p:tgtEl>
                                          <p:spTgt spid="24"/>
                                        </p:tgtEl>
                                        <p:attrNameLst>
                                          <p:attrName>ppt_x</p:attrName>
                                        </p:attrNameLst>
                                      </p:cBhvr>
                                      <p:tavLst>
                                        <p:tav>
                                          <p:val>
                                            <p:strVal val="#ppt_x"/>
                                          </p:val>
                                        </p:tav>
                                        <p:tav>
                                          <p:val>
                                            <p:strVal val="#ppt_x"/>
                                          </p:val>
                                        </p:tav>
                                      </p:tavLst>
                                    </p:anim>
                                    <p:anim calcmode="lin" valueType="num">
                                      <p:cBhvr>
                                        <p:cTn id="38" dur="500" fill="hold"/>
                                        <p:tgtEl>
                                          <p:spTgt spid="24"/>
                                        </p:tgtEl>
                                        <p:attrNameLst>
                                          <p:attrName>ppt_y</p:attrName>
                                        </p:attrNameLst>
                                      </p:cBhvr>
                                      <p:tavLst>
                                        <p:tav>
                                          <p:val>
                                            <p:strVal val="0-#ppt_h/2"/>
                                          </p:val>
                                        </p:tav>
                                        <p:tav>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3" presetClass="entr" fill="hold" nodeType="click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p:val>
                                            <p:fltVal val="0"/>
                                          </p:val>
                                        </p:tav>
                                        <p:tav>
                                          <p:val>
                                            <p:strVal val="#ppt_w"/>
                                          </p:val>
                                        </p:tav>
                                      </p:tavLst>
                                    </p:anim>
                                    <p:anim calcmode="lin" valueType="num">
                                      <p:cBhvr>
                                        <p:cTn id="44" dur="500" fill="hold"/>
                                        <p:tgtEl>
                                          <p:spTgt spid="34"/>
                                        </p:tgtEl>
                                        <p:attrNameLst>
                                          <p:attrName>ppt_h</p:attrName>
                                        </p:attrNameLst>
                                      </p:cBhvr>
                                      <p:tavLst>
                                        <p:tav>
                                          <p:val>
                                            <p:fltVal val="0"/>
                                          </p:val>
                                        </p:tav>
                                        <p:tav>
                                          <p:val>
                                            <p:strVal val="#ppt_h"/>
                                          </p:val>
                                        </p:tav>
                                      </p:tavLst>
                                    </p:anim>
                                    <p:animEffect transition="in" filter="fade">
                                      <p:cBhvr>
                                        <p:cTn id="45" dur="500"/>
                                        <p:tgtEl>
                                          <p:spTgt spid="34"/>
                                        </p:tgtEl>
                                      </p:cBhvr>
                                    </p:animEffect>
                                  </p:childTnLst>
                                </p:cTn>
                              </p:par>
                            </p:childTnLst>
                          </p:cTn>
                        </p:par>
                        <p:par>
                          <p:cTn id="46" fill="hold">
                            <p:stCondLst>
                              <p:cond delay="500"/>
                            </p:stCondLst>
                            <p:childTnLst>
                              <p:par>
                                <p:cTn id="47" presetID="2" presetClass="entr" presetSubtype="1" fill="hold" nodeType="afterEffect">
                                  <p:stCondLst>
                                    <p:cond delay="0"/>
                                  </p:stCondLst>
                                  <p:childTnLst>
                                    <p:set>
                                      <p:cBhvr>
                                        <p:cTn id="48" dur="1" fill="hold">
                                          <p:stCondLst>
                                            <p:cond delay="0"/>
                                          </p:stCondLst>
                                        </p:cTn>
                                        <p:tgtEl>
                                          <p:spTgt spid="35"/>
                                        </p:tgtEl>
                                        <p:attrNameLst>
                                          <p:attrName>style.visibility</p:attrName>
                                        </p:attrNameLst>
                                      </p:cBhvr>
                                      <p:to>
                                        <p:strVal val="visible"/>
                                      </p:to>
                                    </p:set>
                                    <p:anim calcmode="lin" valueType="num">
                                      <p:cBhvr>
                                        <p:cTn id="49" dur="500" fill="hold"/>
                                        <p:tgtEl>
                                          <p:spTgt spid="35"/>
                                        </p:tgtEl>
                                        <p:attrNameLst>
                                          <p:attrName>ppt_x</p:attrName>
                                        </p:attrNameLst>
                                      </p:cBhvr>
                                      <p:tavLst>
                                        <p:tav>
                                          <p:val>
                                            <p:strVal val="#ppt_x"/>
                                          </p:val>
                                        </p:tav>
                                        <p:tav>
                                          <p:val>
                                            <p:strVal val="#ppt_x"/>
                                          </p:val>
                                        </p:tav>
                                      </p:tavLst>
                                    </p:anim>
                                    <p:anim calcmode="lin" valueType="num">
                                      <p:cBhvr>
                                        <p:cTn id="50" dur="500" fill="hold"/>
                                        <p:tgtEl>
                                          <p:spTgt spid="35"/>
                                        </p:tgtEl>
                                        <p:attrNameLst>
                                          <p:attrName>ppt_y</p:attrName>
                                        </p:attrNameLst>
                                      </p:cBhvr>
                                      <p:tavLst>
                                        <p:tav>
                                          <p:val>
                                            <p:strVal val="0-#ppt_h/2"/>
                                          </p:val>
                                        </p:tav>
                                        <p:tav>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53" presetClass="entr" fill="hold" nodeType="clickEffect">
                                  <p:stCondLst>
                                    <p:cond delay="0"/>
                                  </p:stCondLst>
                                  <p:childTnLst>
                                    <p:set>
                                      <p:cBhvr>
                                        <p:cTn id="54" dur="1" fill="hold">
                                          <p:stCondLst>
                                            <p:cond delay="0"/>
                                          </p:stCondLst>
                                        </p:cTn>
                                        <p:tgtEl>
                                          <p:spTgt spid="40"/>
                                        </p:tgtEl>
                                        <p:attrNameLst>
                                          <p:attrName>style.visibility</p:attrName>
                                        </p:attrNameLst>
                                      </p:cBhvr>
                                      <p:to>
                                        <p:strVal val="visible"/>
                                      </p:to>
                                    </p:set>
                                    <p:anim calcmode="lin" valueType="num">
                                      <p:cBhvr>
                                        <p:cTn id="55" dur="500" fill="hold"/>
                                        <p:tgtEl>
                                          <p:spTgt spid="40"/>
                                        </p:tgtEl>
                                        <p:attrNameLst>
                                          <p:attrName>ppt_w</p:attrName>
                                        </p:attrNameLst>
                                      </p:cBhvr>
                                      <p:tavLst>
                                        <p:tav>
                                          <p:val>
                                            <p:fltVal val="0"/>
                                          </p:val>
                                        </p:tav>
                                        <p:tav>
                                          <p:val>
                                            <p:strVal val="#ppt_w"/>
                                          </p:val>
                                        </p:tav>
                                      </p:tavLst>
                                    </p:anim>
                                    <p:anim calcmode="lin" valueType="num">
                                      <p:cBhvr>
                                        <p:cTn id="56" dur="500" fill="hold"/>
                                        <p:tgtEl>
                                          <p:spTgt spid="40"/>
                                        </p:tgtEl>
                                        <p:attrNameLst>
                                          <p:attrName>ppt_h</p:attrName>
                                        </p:attrNameLst>
                                      </p:cBhvr>
                                      <p:tavLst>
                                        <p:tav>
                                          <p:val>
                                            <p:fltVal val="0"/>
                                          </p:val>
                                        </p:tav>
                                        <p:tav>
                                          <p:val>
                                            <p:strVal val="#ppt_h"/>
                                          </p:val>
                                        </p:tav>
                                      </p:tavLst>
                                    </p:anim>
                                    <p:animEffect transition="in" filter="fade">
                                      <p:cBhvr>
                                        <p:cTn id="57" dur="500"/>
                                        <p:tgtEl>
                                          <p:spTgt spid="40"/>
                                        </p:tgtEl>
                                      </p:cBhvr>
                                    </p:animEffect>
                                  </p:childTnLst>
                                </p:cTn>
                              </p:par>
                            </p:childTnLst>
                          </p:cTn>
                        </p:par>
                        <p:par>
                          <p:cTn id="58" fill="hold">
                            <p:stCondLst>
                              <p:cond delay="500"/>
                            </p:stCondLst>
                            <p:childTnLst>
                              <p:par>
                                <p:cTn id="59" presetID="2" presetClass="entr" presetSubtype="1" fill="hold" nodeType="afterEffect">
                                  <p:stCondLst>
                                    <p:cond delay="0"/>
                                  </p:stCondLst>
                                  <p:childTnLst>
                                    <p:set>
                                      <p:cBhvr>
                                        <p:cTn id="60" dur="1" fill="hold">
                                          <p:stCondLst>
                                            <p:cond delay="0"/>
                                          </p:stCondLst>
                                        </p:cTn>
                                        <p:tgtEl>
                                          <p:spTgt spid="41"/>
                                        </p:tgtEl>
                                        <p:attrNameLst>
                                          <p:attrName>style.visibility</p:attrName>
                                        </p:attrNameLst>
                                      </p:cBhvr>
                                      <p:to>
                                        <p:strVal val="visible"/>
                                      </p:to>
                                    </p:set>
                                    <p:anim calcmode="lin" valueType="num">
                                      <p:cBhvr>
                                        <p:cTn id="61" dur="500" fill="hold"/>
                                        <p:tgtEl>
                                          <p:spTgt spid="41"/>
                                        </p:tgtEl>
                                        <p:attrNameLst>
                                          <p:attrName>ppt_x</p:attrName>
                                        </p:attrNameLst>
                                      </p:cBhvr>
                                      <p:tavLst>
                                        <p:tav>
                                          <p:val>
                                            <p:strVal val="#ppt_x"/>
                                          </p:val>
                                        </p:tav>
                                        <p:tav>
                                          <p:val>
                                            <p:strVal val="#ppt_x"/>
                                          </p:val>
                                        </p:tav>
                                      </p:tavLst>
                                    </p:anim>
                                    <p:anim calcmode="lin" valueType="num">
                                      <p:cBhvr>
                                        <p:cTn id="62" dur="500" fill="hold"/>
                                        <p:tgtEl>
                                          <p:spTgt spid="41"/>
                                        </p:tgtEl>
                                        <p:attrNameLst>
                                          <p:attrName>ppt_y</p:attrName>
                                        </p:attrNameLst>
                                      </p:cBhvr>
                                      <p:tavLst>
                                        <p:tav>
                                          <p:val>
                                            <p:strVal val="0-#ppt_h/2"/>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title"/>
          </p:nvPr>
        </p:nvSpPr>
        <p:spPr>
          <a:xfrm>
            <a:off x="1033463" y="404813"/>
            <a:ext cx="7729537" cy="452437"/>
          </a:xfrm>
        </p:spPr>
        <p:txBody>
          <a:bodyPr/>
          <a:lstStyle/>
          <a:p>
            <a:r>
              <a:rPr lang="fr-FR" sz="3200"/>
              <a:t>The end</a:t>
            </a:r>
          </a:p>
        </p:txBody>
      </p:sp>
      <p:pic>
        <p:nvPicPr>
          <p:cNvPr id="698372" name="Picture 4" descr="SurLaRouteduProgres"/>
          <p:cNvPicPr>
            <a:picLocks noChangeAspect="1" noChangeArrowheads="1"/>
          </p:cNvPicPr>
          <p:nvPr/>
        </p:nvPicPr>
        <p:blipFill>
          <a:blip r:embed="rId4" cstate="print"/>
          <a:srcRect/>
          <a:stretch>
            <a:fillRect/>
          </a:stretch>
        </p:blipFill>
        <p:spPr bwMode="auto">
          <a:xfrm>
            <a:off x="1331912" y="1341438"/>
            <a:ext cx="7235799" cy="4823866"/>
          </a:xfrm>
          <a:prstGeom prst="rect">
            <a:avLst/>
          </a:prstGeom>
          <a:noFill/>
        </p:spPr>
      </p:pic>
      <p:sp>
        <p:nvSpPr>
          <p:cNvPr id="698374" name="Text Box 6"/>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eaLnBrk="1" hangingPunct="1">
              <a:spcBef>
                <a:spcPct val="50000"/>
              </a:spcBef>
            </a:pPr>
            <a:r>
              <a:rPr lang="fr-FR" b="1" dirty="0">
                <a:solidFill>
                  <a:srgbClr val="000000"/>
                </a:solidFill>
              </a:rPr>
              <a:t>Enterprise JavaBeans</a:t>
            </a:r>
            <a:endParaRPr lang="fr-FR" dirty="0">
              <a:solidFill>
                <a:srgbClr val="000000"/>
              </a:solidFill>
            </a:endParaRPr>
          </a:p>
        </p:txBody>
      </p:sp>
      <p:pic>
        <p:nvPicPr>
          <p:cNvPr id="698375" name="Picture 7" descr="logo-SUPINFO-blanc-fond-tra"/>
          <p:cNvPicPr>
            <a:picLocks noChangeAspect="1" noChangeArrowheads="1"/>
          </p:cNvPicPr>
          <p:nvPr/>
        </p:nvPicPr>
        <p:blipFill>
          <a:blip r:embed="rId5" cstate="print"/>
          <a:srcRect/>
          <a:stretch>
            <a:fillRect/>
          </a:stretch>
        </p:blipFill>
        <p:spPr bwMode="auto">
          <a:xfrm>
            <a:off x="3370237" y="4977606"/>
            <a:ext cx="3001963" cy="755650"/>
          </a:xfrm>
          <a:prstGeom prst="rect">
            <a:avLst/>
          </a:prstGeom>
          <a:noFill/>
        </p:spPr>
      </p:pic>
      <p:sp>
        <p:nvSpPr>
          <p:cNvPr id="8" name="Rectangle 3"/>
          <p:cNvSpPr txBox="1">
            <a:spLocks noChangeArrowheads="1"/>
          </p:cNvSpPr>
          <p:nvPr/>
        </p:nvSpPr>
        <p:spPr bwMode="auto">
          <a:xfrm>
            <a:off x="1143000" y="5715000"/>
            <a:ext cx="7286625" cy="1000125"/>
          </a:xfrm>
          <a:prstGeom prst="rect">
            <a:avLst/>
          </a:prstGeom>
          <a:noFill/>
          <a:ln w="9525">
            <a:noFill/>
            <a:miter lim="800000"/>
            <a:headEnd/>
            <a:tailEnd/>
          </a:ln>
        </p:spPr>
        <p:txBody>
          <a:bodyPr/>
          <a:lstStyle/>
          <a:p>
            <a:pPr marL="342900" indent="-342900" algn="l">
              <a:lnSpc>
                <a:spcPct val="90000"/>
              </a:lnSpc>
              <a:spcAft>
                <a:spcPts val="600"/>
              </a:spcAft>
              <a:buClr>
                <a:schemeClr val="hlink"/>
              </a:buClr>
              <a:buFont typeface="Wingdings" pitchFamily="-108" charset="2"/>
              <a:buChar char="n"/>
            </a:pPr>
            <a:endParaRPr lang="en-US" b="0" dirty="0"/>
          </a:p>
        </p:txBody>
      </p:sp>
    </p:spTree>
    <p:custDataLst>
      <p:tags r:id="rId1"/>
    </p:custData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smtClean="0">
                <a:solidFill>
                  <a:srgbClr val="000000"/>
                </a:solidFill>
              </a:rPr>
              <a:t>Version 3.0</a:t>
            </a:r>
            <a:endParaRPr lang="en-US" sz="3200" b="1">
              <a:solidFill>
                <a:srgbClr val="000000"/>
              </a:solidFill>
            </a:endParaRPr>
          </a:p>
        </p:txBody>
      </p:sp>
      <p:sp>
        <p:nvSpPr>
          <p:cNvPr id="15363" name="Text Box 2"/>
          <p:cNvSpPr txBox="1">
            <a:spLocks noChangeArrowheads="1"/>
          </p:cNvSpPr>
          <p:nvPr/>
        </p:nvSpPr>
        <p:spPr bwMode="auto">
          <a:xfrm>
            <a:off x="1262831" y="1196752"/>
            <a:ext cx="7413625" cy="4648200"/>
          </a:xfrm>
          <a:prstGeom prst="rect">
            <a:avLst/>
          </a:prstGeom>
          <a:noFill/>
          <a:ln w="9525">
            <a:noFill/>
            <a:round/>
            <a:headEnd/>
            <a:tailEnd/>
          </a:ln>
        </p:spPr>
        <p:txBody>
          <a:bodyPr>
            <a:prstTxWarp prst="textNoShape">
              <a:avLst/>
            </a:prstTxWarp>
          </a:bodyPr>
          <a:lstStyle/>
          <a:p>
            <a:pPr marL="341313" indent="-341313" eaLnBrk="1" hangingPunct="1">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latin typeface="+mn-lt"/>
              </a:rPr>
              <a:t>The versions before the 3.0 were too complex</a:t>
            </a:r>
          </a:p>
          <a:p>
            <a:pPr marL="341313" indent="-341313" eaLnBrk="1" hangingPunct="1">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latin typeface="+mn-lt"/>
              </a:rPr>
              <a:t>The version 3.0 tends to simplification :</a:t>
            </a:r>
          </a:p>
          <a:p>
            <a:pPr marL="798513" lvl="1" indent="-341313" eaLnBrk="1" hangingPunct="1">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latin typeface="+mn-lt"/>
              </a:rPr>
              <a:t>Less steps, less classes, less configuration</a:t>
            </a:r>
          </a:p>
          <a:p>
            <a:pPr marL="798513" lvl="1" indent="-341313" eaLnBrk="1" hangingPunct="1">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latin typeface="+mn-lt"/>
              </a:rPr>
              <a:t>Improvements from Java EE 5</a:t>
            </a:r>
          </a:p>
          <a:p>
            <a:pPr marL="1255713" lvl="2" indent="-341313" eaLnBrk="1" hangingPunct="1">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latin typeface="+mn-lt"/>
              </a:rPr>
              <a:t>Annotations</a:t>
            </a:r>
            <a:endParaRPr lang="en-US" sz="2200" dirty="0">
              <a:solidFill>
                <a:srgbClr val="4D4D4D"/>
              </a:solidFill>
              <a:latin typeface="+mn-lt"/>
            </a:endParaRPr>
          </a:p>
          <a:p>
            <a:pPr marL="1255713" lvl="2" indent="-341313" eaLnBrk="1" hangingPunct="1">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latin typeface="+mn-lt"/>
              </a:rPr>
              <a:t>Generics</a:t>
            </a:r>
            <a:endParaRPr lang="en-US" sz="2200" dirty="0">
              <a:solidFill>
                <a:srgbClr val="4D4D4D"/>
              </a:solidFill>
              <a:latin typeface="+mn-lt"/>
            </a:endParaRPr>
          </a:p>
          <a:p>
            <a:pPr marL="1255713" lvl="2" indent="-341313" eaLnBrk="1" hangingPunct="1">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latin typeface="+mn-lt"/>
              </a:rPr>
              <a:t>Java Persistence API</a:t>
            </a:r>
          </a:p>
          <a:p>
            <a:pPr marL="341313" indent="-341313" eaLnBrk="1" hangingPunct="1">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latin typeface="+mn-lt"/>
              </a:rPr>
              <a:t>Concepts remain the same, but Sun integrated many ideas from popular open-source projects like Spring or Hibernate</a:t>
            </a:r>
            <a:endParaRPr lang="en-US" sz="2200" dirty="0">
              <a:solidFill>
                <a:srgbClr val="4D4D4D"/>
              </a:solidFill>
              <a:latin typeface="+mn-lt"/>
            </a:endParaRPr>
          </a:p>
        </p:txBody>
      </p:sp>
      <p:pic>
        <p:nvPicPr>
          <p:cNvPr id="15364"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5366" name="Text Box 5"/>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rPr>
              <a:t>Introduction</a:t>
            </a:r>
          </a:p>
        </p:txBody>
      </p:sp>
      <p:pic>
        <p:nvPicPr>
          <p:cNvPr id="43010" name="Picture 2"/>
          <p:cNvPicPr>
            <a:picLocks noChangeAspect="1" noChangeArrowheads="1"/>
          </p:cNvPicPr>
          <p:nvPr/>
        </p:nvPicPr>
        <p:blipFill>
          <a:blip r:embed="rId4"/>
          <a:srcRect/>
          <a:stretch>
            <a:fillRect/>
          </a:stretch>
        </p:blipFill>
        <p:spPr bwMode="auto">
          <a:xfrm>
            <a:off x="1676400" y="5951175"/>
            <a:ext cx="2209800" cy="718185"/>
          </a:xfrm>
          <a:prstGeom prst="rect">
            <a:avLst/>
          </a:prstGeom>
          <a:noFill/>
          <a:ln w="9525">
            <a:noFill/>
            <a:miter lim="800000"/>
            <a:headEnd/>
            <a:tailEnd/>
          </a:ln>
          <a:effectLst/>
        </p:spPr>
      </p:pic>
      <p:pic>
        <p:nvPicPr>
          <p:cNvPr id="43011" name="Picture 3"/>
          <p:cNvPicPr>
            <a:picLocks noChangeAspect="1" noChangeArrowheads="1"/>
          </p:cNvPicPr>
          <p:nvPr/>
        </p:nvPicPr>
        <p:blipFill>
          <a:blip r:embed="rId5"/>
          <a:srcRect/>
          <a:stretch>
            <a:fillRect/>
          </a:stretch>
        </p:blipFill>
        <p:spPr bwMode="auto">
          <a:xfrm>
            <a:off x="5868144" y="5877272"/>
            <a:ext cx="2571715" cy="720080"/>
          </a:xfrm>
          <a:prstGeom prst="rect">
            <a:avLst/>
          </a:prstGeom>
          <a:noFill/>
          <a:ln w="9525">
            <a:noFill/>
            <a:miter lim="800000"/>
            <a:headEnd/>
            <a:tailEnd/>
          </a:ln>
          <a:effectLst/>
        </p:spPr>
      </p:pic>
    </p:spTree>
    <p:extLst>
      <p:ext uri="{BB962C8B-B14F-4D97-AF65-F5344CB8AC3E}">
        <p14:creationId xmlns:p14="http://schemas.microsoft.com/office/powerpoint/2010/main" val="235523034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1"/>
          <p:cNvPicPr>
            <a:picLocks noChangeAspect="1" noChangeArrowheads="1"/>
          </p:cNvPicPr>
          <p:nvPr/>
        </p:nvPicPr>
        <p:blipFill>
          <a:blip r:embed="rId3" cstate="print"/>
          <a:srcRect/>
          <a:stretch>
            <a:fillRect/>
          </a:stretch>
        </p:blipFill>
        <p:spPr bwMode="auto">
          <a:xfrm>
            <a:off x="1892300" y="714201"/>
            <a:ext cx="5880100" cy="6099175"/>
          </a:xfrm>
          <a:prstGeom prst="rect">
            <a:avLst/>
          </a:prstGeom>
          <a:noFill/>
          <a:ln w="9525">
            <a:noFill/>
            <a:round/>
            <a:headEnd/>
            <a:tailEnd/>
          </a:ln>
        </p:spPr>
      </p:pic>
      <p:sp>
        <p:nvSpPr>
          <p:cNvPr id="60419" name="Text Box 2"/>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a:solidFill>
                  <a:srgbClr val="000000"/>
                </a:solidFill>
              </a:rPr>
              <a:t>Note </a:t>
            </a:r>
            <a:r>
              <a:rPr lang="en-US" sz="3200" b="1" dirty="0" smtClean="0">
                <a:solidFill>
                  <a:srgbClr val="000000"/>
                </a:solidFill>
              </a:rPr>
              <a:t>– Java Persistence API</a:t>
            </a:r>
            <a:endParaRPr lang="en-US" sz="3200" b="1" dirty="0">
              <a:solidFill>
                <a:srgbClr val="000000"/>
              </a:solidFill>
            </a:endParaRPr>
          </a:p>
        </p:txBody>
      </p:sp>
      <p:pic>
        <p:nvPicPr>
          <p:cNvPr id="60420" name="Picture 3"/>
          <p:cNvPicPr>
            <a:picLocks noChangeAspect="1" noChangeArrowheads="1"/>
          </p:cNvPicPr>
          <p:nvPr/>
        </p:nvPicPr>
        <p:blipFill>
          <a:blip r:embed="rId4" cstate="print"/>
          <a:srcRect/>
          <a:stretch>
            <a:fillRect/>
          </a:stretch>
        </p:blipFill>
        <p:spPr bwMode="auto">
          <a:xfrm>
            <a:off x="139700" y="127000"/>
            <a:ext cx="652463" cy="652463"/>
          </a:xfrm>
          <a:prstGeom prst="rect">
            <a:avLst/>
          </a:prstGeom>
          <a:noFill/>
          <a:ln w="9525">
            <a:noFill/>
            <a:round/>
            <a:headEnd/>
            <a:tailEnd/>
          </a:ln>
        </p:spPr>
      </p:pic>
      <p:sp>
        <p:nvSpPr>
          <p:cNvPr id="2" name="Text Box 4"/>
          <p:cNvSpPr txBox="1">
            <a:spLocks noChangeArrowheads="1"/>
          </p:cNvSpPr>
          <p:nvPr/>
        </p:nvSpPr>
        <p:spPr bwMode="auto">
          <a:xfrm rot="21016467">
            <a:off x="2884208" y="1762880"/>
            <a:ext cx="4305956" cy="4322594"/>
          </a:xfrm>
          <a:prstGeom prst="rect">
            <a:avLst/>
          </a:prstGeom>
          <a:noFill/>
          <a:ln w="9525">
            <a:noFill/>
            <a:round/>
            <a:headEnd/>
            <a:tailEnd/>
          </a:ln>
        </p:spPr>
        <p:txBody>
          <a:bodyPr wrap="square" lIns="90000" tIns="46800" rIns="90000" bIns="46800">
            <a:prstTxWarp prst="textNoShape">
              <a:avLst/>
            </a:prstTxWarp>
            <a:spAutoFit/>
          </a:bodyPr>
          <a:lstStyle/>
          <a:p>
            <a:pPr>
              <a:spcBef>
                <a:spcPts val="2250"/>
              </a:spcBef>
              <a:buFont typeface="Comic Sans MS"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a:solidFill>
                  <a:srgbClr val="4D4D4D"/>
                </a:solidFill>
                <a:latin typeface="Comic Sans MS" charset="0"/>
              </a:rPr>
              <a:t>The Java Persistence API originated as part of the work of the </a:t>
            </a:r>
            <a:r>
              <a:rPr lang="en-US" sz="3200" b="1" dirty="0" smtClean="0">
                <a:solidFill>
                  <a:srgbClr val="4D4D4D"/>
                </a:solidFill>
                <a:latin typeface="Comic Sans MS" charset="0"/>
              </a:rPr>
              <a:t>EJB specification</a:t>
            </a:r>
            <a:r>
              <a:rPr lang="en-US" sz="3200" b="1" dirty="0">
                <a:solidFill>
                  <a:srgbClr val="4D4D4D"/>
                </a:solidFill>
                <a:latin typeface="Comic Sans MS" charset="0"/>
              </a:rPr>
              <a:t>. </a:t>
            </a:r>
            <a:r>
              <a:rPr lang="en-US" sz="3200" b="1" dirty="0" smtClean="0">
                <a:solidFill>
                  <a:srgbClr val="4D4D4D"/>
                </a:solidFill>
                <a:latin typeface="Comic Sans MS" charset="0"/>
              </a:rPr>
              <a:t> </a:t>
            </a:r>
          </a:p>
          <a:p>
            <a:pPr>
              <a:spcBef>
                <a:spcPts val="2250"/>
              </a:spcBef>
              <a:buFont typeface="Comic Sans MS"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smtClean="0">
                <a:solidFill>
                  <a:srgbClr val="4D4D4D"/>
                </a:solidFill>
                <a:latin typeface="Comic Sans MS" charset="0"/>
              </a:rPr>
              <a:t>Since version 2.0, JPA is </a:t>
            </a:r>
            <a:r>
              <a:rPr lang="en-US" sz="3200" b="1" dirty="0">
                <a:solidFill>
                  <a:srgbClr val="4D4D4D"/>
                </a:solidFill>
                <a:latin typeface="Comic Sans MS" charset="0"/>
              </a:rPr>
              <a:t>defined in a separate </a:t>
            </a:r>
            <a:r>
              <a:rPr lang="en-US" sz="3200" b="1" dirty="0" smtClean="0">
                <a:solidFill>
                  <a:srgbClr val="4D4D4D"/>
                </a:solidFill>
                <a:latin typeface="Comic Sans MS" charset="0"/>
              </a:rPr>
              <a:t>JSR.</a:t>
            </a:r>
            <a:endParaRPr lang="en-US" sz="3200" b="1" dirty="0">
              <a:solidFill>
                <a:srgbClr val="4D4D4D"/>
              </a:solidFill>
              <a:latin typeface="Comic Sans MS" charset="0"/>
            </a:endParaRPr>
          </a:p>
        </p:txBody>
      </p:sp>
      <p:sp>
        <p:nvSpPr>
          <p:cNvPr id="60422" name="Text Box 5"/>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solidFill>
                  <a:srgbClr val="000000"/>
                </a:solidFill>
              </a:rPr>
              <a:t>Introduction</a:t>
            </a:r>
            <a:endParaRPr lang="en-US" b="1" dirty="0">
              <a:solidFill>
                <a:srgbClr val="000000"/>
              </a:solidFill>
            </a:endParaRPr>
          </a:p>
        </p:txBody>
      </p:sp>
    </p:spTree>
    <p:extLst>
      <p:ext uri="{BB962C8B-B14F-4D97-AF65-F5344CB8AC3E}">
        <p14:creationId xmlns:p14="http://schemas.microsoft.com/office/powerpoint/2010/main" val="42607322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fill="hold" nodeType="clickEffect">
                                  <p:stCondLst>
                                    <p:cond delay="0"/>
                                  </p:stCondLst>
                                  <p:childTnLst>
                                    <p:set>
                                      <p:cBhvr additive="repl">
                                        <p:cTn id="6" dur="1" fill="hold">
                                          <p:stCondLst>
                                            <p:cond delay="0"/>
                                          </p:stCondLst>
                                        </p:cTn>
                                        <p:tgtEl>
                                          <p:spTgt spid="2"/>
                                        </p:tgtEl>
                                        <p:attrNameLst>
                                          <p:attrName>style.visibility</p:attrName>
                                        </p:attrNameLst>
                                      </p:cBhvr>
                                      <p:to>
                                        <p:strVal val="visible"/>
                                      </p:to>
                                    </p:set>
                                    <p:animEffect transition="in" filter="dissolve">
                                      <p:cBhvr additive="repl">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1.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4.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ARTICULATE_VIEW_MODE" val="0"/>
  <p:tag name="ELAPSEDTIME" val="11,556"/>
  <p:tag name="AUDIO_ID" val="296"/>
</p:tagLst>
</file>

<file path=ppt/tags/tag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4.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5.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6.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7.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8.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9.xml><?xml version="1.0" encoding="utf-8"?>
<p:tagLst xmlns:a="http://schemas.openxmlformats.org/drawingml/2006/main" xmlns:r="http://schemas.openxmlformats.org/officeDocument/2006/relationships" xmlns:p="http://schemas.openxmlformats.org/presentationml/2006/main">
  <p:tag name="ARTICULATE_SLIDE_PAUSE" val="0"/>
</p:tagLst>
</file>

<file path=ppt/theme/theme1.xml><?xml version="1.0" encoding="utf-8"?>
<a:theme xmlns:a="http://schemas.openxmlformats.org/drawingml/2006/main" name="Rapid E-Learning Course Template">
  <a:themeElements>
    <a:clrScheme name="Rapid E-Learning Course Template 2">
      <a:dk1>
        <a:srgbClr val="4D4D4D"/>
      </a:dk1>
      <a:lt1>
        <a:srgbClr val="FFFFFF"/>
      </a:lt1>
      <a:dk2>
        <a:srgbClr val="FFFFC2"/>
      </a:dk2>
      <a:lt2>
        <a:srgbClr val="969696"/>
      </a:lt2>
      <a:accent1>
        <a:srgbClr val="D3D7DB"/>
      </a:accent1>
      <a:accent2>
        <a:srgbClr val="A5C3DB"/>
      </a:accent2>
      <a:accent3>
        <a:srgbClr val="FFFFFF"/>
      </a:accent3>
      <a:accent4>
        <a:srgbClr val="404040"/>
      </a:accent4>
      <a:accent5>
        <a:srgbClr val="E6E8EA"/>
      </a:accent5>
      <a:accent6>
        <a:srgbClr val="95B0C6"/>
      </a:accent6>
      <a:hlink>
        <a:srgbClr val="777777"/>
      </a:hlink>
      <a:folHlink>
        <a:srgbClr val="B2B2B2"/>
      </a:folHlink>
    </a:clrScheme>
    <a:fontScheme name="Rapid E-Learning Cours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apid E-Learning Course Template 1">
        <a:dk1>
          <a:srgbClr val="336699"/>
        </a:dk1>
        <a:lt1>
          <a:srgbClr val="FFFFFF"/>
        </a:lt1>
        <a:dk2>
          <a:srgbClr val="FFFFC2"/>
        </a:dk2>
        <a:lt2>
          <a:srgbClr val="969696"/>
        </a:lt2>
        <a:accent1>
          <a:srgbClr val="C3F1BD"/>
        </a:accent1>
        <a:accent2>
          <a:srgbClr val="DAE6F0"/>
        </a:accent2>
        <a:accent3>
          <a:srgbClr val="FFFFFF"/>
        </a:accent3>
        <a:accent4>
          <a:srgbClr val="2A5682"/>
        </a:accent4>
        <a:accent5>
          <a:srgbClr val="DEF7DB"/>
        </a:accent5>
        <a:accent6>
          <a:srgbClr val="C5D0D9"/>
        </a:accent6>
        <a:hlink>
          <a:srgbClr val="D68484"/>
        </a:hlink>
        <a:folHlink>
          <a:srgbClr val="6698CC"/>
        </a:folHlink>
      </a:clrScheme>
      <a:clrMap bg1="lt1" tx1="dk1" bg2="lt2" tx2="dk2" accent1="accent1" accent2="accent2" accent3="accent3" accent4="accent4" accent5="accent5" accent6="accent6" hlink="hlink" folHlink="folHlink"/>
    </a:extraClrScheme>
    <a:extraClrScheme>
      <a:clrScheme name="Rapid E-Learning Course Template 2">
        <a:dk1>
          <a:srgbClr val="4D4D4D"/>
        </a:dk1>
        <a:lt1>
          <a:srgbClr val="FFFFFF"/>
        </a:lt1>
        <a:dk2>
          <a:srgbClr val="FFFFC2"/>
        </a:dk2>
        <a:lt2>
          <a:srgbClr val="969696"/>
        </a:lt2>
        <a:accent1>
          <a:srgbClr val="D3D7DB"/>
        </a:accent1>
        <a:accent2>
          <a:srgbClr val="A5C3DB"/>
        </a:accent2>
        <a:accent3>
          <a:srgbClr val="FFFFFF"/>
        </a:accent3>
        <a:accent4>
          <a:srgbClr val="404040"/>
        </a:accent4>
        <a:accent5>
          <a:srgbClr val="E6E8EA"/>
        </a:accent5>
        <a:accent6>
          <a:srgbClr val="95B0C6"/>
        </a:accent6>
        <a:hlink>
          <a:srgbClr val="777777"/>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Rapid E-Learning Course Template</Template>
  <TotalTime>0</TotalTime>
  <Words>6544</Words>
  <Application>Microsoft Macintosh PowerPoint</Application>
  <PresentationFormat>On-screen Show (4:3)</PresentationFormat>
  <Paragraphs>1280</Paragraphs>
  <Slides>74</Slides>
  <Notes>74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74</vt:i4>
      </vt:variant>
    </vt:vector>
  </HeadingPairs>
  <TitlesOfParts>
    <vt:vector size="76" baseType="lpstr">
      <vt:lpstr>Rapid E-Learning Course Template</vt:lpstr>
      <vt:lpstr>CorelDRAW</vt:lpstr>
      <vt:lpstr>Enterprise JavaBeans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Exercise (1/3)</vt:lpstr>
      <vt:lpstr>Exercise (2/3)</vt:lpstr>
      <vt:lpstr>Exercise (3/3)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Exercise (1/4)</vt:lpstr>
      <vt:lpstr>Exercise (2/4)</vt:lpstr>
      <vt:lpstr>Exercise (3/4)</vt:lpstr>
      <vt:lpstr>Exercise (4/4)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Exercise (1/3)</vt:lpstr>
      <vt:lpstr>Exercise (2/3)</vt:lpstr>
      <vt:lpstr>Exercise (3/3)</vt:lpstr>
      <vt:lpstr>Course summary</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SUPINFO E-Learning Course Template</dc:title>
  <dc:subject>Template 2006 for SUPINFo courses &amp; Presentations</dc:subject>
  <dc:creator/>
  <cp:keywords>SUPINFO E-Learning Template</cp:keywords>
  <cp:lastModifiedBy/>
  <cp:revision>21</cp:revision>
  <dcterms:created xsi:type="dcterms:W3CDTF">2010-12-22T19:11:00Z</dcterms:created>
  <dcterms:modified xsi:type="dcterms:W3CDTF">2012-08-30T21:36:31Z</dcterms:modified>
  <cp:category>SUPINFO PowerPoint Templates</cp:category>
</cp:coreProperties>
</file>